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notesMasterIdLst>
    <p:notesMasterId r:id="rId49"/>
  </p:notesMasterIdLst>
  <p:sldIdLst>
    <p:sldId id="268" r:id="rId6"/>
    <p:sldId id="372" r:id="rId7"/>
    <p:sldId id="368" r:id="rId8"/>
    <p:sldId id="369" r:id="rId9"/>
    <p:sldId id="311" r:id="rId10"/>
    <p:sldId id="339" r:id="rId11"/>
    <p:sldId id="314" r:id="rId12"/>
    <p:sldId id="348" r:id="rId13"/>
    <p:sldId id="371" r:id="rId14"/>
    <p:sldId id="353" r:id="rId15"/>
    <p:sldId id="354" r:id="rId16"/>
    <p:sldId id="355" r:id="rId17"/>
    <p:sldId id="340" r:id="rId18"/>
    <p:sldId id="313" r:id="rId19"/>
    <p:sldId id="312" r:id="rId20"/>
    <p:sldId id="324" r:id="rId21"/>
    <p:sldId id="328" r:id="rId22"/>
    <p:sldId id="330" r:id="rId23"/>
    <p:sldId id="319" r:id="rId24"/>
    <p:sldId id="315" r:id="rId25"/>
    <p:sldId id="341" r:id="rId26"/>
    <p:sldId id="342" r:id="rId27"/>
    <p:sldId id="334" r:id="rId28"/>
    <p:sldId id="335" r:id="rId29"/>
    <p:sldId id="336" r:id="rId30"/>
    <p:sldId id="332" r:id="rId31"/>
    <p:sldId id="359" r:id="rId32"/>
    <p:sldId id="360" r:id="rId33"/>
    <p:sldId id="361" r:id="rId34"/>
    <p:sldId id="362" r:id="rId35"/>
    <p:sldId id="344" r:id="rId36"/>
    <p:sldId id="363" r:id="rId37"/>
    <p:sldId id="364" r:id="rId38"/>
    <p:sldId id="347" r:id="rId39"/>
    <p:sldId id="365" r:id="rId40"/>
    <p:sldId id="366" r:id="rId41"/>
    <p:sldId id="367" r:id="rId42"/>
    <p:sldId id="345" r:id="rId43"/>
    <p:sldId id="310" r:id="rId44"/>
    <p:sldId id="338" r:id="rId45"/>
    <p:sldId id="346" r:id="rId46"/>
    <p:sldId id="349" r:id="rId47"/>
    <p:sldId id="25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autoAdjust="0"/>
    <p:restoredTop sz="94648" autoAdjust="0"/>
  </p:normalViewPr>
  <p:slideViewPr>
    <p:cSldViewPr snapToGrid="0">
      <p:cViewPr varScale="1">
        <p:scale>
          <a:sx n="75" d="100"/>
          <a:sy n="75" d="100"/>
        </p:scale>
        <p:origin x="6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54D08-A735-42FB-87E3-C6A0FF50FEF6}" type="datetimeFigureOut">
              <a:rPr lang="en-IN" smtClean="0"/>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689C5-3212-40F2-B542-C618E904E339}" type="slidenum">
              <a:rPr lang="en-IN" smtClean="0"/>
              <a:t>‹#›</a:t>
            </a:fld>
            <a:endParaRPr lang="en-IN"/>
          </a:p>
        </p:txBody>
      </p:sp>
    </p:spTree>
    <p:extLst>
      <p:ext uri="{BB962C8B-B14F-4D97-AF65-F5344CB8AC3E}">
        <p14:creationId xmlns:p14="http://schemas.microsoft.com/office/powerpoint/2010/main" val="383723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2689C5-3212-40F2-B542-C618E904E339}" type="slidenum">
              <a:rPr lang="en-IN" smtClean="0"/>
              <a:t>1</a:t>
            </a:fld>
            <a:endParaRPr lang="en-IN"/>
          </a:p>
        </p:txBody>
      </p:sp>
    </p:spTree>
    <p:extLst>
      <p:ext uri="{BB962C8B-B14F-4D97-AF65-F5344CB8AC3E}">
        <p14:creationId xmlns:p14="http://schemas.microsoft.com/office/powerpoint/2010/main" val="312153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2689C5-3212-40F2-B542-C618E904E339}" type="slidenum">
              <a:rPr lang="en-IN" smtClean="0"/>
              <a:t>9</a:t>
            </a:fld>
            <a:endParaRPr lang="en-IN"/>
          </a:p>
        </p:txBody>
      </p:sp>
    </p:spTree>
    <p:extLst>
      <p:ext uri="{BB962C8B-B14F-4D97-AF65-F5344CB8AC3E}">
        <p14:creationId xmlns:p14="http://schemas.microsoft.com/office/powerpoint/2010/main" val="306586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5/5/2022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762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173838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198296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xmlns=""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5637797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26518857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4902932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7479325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22782596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221967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9330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5/5/2022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16008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825667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95934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910694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7464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2417026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780201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xmlns=""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235844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72656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5/5/2022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5/5/2022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5/5/2022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5/5/2022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5/5/2022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5242441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jpeg"/><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arget="../media/image12.jpeg" Type="http://schemas.openxmlformats.org/officeDocument/2006/relationships/image"/><Relationship Id="rId2" Target="../media/image11.jpe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arget="../media/image17.jpeg" Type="http://schemas.openxmlformats.org/officeDocument/2006/relationships/image"/><Relationship Id="rId2" Target="../media/image16.jpg" Type="http://schemas.openxmlformats.org/officeDocument/2006/relationships/imag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arget="../media/image23.jpe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arget="../media/image25.jpeg" Type="http://schemas.openxmlformats.org/officeDocument/2006/relationships/image"/><Relationship Id="rId2" Target="../media/image24.jpeg" Type="http://schemas.openxmlformats.org/officeDocument/2006/relationships/imag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arget="../media/image27.jpeg" Type="http://schemas.openxmlformats.org/officeDocument/2006/relationships/image"/><Relationship Id="rId2" Target="../media/image26.jpeg" Type="http://schemas.openxmlformats.org/officeDocument/2006/relationships/image"/><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arget="../media/image48.png" Type="http://schemas.openxmlformats.org/officeDocument/2006/relationships/image"/><Relationship Id="rId2" Target="../media/image47.jpeg" Type="http://schemas.openxmlformats.org/officeDocument/2006/relationships/image"/><Relationship Id="rId1" Target="../slideLayouts/slideLayout2.xml" Type="http://schemas.openxmlformats.org/officeDocument/2006/relationships/slideLayout"/></Relationships>
</file>

<file path=ppt/slides/_rels/slide38.xml.rels><?xml version="1.0" encoding="UTF-8" standalone="yes" ?><Relationships xmlns="http://schemas.openxmlformats.org/package/2006/relationships"><Relationship Id="rId2" Target="../media/image49.jpeg" Type="http://schemas.openxmlformats.org/officeDocument/2006/relationships/image"/><Relationship Id="rId1" Target="../slideLayouts/slideLayout2.xml" Type="http://schemas.openxmlformats.org/officeDocument/2006/relationships/slideLayout"/></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4010AF38-26DF-48B3-952C-4A9091D6863C}"/>
              </a:ext>
            </a:extLst>
          </p:cNvPr>
          <p:cNvSpPr>
            <a:spLocks noGrp="1"/>
          </p:cNvSpPr>
          <p:nvPr>
            <p:ph type="ctrTitle"/>
          </p:nvPr>
        </p:nvSpPr>
        <p:spPr>
          <a:xfrm>
            <a:off x="310819" y="2214013"/>
            <a:ext cx="11570362" cy="1000904"/>
          </a:xfrm>
        </p:spPr>
        <p:txBody>
          <a:bodyPr>
            <a:noAutofit/>
          </a:bodyPr>
          <a:lstStyle/>
          <a:p>
            <a:pPr lvl="0" algn="ctr">
              <a:lnSpc>
                <a:spcPct val="100000"/>
              </a:lnSpc>
              <a:spcBef>
                <a:spcPts val="0"/>
              </a:spcBef>
            </a:pPr>
            <a:r>
              <a:rPr lang="en-US" sz="3200" dirty="0">
                <a:solidFill>
                  <a:schemeClr val="dk1"/>
                </a:solidFill>
                <a:latin typeface="Arial"/>
                <a:ea typeface="Arial"/>
                <a:cs typeface="Arial"/>
                <a:sym typeface="Arial"/>
              </a:rPr>
              <a:t/>
            </a:r>
            <a:br>
              <a:rPr lang="en-US" sz="3200" dirty="0">
                <a:solidFill>
                  <a:schemeClr val="dk1"/>
                </a:solidFill>
                <a:latin typeface="Arial"/>
                <a:ea typeface="Arial"/>
                <a:cs typeface="Arial"/>
                <a:sym typeface="Arial"/>
              </a:rPr>
            </a:br>
            <a:r>
              <a:rPr lang="en-US" sz="3200" b="1" u="sng" dirty="0" err="1">
                <a:solidFill>
                  <a:srgbClr val="000000"/>
                </a:solidFill>
                <a:latin typeface="Times New Roman"/>
                <a:ea typeface="Times New Roman"/>
                <a:cs typeface="Times New Roman"/>
                <a:sym typeface="Times New Roman"/>
              </a:rPr>
              <a:t>B.Tech</a:t>
            </a:r>
            <a:r>
              <a:rPr lang="en-US" sz="3200" b="1" u="sng" dirty="0">
                <a:solidFill>
                  <a:srgbClr val="000000"/>
                </a:solidFill>
                <a:latin typeface="Times New Roman"/>
                <a:ea typeface="Times New Roman"/>
                <a:cs typeface="Times New Roman"/>
                <a:sym typeface="Times New Roman"/>
              </a:rPr>
              <a:t> </a:t>
            </a:r>
            <a:r>
              <a:rPr lang="en-US" sz="3200" b="1" u="sng" dirty="0" smtClean="0">
                <a:solidFill>
                  <a:srgbClr val="000000"/>
                </a:solidFill>
                <a:latin typeface="Times New Roman"/>
                <a:ea typeface="Times New Roman"/>
                <a:cs typeface="Times New Roman"/>
                <a:sym typeface="Times New Roman"/>
              </a:rPr>
              <a:t>External</a:t>
            </a:r>
            <a:r>
              <a:rPr lang="en-US" sz="3200" b="1" u="sng" dirty="0" smtClean="0">
                <a:solidFill>
                  <a:srgbClr val="000000"/>
                </a:solidFill>
                <a:latin typeface="Times New Roman"/>
                <a:ea typeface="Times New Roman"/>
                <a:cs typeface="Times New Roman"/>
                <a:sym typeface="Times New Roman"/>
              </a:rPr>
              <a:t> Evaluation, </a:t>
            </a:r>
            <a:r>
              <a:rPr lang="en-US" sz="3200" b="1" u="sng" dirty="0" err="1">
                <a:solidFill>
                  <a:srgbClr val="000000"/>
                </a:solidFill>
                <a:latin typeface="Times New Roman"/>
                <a:ea typeface="Times New Roman"/>
                <a:cs typeface="Times New Roman"/>
                <a:sym typeface="Times New Roman"/>
              </a:rPr>
              <a:t>VIIIth</a:t>
            </a:r>
            <a:r>
              <a:rPr lang="en-US" sz="3200" b="1" u="sng" dirty="0">
                <a:solidFill>
                  <a:srgbClr val="000000"/>
                </a:solidFill>
                <a:latin typeface="Times New Roman"/>
                <a:ea typeface="Times New Roman"/>
                <a:cs typeface="Times New Roman"/>
                <a:sym typeface="Times New Roman"/>
              </a:rPr>
              <a:t> Sem</a:t>
            </a:r>
            <a:br>
              <a:rPr lang="en-US" sz="3200" b="1" u="sng" dirty="0">
                <a:solidFill>
                  <a:srgbClr val="000000"/>
                </a:solidFill>
                <a:latin typeface="Times New Roman"/>
                <a:ea typeface="Times New Roman"/>
                <a:cs typeface="Times New Roman"/>
                <a:sym typeface="Times New Roman"/>
              </a:rPr>
            </a:br>
            <a:r>
              <a:rPr lang="en-US" sz="3200" b="1" u="sng" dirty="0">
                <a:solidFill>
                  <a:srgbClr val="000000"/>
                </a:solidFill>
                <a:latin typeface="Times New Roman"/>
                <a:ea typeface="Times New Roman"/>
                <a:cs typeface="Times New Roman"/>
                <a:sym typeface="Times New Roman"/>
              </a:rPr>
              <a:t>Automatic Clean Out Corner</a:t>
            </a:r>
            <a:endParaRPr lang="en-US" sz="1200" dirty="0"/>
          </a:p>
        </p:txBody>
      </p:sp>
      <p:sp>
        <p:nvSpPr>
          <p:cNvPr id="3" name="Subtitle 2">
            <a:extLst>
              <a:ext uri="{FF2B5EF4-FFF2-40B4-BE49-F238E27FC236}">
                <a16:creationId xmlns:a16="http://schemas.microsoft.com/office/drawing/2014/main" xmlns="" id="{37FC2D8F-56D2-4ADF-B439-0E09E7C37894}"/>
              </a:ext>
            </a:extLst>
          </p:cNvPr>
          <p:cNvSpPr>
            <a:spLocks noGrp="1"/>
          </p:cNvSpPr>
          <p:nvPr>
            <p:ph type="subTitle" idx="1"/>
          </p:nvPr>
        </p:nvSpPr>
        <p:spPr>
          <a:xfrm>
            <a:off x="-625310" y="3800327"/>
            <a:ext cx="5807385" cy="1759128"/>
          </a:xfrm>
        </p:spPr>
        <p:txBody>
          <a:bodyPr>
            <a:noAutofit/>
          </a:bodyPr>
          <a:lstStyle/>
          <a:p>
            <a:pPr algn="r"/>
            <a:r>
              <a:rPr lang="en-US" sz="2000" b="1" dirty="0">
                <a:solidFill>
                  <a:schemeClr val="tx1">
                    <a:lumMod val="85000"/>
                    <a:lumOff val="15000"/>
                  </a:schemeClr>
                </a:solidFill>
              </a:rPr>
              <a:t>Aditi </a:t>
            </a:r>
            <a:r>
              <a:rPr lang="en-US" sz="2000" b="1" dirty="0" smtClean="0">
                <a:solidFill>
                  <a:schemeClr val="tx1">
                    <a:lumMod val="85000"/>
                    <a:lumOff val="15000"/>
                  </a:schemeClr>
                </a:solidFill>
              </a:rPr>
              <a:t>Chandra, </a:t>
            </a:r>
            <a:r>
              <a:rPr lang="en-US" sz="2000" b="1" dirty="0">
                <a:solidFill>
                  <a:schemeClr val="tx1">
                    <a:lumMod val="85000"/>
                    <a:lumOff val="15000"/>
                  </a:schemeClr>
                </a:solidFill>
              </a:rPr>
              <a:t>2018002388  </a:t>
            </a:r>
          </a:p>
          <a:p>
            <a:pPr algn="r">
              <a:lnSpc>
                <a:spcPct val="120000"/>
              </a:lnSpc>
              <a:spcBef>
                <a:spcPts val="0"/>
              </a:spcBef>
              <a:spcAft>
                <a:spcPts val="0"/>
              </a:spcAft>
            </a:pPr>
            <a:r>
              <a:rPr lang="en-US" sz="2000" b="1" dirty="0" err="1">
                <a:solidFill>
                  <a:schemeClr val="tx1">
                    <a:lumMod val="85000"/>
                    <a:lumOff val="15000"/>
                  </a:schemeClr>
                </a:solidFill>
              </a:rPr>
              <a:t>Aniket</a:t>
            </a:r>
            <a:r>
              <a:rPr lang="en-US" sz="2000" b="1" dirty="0">
                <a:solidFill>
                  <a:schemeClr val="tx1">
                    <a:lumMod val="85000"/>
                    <a:lumOff val="15000"/>
                  </a:schemeClr>
                </a:solidFill>
              </a:rPr>
              <a:t> </a:t>
            </a:r>
            <a:r>
              <a:rPr lang="en-US" sz="2000" b="1" dirty="0" err="1" smtClean="0">
                <a:solidFill>
                  <a:schemeClr val="tx1">
                    <a:lumMod val="85000"/>
                    <a:lumOff val="15000"/>
                  </a:schemeClr>
                </a:solidFill>
              </a:rPr>
              <a:t>Kulshreshtha</a:t>
            </a:r>
            <a:r>
              <a:rPr lang="en-US" sz="2000" b="1" dirty="0" smtClean="0">
                <a:solidFill>
                  <a:schemeClr val="tx1">
                    <a:lumMod val="85000"/>
                    <a:lumOff val="15000"/>
                  </a:schemeClr>
                </a:solidFill>
              </a:rPr>
              <a:t>, </a:t>
            </a:r>
            <a:r>
              <a:rPr lang="en-US" sz="2000" b="1" dirty="0">
                <a:solidFill>
                  <a:schemeClr val="tx1">
                    <a:lumMod val="85000"/>
                    <a:lumOff val="15000"/>
                  </a:schemeClr>
                </a:solidFill>
              </a:rPr>
              <a:t>2018008832 </a:t>
            </a:r>
          </a:p>
          <a:p>
            <a:pPr algn="r">
              <a:lnSpc>
                <a:spcPct val="120000"/>
              </a:lnSpc>
              <a:spcBef>
                <a:spcPts val="0"/>
              </a:spcBef>
              <a:spcAft>
                <a:spcPts val="0"/>
              </a:spcAft>
            </a:pPr>
            <a:r>
              <a:rPr lang="en-US" sz="2000" b="1" dirty="0">
                <a:solidFill>
                  <a:schemeClr val="tx1">
                    <a:lumMod val="85000"/>
                    <a:lumOff val="15000"/>
                  </a:schemeClr>
                </a:solidFill>
              </a:rPr>
              <a:t>NIKIT </a:t>
            </a:r>
            <a:r>
              <a:rPr lang="en-US" sz="2000" b="1" dirty="0" smtClean="0">
                <a:solidFill>
                  <a:schemeClr val="tx1">
                    <a:lumMod val="85000"/>
                    <a:lumOff val="15000"/>
                  </a:schemeClr>
                </a:solidFill>
              </a:rPr>
              <a:t>BANSAL, </a:t>
            </a:r>
            <a:r>
              <a:rPr lang="en-US" sz="2000" b="1" dirty="0">
                <a:solidFill>
                  <a:schemeClr val="tx1">
                    <a:lumMod val="85000"/>
                    <a:lumOff val="15000"/>
                  </a:schemeClr>
                </a:solidFill>
              </a:rPr>
              <a:t>2018005038  </a:t>
            </a:r>
          </a:p>
          <a:p>
            <a:pPr algn="r">
              <a:lnSpc>
                <a:spcPct val="120000"/>
              </a:lnSpc>
              <a:spcBef>
                <a:spcPts val="0"/>
              </a:spcBef>
              <a:spcAft>
                <a:spcPts val="0"/>
              </a:spcAft>
            </a:pPr>
            <a:r>
              <a:rPr lang="en-US" sz="2000" b="1" dirty="0">
                <a:solidFill>
                  <a:schemeClr val="tx1">
                    <a:lumMod val="85000"/>
                    <a:lumOff val="15000"/>
                  </a:schemeClr>
                </a:solidFill>
              </a:rPr>
              <a:t>SHIVAM </a:t>
            </a:r>
            <a:r>
              <a:rPr lang="en-US" sz="2000" b="1" dirty="0" smtClean="0">
                <a:solidFill>
                  <a:schemeClr val="tx1">
                    <a:lumMod val="85000"/>
                    <a:lumOff val="15000"/>
                  </a:schemeClr>
                </a:solidFill>
              </a:rPr>
              <a:t>SHARMA, </a:t>
            </a:r>
            <a:r>
              <a:rPr lang="en-US" sz="2000" b="1" dirty="0">
                <a:solidFill>
                  <a:schemeClr val="tx1">
                    <a:lumMod val="85000"/>
                    <a:lumOff val="15000"/>
                  </a:schemeClr>
                </a:solidFill>
              </a:rPr>
              <a:t>2018004547</a:t>
            </a:r>
          </a:p>
          <a:p>
            <a:pPr algn="r">
              <a:lnSpc>
                <a:spcPct val="120000"/>
              </a:lnSpc>
              <a:spcBef>
                <a:spcPts val="0"/>
              </a:spcBef>
              <a:spcAft>
                <a:spcPts val="0"/>
              </a:spcAft>
            </a:pPr>
            <a:r>
              <a:rPr lang="en-US" sz="2000" b="1" dirty="0" err="1">
                <a:solidFill>
                  <a:schemeClr val="tx1">
                    <a:lumMod val="85000"/>
                    <a:lumOff val="15000"/>
                  </a:schemeClr>
                </a:solidFill>
              </a:rPr>
              <a:t>Jitin</a:t>
            </a:r>
            <a:r>
              <a:rPr lang="en-US" sz="2000" b="1" dirty="0">
                <a:solidFill>
                  <a:schemeClr val="tx1">
                    <a:lumMod val="85000"/>
                    <a:lumOff val="15000"/>
                  </a:schemeClr>
                </a:solidFill>
              </a:rPr>
              <a:t> </a:t>
            </a:r>
            <a:r>
              <a:rPr lang="en-US" sz="2000" b="1" dirty="0" err="1">
                <a:solidFill>
                  <a:schemeClr val="tx1">
                    <a:lumMod val="85000"/>
                    <a:lumOff val="15000"/>
                  </a:schemeClr>
                </a:solidFill>
              </a:rPr>
              <a:t>kumar</a:t>
            </a:r>
            <a:r>
              <a:rPr lang="en-US" sz="2000" b="1" dirty="0">
                <a:solidFill>
                  <a:schemeClr val="tx1">
                    <a:lumMod val="85000"/>
                    <a:lumOff val="15000"/>
                  </a:schemeClr>
                </a:solidFill>
              </a:rPr>
              <a:t> </a:t>
            </a:r>
            <a:r>
              <a:rPr lang="en-US" sz="2000" b="1" dirty="0" err="1" smtClean="0">
                <a:solidFill>
                  <a:schemeClr val="tx1">
                    <a:lumMod val="85000"/>
                    <a:lumOff val="15000"/>
                  </a:schemeClr>
                </a:solidFill>
              </a:rPr>
              <a:t>singh</a:t>
            </a:r>
            <a:r>
              <a:rPr lang="en-US" sz="2000" b="1" dirty="0" smtClean="0">
                <a:solidFill>
                  <a:schemeClr val="tx1">
                    <a:lumMod val="85000"/>
                    <a:lumOff val="15000"/>
                  </a:schemeClr>
                </a:solidFill>
              </a:rPr>
              <a:t>, </a:t>
            </a:r>
            <a:r>
              <a:rPr lang="en-US" sz="2000" b="1" dirty="0">
                <a:solidFill>
                  <a:schemeClr val="tx1">
                    <a:lumMod val="85000"/>
                    <a:lumOff val="15000"/>
                  </a:schemeClr>
                </a:solidFill>
              </a:rPr>
              <a:t>2018015527  </a:t>
            </a:r>
          </a:p>
        </p:txBody>
      </p:sp>
      <p:pic>
        <p:nvPicPr>
          <p:cNvPr id="16" name="Picture 15">
            <a:extLst>
              <a:ext uri="{FF2B5EF4-FFF2-40B4-BE49-F238E27FC236}">
                <a16:creationId xmlns:a16="http://schemas.microsoft.com/office/drawing/2014/main" xmlns="" id="{A717CEDA-E676-496B-A312-48A9EAB6F58A}"/>
              </a:ext>
            </a:extLst>
          </p:cNvPr>
          <p:cNvPicPr>
            <a:picLocks noChangeAspect="1"/>
          </p:cNvPicPr>
          <p:nvPr/>
        </p:nvPicPr>
        <p:blipFill>
          <a:blip r:embed="rId4"/>
          <a:stretch>
            <a:fillRect/>
          </a:stretch>
        </p:blipFill>
        <p:spPr>
          <a:xfrm>
            <a:off x="9245600" y="120523"/>
            <a:ext cx="2510827" cy="2510827"/>
          </a:xfrm>
          <a:prstGeom prst="rect">
            <a:avLst/>
          </a:prstGeom>
          <a:ln>
            <a:noFill/>
          </a:ln>
          <a:effectLst>
            <a:softEdge rad="112500"/>
          </a:effectLst>
        </p:spPr>
      </p:pic>
      <p:sp>
        <p:nvSpPr>
          <p:cNvPr id="11" name="Subtitle 2">
            <a:extLst>
              <a:ext uri="{FF2B5EF4-FFF2-40B4-BE49-F238E27FC236}">
                <a16:creationId xmlns:a16="http://schemas.microsoft.com/office/drawing/2014/main" xmlns="" id="{2A0F8ED1-E32D-43D9-9DB9-04BE88C4CB24}"/>
              </a:ext>
            </a:extLst>
          </p:cNvPr>
          <p:cNvSpPr txBox="1">
            <a:spLocks/>
          </p:cNvSpPr>
          <p:nvPr/>
        </p:nvSpPr>
        <p:spPr>
          <a:xfrm>
            <a:off x="-1643406" y="3310317"/>
            <a:ext cx="5439583" cy="43954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b="1" dirty="0">
                <a:solidFill>
                  <a:schemeClr val="tx1">
                    <a:lumMod val="85000"/>
                    <a:lumOff val="15000"/>
                  </a:schemeClr>
                </a:solidFill>
              </a:rPr>
              <a:t> project PRESENTED by-</a:t>
            </a:r>
          </a:p>
        </p:txBody>
      </p:sp>
      <p:pic>
        <p:nvPicPr>
          <p:cNvPr id="5" name="Picture 4">
            <a:extLst>
              <a:ext uri="{FF2B5EF4-FFF2-40B4-BE49-F238E27FC236}">
                <a16:creationId xmlns:a16="http://schemas.microsoft.com/office/drawing/2014/main" xmlns="" id="{71ABBB97-E144-4AE0-AFF6-4F0F19ECC6A6}"/>
              </a:ext>
            </a:extLst>
          </p:cNvPr>
          <p:cNvPicPr>
            <a:picLocks noChangeAspect="1"/>
          </p:cNvPicPr>
          <p:nvPr/>
        </p:nvPicPr>
        <p:blipFill>
          <a:blip r:embed="rId5"/>
          <a:stretch>
            <a:fillRect/>
          </a:stretch>
        </p:blipFill>
        <p:spPr>
          <a:xfrm>
            <a:off x="435572" y="435428"/>
            <a:ext cx="2993111" cy="169672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TextBox 6">
            <a:extLst>
              <a:ext uri="{FF2B5EF4-FFF2-40B4-BE49-F238E27FC236}">
                <a16:creationId xmlns:a16="http://schemas.microsoft.com/office/drawing/2014/main" xmlns="" id="{E7E47B33-A99F-684B-AD37-E6F840C31DCE}"/>
              </a:ext>
            </a:extLst>
          </p:cNvPr>
          <p:cNvSpPr txBox="1"/>
          <p:nvPr/>
        </p:nvSpPr>
        <p:spPr>
          <a:xfrm>
            <a:off x="7592354" y="3388826"/>
            <a:ext cx="4288827" cy="2000548"/>
          </a:xfrm>
          <a:prstGeom prst="rect">
            <a:avLst/>
          </a:prstGeom>
          <a:noFill/>
        </p:spPr>
        <p:txBody>
          <a:bodyPr wrap="square" rtlCol="0">
            <a:spAutoFit/>
          </a:bodyPr>
          <a:lstStyle/>
          <a:p>
            <a:r>
              <a:rPr lang="en-US" sz="2800" b="1" dirty="0"/>
              <a:t>Under </a:t>
            </a:r>
            <a:r>
              <a:rPr lang="en-US" sz="2800" b="1" dirty="0" smtClean="0"/>
              <a:t>the </a:t>
            </a:r>
            <a:r>
              <a:rPr lang="en-US" sz="2800" b="1" dirty="0"/>
              <a:t>Supervision of:-</a:t>
            </a:r>
          </a:p>
          <a:p>
            <a:endParaRPr lang="en-US" sz="2400" dirty="0" smtClean="0"/>
          </a:p>
          <a:p>
            <a:r>
              <a:rPr lang="en-US" sz="2400" dirty="0" smtClean="0"/>
              <a:t>Mr</a:t>
            </a:r>
            <a:r>
              <a:rPr lang="en-US" sz="2400" dirty="0"/>
              <a:t>. Sudeep Varshney</a:t>
            </a:r>
          </a:p>
          <a:p>
            <a:r>
              <a:rPr lang="en-US" sz="2400" dirty="0"/>
              <a:t>Assistant </a:t>
            </a:r>
            <a:r>
              <a:rPr lang="en-US" sz="2400" dirty="0" smtClean="0"/>
              <a:t>Professor,</a:t>
            </a:r>
            <a:endParaRPr lang="en-US" sz="2400" dirty="0"/>
          </a:p>
          <a:p>
            <a:r>
              <a:rPr lang="en-US" sz="2400" dirty="0" err="1"/>
              <a:t>Sharda</a:t>
            </a:r>
            <a:r>
              <a:rPr lang="en-US" sz="2400" dirty="0"/>
              <a:t> </a:t>
            </a:r>
            <a:r>
              <a:rPr lang="en-US" sz="2400" dirty="0" smtClean="0"/>
              <a:t>University, Gr. Noida</a:t>
            </a:r>
            <a:endParaRPr lang="en-US" sz="2400" dirty="0"/>
          </a:p>
        </p:txBody>
      </p:sp>
      <p:pic>
        <p:nvPicPr>
          <p:cNvPr id="15" name="Picture 14">
            <a:extLst>
              <a:ext uri="{FF2B5EF4-FFF2-40B4-BE49-F238E27FC236}">
                <a16:creationId xmlns:a16="http://schemas.microsoft.com/office/drawing/2014/main" xmlns="" id="{ED9D61AB-5EAA-2646-A9E9-F9E6ED853E44}"/>
              </a:ext>
            </a:extLst>
          </p:cNvPr>
          <p:cNvPicPr>
            <a:picLocks noChangeAspect="1"/>
          </p:cNvPicPr>
          <p:nvPr/>
        </p:nvPicPr>
        <p:blipFill>
          <a:blip r:embed="rId6"/>
          <a:srcRect/>
          <a:stretch>
            <a:fillRect/>
          </a:stretch>
        </p:blipFill>
        <p:spPr bwMode="auto">
          <a:xfrm>
            <a:off x="4398863" y="434165"/>
            <a:ext cx="3679372" cy="1365579"/>
          </a:xfrm>
          <a:prstGeom prst="rect">
            <a:avLst/>
          </a:prstGeom>
          <a:noFill/>
          <a:ln w="9525">
            <a:noFill/>
            <a:miter lim="800000"/>
            <a:headEnd/>
            <a:tailEnd/>
          </a:ln>
        </p:spPr>
      </p:pic>
      <p:sp>
        <p:nvSpPr>
          <p:cNvPr id="4" name="TextBox 3"/>
          <p:cNvSpPr txBox="1"/>
          <p:nvPr/>
        </p:nvSpPr>
        <p:spPr>
          <a:xfrm>
            <a:off x="310819" y="5892800"/>
            <a:ext cx="11445608" cy="1015663"/>
          </a:xfrm>
          <a:prstGeom prst="rect">
            <a:avLst/>
          </a:prstGeom>
          <a:noFill/>
        </p:spPr>
        <p:txBody>
          <a:bodyPr wrap="square" rtlCol="0">
            <a:spAutoFit/>
          </a:bodyPr>
          <a:lstStyle/>
          <a:p>
            <a:pPr algn="ctr"/>
            <a:r>
              <a:rPr lang="en-US" sz="2000" b="1" dirty="0">
                <a:solidFill>
                  <a:srgbClr val="000000"/>
                </a:solidFill>
                <a:latin typeface="Times New Roman"/>
                <a:ea typeface="Times New Roman"/>
                <a:cs typeface="Times New Roman"/>
                <a:sym typeface="Times New Roman"/>
              </a:rPr>
              <a:t>DEPARTMENT OF COMPUTER SCIENCE &amp; ENGINEERING</a:t>
            </a:r>
            <a:r>
              <a:rPr lang="en-US" sz="2000" b="1" dirty="0">
                <a:solidFill>
                  <a:schemeClr val="dk1"/>
                </a:solidFill>
                <a:latin typeface="Arial"/>
                <a:ea typeface="Arial"/>
                <a:cs typeface="Arial"/>
                <a:sym typeface="Arial"/>
              </a:rPr>
              <a:t/>
            </a:r>
            <a:br>
              <a:rPr lang="en-US" sz="2000" b="1" dirty="0">
                <a:solidFill>
                  <a:schemeClr val="dk1"/>
                </a:solidFill>
                <a:latin typeface="Arial"/>
                <a:ea typeface="Arial"/>
                <a:cs typeface="Arial"/>
                <a:sym typeface="Arial"/>
              </a:rPr>
            </a:br>
            <a:r>
              <a:rPr lang="en-US" sz="2000" b="1" dirty="0">
                <a:solidFill>
                  <a:srgbClr val="000000"/>
                </a:solidFill>
                <a:latin typeface="Times New Roman"/>
                <a:ea typeface="Times New Roman"/>
                <a:cs typeface="Times New Roman"/>
                <a:sym typeface="Times New Roman"/>
              </a:rPr>
              <a:t>SCHOOL OF ENGINEERING AND </a:t>
            </a:r>
            <a:r>
              <a:rPr lang="en-US" sz="2000" b="1" dirty="0" smtClean="0">
                <a:solidFill>
                  <a:srgbClr val="000000"/>
                </a:solidFill>
                <a:latin typeface="Times New Roman"/>
                <a:ea typeface="Times New Roman"/>
                <a:cs typeface="Times New Roman"/>
                <a:sym typeface="Times New Roman"/>
              </a:rPr>
              <a:t>TECHNOLOGY</a:t>
            </a:r>
          </a:p>
          <a:p>
            <a:pPr algn="ctr"/>
            <a:r>
              <a:rPr lang="en-US" sz="2000" b="1" dirty="0" smtClean="0">
                <a:solidFill>
                  <a:srgbClr val="000000"/>
                </a:solidFill>
                <a:latin typeface="Times New Roman"/>
                <a:cs typeface="Times New Roman"/>
                <a:sym typeface="Times New Roman"/>
              </a:rPr>
              <a:t>MAY, 2022</a:t>
            </a:r>
            <a:endParaRPr lang="en-IN" sz="2000" b="1" dirty="0"/>
          </a:p>
        </p:txBody>
      </p:sp>
    </p:spTree>
    <p:extLst>
      <p:ext uri="{BB962C8B-B14F-4D97-AF65-F5344CB8AC3E}">
        <p14:creationId xmlns:p14="http://schemas.microsoft.com/office/powerpoint/2010/main" val="39127473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CERTIFICATES FROM IEEE YESIST12</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801" y="2070100"/>
            <a:ext cx="5473906" cy="40767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113" y="2070100"/>
            <a:ext cx="5513387" cy="4140956"/>
          </a:xfrm>
          <a:prstGeom prst="rect">
            <a:avLst/>
          </a:prstGeom>
        </p:spPr>
      </p:pic>
    </p:spTree>
    <p:extLst>
      <p:ext uri="{BB962C8B-B14F-4D97-AF65-F5344CB8AC3E}">
        <p14:creationId xmlns:p14="http://schemas.microsoft.com/office/powerpoint/2010/main" val="22676544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CERTIFICATES FROM IEEE YESIST12</a:t>
            </a:r>
            <a:endParaRPr lang="en-IN"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254" y="2133599"/>
            <a:ext cx="5311145" cy="3973969"/>
          </a:xfrm>
        </p:spPr>
      </p:pic>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862" y="2133599"/>
            <a:ext cx="5329076" cy="3973969"/>
          </a:xfrm>
          <a:prstGeom prst="rect">
            <a:avLst/>
          </a:prstGeom>
        </p:spPr>
      </p:pic>
    </p:spTree>
    <p:extLst>
      <p:ext uri="{BB962C8B-B14F-4D97-AF65-F5344CB8AC3E}">
        <p14:creationId xmlns:p14="http://schemas.microsoft.com/office/powerpoint/2010/main" val="21173879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CERTIFICATES FROM IEEE YESIST12</a:t>
            </a:r>
            <a:endParaRPr lang="en-IN"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455" y="2102581"/>
            <a:ext cx="5480050" cy="4086552"/>
          </a:xfrm>
          <a:prstGeom prst="rect">
            <a:avLst/>
          </a:prstGeom>
        </p:spPr>
      </p:pic>
    </p:spTree>
    <p:extLst>
      <p:ext uri="{BB962C8B-B14F-4D97-AF65-F5344CB8AC3E}">
        <p14:creationId xmlns:p14="http://schemas.microsoft.com/office/powerpoint/2010/main" val="42241053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B6A40-9411-0A4F-8F4F-215C3E028D8B}"/>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xmlns="" id="{81ED5988-1D2A-344C-BA80-E12D8E365C4C}"/>
              </a:ext>
            </a:extLst>
          </p:cNvPr>
          <p:cNvSpPr>
            <a:spLocks noGrp="1"/>
          </p:cNvSpPr>
          <p:nvPr>
            <p:ph idx="1"/>
          </p:nvPr>
        </p:nvSpPr>
        <p:spPr/>
        <p:txBody>
          <a:bodyPr/>
          <a:lstStyle/>
          <a:p>
            <a:pPr>
              <a:buFont typeface="Wingdings" pitchFamily="2" charset="2"/>
              <a:buChar char="Ø"/>
            </a:pPr>
            <a:r>
              <a:rPr lang="en-US" b="1" dirty="0"/>
              <a:t>Today’s world is an automated world.</a:t>
            </a:r>
          </a:p>
          <a:p>
            <a:pPr>
              <a:buFont typeface="Wingdings" pitchFamily="2" charset="2"/>
              <a:buChar char="Ø"/>
            </a:pPr>
            <a:r>
              <a:rPr lang="en-IN" b="1" dirty="0"/>
              <a:t>Despite placing blue and green dustbins, we frequently watch that people are throwing dry waste in a wet dustbin and wet waste in a dry dustbin. </a:t>
            </a:r>
          </a:p>
          <a:p>
            <a:pPr>
              <a:buFont typeface="Wingdings" pitchFamily="2" charset="2"/>
              <a:buChar char="Ø"/>
            </a:pPr>
            <a:r>
              <a:rPr lang="en-IN" b="1" dirty="0" err="1"/>
              <a:t>Iot</a:t>
            </a:r>
            <a:r>
              <a:rPr lang="en-IN" b="1" dirty="0"/>
              <a:t> is a breakthrough technology helping to make a world better and less polluted world to live in.</a:t>
            </a:r>
            <a:endParaRPr lang="en-US" b="1" dirty="0"/>
          </a:p>
          <a:p>
            <a:pPr marL="0" indent="0">
              <a:buNone/>
            </a:pPr>
            <a:endParaRPr lang="en-US" dirty="0"/>
          </a:p>
        </p:txBody>
      </p:sp>
    </p:spTree>
    <p:extLst>
      <p:ext uri="{BB962C8B-B14F-4D97-AF65-F5344CB8AC3E}">
        <p14:creationId xmlns:p14="http://schemas.microsoft.com/office/powerpoint/2010/main" val="4346347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EC67A3-8464-4C45-B700-FCC7058EFF2E}"/>
              </a:ext>
            </a:extLst>
          </p:cNvPr>
          <p:cNvSpPr>
            <a:spLocks noGrp="1"/>
          </p:cNvSpPr>
          <p:nvPr>
            <p:ph type="title"/>
          </p:nvPr>
        </p:nvSpPr>
        <p:spPr/>
        <p:txBody>
          <a:bodyPr/>
          <a:lstStyle/>
          <a:p>
            <a:r>
              <a:rPr lang="en-US" dirty="0"/>
              <a:t>How Automatic Clean-out Corner will help?</a:t>
            </a:r>
            <a:endParaRPr lang="en-IN" dirty="0"/>
          </a:p>
        </p:txBody>
      </p:sp>
      <p:sp>
        <p:nvSpPr>
          <p:cNvPr id="5" name="Content Placeholder 2">
            <a:extLst>
              <a:ext uri="{FF2B5EF4-FFF2-40B4-BE49-F238E27FC236}">
                <a16:creationId xmlns:a16="http://schemas.microsoft.com/office/drawing/2014/main" xmlns="" id="{CB7EDF16-6458-485C-A961-AD5755395B14}"/>
              </a:ext>
            </a:extLst>
          </p:cNvPr>
          <p:cNvSpPr>
            <a:spLocks noGrp="1"/>
          </p:cNvSpPr>
          <p:nvPr>
            <p:ph idx="1"/>
          </p:nvPr>
        </p:nvSpPr>
        <p:spPr>
          <a:xfrm>
            <a:off x="693420" y="1981200"/>
            <a:ext cx="7755256" cy="3732876"/>
          </a:xfrm>
        </p:spPr>
        <p:txBody>
          <a:bodyPr>
            <a:normAutofit fontScale="92500"/>
          </a:bodyPr>
          <a:lstStyle/>
          <a:p>
            <a:pPr marL="0" indent="0" algn="just">
              <a:buNone/>
            </a:pPr>
            <a:r>
              <a:rPr lang="en-US" sz="2400" dirty="0"/>
              <a:t> </a:t>
            </a:r>
          </a:p>
          <a:p>
            <a:pPr marL="578358" lvl="1" indent="-285750" algn="just">
              <a:buFont typeface="Wingdings" panose="05000000000000000000" pitchFamily="2" charset="2"/>
              <a:buChar char="ü"/>
            </a:pPr>
            <a:r>
              <a:rPr lang="en-US" sz="2400" dirty="0"/>
              <a:t>Enabling collection of garbage generation data.</a:t>
            </a:r>
          </a:p>
          <a:p>
            <a:pPr marL="578358" lvl="1" indent="-285750" algn="just">
              <a:buFont typeface="Wingdings" panose="05000000000000000000" pitchFamily="2" charset="2"/>
              <a:buChar char="ü"/>
            </a:pPr>
            <a:r>
              <a:rPr lang="en-US" sz="2400" dirty="0"/>
              <a:t>The waste segregation will be done with the help waste segregation arm and various sensors.</a:t>
            </a:r>
          </a:p>
          <a:p>
            <a:pPr marL="578358" lvl="1" indent="-285750" algn="just">
              <a:buFont typeface="Wingdings" panose="05000000000000000000" pitchFamily="2" charset="2"/>
              <a:buChar char="ü"/>
            </a:pPr>
            <a:r>
              <a:rPr lang="en-US" sz="2400" dirty="0"/>
              <a:t>The waste level over the smart bin will be collected by sensors.</a:t>
            </a:r>
          </a:p>
          <a:p>
            <a:pPr marL="578358" lvl="1" indent="-285750" algn="just">
              <a:buFont typeface="Wingdings" panose="05000000000000000000" pitchFamily="2" charset="2"/>
              <a:buChar char="ü"/>
            </a:pPr>
            <a:r>
              <a:rPr lang="en-US" sz="2400" dirty="0"/>
              <a:t>Once the high level of waste is detected, system will alert the authorities through GSM modules for immediate response.</a:t>
            </a:r>
          </a:p>
          <a:p>
            <a:pPr marL="578358" lvl="1" indent="-285750" algn="just">
              <a:buFont typeface="Wingdings" panose="05000000000000000000" pitchFamily="2" charset="2"/>
              <a:buChar char="ü"/>
            </a:pPr>
            <a:r>
              <a:rPr lang="en-US" sz="2400" dirty="0"/>
              <a:t>An application will be developed for desired information.</a:t>
            </a:r>
          </a:p>
          <a:p>
            <a:pPr>
              <a:buFont typeface="Wingdings" panose="05000000000000000000" pitchFamily="2" charset="2"/>
              <a:buChar char="q"/>
            </a:pPr>
            <a:endParaRPr lang="en-IN" dirty="0"/>
          </a:p>
        </p:txBody>
      </p:sp>
      <p:pic>
        <p:nvPicPr>
          <p:cNvPr id="7" name="Picture 6">
            <a:extLst>
              <a:ext uri="{FF2B5EF4-FFF2-40B4-BE49-F238E27FC236}">
                <a16:creationId xmlns:a16="http://schemas.microsoft.com/office/drawing/2014/main" xmlns="" id="{B44ACD06-5429-4B5B-8149-A03EEDB27257}"/>
              </a:ext>
            </a:extLst>
          </p:cNvPr>
          <p:cNvPicPr>
            <a:picLocks noChangeAspect="1"/>
          </p:cNvPicPr>
          <p:nvPr/>
        </p:nvPicPr>
        <p:blipFill>
          <a:blip r:embed="rId2"/>
          <a:stretch>
            <a:fillRect/>
          </a:stretch>
        </p:blipFill>
        <p:spPr>
          <a:xfrm>
            <a:off x="8601710" y="1884559"/>
            <a:ext cx="3316967" cy="237494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Picture 8">
            <a:extLst>
              <a:ext uri="{FF2B5EF4-FFF2-40B4-BE49-F238E27FC236}">
                <a16:creationId xmlns:a16="http://schemas.microsoft.com/office/drawing/2014/main" xmlns="" id="{DB8FCD1D-01AB-4E02-8285-D6180CD06ADA}"/>
              </a:ext>
            </a:extLst>
          </p:cNvPr>
          <p:cNvPicPr>
            <a:picLocks noChangeAspect="1"/>
          </p:cNvPicPr>
          <p:nvPr/>
        </p:nvPicPr>
        <p:blipFill>
          <a:blip r:embed="rId3"/>
          <a:stretch>
            <a:fillRect/>
          </a:stretch>
        </p:blipFill>
        <p:spPr>
          <a:xfrm>
            <a:off x="8802729" y="4545368"/>
            <a:ext cx="2914927" cy="15497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485598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39677-F0DE-4AF3-A4B3-167AD5916A07}"/>
              </a:ext>
            </a:extLst>
          </p:cNvPr>
          <p:cNvSpPr>
            <a:spLocks noGrp="1"/>
          </p:cNvSpPr>
          <p:nvPr>
            <p:ph type="title"/>
          </p:nvPr>
        </p:nvSpPr>
        <p:spPr/>
        <p:txBody>
          <a:bodyPr>
            <a:normAutofit/>
          </a:bodyPr>
          <a:lstStyle/>
          <a:p>
            <a:r>
              <a:rPr lang="en-US" sz="4000" dirty="0"/>
              <a:t>Features of Automatic Clean-out Corner</a:t>
            </a:r>
            <a:endParaRPr lang="en-IN" sz="4000" dirty="0"/>
          </a:p>
        </p:txBody>
      </p:sp>
      <p:sp>
        <p:nvSpPr>
          <p:cNvPr id="3" name="Content Placeholder 2">
            <a:extLst>
              <a:ext uri="{FF2B5EF4-FFF2-40B4-BE49-F238E27FC236}">
                <a16:creationId xmlns:a16="http://schemas.microsoft.com/office/drawing/2014/main" xmlns="" id="{453F2594-9B60-4E86-99CE-CE17F93B2EF8}"/>
              </a:ext>
            </a:extLst>
          </p:cNvPr>
          <p:cNvSpPr>
            <a:spLocks noGrp="1"/>
          </p:cNvSpPr>
          <p:nvPr>
            <p:ph idx="1"/>
          </p:nvPr>
        </p:nvSpPr>
        <p:spPr>
          <a:xfrm>
            <a:off x="1097280" y="2418726"/>
            <a:ext cx="8037842" cy="1895822"/>
          </a:xfrm>
        </p:spPr>
        <p:txBody>
          <a:bodyPr>
            <a:normAutofit/>
          </a:bodyPr>
          <a:lstStyle/>
          <a:p>
            <a:pPr marL="475488" lvl="2" indent="0">
              <a:buNone/>
            </a:pPr>
            <a:endParaRPr lang="en-US" b="1" dirty="0"/>
          </a:p>
          <a:p>
            <a:pPr marL="578358" lvl="1" indent="-285750">
              <a:buFont typeface="Wingdings" panose="05000000000000000000" pitchFamily="2" charset="2"/>
              <a:buChar char="q"/>
            </a:pPr>
            <a:r>
              <a:rPr lang="en-US" sz="2100" b="1" dirty="0"/>
              <a:t>Ultrasonic Level Sensors</a:t>
            </a:r>
          </a:p>
          <a:p>
            <a:pPr marL="475488" lvl="2" indent="0" algn="just">
              <a:buNone/>
            </a:pPr>
            <a:r>
              <a:rPr lang="en-US" sz="1600" b="0" i="0" dirty="0">
                <a:solidFill>
                  <a:srgbClr val="1D271C"/>
                </a:solidFill>
                <a:effectLst/>
                <a:latin typeface="Roboto" panose="02000000000000000000" pitchFamily="2" charset="0"/>
                <a:ea typeface="Roboto" panose="02000000000000000000" pitchFamily="2" charset="0"/>
              </a:rPr>
              <a:t>The smart </a:t>
            </a:r>
            <a:r>
              <a:rPr lang="en-US" sz="1400" b="1" i="0" dirty="0">
                <a:solidFill>
                  <a:srgbClr val="1D271C"/>
                </a:solidFill>
                <a:effectLst/>
                <a:latin typeface="Roboto" panose="02000000000000000000" pitchFamily="2" charset="0"/>
                <a:ea typeface="Roboto" panose="02000000000000000000" pitchFamily="2" charset="0"/>
              </a:rPr>
              <a:t>Ultrasonic Level Sensors </a:t>
            </a:r>
            <a:r>
              <a:rPr lang="en-US" sz="1600" b="0" i="0" dirty="0">
                <a:solidFill>
                  <a:srgbClr val="1D271C"/>
                </a:solidFill>
                <a:effectLst/>
                <a:latin typeface="Roboto" panose="02000000000000000000" pitchFamily="2" charset="0"/>
                <a:ea typeface="Roboto" panose="02000000000000000000" pitchFamily="2" charset="0"/>
              </a:rPr>
              <a:t>embedded inside the smart bin detects the fill-level of bins and send data to the cloud-based monitoring and data analytics platform. </a:t>
            </a:r>
            <a:r>
              <a:rPr lang="en-US" sz="1600" dirty="0">
                <a:latin typeface="Roboto" panose="02000000000000000000" pitchFamily="2" charset="0"/>
                <a:ea typeface="Roboto" panose="02000000000000000000" pitchFamily="2" charset="0"/>
              </a:rPr>
              <a:t> Real time monitoring of waste level with the aid of sensors and wireless communication capabilities.</a:t>
            </a:r>
            <a:endParaRPr lang="en-US" sz="1600" b="0" i="0" dirty="0">
              <a:solidFill>
                <a:srgbClr val="1D271C"/>
              </a:solidFill>
              <a:effectLst/>
              <a:latin typeface="Roboto" panose="02000000000000000000" pitchFamily="2" charset="0"/>
              <a:ea typeface="Roboto" panose="02000000000000000000" pitchFamily="2" charset="0"/>
            </a:endParaRPr>
          </a:p>
          <a:p>
            <a:pPr marL="475488" lvl="2" indent="0">
              <a:buNone/>
            </a:pPr>
            <a:endParaRPr lang="en-US" sz="1600" b="1" dirty="0"/>
          </a:p>
        </p:txBody>
      </p:sp>
      <p:pic>
        <p:nvPicPr>
          <p:cNvPr id="8" name="Picture 7">
            <a:extLst>
              <a:ext uri="{FF2B5EF4-FFF2-40B4-BE49-F238E27FC236}">
                <a16:creationId xmlns:a16="http://schemas.microsoft.com/office/drawing/2014/main" xmlns="" id="{1BD5B209-28F3-4465-8561-FEF629BB4297}"/>
              </a:ext>
            </a:extLst>
          </p:cNvPr>
          <p:cNvPicPr>
            <a:picLocks noChangeAspect="1"/>
          </p:cNvPicPr>
          <p:nvPr/>
        </p:nvPicPr>
        <p:blipFill>
          <a:blip r:embed="rId2"/>
          <a:stretch>
            <a:fillRect/>
          </a:stretch>
        </p:blipFill>
        <p:spPr>
          <a:xfrm>
            <a:off x="9482536" y="2044381"/>
            <a:ext cx="1612184" cy="1562689"/>
          </a:xfrm>
          <a:prstGeom prst="rect">
            <a:avLst/>
          </a:prstGeom>
        </p:spPr>
      </p:pic>
      <p:pic>
        <p:nvPicPr>
          <p:cNvPr id="12" name="Picture 11">
            <a:extLst>
              <a:ext uri="{FF2B5EF4-FFF2-40B4-BE49-F238E27FC236}">
                <a16:creationId xmlns:a16="http://schemas.microsoft.com/office/drawing/2014/main" xmlns="" id="{96CB43D5-8A3B-40EC-BCC3-B24F36B7E414}"/>
              </a:ext>
            </a:extLst>
          </p:cNvPr>
          <p:cNvPicPr>
            <a:picLocks noChangeAspect="1"/>
          </p:cNvPicPr>
          <p:nvPr/>
        </p:nvPicPr>
        <p:blipFill>
          <a:blip r:embed="rId3"/>
          <a:stretch>
            <a:fillRect/>
          </a:stretch>
        </p:blipFill>
        <p:spPr>
          <a:xfrm>
            <a:off x="6126480" y="4314548"/>
            <a:ext cx="5029200" cy="1794771"/>
          </a:xfrm>
          <a:prstGeom prst="rect">
            <a:avLst/>
          </a:prstGeom>
        </p:spPr>
      </p:pic>
    </p:spTree>
    <p:extLst>
      <p:ext uri="{BB962C8B-B14F-4D97-AF65-F5344CB8AC3E}">
        <p14:creationId xmlns:p14="http://schemas.microsoft.com/office/powerpoint/2010/main" val="2401735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39677-F0DE-4AF3-A4B3-167AD5916A07}"/>
              </a:ext>
            </a:extLst>
          </p:cNvPr>
          <p:cNvSpPr>
            <a:spLocks noGrp="1"/>
          </p:cNvSpPr>
          <p:nvPr>
            <p:ph type="title"/>
          </p:nvPr>
        </p:nvSpPr>
        <p:spPr/>
        <p:txBody>
          <a:bodyPr>
            <a:normAutofit/>
          </a:bodyPr>
          <a:lstStyle/>
          <a:p>
            <a:r>
              <a:rPr dirty="0" lang="en-US" sz="4000"/>
              <a:t>Features of Automatic Clean-out Corner</a:t>
            </a:r>
            <a:endParaRPr dirty="0" lang="en-IN" sz="4000"/>
          </a:p>
        </p:txBody>
      </p:sp>
      <p:sp>
        <p:nvSpPr>
          <p:cNvPr id="3" name="Content Placeholder 2">
            <a:extLst>
              <a:ext uri="{FF2B5EF4-FFF2-40B4-BE49-F238E27FC236}">
                <a16:creationId xmlns:a16="http://schemas.microsoft.com/office/drawing/2014/main" xmlns="" id="{453F2594-9B60-4E86-99CE-CE17F93B2EF8}"/>
              </a:ext>
            </a:extLst>
          </p:cNvPr>
          <p:cNvSpPr>
            <a:spLocks noGrp="1"/>
          </p:cNvSpPr>
          <p:nvPr>
            <p:ph idx="1"/>
          </p:nvPr>
        </p:nvSpPr>
        <p:spPr>
          <a:xfrm>
            <a:off x="1097280" y="2418726"/>
            <a:ext cx="8037842" cy="1895822"/>
          </a:xfrm>
        </p:spPr>
        <p:txBody>
          <a:bodyPr>
            <a:normAutofit/>
          </a:bodyPr>
          <a:lstStyle/>
          <a:p>
            <a:pPr indent="0" lvl="2" marL="475488">
              <a:buNone/>
            </a:pPr>
            <a:endParaRPr b="1" dirty="0" lang="en-US"/>
          </a:p>
          <a:p>
            <a:pPr indent="-285750" lvl="1" marL="578358">
              <a:buFont charset="2" panose="05000000000000000000" pitchFamily="2" typeface="Wingdings"/>
              <a:buChar char="q"/>
            </a:pPr>
            <a:r>
              <a:rPr b="1" dirty="0" lang="en-US" sz="2100"/>
              <a:t>Zero Touch Functionality</a:t>
            </a:r>
          </a:p>
          <a:p>
            <a:pPr algn="just" indent="0" lvl="2" marL="475488">
              <a:buNone/>
            </a:pPr>
            <a:r>
              <a:rPr b="0" dirty="0" i="0" lang="en-US" sz="1600">
                <a:solidFill>
                  <a:srgbClr val="1D271C"/>
                </a:solidFill>
                <a:effectLst/>
                <a:latin charset="0" panose="02000000000000000000" pitchFamily="2" typeface="Roboto"/>
                <a:ea charset="0" panose="02000000000000000000" pitchFamily="2" typeface="Roboto"/>
              </a:rPr>
              <a:t>The Automatic Clean-out Corner is embedded with  Infrared Sensors. Once someone tries to throw the garbage, it will detect it and open and closed the led of the bin without any physical touch.</a:t>
            </a:r>
            <a:endParaRPr b="1" dirty="0" lang="en-US" sz="1600"/>
          </a:p>
        </p:txBody>
      </p:sp>
      <p:pic>
        <p:nvPicPr>
          <p:cNvPr id="7" name="Picture 6">
            <a:extLst>
              <a:ext uri="{FF2B5EF4-FFF2-40B4-BE49-F238E27FC236}">
                <a16:creationId xmlns:a16="http://schemas.microsoft.com/office/drawing/2014/main" xmlns="" id="{6B2D6741-26EE-49C2-B660-896C470CD1CF}"/>
              </a:ext>
            </a:extLst>
          </p:cNvPr>
          <p:cNvPicPr>
            <a:picLocks noChangeAspect="1"/>
          </p:cNvPicPr>
          <p:nvPr/>
        </p:nvPicPr>
        <p:blipFill>
          <a:blip r:embed="rId2"/>
          <a:stretch>
            <a:fillRect/>
          </a:stretch>
        </p:blipFill>
        <p:spPr>
          <a:xfrm>
            <a:off x="6916790" y="3815847"/>
            <a:ext cx="1932928" cy="2360133"/>
          </a:xfrm>
          <a:prstGeom prst="rect">
            <a:avLst/>
          </a:prstGeom>
        </p:spPr>
      </p:pic>
      <p:pic>
        <p:nvPicPr>
          <p:cNvPr descr="smart bin - Buy smart bin with free shipping on AliExpress" id="1026" name="Picture 2">
            <a:extLst>
              <a:ext uri="{FF2B5EF4-FFF2-40B4-BE49-F238E27FC236}">
                <a16:creationId xmlns:a16="http://schemas.microsoft.com/office/drawing/2014/main" xmlns="" id="{EEB11482-D051-4187-877C-E0FB04A26B70}"/>
              </a:ext>
            </a:extLst>
          </p:cNvPr>
          <p:cNvPicPr>
            <a:picLocks noChangeArrowheads="1" noChangeAspect="1"/>
          </p:cNvPicPr>
          <p:nvPr/>
        </p:nvPicPr>
        <p:blipFill rotWithShape="1">
          <a:blip r:embed="rId3">
            <a:extLst>
              <a:ext uri="{28A0092B-C50C-407E-A947-70E740481C1C}">
                <a14:useLocalDpi xmlns:a14="http://schemas.microsoft.com/office/drawing/2010/main" val="0"/>
              </a:ext>
            </a:extLst>
          </a:blip>
          <a:srcRect r="330"/>
          <a:stretch/>
        </p:blipFill>
        <p:spPr bwMode="auto">
          <a:xfrm>
            <a:off x="10168890" y="2381250"/>
            <a:ext cx="1332230" cy="2095500"/>
          </a:xfrm>
          <a:prstGeom prst="round2DiagRect">
            <a:avLst>
              <a:gd fmla="val 16667" name="adj1"/>
              <a:gd fmla="val 0" name="adj2"/>
            </a:avLst>
          </a:prstGeom>
          <a:ln cap="sq" w="88900">
            <a:solidFill>
              <a:srgbClr val="FFFFFF"/>
            </a:solidFill>
            <a:miter lim="800000"/>
          </a:ln>
          <a:effectLst>
            <a:outerShdw algn="tl" blurRad="254000"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471279"/>
      </p:ext>
    </p:extLst>
  </p:cSld>
  <p:clrMapOvr>
    <a:masterClrMapping/>
  </p:clrMapOvr>
  <mc:AlternateContent xmlns:mc="http://schemas.openxmlformats.org/markup-compatibility/2006" xmlns:p14="http://schemas.microsoft.com/office/powerpoint/2010/main">
    <mc:Choice Requires="p14">
      <p:transition p14:dur="1600" spd="slow">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39677-F0DE-4AF3-A4B3-167AD5916A07}"/>
              </a:ext>
            </a:extLst>
          </p:cNvPr>
          <p:cNvSpPr>
            <a:spLocks noGrp="1"/>
          </p:cNvSpPr>
          <p:nvPr>
            <p:ph type="title"/>
          </p:nvPr>
        </p:nvSpPr>
        <p:spPr/>
        <p:txBody>
          <a:bodyPr>
            <a:normAutofit/>
          </a:bodyPr>
          <a:lstStyle/>
          <a:p>
            <a:r>
              <a:rPr lang="en-US" sz="4000" dirty="0"/>
              <a:t>Features of Automatic Clean-out Corner</a:t>
            </a:r>
            <a:endParaRPr lang="en-IN" sz="4000" dirty="0"/>
          </a:p>
        </p:txBody>
      </p:sp>
      <p:sp>
        <p:nvSpPr>
          <p:cNvPr id="3" name="Content Placeholder 2">
            <a:extLst>
              <a:ext uri="{FF2B5EF4-FFF2-40B4-BE49-F238E27FC236}">
                <a16:creationId xmlns:a16="http://schemas.microsoft.com/office/drawing/2014/main" xmlns="" id="{453F2594-9B60-4E86-99CE-CE17F93B2EF8}"/>
              </a:ext>
            </a:extLst>
          </p:cNvPr>
          <p:cNvSpPr>
            <a:spLocks noGrp="1"/>
          </p:cNvSpPr>
          <p:nvPr>
            <p:ph idx="1"/>
          </p:nvPr>
        </p:nvSpPr>
        <p:spPr>
          <a:xfrm>
            <a:off x="1097280" y="2418726"/>
            <a:ext cx="8037842" cy="1895822"/>
          </a:xfrm>
        </p:spPr>
        <p:txBody>
          <a:bodyPr>
            <a:normAutofit/>
          </a:bodyPr>
          <a:lstStyle/>
          <a:p>
            <a:pPr marL="475488" lvl="2" indent="0">
              <a:buNone/>
            </a:pPr>
            <a:endParaRPr lang="en-US" b="1" dirty="0"/>
          </a:p>
          <a:p>
            <a:pPr marL="578358" lvl="1" indent="-285750">
              <a:buFont typeface="Wingdings" panose="05000000000000000000" pitchFamily="2" charset="2"/>
              <a:buChar char="q"/>
            </a:pPr>
            <a:r>
              <a:rPr lang="en-US" sz="2100" b="1" dirty="0"/>
              <a:t>Waste Segregation Arm</a:t>
            </a:r>
          </a:p>
          <a:p>
            <a:pPr marL="475488" lvl="2" indent="0" algn="just">
              <a:buNone/>
            </a:pPr>
            <a:r>
              <a:rPr lang="en-US" sz="1600" b="0" i="0" dirty="0">
                <a:solidFill>
                  <a:srgbClr val="1D271C"/>
                </a:solidFill>
                <a:effectLst/>
                <a:latin typeface="Roboto" panose="02000000000000000000" pitchFamily="2" charset="0"/>
                <a:ea typeface="Roboto" panose="02000000000000000000" pitchFamily="2" charset="0"/>
              </a:rPr>
              <a:t>The Segregation arm is designed in such a way that it will take the waste fro</a:t>
            </a:r>
            <a:r>
              <a:rPr lang="en-US" sz="1600" dirty="0">
                <a:solidFill>
                  <a:srgbClr val="1D271C"/>
                </a:solidFill>
                <a:latin typeface="Roboto" panose="02000000000000000000" pitchFamily="2" charset="0"/>
                <a:ea typeface="Roboto" panose="02000000000000000000" pitchFamily="2" charset="0"/>
              </a:rPr>
              <a:t>m the person</a:t>
            </a:r>
            <a:r>
              <a:rPr lang="en-US" sz="1600" b="0" i="0" dirty="0">
                <a:solidFill>
                  <a:srgbClr val="1D271C"/>
                </a:solidFill>
                <a:effectLst/>
                <a:latin typeface="Roboto" panose="02000000000000000000" pitchFamily="2" charset="0"/>
                <a:ea typeface="Roboto" panose="02000000000000000000" pitchFamily="2" charset="0"/>
              </a:rPr>
              <a:t> and also segregate the waste as dry and wet waste. </a:t>
            </a:r>
            <a:r>
              <a:rPr lang="en-US" sz="1600" dirty="0">
                <a:solidFill>
                  <a:srgbClr val="1D271C"/>
                </a:solidFill>
                <a:latin typeface="Roboto" panose="02000000000000000000" pitchFamily="2" charset="0"/>
                <a:ea typeface="Roboto" panose="02000000000000000000" pitchFamily="2" charset="0"/>
              </a:rPr>
              <a:t>It will ensure the zero touch Zero Touch policy and also the type of waste. </a:t>
            </a:r>
            <a:endParaRPr lang="en-US" sz="1600" b="1" dirty="0"/>
          </a:p>
        </p:txBody>
      </p:sp>
      <p:pic>
        <p:nvPicPr>
          <p:cNvPr id="6" name="Picture 5">
            <a:extLst>
              <a:ext uri="{FF2B5EF4-FFF2-40B4-BE49-F238E27FC236}">
                <a16:creationId xmlns:a16="http://schemas.microsoft.com/office/drawing/2014/main" xmlns="" id="{5C843A13-10F9-4649-9B8E-7414D50DC70F}"/>
              </a:ext>
            </a:extLst>
          </p:cNvPr>
          <p:cNvPicPr>
            <a:picLocks noChangeAspect="1"/>
          </p:cNvPicPr>
          <p:nvPr/>
        </p:nvPicPr>
        <p:blipFill>
          <a:blip r:embed="rId2"/>
          <a:stretch>
            <a:fillRect/>
          </a:stretch>
        </p:blipFill>
        <p:spPr>
          <a:xfrm>
            <a:off x="8722360" y="3429000"/>
            <a:ext cx="2921000" cy="2921000"/>
          </a:xfrm>
          <a:prstGeom prst="ellipse">
            <a:avLst/>
          </a:prstGeom>
          <a:ln>
            <a:noFill/>
          </a:ln>
          <a:effectLst>
            <a:softEdge rad="112500"/>
          </a:effectLst>
        </p:spPr>
      </p:pic>
    </p:spTree>
    <p:extLst>
      <p:ext uri="{BB962C8B-B14F-4D97-AF65-F5344CB8AC3E}">
        <p14:creationId xmlns:p14="http://schemas.microsoft.com/office/powerpoint/2010/main" val="6760379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39677-F0DE-4AF3-A4B3-167AD5916A07}"/>
              </a:ext>
            </a:extLst>
          </p:cNvPr>
          <p:cNvSpPr>
            <a:spLocks noGrp="1"/>
          </p:cNvSpPr>
          <p:nvPr>
            <p:ph type="title"/>
          </p:nvPr>
        </p:nvSpPr>
        <p:spPr/>
        <p:txBody>
          <a:bodyPr>
            <a:normAutofit/>
          </a:bodyPr>
          <a:lstStyle/>
          <a:p>
            <a:r>
              <a:rPr lang="en-US" sz="4000" dirty="0"/>
              <a:t>Features of Automatic Clean-out Corner</a:t>
            </a:r>
            <a:endParaRPr lang="en-IN" sz="4000" dirty="0"/>
          </a:p>
        </p:txBody>
      </p:sp>
      <p:sp>
        <p:nvSpPr>
          <p:cNvPr id="3" name="Content Placeholder 2">
            <a:extLst>
              <a:ext uri="{FF2B5EF4-FFF2-40B4-BE49-F238E27FC236}">
                <a16:creationId xmlns:a16="http://schemas.microsoft.com/office/drawing/2014/main" xmlns="" id="{453F2594-9B60-4E86-99CE-CE17F93B2EF8}"/>
              </a:ext>
            </a:extLst>
          </p:cNvPr>
          <p:cNvSpPr>
            <a:spLocks noGrp="1"/>
          </p:cNvSpPr>
          <p:nvPr>
            <p:ph idx="1"/>
          </p:nvPr>
        </p:nvSpPr>
        <p:spPr>
          <a:xfrm>
            <a:off x="1097280" y="2418726"/>
            <a:ext cx="8037842" cy="1895822"/>
          </a:xfrm>
        </p:spPr>
        <p:txBody>
          <a:bodyPr>
            <a:normAutofit/>
          </a:bodyPr>
          <a:lstStyle/>
          <a:p>
            <a:pPr marL="475488" lvl="2" indent="0">
              <a:buNone/>
            </a:pPr>
            <a:endParaRPr lang="en-US" b="1" dirty="0"/>
          </a:p>
          <a:p>
            <a:pPr marL="578358" lvl="1" indent="-285750">
              <a:buFont typeface="Wingdings" panose="05000000000000000000" pitchFamily="2" charset="2"/>
              <a:buChar char="q"/>
            </a:pPr>
            <a:r>
              <a:rPr lang="en-US" sz="2100" b="1" dirty="0"/>
              <a:t>Fill Level Control</a:t>
            </a:r>
          </a:p>
          <a:p>
            <a:pPr marL="475488" lvl="2" indent="0" algn="just">
              <a:buNone/>
            </a:pPr>
            <a:r>
              <a:rPr lang="en-US" sz="1600" b="0" i="0" dirty="0">
                <a:solidFill>
                  <a:srgbClr val="1D271C"/>
                </a:solidFill>
                <a:effectLst/>
                <a:latin typeface="Roboto" panose="02000000000000000000" pitchFamily="2" charset="0"/>
                <a:ea typeface="Roboto" panose="02000000000000000000" pitchFamily="2" charset="0"/>
              </a:rPr>
              <a:t>The  communication module (allows notifications to be sent when the bin is ready to by emptied, or if there are any issues). They consist of IoT enabled sensors, which work as real-time indicators to determine if the bins are full or not, and help to customize the waste collection schedule accordingly.</a:t>
            </a:r>
            <a:endParaRPr lang="en-US" sz="1600" b="1" dirty="0"/>
          </a:p>
        </p:txBody>
      </p:sp>
      <p:pic>
        <p:nvPicPr>
          <p:cNvPr id="10" name="Picture 9">
            <a:extLst>
              <a:ext uri="{FF2B5EF4-FFF2-40B4-BE49-F238E27FC236}">
                <a16:creationId xmlns:a16="http://schemas.microsoft.com/office/drawing/2014/main" xmlns="" id="{70A4C7AF-7CB7-47D2-934F-508151665C9A}"/>
              </a:ext>
            </a:extLst>
          </p:cNvPr>
          <p:cNvPicPr>
            <a:picLocks noChangeAspect="1"/>
          </p:cNvPicPr>
          <p:nvPr/>
        </p:nvPicPr>
        <p:blipFill>
          <a:blip r:embed="rId2"/>
          <a:stretch>
            <a:fillRect/>
          </a:stretch>
        </p:blipFill>
        <p:spPr>
          <a:xfrm>
            <a:off x="9305290" y="2747685"/>
            <a:ext cx="2705100" cy="3133725"/>
          </a:xfrm>
          <a:prstGeom prst="rect">
            <a:avLst/>
          </a:prstGeom>
        </p:spPr>
      </p:pic>
    </p:spTree>
    <p:extLst>
      <p:ext uri="{BB962C8B-B14F-4D97-AF65-F5344CB8AC3E}">
        <p14:creationId xmlns:p14="http://schemas.microsoft.com/office/powerpoint/2010/main" val="40917163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2F07C-6BC8-419E-A9D3-2BCAD157924A}"/>
              </a:ext>
            </a:extLst>
          </p:cNvPr>
          <p:cNvSpPr>
            <a:spLocks noGrp="1"/>
          </p:cNvSpPr>
          <p:nvPr>
            <p:ph type="title"/>
          </p:nvPr>
        </p:nvSpPr>
        <p:spPr>
          <a:xfrm>
            <a:off x="1097279" y="286603"/>
            <a:ext cx="10399303" cy="1450757"/>
          </a:xfrm>
        </p:spPr>
        <p:txBody>
          <a:bodyPr/>
          <a:lstStyle/>
          <a:p>
            <a:r>
              <a:rPr dirty="0" lang="en-US"/>
              <a:t>Features</a:t>
            </a:r>
            <a:r>
              <a:rPr dirty="0" lang="en-US" sz="4000"/>
              <a:t> of Automatic Clean-out Corner</a:t>
            </a:r>
            <a:endParaRPr dirty="0" lang="en-IN"/>
          </a:p>
        </p:txBody>
      </p:sp>
      <p:sp>
        <p:nvSpPr>
          <p:cNvPr id="5" name="Content Placeholder 2">
            <a:extLst>
              <a:ext uri="{FF2B5EF4-FFF2-40B4-BE49-F238E27FC236}">
                <a16:creationId xmlns:a16="http://schemas.microsoft.com/office/drawing/2014/main" xmlns="" id="{972E2042-5417-4815-B315-D776FDF48133}"/>
              </a:ext>
            </a:extLst>
          </p:cNvPr>
          <p:cNvSpPr>
            <a:spLocks noGrp="1"/>
          </p:cNvSpPr>
          <p:nvPr>
            <p:ph idx="1"/>
          </p:nvPr>
        </p:nvSpPr>
        <p:spPr>
          <a:xfrm>
            <a:off x="1097280" y="2418726"/>
            <a:ext cx="8037842" cy="1895822"/>
          </a:xfrm>
        </p:spPr>
        <p:txBody>
          <a:bodyPr>
            <a:normAutofit/>
          </a:bodyPr>
          <a:lstStyle/>
          <a:p>
            <a:pPr indent="0" lvl="2" marL="475488">
              <a:buNone/>
            </a:pPr>
            <a:endParaRPr b="1" dirty="0" lang="en-US"/>
          </a:p>
          <a:p>
            <a:pPr indent="-285750" lvl="1" marL="578358">
              <a:buFont charset="2" panose="05000000000000000000" pitchFamily="2" typeface="Wingdings"/>
              <a:buChar char="q"/>
            </a:pPr>
            <a:r>
              <a:rPr b="1" dirty="0" lang="en-US" sz="2100"/>
              <a:t>Display Monitor</a:t>
            </a:r>
          </a:p>
          <a:p>
            <a:pPr algn="just" indent="0" lvl="2" marL="475488">
              <a:buNone/>
            </a:pPr>
            <a:r>
              <a:rPr b="0" dirty="0" i="0" lang="en-US" sz="1600">
                <a:solidFill>
                  <a:srgbClr val="1D271C"/>
                </a:solidFill>
                <a:effectLst/>
                <a:latin charset="0" panose="02000000000000000000" pitchFamily="2" typeface="Roboto"/>
                <a:ea charset="0" panose="02000000000000000000" pitchFamily="2" typeface="Roboto"/>
              </a:rPr>
              <a:t>The Displays Monitor displays </a:t>
            </a:r>
            <a:r>
              <a:rPr dirty="0" lang="en-US" sz="1600">
                <a:solidFill>
                  <a:srgbClr val="1D271C"/>
                </a:solidFill>
                <a:latin charset="0" panose="02000000000000000000" pitchFamily="2" typeface="Roboto"/>
                <a:ea charset="0" panose="02000000000000000000" pitchFamily="2" typeface="Roboto"/>
              </a:rPr>
              <a:t>fill level of the dustbin, the Red light indicates that the dustbin is full and the user can’t use the dustbin until is being emptied by the authorities.</a:t>
            </a:r>
            <a:endParaRPr b="1" dirty="0" lang="en-US" sz="1600"/>
          </a:p>
        </p:txBody>
      </p:sp>
      <p:pic>
        <p:nvPicPr>
          <p:cNvPr id="7" name="Picture 6">
            <a:extLst>
              <a:ext uri="{FF2B5EF4-FFF2-40B4-BE49-F238E27FC236}">
                <a16:creationId xmlns:a16="http://schemas.microsoft.com/office/drawing/2014/main" xmlns="" id="{E35399A4-A0F4-43A5-A972-73CD63FDC4BE}"/>
              </a:ext>
            </a:extLst>
          </p:cNvPr>
          <p:cNvPicPr>
            <a:picLocks noChangeAspect="1"/>
          </p:cNvPicPr>
          <p:nvPr/>
        </p:nvPicPr>
        <p:blipFill rotWithShape="1">
          <a:blip r:embed="rId2"/>
          <a:srcRect b="33"/>
          <a:stretch/>
        </p:blipFill>
        <p:spPr>
          <a:xfrm>
            <a:off x="7305676" y="4027707"/>
            <a:ext cx="3789044" cy="1936413"/>
          </a:xfrm>
          <a:prstGeom prst="rect">
            <a:avLst/>
          </a:prstGeom>
          <a:ln>
            <a:noFill/>
          </a:ln>
          <a:effectLst>
            <a:outerShdw algn="tl" blurRad="292100" dir="2700000" dist="139700" rotWithShape="0">
              <a:srgbClr val="333333">
                <a:alpha val="65000"/>
              </a:srgbClr>
            </a:outerShdw>
          </a:effectLst>
        </p:spPr>
      </p:pic>
    </p:spTree>
    <p:extLst>
      <p:ext uri="{BB962C8B-B14F-4D97-AF65-F5344CB8AC3E}">
        <p14:creationId xmlns:p14="http://schemas.microsoft.com/office/powerpoint/2010/main" val="330696486"/>
      </p:ext>
    </p:extLst>
  </p:cSld>
  <p:clrMapOvr>
    <a:masterClrMapping/>
  </p:clrMapOvr>
  <mc:AlternateContent xmlns:mc="http://schemas.openxmlformats.org/markup-compatibility/2006" xmlns:p14="http://schemas.microsoft.com/office/powerpoint/2010/main">
    <mc:Choice Requires="p14">
      <p:transition p14:dur="1600" spd="slow">
        <p14:conveyor dir="l"/>
      </p:transition>
    </mc:Choice>
    <mc:Fallback xmlns="">
      <p:transition spd="slow">
        <p:fade/>
      </p:transition>
    </mc:Fallback>
  </mc:AlternateContent>
</p:sld>
</file>

<file path=ppt/slides/slide2.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xmlns="" id="{39E3965E-AC41-4711-9D10-E25ABB132D86}"/>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xmlns=""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xmlns="" id="{0AF4F2BA-3C03-4E2C-8ABC-0949B61B3C5E}"/>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descr="Graphical user interface, text, application&#10;&#10;Description automatically generated" id="5" name="Content Placeholder 4">
            <a:extLst>
              <a:ext uri="{FF2B5EF4-FFF2-40B4-BE49-F238E27FC236}">
                <a16:creationId xmlns:a16="http://schemas.microsoft.com/office/drawing/2014/main" xmlns="" id="{DF10E114-9549-1C4F-83CE-E17EEB27EEAB}"/>
              </a:ext>
            </a:extLst>
          </p:cNvPr>
          <p:cNvPicPr>
            <a:picLocks noChangeAspect="1"/>
          </p:cNvPicPr>
          <p:nvPr/>
        </p:nvPicPr>
        <p:blipFill rotWithShape="1">
          <a:blip r:embed="rId2">
            <a:alphaModFix amt="35000"/>
          </a:blip>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11A0DCF3-8AAE-EF41-ADC4-48FC438CF7F3}"/>
              </a:ext>
            </a:extLst>
          </p:cNvPr>
          <p:cNvSpPr>
            <a:spLocks noGrp="1"/>
          </p:cNvSpPr>
          <p:nvPr>
            <p:ph type="title"/>
          </p:nvPr>
        </p:nvSpPr>
        <p:spPr>
          <a:xfrm>
            <a:off x="1097280" y="758952"/>
            <a:ext cx="10058400" cy="3566160"/>
          </a:xfrm>
        </p:spPr>
        <p:txBody>
          <a:bodyPr anchor="b" bIns="45720" lIns="91440" rIns="91440" rtlCol="0" tIns="45720" vert="horz">
            <a:normAutofit/>
          </a:bodyPr>
          <a:lstStyle/>
          <a:p>
            <a:r>
              <a:rPr lang="en-US" sz="8000">
                <a:solidFill>
                  <a:srgbClr val="FFFFFF"/>
                </a:solidFill>
              </a:rPr>
              <a:t>APPROVAL OF THE GUIDE</a:t>
            </a:r>
          </a:p>
        </p:txBody>
      </p:sp>
      <p:cxnSp>
        <p:nvCxnSpPr>
          <p:cNvPr id="38" name="Straight Connector 37">
            <a:extLst>
              <a:ext uri="{FF2B5EF4-FFF2-40B4-BE49-F238E27FC236}">
                <a16:creationId xmlns:a16="http://schemas.microsoft.com/office/drawing/2014/main" xmlns="" id="{A07787ED-5EDC-4C54-AD87-55B60D0FE397}"/>
              </a:ext>
              <a:ext uri="{C183D7F6-B498-43B3-948B-1728B52AA6E4}">
                <adec:decorative xmlns:adec="http://schemas.microsoft.com/office/drawing/2017/decorative" xmlns=""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xmlns=""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0" name="!!footer rectangle">
            <a:extLst>
              <a:ext uri="{FF2B5EF4-FFF2-40B4-BE49-F238E27FC236}">
                <a16:creationId xmlns:a16="http://schemas.microsoft.com/office/drawing/2014/main" xmlns="" id="{B40A8CA7-7D5A-43B0-A1A0-B558ECA9EED1}"/>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1583906"/>
      </p:ext>
    </p:extLst>
  </p:cSld>
  <p:clrMapOvr>
    <a:overrideClrMapping accent1="accent1" accent2="accent2" accent3="accent3" accent4="accent4" accent5="accent5" accent6="accent6" bg1="dk1" bg2="dk2" folHlink="folHlink" hlink="hlink" tx1="lt1" tx2="lt2"/>
  </p:clrMapOvr>
  <mc:AlternateContent xmlns:mc="http://schemas.openxmlformats.org/markup-compatibility/2006" xmlns:p14="http://schemas.microsoft.com/office/powerpoint/2010/main">
    <mc:Choice Requires="p14">
      <p:transition p14:dur="1600" spd="slow">
        <p14:conveyor dir="l"/>
      </p:transition>
    </mc:Choice>
    <mc:Fallback xmlns="">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10" presetSubtype="0">
                                  <p:stCondLst>
                                    <p:cond delay="1000"/>
                                  </p:stCondLst>
                                  <p:iterate>
                                    <p:tmPct val="10000"/>
                                  </p:iterate>
                                  <p:childTnLst>
                                    <p:set>
                                      <p:cBhvr>
                                        <p:cTn dur="1" fill="hold" id="6">
                                          <p:stCondLst>
                                            <p:cond delay="0"/>
                                          </p:stCondLst>
                                        </p:cTn>
                                        <p:tgtEl>
                                          <p:spTgt spid="2"/>
                                        </p:tgtEl>
                                        <p:attrNameLst>
                                          <p:attrName>style.visibility</p:attrName>
                                        </p:attrNameLst>
                                      </p:cBhvr>
                                      <p:to>
                                        <p:strVal val="visible"/>
                                      </p:to>
                                    </p:set>
                                    <p:animEffect filter="fade" transition="in">
                                      <p:cBhvr>
                                        <p:cTn dur="700" id="7"/>
                                        <p:tgtEl>
                                          <p:spTgt spid="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im900a Gsm Module Png, Transparent Png - kindpng">
            <a:extLst>
              <a:ext uri="{FF2B5EF4-FFF2-40B4-BE49-F238E27FC236}">
                <a16:creationId xmlns:a16="http://schemas.microsoft.com/office/drawing/2014/main" xmlns="" id="{6B99F622-5452-493B-B5BB-8072A50E1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7" y="4734560"/>
            <a:ext cx="2296145" cy="16286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050" name="Picture 2">
            <a:extLst>
              <a:ext uri="{FF2B5EF4-FFF2-40B4-BE49-F238E27FC236}">
                <a16:creationId xmlns:a16="http://schemas.microsoft.com/office/drawing/2014/main" xmlns="" id="{068483BA-E627-48C5-B7C6-F3F2D99BE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6960" y="2802142"/>
            <a:ext cx="1818640" cy="13786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6461A4C7-8D8B-4DA7-A6E2-7312114E1911}"/>
              </a:ext>
            </a:extLst>
          </p:cNvPr>
          <p:cNvSpPr>
            <a:spLocks noGrp="1"/>
          </p:cNvSpPr>
          <p:nvPr>
            <p:ph type="title"/>
          </p:nvPr>
        </p:nvSpPr>
        <p:spPr/>
        <p:txBody>
          <a:bodyPr>
            <a:normAutofit/>
          </a:bodyPr>
          <a:lstStyle/>
          <a:p>
            <a:r>
              <a:rPr lang="en-US" dirty="0"/>
              <a:t>Hardware’s Required</a:t>
            </a:r>
            <a:endParaRPr lang="en-IN" dirty="0"/>
          </a:p>
        </p:txBody>
      </p:sp>
      <p:sp>
        <p:nvSpPr>
          <p:cNvPr id="5" name="Content Placeholder 4">
            <a:extLst>
              <a:ext uri="{FF2B5EF4-FFF2-40B4-BE49-F238E27FC236}">
                <a16:creationId xmlns:a16="http://schemas.microsoft.com/office/drawing/2014/main" xmlns="" id="{3229B305-4B27-40FD-9B9E-8733BCC5FE28}"/>
              </a:ext>
            </a:extLst>
          </p:cNvPr>
          <p:cNvSpPr>
            <a:spLocks noGrp="1"/>
          </p:cNvSpPr>
          <p:nvPr>
            <p:ph idx="1"/>
          </p:nvPr>
        </p:nvSpPr>
        <p:spPr>
          <a:xfrm>
            <a:off x="1097280" y="2159001"/>
            <a:ext cx="9733280" cy="3561079"/>
          </a:xfrm>
        </p:spPr>
        <p:txBody>
          <a:bodyPr>
            <a:normAutofit/>
          </a:bodyPr>
          <a:lstStyle/>
          <a:p>
            <a:pPr>
              <a:buFont typeface="Arial" panose="020B0604020202020204" pitchFamily="34" charset="0"/>
              <a:buChar char="•"/>
            </a:pPr>
            <a:r>
              <a:rPr lang="en-US" dirty="0"/>
              <a:t> </a:t>
            </a:r>
            <a:r>
              <a:rPr lang="en-US" sz="2100" b="1" dirty="0"/>
              <a:t>Arduino Board</a:t>
            </a:r>
          </a:p>
          <a:p>
            <a:pPr marL="384048" lvl="2" indent="0">
              <a:buNone/>
            </a:pPr>
            <a:r>
              <a:rPr lang="en-US" sz="1600" dirty="0"/>
              <a:t>Arduino is a software company, project, and user community that designs and manufactures computer open-source hardware, open-source software, and microcontroller-based kits for building digital devices and interactive objects that can sense and control physical devices</a:t>
            </a:r>
          </a:p>
          <a:p>
            <a:pPr marL="384048" lvl="2" indent="0">
              <a:buNone/>
            </a:pPr>
            <a:endParaRPr lang="en-US" sz="2000" dirty="0"/>
          </a:p>
          <a:p>
            <a:pPr>
              <a:buFont typeface="Arial" panose="020B0604020202020204" pitchFamily="34" charset="0"/>
              <a:buChar char="•"/>
            </a:pPr>
            <a:r>
              <a:rPr lang="en-US" sz="2100" b="1" dirty="0"/>
              <a:t> GSM Module</a:t>
            </a:r>
            <a:endParaRPr lang="en-US" sz="1600" b="1" dirty="0"/>
          </a:p>
          <a:p>
            <a:pPr marL="201168" lvl="1" indent="0">
              <a:buNone/>
            </a:pPr>
            <a:r>
              <a:rPr lang="en-US" sz="1600" dirty="0"/>
              <a:t>A GSM modem or GSM module is a hardware device that uses GSM mobile telephone technology to provide a data link to a remote network. From the view of the mobile phone network, they are essentially identical to an ordinary mobile phone, including the need for a SIM to identify themselves to the network.</a:t>
            </a:r>
          </a:p>
        </p:txBody>
      </p:sp>
    </p:spTree>
    <p:extLst>
      <p:ext uri="{BB962C8B-B14F-4D97-AF65-F5344CB8AC3E}">
        <p14:creationId xmlns:p14="http://schemas.microsoft.com/office/powerpoint/2010/main" val="3034279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177B9E-8B8F-E842-99F2-DA6CA1F47868}"/>
              </a:ext>
            </a:extLst>
          </p:cNvPr>
          <p:cNvSpPr>
            <a:spLocks noGrp="1"/>
          </p:cNvSpPr>
          <p:nvPr>
            <p:ph type="title"/>
          </p:nvPr>
        </p:nvSpPr>
        <p:spPr/>
        <p:txBody>
          <a:bodyPr/>
          <a:lstStyle/>
          <a:p>
            <a:r>
              <a:rPr lang="en-US" dirty="0"/>
              <a:t>Hardware’s Required</a:t>
            </a:r>
          </a:p>
        </p:txBody>
      </p:sp>
      <p:sp>
        <p:nvSpPr>
          <p:cNvPr id="3" name="Content Placeholder 2">
            <a:extLst>
              <a:ext uri="{FF2B5EF4-FFF2-40B4-BE49-F238E27FC236}">
                <a16:creationId xmlns:a16="http://schemas.microsoft.com/office/drawing/2014/main" xmlns="" id="{E73C76E5-509E-E344-BEDF-02A446C231F6}"/>
              </a:ext>
            </a:extLst>
          </p:cNvPr>
          <p:cNvSpPr>
            <a:spLocks noGrp="1"/>
          </p:cNvSpPr>
          <p:nvPr>
            <p:ph idx="1"/>
          </p:nvPr>
        </p:nvSpPr>
        <p:spPr/>
        <p:txBody>
          <a:bodyPr/>
          <a:lstStyle/>
          <a:p>
            <a:pPr>
              <a:lnSpc>
                <a:spcPct val="100000"/>
              </a:lnSpc>
              <a:buFont typeface="Arial" panose="020B0604020202020204" pitchFamily="34" charset="0"/>
              <a:buChar char="•"/>
            </a:pPr>
            <a:r>
              <a:rPr lang="en-US" b="1" dirty="0"/>
              <a:t> </a:t>
            </a:r>
            <a:r>
              <a:rPr lang="en-US" sz="2100" b="1" dirty="0"/>
              <a:t>NEO GPS 6M </a:t>
            </a:r>
          </a:p>
          <a:p>
            <a:pPr marL="201168" lvl="1" indent="0">
              <a:buNone/>
            </a:pPr>
            <a:r>
              <a:rPr lang="en-US" sz="1600" dirty="0"/>
              <a:t>T</a:t>
            </a:r>
            <a:r>
              <a:rPr lang="en-IN" sz="1600" dirty="0"/>
              <a:t>he NEO-6M GPS module is a well-performing complete GPS receiver with a built-in 25 x 25 x 4mm ceramic antenna, which provides a strong satellite search capability. With the power and signal indicators, you can monitor the status of the module.</a:t>
            </a:r>
          </a:p>
          <a:p>
            <a:pPr marL="201168" lvl="1" indent="0">
              <a:buNone/>
            </a:pPr>
            <a:endParaRPr lang="en-IN" sz="1600" b="1" dirty="0"/>
          </a:p>
          <a:p>
            <a:pPr marL="201168" lvl="1" indent="0">
              <a:buNone/>
            </a:pPr>
            <a:endParaRPr lang="en-US" sz="1600" b="1" dirty="0"/>
          </a:p>
          <a:p>
            <a:pPr algn="just">
              <a:lnSpc>
                <a:spcPct val="100000"/>
              </a:lnSpc>
              <a:buFont typeface="Arial" panose="020B0604020202020204" pitchFamily="34" charset="0"/>
              <a:buChar char="•"/>
            </a:pPr>
            <a:r>
              <a:rPr lang="en-IN" sz="2100" b="1" dirty="0"/>
              <a:t> Servo Motor</a:t>
            </a:r>
          </a:p>
          <a:p>
            <a:pPr marL="201168" lvl="1" indent="0" algn="just">
              <a:buNone/>
            </a:pPr>
            <a:r>
              <a:rPr lang="en-IN" sz="1600" dirty="0"/>
              <a:t>A servomotor is a linear actuator or rotary actuator that allows for precise control of linear or angular position, acceleration, and velocity. It consists of a motor coupled to a sensor for position feedback.</a:t>
            </a:r>
            <a:endParaRPr lang="en-US" sz="1600" b="1" dirty="0"/>
          </a:p>
          <a:p>
            <a:pPr marL="0" indent="0">
              <a:lnSpc>
                <a:spcPct val="100000"/>
              </a:lnSpc>
              <a:buNone/>
            </a:pPr>
            <a:r>
              <a:rPr lang="en-US" sz="2100" b="1" dirty="0"/>
              <a:t> 	</a:t>
            </a:r>
          </a:p>
        </p:txBody>
      </p:sp>
    </p:spTree>
    <p:extLst>
      <p:ext uri="{BB962C8B-B14F-4D97-AF65-F5344CB8AC3E}">
        <p14:creationId xmlns:p14="http://schemas.microsoft.com/office/powerpoint/2010/main" val="31833246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2229B-E58A-FD4C-ADFF-082D5FC296C1}"/>
              </a:ext>
            </a:extLst>
          </p:cNvPr>
          <p:cNvSpPr>
            <a:spLocks noGrp="1"/>
          </p:cNvSpPr>
          <p:nvPr>
            <p:ph type="title"/>
          </p:nvPr>
        </p:nvSpPr>
        <p:spPr/>
        <p:txBody>
          <a:bodyPr/>
          <a:lstStyle/>
          <a:p>
            <a:r>
              <a:rPr lang="en-US" dirty="0"/>
              <a:t>Hardware’s Required</a:t>
            </a:r>
          </a:p>
        </p:txBody>
      </p:sp>
      <p:sp>
        <p:nvSpPr>
          <p:cNvPr id="3" name="Content Placeholder 2">
            <a:extLst>
              <a:ext uri="{FF2B5EF4-FFF2-40B4-BE49-F238E27FC236}">
                <a16:creationId xmlns:a16="http://schemas.microsoft.com/office/drawing/2014/main" xmlns="" id="{5588BA50-01ED-1541-AE99-A59E92CD9F0B}"/>
              </a:ext>
            </a:extLst>
          </p:cNvPr>
          <p:cNvSpPr>
            <a:spLocks noGrp="1"/>
          </p:cNvSpPr>
          <p:nvPr>
            <p:ph idx="1"/>
          </p:nvPr>
        </p:nvSpPr>
        <p:spPr/>
        <p:txBody>
          <a:bodyPr>
            <a:normAutofit/>
          </a:bodyPr>
          <a:lstStyle/>
          <a:p>
            <a:pPr>
              <a:buFont typeface="Arial" panose="020B0604020202020204" pitchFamily="34" charset="0"/>
              <a:buChar char="•"/>
            </a:pPr>
            <a:r>
              <a:rPr lang="en-US" sz="2100" b="1" dirty="0"/>
              <a:t> </a:t>
            </a:r>
            <a:r>
              <a:rPr lang="en-US" sz="2100" b="1" dirty="0" err="1"/>
              <a:t>Wifi</a:t>
            </a:r>
            <a:r>
              <a:rPr lang="en-US" sz="2100" b="1" dirty="0"/>
              <a:t> Module</a:t>
            </a:r>
          </a:p>
          <a:p>
            <a:pPr marL="384048" lvl="2" indent="0">
              <a:buNone/>
            </a:pPr>
            <a:r>
              <a:rPr lang="en-IN" sz="1600" dirty="0"/>
              <a:t>The Arduino Uno </a:t>
            </a:r>
            <a:r>
              <a:rPr lang="en-IN" sz="1600" dirty="0" err="1"/>
              <a:t>WiFi</a:t>
            </a:r>
            <a:r>
              <a:rPr lang="en-IN" sz="1600" dirty="0"/>
              <a:t> is an Arduino Uno with an integrated </a:t>
            </a:r>
            <a:r>
              <a:rPr lang="en-IN" sz="1600" dirty="0" err="1"/>
              <a:t>WiFi</a:t>
            </a:r>
            <a:r>
              <a:rPr lang="en-IN" sz="1600" dirty="0"/>
              <a:t> module. The board is based on the ATmega328P with an ESP8266WiFi Module integrated. The ESP8266WiFi Module is a self contained SoC with integrated TCP/IP protocol stack that can give access to your </a:t>
            </a:r>
            <a:r>
              <a:rPr lang="en-IN" sz="1600" dirty="0" err="1"/>
              <a:t>WiFi</a:t>
            </a:r>
            <a:r>
              <a:rPr lang="en-IN" sz="1600" dirty="0"/>
              <a:t> network (or the device can act as an access point).</a:t>
            </a:r>
          </a:p>
          <a:p>
            <a:pPr lvl="2">
              <a:buFont typeface="Arial" panose="020B0604020202020204" pitchFamily="34" charset="0"/>
              <a:buChar char="•"/>
            </a:pPr>
            <a:endParaRPr lang="en-US" sz="1500" b="1" dirty="0"/>
          </a:p>
          <a:p>
            <a:pPr>
              <a:buFont typeface="Arial" panose="020B0604020202020204" pitchFamily="34" charset="0"/>
              <a:buChar char="•"/>
            </a:pPr>
            <a:r>
              <a:rPr lang="en-IN" sz="2100" b="1" dirty="0"/>
              <a:t> Display Monitor</a:t>
            </a:r>
          </a:p>
          <a:p>
            <a:pPr marL="201168" lvl="1" indent="0">
              <a:buNone/>
            </a:pPr>
            <a:r>
              <a:rPr lang="en-IN" sz="1600" dirty="0"/>
              <a:t>A display monitor is </a:t>
            </a:r>
            <a:r>
              <a:rPr lang="en-IN" sz="1600" b="1" dirty="0"/>
              <a:t>an electronic device used to display video output from computers</a:t>
            </a:r>
            <a:r>
              <a:rPr lang="en-IN" sz="1600" dirty="0"/>
              <a:t>. Display monitors are used in many computer devices, ranging from personal computers (PC) and laptops to small handheld mobile devices, like </a:t>
            </a:r>
            <a:r>
              <a:rPr lang="en-IN" sz="1600" dirty="0" err="1"/>
              <a:t>cellphones</a:t>
            </a:r>
            <a:r>
              <a:rPr lang="en-IN" sz="1600" dirty="0"/>
              <a:t> and MP3 players.</a:t>
            </a:r>
            <a:endParaRPr lang="en-US" sz="1600" b="1" dirty="0"/>
          </a:p>
        </p:txBody>
      </p:sp>
    </p:spTree>
    <p:extLst>
      <p:ext uri="{BB962C8B-B14F-4D97-AF65-F5344CB8AC3E}">
        <p14:creationId xmlns:p14="http://schemas.microsoft.com/office/powerpoint/2010/main" val="17542104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1A4C7-8D8B-4DA7-A6E2-7312114E1911}"/>
              </a:ext>
            </a:extLst>
          </p:cNvPr>
          <p:cNvSpPr>
            <a:spLocks noGrp="1"/>
          </p:cNvSpPr>
          <p:nvPr>
            <p:ph type="title"/>
          </p:nvPr>
        </p:nvSpPr>
        <p:spPr/>
        <p:txBody>
          <a:bodyPr>
            <a:normAutofit/>
          </a:bodyPr>
          <a:lstStyle/>
          <a:p>
            <a:r>
              <a:rPr lang="en-US" dirty="0"/>
              <a:t>Hardware’s Required</a:t>
            </a:r>
            <a:endParaRPr lang="en-IN" dirty="0"/>
          </a:p>
        </p:txBody>
      </p:sp>
      <p:sp>
        <p:nvSpPr>
          <p:cNvPr id="5" name="Content Placeholder 4">
            <a:extLst>
              <a:ext uri="{FF2B5EF4-FFF2-40B4-BE49-F238E27FC236}">
                <a16:creationId xmlns:a16="http://schemas.microsoft.com/office/drawing/2014/main" xmlns="" id="{3229B305-4B27-40FD-9B9E-8733BCC5FE28}"/>
              </a:ext>
            </a:extLst>
          </p:cNvPr>
          <p:cNvSpPr>
            <a:spLocks noGrp="1"/>
          </p:cNvSpPr>
          <p:nvPr>
            <p:ph idx="1"/>
          </p:nvPr>
        </p:nvSpPr>
        <p:spPr>
          <a:xfrm>
            <a:off x="1097280" y="2159001"/>
            <a:ext cx="9733280" cy="3561079"/>
          </a:xfrm>
        </p:spPr>
        <p:txBody>
          <a:bodyPr>
            <a:normAutofit/>
          </a:bodyPr>
          <a:lstStyle/>
          <a:p>
            <a:pPr>
              <a:buFont typeface="Arial" panose="020B0604020202020204" pitchFamily="34" charset="0"/>
              <a:buChar char="•"/>
            </a:pPr>
            <a:r>
              <a:rPr lang="en-US" dirty="0"/>
              <a:t> </a:t>
            </a:r>
            <a:r>
              <a:rPr lang="en-US" sz="2100" b="1" dirty="0"/>
              <a:t>Bread Board</a:t>
            </a:r>
          </a:p>
          <a:p>
            <a:pPr marL="384048" lvl="2" indent="0">
              <a:buNone/>
            </a:pPr>
            <a:r>
              <a:rPr lang="en-US" sz="1600" dirty="0"/>
              <a:t>A breadboard is a rectangular board with many mounting holes. They are used for creating electrical connections between electronic components and single board computers or microcontrollers﻿ such as Arduino and Raspberry Pi. The connections aren't permanent and they can be removed and placed again.</a:t>
            </a:r>
          </a:p>
          <a:p>
            <a:pPr marL="384048" lvl="2" indent="0">
              <a:buNone/>
            </a:pPr>
            <a:endParaRPr lang="en-US" sz="1600" dirty="0"/>
          </a:p>
          <a:p>
            <a:pPr>
              <a:buFont typeface="Arial" panose="020B0604020202020204" pitchFamily="34" charset="0"/>
              <a:buChar char="•"/>
            </a:pPr>
            <a:r>
              <a:rPr lang="en-US" dirty="0"/>
              <a:t> </a:t>
            </a:r>
            <a:r>
              <a:rPr lang="en-US" sz="2100" b="1" dirty="0"/>
              <a:t>Jump Wires</a:t>
            </a:r>
          </a:p>
          <a:p>
            <a:pPr marL="384048" lvl="2" indent="0">
              <a:buNone/>
            </a:pPr>
            <a:r>
              <a:rPr lang="en-US" sz="1600" dirty="0"/>
              <a:t>A jump wire is an electrical wire, or group of them in a cable, with a connector or pin at each end which is normally used to interconnect the components of a breadboard or other prototype</a:t>
            </a:r>
            <a:endParaRPr lang="en-US" sz="2200" dirty="0"/>
          </a:p>
        </p:txBody>
      </p:sp>
      <p:pic>
        <p:nvPicPr>
          <p:cNvPr id="7170" name="Picture 2" descr="Fritzing suggestion | Addition of Breadboard Size — Steemit">
            <a:extLst>
              <a:ext uri="{FF2B5EF4-FFF2-40B4-BE49-F238E27FC236}">
                <a16:creationId xmlns:a16="http://schemas.microsoft.com/office/drawing/2014/main" xmlns="" id="{2A505019-C17E-4714-8F5C-8EE8B5F2E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9178" y="3429000"/>
            <a:ext cx="2302763" cy="76168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Jumper Wires Premium 6&amp;quot; M/M - 20 AWG (10 Pack) - PRT-11709 - SparkFun  Electronics">
            <a:extLst>
              <a:ext uri="{FF2B5EF4-FFF2-40B4-BE49-F238E27FC236}">
                <a16:creationId xmlns:a16="http://schemas.microsoft.com/office/drawing/2014/main" xmlns="" id="{40129828-5431-441E-9502-6F6789EFA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9059" y="4729897"/>
            <a:ext cx="2776221" cy="1526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1569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1A4C7-8D8B-4DA7-A6E2-7312114E1911}"/>
              </a:ext>
            </a:extLst>
          </p:cNvPr>
          <p:cNvSpPr>
            <a:spLocks noGrp="1"/>
          </p:cNvSpPr>
          <p:nvPr>
            <p:ph type="title"/>
          </p:nvPr>
        </p:nvSpPr>
        <p:spPr/>
        <p:txBody>
          <a:bodyPr>
            <a:normAutofit/>
          </a:bodyPr>
          <a:lstStyle/>
          <a:p>
            <a:r>
              <a:rPr lang="en-US" dirty="0"/>
              <a:t>Hardware’s Required</a:t>
            </a:r>
            <a:endParaRPr lang="en-IN" dirty="0"/>
          </a:p>
        </p:txBody>
      </p:sp>
      <p:sp>
        <p:nvSpPr>
          <p:cNvPr id="5" name="Content Placeholder 4">
            <a:extLst>
              <a:ext uri="{FF2B5EF4-FFF2-40B4-BE49-F238E27FC236}">
                <a16:creationId xmlns:a16="http://schemas.microsoft.com/office/drawing/2014/main" xmlns="" id="{3229B305-4B27-40FD-9B9E-8733BCC5FE28}"/>
              </a:ext>
            </a:extLst>
          </p:cNvPr>
          <p:cNvSpPr>
            <a:spLocks noGrp="1"/>
          </p:cNvSpPr>
          <p:nvPr>
            <p:ph idx="1"/>
          </p:nvPr>
        </p:nvSpPr>
        <p:spPr>
          <a:xfrm>
            <a:off x="1097280" y="2045865"/>
            <a:ext cx="9733280" cy="3674216"/>
          </a:xfrm>
        </p:spPr>
        <p:txBody>
          <a:bodyPr>
            <a:normAutofit/>
          </a:bodyPr>
          <a:lstStyle/>
          <a:p>
            <a:pPr>
              <a:buFont typeface="Arial" panose="020B0604020202020204" pitchFamily="34" charset="0"/>
              <a:buChar char="•"/>
            </a:pPr>
            <a:r>
              <a:rPr lang="en-US" sz="2100" b="1" dirty="0"/>
              <a:t>Infrared Sensors</a:t>
            </a:r>
          </a:p>
          <a:p>
            <a:pPr marL="292608" lvl="1" indent="0">
              <a:buNone/>
            </a:pPr>
            <a:r>
              <a:rPr lang="en-US" sz="1600" dirty="0"/>
              <a:t>An infrared sensor is an electronic device that measures the distance of a target object by emitting infrared waves, and converts the reflected sound into an electrical signal.</a:t>
            </a:r>
          </a:p>
          <a:p>
            <a:pPr marL="292608" lvl="1" indent="0">
              <a:buNone/>
            </a:pPr>
            <a:endParaRPr lang="en-US" sz="1600" dirty="0"/>
          </a:p>
          <a:p>
            <a:pPr marL="292608" lvl="1" indent="0">
              <a:buNone/>
            </a:pPr>
            <a:endParaRPr lang="en-US" sz="1600" dirty="0"/>
          </a:p>
          <a:p>
            <a:pPr marL="292608" lvl="1" indent="0">
              <a:buNone/>
            </a:pPr>
            <a:endParaRPr lang="en-US" sz="1600" dirty="0"/>
          </a:p>
          <a:p>
            <a:pPr>
              <a:buFont typeface="Arial" panose="020B0604020202020204" pitchFamily="34" charset="0"/>
              <a:buChar char="•"/>
            </a:pPr>
            <a:r>
              <a:rPr lang="en-US" sz="2100" b="1" dirty="0"/>
              <a:t>Batteries</a:t>
            </a:r>
          </a:p>
          <a:p>
            <a:pPr marL="292608" lvl="1" indent="0">
              <a:buNone/>
            </a:pPr>
            <a:r>
              <a:rPr lang="en-US" sz="1600" dirty="0"/>
              <a:t>A battery is a device that stores chemical energy and converts it to electrical energy. The chemical reactions in a battery involve the flow of electrons from one material (electrode) to another, through an external circuit.</a:t>
            </a:r>
          </a:p>
          <a:p>
            <a:pPr marL="0" indent="0">
              <a:buNone/>
            </a:pPr>
            <a:endParaRPr lang="en-US" sz="1800" dirty="0"/>
          </a:p>
        </p:txBody>
      </p:sp>
      <p:pic>
        <p:nvPicPr>
          <p:cNvPr id="8194" name="Picture 2">
            <a:extLst>
              <a:ext uri="{FF2B5EF4-FFF2-40B4-BE49-F238E27FC236}">
                <a16:creationId xmlns:a16="http://schemas.microsoft.com/office/drawing/2014/main" xmlns="" id="{8BA32CA2-5AE3-4F16-8FFC-2191A203A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9485" y="4652646"/>
            <a:ext cx="2744389" cy="164869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Ultrasonic Sensor HC-SR04 With PIC Microcontroller • Trion Projects">
            <a:extLst>
              <a:ext uri="{FF2B5EF4-FFF2-40B4-BE49-F238E27FC236}">
                <a16:creationId xmlns:a16="http://schemas.microsoft.com/office/drawing/2014/main" xmlns="" id="{D4B7E6CE-9D53-43D3-8685-27EFA1899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2934752"/>
            <a:ext cx="2967314" cy="162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1673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1A4C7-8D8B-4DA7-A6E2-7312114E1911}"/>
              </a:ext>
            </a:extLst>
          </p:cNvPr>
          <p:cNvSpPr>
            <a:spLocks noGrp="1"/>
          </p:cNvSpPr>
          <p:nvPr>
            <p:ph type="title"/>
          </p:nvPr>
        </p:nvSpPr>
        <p:spPr/>
        <p:txBody>
          <a:bodyPr>
            <a:normAutofit/>
          </a:bodyPr>
          <a:lstStyle/>
          <a:p>
            <a:r>
              <a:rPr lang="en-US" dirty="0"/>
              <a:t>Hardware’s Required</a:t>
            </a:r>
            <a:endParaRPr lang="en-IN" dirty="0"/>
          </a:p>
        </p:txBody>
      </p:sp>
      <p:sp>
        <p:nvSpPr>
          <p:cNvPr id="5" name="Content Placeholder 4">
            <a:extLst>
              <a:ext uri="{FF2B5EF4-FFF2-40B4-BE49-F238E27FC236}">
                <a16:creationId xmlns:a16="http://schemas.microsoft.com/office/drawing/2014/main" xmlns="" id="{3229B305-4B27-40FD-9B9E-8733BCC5FE28}"/>
              </a:ext>
            </a:extLst>
          </p:cNvPr>
          <p:cNvSpPr>
            <a:spLocks noGrp="1"/>
          </p:cNvSpPr>
          <p:nvPr>
            <p:ph idx="1"/>
          </p:nvPr>
        </p:nvSpPr>
        <p:spPr>
          <a:xfrm>
            <a:off x="1097280" y="2045865"/>
            <a:ext cx="9733280" cy="3674216"/>
          </a:xfrm>
        </p:spPr>
        <p:txBody>
          <a:bodyPr>
            <a:normAutofit/>
          </a:bodyPr>
          <a:lstStyle/>
          <a:p>
            <a:pPr>
              <a:buFont typeface="Arial" panose="020B0604020202020204" pitchFamily="34" charset="0"/>
              <a:buChar char="•"/>
            </a:pPr>
            <a:r>
              <a:rPr lang="en-US" sz="2100" b="1" dirty="0"/>
              <a:t>Garbage Container</a:t>
            </a:r>
          </a:p>
          <a:p>
            <a:pPr marL="201168" lvl="1" indent="0">
              <a:buNone/>
            </a:pPr>
            <a:r>
              <a:rPr lang="en-US" sz="1600" dirty="0">
                <a:latin typeface="Roboto" panose="02000000000000000000" pitchFamily="2" charset="0"/>
                <a:ea typeface="Roboto" panose="02000000000000000000" pitchFamily="2" charset="0"/>
              </a:rPr>
              <a:t>For</a:t>
            </a:r>
            <a:r>
              <a:rPr lang="en-US" sz="1600" b="1" dirty="0">
                <a:latin typeface="Roboto" panose="02000000000000000000" pitchFamily="2" charset="0"/>
                <a:ea typeface="Roboto" panose="02000000000000000000" pitchFamily="2" charset="0"/>
              </a:rPr>
              <a:t> </a:t>
            </a:r>
            <a:r>
              <a:rPr lang="en-US" sz="1600" dirty="0">
                <a:latin typeface="Roboto" panose="02000000000000000000" pitchFamily="2" charset="0"/>
                <a:ea typeface="Roboto" panose="02000000000000000000" pitchFamily="2" charset="0"/>
              </a:rPr>
              <a:t>collecting the garbage and make the setup</a:t>
            </a:r>
          </a:p>
          <a:p>
            <a:pPr marL="292608" lvl="1" indent="0">
              <a:buNone/>
            </a:pPr>
            <a:endParaRPr lang="en-US" sz="1600" dirty="0"/>
          </a:p>
          <a:p>
            <a:pPr marL="292608" lvl="1" indent="0">
              <a:buNone/>
            </a:pPr>
            <a:endParaRPr lang="en-US" sz="1600" dirty="0"/>
          </a:p>
          <a:p>
            <a:pPr marL="292608" lvl="1" indent="0">
              <a:buNone/>
            </a:pPr>
            <a:endParaRPr lang="en-US" sz="1600" dirty="0"/>
          </a:p>
          <a:p>
            <a:pPr>
              <a:buFont typeface="Arial" panose="020B0604020202020204" pitchFamily="34" charset="0"/>
              <a:buChar char="•"/>
            </a:pPr>
            <a:r>
              <a:rPr lang="en-US" sz="2100" b="1" dirty="0"/>
              <a:t>Laminated Cardboard </a:t>
            </a:r>
          </a:p>
          <a:p>
            <a:pPr marL="475488" lvl="2" indent="0">
              <a:buNone/>
            </a:pPr>
            <a:r>
              <a:rPr lang="en-US" sz="1600" dirty="0">
                <a:latin typeface="Roboto" panose="02000000000000000000" pitchFamily="2" charset="0"/>
                <a:ea typeface="Roboto" panose="02000000000000000000" pitchFamily="2" charset="0"/>
              </a:rPr>
              <a:t>Laminated Cardboard to make the waste segregation arm</a:t>
            </a:r>
            <a:r>
              <a:rPr lang="en-US" sz="1500" b="1" dirty="0"/>
              <a:t>.</a:t>
            </a:r>
          </a:p>
          <a:p>
            <a:pPr marL="0" indent="0">
              <a:buNone/>
            </a:pPr>
            <a:endParaRPr lang="en-US" sz="1800" dirty="0"/>
          </a:p>
        </p:txBody>
      </p:sp>
      <p:pic>
        <p:nvPicPr>
          <p:cNvPr id="9218" name="Picture 2" descr="Cardboard Images | Free Vectors, Stock Photos &amp;amp; PSD">
            <a:extLst>
              <a:ext uri="{FF2B5EF4-FFF2-40B4-BE49-F238E27FC236}">
                <a16:creationId xmlns:a16="http://schemas.microsoft.com/office/drawing/2014/main" xmlns="" id="{8C4FAC3C-3013-4331-9005-172C4D4BC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479" y="3882973"/>
            <a:ext cx="2839085" cy="189121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BF2AA578-5087-4580-BFDB-066777FC5F28}"/>
              </a:ext>
            </a:extLst>
          </p:cNvPr>
          <p:cNvPicPr>
            <a:picLocks noChangeAspect="1"/>
          </p:cNvPicPr>
          <p:nvPr/>
        </p:nvPicPr>
        <p:blipFill>
          <a:blip r:embed="rId3"/>
          <a:stretch>
            <a:fillRect/>
          </a:stretch>
        </p:blipFill>
        <p:spPr>
          <a:xfrm>
            <a:off x="8979357" y="2277963"/>
            <a:ext cx="2176323" cy="14507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9852153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9AABF-0B01-4F26-B7B4-13A5B02DA384}"/>
              </a:ext>
            </a:extLst>
          </p:cNvPr>
          <p:cNvSpPr>
            <a:spLocks noGrp="1"/>
          </p:cNvSpPr>
          <p:nvPr>
            <p:ph type="title"/>
          </p:nvPr>
        </p:nvSpPr>
        <p:spPr/>
        <p:txBody>
          <a:bodyPr/>
          <a:lstStyle/>
          <a:p>
            <a:r>
              <a:rPr lang="en-US" dirty="0"/>
              <a:t>Software’s Required</a:t>
            </a:r>
            <a:endParaRPr lang="en-IN" dirty="0"/>
          </a:p>
        </p:txBody>
      </p:sp>
      <p:sp>
        <p:nvSpPr>
          <p:cNvPr id="3" name="Content Placeholder 2">
            <a:extLst>
              <a:ext uri="{FF2B5EF4-FFF2-40B4-BE49-F238E27FC236}">
                <a16:creationId xmlns:a16="http://schemas.microsoft.com/office/drawing/2014/main" xmlns="" id="{D0D7F623-9F46-4DFD-B675-3A5BFB150852}"/>
              </a:ext>
            </a:extLst>
          </p:cNvPr>
          <p:cNvSpPr>
            <a:spLocks noGrp="1"/>
          </p:cNvSpPr>
          <p:nvPr>
            <p:ph idx="1"/>
          </p:nvPr>
        </p:nvSpPr>
        <p:spPr/>
        <p:txBody>
          <a:bodyPr/>
          <a:lstStyle/>
          <a:p>
            <a:pPr>
              <a:buFont typeface="Arial" panose="020B0604020202020204" pitchFamily="34" charset="0"/>
              <a:buChar char="•"/>
            </a:pPr>
            <a:r>
              <a:rPr lang="en-US" b="1" dirty="0"/>
              <a:t>Arduino </a:t>
            </a:r>
            <a:r>
              <a:rPr lang="en-US" sz="2100" b="1" dirty="0"/>
              <a:t>Software</a:t>
            </a:r>
          </a:p>
          <a:p>
            <a:pPr marL="292608" lvl="1" indent="0">
              <a:buNone/>
            </a:pPr>
            <a:r>
              <a:rPr lang="en-US" sz="1800" dirty="0"/>
              <a:t>The open-source Arduino Software (IDE) makes it easy to write code and upload it to the board. This software can be used with any Arduino board.</a:t>
            </a:r>
          </a:p>
          <a:p>
            <a:pPr marL="292608" lvl="1" indent="0">
              <a:buNone/>
            </a:pPr>
            <a:endParaRPr lang="en-US" sz="1800" dirty="0"/>
          </a:p>
          <a:p>
            <a:pPr>
              <a:buFont typeface="Arial" panose="020B0604020202020204" pitchFamily="34" charset="0"/>
              <a:buChar char="•"/>
            </a:pPr>
            <a:endParaRPr lang="en-US" dirty="0"/>
          </a:p>
          <a:p>
            <a:pPr>
              <a:buFont typeface="Arial" panose="020B0604020202020204" pitchFamily="34" charset="0"/>
              <a:buChar char="•"/>
            </a:pPr>
            <a:r>
              <a:rPr lang="en-IN" b="1" dirty="0"/>
              <a:t>MERN Stack</a:t>
            </a:r>
          </a:p>
          <a:p>
            <a:pPr marL="201168" lvl="1" indent="0">
              <a:buNone/>
            </a:pPr>
            <a:r>
              <a:rPr lang="en-IN" sz="1800" dirty="0">
                <a:latin typeface="Roboto" panose="02000000000000000000" pitchFamily="2" charset="0"/>
                <a:ea typeface="Roboto" panose="02000000000000000000" pitchFamily="2" charset="0"/>
              </a:rPr>
              <a:t>For creating the application on which the whole data will be collected from Automatic Clean-out Corner</a:t>
            </a:r>
          </a:p>
        </p:txBody>
      </p:sp>
      <p:pic>
        <p:nvPicPr>
          <p:cNvPr id="10242" name="Picture 2">
            <a:extLst>
              <a:ext uri="{FF2B5EF4-FFF2-40B4-BE49-F238E27FC236}">
                <a16:creationId xmlns:a16="http://schemas.microsoft.com/office/drawing/2014/main" xmlns="" id="{209FC5BE-4CC7-423B-97A7-71E4079DC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0255" y="3169920"/>
            <a:ext cx="1627510" cy="119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436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27897"/>
          </a:xfrm>
        </p:spPr>
        <p:txBody>
          <a:bodyPr>
            <a:normAutofit/>
          </a:bodyPr>
          <a:lstStyle/>
          <a:p>
            <a:pPr algn="ctr"/>
            <a:r>
              <a:rPr lang="en-US" dirty="0"/>
              <a:t>ACC Website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 y="2374900"/>
            <a:ext cx="5328355" cy="2997200"/>
          </a:xfrm>
          <a:prstGeom prst="rect">
            <a:avLst/>
          </a:prstGeom>
        </p:spPr>
      </p:pic>
      <p:sp>
        <p:nvSpPr>
          <p:cNvPr id="4" name="TextBox 3"/>
          <p:cNvSpPr txBox="1"/>
          <p:nvPr/>
        </p:nvSpPr>
        <p:spPr>
          <a:xfrm>
            <a:off x="1498600" y="5562600"/>
            <a:ext cx="3086100" cy="461665"/>
          </a:xfrm>
          <a:prstGeom prst="rect">
            <a:avLst/>
          </a:prstGeom>
          <a:noFill/>
        </p:spPr>
        <p:txBody>
          <a:bodyPr wrap="square" rtlCol="0">
            <a:spAutoFit/>
          </a:bodyPr>
          <a:lstStyle/>
          <a:p>
            <a:pPr algn="ctr"/>
            <a:r>
              <a:rPr lang="en-US" sz="2400" b="1" dirty="0"/>
              <a:t>Home Page</a:t>
            </a:r>
            <a:endParaRPr lang="en-IN" sz="24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401" y="2374900"/>
            <a:ext cx="5328356" cy="2997200"/>
          </a:xfrm>
          <a:prstGeom prst="rect">
            <a:avLst/>
          </a:prstGeom>
        </p:spPr>
      </p:pic>
      <p:sp>
        <p:nvSpPr>
          <p:cNvPr id="8" name="TextBox 7"/>
          <p:cNvSpPr txBox="1"/>
          <p:nvPr/>
        </p:nvSpPr>
        <p:spPr>
          <a:xfrm flipH="1">
            <a:off x="8478519" y="5654933"/>
            <a:ext cx="1846581" cy="461665"/>
          </a:xfrm>
          <a:prstGeom prst="rect">
            <a:avLst/>
          </a:prstGeom>
          <a:noFill/>
        </p:spPr>
        <p:txBody>
          <a:bodyPr wrap="square" rtlCol="0">
            <a:spAutoFit/>
          </a:bodyPr>
          <a:lstStyle/>
          <a:p>
            <a:pPr algn="ctr"/>
            <a:r>
              <a:rPr lang="en-US" sz="2400" b="1" dirty="0"/>
              <a:t>About Us</a:t>
            </a:r>
            <a:endParaRPr lang="en-IN" sz="2400" b="1" dirty="0"/>
          </a:p>
        </p:txBody>
      </p:sp>
    </p:spTree>
    <p:extLst>
      <p:ext uri="{BB962C8B-B14F-4D97-AF65-F5344CB8AC3E}">
        <p14:creationId xmlns:p14="http://schemas.microsoft.com/office/powerpoint/2010/main" val="6330834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27897"/>
          </a:xfrm>
        </p:spPr>
        <p:txBody>
          <a:bodyPr>
            <a:normAutofit/>
          </a:bodyPr>
          <a:lstStyle/>
          <a:p>
            <a:pPr algn="ctr"/>
            <a:r>
              <a:rPr lang="en-US" dirty="0"/>
              <a:t>ACC Website</a:t>
            </a:r>
          </a:p>
        </p:txBody>
      </p:sp>
      <p:sp>
        <p:nvSpPr>
          <p:cNvPr id="4" name="TextBox 3"/>
          <p:cNvSpPr txBox="1"/>
          <p:nvPr/>
        </p:nvSpPr>
        <p:spPr>
          <a:xfrm>
            <a:off x="1562100" y="5570835"/>
            <a:ext cx="3086100" cy="461665"/>
          </a:xfrm>
          <a:prstGeom prst="rect">
            <a:avLst/>
          </a:prstGeom>
          <a:noFill/>
        </p:spPr>
        <p:txBody>
          <a:bodyPr wrap="square" rtlCol="0">
            <a:spAutoFit/>
          </a:bodyPr>
          <a:lstStyle/>
          <a:p>
            <a:pPr algn="ctr"/>
            <a:r>
              <a:rPr lang="en-US" sz="2400" b="1" dirty="0"/>
              <a:t>Our Team</a:t>
            </a:r>
            <a:endParaRPr lang="en-IN" sz="2400" b="1" dirty="0"/>
          </a:p>
        </p:txBody>
      </p:sp>
      <p:sp>
        <p:nvSpPr>
          <p:cNvPr id="8" name="TextBox 7"/>
          <p:cNvSpPr txBox="1"/>
          <p:nvPr/>
        </p:nvSpPr>
        <p:spPr>
          <a:xfrm flipH="1">
            <a:off x="8478519" y="5654933"/>
            <a:ext cx="1846581" cy="461665"/>
          </a:xfrm>
          <a:prstGeom prst="rect">
            <a:avLst/>
          </a:prstGeom>
          <a:noFill/>
        </p:spPr>
        <p:txBody>
          <a:bodyPr wrap="square" rtlCol="0">
            <a:spAutoFit/>
          </a:bodyPr>
          <a:lstStyle/>
          <a:p>
            <a:pPr algn="ctr"/>
            <a:r>
              <a:rPr lang="en-US" sz="2400" b="1" dirty="0"/>
              <a:t>Contact Us</a:t>
            </a:r>
            <a:endParaRPr lang="en-IN"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2374900"/>
            <a:ext cx="5328354" cy="2997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1" y="2374900"/>
            <a:ext cx="5290820" cy="2976086"/>
          </a:xfrm>
          <a:prstGeom prst="rect">
            <a:avLst/>
          </a:prstGeom>
        </p:spPr>
      </p:pic>
    </p:spTree>
    <p:extLst>
      <p:ext uri="{BB962C8B-B14F-4D97-AF65-F5344CB8AC3E}">
        <p14:creationId xmlns:p14="http://schemas.microsoft.com/office/powerpoint/2010/main" val="6696580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27897"/>
          </a:xfrm>
        </p:spPr>
        <p:txBody>
          <a:bodyPr>
            <a:normAutofit/>
          </a:bodyPr>
          <a:lstStyle/>
          <a:p>
            <a:pPr algn="ctr"/>
            <a:r>
              <a:rPr lang="en-US" dirty="0"/>
              <a:t>ACC Website</a:t>
            </a:r>
          </a:p>
        </p:txBody>
      </p:sp>
      <p:sp>
        <p:nvSpPr>
          <p:cNvPr id="4" name="TextBox 3"/>
          <p:cNvSpPr txBox="1"/>
          <p:nvPr/>
        </p:nvSpPr>
        <p:spPr>
          <a:xfrm>
            <a:off x="1562100" y="5570835"/>
            <a:ext cx="3086100" cy="461665"/>
          </a:xfrm>
          <a:prstGeom prst="rect">
            <a:avLst/>
          </a:prstGeom>
          <a:noFill/>
        </p:spPr>
        <p:txBody>
          <a:bodyPr wrap="square" rtlCol="0">
            <a:spAutoFit/>
          </a:bodyPr>
          <a:lstStyle/>
          <a:p>
            <a:pPr algn="ctr"/>
            <a:r>
              <a:rPr lang="en-US" sz="2400" b="1" dirty="0"/>
              <a:t>Admin Login</a:t>
            </a:r>
            <a:endParaRPr lang="en-IN" sz="2400" b="1" dirty="0"/>
          </a:p>
        </p:txBody>
      </p:sp>
      <p:sp>
        <p:nvSpPr>
          <p:cNvPr id="8" name="TextBox 7"/>
          <p:cNvSpPr txBox="1"/>
          <p:nvPr/>
        </p:nvSpPr>
        <p:spPr>
          <a:xfrm flipH="1">
            <a:off x="6273799" y="5654933"/>
            <a:ext cx="5562599" cy="461665"/>
          </a:xfrm>
          <a:prstGeom prst="rect">
            <a:avLst/>
          </a:prstGeom>
          <a:noFill/>
        </p:spPr>
        <p:txBody>
          <a:bodyPr wrap="square" rtlCol="0">
            <a:spAutoFit/>
          </a:bodyPr>
          <a:lstStyle/>
          <a:p>
            <a:pPr algn="ctr"/>
            <a:r>
              <a:rPr lang="en-US" sz="2400" b="1" dirty="0"/>
              <a:t>User (Non Admin) Login</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2374900"/>
            <a:ext cx="5290820" cy="29760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374900"/>
            <a:ext cx="5508978" cy="3098800"/>
          </a:xfrm>
          <a:prstGeom prst="rect">
            <a:avLst/>
          </a:prstGeom>
        </p:spPr>
      </p:pic>
    </p:spTree>
    <p:extLst>
      <p:ext uri="{BB962C8B-B14F-4D97-AF65-F5344CB8AC3E}">
        <p14:creationId xmlns:p14="http://schemas.microsoft.com/office/powerpoint/2010/main" val="5782255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EE1530B0-6F96-46C0-8B3E-3215CB756B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754910CF-1B56-45D3-960A-E89F7B3B91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1512BDF9-129B-5745-B50A-6854131AE411}"/>
              </a:ext>
            </a:extLst>
          </p:cNvPr>
          <p:cNvSpPr>
            <a:spLocks noGrp="1"/>
          </p:cNvSpPr>
          <p:nvPr>
            <p:ph type="title"/>
          </p:nvPr>
        </p:nvSpPr>
        <p:spPr>
          <a:xfrm>
            <a:off x="492370" y="516835"/>
            <a:ext cx="3084844" cy="5772840"/>
          </a:xfrm>
        </p:spPr>
        <p:txBody>
          <a:bodyPr anchor="ct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6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THE WORKFLOW OF OUR PROJECT</a:t>
            </a:r>
            <a:endParaRPr kumimoji="0" lang="en-US" altLang="en-US" sz="3600" b="0" i="0" u="none" strike="noStrike" cap="none" normalizeH="0" baseline="0" dirty="0">
              <a:ln>
                <a:noFill/>
              </a:ln>
              <a:solidFill>
                <a:schemeClr val="bg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xmlns="" id="{F78446FB-710E-2A45-B14E-FDBB42867028}"/>
              </a:ext>
            </a:extLst>
          </p:cNvPr>
          <p:cNvGraphicFramePr>
            <a:graphicFrameLocks noGrp="1"/>
          </p:cNvGraphicFramePr>
          <p:nvPr>
            <p:ph idx="1"/>
            <p:extLst>
              <p:ext uri="{D42A27DB-BD31-4B8C-83A1-F6EECF244321}">
                <p14:modId xmlns:p14="http://schemas.microsoft.com/office/powerpoint/2010/main" val="3741182434"/>
              </p:ext>
            </p:extLst>
          </p:nvPr>
        </p:nvGraphicFramePr>
        <p:xfrm>
          <a:off x="4741863" y="753254"/>
          <a:ext cx="6797675" cy="5715983"/>
        </p:xfrm>
        <a:graphic>
          <a:graphicData uri="http://schemas.openxmlformats.org/drawingml/2006/table">
            <a:tbl>
              <a:tblPr firstRow="1" firstCol="1" bandRow="1">
                <a:tableStyleId>{5C22544A-7EE6-4342-B048-85BDC9FD1C3A}</a:tableStyleId>
              </a:tblPr>
              <a:tblGrid>
                <a:gridCol w="6797675">
                  <a:extLst>
                    <a:ext uri="{9D8B030D-6E8A-4147-A177-3AD203B41FA5}">
                      <a16:colId xmlns:a16="http://schemas.microsoft.com/office/drawing/2014/main" xmlns="" val="4164657875"/>
                    </a:ext>
                  </a:extLst>
                </a:gridCol>
              </a:tblGrid>
              <a:tr h="584177">
                <a:tc>
                  <a:txBody>
                    <a:bodyPr/>
                    <a:lstStyle/>
                    <a:p>
                      <a:pPr algn="ctr">
                        <a:lnSpc>
                          <a:spcPct val="150000"/>
                        </a:lnSpc>
                        <a:spcAft>
                          <a:spcPts val="800"/>
                        </a:spcAft>
                      </a:pPr>
                      <a:r>
                        <a:rPr lang="en-US" sz="2600">
                          <a:effectLst/>
                        </a:rPr>
                        <a:t>7</a:t>
                      </a:r>
                      <a:r>
                        <a:rPr lang="en-US" sz="2600" baseline="30000">
                          <a:effectLst/>
                        </a:rPr>
                        <a:t>th</a:t>
                      </a:r>
                      <a:r>
                        <a:rPr lang="en-US" sz="2600">
                          <a:effectLst/>
                        </a:rPr>
                        <a:t> SEMESTER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2808877297"/>
                  </a:ext>
                </a:extLst>
              </a:tr>
              <a:tr h="80303">
                <a:tc>
                  <a:txBody>
                    <a:bodyPr/>
                    <a:lstStyle/>
                    <a:p>
                      <a:pPr>
                        <a:lnSpc>
                          <a:spcPct val="150000"/>
                        </a:lnSpc>
                        <a:spcAft>
                          <a:spcPts val="800"/>
                        </a:spcAft>
                      </a:pPr>
                      <a:r>
                        <a:rPr lang="en-US" sz="1700" dirty="0">
                          <a:effectLst/>
                        </a:rPr>
                        <a:t>Automatic opening and closing of lid</a:t>
                      </a:r>
                      <a:endParaRPr lang="en-IN" sz="1700" dirty="0">
                        <a:effectLst/>
                      </a:endParaRPr>
                    </a:p>
                    <a:p>
                      <a:pPr>
                        <a:lnSpc>
                          <a:spcPct val="150000"/>
                        </a:lnSpc>
                        <a:spcAft>
                          <a:spcPts val="800"/>
                        </a:spcAft>
                      </a:pPr>
                      <a:r>
                        <a:rPr lang="en-US" sz="1700" dirty="0">
                          <a:effectLst/>
                        </a:rPr>
                        <a:t>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2994869721"/>
                  </a:ext>
                </a:extLst>
              </a:tr>
              <a:tr h="410169">
                <a:tc>
                  <a:txBody>
                    <a:bodyPr/>
                    <a:lstStyle/>
                    <a:p>
                      <a:pPr>
                        <a:lnSpc>
                          <a:spcPct val="150000"/>
                        </a:lnSpc>
                        <a:spcAft>
                          <a:spcPts val="800"/>
                        </a:spcAft>
                      </a:pPr>
                      <a:r>
                        <a:rPr lang="en-US" sz="1700">
                          <a:effectLst/>
                        </a:rPr>
                        <a:t>Check whether dustbin is full or not</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156077720"/>
                  </a:ext>
                </a:extLst>
              </a:tr>
              <a:tr h="410169">
                <a:tc>
                  <a:txBody>
                    <a:bodyPr/>
                    <a:lstStyle/>
                    <a:p>
                      <a:pPr>
                        <a:lnSpc>
                          <a:spcPct val="150000"/>
                        </a:lnSpc>
                        <a:spcAft>
                          <a:spcPts val="800"/>
                        </a:spcAft>
                      </a:pPr>
                      <a:r>
                        <a:rPr lang="en-US" sz="1700">
                          <a:effectLst/>
                        </a:rPr>
                        <a:t>Website for authorities created</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2484088812"/>
                  </a:ext>
                </a:extLst>
              </a:tr>
              <a:tr h="410169">
                <a:tc>
                  <a:txBody>
                    <a:bodyPr/>
                    <a:lstStyle/>
                    <a:p>
                      <a:pPr>
                        <a:lnSpc>
                          <a:spcPct val="150000"/>
                        </a:lnSpc>
                        <a:spcAft>
                          <a:spcPts val="800"/>
                        </a:spcAft>
                      </a:pPr>
                      <a:r>
                        <a:rPr lang="en-US" sz="1700">
                          <a:effectLst/>
                        </a:rPr>
                        <a:t>Authentication and dashboard of the website created</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1593715380"/>
                  </a:ext>
                </a:extLst>
              </a:tr>
              <a:tr h="410169">
                <a:tc>
                  <a:txBody>
                    <a:bodyPr/>
                    <a:lstStyle/>
                    <a:p>
                      <a:pPr>
                        <a:lnSpc>
                          <a:spcPct val="150000"/>
                        </a:lnSpc>
                        <a:spcAft>
                          <a:spcPts val="800"/>
                        </a:spcAft>
                      </a:pPr>
                      <a:r>
                        <a:rPr lang="en-US" sz="1700">
                          <a:effectLst/>
                        </a:rPr>
                        <a:t>Participated in IEEE YESIST 12 Hackathon</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2674626662"/>
                  </a:ext>
                </a:extLst>
              </a:tr>
              <a:tr h="584177">
                <a:tc>
                  <a:txBody>
                    <a:bodyPr/>
                    <a:lstStyle/>
                    <a:p>
                      <a:pPr algn="ctr">
                        <a:lnSpc>
                          <a:spcPct val="150000"/>
                        </a:lnSpc>
                        <a:spcAft>
                          <a:spcPts val="800"/>
                        </a:spcAft>
                      </a:pPr>
                      <a:r>
                        <a:rPr lang="en-US" sz="2600">
                          <a:effectLst/>
                        </a:rPr>
                        <a:t>8</a:t>
                      </a:r>
                      <a:r>
                        <a:rPr lang="en-US" sz="2600" baseline="30000">
                          <a:effectLst/>
                        </a:rPr>
                        <a:t>th </a:t>
                      </a:r>
                      <a:r>
                        <a:rPr lang="en-US" sz="2600">
                          <a:effectLst/>
                        </a:rPr>
                        <a:t>SEMESTER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2697812563"/>
                  </a:ext>
                </a:extLst>
              </a:tr>
              <a:tr h="410169">
                <a:tc>
                  <a:txBody>
                    <a:bodyPr/>
                    <a:lstStyle/>
                    <a:p>
                      <a:pPr>
                        <a:lnSpc>
                          <a:spcPct val="150000"/>
                        </a:lnSpc>
                        <a:spcAft>
                          <a:spcPts val="800"/>
                        </a:spcAft>
                      </a:pPr>
                      <a:r>
                        <a:rPr lang="en-US" sz="1700" dirty="0">
                          <a:effectLst/>
                        </a:rPr>
                        <a:t>Alert signals to authorities for immediate empty of bins and participation in </a:t>
                      </a:r>
                      <a:r>
                        <a:rPr lang="en-US" sz="1700">
                          <a:effectLst/>
                        </a:rPr>
                        <a:t>the Hackathon.</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333740152"/>
                  </a:ext>
                </a:extLst>
              </a:tr>
              <a:tr h="410169">
                <a:tc>
                  <a:txBody>
                    <a:bodyPr/>
                    <a:lstStyle/>
                    <a:p>
                      <a:pPr>
                        <a:lnSpc>
                          <a:spcPct val="150000"/>
                        </a:lnSpc>
                        <a:spcAft>
                          <a:spcPts val="800"/>
                        </a:spcAft>
                      </a:pPr>
                      <a:r>
                        <a:rPr lang="en-US" sz="1700">
                          <a:effectLst/>
                        </a:rPr>
                        <a:t>GPRS tracking system</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4199076646"/>
                  </a:ext>
                </a:extLst>
              </a:tr>
              <a:tr h="410169">
                <a:tc>
                  <a:txBody>
                    <a:bodyPr/>
                    <a:lstStyle/>
                    <a:p>
                      <a:pPr>
                        <a:lnSpc>
                          <a:spcPct val="150000"/>
                        </a:lnSpc>
                        <a:spcAft>
                          <a:spcPts val="800"/>
                        </a:spcAft>
                      </a:pPr>
                      <a:r>
                        <a:rPr lang="en-US" sz="1700" dirty="0">
                          <a:effectLst/>
                        </a:rPr>
                        <a:t>Dry and Wet waste segregation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2555357285"/>
                  </a:ext>
                </a:extLst>
              </a:tr>
              <a:tr h="410169">
                <a:tc>
                  <a:txBody>
                    <a:bodyPr/>
                    <a:lstStyle/>
                    <a:p>
                      <a:pPr>
                        <a:lnSpc>
                          <a:spcPct val="150000"/>
                        </a:lnSpc>
                        <a:spcAft>
                          <a:spcPts val="800"/>
                        </a:spcAft>
                      </a:pPr>
                      <a:r>
                        <a:rPr lang="en-US" sz="1700" dirty="0">
                          <a:effectLst/>
                        </a:rPr>
                        <a:t>Routing for trucks collecting waste , 2</a:t>
                      </a:r>
                      <a:r>
                        <a:rPr lang="en-US" sz="1700" baseline="30000" dirty="0">
                          <a:effectLst/>
                        </a:rPr>
                        <a:t>nd</a:t>
                      </a:r>
                      <a:r>
                        <a:rPr lang="en-US" sz="1700" dirty="0">
                          <a:effectLst/>
                        </a:rPr>
                        <a:t> prize in </a:t>
                      </a:r>
                      <a:r>
                        <a:rPr lang="en-US" sz="1700" dirty="0" err="1">
                          <a:effectLst/>
                        </a:rPr>
                        <a:t>Technovation</a:t>
                      </a:r>
                      <a:r>
                        <a:rPr lang="en-US" sz="1700" dirty="0">
                          <a:effectLst/>
                        </a:rPr>
                        <a:t> Hackathon.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193" marR="63193" marT="0" marB="0"/>
                </a:tc>
                <a:extLst>
                  <a:ext uri="{0D108BD9-81ED-4DB2-BD59-A6C34878D82A}">
                    <a16:rowId xmlns:a16="http://schemas.microsoft.com/office/drawing/2014/main" xmlns="" val="566417340"/>
                  </a:ext>
                </a:extLst>
              </a:tr>
            </a:tbl>
          </a:graphicData>
        </a:graphic>
      </p:graphicFrame>
    </p:spTree>
    <p:extLst>
      <p:ext uri="{BB962C8B-B14F-4D97-AF65-F5344CB8AC3E}">
        <p14:creationId xmlns:p14="http://schemas.microsoft.com/office/powerpoint/2010/main" val="38245794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27897"/>
          </a:xfrm>
        </p:spPr>
        <p:txBody>
          <a:bodyPr>
            <a:normAutofit/>
          </a:bodyPr>
          <a:lstStyle/>
          <a:p>
            <a:pPr algn="ctr"/>
            <a:r>
              <a:rPr lang="en-US" dirty="0"/>
              <a:t>ACC Website</a:t>
            </a:r>
          </a:p>
        </p:txBody>
      </p:sp>
      <p:sp>
        <p:nvSpPr>
          <p:cNvPr id="4" name="TextBox 3"/>
          <p:cNvSpPr txBox="1"/>
          <p:nvPr/>
        </p:nvSpPr>
        <p:spPr>
          <a:xfrm>
            <a:off x="749300" y="5570835"/>
            <a:ext cx="4635500" cy="461665"/>
          </a:xfrm>
          <a:prstGeom prst="rect">
            <a:avLst/>
          </a:prstGeom>
          <a:noFill/>
        </p:spPr>
        <p:txBody>
          <a:bodyPr wrap="square" rtlCol="0">
            <a:spAutoFit/>
          </a:bodyPr>
          <a:lstStyle/>
          <a:p>
            <a:pPr algn="ctr"/>
            <a:r>
              <a:rPr lang="en-US" sz="2400" b="1" dirty="0"/>
              <a:t>Bin Location Information</a:t>
            </a:r>
            <a:endParaRPr lang="en-IN" sz="2400" b="1" dirty="0"/>
          </a:p>
        </p:txBody>
      </p:sp>
      <p:sp>
        <p:nvSpPr>
          <p:cNvPr id="8" name="TextBox 7"/>
          <p:cNvSpPr txBox="1"/>
          <p:nvPr/>
        </p:nvSpPr>
        <p:spPr>
          <a:xfrm flipH="1">
            <a:off x="6273799" y="5654933"/>
            <a:ext cx="5562599" cy="461665"/>
          </a:xfrm>
          <a:prstGeom prst="rect">
            <a:avLst/>
          </a:prstGeom>
          <a:noFill/>
        </p:spPr>
        <p:txBody>
          <a:bodyPr wrap="square" rtlCol="0">
            <a:spAutoFit/>
          </a:bodyPr>
          <a:lstStyle/>
          <a:p>
            <a:pPr algn="ctr"/>
            <a:r>
              <a:rPr lang="en-US" sz="2400" b="1" dirty="0"/>
              <a:t>Add New Bin </a:t>
            </a:r>
            <a:endParaRPr lang="en-IN"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74900"/>
            <a:ext cx="5350933" cy="3009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397550"/>
            <a:ext cx="5310665" cy="2987249"/>
          </a:xfrm>
          <a:prstGeom prst="rect">
            <a:avLst/>
          </a:prstGeom>
        </p:spPr>
      </p:pic>
    </p:spTree>
    <p:extLst>
      <p:ext uri="{BB962C8B-B14F-4D97-AF65-F5344CB8AC3E}">
        <p14:creationId xmlns:p14="http://schemas.microsoft.com/office/powerpoint/2010/main" val="39094188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27897"/>
          </a:xfrm>
        </p:spPr>
        <p:txBody>
          <a:bodyPr>
            <a:normAutofit/>
          </a:bodyPr>
          <a:lstStyle/>
          <a:p>
            <a:pPr algn="ctr"/>
            <a:r>
              <a:rPr lang="en-US" dirty="0"/>
              <a:t>ACC Website</a:t>
            </a:r>
          </a:p>
        </p:txBody>
      </p:sp>
      <p:sp>
        <p:nvSpPr>
          <p:cNvPr id="4" name="TextBox 3"/>
          <p:cNvSpPr txBox="1"/>
          <p:nvPr/>
        </p:nvSpPr>
        <p:spPr>
          <a:xfrm>
            <a:off x="749300" y="5570835"/>
            <a:ext cx="4635500" cy="461665"/>
          </a:xfrm>
          <a:prstGeom prst="rect">
            <a:avLst/>
          </a:prstGeom>
          <a:noFill/>
        </p:spPr>
        <p:txBody>
          <a:bodyPr wrap="square" rtlCol="0">
            <a:spAutoFit/>
          </a:bodyPr>
          <a:lstStyle/>
          <a:p>
            <a:pPr algn="ctr"/>
            <a:r>
              <a:rPr lang="en-US" sz="2400" b="1" dirty="0"/>
              <a:t>User Feedback</a:t>
            </a:r>
            <a:endParaRPr lang="en-IN" sz="2400" b="1" dirty="0"/>
          </a:p>
        </p:txBody>
      </p:sp>
      <p:sp>
        <p:nvSpPr>
          <p:cNvPr id="8" name="TextBox 7"/>
          <p:cNvSpPr txBox="1"/>
          <p:nvPr/>
        </p:nvSpPr>
        <p:spPr>
          <a:xfrm flipH="1">
            <a:off x="6343649" y="5554371"/>
            <a:ext cx="5562599" cy="461665"/>
          </a:xfrm>
          <a:prstGeom prst="rect">
            <a:avLst/>
          </a:prstGeom>
          <a:noFill/>
        </p:spPr>
        <p:txBody>
          <a:bodyPr wrap="square" rtlCol="0">
            <a:spAutoFit/>
          </a:bodyPr>
          <a:lstStyle/>
          <a:p>
            <a:pPr algn="ctr"/>
            <a:r>
              <a:rPr lang="en-US" sz="2400" b="1" dirty="0"/>
              <a:t>Personal Details of Admin </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1" y="2397550"/>
            <a:ext cx="5310664" cy="298724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99" y="2397550"/>
            <a:ext cx="5245100" cy="2950369"/>
          </a:xfrm>
          <a:prstGeom prst="rect">
            <a:avLst/>
          </a:prstGeom>
        </p:spPr>
      </p:pic>
    </p:spTree>
    <p:extLst>
      <p:ext uri="{BB962C8B-B14F-4D97-AF65-F5344CB8AC3E}">
        <p14:creationId xmlns:p14="http://schemas.microsoft.com/office/powerpoint/2010/main" val="6342606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27897"/>
          </a:xfrm>
        </p:spPr>
        <p:txBody>
          <a:bodyPr>
            <a:normAutofit/>
          </a:bodyPr>
          <a:lstStyle/>
          <a:p>
            <a:pPr algn="ctr"/>
            <a:r>
              <a:rPr lang="en-US" dirty="0"/>
              <a:t>ACC Website</a:t>
            </a:r>
          </a:p>
        </p:txBody>
      </p:sp>
      <p:sp>
        <p:nvSpPr>
          <p:cNvPr id="8" name="TextBox 7"/>
          <p:cNvSpPr txBox="1"/>
          <p:nvPr/>
        </p:nvSpPr>
        <p:spPr>
          <a:xfrm flipH="1">
            <a:off x="3756025" y="5634384"/>
            <a:ext cx="5562599" cy="461665"/>
          </a:xfrm>
          <a:prstGeom prst="rect">
            <a:avLst/>
          </a:prstGeom>
          <a:noFill/>
        </p:spPr>
        <p:txBody>
          <a:bodyPr wrap="square" rtlCol="0">
            <a:spAutoFit/>
          </a:bodyPr>
          <a:lstStyle/>
          <a:p>
            <a:pPr algn="ctr"/>
            <a:r>
              <a:rPr lang="en-US" sz="2400" b="1" dirty="0"/>
              <a:t>All the data are stored in the database </a:t>
            </a:r>
            <a:endParaRPr lang="en-IN"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674" y="2116435"/>
            <a:ext cx="5949950" cy="3346847"/>
          </a:xfrm>
          <a:prstGeom prst="rect">
            <a:avLst/>
          </a:prstGeom>
        </p:spPr>
      </p:pic>
    </p:spTree>
    <p:extLst>
      <p:ext uri="{BB962C8B-B14F-4D97-AF65-F5344CB8AC3E}">
        <p14:creationId xmlns:p14="http://schemas.microsoft.com/office/powerpoint/2010/main" val="28840729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27897"/>
          </a:xfrm>
        </p:spPr>
        <p:txBody>
          <a:bodyPr>
            <a:normAutofit/>
          </a:bodyPr>
          <a:lstStyle/>
          <a:p>
            <a:pPr algn="ctr"/>
            <a:r>
              <a:rPr lang="en-US" dirty="0" err="1"/>
              <a:t>Arduino</a:t>
            </a:r>
            <a:r>
              <a:rPr lang="en-US" dirty="0"/>
              <a:t> Codes</a:t>
            </a:r>
          </a:p>
        </p:txBody>
      </p:sp>
      <p:sp>
        <p:nvSpPr>
          <p:cNvPr id="8" name="TextBox 7"/>
          <p:cNvSpPr txBox="1"/>
          <p:nvPr/>
        </p:nvSpPr>
        <p:spPr>
          <a:xfrm flipH="1">
            <a:off x="152400" y="5634384"/>
            <a:ext cx="11391900" cy="830997"/>
          </a:xfrm>
          <a:prstGeom prst="rect">
            <a:avLst/>
          </a:prstGeom>
          <a:noFill/>
        </p:spPr>
        <p:txBody>
          <a:bodyPr wrap="square" rtlCol="0">
            <a:spAutoFit/>
          </a:bodyPr>
          <a:lstStyle/>
          <a:p>
            <a:pPr algn="ctr"/>
            <a:r>
              <a:rPr lang="en-US" sz="2400" b="1" dirty="0"/>
              <a:t>Code depicting automatic opening and closing of lid, capacity checking and segregation of waste</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475" y="1991158"/>
            <a:ext cx="6480009" cy="36432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35931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27897"/>
          </a:xfrm>
        </p:spPr>
        <p:txBody>
          <a:bodyPr>
            <a:normAutofit/>
          </a:bodyPr>
          <a:lstStyle/>
          <a:p>
            <a:pPr algn="ctr"/>
            <a:r>
              <a:rPr lang="en-US" dirty="0" err="1"/>
              <a:t>Arduino</a:t>
            </a:r>
            <a:r>
              <a:rPr lang="en-US" dirty="0"/>
              <a:t> Codes</a:t>
            </a:r>
          </a:p>
        </p:txBody>
      </p:sp>
      <p:sp>
        <p:nvSpPr>
          <p:cNvPr id="8" name="TextBox 7"/>
          <p:cNvSpPr txBox="1"/>
          <p:nvPr/>
        </p:nvSpPr>
        <p:spPr>
          <a:xfrm flipH="1">
            <a:off x="152400" y="5634384"/>
            <a:ext cx="11391900" cy="830997"/>
          </a:xfrm>
          <a:prstGeom prst="rect">
            <a:avLst/>
          </a:prstGeom>
          <a:noFill/>
        </p:spPr>
        <p:txBody>
          <a:bodyPr wrap="square" rtlCol="0">
            <a:spAutoFit/>
          </a:bodyPr>
          <a:lstStyle/>
          <a:p>
            <a:pPr algn="ctr"/>
            <a:r>
              <a:rPr lang="en-US" sz="2400" b="1" dirty="0"/>
              <a:t>Code depicts GPRS tracking system by sending SMS and live location of dustbin to garbage collector for cleaning the filled dustbin</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025" y="1969644"/>
            <a:ext cx="6518275" cy="36647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52555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27897"/>
          </a:xfrm>
        </p:spPr>
        <p:txBody>
          <a:bodyPr>
            <a:normAutofit/>
          </a:bodyPr>
          <a:lstStyle/>
          <a:p>
            <a:pPr algn="ctr"/>
            <a:r>
              <a:rPr lang="en-US" dirty="0" err="1"/>
              <a:t>Arduino</a:t>
            </a:r>
            <a:r>
              <a:rPr lang="en-US" dirty="0"/>
              <a:t> Codes</a:t>
            </a:r>
          </a:p>
        </p:txBody>
      </p:sp>
      <p:sp>
        <p:nvSpPr>
          <p:cNvPr id="8" name="TextBox 7"/>
          <p:cNvSpPr txBox="1"/>
          <p:nvPr/>
        </p:nvSpPr>
        <p:spPr>
          <a:xfrm flipH="1">
            <a:off x="152400" y="5799484"/>
            <a:ext cx="11391900" cy="461665"/>
          </a:xfrm>
          <a:prstGeom prst="rect">
            <a:avLst/>
          </a:prstGeom>
          <a:noFill/>
        </p:spPr>
        <p:txBody>
          <a:bodyPr wrap="square" rtlCol="0">
            <a:spAutoFit/>
          </a:bodyPr>
          <a:lstStyle/>
          <a:p>
            <a:pPr algn="ctr"/>
            <a:r>
              <a:rPr lang="en-US" sz="2400" b="1" dirty="0"/>
              <a:t>Code depicts the easy portability of dustbin by using BLYNK APP as a remote control</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2014270"/>
            <a:ext cx="6438900" cy="36201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04883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27897"/>
          </a:xfrm>
        </p:spPr>
        <p:txBody>
          <a:bodyPr>
            <a:normAutofit/>
          </a:bodyPr>
          <a:lstStyle/>
          <a:p>
            <a:pPr algn="ctr"/>
            <a:r>
              <a:rPr lang="en-US" dirty="0" err="1"/>
              <a:t>Blynk</a:t>
            </a:r>
            <a:r>
              <a:rPr lang="en-US" dirty="0"/>
              <a:t> App Interface</a:t>
            </a:r>
          </a:p>
        </p:txBody>
      </p:sp>
      <p:sp>
        <p:nvSpPr>
          <p:cNvPr id="8" name="TextBox 7"/>
          <p:cNvSpPr txBox="1"/>
          <p:nvPr/>
        </p:nvSpPr>
        <p:spPr>
          <a:xfrm flipH="1">
            <a:off x="317500" y="3500784"/>
            <a:ext cx="6794500" cy="830997"/>
          </a:xfrm>
          <a:prstGeom prst="rect">
            <a:avLst/>
          </a:prstGeom>
          <a:noFill/>
        </p:spPr>
        <p:txBody>
          <a:bodyPr wrap="square" rtlCol="0">
            <a:spAutoFit/>
          </a:bodyPr>
          <a:lstStyle/>
          <a:p>
            <a:pPr algn="ctr"/>
            <a:r>
              <a:rPr lang="en-US" sz="2400" b="1" dirty="0"/>
              <a:t>This is the interface made using </a:t>
            </a:r>
            <a:r>
              <a:rPr lang="en-US" sz="2400" b="1" dirty="0" err="1"/>
              <a:t>Blynk</a:t>
            </a:r>
            <a:r>
              <a:rPr lang="en-US" sz="2400" b="1" dirty="0"/>
              <a:t> App for controlling the movement of the dustbin</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654" y="1942228"/>
            <a:ext cx="2369145" cy="43949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30495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39E3965E-AC41-4711-9D10-E25ABB132D86}"/>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xmlns=""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xmlns="" id="{D1B4E201-164F-4793-895E-C149B2F2FCA0}"/>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a:extLst>
              <a:ext uri="{FF2B5EF4-FFF2-40B4-BE49-F238E27FC236}">
                <a16:creationId xmlns:a16="http://schemas.microsoft.com/office/drawing/2014/main" xmlns="" id="{765F4110-C0FC-4D61-ACD2-A7C950EAE908}"/>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bwMode="ltGray">
          <a:xfrm>
            <a:off x="4660711" y="3506289"/>
            <a:ext cx="7210670" cy="2967839"/>
          </a:xfrm>
          <a:prstGeom prst="rect">
            <a:avLst/>
          </a:prstGeom>
          <a:solidFill>
            <a:srgbClr val="415A77"/>
          </a:solidFill>
          <a:ln cap="sq" cmpd="thinThick" w="12700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xmlns="" id="{EF2BA42F-06D8-DD4D-80B7-57D455C5F7B5}"/>
              </a:ext>
            </a:extLst>
          </p:cNvPr>
          <p:cNvSpPr>
            <a:spLocks noGrp="1"/>
          </p:cNvSpPr>
          <p:nvPr>
            <p:ph type="title"/>
          </p:nvPr>
        </p:nvSpPr>
        <p:spPr>
          <a:xfrm>
            <a:off x="5021821" y="3812955"/>
            <a:ext cx="6465287" cy="1486192"/>
          </a:xfrm>
        </p:spPr>
        <p:txBody>
          <a:bodyPr anchor="b" bIns="45720" lIns="91440" rIns="91440" rtlCol="0" tIns="45720" vert="horz">
            <a:normAutofit/>
          </a:bodyPr>
          <a:lstStyle/>
          <a:p>
            <a:pPr algn="ctr"/>
            <a:r>
              <a:rPr lang="en-US" sz="4200">
                <a:solidFill>
                  <a:schemeClr val="bg1"/>
                </a:solidFill>
              </a:rPr>
              <a:t>MESSAGING FUNCTION OF THE BIN</a:t>
            </a:r>
          </a:p>
        </p:txBody>
      </p:sp>
      <p:pic>
        <p:nvPicPr>
          <p:cNvPr descr="A screenshot of a video game&#10;&#10;Description automatically generated with medium confidence" id="4" name="Content Placeholder 3">
            <a:extLst>
              <a:ext uri="{FF2B5EF4-FFF2-40B4-BE49-F238E27FC236}">
                <a16:creationId xmlns:a16="http://schemas.microsoft.com/office/drawing/2014/main" xmlns="" id="{4B622306-9F5A-434C-84AA-391750AE75B8}"/>
              </a:ext>
            </a:extLst>
          </p:cNvPr>
          <p:cNvPicPr>
            <a:picLocks noChangeAspect="1"/>
          </p:cNvPicPr>
          <p:nvPr/>
        </p:nvPicPr>
        <p:blipFill rotWithShape="1">
          <a:blip r:embed="rId2"/>
          <a:srcRect b="39" r="-2"/>
          <a:stretch/>
        </p:blipFill>
        <p:spPr>
          <a:xfrm>
            <a:off x="317635" y="299363"/>
            <a:ext cx="4160452" cy="6236904"/>
          </a:xfrm>
          <a:prstGeom prst="rect">
            <a:avLst/>
          </a:prstGeom>
        </p:spPr>
      </p:pic>
      <p:pic>
        <p:nvPicPr>
          <p:cNvPr descr="NEO-6M GPS Module with EPROM | Robu.in" id="1026" name="Picture 2">
            <a:extLst>
              <a:ext uri="{FF2B5EF4-FFF2-40B4-BE49-F238E27FC236}">
                <a16:creationId xmlns:a16="http://schemas.microsoft.com/office/drawing/2014/main" xmlns="" id="{652816DE-5D98-1540-A472-F218BB966DAC}"/>
              </a:ext>
            </a:extLst>
          </p:cNvPr>
          <p:cNvPicPr>
            <a:picLocks noChangeArrowheads="1" noChangeAspect="1"/>
          </p:cNvPicPr>
          <p:nvPr/>
        </p:nvPicPr>
        <p:blipFill rotWithShape="1">
          <a:blip r:embed="rId3">
            <a:extLst>
              <a:ext uri="{28A0092B-C50C-407E-A947-70E740481C1C}">
                <a14:useLocalDpi xmlns:a14="http://schemas.microsoft.com/office/drawing/2010/main" val="0"/>
              </a:ext>
            </a:extLst>
          </a:blip>
          <a:srcRect b="-321" r="-1"/>
          <a:stretch/>
        </p:blipFill>
        <p:spPr bwMode="auto">
          <a:xfrm>
            <a:off x="4654296" y="299363"/>
            <a:ext cx="7217085" cy="3008188"/>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xmlns="" id="{FACE2D80-77E9-4433-B62B-693C5B7B2AEF}"/>
              </a:ext>
              <a:ext uri="{C183D7F6-B498-43B3-948B-1728B52AA6E4}">
                <adec:decorative xmlns:adec="http://schemas.microsoft.com/office/drawing/2017/decorative" xmlns=""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xmlns="" val="1"/>
              </p:ext>
            </p:extLst>
          </p:nvPr>
        </p:nvCxnSpPr>
        <p:spPr>
          <a:xfrm>
            <a:off x="5110211" y="5393160"/>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701022"/>
      </p:ext>
    </p:extLst>
  </p:cSld>
  <p:clrMapOvr>
    <a:masterClrMapping/>
  </p:clrMapOvr>
  <mc:AlternateContent xmlns:mc="http://schemas.openxmlformats.org/markup-compatibility/2006" xmlns:p14="http://schemas.microsoft.com/office/powerpoint/2010/main">
    <mc:Choice Requires="p14">
      <p:transition p14:dur="1600" spd="slow">
        <p14:conveyor dir="l"/>
      </p:transition>
    </mc:Choice>
    <mc:Fallback xmlns="">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10" presetSubtype="0">
                                  <p:stCondLst>
                                    <p:cond delay="1000"/>
                                  </p:stCondLst>
                                  <p:iterate type="lt">
                                    <p:tmPct val="10000"/>
                                  </p:iterate>
                                  <p:childTnLst>
                                    <p:set>
                                      <p:cBhvr>
                                        <p:cTn dur="1" fill="hold" id="6">
                                          <p:stCondLst>
                                            <p:cond delay="0"/>
                                          </p:stCondLst>
                                        </p:cTn>
                                        <p:tgtEl>
                                          <p:spTgt spid="2"/>
                                        </p:tgtEl>
                                        <p:attrNameLst>
                                          <p:attrName>style.visibility</p:attrName>
                                        </p:attrNameLst>
                                      </p:cBhvr>
                                      <p:to>
                                        <p:strVal val="visible"/>
                                      </p:to>
                                    </p:set>
                                    <p:animEffect filter="fade" transition="in">
                                      <p:cBhvr>
                                        <p:cTn dur="400" id="7"/>
                                        <p:tgtEl>
                                          <p:spTgt spid="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
    </p:bldLst>
  </p:timing>
</p:sld>
</file>

<file path=ppt/slides/slide38.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xmlns=""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xmlns="" id="{33428ACC-71EC-4171-9527-10983BA6B41D}"/>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xmlns="" id="{6D6AA75D-8A9F-F94F-87E8-A59C2796A203}"/>
              </a:ext>
            </a:extLst>
          </p:cNvPr>
          <p:cNvSpPr>
            <a:spLocks noGrp="1"/>
          </p:cNvSpPr>
          <p:nvPr>
            <p:ph type="title"/>
          </p:nvPr>
        </p:nvSpPr>
        <p:spPr>
          <a:xfrm>
            <a:off x="8141110" y="639098"/>
            <a:ext cx="3401961" cy="3494790"/>
          </a:xfrm>
        </p:spPr>
        <p:txBody>
          <a:bodyPr anchor="b" bIns="45720" lIns="91440" rIns="91440" rtlCol="0" tIns="45720" vert="horz">
            <a:normAutofit/>
          </a:bodyPr>
          <a:lstStyle/>
          <a:p>
            <a:r>
              <a:rPr lang="en-US" sz="3800">
                <a:solidFill>
                  <a:schemeClr val="tx1">
                    <a:lumMod val="85000"/>
                    <a:lumOff val="15000"/>
                  </a:schemeClr>
                </a:solidFill>
              </a:rPr>
              <a:t>FEASIBILITY</a:t>
            </a:r>
          </a:p>
        </p:txBody>
      </p:sp>
      <p:pic>
        <p:nvPicPr>
          <p:cNvPr descr="Graphical user interface, text, website&#10;&#10;Description automatically generated" id="5" name="Picture 4">
            <a:extLst>
              <a:ext uri="{FF2B5EF4-FFF2-40B4-BE49-F238E27FC236}">
                <a16:creationId xmlns:a16="http://schemas.microsoft.com/office/drawing/2014/main" xmlns="" id="{4E7E045E-1186-AB48-89E9-BC99F96A92AE}"/>
              </a:ext>
            </a:extLst>
          </p:cNvPr>
          <p:cNvPicPr>
            <a:picLocks noChangeAspect="1"/>
          </p:cNvPicPr>
          <p:nvPr/>
        </p:nvPicPr>
        <p:blipFill rotWithShape="1">
          <a:blip r:embed="rId2"/>
          <a:srcRect b="44" r="-38"/>
          <a:stretch/>
        </p:blipFill>
        <p:spPr>
          <a:xfrm>
            <a:off x="633999" y="1102701"/>
            <a:ext cx="6912217" cy="4128916"/>
          </a:xfrm>
          <a:prstGeom prst="rect">
            <a:avLst/>
          </a:prstGeom>
        </p:spPr>
      </p:pic>
      <p:cxnSp>
        <p:nvCxnSpPr>
          <p:cNvPr id="16" name="Straight Connector 15">
            <a:extLst>
              <a:ext uri="{FF2B5EF4-FFF2-40B4-BE49-F238E27FC236}">
                <a16:creationId xmlns:a16="http://schemas.microsoft.com/office/drawing/2014/main" xmlns="" id="{BA22713B-ABB6-4391-97F9-0449A2B9B664}"/>
              </a:ext>
              <a:ext uri="{C183D7F6-B498-43B3-948B-1728B52AA6E4}">
                <adec:decorative xmlns:adec="http://schemas.microsoft.com/office/drawing/2017/decorative" xmlns=""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xmlns=""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8D4480B4-953D-41FA-9052-09AB3A026947}"/>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9091488"/>
      </p:ext>
    </p:extLst>
  </p:cSld>
  <p:clrMapOvr>
    <a:masterClrMapping/>
  </p:clrMapOvr>
  <mc:AlternateContent xmlns:mc="http://schemas.openxmlformats.org/markup-compatibility/2006" xmlns:p14="http://schemas.microsoft.com/office/powerpoint/2010/main">
    <mc:Choice Requires="p14">
      <p:transition p14:dur="1600" spd="slow">
        <p14:conveyor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50757"/>
          </a:xfrm>
        </p:spPr>
        <p:txBody>
          <a:bodyPr>
            <a:normAutofit/>
          </a:bodyPr>
          <a:lstStyle/>
          <a:p>
            <a:r>
              <a:rPr lang="en-US" dirty="0"/>
              <a:t>Advantages of Automatic Clean-out Corner</a:t>
            </a:r>
          </a:p>
        </p:txBody>
      </p:sp>
      <p:sp>
        <p:nvSpPr>
          <p:cNvPr id="6" name="Content Placeholder 2">
            <a:extLst>
              <a:ext uri="{FF2B5EF4-FFF2-40B4-BE49-F238E27FC236}">
                <a16:creationId xmlns:a16="http://schemas.microsoft.com/office/drawing/2014/main" xmlns="" id="{2159F1BF-B46A-4DAE-9D78-262BA789D208}"/>
              </a:ext>
            </a:extLst>
          </p:cNvPr>
          <p:cNvSpPr>
            <a:spLocks noGrp="1"/>
          </p:cNvSpPr>
          <p:nvPr>
            <p:ph idx="1"/>
          </p:nvPr>
        </p:nvSpPr>
        <p:spPr>
          <a:xfrm>
            <a:off x="1097280" y="2362200"/>
            <a:ext cx="7132637" cy="3760788"/>
          </a:xfrm>
        </p:spPr>
        <p:txBody>
          <a:bodyPr>
            <a:normAutofit/>
          </a:bodyPr>
          <a:lstStyle/>
          <a:p>
            <a:pPr algn="just">
              <a:buFont typeface="Wingdings" panose="05000000000000000000" pitchFamily="2" charset="2"/>
              <a:buChar char="q"/>
            </a:pPr>
            <a:r>
              <a:rPr lang="en-US" sz="2200" dirty="0"/>
              <a:t> </a:t>
            </a:r>
            <a:r>
              <a:rPr lang="en-US" sz="1800" dirty="0">
                <a:latin typeface="Roboto" panose="02000000000000000000" pitchFamily="2" charset="0"/>
                <a:ea typeface="Roboto" panose="02000000000000000000" pitchFamily="2" charset="0"/>
              </a:rPr>
              <a:t>A reduction in the number of waste collections needed by up to 80%, resulting in less manpower, emissions, fuel use and traffic congestion.</a:t>
            </a:r>
          </a:p>
          <a:p>
            <a:pPr algn="just">
              <a:buFont typeface="Wingdings" panose="05000000000000000000" pitchFamily="2" charset="2"/>
              <a:buChar char="q"/>
            </a:pPr>
            <a:r>
              <a:rPr lang="en-IN" sz="1800" dirty="0">
                <a:latin typeface="Roboto" panose="02000000000000000000" pitchFamily="2" charset="0"/>
                <a:ea typeface="Roboto" panose="02000000000000000000" pitchFamily="2" charset="0"/>
              </a:rPr>
              <a:t> </a:t>
            </a:r>
            <a:r>
              <a:rPr lang="en-US" sz="1800" dirty="0">
                <a:latin typeface="Roboto" panose="02000000000000000000" pitchFamily="2" charset="0"/>
                <a:ea typeface="Roboto" panose="02000000000000000000" pitchFamily="2" charset="0"/>
              </a:rPr>
              <a:t>A reduction in the number of waste bins needed</a:t>
            </a:r>
          </a:p>
          <a:p>
            <a:pPr algn="just">
              <a:buFont typeface="Wingdings" panose="05000000000000000000" pitchFamily="2" charset="2"/>
              <a:buChar char="q"/>
            </a:pPr>
            <a:r>
              <a:rPr lang="en-US" sz="1800" dirty="0">
                <a:latin typeface="Roboto" panose="02000000000000000000" pitchFamily="2" charset="0"/>
                <a:ea typeface="Roboto" panose="02000000000000000000" pitchFamily="2" charset="0"/>
              </a:rPr>
              <a:t> Analytics data to manage collection routes and the placement of bins more effectively</a:t>
            </a:r>
          </a:p>
          <a:p>
            <a:pPr algn="just">
              <a:buFont typeface="Wingdings" panose="05000000000000000000" pitchFamily="2" charset="2"/>
              <a:buChar char="q"/>
            </a:pPr>
            <a:r>
              <a:rPr lang="en-US" sz="1800" dirty="0">
                <a:latin typeface="Roboto" panose="02000000000000000000" pitchFamily="2" charset="0"/>
                <a:ea typeface="Roboto" panose="02000000000000000000" pitchFamily="2" charset="0"/>
              </a:rPr>
              <a:t> Improved environment (i.e. no overflowing bins and less unpleasant </a:t>
            </a:r>
            <a:r>
              <a:rPr lang="en-US" sz="1800" dirty="0" err="1">
                <a:latin typeface="Roboto" panose="02000000000000000000" pitchFamily="2" charset="0"/>
                <a:ea typeface="Roboto" panose="02000000000000000000" pitchFamily="2" charset="0"/>
              </a:rPr>
              <a:t>odours</a:t>
            </a:r>
            <a:r>
              <a:rPr lang="en-US" sz="1800" dirty="0">
                <a:latin typeface="Roboto" panose="02000000000000000000" pitchFamily="2" charset="0"/>
                <a:ea typeface="Roboto" panose="02000000000000000000" pitchFamily="2" charset="0"/>
              </a:rPr>
              <a:t>)</a:t>
            </a:r>
            <a:endParaRPr lang="en-IN" sz="1800" dirty="0">
              <a:latin typeface="Roboto" panose="02000000000000000000" pitchFamily="2" charset="0"/>
              <a:ea typeface="Roboto" panose="02000000000000000000" pitchFamily="2" charset="0"/>
            </a:endParaRPr>
          </a:p>
        </p:txBody>
      </p:sp>
      <p:pic>
        <p:nvPicPr>
          <p:cNvPr id="7" name="Picture 6">
            <a:extLst>
              <a:ext uri="{FF2B5EF4-FFF2-40B4-BE49-F238E27FC236}">
                <a16:creationId xmlns:a16="http://schemas.microsoft.com/office/drawing/2014/main" xmlns="" id="{657CC998-8F52-4090-A7EE-A1E9DECEFA33}"/>
              </a:ext>
            </a:extLst>
          </p:cNvPr>
          <p:cNvPicPr>
            <a:picLocks noChangeAspect="1"/>
          </p:cNvPicPr>
          <p:nvPr/>
        </p:nvPicPr>
        <p:blipFill>
          <a:blip r:embed="rId3"/>
          <a:stretch>
            <a:fillRect/>
          </a:stretch>
        </p:blipFill>
        <p:spPr>
          <a:xfrm>
            <a:off x="8458200" y="2235200"/>
            <a:ext cx="3581400" cy="3581400"/>
          </a:xfrm>
          <a:prstGeom prst="ellipse">
            <a:avLst/>
          </a:prstGeom>
          <a:ln>
            <a:noFill/>
          </a:ln>
          <a:effectLst>
            <a:softEdge rad="112500"/>
          </a:effectLst>
        </p:spPr>
      </p:pic>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8109D-A686-C04E-86C9-204FC81EAD1D}"/>
              </a:ext>
            </a:extLst>
          </p:cNvPr>
          <p:cNvSpPr>
            <a:spLocks noGrp="1"/>
          </p:cNvSpPr>
          <p:nvPr>
            <p:ph type="title"/>
          </p:nvPr>
        </p:nvSpPr>
        <p:spPr/>
        <p:txBody>
          <a:bodyPr/>
          <a:lstStyle/>
          <a:p>
            <a:pPr algn="ctr"/>
            <a:r>
              <a:rPr lang="en-US" dirty="0"/>
              <a:t>WORKLOAD DISTRIBUTION</a:t>
            </a:r>
          </a:p>
        </p:txBody>
      </p:sp>
      <p:graphicFrame>
        <p:nvGraphicFramePr>
          <p:cNvPr id="4" name="Table 4">
            <a:extLst>
              <a:ext uri="{FF2B5EF4-FFF2-40B4-BE49-F238E27FC236}">
                <a16:creationId xmlns:a16="http://schemas.microsoft.com/office/drawing/2014/main" xmlns="" id="{B7C9A394-E1E3-6F44-9C16-661F9E5FC292}"/>
              </a:ext>
            </a:extLst>
          </p:cNvPr>
          <p:cNvGraphicFramePr>
            <a:graphicFrameLocks noGrp="1"/>
          </p:cNvGraphicFramePr>
          <p:nvPr>
            <p:ph idx="1"/>
            <p:extLst>
              <p:ext uri="{D42A27DB-BD31-4B8C-83A1-F6EECF244321}">
                <p14:modId xmlns:p14="http://schemas.microsoft.com/office/powerpoint/2010/main" val="793297042"/>
              </p:ext>
            </p:extLst>
          </p:nvPr>
        </p:nvGraphicFramePr>
        <p:xfrm>
          <a:off x="1096963" y="2105891"/>
          <a:ext cx="10058400" cy="1942407"/>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xmlns="" val="1296301410"/>
                    </a:ext>
                  </a:extLst>
                </a:gridCol>
                <a:gridCol w="2011680">
                  <a:extLst>
                    <a:ext uri="{9D8B030D-6E8A-4147-A177-3AD203B41FA5}">
                      <a16:colId xmlns:a16="http://schemas.microsoft.com/office/drawing/2014/main" xmlns="" val="4253339295"/>
                    </a:ext>
                  </a:extLst>
                </a:gridCol>
                <a:gridCol w="2011680">
                  <a:extLst>
                    <a:ext uri="{9D8B030D-6E8A-4147-A177-3AD203B41FA5}">
                      <a16:colId xmlns:a16="http://schemas.microsoft.com/office/drawing/2014/main" xmlns="" val="3669330982"/>
                    </a:ext>
                  </a:extLst>
                </a:gridCol>
                <a:gridCol w="2011680">
                  <a:extLst>
                    <a:ext uri="{9D8B030D-6E8A-4147-A177-3AD203B41FA5}">
                      <a16:colId xmlns:a16="http://schemas.microsoft.com/office/drawing/2014/main" xmlns="" val="3541033677"/>
                    </a:ext>
                  </a:extLst>
                </a:gridCol>
                <a:gridCol w="2011680">
                  <a:extLst>
                    <a:ext uri="{9D8B030D-6E8A-4147-A177-3AD203B41FA5}">
                      <a16:colId xmlns:a16="http://schemas.microsoft.com/office/drawing/2014/main" xmlns="" val="2414074781"/>
                    </a:ext>
                  </a:extLst>
                </a:gridCol>
              </a:tblGrid>
              <a:tr h="554182">
                <a:tc>
                  <a:txBody>
                    <a:bodyPr/>
                    <a:lstStyle/>
                    <a:p>
                      <a:r>
                        <a:rPr lang="en-US" dirty="0"/>
                        <a:t>ADITI CHANDRA</a:t>
                      </a:r>
                    </a:p>
                  </a:txBody>
                  <a:tcPr/>
                </a:tc>
                <a:tc>
                  <a:txBody>
                    <a:bodyPr/>
                    <a:lstStyle/>
                    <a:p>
                      <a:r>
                        <a:rPr lang="en-US" dirty="0"/>
                        <a:t>NIKIT BANSAL</a:t>
                      </a:r>
                    </a:p>
                  </a:txBody>
                  <a:tcPr/>
                </a:tc>
                <a:tc>
                  <a:txBody>
                    <a:bodyPr/>
                    <a:lstStyle/>
                    <a:p>
                      <a:r>
                        <a:rPr lang="en-US" dirty="0"/>
                        <a:t>ANIKET KULSHRESHTHA</a:t>
                      </a:r>
                    </a:p>
                  </a:txBody>
                  <a:tcPr/>
                </a:tc>
                <a:tc>
                  <a:txBody>
                    <a:bodyPr/>
                    <a:lstStyle/>
                    <a:p>
                      <a:r>
                        <a:rPr lang="en-US" dirty="0"/>
                        <a:t>SHIVAM SHARMA</a:t>
                      </a:r>
                    </a:p>
                  </a:txBody>
                  <a:tcPr/>
                </a:tc>
                <a:tc>
                  <a:txBody>
                    <a:bodyPr/>
                    <a:lstStyle/>
                    <a:p>
                      <a:r>
                        <a:rPr lang="en-US" dirty="0"/>
                        <a:t>JITIN KUMAR SINGH</a:t>
                      </a:r>
                    </a:p>
                  </a:txBody>
                  <a:tcPr/>
                </a:tc>
                <a:extLst>
                  <a:ext uri="{0D108BD9-81ED-4DB2-BD59-A6C34878D82A}">
                    <a16:rowId xmlns:a16="http://schemas.microsoft.com/office/drawing/2014/main" xmlns="" val="1605242152"/>
                  </a:ext>
                </a:extLst>
              </a:tr>
              <a:tr h="1302327">
                <a:tc>
                  <a:txBody>
                    <a:bodyPr/>
                    <a:lstStyle/>
                    <a:p>
                      <a:r>
                        <a:rPr lang="en-US" dirty="0"/>
                        <a:t>HARDWARE</a:t>
                      </a:r>
                    </a:p>
                    <a:p>
                      <a:r>
                        <a:rPr lang="en-US" dirty="0"/>
                        <a:t>ARDUINO/SENSOR</a:t>
                      </a:r>
                    </a:p>
                  </a:txBody>
                  <a:tcPr/>
                </a:tc>
                <a:tc>
                  <a:txBody>
                    <a:bodyPr/>
                    <a:lstStyle/>
                    <a:p>
                      <a:r>
                        <a:rPr lang="en-US" dirty="0"/>
                        <a:t>HARDWARE</a:t>
                      </a:r>
                    </a:p>
                    <a:p>
                      <a:r>
                        <a:rPr lang="en-US" dirty="0"/>
                        <a:t>ARDUINO/SENSOR</a:t>
                      </a:r>
                    </a:p>
                    <a:p>
                      <a:endParaRPr lang="en-US" dirty="0"/>
                    </a:p>
                  </a:txBody>
                  <a:tcPr/>
                </a:tc>
                <a:tc>
                  <a:txBody>
                    <a:bodyPr/>
                    <a:lstStyle/>
                    <a:p>
                      <a:r>
                        <a:rPr lang="en-US" dirty="0"/>
                        <a:t>HARDWARE</a:t>
                      </a:r>
                    </a:p>
                    <a:p>
                      <a:r>
                        <a:rPr lang="en-US" dirty="0"/>
                        <a:t>ARDUINO/SENSOR</a:t>
                      </a:r>
                    </a:p>
                    <a:p>
                      <a:endParaRPr lang="en-US" dirty="0"/>
                    </a:p>
                  </a:txBody>
                  <a:tcPr/>
                </a:tc>
                <a:tc>
                  <a:txBody>
                    <a:bodyPr/>
                    <a:lstStyle/>
                    <a:p>
                      <a:r>
                        <a:rPr lang="en-US" dirty="0"/>
                        <a:t>SOFTWARE</a:t>
                      </a:r>
                    </a:p>
                    <a:p>
                      <a:r>
                        <a:rPr lang="en-US" dirty="0"/>
                        <a:t>BACKEND</a:t>
                      </a:r>
                    </a:p>
                    <a:p>
                      <a:r>
                        <a:rPr lang="en-US" dirty="0"/>
                        <a:t>(GSM/MERN)</a:t>
                      </a:r>
                    </a:p>
                  </a:txBody>
                  <a:tcPr/>
                </a:tc>
                <a:tc>
                  <a:txBody>
                    <a:bodyPr/>
                    <a:lstStyle/>
                    <a:p>
                      <a:r>
                        <a:rPr lang="en-US" dirty="0"/>
                        <a:t>SOFTWARE</a:t>
                      </a:r>
                    </a:p>
                    <a:p>
                      <a:r>
                        <a:rPr lang="en-US"/>
                        <a:t>(DB, BLINK </a:t>
                      </a:r>
                      <a:r>
                        <a:rPr lang="en-US" dirty="0"/>
                        <a:t>UI)</a:t>
                      </a:r>
                    </a:p>
                  </a:txBody>
                  <a:tcPr/>
                </a:tc>
                <a:extLst>
                  <a:ext uri="{0D108BD9-81ED-4DB2-BD59-A6C34878D82A}">
                    <a16:rowId xmlns:a16="http://schemas.microsoft.com/office/drawing/2014/main" xmlns="" val="3983889289"/>
                  </a:ext>
                </a:extLst>
              </a:tr>
            </a:tbl>
          </a:graphicData>
        </a:graphic>
      </p:graphicFrame>
    </p:spTree>
    <p:extLst>
      <p:ext uri="{BB962C8B-B14F-4D97-AF65-F5344CB8AC3E}">
        <p14:creationId xmlns:p14="http://schemas.microsoft.com/office/powerpoint/2010/main" val="20338199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50757"/>
          </a:xfrm>
        </p:spPr>
        <p:txBody>
          <a:bodyPr>
            <a:normAutofit/>
          </a:bodyPr>
          <a:lstStyle/>
          <a:p>
            <a:r>
              <a:rPr lang="en-US" dirty="0"/>
              <a:t>Advantages of Automatic Clean-out Corner</a:t>
            </a:r>
          </a:p>
        </p:txBody>
      </p:sp>
      <p:sp>
        <p:nvSpPr>
          <p:cNvPr id="6" name="Content Placeholder 2">
            <a:extLst>
              <a:ext uri="{FF2B5EF4-FFF2-40B4-BE49-F238E27FC236}">
                <a16:creationId xmlns:a16="http://schemas.microsoft.com/office/drawing/2014/main" xmlns="" id="{2159F1BF-B46A-4DAE-9D78-262BA789D208}"/>
              </a:ext>
            </a:extLst>
          </p:cNvPr>
          <p:cNvSpPr>
            <a:spLocks noGrp="1"/>
          </p:cNvSpPr>
          <p:nvPr>
            <p:ph idx="1"/>
          </p:nvPr>
        </p:nvSpPr>
        <p:spPr>
          <a:xfrm>
            <a:off x="1096963" y="2108200"/>
            <a:ext cx="7132637" cy="3760788"/>
          </a:xfrm>
        </p:spPr>
        <p:txBody>
          <a:bodyPr>
            <a:normAutofit/>
          </a:bodyPr>
          <a:lstStyle/>
          <a:p>
            <a:pPr algn="just">
              <a:buFont typeface="Wingdings" panose="05000000000000000000" pitchFamily="2" charset="2"/>
              <a:buChar char="q"/>
            </a:pPr>
            <a:r>
              <a:rPr lang="en-US" sz="2200" dirty="0"/>
              <a:t> </a:t>
            </a:r>
            <a:r>
              <a:rPr lang="en-US" sz="1800" dirty="0">
                <a:latin typeface="Roboto" panose="02000000000000000000" pitchFamily="2" charset="0"/>
                <a:ea typeface="Roboto" panose="02000000000000000000" pitchFamily="2" charset="0"/>
              </a:rPr>
              <a:t>Automatic Clean-out Corner will be environmentally friendly. By reducing the need for collection visits, it will lower emissions of carbon dioxide and other gases. As a result, we’re getting cleaner and safer streets. A reduction in the number of waste bins needed</a:t>
            </a:r>
          </a:p>
          <a:p>
            <a:pPr algn="just">
              <a:buFont typeface="Wingdings" panose="05000000000000000000" pitchFamily="2" charset="2"/>
              <a:buChar char="q"/>
            </a:pPr>
            <a:r>
              <a:rPr lang="en-US" dirty="0">
                <a:latin typeface="Roboto" panose="02000000000000000000" pitchFamily="2" charset="0"/>
                <a:ea typeface="Roboto" panose="02000000000000000000" pitchFamily="2" charset="0"/>
              </a:rPr>
              <a:t> </a:t>
            </a:r>
            <a:r>
              <a:rPr lang="en-US" sz="1800" b="0" i="0" dirty="0">
                <a:solidFill>
                  <a:srgbClr val="555555"/>
                </a:solidFill>
                <a:effectLst/>
                <a:latin typeface="Roboto" panose="02000000000000000000" pitchFamily="2" charset="0"/>
                <a:ea typeface="Roboto" panose="02000000000000000000" pitchFamily="2" charset="0"/>
              </a:rPr>
              <a:t>Using a gentle compaction system </a:t>
            </a:r>
            <a:r>
              <a:rPr lang="en-US" sz="1800" b="0" i="0" dirty="0" err="1">
                <a:solidFill>
                  <a:srgbClr val="555555"/>
                </a:solidFill>
                <a:effectLst/>
                <a:latin typeface="Roboto" panose="02000000000000000000" pitchFamily="2" charset="0"/>
                <a:ea typeface="Roboto" panose="02000000000000000000" pitchFamily="2" charset="0"/>
              </a:rPr>
              <a:t>maximises</a:t>
            </a:r>
            <a:r>
              <a:rPr lang="en-US" sz="1800" b="0" i="0" dirty="0">
                <a:solidFill>
                  <a:srgbClr val="555555"/>
                </a:solidFill>
                <a:effectLst/>
                <a:latin typeface="Roboto" panose="02000000000000000000" pitchFamily="2" charset="0"/>
                <a:ea typeface="Roboto" panose="02000000000000000000" pitchFamily="2" charset="0"/>
              </a:rPr>
              <a:t> bin capacity, allowing you to keep more waste in the bin.</a:t>
            </a:r>
          </a:p>
          <a:p>
            <a:pPr algn="just">
              <a:buFont typeface="Wingdings" panose="05000000000000000000" pitchFamily="2" charset="2"/>
              <a:buChar char="q"/>
            </a:pPr>
            <a:r>
              <a:rPr lang="en-US" sz="1800" dirty="0">
                <a:latin typeface="Roboto" panose="02000000000000000000" pitchFamily="2" charset="0"/>
                <a:ea typeface="Roboto" panose="02000000000000000000" pitchFamily="2" charset="0"/>
              </a:rPr>
              <a:t>Smart Bins help to create a cleaner, safer, more hygienic environment and enhanced operational efficiency while reducing management costs, resources, and road-side emissions.</a:t>
            </a:r>
            <a:endParaRPr lang="en-IN" sz="1800"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xmlns="" id="{3C76AC59-FAC1-489C-9810-3116DE06AFA9}"/>
              </a:ext>
            </a:extLst>
          </p:cNvPr>
          <p:cNvPicPr>
            <a:picLocks noChangeAspect="1"/>
          </p:cNvPicPr>
          <p:nvPr/>
        </p:nvPicPr>
        <p:blipFill>
          <a:blip r:embed="rId2"/>
          <a:stretch>
            <a:fillRect/>
          </a:stretch>
        </p:blipFill>
        <p:spPr>
          <a:xfrm>
            <a:off x="8458200" y="2235200"/>
            <a:ext cx="3581400" cy="3581400"/>
          </a:xfrm>
          <a:prstGeom prst="ellipse">
            <a:avLst/>
          </a:prstGeom>
          <a:ln>
            <a:noFill/>
          </a:ln>
          <a:effectLst>
            <a:softEdge rad="112500"/>
          </a:effectLst>
        </p:spPr>
      </p:pic>
    </p:spTree>
    <p:extLst>
      <p:ext uri="{BB962C8B-B14F-4D97-AF65-F5344CB8AC3E}">
        <p14:creationId xmlns:p14="http://schemas.microsoft.com/office/powerpoint/2010/main" val="18921661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xmlns="" id="{08CB54FC-0B2A-4107-9A70-958B90B765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2615E56-E7E3-5145-BA84-FA9D9B645B41}"/>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a:t>FUTURE SCOPE</a:t>
            </a:r>
          </a:p>
        </p:txBody>
      </p:sp>
      <p:pic>
        <p:nvPicPr>
          <p:cNvPr id="4" name="Content Placeholder 3">
            <a:extLst>
              <a:ext uri="{FF2B5EF4-FFF2-40B4-BE49-F238E27FC236}">
                <a16:creationId xmlns:a16="http://schemas.microsoft.com/office/drawing/2014/main" xmlns="" id="{DF22CC0B-9E3A-D346-8A10-14EB1951AD04}"/>
              </a:ext>
            </a:extLst>
          </p:cNvPr>
          <p:cNvPicPr>
            <a:picLocks noGrp="1" noChangeAspect="1"/>
          </p:cNvPicPr>
          <p:nvPr>
            <p:ph idx="1"/>
          </p:nvPr>
        </p:nvPicPr>
        <p:blipFill>
          <a:blip r:embed="rId2"/>
          <a:stretch>
            <a:fillRect/>
          </a:stretch>
        </p:blipFill>
        <p:spPr>
          <a:xfrm>
            <a:off x="881700" y="645106"/>
            <a:ext cx="4638331" cy="5247747"/>
          </a:xfrm>
          <a:prstGeom prst="rect">
            <a:avLst/>
          </a:prstGeom>
        </p:spPr>
      </p:pic>
      <p:cxnSp>
        <p:nvCxnSpPr>
          <p:cNvPr id="26" name="Straight Connector 20">
            <a:extLst>
              <a:ext uri="{FF2B5EF4-FFF2-40B4-BE49-F238E27FC236}">
                <a16:creationId xmlns:a16="http://schemas.microsoft.com/office/drawing/2014/main" xmlns="" id="{7855A9B5-1710-4B19-B0F1-CDFDD4ED5B7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xmlns="" id="{9929DF6B-1CD5-7249-B56A-F992BACBE798}"/>
              </a:ext>
            </a:extLst>
          </p:cNvPr>
          <p:cNvSpPr txBox="1">
            <a:spLocks/>
          </p:cNvSpPr>
          <p:nvPr/>
        </p:nvSpPr>
        <p:spPr>
          <a:xfrm>
            <a:off x="6411684" y="2407436"/>
            <a:ext cx="5127172" cy="346165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75488" lvl="2" indent="0">
              <a:buFont typeface="Calibri" pitchFamily="34" charset="0"/>
              <a:buNone/>
            </a:pPr>
            <a:endParaRPr lang="en-US" b="1" dirty="0"/>
          </a:p>
          <a:p>
            <a:pPr marL="292608" lvl="1" indent="0">
              <a:buFont typeface="Calibri" panose="020F0502020204030204" pitchFamily="34" charset="0"/>
              <a:buNone/>
            </a:pPr>
            <a:r>
              <a:rPr lang="en-US" sz="2000" b="1" dirty="0"/>
              <a:t>   Waste Compression</a:t>
            </a:r>
          </a:p>
          <a:p>
            <a:pPr marL="475488" lvl="2" indent="0">
              <a:buFont typeface="Calibri" panose="020F0502020204030204" pitchFamily="34" charset="0"/>
              <a:buNone/>
            </a:pPr>
            <a:r>
              <a:rPr lang="en-US" sz="2000" dirty="0"/>
              <a:t>The When the waste inside a bin reaches a pre-set level, the trash compactor will be activated to compress the waste allowing the bin to hold up to eight times more waste and reduce the collection frequency by up to 80%. This is a huge boon for managing bins in remote areas like large parks or beachside areas and campsites</a:t>
            </a:r>
            <a:r>
              <a:rPr lang="en-US" dirty="0"/>
              <a:t>.</a:t>
            </a:r>
            <a:endParaRPr lang="en-US" b="1" dirty="0"/>
          </a:p>
        </p:txBody>
      </p:sp>
      <p:sp>
        <p:nvSpPr>
          <p:cNvPr id="27" name="Rectangle 22">
            <a:extLst>
              <a:ext uri="{FF2B5EF4-FFF2-40B4-BE49-F238E27FC236}">
                <a16:creationId xmlns:a16="http://schemas.microsoft.com/office/drawing/2014/main" xmlns="" id="{9AA76026-5689-4584-8D93-D71D739E61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03751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6C84E450-65DE-6540-A16D-71D3A05D08D9}"/>
              </a:ext>
            </a:extLst>
          </p:cNvPr>
          <p:cNvSpPr>
            <a:spLocks noGrp="1"/>
          </p:cNvSpPr>
          <p:nvPr>
            <p:ph type="title"/>
          </p:nvPr>
        </p:nvSpPr>
        <p:spPr>
          <a:xfrm>
            <a:off x="492369" y="605896"/>
            <a:ext cx="3642309" cy="5646208"/>
          </a:xfrm>
        </p:spPr>
        <p:txBody>
          <a:bodyPr anchor="ctr">
            <a:normAutofit/>
          </a:bodyPr>
          <a:lstStyle/>
          <a:p>
            <a:r>
              <a:rPr lang="en-US" sz="3700" dirty="0">
                <a:solidFill>
                  <a:srgbClr val="FFFFFF"/>
                </a:solidFill>
              </a:rPr>
              <a:t>REFERENCES</a:t>
            </a:r>
          </a:p>
        </p:txBody>
      </p:sp>
      <p:sp>
        <p:nvSpPr>
          <p:cNvPr id="3" name="Content Placeholder 2">
            <a:extLst>
              <a:ext uri="{FF2B5EF4-FFF2-40B4-BE49-F238E27FC236}">
                <a16:creationId xmlns:a16="http://schemas.microsoft.com/office/drawing/2014/main" xmlns="" id="{9BF42A2B-380B-E24B-AF6F-63AE56EEFFE5}"/>
              </a:ext>
            </a:extLst>
          </p:cNvPr>
          <p:cNvSpPr>
            <a:spLocks noGrp="1"/>
          </p:cNvSpPr>
          <p:nvPr>
            <p:ph idx="1"/>
          </p:nvPr>
        </p:nvSpPr>
        <p:spPr>
          <a:xfrm>
            <a:off x="4768948" y="98474"/>
            <a:ext cx="7287064" cy="6759526"/>
          </a:xfrm>
        </p:spPr>
        <p:txBody>
          <a:bodyPr anchor="ctr">
            <a:normAutofit fontScale="92500" lnSpcReduction="10000"/>
          </a:bodyPr>
          <a:lstStyle/>
          <a:p>
            <a:pPr>
              <a:lnSpc>
                <a:spcPct val="100000"/>
              </a:lnSpc>
            </a:pPr>
            <a:r>
              <a:rPr lang="en-IN" sz="1600" b="1" dirty="0"/>
              <a:t>[1]     Xu Chand and </a:t>
            </a:r>
            <a:r>
              <a:rPr lang="en-IN" sz="1600" b="1" dirty="0" err="1"/>
              <a:t>Wukey</a:t>
            </a:r>
            <a:r>
              <a:rPr lang="en-IN" sz="1600" b="1" dirty="0"/>
              <a:t>, 2015. https://</a:t>
            </a:r>
            <a:r>
              <a:rPr lang="en-IN" sz="1600" b="1" dirty="0" err="1"/>
              <a:t>ieeexplore.ieee.org</a:t>
            </a:r>
            <a:r>
              <a:rPr lang="en-IN" sz="1600" b="1" dirty="0"/>
              <a:t>/abstract/document/8591236</a:t>
            </a:r>
          </a:p>
          <a:p>
            <a:pPr>
              <a:lnSpc>
                <a:spcPct val="100000"/>
              </a:lnSpc>
            </a:pPr>
            <a:r>
              <a:rPr lang="en-IN" sz="1600" b="1" dirty="0"/>
              <a:t>[2]    J. D. Bellamy </a:t>
            </a:r>
            <a:r>
              <a:rPr lang="en-IN" sz="1600" b="1" i="1" dirty="0"/>
              <a:t>et al.</a:t>
            </a:r>
            <a:r>
              <a:rPr lang="en-IN" sz="1600" b="1" dirty="0"/>
              <a:t>, </a:t>
            </a:r>
            <a:r>
              <a:rPr lang="en-IN" sz="1600" b="1" i="1" dirty="0"/>
              <a:t>Computer Telephony Integration</a:t>
            </a:r>
            <a:r>
              <a:rPr lang="en-IN" sz="1600" b="1" dirty="0"/>
              <a:t>, New York: Wiley, 2015.</a:t>
            </a:r>
          </a:p>
          <a:p>
            <a:pPr>
              <a:lnSpc>
                <a:spcPct val="100000"/>
              </a:lnSpc>
            </a:pPr>
            <a:r>
              <a:rPr lang="en-IN" sz="1600" b="1" dirty="0"/>
              <a:t>[3]    Ana Pires, Sustainable solid waste collection and management, 2018, pp. 175–225.</a:t>
            </a:r>
          </a:p>
          <a:p>
            <a:pPr>
              <a:lnSpc>
                <a:spcPct val="100000"/>
              </a:lnSpc>
            </a:pPr>
            <a:r>
              <a:rPr lang="en-IN" sz="1600" b="1" dirty="0"/>
              <a:t>[4]    N. B. </a:t>
            </a:r>
            <a:r>
              <a:rPr lang="en-IN" sz="1600" b="1" dirty="0" err="1"/>
              <a:t>Vargafik</a:t>
            </a:r>
            <a:r>
              <a:rPr lang="en-IN" sz="1600" b="1" dirty="0"/>
              <a:t>, J. A. </a:t>
            </a:r>
            <a:r>
              <a:rPr lang="en-IN" sz="1600" b="1" dirty="0" err="1"/>
              <a:t>Wiebelt</a:t>
            </a:r>
            <a:r>
              <a:rPr lang="en-IN" sz="1600" b="1" dirty="0"/>
              <a:t>, and J. F. Malloy, "Radiative transfer," in </a:t>
            </a:r>
            <a:r>
              <a:rPr lang="en-IN" sz="1600" b="1" i="1" dirty="0"/>
              <a:t>Convective Heat</a:t>
            </a:r>
            <a:r>
              <a:rPr lang="en-IN" sz="1600" b="1" dirty="0"/>
              <a:t>. Melbourne: Engineering Education Australia, 2019, </a:t>
            </a:r>
            <a:r>
              <a:rPr lang="en-IN" sz="1600" b="1" dirty="0" err="1"/>
              <a:t>ch.</a:t>
            </a:r>
            <a:r>
              <a:rPr lang="en-IN" sz="1600" b="1" dirty="0"/>
              <a:t> 9, pp. 379–398.</a:t>
            </a:r>
          </a:p>
          <a:p>
            <a:pPr>
              <a:lnSpc>
                <a:spcPct val="100000"/>
              </a:lnSpc>
            </a:pPr>
            <a:r>
              <a:rPr lang="en-IN" sz="1600" b="1" dirty="0"/>
              <a:t>[5]    H. C. </a:t>
            </a:r>
            <a:r>
              <a:rPr lang="en-IN" sz="1600" b="1" dirty="0" err="1"/>
              <a:t>Hottel</a:t>
            </a:r>
            <a:r>
              <a:rPr lang="en-IN" sz="1600" b="1" dirty="0"/>
              <a:t> and R. Siegel, "Film condensation," in </a:t>
            </a:r>
            <a:r>
              <a:rPr lang="en-IN" sz="1600" b="1" i="1" dirty="0"/>
              <a:t>Handbook of Heat Transfer, </a:t>
            </a:r>
            <a:r>
              <a:rPr lang="en-IN" sz="1600" b="1" dirty="0"/>
              <a:t>2nd ed</a:t>
            </a:r>
            <a:r>
              <a:rPr lang="en-IN" sz="1600" b="1" i="1" dirty="0"/>
              <a:t>.</a:t>
            </a:r>
            <a:r>
              <a:rPr lang="en-IN" sz="1600" b="1" dirty="0"/>
              <a:t> W. C. McAdams, Ed. New York: McGraw-Hill, 2020, </a:t>
            </a:r>
            <a:r>
              <a:rPr lang="en-IN" sz="1600" b="1" dirty="0" err="1"/>
              <a:t>ch.</a:t>
            </a:r>
            <a:r>
              <a:rPr lang="en-IN" sz="1600" b="1" dirty="0"/>
              <a:t> 9, pp. 78–99</a:t>
            </a:r>
          </a:p>
          <a:p>
            <a:pPr>
              <a:lnSpc>
                <a:spcPct val="100000"/>
              </a:lnSpc>
            </a:pPr>
            <a:r>
              <a:rPr lang="en-IN" sz="1600" b="1" dirty="0"/>
              <a:t>[6]   Victor Bonn, </a:t>
            </a:r>
            <a:r>
              <a:rPr lang="en-IN" sz="1600" b="1" i="1" dirty="0"/>
              <a:t>Waste Management a Modern Approach. </a:t>
            </a:r>
            <a:r>
              <a:rPr lang="en-IN" sz="1600" b="1" dirty="0"/>
              <a:t>, 2020, </a:t>
            </a:r>
            <a:r>
              <a:rPr lang="en-IN" sz="1600" b="1" dirty="0" err="1"/>
              <a:t>ch.</a:t>
            </a:r>
            <a:r>
              <a:rPr lang="en-IN" sz="1600" b="1" dirty="0"/>
              <a:t> 9, pp.40-60.</a:t>
            </a:r>
          </a:p>
          <a:p>
            <a:pPr>
              <a:lnSpc>
                <a:spcPct val="100000"/>
              </a:lnSpc>
            </a:pPr>
            <a:r>
              <a:rPr lang="en-IN" sz="1600" b="1" dirty="0"/>
              <a:t>[7]     H. Schmidt-Walter and R. </a:t>
            </a:r>
            <a:r>
              <a:rPr lang="en-IN" sz="1600" b="1" dirty="0" err="1"/>
              <a:t>Kories</a:t>
            </a:r>
            <a:r>
              <a:rPr lang="en-IN" sz="1600" b="1" dirty="0"/>
              <a:t>,</a:t>
            </a:r>
            <a:r>
              <a:rPr lang="en-IN" sz="1600" b="1" i="1" dirty="0"/>
              <a:t> Electrical Engineering. A Pocket Reference. </a:t>
            </a:r>
            <a:r>
              <a:rPr lang="en-IN" sz="1600" b="1" dirty="0"/>
              <a:t>Boston: Artech House, 2007. Accessed on: Oct. 16, 2016. [Online]. Available: http://</a:t>
            </a:r>
            <a:r>
              <a:rPr lang="en-IN" sz="1600" b="1" dirty="0" err="1"/>
              <a:t>ebrary.com</a:t>
            </a:r>
            <a:endParaRPr lang="en-IN" sz="1600" b="1" dirty="0"/>
          </a:p>
          <a:p>
            <a:pPr>
              <a:lnSpc>
                <a:spcPct val="100000"/>
              </a:lnSpc>
            </a:pPr>
            <a:r>
              <a:rPr lang="en-IN" sz="1600" b="1" dirty="0"/>
              <a:t>[8]     H. H. Gaynor,</a:t>
            </a:r>
            <a:r>
              <a:rPr lang="en-IN" sz="1600" b="1" i="1" dirty="0"/>
              <a:t> Leading and Managing Engineering and Technology, Book 2: Developing Managers and Leaders. </a:t>
            </a:r>
            <a:r>
              <a:rPr lang="en-IN" sz="1600" b="1" dirty="0"/>
              <a:t>IEEE-USA, 2011. Accessed on: Oct. 15, 2016. [Online]. Available: https://</a:t>
            </a:r>
            <a:r>
              <a:rPr lang="en-IN" sz="1600" b="1" dirty="0" err="1"/>
              <a:t>www.ijert.org</a:t>
            </a:r>
            <a:r>
              <a:rPr lang="en-IN" sz="1600" b="1" dirty="0"/>
              <a:t>/research/smart-trash-collecting-and-segregating-robot-IJERTV9IS110152.pdf</a:t>
            </a:r>
          </a:p>
          <a:p>
            <a:pPr>
              <a:lnSpc>
                <a:spcPct val="100000"/>
              </a:lnSpc>
            </a:pPr>
            <a:r>
              <a:rPr lang="en-IN" sz="1600" b="1" dirty="0"/>
              <a:t>[9]     G. H. Gaynor,</a:t>
            </a:r>
            <a:r>
              <a:rPr lang="en-IN" sz="1600" b="1" i="1" dirty="0"/>
              <a:t> </a:t>
            </a:r>
            <a:r>
              <a:rPr lang="en-IN" sz="1600" b="1" dirty="0"/>
              <a:t>"Dealing with the manager leader dichotomy," in </a:t>
            </a:r>
            <a:r>
              <a:rPr lang="en-IN" sz="1600" b="1" i="1" dirty="0"/>
              <a:t>Leading and Managing Engineering and Technology, Book 2, Developing Leaders and Mangers</a:t>
            </a:r>
            <a:r>
              <a:rPr lang="en-IN" sz="1600" b="1" dirty="0"/>
              <a:t>. IEEE-USA, 2021, pp. 27–28. Accessed on: Mar. 16, 2021. [Online]. </a:t>
            </a:r>
          </a:p>
          <a:p>
            <a:pPr>
              <a:lnSpc>
                <a:spcPct val="100000"/>
              </a:lnSpc>
            </a:pPr>
            <a:r>
              <a:rPr lang="en-IN" sz="1600" b="1" dirty="0"/>
              <a:t>[10] </a:t>
            </a:r>
            <a:r>
              <a:rPr lang="en-IN" sz="1600" b="1" dirty="0" err="1"/>
              <a:t>Kellow</a:t>
            </a:r>
            <a:r>
              <a:rPr lang="en-IN" sz="1600" b="1" dirty="0"/>
              <a:t> </a:t>
            </a:r>
            <a:r>
              <a:rPr lang="en-IN" sz="1600" b="1" dirty="0" err="1"/>
              <a:t>Pardini</a:t>
            </a:r>
            <a:r>
              <a:rPr lang="en-IN" sz="1600" b="1" dirty="0"/>
              <a:t> and Vasco Furtado </a:t>
            </a:r>
            <a:r>
              <a:rPr lang="en-IN" sz="1600" b="1" i="1" dirty="0"/>
              <a:t>. </a:t>
            </a:r>
            <a:r>
              <a:rPr lang="en-IN" sz="1600" b="1" dirty="0"/>
              <a:t>IEEE-INDIA, 2020. Accessed on: Feb 6, 2021. [Online]. https://</a:t>
            </a:r>
            <a:r>
              <a:rPr lang="en-IN" sz="1600" b="1" dirty="0" err="1"/>
              <a:t>ieeexplore.ieee.org</a:t>
            </a:r>
            <a:r>
              <a:rPr lang="en-IN" sz="1600" b="1" dirty="0"/>
              <a:t>/abstract/document/8690984</a:t>
            </a:r>
          </a:p>
          <a:p>
            <a:pPr>
              <a:lnSpc>
                <a:spcPct val="100000"/>
              </a:lnSpc>
            </a:pPr>
            <a:r>
              <a:rPr lang="en-US" sz="1100" b="1" dirty="0"/>
              <a:t> </a:t>
            </a:r>
            <a:endParaRPr lang="en-IN" sz="1100" b="1" dirty="0"/>
          </a:p>
          <a:p>
            <a:pPr>
              <a:lnSpc>
                <a:spcPct val="100000"/>
              </a:lnSpc>
            </a:pPr>
            <a:endParaRPr lang="en-US" sz="1100" dirty="0"/>
          </a:p>
        </p:txBody>
      </p:sp>
      <p:sp>
        <p:nvSpPr>
          <p:cNvPr id="4" name="TextBox 3">
            <a:extLst>
              <a:ext uri="{FF2B5EF4-FFF2-40B4-BE49-F238E27FC236}">
                <a16:creationId xmlns:a16="http://schemas.microsoft.com/office/drawing/2014/main" xmlns="" id="{3E410D40-7EFF-2B45-807D-2E4DF0C88C6E}"/>
              </a:ext>
            </a:extLst>
          </p:cNvPr>
          <p:cNvSpPr txBox="1"/>
          <p:nvPr/>
        </p:nvSpPr>
        <p:spPr>
          <a:xfrm>
            <a:off x="8426548" y="1097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566021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xmlns="" id="{257F6BCE-75BB-4ECD-BEA5-21C36A9CC0E9}"/>
              </a:ext>
            </a:extLst>
          </p:cNvPr>
          <p:cNvPicPr>
            <a:picLocks noGrp="1" noChangeAspect="1"/>
          </p:cNvPicPr>
          <p:nvPr>
            <p:ph type="pic" sz="quarter" idx="13"/>
          </p:nvPr>
        </p:nvPicPr>
        <p:blipFill>
          <a:blip r:embed="rId2"/>
          <a:srcRect l="16193" r="16193"/>
          <a:stretch/>
        </p:blipFill>
        <p:spPr>
          <a:xfrm>
            <a:off x="1683398" y="860944"/>
            <a:ext cx="4428523" cy="5137089"/>
          </a:xfrm>
        </p:spPr>
      </p:pic>
      <p:sp>
        <p:nvSpPr>
          <p:cNvPr id="18" name="Hexagon 17" descr="Solid dark colored hexagon in the middle of image accent">
            <a:extLst>
              <a:ext uri="{FF2B5EF4-FFF2-40B4-BE49-F238E27FC236}">
                <a16:creationId xmlns:a16="http://schemas.microsoft.com/office/drawing/2014/main" xmlns="" id="{0E6B042D-E9CB-40E0-AAE9-6AD11F53E044}"/>
              </a:ext>
            </a:extLst>
          </p:cNvPr>
          <p:cNvSpPr/>
          <p:nvPr/>
        </p:nvSpPr>
        <p:spPr>
          <a:xfrm rot="16200000">
            <a:off x="2375045" y="2182328"/>
            <a:ext cx="2892488" cy="2540000"/>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9" name="Group 18" descr="Company name and logo group of information&#10;">
            <a:extLst>
              <a:ext uri="{FF2B5EF4-FFF2-40B4-BE49-F238E27FC236}">
                <a16:creationId xmlns:a16="http://schemas.microsoft.com/office/drawing/2014/main" xmlns="" id="{5B07AEC6-55AE-4E18-BEEA-A226E87C7897}"/>
              </a:ext>
            </a:extLst>
          </p:cNvPr>
          <p:cNvGrpSpPr/>
          <p:nvPr/>
        </p:nvGrpSpPr>
        <p:grpSpPr>
          <a:xfrm>
            <a:off x="2544564" y="2822295"/>
            <a:ext cx="2855650" cy="1323439"/>
            <a:chOff x="2544564" y="2868950"/>
            <a:chExt cx="2038003" cy="1323439"/>
          </a:xfrm>
        </p:grpSpPr>
        <p:sp>
          <p:nvSpPr>
            <p:cNvPr id="20" name="TextBox 19">
              <a:extLst>
                <a:ext uri="{FF2B5EF4-FFF2-40B4-BE49-F238E27FC236}">
                  <a16:creationId xmlns:a16="http://schemas.microsoft.com/office/drawing/2014/main" xmlns="" id="{94DF2E04-7632-4FED-B0BF-8FB243D982A3}"/>
                </a:ext>
              </a:extLst>
            </p:cNvPr>
            <p:cNvSpPr txBox="1"/>
            <p:nvPr/>
          </p:nvSpPr>
          <p:spPr>
            <a:xfrm>
              <a:off x="2544564" y="2868950"/>
              <a:ext cx="196451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b="1" dirty="0">
                  <a:solidFill>
                    <a:srgbClr val="FFFFFF"/>
                  </a:solidFill>
                  <a:latin typeface="Arial Black" panose="020B0A04020102020204" pitchFamily="34" charset="0"/>
                </a:rPr>
                <a:t> ACC</a:t>
              </a:r>
              <a:endParaRPr kumimoji="0" lang="en-US" sz="6000" b="1" i="0" u="none" strike="noStrike" kern="1200" cap="none" spc="0" normalizeH="0" baseline="0" noProof="0" dirty="0">
                <a:ln>
                  <a:noFill/>
                </a:ln>
                <a:solidFill>
                  <a:srgbClr val="FFFFFF"/>
                </a:solidFill>
                <a:effectLst/>
                <a:uLnTx/>
                <a:uFillTx/>
                <a:latin typeface="Arial Black" panose="020B0A04020102020204" pitchFamily="34" charset="0"/>
                <a:ea typeface="+mn-ea"/>
                <a:cs typeface="+mn-cs"/>
              </a:endParaRPr>
            </a:p>
          </p:txBody>
        </p:sp>
        <p:sp>
          <p:nvSpPr>
            <p:cNvPr id="21" name="TextBox 20">
              <a:extLst>
                <a:ext uri="{FF2B5EF4-FFF2-40B4-BE49-F238E27FC236}">
                  <a16:creationId xmlns:a16="http://schemas.microsoft.com/office/drawing/2014/main" xmlns="" id="{FC9A1C71-347B-44A9-88B4-692D9731582D}"/>
                </a:ext>
              </a:extLst>
            </p:cNvPr>
            <p:cNvSpPr txBox="1"/>
            <p:nvPr/>
          </p:nvSpPr>
          <p:spPr>
            <a:xfrm>
              <a:off x="2767903" y="3884612"/>
              <a:ext cx="18146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Calibri Light" panose="020F0302020204030204" pitchFamily="34" charset="0"/>
                </a:rPr>
                <a:t>IOT BASED SMART BIN</a:t>
              </a:r>
            </a:p>
          </p:txBody>
        </p:sp>
      </p:grpSp>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a:xfrm>
            <a:off x="6540730" y="2243713"/>
            <a:ext cx="4853573" cy="831453"/>
          </a:xfrm>
        </p:spPr>
        <p:txBody>
          <a:bodyPr/>
          <a:lstStyle/>
          <a:p>
            <a:pPr algn="ctr"/>
            <a:r>
              <a:rPr lang="en-US" dirty="0"/>
              <a:t>Thank You!</a:t>
            </a:r>
          </a:p>
        </p:txBody>
      </p:sp>
      <p:sp>
        <p:nvSpPr>
          <p:cNvPr id="3" name="Subtitle 2">
            <a:extLst>
              <a:ext uri="{FF2B5EF4-FFF2-40B4-BE49-F238E27FC236}">
                <a16:creationId xmlns:a16="http://schemas.microsoft.com/office/drawing/2014/main" xmlns="" id="{5C9205DF-8F5E-49F7-B00E-6F58293F5130}"/>
              </a:ext>
            </a:extLst>
          </p:cNvPr>
          <p:cNvSpPr>
            <a:spLocks noGrp="1"/>
          </p:cNvSpPr>
          <p:nvPr>
            <p:ph type="subTitle" idx="1"/>
          </p:nvPr>
        </p:nvSpPr>
        <p:spPr>
          <a:xfrm>
            <a:off x="6375213" y="2659440"/>
            <a:ext cx="5184608" cy="2357035"/>
          </a:xfrm>
        </p:spPr>
        <p:txBody>
          <a:bodyPr/>
          <a:lstStyle/>
          <a:p>
            <a:pPr algn="r">
              <a:lnSpc>
                <a:spcPct val="100000"/>
              </a:lnSpc>
              <a:spcBef>
                <a:spcPts val="0"/>
              </a:spcBef>
            </a:pPr>
            <a:endParaRPr lang="en-US" sz="2000" dirty="0"/>
          </a:p>
          <a:p>
            <a:endParaRPr lang="en-US" dirty="0"/>
          </a:p>
          <a:p>
            <a:endParaRPr lang="en-US" dirty="0"/>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D3034-70A7-4741-B2CA-0F1DF9E67A6E}"/>
              </a:ext>
            </a:extLst>
          </p:cNvPr>
          <p:cNvSpPr>
            <a:spLocks noGrp="1"/>
          </p:cNvSpPr>
          <p:nvPr>
            <p:ph type="title"/>
          </p:nvPr>
        </p:nvSpPr>
        <p:spPr>
          <a:xfrm>
            <a:off x="1097280" y="259970"/>
            <a:ext cx="10058400" cy="1450757"/>
          </a:xfrm>
        </p:spPr>
        <p:txBody>
          <a:bodyPr/>
          <a:lstStyle/>
          <a:p>
            <a:pPr algn="ctr"/>
            <a:r>
              <a:rPr lang="en-US" dirty="0"/>
              <a:t>Introduction</a:t>
            </a:r>
            <a:br>
              <a:rPr lang="en-US" dirty="0"/>
            </a:br>
            <a:r>
              <a:rPr lang="en-US" dirty="0"/>
              <a:t>(Overview)</a:t>
            </a:r>
            <a:endParaRPr lang="en-IN" dirty="0"/>
          </a:p>
        </p:txBody>
      </p:sp>
      <p:sp>
        <p:nvSpPr>
          <p:cNvPr id="3" name="Content Placeholder 2">
            <a:extLst>
              <a:ext uri="{FF2B5EF4-FFF2-40B4-BE49-F238E27FC236}">
                <a16:creationId xmlns:a16="http://schemas.microsoft.com/office/drawing/2014/main" xmlns="" id="{D5F9EA24-5B93-4205-B6B7-BC1243BAE0C1}"/>
              </a:ext>
            </a:extLst>
          </p:cNvPr>
          <p:cNvSpPr>
            <a:spLocks noGrp="1"/>
          </p:cNvSpPr>
          <p:nvPr>
            <p:ph idx="1"/>
          </p:nvPr>
        </p:nvSpPr>
        <p:spPr>
          <a:xfrm>
            <a:off x="999626" y="2187147"/>
            <a:ext cx="7123442" cy="3379151"/>
          </a:xfrm>
        </p:spPr>
        <p:txBody>
          <a:bodyPr>
            <a:normAutofit/>
          </a:bodyPr>
          <a:lstStyle/>
          <a:p>
            <a:pPr algn="just">
              <a:buFont typeface="Wingdings" panose="05000000000000000000" pitchFamily="2" charset="2"/>
              <a:buChar char="q"/>
            </a:pPr>
            <a:r>
              <a:rPr lang="en-US" sz="1800" dirty="0"/>
              <a:t> Managing our waste in a smarter manner is hugely important to the quality of our daily lives. </a:t>
            </a:r>
            <a:r>
              <a:rPr lang="en-US" sz="1800" b="1" dirty="0"/>
              <a:t>Automatic Clean-out Corner </a:t>
            </a:r>
            <a:r>
              <a:rPr lang="en-US" sz="1800" dirty="0"/>
              <a:t>can contribute to improving inefficient waste management.</a:t>
            </a:r>
          </a:p>
          <a:p>
            <a:pPr algn="just">
              <a:buFont typeface="Wingdings" panose="05000000000000000000" pitchFamily="2" charset="2"/>
              <a:buChar char="q"/>
            </a:pPr>
            <a:r>
              <a:rPr lang="en-US" sz="1800" dirty="0"/>
              <a:t> </a:t>
            </a:r>
            <a:r>
              <a:rPr lang="en-US" sz="1800" b="1" dirty="0"/>
              <a:t>Automatic Clean-out Corner</a:t>
            </a:r>
            <a:r>
              <a:rPr lang="en-US" sz="1800" dirty="0"/>
              <a:t> is an IOT based solution to garbage collection.</a:t>
            </a:r>
          </a:p>
          <a:p>
            <a:pPr algn="just">
              <a:buFont typeface="Wingdings" panose="05000000000000000000" pitchFamily="2" charset="2"/>
              <a:buChar char="q"/>
            </a:pPr>
            <a:r>
              <a:rPr lang="en-US" sz="1800" dirty="0"/>
              <a:t> </a:t>
            </a:r>
            <a:r>
              <a:rPr lang="en-US" sz="1800" b="1" dirty="0"/>
              <a:t>Automatic Clean-out Corner</a:t>
            </a:r>
            <a:r>
              <a:rPr lang="en-US" sz="1800" dirty="0"/>
              <a:t> help to create a cleaner, safer, more hygienic environment and   enhanced operational efficiency while reducing management costs, resources, and road-side emissions. </a:t>
            </a:r>
          </a:p>
          <a:p>
            <a:pPr algn="just">
              <a:buFont typeface="Wingdings" panose="05000000000000000000" pitchFamily="2" charset="2"/>
              <a:buChar char="q"/>
            </a:pPr>
            <a:endParaRPr lang="en-US" sz="1800" dirty="0"/>
          </a:p>
          <a:p>
            <a:pPr>
              <a:buFont typeface="Wingdings" panose="05000000000000000000" pitchFamily="2" charset="2"/>
              <a:buChar char="q"/>
            </a:pPr>
            <a:endParaRPr lang="en-US" dirty="0"/>
          </a:p>
        </p:txBody>
      </p:sp>
      <p:pic>
        <p:nvPicPr>
          <p:cNvPr id="9" name="Picture 8">
            <a:extLst>
              <a:ext uri="{FF2B5EF4-FFF2-40B4-BE49-F238E27FC236}">
                <a16:creationId xmlns:a16="http://schemas.microsoft.com/office/drawing/2014/main" xmlns="" id="{44F848DC-9D5F-4CE0-B02C-51AEE01B1E05}"/>
              </a:ext>
            </a:extLst>
          </p:cNvPr>
          <p:cNvPicPr>
            <a:picLocks noChangeAspect="1"/>
          </p:cNvPicPr>
          <p:nvPr/>
        </p:nvPicPr>
        <p:blipFill>
          <a:blip r:embed="rId2"/>
          <a:stretch>
            <a:fillRect/>
          </a:stretch>
        </p:blipFill>
        <p:spPr>
          <a:xfrm>
            <a:off x="8473513" y="2018471"/>
            <a:ext cx="3369299" cy="1674639"/>
          </a:xfrm>
          <a:prstGeom prst="rect">
            <a:avLst/>
          </a:prstGeom>
        </p:spPr>
      </p:pic>
      <p:pic>
        <p:nvPicPr>
          <p:cNvPr id="11" name="Picture 10">
            <a:extLst>
              <a:ext uri="{FF2B5EF4-FFF2-40B4-BE49-F238E27FC236}">
                <a16:creationId xmlns:a16="http://schemas.microsoft.com/office/drawing/2014/main" xmlns="" id="{8E8EB869-FEFC-415B-8CA2-19140CA5C4B5}"/>
              </a:ext>
            </a:extLst>
          </p:cNvPr>
          <p:cNvPicPr>
            <a:picLocks noChangeAspect="1"/>
          </p:cNvPicPr>
          <p:nvPr/>
        </p:nvPicPr>
        <p:blipFill>
          <a:blip r:embed="rId3"/>
          <a:stretch>
            <a:fillRect/>
          </a:stretch>
        </p:blipFill>
        <p:spPr>
          <a:xfrm>
            <a:off x="10318220" y="249345"/>
            <a:ext cx="1674919" cy="1674919"/>
          </a:xfrm>
          <a:prstGeom prst="ellipse">
            <a:avLst/>
          </a:prstGeom>
          <a:ln>
            <a:noFill/>
          </a:ln>
          <a:effectLst>
            <a:softEdge rad="112500"/>
          </a:effectLst>
        </p:spPr>
      </p:pic>
      <p:pic>
        <p:nvPicPr>
          <p:cNvPr id="15" name="Picture 14">
            <a:extLst>
              <a:ext uri="{FF2B5EF4-FFF2-40B4-BE49-F238E27FC236}">
                <a16:creationId xmlns:a16="http://schemas.microsoft.com/office/drawing/2014/main" xmlns="" id="{6449022F-00DB-4E6E-83DB-BEC89BF6E159}"/>
              </a:ext>
            </a:extLst>
          </p:cNvPr>
          <p:cNvPicPr>
            <a:picLocks noChangeAspect="1"/>
          </p:cNvPicPr>
          <p:nvPr/>
        </p:nvPicPr>
        <p:blipFill>
          <a:blip r:embed="rId4"/>
          <a:stretch>
            <a:fillRect/>
          </a:stretch>
        </p:blipFill>
        <p:spPr>
          <a:xfrm>
            <a:off x="8473513" y="4421080"/>
            <a:ext cx="3369299" cy="1873188"/>
          </a:xfrm>
          <a:prstGeom prst="rect">
            <a:avLst/>
          </a:prstGeom>
        </p:spPr>
      </p:pic>
      <p:sp>
        <p:nvSpPr>
          <p:cNvPr id="16" name="Arrow: Down 15">
            <a:extLst>
              <a:ext uri="{FF2B5EF4-FFF2-40B4-BE49-F238E27FC236}">
                <a16:creationId xmlns:a16="http://schemas.microsoft.com/office/drawing/2014/main" xmlns="" id="{C5296A22-3F04-46A1-825B-4C1A6AA4863A}"/>
              </a:ext>
            </a:extLst>
          </p:cNvPr>
          <p:cNvSpPr/>
          <p:nvPr/>
        </p:nvSpPr>
        <p:spPr>
          <a:xfrm>
            <a:off x="9692084" y="3728621"/>
            <a:ext cx="932155" cy="656948"/>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39409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D3034-70A7-4741-B2CA-0F1DF9E67A6E}"/>
              </a:ext>
            </a:extLst>
          </p:cNvPr>
          <p:cNvSpPr>
            <a:spLocks noGrp="1"/>
          </p:cNvSpPr>
          <p:nvPr>
            <p:ph type="title"/>
          </p:nvPr>
        </p:nvSpPr>
        <p:spPr>
          <a:xfrm>
            <a:off x="1097280" y="259970"/>
            <a:ext cx="10058400" cy="1450757"/>
          </a:xfrm>
        </p:spPr>
        <p:txBody>
          <a:bodyPr>
            <a:normAutofit fontScale="90000"/>
          </a:bodyPr>
          <a:lstStyle/>
          <a:p>
            <a:pPr algn="ctr"/>
            <a:r>
              <a:rPr lang="en-US" dirty="0"/>
              <a:t/>
            </a:r>
            <a:br>
              <a:rPr lang="en-US" dirty="0"/>
            </a:br>
            <a:r>
              <a:rPr lang="en-US" dirty="0"/>
              <a:t>Introduction</a:t>
            </a:r>
            <a:br>
              <a:rPr lang="en-US" dirty="0"/>
            </a:br>
            <a:r>
              <a:rPr lang="en-US" dirty="0"/>
              <a:t>(Overview)</a:t>
            </a:r>
            <a:endParaRPr lang="en-IN" dirty="0"/>
          </a:p>
        </p:txBody>
      </p:sp>
      <p:sp>
        <p:nvSpPr>
          <p:cNvPr id="3" name="Content Placeholder 2">
            <a:extLst>
              <a:ext uri="{FF2B5EF4-FFF2-40B4-BE49-F238E27FC236}">
                <a16:creationId xmlns:a16="http://schemas.microsoft.com/office/drawing/2014/main" xmlns="" id="{D5F9EA24-5B93-4205-B6B7-BC1243BAE0C1}"/>
              </a:ext>
            </a:extLst>
          </p:cNvPr>
          <p:cNvSpPr>
            <a:spLocks noGrp="1"/>
          </p:cNvSpPr>
          <p:nvPr>
            <p:ph idx="1"/>
          </p:nvPr>
        </p:nvSpPr>
        <p:spPr>
          <a:xfrm>
            <a:off x="999626" y="2187147"/>
            <a:ext cx="7123442" cy="3379151"/>
          </a:xfrm>
        </p:spPr>
        <p:txBody>
          <a:bodyPr>
            <a:normAutofit/>
          </a:bodyPr>
          <a:lstStyle/>
          <a:p>
            <a:pPr algn="just">
              <a:buFont typeface="Wingdings" panose="05000000000000000000" pitchFamily="2" charset="2"/>
              <a:buChar char="q"/>
            </a:pPr>
            <a:r>
              <a:rPr lang="en-US" sz="1800" dirty="0"/>
              <a:t>The </a:t>
            </a:r>
            <a:r>
              <a:rPr lang="en-US" sz="1800" b="1" dirty="0"/>
              <a:t>Automatic Clean-out Corner</a:t>
            </a:r>
            <a:r>
              <a:rPr lang="en-US" sz="1800" dirty="0"/>
              <a:t> is ideal for busy locations such as campuses, theme parks, airports, railway stations, and shopping malls.</a:t>
            </a:r>
          </a:p>
          <a:p>
            <a:pPr algn="just">
              <a:buFont typeface="Wingdings" panose="05000000000000000000" pitchFamily="2" charset="2"/>
              <a:buChar char="q"/>
            </a:pPr>
            <a:r>
              <a:rPr lang="en-US" sz="1800" dirty="0"/>
              <a:t> </a:t>
            </a:r>
            <a:r>
              <a:rPr lang="en-US" sz="1800" b="1" dirty="0"/>
              <a:t>Automatic Clean-out Corner</a:t>
            </a:r>
            <a:r>
              <a:rPr lang="en-US" sz="1800" dirty="0"/>
              <a:t> will ensure the cleanliness and greenish in the environment.</a:t>
            </a:r>
          </a:p>
          <a:p>
            <a:pPr algn="just">
              <a:buFont typeface="Wingdings" panose="05000000000000000000" pitchFamily="2" charset="2"/>
              <a:buChar char="q"/>
            </a:pPr>
            <a:endParaRPr lang="en-US" sz="1800" dirty="0"/>
          </a:p>
          <a:p>
            <a:pPr>
              <a:buFont typeface="Wingdings" panose="05000000000000000000" pitchFamily="2" charset="2"/>
              <a:buChar char="q"/>
            </a:pPr>
            <a:endParaRPr lang="en-US" dirty="0"/>
          </a:p>
        </p:txBody>
      </p:sp>
      <p:pic>
        <p:nvPicPr>
          <p:cNvPr id="11" name="Picture 10">
            <a:extLst>
              <a:ext uri="{FF2B5EF4-FFF2-40B4-BE49-F238E27FC236}">
                <a16:creationId xmlns:a16="http://schemas.microsoft.com/office/drawing/2014/main" xmlns="" id="{8E8EB869-FEFC-415B-8CA2-19140CA5C4B5}"/>
              </a:ext>
            </a:extLst>
          </p:cNvPr>
          <p:cNvPicPr>
            <a:picLocks noChangeAspect="1"/>
          </p:cNvPicPr>
          <p:nvPr/>
        </p:nvPicPr>
        <p:blipFill>
          <a:blip r:embed="rId2"/>
          <a:stretch>
            <a:fillRect/>
          </a:stretch>
        </p:blipFill>
        <p:spPr>
          <a:xfrm>
            <a:off x="10053402" y="264018"/>
            <a:ext cx="1674000" cy="1674000"/>
          </a:xfrm>
          <a:prstGeom prst="ellipse">
            <a:avLst/>
          </a:prstGeom>
          <a:ln>
            <a:noFill/>
          </a:ln>
          <a:effectLst>
            <a:softEdge rad="112500"/>
          </a:effectLst>
        </p:spPr>
      </p:pic>
      <p:pic>
        <p:nvPicPr>
          <p:cNvPr id="5" name="Picture 4">
            <a:extLst>
              <a:ext uri="{FF2B5EF4-FFF2-40B4-BE49-F238E27FC236}">
                <a16:creationId xmlns:a16="http://schemas.microsoft.com/office/drawing/2014/main" xmlns="" id="{74138E9A-3AB1-4C86-BF7E-51EFFF5651BF}"/>
              </a:ext>
            </a:extLst>
          </p:cNvPr>
          <p:cNvPicPr>
            <a:picLocks noChangeAspect="1"/>
          </p:cNvPicPr>
          <p:nvPr/>
        </p:nvPicPr>
        <p:blipFill>
          <a:blip r:embed="rId3"/>
          <a:stretch>
            <a:fillRect/>
          </a:stretch>
        </p:blipFill>
        <p:spPr>
          <a:xfrm>
            <a:off x="3311372" y="3586577"/>
            <a:ext cx="8416030" cy="26337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134823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5AAEE0-8B2B-413D-979B-E745CB4188E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108FB5F6-7B29-4E75-A306-B28FFFDBD7C8}"/>
              </a:ext>
            </a:extLst>
          </p:cNvPr>
          <p:cNvSpPr>
            <a:spLocks noGrp="1"/>
          </p:cNvSpPr>
          <p:nvPr>
            <p:ph idx="1"/>
          </p:nvPr>
        </p:nvSpPr>
        <p:spPr>
          <a:xfrm>
            <a:off x="1168302" y="2299316"/>
            <a:ext cx="7354262" cy="3045993"/>
          </a:xfrm>
        </p:spPr>
        <p:txBody>
          <a:bodyPr/>
          <a:lstStyle/>
          <a:p>
            <a:pPr marL="0" indent="0" algn="just">
              <a:buNone/>
            </a:pPr>
            <a:r>
              <a:rPr lang="en-US" dirty="0"/>
              <a:t>There are millions of public dustbin out there that people use and are emptied in a few days by the public authorities. Now the problem is not all dustbins are filled at the same rate and the dump vehicle waste time checking each and every dustbin. This leads to more fuel usage, </a:t>
            </a:r>
            <a:r>
              <a:rPr lang="en-US" dirty="0" err="1"/>
              <a:t>labour</a:t>
            </a:r>
            <a:r>
              <a:rPr lang="en-US" dirty="0"/>
              <a:t> and cost. The solution is a smart dustbin.</a:t>
            </a:r>
          </a:p>
          <a:p>
            <a:pPr algn="just">
              <a:buFont typeface="Wingdings" panose="05000000000000000000" pitchFamily="2" charset="2"/>
              <a:buChar char="§"/>
            </a:pPr>
            <a:endParaRPr lang="en-US" dirty="0"/>
          </a:p>
          <a:p>
            <a:pPr>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xmlns="" id="{C25E54E6-291C-4D25-BD0D-C23EAEE769F4}"/>
              </a:ext>
            </a:extLst>
          </p:cNvPr>
          <p:cNvPicPr>
            <a:picLocks noChangeAspect="1"/>
          </p:cNvPicPr>
          <p:nvPr/>
        </p:nvPicPr>
        <p:blipFill>
          <a:blip r:embed="rId2"/>
          <a:stretch>
            <a:fillRect/>
          </a:stretch>
        </p:blipFill>
        <p:spPr>
          <a:xfrm>
            <a:off x="9290304" y="2351902"/>
            <a:ext cx="2383832" cy="3863089"/>
          </a:xfrm>
          <a:prstGeom prst="rect">
            <a:avLst/>
          </a:prstGeom>
        </p:spPr>
      </p:pic>
      <p:pic>
        <p:nvPicPr>
          <p:cNvPr id="7" name="Picture 6">
            <a:extLst>
              <a:ext uri="{FF2B5EF4-FFF2-40B4-BE49-F238E27FC236}">
                <a16:creationId xmlns:a16="http://schemas.microsoft.com/office/drawing/2014/main" xmlns="" id="{91925E4C-2F61-4680-99A3-DAF855CFE873}"/>
              </a:ext>
            </a:extLst>
          </p:cNvPr>
          <p:cNvPicPr>
            <a:picLocks noChangeAspect="1"/>
          </p:cNvPicPr>
          <p:nvPr/>
        </p:nvPicPr>
        <p:blipFill>
          <a:blip r:embed="rId3"/>
          <a:stretch>
            <a:fillRect/>
          </a:stretch>
        </p:blipFill>
        <p:spPr>
          <a:xfrm>
            <a:off x="1168301" y="4182505"/>
            <a:ext cx="3696662" cy="2051364"/>
          </a:xfrm>
          <a:prstGeom prst="rect">
            <a:avLst/>
          </a:prstGeom>
        </p:spPr>
      </p:pic>
      <p:pic>
        <p:nvPicPr>
          <p:cNvPr id="9" name="Picture 8">
            <a:extLst>
              <a:ext uri="{FF2B5EF4-FFF2-40B4-BE49-F238E27FC236}">
                <a16:creationId xmlns:a16="http://schemas.microsoft.com/office/drawing/2014/main" xmlns="" id="{1935B20F-6AC9-4D4F-AC0C-24A6001EEB39}"/>
              </a:ext>
            </a:extLst>
          </p:cNvPr>
          <p:cNvPicPr>
            <a:picLocks noChangeAspect="1"/>
          </p:cNvPicPr>
          <p:nvPr/>
        </p:nvPicPr>
        <p:blipFill>
          <a:blip r:embed="rId4"/>
          <a:stretch>
            <a:fillRect/>
          </a:stretch>
        </p:blipFill>
        <p:spPr>
          <a:xfrm>
            <a:off x="5003115" y="4163627"/>
            <a:ext cx="4052108" cy="2051364"/>
          </a:xfrm>
          <a:prstGeom prst="rect">
            <a:avLst/>
          </a:prstGeom>
        </p:spPr>
      </p:pic>
    </p:spTree>
    <p:extLst>
      <p:ext uri="{BB962C8B-B14F-4D97-AF65-F5344CB8AC3E}">
        <p14:creationId xmlns:p14="http://schemas.microsoft.com/office/powerpoint/2010/main" val="1081628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F6F1E82-F603-49E4-9641-09EEA984A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569328-3FF5-A942-9B7D-8A52D42B715E}"/>
              </a:ext>
            </a:extLst>
          </p:cNvPr>
          <p:cNvSpPr>
            <a:spLocks noGrp="1"/>
          </p:cNvSpPr>
          <p:nvPr>
            <p:ph type="title"/>
          </p:nvPr>
        </p:nvSpPr>
        <p:spPr>
          <a:xfrm>
            <a:off x="1097280" y="286604"/>
            <a:ext cx="10058400" cy="866948"/>
          </a:xfrm>
        </p:spPr>
        <p:txBody>
          <a:bodyPr>
            <a:normAutofit/>
          </a:bodyPr>
          <a:lstStyle/>
          <a:p>
            <a:r>
              <a:rPr lang="en-US" dirty="0"/>
              <a:t>LITERATURE REVIEW</a:t>
            </a:r>
          </a:p>
        </p:txBody>
      </p:sp>
      <p:cxnSp>
        <p:nvCxnSpPr>
          <p:cNvPr id="11" name="Straight Connector 10">
            <a:extLst>
              <a:ext uri="{FF2B5EF4-FFF2-40B4-BE49-F238E27FC236}">
                <a16:creationId xmlns:a16="http://schemas.microsoft.com/office/drawing/2014/main" xmlns="" id="{C81CFD00-FC30-4AFB-A61F-3127B2C90F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9D1595AB-90F6-488F-B5E3-F8CFCC8FAA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xmlns="" id="{41D7A6FF-7AC0-F145-914C-C352B3E338F6}"/>
              </a:ext>
            </a:extLst>
          </p:cNvPr>
          <p:cNvGraphicFramePr>
            <a:graphicFrameLocks noGrp="1"/>
          </p:cNvGraphicFramePr>
          <p:nvPr>
            <p:ph idx="1"/>
            <p:extLst>
              <p:ext uri="{D42A27DB-BD31-4B8C-83A1-F6EECF244321}">
                <p14:modId xmlns:p14="http://schemas.microsoft.com/office/powerpoint/2010/main" val="4064482123"/>
              </p:ext>
            </p:extLst>
          </p:nvPr>
        </p:nvGraphicFramePr>
        <p:xfrm>
          <a:off x="1097280" y="1440157"/>
          <a:ext cx="10233771" cy="4960624"/>
        </p:xfrm>
        <a:graphic>
          <a:graphicData uri="http://schemas.openxmlformats.org/drawingml/2006/table">
            <a:tbl>
              <a:tblPr firstRow="1" firstCol="1" bandRow="1">
                <a:tableStyleId>{5C22544A-7EE6-4342-B048-85BDC9FD1C3A}</a:tableStyleId>
              </a:tblPr>
              <a:tblGrid>
                <a:gridCol w="2713589">
                  <a:extLst>
                    <a:ext uri="{9D8B030D-6E8A-4147-A177-3AD203B41FA5}">
                      <a16:colId xmlns:a16="http://schemas.microsoft.com/office/drawing/2014/main" xmlns="" val="58088411"/>
                    </a:ext>
                  </a:extLst>
                </a:gridCol>
                <a:gridCol w="2723564">
                  <a:extLst>
                    <a:ext uri="{9D8B030D-6E8A-4147-A177-3AD203B41FA5}">
                      <a16:colId xmlns:a16="http://schemas.microsoft.com/office/drawing/2014/main" xmlns="" val="3601823605"/>
                    </a:ext>
                  </a:extLst>
                </a:gridCol>
                <a:gridCol w="4796618">
                  <a:extLst>
                    <a:ext uri="{9D8B030D-6E8A-4147-A177-3AD203B41FA5}">
                      <a16:colId xmlns:a16="http://schemas.microsoft.com/office/drawing/2014/main" xmlns="" val="1889020001"/>
                    </a:ext>
                  </a:extLst>
                </a:gridCol>
              </a:tblGrid>
              <a:tr h="244391">
                <a:tc>
                  <a:txBody>
                    <a:bodyPr/>
                    <a:lstStyle/>
                    <a:p>
                      <a:pPr>
                        <a:lnSpc>
                          <a:spcPct val="107000"/>
                        </a:lnSpc>
                        <a:spcAft>
                          <a:spcPts val="800"/>
                        </a:spcAft>
                      </a:pPr>
                      <a:r>
                        <a:rPr lang="en-IN" sz="1000">
                          <a:effectLst/>
                        </a:rPr>
                        <a:t>ADVANTAGES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DISADVANTAGES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RESEARCH WORK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extLst>
                  <a:ext uri="{0D108BD9-81ED-4DB2-BD59-A6C34878D82A}">
                    <a16:rowId xmlns:a16="http://schemas.microsoft.com/office/drawing/2014/main" xmlns="" val="2183252044"/>
                  </a:ext>
                </a:extLst>
              </a:tr>
              <a:tr h="1258277">
                <a:tc>
                  <a:txBody>
                    <a:bodyPr/>
                    <a:lstStyle/>
                    <a:p>
                      <a:pPr>
                        <a:lnSpc>
                          <a:spcPct val="107000"/>
                        </a:lnSpc>
                        <a:spcAft>
                          <a:spcPts val="800"/>
                        </a:spcAft>
                      </a:pPr>
                      <a:r>
                        <a:rPr lang="en-IN" sz="1000" dirty="0">
                          <a:effectLst/>
                        </a:rPr>
                        <a:t>Real time information on the fill level of the</a:t>
                      </a:r>
                    </a:p>
                    <a:p>
                      <a:pPr>
                        <a:lnSpc>
                          <a:spcPct val="107000"/>
                        </a:lnSpc>
                        <a:spcAft>
                          <a:spcPts val="800"/>
                        </a:spcAft>
                      </a:pPr>
                      <a:r>
                        <a:rPr lang="en-IN" sz="1000" dirty="0">
                          <a:effectLst/>
                        </a:rPr>
                        <a:t>dustbin.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Time consuming and less effective: trucks go</a:t>
                      </a:r>
                    </a:p>
                    <a:p>
                      <a:pPr>
                        <a:lnSpc>
                          <a:spcPct val="107000"/>
                        </a:lnSpc>
                        <a:spcAft>
                          <a:spcPts val="800"/>
                        </a:spcAft>
                      </a:pPr>
                      <a:r>
                        <a:rPr lang="en-IN" sz="1000">
                          <a:effectLst/>
                        </a:rPr>
                        <a:t>and empty containers whether they are full or</a:t>
                      </a:r>
                    </a:p>
                    <a:p>
                      <a:pPr>
                        <a:lnSpc>
                          <a:spcPct val="107000"/>
                        </a:lnSpc>
                        <a:spcAft>
                          <a:spcPts val="800"/>
                        </a:spcAft>
                      </a:pPr>
                      <a:r>
                        <a:rPr lang="en-IN" sz="1000">
                          <a:effectLst/>
                        </a:rPr>
                        <a:t>not.</a:t>
                      </a:r>
                    </a:p>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https://arxiv.org/ftp/arxiv/papers/1904/1904.13034.pdf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extLst>
                  <a:ext uri="{0D108BD9-81ED-4DB2-BD59-A6C34878D82A}">
                    <a16:rowId xmlns:a16="http://schemas.microsoft.com/office/drawing/2014/main" xmlns="" val="23475079"/>
                  </a:ext>
                </a:extLst>
              </a:tr>
              <a:tr h="244391">
                <a:tc>
                  <a:txBody>
                    <a:bodyPr/>
                    <a:lstStyle/>
                    <a:p>
                      <a:pPr>
                        <a:lnSpc>
                          <a:spcPct val="107000"/>
                        </a:lnSpc>
                        <a:spcAft>
                          <a:spcPts val="800"/>
                        </a:spcAft>
                      </a:pPr>
                      <a:r>
                        <a:rPr lang="en-IN" sz="1000">
                          <a:effectLst/>
                        </a:rPr>
                        <a:t>Cost Reduction and resource optimization.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High costs.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https://arxiv.org/ftp/arxiv/papers/1908/1908.05849.pdf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extLst>
                  <a:ext uri="{0D108BD9-81ED-4DB2-BD59-A6C34878D82A}">
                    <a16:rowId xmlns:a16="http://schemas.microsoft.com/office/drawing/2014/main" xmlns="" val="1607652148"/>
                  </a:ext>
                </a:extLst>
              </a:tr>
              <a:tr h="1128542">
                <a:tc>
                  <a:txBody>
                    <a:bodyPr/>
                    <a:lstStyle/>
                    <a:p>
                      <a:pPr>
                        <a:lnSpc>
                          <a:spcPct val="107000"/>
                        </a:lnSpc>
                        <a:spcAft>
                          <a:spcPts val="800"/>
                        </a:spcAft>
                      </a:pPr>
                      <a:r>
                        <a:rPr lang="en-IN" sz="1000">
                          <a:effectLst/>
                        </a:rPr>
                        <a:t>Improves Environment quality -Fewer smells -</a:t>
                      </a:r>
                    </a:p>
                    <a:p>
                      <a:pPr>
                        <a:lnSpc>
                          <a:spcPct val="107000"/>
                        </a:lnSpc>
                        <a:spcAft>
                          <a:spcPts val="800"/>
                        </a:spcAft>
                      </a:pPr>
                      <a:r>
                        <a:rPr lang="en-IN" sz="1000">
                          <a:effectLst/>
                        </a:rPr>
                        <a:t>Cleaner cities</a:t>
                      </a:r>
                    </a:p>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Unhygienic Environment and look of the city.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https://www.technoarete.org/common_abstract/pdf/IJSEM/v7/i1/Ext_03468.pdf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extLst>
                  <a:ext uri="{0D108BD9-81ED-4DB2-BD59-A6C34878D82A}">
                    <a16:rowId xmlns:a16="http://schemas.microsoft.com/office/drawing/2014/main" xmlns="" val="3934000985"/>
                  </a:ext>
                </a:extLst>
              </a:tr>
              <a:tr h="920316">
                <a:tc>
                  <a:txBody>
                    <a:bodyPr/>
                    <a:lstStyle/>
                    <a:p>
                      <a:pPr>
                        <a:lnSpc>
                          <a:spcPct val="107000"/>
                        </a:lnSpc>
                        <a:spcAft>
                          <a:spcPts val="800"/>
                        </a:spcAft>
                      </a:pPr>
                      <a:r>
                        <a:rPr lang="en-IN" sz="1000">
                          <a:effectLst/>
                        </a:rPr>
                        <a:t>Intelligent management of the services in the</a:t>
                      </a:r>
                    </a:p>
                    <a:p>
                      <a:pPr>
                        <a:lnSpc>
                          <a:spcPct val="107000"/>
                        </a:lnSpc>
                        <a:spcAft>
                          <a:spcPts val="800"/>
                        </a:spcAft>
                      </a:pPr>
                      <a:r>
                        <a:rPr lang="en-IN" sz="1000">
                          <a:effectLst/>
                        </a:rPr>
                        <a:t>city.</a:t>
                      </a:r>
                    </a:p>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Bad smell spreads and may cause illness to</a:t>
                      </a:r>
                    </a:p>
                    <a:p>
                      <a:pPr>
                        <a:lnSpc>
                          <a:spcPct val="107000"/>
                        </a:lnSpc>
                        <a:spcAft>
                          <a:spcPts val="800"/>
                        </a:spcAft>
                      </a:pPr>
                      <a:r>
                        <a:rPr lang="en-IN" sz="1000">
                          <a:effectLst/>
                        </a:rPr>
                        <a:t>human beings.</a:t>
                      </a:r>
                    </a:p>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https://techxplore.com/news/2019-08-automatically-garbage.html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extLst>
                  <a:ext uri="{0D108BD9-81ED-4DB2-BD59-A6C34878D82A}">
                    <a16:rowId xmlns:a16="http://schemas.microsoft.com/office/drawing/2014/main" xmlns="" val="1564951220"/>
                  </a:ext>
                </a:extLst>
              </a:tr>
              <a:tr h="244391">
                <a:tc>
                  <a:txBody>
                    <a:bodyPr/>
                    <a:lstStyle/>
                    <a:p>
                      <a:pPr>
                        <a:lnSpc>
                          <a:spcPct val="107000"/>
                        </a:lnSpc>
                        <a:spcAft>
                          <a:spcPts val="800"/>
                        </a:spcAft>
                      </a:pPr>
                      <a:r>
                        <a:rPr lang="en-IN" sz="1000">
                          <a:effectLst/>
                        </a:rPr>
                        <a:t>Effective usage of dustbins.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More traffic and Noise.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https://www.golectures.com/index.php?go=search&amp;yti=G7XjSHoNDQ8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extLst>
                  <a:ext uri="{0D108BD9-81ED-4DB2-BD59-A6C34878D82A}">
                    <a16:rowId xmlns:a16="http://schemas.microsoft.com/office/drawing/2014/main" xmlns="" val="2225631772"/>
                  </a:ext>
                </a:extLst>
              </a:tr>
              <a:tr h="920316">
                <a:tc>
                  <a:txBody>
                    <a:bodyPr/>
                    <a:lstStyle/>
                    <a:p>
                      <a:pPr>
                        <a:lnSpc>
                          <a:spcPct val="107000"/>
                        </a:lnSpc>
                        <a:spcAft>
                          <a:spcPts val="800"/>
                        </a:spcAft>
                      </a:pPr>
                      <a:r>
                        <a:rPr lang="en-IN" sz="1000">
                          <a:effectLst/>
                        </a:rPr>
                        <a:t>Deployment of dustbin based on the actual</a:t>
                      </a:r>
                    </a:p>
                    <a:p>
                      <a:pPr>
                        <a:lnSpc>
                          <a:spcPct val="107000"/>
                        </a:lnSpc>
                        <a:spcAft>
                          <a:spcPts val="800"/>
                        </a:spcAft>
                      </a:pPr>
                      <a:r>
                        <a:rPr lang="en-IN" sz="1000">
                          <a:effectLst/>
                        </a:rPr>
                        <a:t>needs.</a:t>
                      </a:r>
                    </a:p>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a:effectLst/>
                        </a:rPr>
                        <a:t>Dustbin locations are not pre-planned.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tc>
                  <a:txBody>
                    <a:bodyPr/>
                    <a:lstStyle/>
                    <a:p>
                      <a:pPr>
                        <a:lnSpc>
                          <a:spcPct val="107000"/>
                        </a:lnSpc>
                        <a:spcAft>
                          <a:spcPts val="800"/>
                        </a:spcAft>
                      </a:pPr>
                      <a:r>
                        <a:rPr lang="en-IN" sz="1000" dirty="0">
                          <a:effectLst/>
                        </a:rPr>
                        <a:t>https://</a:t>
                      </a:r>
                      <a:r>
                        <a:rPr lang="en-IN" sz="1000" dirty="0" err="1">
                          <a:effectLst/>
                        </a:rPr>
                        <a:t>www.ijert.org</a:t>
                      </a:r>
                      <a:r>
                        <a:rPr lang="en-IN" sz="1000" dirty="0">
                          <a:effectLst/>
                        </a:rPr>
                        <a:t>/research/smart-trash-collecting-and-segregating-robot-IJERTV9IS110152.pdf</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5661" marR="35661" marT="0" marB="0"/>
                </a:tc>
                <a:extLst>
                  <a:ext uri="{0D108BD9-81ED-4DB2-BD59-A6C34878D82A}">
                    <a16:rowId xmlns:a16="http://schemas.microsoft.com/office/drawing/2014/main" xmlns="" val="3248358042"/>
                  </a:ext>
                </a:extLst>
              </a:tr>
            </a:tbl>
          </a:graphicData>
        </a:graphic>
      </p:graphicFrame>
    </p:spTree>
    <p:extLst>
      <p:ext uri="{BB962C8B-B14F-4D97-AF65-F5344CB8AC3E}">
        <p14:creationId xmlns:p14="http://schemas.microsoft.com/office/powerpoint/2010/main" val="3711929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9E3965E-AC41-4711-9D10-E25ABB132D86}"/>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xmlns=""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7472B899-9BAA-4120-ABDF-C37ED56BD1F2}"/>
              </a:ext>
              <a:ext uri="{C183D7F6-B498-43B3-948B-1728B52AA6E4}">
                <adec:decorative xmlns:adec="http://schemas.microsoft.com/office/drawing/2017/decorative" xmlns=""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xmlns="" id="{4A612AFD-B4C5-C744-9F5D-4248C6E6ABB1}"/>
              </a:ext>
            </a:extLst>
          </p:cNvPr>
          <p:cNvSpPr>
            <a:spLocks noGrp="1"/>
          </p:cNvSpPr>
          <p:nvPr>
            <p:ph type="title"/>
          </p:nvPr>
        </p:nvSpPr>
        <p:spPr>
          <a:xfrm>
            <a:off x="484814" y="640081"/>
            <a:ext cx="3659246" cy="2566652"/>
          </a:xfrm>
        </p:spPr>
        <p:txBody>
          <a:bodyPr anchor="b" bIns="45720" lIns="91440" rIns="91440" rtlCol="0" tIns="45720" vert="horz">
            <a:normAutofit/>
          </a:bodyPr>
          <a:lstStyle/>
          <a:p>
            <a:r>
              <a:rPr dirty="0" lang="en-US" sz="3200">
                <a:solidFill>
                  <a:schemeClr val="tx1"/>
                </a:solidFill>
              </a:rPr>
              <a:t>PROOF OF TECHNOVATION HACKATHON</a:t>
            </a:r>
          </a:p>
        </p:txBody>
      </p:sp>
      <p:pic>
        <p:nvPicPr>
          <p:cNvPr descr="A group of people holding certificates&#10;&#10;Description automatically generated" id="5" name="Content Placeholder 4">
            <a:extLst>
              <a:ext uri="{FF2B5EF4-FFF2-40B4-BE49-F238E27FC236}">
                <a16:creationId xmlns:a16="http://schemas.microsoft.com/office/drawing/2014/main" xmlns="" id="{4C56A4A9-0C46-DE43-A375-E5E688781D82}"/>
              </a:ext>
            </a:extLst>
          </p:cNvPr>
          <p:cNvPicPr>
            <a:picLocks noChangeAspect="1" noGrp="1"/>
          </p:cNvPicPr>
          <p:nvPr>
            <p:ph idx="1"/>
          </p:nvPr>
        </p:nvPicPr>
        <p:blipFill rotWithShape="1">
          <a:blip r:embed="rId3"/>
          <a:srcRect b="3" r="-10"/>
          <a:stretch/>
        </p:blipFill>
        <p:spPr>
          <a:xfrm>
            <a:off x="4635092" y="10"/>
            <a:ext cx="7556888" cy="3383270"/>
          </a:xfrm>
          <a:prstGeom prst="rect">
            <a:avLst/>
          </a:prstGeom>
        </p:spPr>
      </p:pic>
      <p:cxnSp>
        <p:nvCxnSpPr>
          <p:cNvPr id="22" name="Straight Connector 17">
            <a:extLst>
              <a:ext uri="{FF2B5EF4-FFF2-40B4-BE49-F238E27FC236}">
                <a16:creationId xmlns:a16="http://schemas.microsoft.com/office/drawing/2014/main" xmlns="" id="{B9EB6DAA-2F0C-43D5-A577-15D5D2C4E3F5}"/>
              </a:ext>
              <a:ext uri="{C183D7F6-B498-43B3-948B-1728B52AA6E4}">
                <adec:decorative xmlns:adec="http://schemas.microsoft.com/office/drawing/2017/decorative" xmlns=""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xmlns=""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descr="A group of people holding certificates&#10;&#10;Description automatically generated" id="7" name="Picture 6">
            <a:extLst>
              <a:ext uri="{FF2B5EF4-FFF2-40B4-BE49-F238E27FC236}">
                <a16:creationId xmlns:a16="http://schemas.microsoft.com/office/drawing/2014/main" xmlns="" id="{0FBD5387-C7A4-D44A-9724-6DE3C4E52398}"/>
              </a:ext>
            </a:extLst>
          </p:cNvPr>
          <p:cNvPicPr>
            <a:picLocks noChangeAspect="1"/>
          </p:cNvPicPr>
          <p:nvPr/>
        </p:nvPicPr>
        <p:blipFill rotWithShape="1">
          <a:blip r:embed="rId4"/>
          <a:srcRect b="2" r="-1"/>
          <a:stretch/>
        </p:blipFill>
        <p:spPr>
          <a:xfrm>
            <a:off x="4635097" y="3474720"/>
            <a:ext cx="7556889" cy="3383280"/>
          </a:xfrm>
          <a:prstGeom prst="rect">
            <a:avLst/>
          </a:prstGeom>
        </p:spPr>
      </p:pic>
    </p:spTree>
    <p:extLst>
      <p:ext uri="{BB962C8B-B14F-4D97-AF65-F5344CB8AC3E}">
        <p14:creationId xmlns:p14="http://schemas.microsoft.com/office/powerpoint/2010/main" val="897709085"/>
      </p:ext>
    </p:extLst>
  </p:cSld>
  <p:clrMapOvr>
    <a:overrideClrMapping accent1="accent1" accent2="accent2" accent3="accent3" accent4="accent4" accent5="accent5" accent6="accent6" bg1="dk1" bg2="dk2" folHlink="folHlink" hlink="hlink" tx1="lt1" tx2="lt2"/>
  </p:clrMapOvr>
  <mc:AlternateContent xmlns:mc="http://schemas.openxmlformats.org/markup-compatibility/2006" xmlns:p14="http://schemas.microsoft.com/office/powerpoint/2010/main">
    <mc:Choice Requires="p14">
      <p:transition p14:dur="1600" spd="slow">
        <p14:conveyor dir="l"/>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{76538469-C660-48F4-9FA7-62B57549B65E}tf33845126_win32</Template>
  <TotalTime>924</TotalTime>
  <Words>1549</Words>
  <Application>Microsoft Office PowerPoint</Application>
  <PresentationFormat>Widescreen</PresentationFormat>
  <Paragraphs>230</Paragraphs>
  <Slides>43</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43</vt:i4>
      </vt:variant>
    </vt:vector>
  </HeadingPairs>
  <TitlesOfParts>
    <vt:vector size="56" baseType="lpstr">
      <vt:lpstr>Arial</vt:lpstr>
      <vt:lpstr>Arial Black</vt:lpstr>
      <vt:lpstr>Bookman Old Style</vt:lpstr>
      <vt:lpstr>Calibri</vt:lpstr>
      <vt:lpstr>Calibri Light</vt:lpstr>
      <vt:lpstr>CiscoSans ExtraLight</vt:lpstr>
      <vt:lpstr>Franklin Gothic Book</vt:lpstr>
      <vt:lpstr>Gill Sans SemiBold</vt:lpstr>
      <vt:lpstr>Roboto</vt:lpstr>
      <vt:lpstr>Times New Roman</vt:lpstr>
      <vt:lpstr>Wingdings</vt:lpstr>
      <vt:lpstr>1_RetrospectVTI</vt:lpstr>
      <vt:lpstr>Office Theme</vt:lpstr>
      <vt:lpstr> B.Tech External Evaluation, VIIIth Sem Automatic Clean Out Corner</vt:lpstr>
      <vt:lpstr>APPROVAL OF THE GUIDE</vt:lpstr>
      <vt:lpstr>THE WORKFLOW OF OUR PROJECT</vt:lpstr>
      <vt:lpstr>WORKLOAD DISTRIBUTION</vt:lpstr>
      <vt:lpstr>Introduction (Overview)</vt:lpstr>
      <vt:lpstr> Introduction (Overview)</vt:lpstr>
      <vt:lpstr>Problem Statement</vt:lpstr>
      <vt:lpstr>LITERATURE REVIEW</vt:lpstr>
      <vt:lpstr>PROOF OF TECHNOVATION HACKATHON</vt:lpstr>
      <vt:lpstr>CERTIFICATES FROM IEEE YESIST12</vt:lpstr>
      <vt:lpstr>CERTIFICATES FROM IEEE YESIST12</vt:lpstr>
      <vt:lpstr>CERTIFICATES FROM IEEE YESIST12</vt:lpstr>
      <vt:lpstr>MOTIVATION</vt:lpstr>
      <vt:lpstr>How Automatic Clean-out Corner will help?</vt:lpstr>
      <vt:lpstr>Features of Automatic Clean-out Corner</vt:lpstr>
      <vt:lpstr>Features of Automatic Clean-out Corner</vt:lpstr>
      <vt:lpstr>Features of Automatic Clean-out Corner</vt:lpstr>
      <vt:lpstr>Features of Automatic Clean-out Corner</vt:lpstr>
      <vt:lpstr>Features of Automatic Clean-out Corner</vt:lpstr>
      <vt:lpstr>Hardware’s Required</vt:lpstr>
      <vt:lpstr>Hardware’s Required</vt:lpstr>
      <vt:lpstr>Hardware’s Required</vt:lpstr>
      <vt:lpstr>Hardware’s Required</vt:lpstr>
      <vt:lpstr>Hardware’s Required</vt:lpstr>
      <vt:lpstr>Hardware’s Required</vt:lpstr>
      <vt:lpstr>Software’s Required</vt:lpstr>
      <vt:lpstr>ACC Website</vt:lpstr>
      <vt:lpstr>ACC Website</vt:lpstr>
      <vt:lpstr>ACC Website</vt:lpstr>
      <vt:lpstr>ACC Website</vt:lpstr>
      <vt:lpstr>ACC Website</vt:lpstr>
      <vt:lpstr>ACC Website</vt:lpstr>
      <vt:lpstr>Arduino Codes</vt:lpstr>
      <vt:lpstr>Arduino Codes</vt:lpstr>
      <vt:lpstr>Arduino Codes</vt:lpstr>
      <vt:lpstr>Blynk App Interface</vt:lpstr>
      <vt:lpstr>MESSAGING FUNCTION OF THE BIN</vt:lpstr>
      <vt:lpstr>FEASIBILITY</vt:lpstr>
      <vt:lpstr>Advantages of Automatic Clean-out Corner</vt:lpstr>
      <vt:lpstr>Advantages of Automatic Clean-out Corner</vt:lpstr>
      <vt:lpstr>FUTURE SCOPE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MANAGEMENT (WM21)</dc:title>
  <dc:creator>Shivam Sharma</dc:creator>
  <cp:lastModifiedBy>Aditi Chandra</cp:lastModifiedBy>
  <cp:revision>103</cp:revision>
  <dcterms:created xsi:type="dcterms:W3CDTF">2021-06-06T11:40:42Z</dcterms:created>
  <dcterms:modified xsi:type="dcterms:W3CDTF">2022-05-05T12:28:49Z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1075777</vt:lpwstr>
  </property>
  <property fmtid="{D5CDD505-2E9C-101B-9397-08002B2CF9AE}" name="NXPowerLiteSettings" pid="4">
    <vt:lpwstr>F7000400038000</vt:lpwstr>
  </property>
  <property fmtid="{D5CDD505-2E9C-101B-9397-08002B2CF9AE}" name="NXPowerLiteVersion" pid="5">
    <vt:lpwstr>S9.1.4</vt:lpwstr>
  </property>
</Properties>
</file>