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0077450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2" autoAdjust="0"/>
    <p:restoredTop sz="93900" autoAdjust="0"/>
  </p:normalViewPr>
  <p:slideViewPr>
    <p:cSldViewPr>
      <p:cViewPr varScale="1">
        <p:scale>
          <a:sx n="104" d="100"/>
          <a:sy n="104" d="100"/>
        </p:scale>
        <p:origin x="-237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204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E406F9BB-D880-4F9C-8BC5-2714FD2806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2116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1019B6-17CB-4030-A75F-5538ABA009FF}" type="slidenum">
              <a:rPr lang="en-US"/>
              <a:pPr/>
              <a:t>1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70F887-33B6-4010-AC6C-5D4C8FAD1660}" type="slidenum">
              <a:rPr lang="en-US"/>
              <a:pPr/>
              <a:t>10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387850"/>
            <a:ext cx="6218238" cy="4816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8834D3-8508-4251-87B0-6A47C2B44D29}" type="slidenum">
              <a:rPr lang="en-US"/>
              <a:pPr/>
              <a:t>11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0063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73282B-62AC-42D1-BCAB-43CB2387C81A}" type="slidenum">
              <a:rPr lang="en-US"/>
              <a:pPr/>
              <a:t>12</a:t>
            </a:fld>
            <a:endParaRPr 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37F2B4-BB5A-423E-BE5B-C7B2600B8A5B}" type="slidenum">
              <a:rPr lang="en-US"/>
              <a:pPr/>
              <a:t>13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12EB95-EF1D-46D9-83BA-2F434AC655D8}" type="slidenum">
              <a:rPr lang="en-US"/>
              <a:pPr/>
              <a:t>14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324D92-F7A2-472B-96EC-DE115708D111}" type="slidenum">
              <a:rPr lang="en-US"/>
              <a:pPr/>
              <a:t>15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593C6D-18DA-4C41-B772-87895F8862B9}" type="slidenum">
              <a:rPr lang="en-US"/>
              <a:pPr/>
              <a:t>16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011FC2-18A5-40B3-A5F2-AAA841584E77}" type="slidenum">
              <a:rPr lang="en-US"/>
              <a:pPr/>
              <a:t>17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6A3AD5-A6F9-485E-8C96-C391AB71F26B}" type="slidenum">
              <a:rPr lang="en-US"/>
              <a:pPr/>
              <a:t>18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5188FB-7609-469D-8854-68D56C587237}" type="slidenum">
              <a:rPr lang="en-US"/>
              <a:pPr/>
              <a:t>19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9D4A19-8F7E-4AEC-A2A6-451F75B8143C}" type="slidenum">
              <a:rPr lang="en-US"/>
              <a:pPr/>
              <a:t>2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A8502B-CC3E-4430-96B9-093E141679CE}" type="slidenum">
              <a:rPr lang="en-US"/>
              <a:pPr/>
              <a:t>20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14CA20-1D28-4D2F-9270-A8927257471D}" type="slidenum">
              <a:rPr lang="en-US"/>
              <a:pPr/>
              <a:t>21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A6ABF4-722D-4573-BCA4-C118E6C5E582}" type="slidenum">
              <a:rPr lang="en-US"/>
              <a:pPr/>
              <a:t>22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B86928-39E7-41A2-9CF9-ECE6840ACE0C}" type="slidenum">
              <a:rPr lang="en-US"/>
              <a:pPr/>
              <a:t>23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FFBF77-8E39-45AF-976A-4A9B5369F290}" type="slidenum">
              <a:rPr lang="en-US"/>
              <a:pPr/>
              <a:t>24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0063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76733D-0134-40EB-95DF-54E3E417F42C}" type="slidenum">
              <a:rPr lang="en-US"/>
              <a:pPr/>
              <a:t>25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1728F3-5202-4266-A7FC-E63836D50376}" type="slidenum">
              <a:rPr lang="en-US"/>
              <a:pPr/>
              <a:t>26</a:t>
            </a:fld>
            <a:endParaRPr 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DF5388-8B6D-47E8-BB53-F92A2E2CB59D}" type="slidenum">
              <a:rPr lang="en-US"/>
              <a:pPr/>
              <a:t>27</a:t>
            </a:fld>
            <a:endParaRPr 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4A9665-8657-49C6-8938-778B71A07219}" type="slidenum">
              <a:rPr lang="en-US"/>
              <a:pPr/>
              <a:t>28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CC989F-762B-4AEC-8C3D-86F438BE2B13}" type="slidenum">
              <a:rPr lang="en-US"/>
              <a:pPr/>
              <a:t>29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99E05B-A7A2-45AC-97B3-B1CB27C7EAD4}" type="slidenum">
              <a:rPr lang="en-US"/>
              <a:pPr/>
              <a:t>3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E4FEAD-0F43-4D46-9E79-75E6D475DD1E}" type="slidenum">
              <a:rPr lang="en-US"/>
              <a:pPr/>
              <a:t>30</a:t>
            </a:fld>
            <a:endParaRPr 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6F3DB4-071D-4181-9E33-AA666016DB53}" type="slidenum">
              <a:rPr lang="en-US"/>
              <a:pPr/>
              <a:t>31</a:t>
            </a:fld>
            <a:endParaRPr 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D91F20-51CF-41DE-A264-A2840C907501}" type="slidenum">
              <a:rPr lang="en-US"/>
              <a:pPr/>
              <a:t>32</a:t>
            </a:fld>
            <a:endParaRPr 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5116D2-04EC-4B95-B5C4-BF58573791A1}" type="slidenum">
              <a:rPr lang="en-US"/>
              <a:pPr/>
              <a:t>33</a:t>
            </a:fld>
            <a:endParaRPr 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339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78394-A3C4-414B-ABBE-C09786B0E570}" type="slidenum">
              <a:rPr lang="en-US"/>
              <a:pPr/>
              <a:t>34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A31C8F-7AA4-434D-9668-49A06713C352}" type="slidenum">
              <a:rPr lang="en-US"/>
              <a:pPr/>
              <a:t>35</a:t>
            </a:fld>
            <a:endParaRPr 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6218238" cy="70834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3805B3-2294-46A5-907D-D0703C5CB998}" type="slidenum">
              <a:rPr lang="en-US"/>
              <a:pPr/>
              <a:t>36</a:t>
            </a:fld>
            <a:endParaRPr 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D3DE19-A054-43F6-9233-F7EBD4A521BD}" type="slidenum">
              <a:rPr lang="en-US"/>
              <a:pPr/>
              <a:t>37</a:t>
            </a:fld>
            <a:endParaRPr 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A23AA7-1BFF-43EE-9092-8E7736F4776C}" type="slidenum">
              <a:rPr lang="en-US"/>
              <a:pPr/>
              <a:t>38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3C21CF-B22C-45FA-89D3-BD9E60CE7C15}" type="slidenum">
              <a:rPr lang="en-US"/>
              <a:pPr/>
              <a:t>39</a:t>
            </a:fld>
            <a:endParaRPr 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4BDD2A-FFCB-476D-A0D4-108C8EC28FC7}" type="slidenum">
              <a:rPr lang="en-US"/>
              <a:pPr/>
              <a:t>4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6673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B0A471-FFEF-4BF7-B95C-CE7076AEF9B5}" type="slidenum">
              <a:rPr lang="en-US"/>
              <a:pPr/>
              <a:t>40</a:t>
            </a:fld>
            <a:endParaRPr lang="en-US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009A47-4E8A-429E-A7D6-D9724877A1C0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816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714702-C0BA-483E-85FD-F3EBCAD7AA01}" type="slidenum">
              <a:rPr lang="en-US"/>
              <a:pPr/>
              <a:t>42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68363" y="53975"/>
            <a:ext cx="6218237" cy="104838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0C2912-7F23-47A3-9E30-BF5F20BA2058}" type="slidenum">
              <a:rPr lang="en-US"/>
              <a:pPr/>
              <a:t>43</a:t>
            </a:fld>
            <a:endParaRPr 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1033463"/>
            <a:ext cx="6218238" cy="82169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45E76-3DA7-4F8C-A112-2CAD9ADFC00D}" type="slidenum">
              <a:rPr lang="en-US"/>
              <a:pPr/>
              <a:t>44</a:t>
            </a:fld>
            <a:endParaRPr 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816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9B67A8-B3EC-4B45-B4BD-43AEF41B5483}" type="slidenum">
              <a:rPr lang="en-US"/>
              <a:pPr/>
              <a:t>45</a:t>
            </a:fld>
            <a:endParaRPr 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26471-04D5-4CDB-831B-DE30EAA71EC7}" type="slidenum">
              <a:rPr lang="en-US"/>
              <a:pPr/>
              <a:t>46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2C84EC-E835-4DFF-B913-DEBADF25A9E5}" type="slidenum">
              <a:rPr lang="en-US"/>
              <a:pPr/>
              <a:t>47</a:t>
            </a:fld>
            <a:endParaRPr 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B42C68-2CE7-47D8-8611-720FEA0201BD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B13575-D236-4789-A80D-33D3BA683327}" type="slidenum">
              <a:rPr lang="en-US"/>
              <a:pPr/>
              <a:t>49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446A80-636F-43E4-8A8D-25A1905E32DE}" type="slidenum">
              <a:rPr lang="en-US"/>
              <a:pPr/>
              <a:t>5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2978150"/>
            <a:ext cx="6218238" cy="62341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3F3EDF-1A02-43A5-A0F4-85502F1E02ED}" type="slidenum">
              <a:rPr lang="en-US"/>
              <a:pPr/>
              <a:t>50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5D65AB-91AB-4F50-B79A-2C5FFDF341CD}" type="slidenum">
              <a:rPr lang="en-US"/>
              <a:pPr/>
              <a:t>51</a:t>
            </a:fld>
            <a:endParaRPr 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20A28E-07CD-4535-983D-C5E8B04D3121}" type="slidenum">
              <a:rPr lang="en-US"/>
              <a:pPr/>
              <a:t>52</a:t>
            </a:fld>
            <a:endParaRPr 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8F99CC-FAB8-4125-A567-719936335069}" type="slidenum">
              <a:rPr lang="en-US"/>
              <a:pPr/>
              <a:t>53</a:t>
            </a:fld>
            <a:endParaRPr 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54B502-4164-49F2-BC2A-6FE66FA00422}" type="slidenum">
              <a:rPr lang="en-US"/>
              <a:pPr/>
              <a:t>54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D9C818-22F3-4863-BB2C-09D9B29B7A53}" type="slidenum">
              <a:rPr lang="en-US"/>
              <a:pPr/>
              <a:t>6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37C104-638A-41F8-B7EB-DB1C9B3F9860}" type="slidenum">
              <a:rPr lang="en-US"/>
              <a:pPr/>
              <a:t>7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817563"/>
            <a:ext cx="6218238" cy="878363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DDAF6-2C06-4DDC-86F0-56AB71338A60}" type="slidenum">
              <a:rPr lang="en-US"/>
              <a:pPr/>
              <a:t>8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2293938"/>
            <a:ext cx="6218238" cy="67992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94DE71-1BCD-4D6C-99FD-88D273D6B09B}" type="slidenum">
              <a:rPr lang="en-US"/>
              <a:pPr/>
              <a:t>9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sz="2000" dirty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5612A9-2DBE-4EB8-86E9-9FE3E6813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6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22132A2-89BA-4788-81F1-31E0B6C32C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5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988" y="157163"/>
            <a:ext cx="2265362" cy="734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157163"/>
            <a:ext cx="6648450" cy="734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7BD300-C1F0-459A-B9B4-751B68BFD6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28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157163"/>
            <a:ext cx="9066212" cy="212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3446463" y="6889750"/>
            <a:ext cx="3192462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7224713" y="6889750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B109E47-D72E-4034-8E2F-E10307329D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>
          <a:xfrm>
            <a:off x="457200" y="6858000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24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89958D-171E-4251-B87C-74416789DE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63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95EA8D-FC7F-4981-AD7F-64A2C595BA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93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093AEF-E951-45AD-8683-261D06F0AFA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875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600200"/>
            <a:ext cx="4456112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7650" y="1600200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59EF8A-D8B2-45C0-9BC9-4A114E64EC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390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DE205F-C629-4CD9-A219-830C2E8374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408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1D2B72-5492-4429-A704-C8425207E4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4152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B2A9716-EB84-4203-8419-33AB5769EC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9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FC9F16-5AD8-4D52-A54A-437BFA1692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086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D9D2CD-50D8-41B3-9CDE-22F9451A92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5430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4FAD3C-205E-42CA-BFB4-EA60A6C2F8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939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0F4504E-AE80-4FEA-A502-C6626E0665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9470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988" y="157163"/>
            <a:ext cx="2265362" cy="6432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157163"/>
            <a:ext cx="6648450" cy="6432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5EF3AC2-9C4A-47DA-AA8D-21C5FD3958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0802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157163"/>
            <a:ext cx="9066212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600200"/>
            <a:ext cx="4456112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327650" y="1600200"/>
            <a:ext cx="4457700" cy="49895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3446463" y="6889750"/>
            <a:ext cx="3192462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224713" y="6889750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81346F7-E5CC-49B9-9FDE-66C0942770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>
          <a:xfrm>
            <a:off x="457200" y="6858000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8398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157163"/>
            <a:ext cx="9066212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600200"/>
            <a:ext cx="4456112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7650" y="1600200"/>
            <a:ext cx="4457700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3446463" y="6889750"/>
            <a:ext cx="3192462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224713" y="6889750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4C6C2F8-5DD6-42E3-9F2C-2B486CE33F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>
          <a:xfrm>
            <a:off x="457200" y="6858000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82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DA37DC-8FCE-4948-8851-5473450089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51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2514600"/>
            <a:ext cx="4456112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7650" y="2514600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2747F7E-7BC4-4A9C-B0CD-1A87FE7407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0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A7481E-FC4F-42BF-B248-1818318A0B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96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F95223B-B8A7-4BE5-B9AB-E81F946F3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895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6865932-C2E8-4819-8884-830375F3F8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43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3AF8006-6BDF-4774-90DD-D87A1E6425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651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76E6402-F436-435E-A0EF-13D43A10AC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2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57163"/>
            <a:ext cx="9066212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2514600"/>
            <a:ext cx="9066212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3291191B-BBD1-43BB-85A1-D9B4523D0E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858000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392363"/>
            <a:ext cx="10077450" cy="26987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333333"/>
              </a:gs>
            </a:gsLst>
            <a:path path="shape">
              <a:fillToRect l="9999" t="50000" r="90001" b="50000"/>
            </a:path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 rot="16200000">
            <a:off x="-3166268" y="3767931"/>
            <a:ext cx="7562850" cy="26987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333333"/>
              </a:gs>
            </a:gsLst>
            <a:path path="shape">
              <a:fillToRect l="50000" t="9999" r="50000" b="90001"/>
            </a:path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57163"/>
            <a:ext cx="906621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600200"/>
            <a:ext cx="9066212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E7578CBD-5E17-40F6-B142-A205D3AE9B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858000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492250"/>
            <a:ext cx="10077450" cy="26988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333333"/>
              </a:gs>
            </a:gsLst>
            <a:path path="shape">
              <a:fillToRect l="9999" t="50000" r="90001" b="50000"/>
            </a:path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rot="16200000">
            <a:off x="-3166268" y="3767931"/>
            <a:ext cx="7562850" cy="26987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333333"/>
              </a:gs>
            </a:gsLst>
            <a:path path="shape">
              <a:fillToRect l="50000" t="9999" r="50000" b="90001"/>
            </a:path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157163"/>
            <a:ext cx="9067800" cy="2128837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Efficient Modular Glass Box Software Model Checking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2514600"/>
            <a:ext cx="8188325" cy="4114800"/>
          </a:xfrm>
          <a:ln/>
        </p:spPr>
        <p:txBody>
          <a:bodyPr tIns="35280" anchor="ctr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Michael Roberson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Chandrasekhar Boyapati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The University of Michigan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Integer Counter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49287" y="1600200"/>
            <a:ext cx="4694237" cy="55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IntegerCounter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Map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map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= </a:t>
            </a: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new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SearchTree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max_frequency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= 0;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most_frequent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= 0;</a:t>
            </a:r>
          </a:p>
          <a:p>
            <a:pPr>
              <a:lnSpc>
                <a:spcPct val="118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count(</a:t>
            </a:r>
            <a:r>
              <a:rPr lang="en-US" sz="1200" b="1" dirty="0" err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i) {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Integer frequency = (Integer)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map.get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(i);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if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(frequency == </a:t>
            </a: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null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    frequency = new Integer(0);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map.insert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(i, new Integer(frequency+1));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if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(frequency &gt;=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max_frequency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   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max_frequency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= frequency;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   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most_frequent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= i;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get_most_frequent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() {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return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most_frequent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get_max_frequency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() {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 dirty="0">
                <a:solidFill>
                  <a:srgbClr val="00FF00"/>
                </a:solidFill>
                <a:latin typeface="Courier New" pitchFamily="49" charset="0"/>
              </a:rPr>
              <a:t>return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max_frequency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830263" y="1779588"/>
            <a:ext cx="2971800" cy="312737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63613" y="2749550"/>
            <a:ext cx="2151062" cy="312738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914400" y="5321300"/>
            <a:ext cx="2995613" cy="312738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903288" y="6184900"/>
            <a:ext cx="2867025" cy="312738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2003425" y="1943100"/>
            <a:ext cx="1581150" cy="1588"/>
          </a:xfrm>
          <a:custGeom>
            <a:avLst/>
            <a:gdLst>
              <a:gd name="T0" fmla="*/ 0 w 4392"/>
              <a:gd name="T1" fmla="*/ 0 h 1"/>
              <a:gd name="T2" fmla="*/ 4391 w 439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92" h="1">
                <a:moveTo>
                  <a:pt x="0" y="0"/>
                </a:moveTo>
                <a:lnTo>
                  <a:pt x="4391" y="0"/>
                </a:lnTo>
              </a:path>
            </a:pathLst>
          </a:cu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38550" y="1811338"/>
            <a:ext cx="1985963" cy="280987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63072" rIns="99000" bIns="54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new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AbstractMap();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508750" y="2778125"/>
            <a:ext cx="2743200" cy="447675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Count an integer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00600" y="5260975"/>
            <a:ext cx="4451350" cy="447675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Return most frequent integer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849688" y="6126163"/>
            <a:ext cx="6049962" cy="447675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Return frequency of most frequent integer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943600" y="1735138"/>
            <a:ext cx="3308350" cy="7874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Frequencies are stored in a Map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486400" y="2598738"/>
            <a:ext cx="3767138" cy="1127125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Modular Approach:</a:t>
            </a:r>
          </a:p>
          <a:p>
            <a:pPr algn="ctr"/>
            <a:r>
              <a:rPr lang="en-US" sz="2400">
                <a:solidFill>
                  <a:srgbClr val="FFFFFF"/>
                </a:solidFill>
              </a:rPr>
              <a:t>Replace Module with Abstraction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5" grpId="1" animBg="1"/>
      <p:bldP spid="13316" grpId="0" animBg="1"/>
      <p:bldP spid="13316" grpId="1" animBg="1"/>
      <p:bldP spid="13317" grpId="0" animBg="1"/>
      <p:bldP spid="13317" grpId="1" animBg="1"/>
      <p:bldP spid="13318" grpId="0" animBg="1"/>
      <p:bldP spid="13318" grpId="1" animBg="1"/>
      <p:bldP spid="133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Module vs Abstraction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424362" cy="5715000"/>
          </a:xfrm>
          <a:ln/>
        </p:spPr>
        <p:txBody>
          <a:bodyPr tIns="24192"/>
          <a:lstStyle/>
          <a:p>
            <a:pPr marL="431800" indent="-323850">
              <a:lnSpc>
                <a:spcPct val="94000"/>
              </a:lnSpc>
              <a:buClr>
                <a:srgbClr val="99CCFF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>
                <a:solidFill>
                  <a:srgbClr val="99CCFF"/>
                </a:solidFill>
                <a:latin typeface="Courier New" pitchFamily="49" charset="0"/>
              </a:rPr>
              <a:t>SearchTree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99CCFF"/>
                </a:solidFill>
              </a:rPr>
              <a:t>Implements </a:t>
            </a:r>
            <a:r>
              <a:rPr lang="en-US" sz="2800">
                <a:solidFill>
                  <a:srgbClr val="99CCFF"/>
                </a:solidFill>
                <a:latin typeface="Courier New" pitchFamily="49" charset="0"/>
              </a:rPr>
              <a:t>Map</a:t>
            </a:r>
          </a:p>
          <a:p>
            <a:pPr marL="1295400" lvl="2" indent="-287338">
              <a:lnSpc>
                <a:spcPct val="94000"/>
              </a:lnSpc>
              <a:buClr>
                <a:srgbClr val="FFFFFF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>
                <a:solidFill>
                  <a:srgbClr val="99CCFF"/>
                </a:solidFill>
                <a:latin typeface="Courier New" pitchFamily="49" charset="0"/>
              </a:rPr>
              <a:t>get, insert, delete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99CCFF"/>
                </a:solidFill>
              </a:rPr>
              <a:t>Balanced binary tree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99CCFF"/>
                </a:solidFill>
              </a:rPr>
              <a:t>Efficient execution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99CCFF"/>
                </a:solidFill>
              </a:rPr>
              <a:t>Larger state space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365750" y="1600200"/>
            <a:ext cx="4424363" cy="5715000"/>
          </a:xfrm>
          <a:ln/>
        </p:spPr>
        <p:txBody>
          <a:bodyPr tIns="24192"/>
          <a:lstStyle/>
          <a:p>
            <a:pPr marL="431800" indent="-323850">
              <a:lnSpc>
                <a:spcPct val="94000"/>
              </a:lnSpc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>
                <a:solidFill>
                  <a:srgbClr val="FFFF00"/>
                </a:solidFill>
                <a:latin typeface="Courier New" pitchFamily="49" charset="0"/>
              </a:rPr>
              <a:t>AbstractMap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FFFF00"/>
                </a:solidFill>
              </a:rPr>
              <a:t>Implements </a:t>
            </a:r>
            <a:r>
              <a:rPr lang="en-US" sz="2800">
                <a:solidFill>
                  <a:srgbClr val="FFFF00"/>
                </a:solidFill>
                <a:latin typeface="Courier New" pitchFamily="49" charset="0"/>
              </a:rPr>
              <a:t>Map</a:t>
            </a:r>
          </a:p>
          <a:p>
            <a:pPr marL="1295400" lvl="2" indent="-287338">
              <a:lnSpc>
                <a:spcPct val="94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>
                <a:solidFill>
                  <a:srgbClr val="FFFF00"/>
                </a:solidFill>
                <a:latin typeface="Courier New" pitchFamily="49" charset="0"/>
              </a:rPr>
              <a:t>get, insert, delete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FFFF00"/>
                </a:solidFill>
              </a:rPr>
              <a:t>Linked list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FFFF00"/>
                </a:solidFill>
              </a:rPr>
              <a:t>Simple execution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>
                <a:solidFill>
                  <a:srgbClr val="FFFF00"/>
                </a:solidFill>
              </a:rPr>
              <a:t>Smaller state space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676400" y="5343525"/>
            <a:ext cx="2058988" cy="1184275"/>
            <a:chOff x="1056" y="3366"/>
            <a:chExt cx="1297" cy="746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1724" y="336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1392" y="364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2064" y="364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 flipH="1">
              <a:off x="1535" y="3543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1868" y="3543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1056" y="393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1199" y="3831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1728" y="393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1532" y="3831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711826" y="5943611"/>
            <a:ext cx="3206751" cy="280988"/>
            <a:chOff x="3598" y="3744"/>
            <a:chExt cx="2020" cy="177"/>
          </a:xfrm>
        </p:grpSpPr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3598" y="3744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4032" y="3744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14353" name="AutoShape 17"/>
            <p:cNvCxnSpPr>
              <a:cxnSpLocks noChangeShapeType="1"/>
            </p:cNvCxnSpPr>
            <p:nvPr/>
          </p:nvCxnSpPr>
          <p:spPr bwMode="auto">
            <a:xfrm>
              <a:off x="3894" y="3832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4462" y="3744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14355" name="AutoShape 19"/>
            <p:cNvCxnSpPr>
              <a:cxnSpLocks noChangeShapeType="1"/>
            </p:cNvCxnSpPr>
            <p:nvPr/>
          </p:nvCxnSpPr>
          <p:spPr bwMode="auto">
            <a:xfrm>
              <a:off x="4323" y="3832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4894" y="3744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14357" name="AutoShape 21"/>
            <p:cNvCxnSpPr>
              <a:cxnSpLocks noChangeShapeType="1"/>
            </p:cNvCxnSpPr>
            <p:nvPr/>
          </p:nvCxnSpPr>
          <p:spPr bwMode="auto">
            <a:xfrm>
              <a:off x="4753" y="3832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328" y="3744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14359" name="AutoShape 23"/>
            <p:cNvCxnSpPr>
              <a:cxnSpLocks noChangeShapeType="1"/>
            </p:cNvCxnSpPr>
            <p:nvPr/>
          </p:nvCxnSpPr>
          <p:spPr bwMode="auto">
            <a:xfrm>
              <a:off x="5183" y="3832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4271963" y="1600200"/>
            <a:ext cx="914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224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3200" b="1">
                <a:solidFill>
                  <a:srgbClr val="FFFFFF"/>
                </a:solidFill>
              </a:rPr>
              <a:t>vs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SearchTree</a:t>
            </a:r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424362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>
                <a:solidFill>
                  <a:srgbClr val="00FF00"/>
                </a:solidFill>
              </a:rPr>
              <a:t>Choose a 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Run one operation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outputs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 on post-state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for equality</a:t>
            </a:r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8131175" y="4114800"/>
            <a:ext cx="1470025" cy="2743200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Equal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8423275" y="1828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c2</a:t>
            </a:r>
          </a:p>
        </p:txBody>
      </p: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>
            <a:off x="6368761" y="2286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5451475" y="54864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a1</a:t>
            </a:r>
          </a:p>
        </p:txBody>
      </p:sp>
      <p:cxnSp>
        <p:nvCxnSpPr>
          <p:cNvPr id="37" name="AutoShape 8"/>
          <p:cNvCxnSpPr>
            <a:cxnSpLocks noChangeShapeType="1"/>
          </p:cNvCxnSpPr>
          <p:nvPr/>
        </p:nvCxnSpPr>
        <p:spPr bwMode="auto">
          <a:xfrm>
            <a:off x="5908675" y="2738870"/>
            <a:ext cx="1588" cy="2743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8423275" y="54864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</a:t>
            </a:r>
          </a:p>
        </p:txBody>
      </p: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>
            <a:off x="6368761" y="59436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>
            <a:off x="8880475" y="2738870"/>
            <a:ext cx="1588" cy="15748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8423275" y="43180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a2'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 rot="5400000">
            <a:off x="5431776" y="3717276"/>
            <a:ext cx="137607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 rot="5400000">
            <a:off x="8413750" y="3270250"/>
            <a:ext cx="137953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Abstraction</a:t>
            </a:r>
          </a:p>
        </p:txBody>
      </p:sp>
      <p:grpSp>
        <p:nvGrpSpPr>
          <p:cNvPr id="15376" name="Group 16"/>
          <p:cNvGrpSpPr>
            <a:grpSpLocks/>
          </p:cNvGrpSpPr>
          <p:nvPr/>
        </p:nvGrpSpPr>
        <p:grpSpPr bwMode="auto">
          <a:xfrm>
            <a:off x="5451475" y="1828800"/>
            <a:ext cx="912813" cy="912813"/>
            <a:chOff x="3434" y="1152"/>
            <a:chExt cx="575" cy="575"/>
          </a:xfrm>
        </p:grpSpPr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3434" y="1152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8" name="Group 18"/>
            <p:cNvGrpSpPr>
              <a:grpSpLocks/>
            </p:cNvGrpSpPr>
            <p:nvPr/>
          </p:nvGrpSpPr>
          <p:grpSpPr bwMode="auto">
            <a:xfrm>
              <a:off x="3479" y="1273"/>
              <a:ext cx="490" cy="281"/>
              <a:chOff x="3479" y="1273"/>
              <a:chExt cx="490" cy="281"/>
            </a:xfrm>
          </p:grpSpPr>
          <p:sp>
            <p:nvSpPr>
              <p:cNvPr id="15379" name="Oval 19"/>
              <p:cNvSpPr>
                <a:spLocks noChangeArrowheads="1"/>
              </p:cNvSpPr>
              <p:nvPr/>
            </p:nvSpPr>
            <p:spPr bwMode="auto">
              <a:xfrm>
                <a:off x="3731" y="1273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auto">
              <a:xfrm>
                <a:off x="3606" y="1380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auto">
              <a:xfrm>
                <a:off x="3859" y="1380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H="1">
                <a:off x="3659" y="1340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3785" y="1340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auto">
              <a:xfrm>
                <a:off x="3479" y="1489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>
                <a:off x="3533" y="1449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Oval 26"/>
              <p:cNvSpPr>
                <a:spLocks noChangeArrowheads="1"/>
              </p:cNvSpPr>
              <p:nvPr/>
            </p:nvSpPr>
            <p:spPr bwMode="auto">
              <a:xfrm>
                <a:off x="3732" y="1489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>
                <a:off x="3659" y="1449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5451475" y="1828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Checking </a:t>
            </a:r>
            <a:r>
              <a:rPr lang="en-US" dirty="0" err="1"/>
              <a:t>SearchTree</a:t>
            </a:r>
            <a:endParaRPr lang="en-US" dirty="0"/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538662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Choose a 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 dirty="0">
                <a:solidFill>
                  <a:srgbClr val="00FF00"/>
                </a:solidFill>
              </a:rPr>
              <a:t>Generate abstraction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Run one operation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Check outputs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Generate abstraction on post-state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Check for equality</a:t>
            </a:r>
          </a:p>
        </p:txBody>
      </p: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5522913" y="2020888"/>
            <a:ext cx="777875" cy="446087"/>
            <a:chOff x="3479" y="1273"/>
            <a:chExt cx="490" cy="281"/>
          </a:xfrm>
        </p:grpSpPr>
        <p:sp>
          <p:nvSpPr>
            <p:cNvPr id="16402" name="Oval 18"/>
            <p:cNvSpPr>
              <a:spLocks noChangeArrowheads="1"/>
            </p:cNvSpPr>
            <p:nvPr/>
          </p:nvSpPr>
          <p:spPr bwMode="auto">
            <a:xfrm>
              <a:off x="3731" y="1273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6403" name="Oval 19"/>
            <p:cNvSpPr>
              <a:spLocks noChangeArrowheads="1"/>
            </p:cNvSpPr>
            <p:nvPr/>
          </p:nvSpPr>
          <p:spPr bwMode="auto">
            <a:xfrm>
              <a:off x="3606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16404" name="Oval 20"/>
            <p:cNvSpPr>
              <a:spLocks noChangeArrowheads="1"/>
            </p:cNvSpPr>
            <p:nvPr/>
          </p:nvSpPr>
          <p:spPr bwMode="auto">
            <a:xfrm>
              <a:off x="3859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>
              <a:off x="3659" y="1340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3785" y="1340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Oval 23"/>
            <p:cNvSpPr>
              <a:spLocks noChangeArrowheads="1"/>
            </p:cNvSpPr>
            <p:nvPr/>
          </p:nvSpPr>
          <p:spPr bwMode="auto">
            <a:xfrm>
              <a:off x="3479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3533" y="1449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Oval 25"/>
            <p:cNvSpPr>
              <a:spLocks noChangeArrowheads="1"/>
            </p:cNvSpPr>
            <p:nvPr/>
          </p:nvSpPr>
          <p:spPr bwMode="auto">
            <a:xfrm>
              <a:off x="3732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659" y="1449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AutoShape 1"/>
          <p:cNvSpPr>
            <a:spLocks noChangeArrowheads="1"/>
          </p:cNvSpPr>
          <p:nvPr/>
        </p:nvSpPr>
        <p:spPr bwMode="auto">
          <a:xfrm>
            <a:off x="8131175" y="4114800"/>
            <a:ext cx="1470025" cy="2743200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Equal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8423275" y="1828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c2</a:t>
            </a:r>
          </a:p>
        </p:txBody>
      </p:sp>
      <p:cxnSp>
        <p:nvCxnSpPr>
          <p:cNvPr id="45" name="AutoShape 6"/>
          <p:cNvCxnSpPr>
            <a:cxnSpLocks noChangeShapeType="1"/>
          </p:cNvCxnSpPr>
          <p:nvPr/>
        </p:nvCxnSpPr>
        <p:spPr bwMode="auto">
          <a:xfrm>
            <a:off x="6368761" y="2286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5451475" y="54864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a1</a:t>
            </a:r>
          </a:p>
        </p:txBody>
      </p:sp>
      <p:cxnSp>
        <p:nvCxnSpPr>
          <p:cNvPr id="47" name="AutoShape 8"/>
          <p:cNvCxnSpPr>
            <a:cxnSpLocks noChangeShapeType="1"/>
          </p:cNvCxnSpPr>
          <p:nvPr/>
        </p:nvCxnSpPr>
        <p:spPr bwMode="auto">
          <a:xfrm>
            <a:off x="5908675" y="2738870"/>
            <a:ext cx="1588" cy="2743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8423275" y="54864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</a:t>
            </a:r>
          </a:p>
        </p:txBody>
      </p:sp>
      <p:cxnSp>
        <p:nvCxnSpPr>
          <p:cNvPr id="49" name="AutoShape 10"/>
          <p:cNvCxnSpPr>
            <a:cxnSpLocks noChangeShapeType="1"/>
          </p:cNvCxnSpPr>
          <p:nvPr/>
        </p:nvCxnSpPr>
        <p:spPr bwMode="auto">
          <a:xfrm>
            <a:off x="6368761" y="59436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AutoShape 11"/>
          <p:cNvCxnSpPr>
            <a:cxnSpLocks noChangeShapeType="1"/>
          </p:cNvCxnSpPr>
          <p:nvPr/>
        </p:nvCxnSpPr>
        <p:spPr bwMode="auto">
          <a:xfrm>
            <a:off x="8880475" y="2738870"/>
            <a:ext cx="1588" cy="15748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8423275" y="43180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a2'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 rot="5400000">
            <a:off x="5431776" y="3717276"/>
            <a:ext cx="137607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 rot="5400000">
            <a:off x="8413750" y="3270250"/>
            <a:ext cx="137953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Abstraction</a:t>
            </a:r>
          </a:p>
        </p:txBody>
      </p:sp>
      <p:grpSp>
        <p:nvGrpSpPr>
          <p:cNvPr id="16411" name="Group 27"/>
          <p:cNvGrpSpPr>
            <a:grpSpLocks/>
          </p:cNvGrpSpPr>
          <p:nvPr/>
        </p:nvGrpSpPr>
        <p:grpSpPr bwMode="auto">
          <a:xfrm>
            <a:off x="5451478" y="5486403"/>
            <a:ext cx="914401" cy="914401"/>
            <a:chOff x="3434" y="3456"/>
            <a:chExt cx="576" cy="576"/>
          </a:xfrm>
        </p:grpSpPr>
        <p:sp>
          <p:nvSpPr>
            <p:cNvPr id="16412" name="Oval 28"/>
            <p:cNvSpPr>
              <a:spLocks noChangeArrowheads="1"/>
            </p:cNvSpPr>
            <p:nvPr/>
          </p:nvSpPr>
          <p:spPr bwMode="auto">
            <a:xfrm>
              <a:off x="3434" y="3456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3" name="Group 29"/>
            <p:cNvGrpSpPr>
              <a:grpSpLocks/>
            </p:cNvGrpSpPr>
            <p:nvPr/>
          </p:nvGrpSpPr>
          <p:grpSpPr bwMode="auto">
            <a:xfrm>
              <a:off x="3508" y="3696"/>
              <a:ext cx="434" cy="93"/>
              <a:chOff x="3508" y="3696"/>
              <a:chExt cx="434" cy="93"/>
            </a:xfrm>
          </p:grpSpPr>
          <p:sp>
            <p:nvSpPr>
              <p:cNvPr id="16414" name="Oval 30"/>
              <p:cNvSpPr>
                <a:spLocks noChangeArrowheads="1"/>
              </p:cNvSpPr>
              <p:nvPr/>
            </p:nvSpPr>
            <p:spPr bwMode="auto">
              <a:xfrm>
                <a:off x="3508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6415" name="Oval 31"/>
              <p:cNvSpPr>
                <a:spLocks noChangeArrowheads="1"/>
              </p:cNvSpPr>
              <p:nvPr/>
            </p:nvSpPr>
            <p:spPr bwMode="auto">
              <a:xfrm>
                <a:off x="3601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6416" name="AutoShape 32"/>
              <p:cNvCxnSpPr>
                <a:cxnSpLocks noChangeShapeType="1"/>
              </p:cNvCxnSpPr>
              <p:nvPr/>
            </p:nvCxnSpPr>
            <p:spPr bwMode="auto">
              <a:xfrm>
                <a:off x="3575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417" name="Oval 33"/>
              <p:cNvSpPr>
                <a:spLocks noChangeArrowheads="1"/>
              </p:cNvSpPr>
              <p:nvPr/>
            </p:nvSpPr>
            <p:spPr bwMode="auto">
              <a:xfrm>
                <a:off x="3694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6418" name="AutoShape 34"/>
              <p:cNvCxnSpPr>
                <a:cxnSpLocks noChangeShapeType="1"/>
              </p:cNvCxnSpPr>
              <p:nvPr/>
            </p:nvCxnSpPr>
            <p:spPr bwMode="auto">
              <a:xfrm>
                <a:off x="3665" y="3743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419" name="Oval 35"/>
              <p:cNvSpPr>
                <a:spLocks noChangeArrowheads="1"/>
              </p:cNvSpPr>
              <p:nvPr/>
            </p:nvSpPr>
            <p:spPr bwMode="auto">
              <a:xfrm>
                <a:off x="3787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6420" name="AutoShape 36"/>
              <p:cNvCxnSpPr>
                <a:cxnSpLocks noChangeShapeType="1"/>
              </p:cNvCxnSpPr>
              <p:nvPr/>
            </p:nvCxnSpPr>
            <p:spPr bwMode="auto">
              <a:xfrm>
                <a:off x="3760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421" name="Oval 37"/>
              <p:cNvSpPr>
                <a:spLocks noChangeArrowheads="1"/>
              </p:cNvSpPr>
              <p:nvPr/>
            </p:nvSpPr>
            <p:spPr bwMode="auto">
              <a:xfrm>
                <a:off x="3880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6422" name="AutoShape 38"/>
              <p:cNvCxnSpPr>
                <a:cxnSpLocks noChangeShapeType="1"/>
              </p:cNvCxnSpPr>
              <p:nvPr/>
            </p:nvCxnSpPr>
            <p:spPr bwMode="auto">
              <a:xfrm>
                <a:off x="3849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451475" y="1828800"/>
            <a:ext cx="914400" cy="914400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utoShape 1"/>
          <p:cNvSpPr>
            <a:spLocks noChangeArrowheads="1"/>
          </p:cNvSpPr>
          <p:nvPr/>
        </p:nvSpPr>
        <p:spPr bwMode="auto">
          <a:xfrm>
            <a:off x="8131175" y="4114800"/>
            <a:ext cx="1470025" cy="2743200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Equal</a:t>
            </a:r>
          </a:p>
        </p:txBody>
      </p:sp>
      <p:sp>
        <p:nvSpPr>
          <p:cNvPr id="77" name="Oval 9"/>
          <p:cNvSpPr>
            <a:spLocks noChangeArrowheads="1"/>
          </p:cNvSpPr>
          <p:nvPr/>
        </p:nvSpPr>
        <p:spPr bwMode="auto">
          <a:xfrm>
            <a:off x="8423275" y="54864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a2</a:t>
            </a:r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SearchTree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538662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Choose a 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>
                <a:solidFill>
                  <a:srgbClr val="00FF00"/>
                </a:solidFill>
              </a:rPr>
              <a:t>Run one operation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outputs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 on post-state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for equality</a:t>
            </a:r>
          </a:p>
        </p:txBody>
      </p: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5522913" y="2020888"/>
            <a:ext cx="777875" cy="446087"/>
            <a:chOff x="3479" y="1273"/>
            <a:chExt cx="490" cy="281"/>
          </a:xfrm>
        </p:grpSpPr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731" y="1273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3606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3859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3659" y="1340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3785" y="1340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3479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3533" y="1449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3732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3659" y="1449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insert(3,x)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7446" name="Group 38"/>
          <p:cNvGrpSpPr>
            <a:grpSpLocks/>
          </p:cNvGrpSpPr>
          <p:nvPr/>
        </p:nvGrpSpPr>
        <p:grpSpPr bwMode="auto">
          <a:xfrm>
            <a:off x="8423275" y="1828800"/>
            <a:ext cx="912813" cy="912813"/>
            <a:chOff x="5306" y="1152"/>
            <a:chExt cx="575" cy="575"/>
          </a:xfrm>
        </p:grpSpPr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306" y="1152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5342" y="1241"/>
              <a:ext cx="490" cy="388"/>
              <a:chOff x="5342" y="1241"/>
              <a:chExt cx="490" cy="388"/>
            </a:xfrm>
          </p:grpSpPr>
          <p:sp>
            <p:nvSpPr>
              <p:cNvPr id="17449" name="Oval 41"/>
              <p:cNvSpPr>
                <a:spLocks noChangeArrowheads="1"/>
              </p:cNvSpPr>
              <p:nvPr/>
            </p:nvSpPr>
            <p:spPr bwMode="auto">
              <a:xfrm>
                <a:off x="5594" y="1241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17450" name="Oval 42"/>
              <p:cNvSpPr>
                <a:spLocks noChangeArrowheads="1"/>
              </p:cNvSpPr>
              <p:nvPr/>
            </p:nvSpPr>
            <p:spPr bwMode="auto">
              <a:xfrm>
                <a:off x="5469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17451" name="Oval 43"/>
              <p:cNvSpPr>
                <a:spLocks noChangeArrowheads="1"/>
              </p:cNvSpPr>
              <p:nvPr/>
            </p:nvSpPr>
            <p:spPr bwMode="auto">
              <a:xfrm>
                <a:off x="5723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17452" name="Line 44"/>
              <p:cNvSpPr>
                <a:spLocks noChangeShapeType="1"/>
              </p:cNvSpPr>
              <p:nvPr/>
            </p:nvSpPr>
            <p:spPr bwMode="auto">
              <a:xfrm flipH="1">
                <a:off x="5523" y="1308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3" name="Line 45"/>
              <p:cNvSpPr>
                <a:spLocks noChangeShapeType="1"/>
              </p:cNvSpPr>
              <p:nvPr/>
            </p:nvSpPr>
            <p:spPr bwMode="auto">
              <a:xfrm>
                <a:off x="5649" y="1308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4" name="Oval 46"/>
              <p:cNvSpPr>
                <a:spLocks noChangeArrowheads="1"/>
              </p:cNvSpPr>
              <p:nvPr/>
            </p:nvSpPr>
            <p:spPr bwMode="auto">
              <a:xfrm>
                <a:off x="5342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7455" name="Line 47"/>
              <p:cNvSpPr>
                <a:spLocks noChangeShapeType="1"/>
              </p:cNvSpPr>
              <p:nvPr/>
            </p:nvSpPr>
            <p:spPr bwMode="auto">
              <a:xfrm flipH="1">
                <a:off x="5396" y="1417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6" name="Oval 48"/>
              <p:cNvSpPr>
                <a:spLocks noChangeArrowheads="1"/>
              </p:cNvSpPr>
              <p:nvPr/>
            </p:nvSpPr>
            <p:spPr bwMode="auto">
              <a:xfrm>
                <a:off x="5596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17457" name="Line 49"/>
              <p:cNvSpPr>
                <a:spLocks noChangeShapeType="1"/>
              </p:cNvSpPr>
              <p:nvPr/>
            </p:nvSpPr>
            <p:spPr bwMode="auto">
              <a:xfrm>
                <a:off x="5522" y="1417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8" name="Oval 50"/>
              <p:cNvSpPr>
                <a:spLocks noChangeArrowheads="1"/>
              </p:cNvSpPr>
              <p:nvPr/>
            </p:nvSpPr>
            <p:spPr bwMode="auto">
              <a:xfrm>
                <a:off x="5484" y="1563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17459" name="Line 51"/>
              <p:cNvSpPr>
                <a:spLocks noChangeShapeType="1"/>
              </p:cNvSpPr>
              <p:nvPr/>
            </p:nvSpPr>
            <p:spPr bwMode="auto">
              <a:xfrm flipH="1">
                <a:off x="5538" y="1523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62" name="Group 54"/>
          <p:cNvGrpSpPr>
            <a:grpSpLocks/>
          </p:cNvGrpSpPr>
          <p:nvPr/>
        </p:nvGrpSpPr>
        <p:grpSpPr bwMode="auto">
          <a:xfrm>
            <a:off x="8423280" y="5486403"/>
            <a:ext cx="914401" cy="914401"/>
            <a:chOff x="5306" y="3456"/>
            <a:chExt cx="576" cy="576"/>
          </a:xfrm>
        </p:grpSpPr>
        <p:sp>
          <p:nvSpPr>
            <p:cNvPr id="17463" name="Oval 55"/>
            <p:cNvSpPr>
              <a:spLocks noChangeArrowheads="1"/>
            </p:cNvSpPr>
            <p:nvPr/>
          </p:nvSpPr>
          <p:spPr bwMode="auto">
            <a:xfrm>
              <a:off x="5306" y="3456"/>
              <a:ext cx="576" cy="576"/>
            </a:xfrm>
            <a:prstGeom prst="ellipse">
              <a:avLst/>
            </a:prstGeom>
            <a:noFill/>
            <a:ln w="183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5328" y="3686"/>
              <a:ext cx="525" cy="93"/>
              <a:chOff x="5328" y="3686"/>
              <a:chExt cx="525" cy="93"/>
            </a:xfrm>
          </p:grpSpPr>
          <p:sp>
            <p:nvSpPr>
              <p:cNvPr id="17465" name="Oval 57"/>
              <p:cNvSpPr>
                <a:spLocks noChangeArrowheads="1"/>
              </p:cNvSpPr>
              <p:nvPr/>
            </p:nvSpPr>
            <p:spPr bwMode="auto">
              <a:xfrm>
                <a:off x="5328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7466" name="Oval 58"/>
              <p:cNvSpPr>
                <a:spLocks noChangeArrowheads="1"/>
              </p:cNvSpPr>
              <p:nvPr/>
            </p:nvSpPr>
            <p:spPr bwMode="auto">
              <a:xfrm>
                <a:off x="5422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 dirty="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7467" name="AutoShape 59"/>
              <p:cNvCxnSpPr>
                <a:cxnSpLocks noChangeShapeType="1"/>
              </p:cNvCxnSpPr>
              <p:nvPr/>
            </p:nvCxnSpPr>
            <p:spPr bwMode="auto">
              <a:xfrm>
                <a:off x="5392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468" name="Oval 60"/>
              <p:cNvSpPr>
                <a:spLocks noChangeArrowheads="1"/>
              </p:cNvSpPr>
              <p:nvPr/>
            </p:nvSpPr>
            <p:spPr bwMode="auto">
              <a:xfrm>
                <a:off x="5514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cxnSp>
            <p:nvCxnSpPr>
              <p:cNvPr id="17469" name="AutoShape 61"/>
              <p:cNvCxnSpPr>
                <a:cxnSpLocks noChangeShapeType="1"/>
              </p:cNvCxnSpPr>
              <p:nvPr/>
            </p:nvCxnSpPr>
            <p:spPr bwMode="auto">
              <a:xfrm>
                <a:off x="5489" y="3732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470" name="Oval 62"/>
              <p:cNvSpPr>
                <a:spLocks noChangeArrowheads="1"/>
              </p:cNvSpPr>
              <p:nvPr/>
            </p:nvSpPr>
            <p:spPr bwMode="auto">
              <a:xfrm>
                <a:off x="5607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7471" name="AutoShape 63"/>
              <p:cNvCxnSpPr>
                <a:cxnSpLocks noChangeShapeType="1"/>
              </p:cNvCxnSpPr>
              <p:nvPr/>
            </p:nvCxnSpPr>
            <p:spPr bwMode="auto">
              <a:xfrm>
                <a:off x="5577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472" name="Oval 64"/>
              <p:cNvSpPr>
                <a:spLocks noChangeArrowheads="1"/>
              </p:cNvSpPr>
              <p:nvPr/>
            </p:nvSpPr>
            <p:spPr bwMode="auto">
              <a:xfrm>
                <a:off x="5700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7473" name="AutoShape 65"/>
              <p:cNvCxnSpPr>
                <a:cxnSpLocks noChangeShapeType="1"/>
              </p:cNvCxnSpPr>
              <p:nvPr/>
            </p:nvCxnSpPr>
            <p:spPr bwMode="auto">
              <a:xfrm>
                <a:off x="5673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474" name="Oval 66"/>
              <p:cNvSpPr>
                <a:spLocks noChangeArrowheads="1"/>
              </p:cNvSpPr>
              <p:nvPr/>
            </p:nvSpPr>
            <p:spPr bwMode="auto">
              <a:xfrm>
                <a:off x="5791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7475" name="AutoShape 67"/>
              <p:cNvCxnSpPr>
                <a:cxnSpLocks noChangeShapeType="1"/>
              </p:cNvCxnSpPr>
              <p:nvPr/>
            </p:nvCxnSpPr>
            <p:spPr bwMode="auto">
              <a:xfrm>
                <a:off x="5764" y="3732"/>
                <a:ext cx="29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73" name="Oval 5"/>
          <p:cNvSpPr>
            <a:spLocks noChangeArrowheads="1"/>
          </p:cNvSpPr>
          <p:nvPr/>
        </p:nvSpPr>
        <p:spPr bwMode="auto">
          <a:xfrm>
            <a:off x="8423275" y="1828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c2</a:t>
            </a:r>
          </a:p>
        </p:txBody>
      </p:sp>
      <p:cxnSp>
        <p:nvCxnSpPr>
          <p:cNvPr id="74" name="AutoShape 6"/>
          <p:cNvCxnSpPr>
            <a:cxnSpLocks noChangeShapeType="1"/>
          </p:cNvCxnSpPr>
          <p:nvPr/>
        </p:nvCxnSpPr>
        <p:spPr bwMode="auto">
          <a:xfrm>
            <a:off x="6368761" y="2286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8"/>
          <p:cNvCxnSpPr>
            <a:cxnSpLocks noChangeShapeType="1"/>
          </p:cNvCxnSpPr>
          <p:nvPr/>
        </p:nvCxnSpPr>
        <p:spPr bwMode="auto">
          <a:xfrm>
            <a:off x="5908675" y="2738870"/>
            <a:ext cx="1588" cy="2743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0"/>
          <p:cNvCxnSpPr>
            <a:cxnSpLocks noChangeShapeType="1"/>
          </p:cNvCxnSpPr>
          <p:nvPr/>
        </p:nvCxnSpPr>
        <p:spPr bwMode="auto">
          <a:xfrm>
            <a:off x="6368761" y="59436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11"/>
          <p:cNvCxnSpPr>
            <a:cxnSpLocks noChangeShapeType="1"/>
          </p:cNvCxnSpPr>
          <p:nvPr/>
        </p:nvCxnSpPr>
        <p:spPr bwMode="auto">
          <a:xfrm>
            <a:off x="8880475" y="2738870"/>
            <a:ext cx="1588" cy="15748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Oval 12"/>
          <p:cNvSpPr>
            <a:spLocks noChangeArrowheads="1"/>
          </p:cNvSpPr>
          <p:nvPr/>
        </p:nvSpPr>
        <p:spPr bwMode="auto">
          <a:xfrm>
            <a:off x="8423275" y="43180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a2'</a:t>
            </a:r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 rot="5400000">
            <a:off x="5431776" y="3717276"/>
            <a:ext cx="137607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84" name="Text Box 16"/>
          <p:cNvSpPr txBox="1">
            <a:spLocks noChangeArrowheads="1"/>
          </p:cNvSpPr>
          <p:nvPr/>
        </p:nvSpPr>
        <p:spPr bwMode="auto">
          <a:xfrm rot="5400000">
            <a:off x="8413750" y="3270250"/>
            <a:ext cx="137953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451475" y="1828800"/>
            <a:ext cx="914400" cy="914400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27"/>
          <p:cNvGrpSpPr>
            <a:grpSpLocks/>
          </p:cNvGrpSpPr>
          <p:nvPr/>
        </p:nvGrpSpPr>
        <p:grpSpPr bwMode="auto">
          <a:xfrm>
            <a:off x="5451478" y="5486403"/>
            <a:ext cx="914401" cy="914401"/>
            <a:chOff x="3434" y="3456"/>
            <a:chExt cx="576" cy="576"/>
          </a:xfrm>
        </p:grpSpPr>
        <p:sp>
          <p:nvSpPr>
            <p:cNvPr id="102" name="Oval 28"/>
            <p:cNvSpPr>
              <a:spLocks noChangeArrowheads="1"/>
            </p:cNvSpPr>
            <p:nvPr/>
          </p:nvSpPr>
          <p:spPr bwMode="auto">
            <a:xfrm>
              <a:off x="3434" y="3456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29"/>
            <p:cNvGrpSpPr>
              <a:grpSpLocks/>
            </p:cNvGrpSpPr>
            <p:nvPr/>
          </p:nvGrpSpPr>
          <p:grpSpPr bwMode="auto">
            <a:xfrm>
              <a:off x="3508" y="3696"/>
              <a:ext cx="434" cy="93"/>
              <a:chOff x="3508" y="3696"/>
              <a:chExt cx="434" cy="93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3508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3601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06" name="AutoShape 32"/>
              <p:cNvCxnSpPr>
                <a:cxnSpLocks noChangeShapeType="1"/>
              </p:cNvCxnSpPr>
              <p:nvPr/>
            </p:nvCxnSpPr>
            <p:spPr bwMode="auto">
              <a:xfrm>
                <a:off x="3575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Oval 33"/>
              <p:cNvSpPr>
                <a:spLocks noChangeArrowheads="1"/>
              </p:cNvSpPr>
              <p:nvPr/>
            </p:nvSpPr>
            <p:spPr bwMode="auto">
              <a:xfrm>
                <a:off x="3694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08" name="AutoShape 34"/>
              <p:cNvCxnSpPr>
                <a:cxnSpLocks noChangeShapeType="1"/>
              </p:cNvCxnSpPr>
              <p:nvPr/>
            </p:nvCxnSpPr>
            <p:spPr bwMode="auto">
              <a:xfrm>
                <a:off x="3665" y="3743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Oval 35"/>
              <p:cNvSpPr>
                <a:spLocks noChangeArrowheads="1"/>
              </p:cNvSpPr>
              <p:nvPr/>
            </p:nvSpPr>
            <p:spPr bwMode="auto">
              <a:xfrm>
                <a:off x="3787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10" name="AutoShape 36"/>
              <p:cNvCxnSpPr>
                <a:cxnSpLocks noChangeShapeType="1"/>
              </p:cNvCxnSpPr>
              <p:nvPr/>
            </p:nvCxnSpPr>
            <p:spPr bwMode="auto">
              <a:xfrm>
                <a:off x="3760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1" name="Oval 37"/>
              <p:cNvSpPr>
                <a:spLocks noChangeArrowheads="1"/>
              </p:cNvSpPr>
              <p:nvPr/>
            </p:nvSpPr>
            <p:spPr bwMode="auto">
              <a:xfrm>
                <a:off x="3880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12" name="AutoShape 38"/>
              <p:cNvCxnSpPr>
                <a:cxnSpLocks noChangeShapeType="1"/>
              </p:cNvCxnSpPr>
              <p:nvPr/>
            </p:nvCxnSpPr>
            <p:spPr bwMode="auto">
              <a:xfrm>
                <a:off x="3849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7409" grpId="0"/>
      <p:bldP spid="17445" grpId="0"/>
      <p:bldP spid="73" grpId="0" animBg="1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SearchTree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538662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Choose a 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Run one operation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>
                <a:solidFill>
                  <a:srgbClr val="00FF00"/>
                </a:solidFill>
              </a:rPr>
              <a:t>Check outputs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 on post-state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for equality</a:t>
            </a:r>
          </a:p>
        </p:txBody>
      </p:sp>
      <p:sp>
        <p:nvSpPr>
          <p:cNvPr id="73" name="AutoShape 1"/>
          <p:cNvSpPr>
            <a:spLocks noChangeArrowheads="1"/>
          </p:cNvSpPr>
          <p:nvPr/>
        </p:nvSpPr>
        <p:spPr bwMode="auto">
          <a:xfrm>
            <a:off x="8131175" y="4114800"/>
            <a:ext cx="1470025" cy="2743200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Equal</a:t>
            </a: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grpSp>
        <p:nvGrpSpPr>
          <p:cNvPr id="76" name="Group 15"/>
          <p:cNvGrpSpPr>
            <a:grpSpLocks/>
          </p:cNvGrpSpPr>
          <p:nvPr/>
        </p:nvGrpSpPr>
        <p:grpSpPr bwMode="auto">
          <a:xfrm>
            <a:off x="5522913" y="2020888"/>
            <a:ext cx="777875" cy="446087"/>
            <a:chOff x="3479" y="1273"/>
            <a:chExt cx="490" cy="281"/>
          </a:xfrm>
        </p:grpSpPr>
        <p:sp>
          <p:nvSpPr>
            <p:cNvPr id="77" name="Oval 16"/>
            <p:cNvSpPr>
              <a:spLocks noChangeArrowheads="1"/>
            </p:cNvSpPr>
            <p:nvPr/>
          </p:nvSpPr>
          <p:spPr bwMode="auto">
            <a:xfrm>
              <a:off x="3731" y="1273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3606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79" name="Oval 18"/>
            <p:cNvSpPr>
              <a:spLocks noChangeArrowheads="1"/>
            </p:cNvSpPr>
            <p:nvPr/>
          </p:nvSpPr>
          <p:spPr bwMode="auto">
            <a:xfrm>
              <a:off x="3859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H="1">
              <a:off x="3659" y="1340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>
              <a:off x="3785" y="1340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21"/>
            <p:cNvSpPr>
              <a:spLocks noChangeArrowheads="1"/>
            </p:cNvSpPr>
            <p:nvPr/>
          </p:nvSpPr>
          <p:spPr bwMode="auto">
            <a:xfrm>
              <a:off x="3479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 flipH="1">
              <a:off x="3533" y="1449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3732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3659" y="1449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insert(3,x)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7" name="Group 38"/>
          <p:cNvGrpSpPr>
            <a:grpSpLocks/>
          </p:cNvGrpSpPr>
          <p:nvPr/>
        </p:nvGrpSpPr>
        <p:grpSpPr bwMode="auto">
          <a:xfrm>
            <a:off x="8423275" y="1828800"/>
            <a:ext cx="912813" cy="912813"/>
            <a:chOff x="5306" y="1152"/>
            <a:chExt cx="575" cy="575"/>
          </a:xfrm>
        </p:grpSpPr>
        <p:sp>
          <p:nvSpPr>
            <p:cNvPr id="88" name="Oval 39"/>
            <p:cNvSpPr>
              <a:spLocks noChangeArrowheads="1"/>
            </p:cNvSpPr>
            <p:nvPr/>
          </p:nvSpPr>
          <p:spPr bwMode="auto">
            <a:xfrm>
              <a:off x="5306" y="1152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40"/>
            <p:cNvGrpSpPr>
              <a:grpSpLocks/>
            </p:cNvGrpSpPr>
            <p:nvPr/>
          </p:nvGrpSpPr>
          <p:grpSpPr bwMode="auto">
            <a:xfrm>
              <a:off x="5342" y="1241"/>
              <a:ext cx="490" cy="388"/>
              <a:chOff x="5342" y="1241"/>
              <a:chExt cx="490" cy="388"/>
            </a:xfrm>
          </p:grpSpPr>
          <p:sp>
            <p:nvSpPr>
              <p:cNvPr id="90" name="Oval 41"/>
              <p:cNvSpPr>
                <a:spLocks noChangeArrowheads="1"/>
              </p:cNvSpPr>
              <p:nvPr/>
            </p:nvSpPr>
            <p:spPr bwMode="auto">
              <a:xfrm>
                <a:off x="5594" y="1241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91" name="Oval 42"/>
              <p:cNvSpPr>
                <a:spLocks noChangeArrowheads="1"/>
              </p:cNvSpPr>
              <p:nvPr/>
            </p:nvSpPr>
            <p:spPr bwMode="auto">
              <a:xfrm>
                <a:off x="5469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92" name="Oval 43"/>
              <p:cNvSpPr>
                <a:spLocks noChangeArrowheads="1"/>
              </p:cNvSpPr>
              <p:nvPr/>
            </p:nvSpPr>
            <p:spPr bwMode="auto">
              <a:xfrm>
                <a:off x="5723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93" name="Line 44"/>
              <p:cNvSpPr>
                <a:spLocks noChangeShapeType="1"/>
              </p:cNvSpPr>
              <p:nvPr/>
            </p:nvSpPr>
            <p:spPr bwMode="auto">
              <a:xfrm flipH="1">
                <a:off x="5523" y="1308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45"/>
              <p:cNvSpPr>
                <a:spLocks noChangeShapeType="1"/>
              </p:cNvSpPr>
              <p:nvPr/>
            </p:nvSpPr>
            <p:spPr bwMode="auto">
              <a:xfrm>
                <a:off x="5649" y="1308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6"/>
              <p:cNvSpPr>
                <a:spLocks noChangeArrowheads="1"/>
              </p:cNvSpPr>
              <p:nvPr/>
            </p:nvSpPr>
            <p:spPr bwMode="auto">
              <a:xfrm>
                <a:off x="5342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96" name="Line 47"/>
              <p:cNvSpPr>
                <a:spLocks noChangeShapeType="1"/>
              </p:cNvSpPr>
              <p:nvPr/>
            </p:nvSpPr>
            <p:spPr bwMode="auto">
              <a:xfrm flipH="1">
                <a:off x="5396" y="1417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48"/>
              <p:cNvSpPr>
                <a:spLocks noChangeArrowheads="1"/>
              </p:cNvSpPr>
              <p:nvPr/>
            </p:nvSpPr>
            <p:spPr bwMode="auto">
              <a:xfrm>
                <a:off x="5596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98" name="Line 49"/>
              <p:cNvSpPr>
                <a:spLocks noChangeShapeType="1"/>
              </p:cNvSpPr>
              <p:nvPr/>
            </p:nvSpPr>
            <p:spPr bwMode="auto">
              <a:xfrm>
                <a:off x="5522" y="1417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Oval 50"/>
              <p:cNvSpPr>
                <a:spLocks noChangeArrowheads="1"/>
              </p:cNvSpPr>
              <p:nvPr/>
            </p:nvSpPr>
            <p:spPr bwMode="auto">
              <a:xfrm>
                <a:off x="5484" y="1563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100" name="Line 51"/>
              <p:cNvSpPr>
                <a:spLocks noChangeShapeType="1"/>
              </p:cNvSpPr>
              <p:nvPr/>
            </p:nvSpPr>
            <p:spPr bwMode="auto">
              <a:xfrm flipH="1">
                <a:off x="5538" y="1523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1" name="Group 54"/>
          <p:cNvGrpSpPr>
            <a:grpSpLocks/>
          </p:cNvGrpSpPr>
          <p:nvPr/>
        </p:nvGrpSpPr>
        <p:grpSpPr bwMode="auto">
          <a:xfrm>
            <a:off x="8423280" y="5486403"/>
            <a:ext cx="914401" cy="914401"/>
            <a:chOff x="5306" y="3456"/>
            <a:chExt cx="576" cy="576"/>
          </a:xfrm>
        </p:grpSpPr>
        <p:sp>
          <p:nvSpPr>
            <p:cNvPr id="102" name="Oval 55"/>
            <p:cNvSpPr>
              <a:spLocks noChangeArrowheads="1"/>
            </p:cNvSpPr>
            <p:nvPr/>
          </p:nvSpPr>
          <p:spPr bwMode="auto">
            <a:xfrm>
              <a:off x="5306" y="3456"/>
              <a:ext cx="576" cy="576"/>
            </a:xfrm>
            <a:prstGeom prst="ellipse">
              <a:avLst/>
            </a:prstGeom>
            <a:noFill/>
            <a:ln w="183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5328" y="3686"/>
              <a:ext cx="525" cy="93"/>
              <a:chOff x="5328" y="3686"/>
              <a:chExt cx="525" cy="93"/>
            </a:xfrm>
          </p:grpSpPr>
          <p:sp>
            <p:nvSpPr>
              <p:cNvPr id="104" name="Oval 57"/>
              <p:cNvSpPr>
                <a:spLocks noChangeArrowheads="1"/>
              </p:cNvSpPr>
              <p:nvPr/>
            </p:nvSpPr>
            <p:spPr bwMode="auto">
              <a:xfrm>
                <a:off x="5328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05" name="Oval 58"/>
              <p:cNvSpPr>
                <a:spLocks noChangeArrowheads="1"/>
              </p:cNvSpPr>
              <p:nvPr/>
            </p:nvSpPr>
            <p:spPr bwMode="auto">
              <a:xfrm>
                <a:off x="5422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 dirty="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06" name="AutoShape 59"/>
              <p:cNvCxnSpPr>
                <a:cxnSpLocks noChangeShapeType="1"/>
              </p:cNvCxnSpPr>
              <p:nvPr/>
            </p:nvCxnSpPr>
            <p:spPr bwMode="auto">
              <a:xfrm>
                <a:off x="5392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Oval 60"/>
              <p:cNvSpPr>
                <a:spLocks noChangeArrowheads="1"/>
              </p:cNvSpPr>
              <p:nvPr/>
            </p:nvSpPr>
            <p:spPr bwMode="auto">
              <a:xfrm>
                <a:off x="5514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cxnSp>
            <p:nvCxnSpPr>
              <p:cNvPr id="108" name="AutoShape 61"/>
              <p:cNvCxnSpPr>
                <a:cxnSpLocks noChangeShapeType="1"/>
              </p:cNvCxnSpPr>
              <p:nvPr/>
            </p:nvCxnSpPr>
            <p:spPr bwMode="auto">
              <a:xfrm>
                <a:off x="5489" y="3732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Oval 62"/>
              <p:cNvSpPr>
                <a:spLocks noChangeArrowheads="1"/>
              </p:cNvSpPr>
              <p:nvPr/>
            </p:nvSpPr>
            <p:spPr bwMode="auto">
              <a:xfrm>
                <a:off x="5607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10" name="AutoShape 63"/>
              <p:cNvCxnSpPr>
                <a:cxnSpLocks noChangeShapeType="1"/>
              </p:cNvCxnSpPr>
              <p:nvPr/>
            </p:nvCxnSpPr>
            <p:spPr bwMode="auto">
              <a:xfrm>
                <a:off x="5577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1" name="Oval 64"/>
              <p:cNvSpPr>
                <a:spLocks noChangeArrowheads="1"/>
              </p:cNvSpPr>
              <p:nvPr/>
            </p:nvSpPr>
            <p:spPr bwMode="auto">
              <a:xfrm>
                <a:off x="5700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12" name="AutoShape 65"/>
              <p:cNvCxnSpPr>
                <a:cxnSpLocks noChangeShapeType="1"/>
              </p:cNvCxnSpPr>
              <p:nvPr/>
            </p:nvCxnSpPr>
            <p:spPr bwMode="auto">
              <a:xfrm>
                <a:off x="5673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5791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14" name="AutoShape 67"/>
              <p:cNvCxnSpPr>
                <a:cxnSpLocks noChangeShapeType="1"/>
              </p:cNvCxnSpPr>
              <p:nvPr/>
            </p:nvCxnSpPr>
            <p:spPr bwMode="auto">
              <a:xfrm>
                <a:off x="5764" y="3732"/>
                <a:ext cx="29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16" name="AutoShape 6"/>
          <p:cNvCxnSpPr>
            <a:cxnSpLocks noChangeShapeType="1"/>
          </p:cNvCxnSpPr>
          <p:nvPr/>
        </p:nvCxnSpPr>
        <p:spPr bwMode="auto">
          <a:xfrm>
            <a:off x="6368761" y="2286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8"/>
          <p:cNvCxnSpPr>
            <a:cxnSpLocks noChangeShapeType="1"/>
          </p:cNvCxnSpPr>
          <p:nvPr/>
        </p:nvCxnSpPr>
        <p:spPr bwMode="auto">
          <a:xfrm>
            <a:off x="5908675" y="2738870"/>
            <a:ext cx="1588" cy="2743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10"/>
          <p:cNvCxnSpPr>
            <a:cxnSpLocks noChangeShapeType="1"/>
          </p:cNvCxnSpPr>
          <p:nvPr/>
        </p:nvCxnSpPr>
        <p:spPr bwMode="auto">
          <a:xfrm>
            <a:off x="6368761" y="59436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AutoShape 11"/>
          <p:cNvCxnSpPr>
            <a:cxnSpLocks noChangeShapeType="1"/>
          </p:cNvCxnSpPr>
          <p:nvPr/>
        </p:nvCxnSpPr>
        <p:spPr bwMode="auto">
          <a:xfrm>
            <a:off x="8880475" y="2738870"/>
            <a:ext cx="1588" cy="15748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0" name="Oval 12"/>
          <p:cNvSpPr>
            <a:spLocks noChangeArrowheads="1"/>
          </p:cNvSpPr>
          <p:nvPr/>
        </p:nvSpPr>
        <p:spPr bwMode="auto">
          <a:xfrm>
            <a:off x="8423275" y="43180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a2'</a:t>
            </a:r>
          </a:p>
        </p:txBody>
      </p:sp>
      <p:sp>
        <p:nvSpPr>
          <p:cNvPr id="123" name="Text Box 15"/>
          <p:cNvSpPr txBox="1">
            <a:spLocks noChangeArrowheads="1"/>
          </p:cNvSpPr>
          <p:nvPr/>
        </p:nvSpPr>
        <p:spPr bwMode="auto">
          <a:xfrm rot="5400000">
            <a:off x="5431776" y="3717276"/>
            <a:ext cx="137607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 rot="5400000">
            <a:off x="8413750" y="3270250"/>
            <a:ext cx="137953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25" name="Oval 14"/>
          <p:cNvSpPr>
            <a:spLocks noChangeArrowheads="1"/>
          </p:cNvSpPr>
          <p:nvPr/>
        </p:nvSpPr>
        <p:spPr bwMode="auto">
          <a:xfrm>
            <a:off x="5451475" y="1828800"/>
            <a:ext cx="914400" cy="914400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27"/>
          <p:cNvGrpSpPr>
            <a:grpSpLocks/>
          </p:cNvGrpSpPr>
          <p:nvPr/>
        </p:nvGrpSpPr>
        <p:grpSpPr bwMode="auto">
          <a:xfrm>
            <a:off x="5451478" y="5486403"/>
            <a:ext cx="914401" cy="914401"/>
            <a:chOff x="3434" y="3456"/>
            <a:chExt cx="576" cy="576"/>
          </a:xfrm>
        </p:grpSpPr>
        <p:sp>
          <p:nvSpPr>
            <p:cNvPr id="127" name="Oval 28"/>
            <p:cNvSpPr>
              <a:spLocks noChangeArrowheads="1"/>
            </p:cNvSpPr>
            <p:nvPr/>
          </p:nvSpPr>
          <p:spPr bwMode="auto">
            <a:xfrm>
              <a:off x="3434" y="3456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29"/>
            <p:cNvGrpSpPr>
              <a:grpSpLocks/>
            </p:cNvGrpSpPr>
            <p:nvPr/>
          </p:nvGrpSpPr>
          <p:grpSpPr bwMode="auto">
            <a:xfrm>
              <a:off x="3508" y="3696"/>
              <a:ext cx="434" cy="93"/>
              <a:chOff x="3508" y="3696"/>
              <a:chExt cx="434" cy="93"/>
            </a:xfrm>
          </p:grpSpPr>
          <p:sp>
            <p:nvSpPr>
              <p:cNvPr id="129" name="Oval 30"/>
              <p:cNvSpPr>
                <a:spLocks noChangeArrowheads="1"/>
              </p:cNvSpPr>
              <p:nvPr/>
            </p:nvSpPr>
            <p:spPr bwMode="auto">
              <a:xfrm>
                <a:off x="3508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30" name="Oval 31"/>
              <p:cNvSpPr>
                <a:spLocks noChangeArrowheads="1"/>
              </p:cNvSpPr>
              <p:nvPr/>
            </p:nvSpPr>
            <p:spPr bwMode="auto">
              <a:xfrm>
                <a:off x="3601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31" name="AutoShape 32"/>
              <p:cNvCxnSpPr>
                <a:cxnSpLocks noChangeShapeType="1"/>
              </p:cNvCxnSpPr>
              <p:nvPr/>
            </p:nvCxnSpPr>
            <p:spPr bwMode="auto">
              <a:xfrm>
                <a:off x="3575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2" name="Oval 33"/>
              <p:cNvSpPr>
                <a:spLocks noChangeArrowheads="1"/>
              </p:cNvSpPr>
              <p:nvPr/>
            </p:nvSpPr>
            <p:spPr bwMode="auto">
              <a:xfrm>
                <a:off x="3694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33" name="AutoShape 34"/>
              <p:cNvCxnSpPr>
                <a:cxnSpLocks noChangeShapeType="1"/>
              </p:cNvCxnSpPr>
              <p:nvPr/>
            </p:nvCxnSpPr>
            <p:spPr bwMode="auto">
              <a:xfrm>
                <a:off x="3665" y="3743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4" name="Oval 35"/>
              <p:cNvSpPr>
                <a:spLocks noChangeArrowheads="1"/>
              </p:cNvSpPr>
              <p:nvPr/>
            </p:nvSpPr>
            <p:spPr bwMode="auto">
              <a:xfrm>
                <a:off x="3787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35" name="AutoShape 36"/>
              <p:cNvCxnSpPr>
                <a:cxnSpLocks noChangeShapeType="1"/>
              </p:cNvCxnSpPr>
              <p:nvPr/>
            </p:nvCxnSpPr>
            <p:spPr bwMode="auto">
              <a:xfrm>
                <a:off x="3760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6" name="Oval 37"/>
              <p:cNvSpPr>
                <a:spLocks noChangeArrowheads="1"/>
              </p:cNvSpPr>
              <p:nvPr/>
            </p:nvSpPr>
            <p:spPr bwMode="auto">
              <a:xfrm>
                <a:off x="3880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37" name="AutoShape 38"/>
              <p:cNvCxnSpPr>
                <a:cxnSpLocks noChangeShapeType="1"/>
              </p:cNvCxnSpPr>
              <p:nvPr/>
            </p:nvCxnSpPr>
            <p:spPr bwMode="auto">
              <a:xfrm>
                <a:off x="3849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8" name="Freeform 17"/>
          <p:cNvSpPr>
            <a:spLocks/>
          </p:cNvSpPr>
          <p:nvPr/>
        </p:nvSpPr>
        <p:spPr bwMode="auto">
          <a:xfrm>
            <a:off x="7086600" y="2286000"/>
            <a:ext cx="1588" cy="685800"/>
          </a:xfrm>
          <a:custGeom>
            <a:avLst/>
            <a:gdLst>
              <a:gd name="T0" fmla="*/ 0 w 1"/>
              <a:gd name="T1" fmla="*/ 0 h 1906"/>
              <a:gd name="T2" fmla="*/ 0 w 1"/>
              <a:gd name="T3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0" y="0"/>
                </a:moveTo>
                <a:lnTo>
                  <a:pt x="0" y="1905"/>
                </a:lnTo>
              </a:path>
            </a:pathLst>
          </a:cu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18"/>
          <p:cNvSpPr>
            <a:spLocks/>
          </p:cNvSpPr>
          <p:nvPr/>
        </p:nvSpPr>
        <p:spPr bwMode="auto">
          <a:xfrm>
            <a:off x="7086600" y="5943600"/>
            <a:ext cx="1588" cy="685800"/>
          </a:xfrm>
          <a:custGeom>
            <a:avLst/>
            <a:gdLst>
              <a:gd name="T0" fmla="*/ 0 w 1"/>
              <a:gd name="T1" fmla="*/ 0 h 1906"/>
              <a:gd name="T2" fmla="*/ 0 w 1"/>
              <a:gd name="T3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0" y="0"/>
                </a:moveTo>
                <a:lnTo>
                  <a:pt x="0" y="1905"/>
                </a:lnTo>
              </a:path>
            </a:pathLst>
          </a:cu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6450013" y="6632575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a1_output</a:t>
            </a: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6557963" y="2974975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c1_output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SearchTree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538662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Choose a 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Run one operation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outputs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>
                <a:solidFill>
                  <a:srgbClr val="00FF00"/>
                </a:solidFill>
              </a:rPr>
              <a:t>Generate abstraction on post-state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for equality</a:t>
            </a:r>
          </a:p>
        </p:txBody>
      </p:sp>
      <p:sp>
        <p:nvSpPr>
          <p:cNvPr id="81" name="AutoShape 1"/>
          <p:cNvSpPr>
            <a:spLocks noChangeArrowheads="1"/>
          </p:cNvSpPr>
          <p:nvPr/>
        </p:nvSpPr>
        <p:spPr bwMode="auto">
          <a:xfrm>
            <a:off x="8131175" y="4114800"/>
            <a:ext cx="1470025" cy="2743200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Equal</a:t>
            </a:r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grpSp>
        <p:nvGrpSpPr>
          <p:cNvPr id="83" name="Group 15"/>
          <p:cNvGrpSpPr>
            <a:grpSpLocks/>
          </p:cNvGrpSpPr>
          <p:nvPr/>
        </p:nvGrpSpPr>
        <p:grpSpPr bwMode="auto">
          <a:xfrm>
            <a:off x="5522913" y="2020888"/>
            <a:ext cx="777875" cy="446087"/>
            <a:chOff x="3479" y="1273"/>
            <a:chExt cx="490" cy="281"/>
          </a:xfrm>
        </p:grpSpPr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731" y="1273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85" name="Oval 17"/>
            <p:cNvSpPr>
              <a:spLocks noChangeArrowheads="1"/>
            </p:cNvSpPr>
            <p:nvPr/>
          </p:nvSpPr>
          <p:spPr bwMode="auto">
            <a:xfrm>
              <a:off x="3606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3859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 flipH="1">
              <a:off x="3659" y="1340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3785" y="1340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21"/>
            <p:cNvSpPr>
              <a:spLocks noChangeArrowheads="1"/>
            </p:cNvSpPr>
            <p:nvPr/>
          </p:nvSpPr>
          <p:spPr bwMode="auto">
            <a:xfrm>
              <a:off x="3479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H="1">
              <a:off x="3533" y="1449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Oval 23"/>
            <p:cNvSpPr>
              <a:spLocks noChangeArrowheads="1"/>
            </p:cNvSpPr>
            <p:nvPr/>
          </p:nvSpPr>
          <p:spPr bwMode="auto">
            <a:xfrm>
              <a:off x="3732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3659" y="1449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Text Box 37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insert(3,x)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4" name="Group 38"/>
          <p:cNvGrpSpPr>
            <a:grpSpLocks/>
          </p:cNvGrpSpPr>
          <p:nvPr/>
        </p:nvGrpSpPr>
        <p:grpSpPr bwMode="auto">
          <a:xfrm>
            <a:off x="8423275" y="1828800"/>
            <a:ext cx="912813" cy="912813"/>
            <a:chOff x="5306" y="1152"/>
            <a:chExt cx="575" cy="575"/>
          </a:xfrm>
        </p:grpSpPr>
        <p:sp>
          <p:nvSpPr>
            <p:cNvPr id="95" name="Oval 39"/>
            <p:cNvSpPr>
              <a:spLocks noChangeArrowheads="1"/>
            </p:cNvSpPr>
            <p:nvPr/>
          </p:nvSpPr>
          <p:spPr bwMode="auto">
            <a:xfrm>
              <a:off x="5306" y="1152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40"/>
            <p:cNvGrpSpPr>
              <a:grpSpLocks/>
            </p:cNvGrpSpPr>
            <p:nvPr/>
          </p:nvGrpSpPr>
          <p:grpSpPr bwMode="auto">
            <a:xfrm>
              <a:off x="5342" y="1241"/>
              <a:ext cx="490" cy="388"/>
              <a:chOff x="5342" y="1241"/>
              <a:chExt cx="490" cy="388"/>
            </a:xfrm>
          </p:grpSpPr>
          <p:sp>
            <p:nvSpPr>
              <p:cNvPr id="97" name="Oval 41"/>
              <p:cNvSpPr>
                <a:spLocks noChangeArrowheads="1"/>
              </p:cNvSpPr>
              <p:nvPr/>
            </p:nvSpPr>
            <p:spPr bwMode="auto">
              <a:xfrm>
                <a:off x="5594" y="1241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98" name="Oval 42"/>
              <p:cNvSpPr>
                <a:spLocks noChangeArrowheads="1"/>
              </p:cNvSpPr>
              <p:nvPr/>
            </p:nvSpPr>
            <p:spPr bwMode="auto">
              <a:xfrm>
                <a:off x="5469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99" name="Oval 43"/>
              <p:cNvSpPr>
                <a:spLocks noChangeArrowheads="1"/>
              </p:cNvSpPr>
              <p:nvPr/>
            </p:nvSpPr>
            <p:spPr bwMode="auto">
              <a:xfrm>
                <a:off x="5723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100" name="Line 44"/>
              <p:cNvSpPr>
                <a:spLocks noChangeShapeType="1"/>
              </p:cNvSpPr>
              <p:nvPr/>
            </p:nvSpPr>
            <p:spPr bwMode="auto">
              <a:xfrm flipH="1">
                <a:off x="5523" y="1308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5"/>
              <p:cNvSpPr>
                <a:spLocks noChangeShapeType="1"/>
              </p:cNvSpPr>
              <p:nvPr/>
            </p:nvSpPr>
            <p:spPr bwMode="auto">
              <a:xfrm>
                <a:off x="5649" y="1308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46"/>
              <p:cNvSpPr>
                <a:spLocks noChangeArrowheads="1"/>
              </p:cNvSpPr>
              <p:nvPr/>
            </p:nvSpPr>
            <p:spPr bwMode="auto">
              <a:xfrm>
                <a:off x="5342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03" name="Line 47"/>
              <p:cNvSpPr>
                <a:spLocks noChangeShapeType="1"/>
              </p:cNvSpPr>
              <p:nvPr/>
            </p:nvSpPr>
            <p:spPr bwMode="auto">
              <a:xfrm flipH="1">
                <a:off x="5396" y="1417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Oval 48"/>
              <p:cNvSpPr>
                <a:spLocks noChangeArrowheads="1"/>
              </p:cNvSpPr>
              <p:nvPr/>
            </p:nvSpPr>
            <p:spPr bwMode="auto">
              <a:xfrm>
                <a:off x="5596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>
                <a:off x="5522" y="1417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Oval 50"/>
              <p:cNvSpPr>
                <a:spLocks noChangeArrowheads="1"/>
              </p:cNvSpPr>
              <p:nvPr/>
            </p:nvSpPr>
            <p:spPr bwMode="auto">
              <a:xfrm>
                <a:off x="5484" y="1563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107" name="Line 51"/>
              <p:cNvSpPr>
                <a:spLocks noChangeShapeType="1"/>
              </p:cNvSpPr>
              <p:nvPr/>
            </p:nvSpPr>
            <p:spPr bwMode="auto">
              <a:xfrm flipH="1">
                <a:off x="5538" y="1523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8" name="Group 54"/>
          <p:cNvGrpSpPr>
            <a:grpSpLocks/>
          </p:cNvGrpSpPr>
          <p:nvPr/>
        </p:nvGrpSpPr>
        <p:grpSpPr bwMode="auto">
          <a:xfrm>
            <a:off x="8423280" y="5486403"/>
            <a:ext cx="914401" cy="914401"/>
            <a:chOff x="5306" y="3456"/>
            <a:chExt cx="576" cy="576"/>
          </a:xfrm>
        </p:grpSpPr>
        <p:sp>
          <p:nvSpPr>
            <p:cNvPr id="109" name="Oval 55"/>
            <p:cNvSpPr>
              <a:spLocks noChangeArrowheads="1"/>
            </p:cNvSpPr>
            <p:nvPr/>
          </p:nvSpPr>
          <p:spPr bwMode="auto">
            <a:xfrm>
              <a:off x="5306" y="3456"/>
              <a:ext cx="576" cy="576"/>
            </a:xfrm>
            <a:prstGeom prst="ellipse">
              <a:avLst/>
            </a:prstGeom>
            <a:noFill/>
            <a:ln w="183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56"/>
            <p:cNvGrpSpPr>
              <a:grpSpLocks/>
            </p:cNvGrpSpPr>
            <p:nvPr/>
          </p:nvGrpSpPr>
          <p:grpSpPr bwMode="auto">
            <a:xfrm>
              <a:off x="5328" y="3686"/>
              <a:ext cx="525" cy="93"/>
              <a:chOff x="5328" y="3686"/>
              <a:chExt cx="525" cy="93"/>
            </a:xfrm>
          </p:grpSpPr>
          <p:sp>
            <p:nvSpPr>
              <p:cNvPr id="111" name="Oval 57"/>
              <p:cNvSpPr>
                <a:spLocks noChangeArrowheads="1"/>
              </p:cNvSpPr>
              <p:nvPr/>
            </p:nvSpPr>
            <p:spPr bwMode="auto">
              <a:xfrm>
                <a:off x="5328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12" name="Oval 58"/>
              <p:cNvSpPr>
                <a:spLocks noChangeArrowheads="1"/>
              </p:cNvSpPr>
              <p:nvPr/>
            </p:nvSpPr>
            <p:spPr bwMode="auto">
              <a:xfrm>
                <a:off x="5422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 dirty="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13" name="AutoShape 59"/>
              <p:cNvCxnSpPr>
                <a:cxnSpLocks noChangeShapeType="1"/>
              </p:cNvCxnSpPr>
              <p:nvPr/>
            </p:nvCxnSpPr>
            <p:spPr bwMode="auto">
              <a:xfrm>
                <a:off x="5392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Oval 60"/>
              <p:cNvSpPr>
                <a:spLocks noChangeArrowheads="1"/>
              </p:cNvSpPr>
              <p:nvPr/>
            </p:nvSpPr>
            <p:spPr bwMode="auto">
              <a:xfrm>
                <a:off x="5514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cxnSp>
            <p:nvCxnSpPr>
              <p:cNvPr id="115" name="AutoShape 61"/>
              <p:cNvCxnSpPr>
                <a:cxnSpLocks noChangeShapeType="1"/>
              </p:cNvCxnSpPr>
              <p:nvPr/>
            </p:nvCxnSpPr>
            <p:spPr bwMode="auto">
              <a:xfrm>
                <a:off x="5489" y="3732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6" name="Oval 62"/>
              <p:cNvSpPr>
                <a:spLocks noChangeArrowheads="1"/>
              </p:cNvSpPr>
              <p:nvPr/>
            </p:nvSpPr>
            <p:spPr bwMode="auto">
              <a:xfrm>
                <a:off x="5607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17" name="AutoShape 63"/>
              <p:cNvCxnSpPr>
                <a:cxnSpLocks noChangeShapeType="1"/>
              </p:cNvCxnSpPr>
              <p:nvPr/>
            </p:nvCxnSpPr>
            <p:spPr bwMode="auto">
              <a:xfrm>
                <a:off x="5577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Oval 64"/>
              <p:cNvSpPr>
                <a:spLocks noChangeArrowheads="1"/>
              </p:cNvSpPr>
              <p:nvPr/>
            </p:nvSpPr>
            <p:spPr bwMode="auto">
              <a:xfrm>
                <a:off x="5700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19" name="AutoShape 65"/>
              <p:cNvCxnSpPr>
                <a:cxnSpLocks noChangeShapeType="1"/>
              </p:cNvCxnSpPr>
              <p:nvPr/>
            </p:nvCxnSpPr>
            <p:spPr bwMode="auto">
              <a:xfrm>
                <a:off x="5673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Oval 66"/>
              <p:cNvSpPr>
                <a:spLocks noChangeArrowheads="1"/>
              </p:cNvSpPr>
              <p:nvPr/>
            </p:nvSpPr>
            <p:spPr bwMode="auto">
              <a:xfrm>
                <a:off x="5791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21" name="AutoShape 67"/>
              <p:cNvCxnSpPr>
                <a:cxnSpLocks noChangeShapeType="1"/>
              </p:cNvCxnSpPr>
              <p:nvPr/>
            </p:nvCxnSpPr>
            <p:spPr bwMode="auto">
              <a:xfrm>
                <a:off x="5764" y="3732"/>
                <a:ext cx="29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22" name="AutoShape 6"/>
          <p:cNvCxnSpPr>
            <a:cxnSpLocks noChangeShapeType="1"/>
          </p:cNvCxnSpPr>
          <p:nvPr/>
        </p:nvCxnSpPr>
        <p:spPr bwMode="auto">
          <a:xfrm>
            <a:off x="6368761" y="2286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AutoShape 8"/>
          <p:cNvCxnSpPr>
            <a:cxnSpLocks noChangeShapeType="1"/>
          </p:cNvCxnSpPr>
          <p:nvPr/>
        </p:nvCxnSpPr>
        <p:spPr bwMode="auto">
          <a:xfrm>
            <a:off x="5908675" y="2738870"/>
            <a:ext cx="1588" cy="2743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AutoShape 10"/>
          <p:cNvCxnSpPr>
            <a:cxnSpLocks noChangeShapeType="1"/>
          </p:cNvCxnSpPr>
          <p:nvPr/>
        </p:nvCxnSpPr>
        <p:spPr bwMode="auto">
          <a:xfrm>
            <a:off x="6368761" y="59436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AutoShape 11"/>
          <p:cNvCxnSpPr>
            <a:cxnSpLocks noChangeShapeType="1"/>
          </p:cNvCxnSpPr>
          <p:nvPr/>
        </p:nvCxnSpPr>
        <p:spPr bwMode="auto">
          <a:xfrm>
            <a:off x="8880475" y="2738870"/>
            <a:ext cx="1588" cy="15748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6" name="Oval 12"/>
          <p:cNvSpPr>
            <a:spLocks noChangeArrowheads="1"/>
          </p:cNvSpPr>
          <p:nvPr/>
        </p:nvSpPr>
        <p:spPr bwMode="auto">
          <a:xfrm>
            <a:off x="8423275" y="43180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a2'</a:t>
            </a:r>
          </a:p>
        </p:txBody>
      </p:sp>
      <p:sp>
        <p:nvSpPr>
          <p:cNvPr id="127" name="Text Box 15"/>
          <p:cNvSpPr txBox="1">
            <a:spLocks noChangeArrowheads="1"/>
          </p:cNvSpPr>
          <p:nvPr/>
        </p:nvSpPr>
        <p:spPr bwMode="auto">
          <a:xfrm rot="5400000">
            <a:off x="5431776" y="3717276"/>
            <a:ext cx="137607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28" name="Text Box 16"/>
          <p:cNvSpPr txBox="1">
            <a:spLocks noChangeArrowheads="1"/>
          </p:cNvSpPr>
          <p:nvPr/>
        </p:nvSpPr>
        <p:spPr bwMode="auto">
          <a:xfrm rot="5400000">
            <a:off x="8413750" y="3270250"/>
            <a:ext cx="137953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29" name="Oval 14"/>
          <p:cNvSpPr>
            <a:spLocks noChangeArrowheads="1"/>
          </p:cNvSpPr>
          <p:nvPr/>
        </p:nvSpPr>
        <p:spPr bwMode="auto">
          <a:xfrm>
            <a:off x="5451475" y="1828800"/>
            <a:ext cx="914400" cy="914400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27"/>
          <p:cNvGrpSpPr>
            <a:grpSpLocks/>
          </p:cNvGrpSpPr>
          <p:nvPr/>
        </p:nvGrpSpPr>
        <p:grpSpPr bwMode="auto">
          <a:xfrm>
            <a:off x="5451478" y="5486403"/>
            <a:ext cx="914401" cy="914401"/>
            <a:chOff x="3434" y="3456"/>
            <a:chExt cx="576" cy="576"/>
          </a:xfrm>
        </p:grpSpPr>
        <p:sp>
          <p:nvSpPr>
            <p:cNvPr id="131" name="Oval 28"/>
            <p:cNvSpPr>
              <a:spLocks noChangeArrowheads="1"/>
            </p:cNvSpPr>
            <p:nvPr/>
          </p:nvSpPr>
          <p:spPr bwMode="auto">
            <a:xfrm>
              <a:off x="3434" y="3456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29"/>
            <p:cNvGrpSpPr>
              <a:grpSpLocks/>
            </p:cNvGrpSpPr>
            <p:nvPr/>
          </p:nvGrpSpPr>
          <p:grpSpPr bwMode="auto">
            <a:xfrm>
              <a:off x="3508" y="3696"/>
              <a:ext cx="434" cy="93"/>
              <a:chOff x="3508" y="3696"/>
              <a:chExt cx="434" cy="93"/>
            </a:xfrm>
          </p:grpSpPr>
          <p:sp>
            <p:nvSpPr>
              <p:cNvPr id="133" name="Oval 30"/>
              <p:cNvSpPr>
                <a:spLocks noChangeArrowheads="1"/>
              </p:cNvSpPr>
              <p:nvPr/>
            </p:nvSpPr>
            <p:spPr bwMode="auto">
              <a:xfrm>
                <a:off x="3508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34" name="Oval 31"/>
              <p:cNvSpPr>
                <a:spLocks noChangeArrowheads="1"/>
              </p:cNvSpPr>
              <p:nvPr/>
            </p:nvSpPr>
            <p:spPr bwMode="auto">
              <a:xfrm>
                <a:off x="3601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35" name="AutoShape 32"/>
              <p:cNvCxnSpPr>
                <a:cxnSpLocks noChangeShapeType="1"/>
              </p:cNvCxnSpPr>
              <p:nvPr/>
            </p:nvCxnSpPr>
            <p:spPr bwMode="auto">
              <a:xfrm>
                <a:off x="3575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6" name="Oval 33"/>
              <p:cNvSpPr>
                <a:spLocks noChangeArrowheads="1"/>
              </p:cNvSpPr>
              <p:nvPr/>
            </p:nvSpPr>
            <p:spPr bwMode="auto">
              <a:xfrm>
                <a:off x="3694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37" name="AutoShape 34"/>
              <p:cNvCxnSpPr>
                <a:cxnSpLocks noChangeShapeType="1"/>
              </p:cNvCxnSpPr>
              <p:nvPr/>
            </p:nvCxnSpPr>
            <p:spPr bwMode="auto">
              <a:xfrm>
                <a:off x="3665" y="3743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8" name="Oval 35"/>
              <p:cNvSpPr>
                <a:spLocks noChangeArrowheads="1"/>
              </p:cNvSpPr>
              <p:nvPr/>
            </p:nvSpPr>
            <p:spPr bwMode="auto">
              <a:xfrm>
                <a:off x="3787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39" name="AutoShape 36"/>
              <p:cNvCxnSpPr>
                <a:cxnSpLocks noChangeShapeType="1"/>
              </p:cNvCxnSpPr>
              <p:nvPr/>
            </p:nvCxnSpPr>
            <p:spPr bwMode="auto">
              <a:xfrm>
                <a:off x="3760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37"/>
              <p:cNvSpPr>
                <a:spLocks noChangeArrowheads="1"/>
              </p:cNvSpPr>
              <p:nvPr/>
            </p:nvSpPr>
            <p:spPr bwMode="auto">
              <a:xfrm>
                <a:off x="3880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41" name="AutoShape 38"/>
              <p:cNvCxnSpPr>
                <a:cxnSpLocks noChangeShapeType="1"/>
              </p:cNvCxnSpPr>
              <p:nvPr/>
            </p:nvCxnSpPr>
            <p:spPr bwMode="auto">
              <a:xfrm>
                <a:off x="3849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6" name="Group 54"/>
          <p:cNvGrpSpPr>
            <a:grpSpLocks/>
          </p:cNvGrpSpPr>
          <p:nvPr/>
        </p:nvGrpSpPr>
        <p:grpSpPr bwMode="auto">
          <a:xfrm>
            <a:off x="8436551" y="4335607"/>
            <a:ext cx="914401" cy="914401"/>
            <a:chOff x="5306" y="3456"/>
            <a:chExt cx="576" cy="576"/>
          </a:xfrm>
        </p:grpSpPr>
        <p:sp>
          <p:nvSpPr>
            <p:cNvPr id="147" name="Oval 55"/>
            <p:cNvSpPr>
              <a:spLocks noChangeArrowheads="1"/>
            </p:cNvSpPr>
            <p:nvPr/>
          </p:nvSpPr>
          <p:spPr bwMode="auto">
            <a:xfrm>
              <a:off x="5306" y="3456"/>
              <a:ext cx="576" cy="576"/>
            </a:xfrm>
            <a:prstGeom prst="ellipse">
              <a:avLst/>
            </a:prstGeom>
            <a:noFill/>
            <a:ln w="183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" name="Group 56"/>
            <p:cNvGrpSpPr>
              <a:grpSpLocks/>
            </p:cNvGrpSpPr>
            <p:nvPr/>
          </p:nvGrpSpPr>
          <p:grpSpPr bwMode="auto">
            <a:xfrm>
              <a:off x="5328" y="3686"/>
              <a:ext cx="525" cy="93"/>
              <a:chOff x="5328" y="3686"/>
              <a:chExt cx="525" cy="93"/>
            </a:xfrm>
          </p:grpSpPr>
          <p:sp>
            <p:nvSpPr>
              <p:cNvPr id="149" name="Oval 57"/>
              <p:cNvSpPr>
                <a:spLocks noChangeArrowheads="1"/>
              </p:cNvSpPr>
              <p:nvPr/>
            </p:nvSpPr>
            <p:spPr bwMode="auto">
              <a:xfrm>
                <a:off x="5328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50" name="Oval 58"/>
              <p:cNvSpPr>
                <a:spLocks noChangeArrowheads="1"/>
              </p:cNvSpPr>
              <p:nvPr/>
            </p:nvSpPr>
            <p:spPr bwMode="auto">
              <a:xfrm>
                <a:off x="5422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 dirty="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51" name="AutoShape 59"/>
              <p:cNvCxnSpPr>
                <a:cxnSpLocks noChangeShapeType="1"/>
              </p:cNvCxnSpPr>
              <p:nvPr/>
            </p:nvCxnSpPr>
            <p:spPr bwMode="auto">
              <a:xfrm>
                <a:off x="5392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2" name="Oval 60"/>
              <p:cNvSpPr>
                <a:spLocks noChangeArrowheads="1"/>
              </p:cNvSpPr>
              <p:nvPr/>
            </p:nvSpPr>
            <p:spPr bwMode="auto">
              <a:xfrm>
                <a:off x="5514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cxnSp>
            <p:nvCxnSpPr>
              <p:cNvPr id="153" name="AutoShape 61"/>
              <p:cNvCxnSpPr>
                <a:cxnSpLocks noChangeShapeType="1"/>
              </p:cNvCxnSpPr>
              <p:nvPr/>
            </p:nvCxnSpPr>
            <p:spPr bwMode="auto">
              <a:xfrm>
                <a:off x="5489" y="3732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4" name="Oval 62"/>
              <p:cNvSpPr>
                <a:spLocks noChangeArrowheads="1"/>
              </p:cNvSpPr>
              <p:nvPr/>
            </p:nvSpPr>
            <p:spPr bwMode="auto">
              <a:xfrm>
                <a:off x="5607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55" name="AutoShape 63"/>
              <p:cNvCxnSpPr>
                <a:cxnSpLocks noChangeShapeType="1"/>
              </p:cNvCxnSpPr>
              <p:nvPr/>
            </p:nvCxnSpPr>
            <p:spPr bwMode="auto">
              <a:xfrm>
                <a:off x="5577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Oval 64"/>
              <p:cNvSpPr>
                <a:spLocks noChangeArrowheads="1"/>
              </p:cNvSpPr>
              <p:nvPr/>
            </p:nvSpPr>
            <p:spPr bwMode="auto">
              <a:xfrm>
                <a:off x="5700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57" name="AutoShape 65"/>
              <p:cNvCxnSpPr>
                <a:cxnSpLocks noChangeShapeType="1"/>
              </p:cNvCxnSpPr>
              <p:nvPr/>
            </p:nvCxnSpPr>
            <p:spPr bwMode="auto">
              <a:xfrm>
                <a:off x="5673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8" name="Oval 66"/>
              <p:cNvSpPr>
                <a:spLocks noChangeArrowheads="1"/>
              </p:cNvSpPr>
              <p:nvPr/>
            </p:nvSpPr>
            <p:spPr bwMode="auto">
              <a:xfrm>
                <a:off x="5791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59" name="AutoShape 67"/>
              <p:cNvCxnSpPr>
                <a:cxnSpLocks noChangeShapeType="1"/>
              </p:cNvCxnSpPr>
              <p:nvPr/>
            </p:nvCxnSpPr>
            <p:spPr bwMode="auto">
              <a:xfrm>
                <a:off x="5764" y="3732"/>
                <a:ext cx="29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SearchTree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538662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Choose a 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Run one operation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outputs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 on post-state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>
                <a:solidFill>
                  <a:srgbClr val="00FF00"/>
                </a:solidFill>
              </a:rPr>
              <a:t>Check for equality</a:t>
            </a:r>
          </a:p>
        </p:txBody>
      </p:sp>
      <p:sp>
        <p:nvSpPr>
          <p:cNvPr id="81" name="AutoShape 1"/>
          <p:cNvSpPr>
            <a:spLocks noChangeArrowheads="1"/>
          </p:cNvSpPr>
          <p:nvPr/>
        </p:nvSpPr>
        <p:spPr bwMode="auto">
          <a:xfrm>
            <a:off x="8131175" y="4114800"/>
            <a:ext cx="1470025" cy="2743200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Equal</a:t>
            </a:r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grpSp>
        <p:nvGrpSpPr>
          <p:cNvPr id="83" name="Group 15"/>
          <p:cNvGrpSpPr>
            <a:grpSpLocks/>
          </p:cNvGrpSpPr>
          <p:nvPr/>
        </p:nvGrpSpPr>
        <p:grpSpPr bwMode="auto">
          <a:xfrm>
            <a:off x="5522913" y="2020888"/>
            <a:ext cx="777875" cy="446087"/>
            <a:chOff x="3479" y="1273"/>
            <a:chExt cx="490" cy="281"/>
          </a:xfrm>
        </p:grpSpPr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731" y="1273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85" name="Oval 17"/>
            <p:cNvSpPr>
              <a:spLocks noChangeArrowheads="1"/>
            </p:cNvSpPr>
            <p:nvPr/>
          </p:nvSpPr>
          <p:spPr bwMode="auto">
            <a:xfrm>
              <a:off x="3606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3859" y="1380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 flipH="1">
              <a:off x="3659" y="1340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3785" y="1340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21"/>
            <p:cNvSpPr>
              <a:spLocks noChangeArrowheads="1"/>
            </p:cNvSpPr>
            <p:nvPr/>
          </p:nvSpPr>
          <p:spPr bwMode="auto">
            <a:xfrm>
              <a:off x="3479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H="1">
              <a:off x="3533" y="1449"/>
              <a:ext cx="127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Oval 23"/>
            <p:cNvSpPr>
              <a:spLocks noChangeArrowheads="1"/>
            </p:cNvSpPr>
            <p:nvPr/>
          </p:nvSpPr>
          <p:spPr bwMode="auto">
            <a:xfrm>
              <a:off x="3732" y="1489"/>
              <a:ext cx="110" cy="6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3659" y="1449"/>
              <a:ext cx="128" cy="4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Text Box 37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insert(3,x)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4" name="Group 38"/>
          <p:cNvGrpSpPr>
            <a:grpSpLocks/>
          </p:cNvGrpSpPr>
          <p:nvPr/>
        </p:nvGrpSpPr>
        <p:grpSpPr bwMode="auto">
          <a:xfrm>
            <a:off x="8423275" y="1828800"/>
            <a:ext cx="912813" cy="912813"/>
            <a:chOff x="5306" y="1152"/>
            <a:chExt cx="575" cy="575"/>
          </a:xfrm>
        </p:grpSpPr>
        <p:sp>
          <p:nvSpPr>
            <p:cNvPr id="95" name="Oval 39"/>
            <p:cNvSpPr>
              <a:spLocks noChangeArrowheads="1"/>
            </p:cNvSpPr>
            <p:nvPr/>
          </p:nvSpPr>
          <p:spPr bwMode="auto">
            <a:xfrm>
              <a:off x="5306" y="1152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40"/>
            <p:cNvGrpSpPr>
              <a:grpSpLocks/>
            </p:cNvGrpSpPr>
            <p:nvPr/>
          </p:nvGrpSpPr>
          <p:grpSpPr bwMode="auto">
            <a:xfrm>
              <a:off x="5342" y="1241"/>
              <a:ext cx="490" cy="388"/>
              <a:chOff x="5342" y="1241"/>
              <a:chExt cx="490" cy="388"/>
            </a:xfrm>
          </p:grpSpPr>
          <p:sp>
            <p:nvSpPr>
              <p:cNvPr id="97" name="Oval 41"/>
              <p:cNvSpPr>
                <a:spLocks noChangeArrowheads="1"/>
              </p:cNvSpPr>
              <p:nvPr/>
            </p:nvSpPr>
            <p:spPr bwMode="auto">
              <a:xfrm>
                <a:off x="5594" y="1241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98" name="Oval 42"/>
              <p:cNvSpPr>
                <a:spLocks noChangeArrowheads="1"/>
              </p:cNvSpPr>
              <p:nvPr/>
            </p:nvSpPr>
            <p:spPr bwMode="auto">
              <a:xfrm>
                <a:off x="5469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99" name="Oval 43"/>
              <p:cNvSpPr>
                <a:spLocks noChangeArrowheads="1"/>
              </p:cNvSpPr>
              <p:nvPr/>
            </p:nvSpPr>
            <p:spPr bwMode="auto">
              <a:xfrm>
                <a:off x="5723" y="1348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100" name="Line 44"/>
              <p:cNvSpPr>
                <a:spLocks noChangeShapeType="1"/>
              </p:cNvSpPr>
              <p:nvPr/>
            </p:nvSpPr>
            <p:spPr bwMode="auto">
              <a:xfrm flipH="1">
                <a:off x="5523" y="1308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5"/>
              <p:cNvSpPr>
                <a:spLocks noChangeShapeType="1"/>
              </p:cNvSpPr>
              <p:nvPr/>
            </p:nvSpPr>
            <p:spPr bwMode="auto">
              <a:xfrm>
                <a:off x="5649" y="1308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46"/>
              <p:cNvSpPr>
                <a:spLocks noChangeArrowheads="1"/>
              </p:cNvSpPr>
              <p:nvPr/>
            </p:nvSpPr>
            <p:spPr bwMode="auto">
              <a:xfrm>
                <a:off x="5342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03" name="Line 47"/>
              <p:cNvSpPr>
                <a:spLocks noChangeShapeType="1"/>
              </p:cNvSpPr>
              <p:nvPr/>
            </p:nvSpPr>
            <p:spPr bwMode="auto">
              <a:xfrm flipH="1">
                <a:off x="5396" y="1417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Oval 48"/>
              <p:cNvSpPr>
                <a:spLocks noChangeArrowheads="1"/>
              </p:cNvSpPr>
              <p:nvPr/>
            </p:nvSpPr>
            <p:spPr bwMode="auto">
              <a:xfrm>
                <a:off x="5596" y="145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>
                <a:off x="5522" y="1417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Oval 50"/>
              <p:cNvSpPr>
                <a:spLocks noChangeArrowheads="1"/>
              </p:cNvSpPr>
              <p:nvPr/>
            </p:nvSpPr>
            <p:spPr bwMode="auto">
              <a:xfrm>
                <a:off x="5484" y="1563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107" name="Line 51"/>
              <p:cNvSpPr>
                <a:spLocks noChangeShapeType="1"/>
              </p:cNvSpPr>
              <p:nvPr/>
            </p:nvSpPr>
            <p:spPr bwMode="auto">
              <a:xfrm flipH="1">
                <a:off x="5538" y="1523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8" name="Group 54"/>
          <p:cNvGrpSpPr>
            <a:grpSpLocks/>
          </p:cNvGrpSpPr>
          <p:nvPr/>
        </p:nvGrpSpPr>
        <p:grpSpPr bwMode="auto">
          <a:xfrm>
            <a:off x="8423280" y="5486403"/>
            <a:ext cx="914401" cy="914401"/>
            <a:chOff x="5306" y="3456"/>
            <a:chExt cx="576" cy="576"/>
          </a:xfrm>
        </p:grpSpPr>
        <p:sp>
          <p:nvSpPr>
            <p:cNvPr id="109" name="Oval 55"/>
            <p:cNvSpPr>
              <a:spLocks noChangeArrowheads="1"/>
            </p:cNvSpPr>
            <p:nvPr/>
          </p:nvSpPr>
          <p:spPr bwMode="auto">
            <a:xfrm>
              <a:off x="5306" y="3456"/>
              <a:ext cx="576" cy="576"/>
            </a:xfrm>
            <a:prstGeom prst="ellipse">
              <a:avLst/>
            </a:prstGeom>
            <a:noFill/>
            <a:ln w="183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56"/>
            <p:cNvGrpSpPr>
              <a:grpSpLocks/>
            </p:cNvGrpSpPr>
            <p:nvPr/>
          </p:nvGrpSpPr>
          <p:grpSpPr bwMode="auto">
            <a:xfrm>
              <a:off x="5328" y="3686"/>
              <a:ext cx="525" cy="93"/>
              <a:chOff x="5328" y="3686"/>
              <a:chExt cx="525" cy="93"/>
            </a:xfrm>
          </p:grpSpPr>
          <p:sp>
            <p:nvSpPr>
              <p:cNvPr id="111" name="Oval 57"/>
              <p:cNvSpPr>
                <a:spLocks noChangeArrowheads="1"/>
              </p:cNvSpPr>
              <p:nvPr/>
            </p:nvSpPr>
            <p:spPr bwMode="auto">
              <a:xfrm>
                <a:off x="5328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12" name="Oval 58"/>
              <p:cNvSpPr>
                <a:spLocks noChangeArrowheads="1"/>
              </p:cNvSpPr>
              <p:nvPr/>
            </p:nvSpPr>
            <p:spPr bwMode="auto">
              <a:xfrm>
                <a:off x="5422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 dirty="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13" name="AutoShape 59"/>
              <p:cNvCxnSpPr>
                <a:cxnSpLocks noChangeShapeType="1"/>
              </p:cNvCxnSpPr>
              <p:nvPr/>
            </p:nvCxnSpPr>
            <p:spPr bwMode="auto">
              <a:xfrm>
                <a:off x="5392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Oval 60"/>
              <p:cNvSpPr>
                <a:spLocks noChangeArrowheads="1"/>
              </p:cNvSpPr>
              <p:nvPr/>
            </p:nvSpPr>
            <p:spPr bwMode="auto">
              <a:xfrm>
                <a:off x="5514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cxnSp>
            <p:nvCxnSpPr>
              <p:cNvPr id="115" name="AutoShape 61"/>
              <p:cNvCxnSpPr>
                <a:cxnSpLocks noChangeShapeType="1"/>
              </p:cNvCxnSpPr>
              <p:nvPr/>
            </p:nvCxnSpPr>
            <p:spPr bwMode="auto">
              <a:xfrm>
                <a:off x="5489" y="3732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6" name="Oval 62"/>
              <p:cNvSpPr>
                <a:spLocks noChangeArrowheads="1"/>
              </p:cNvSpPr>
              <p:nvPr/>
            </p:nvSpPr>
            <p:spPr bwMode="auto">
              <a:xfrm>
                <a:off x="5607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17" name="AutoShape 63"/>
              <p:cNvCxnSpPr>
                <a:cxnSpLocks noChangeShapeType="1"/>
              </p:cNvCxnSpPr>
              <p:nvPr/>
            </p:nvCxnSpPr>
            <p:spPr bwMode="auto">
              <a:xfrm>
                <a:off x="5577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Oval 64"/>
              <p:cNvSpPr>
                <a:spLocks noChangeArrowheads="1"/>
              </p:cNvSpPr>
              <p:nvPr/>
            </p:nvSpPr>
            <p:spPr bwMode="auto">
              <a:xfrm>
                <a:off x="5700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19" name="AutoShape 65"/>
              <p:cNvCxnSpPr>
                <a:cxnSpLocks noChangeShapeType="1"/>
              </p:cNvCxnSpPr>
              <p:nvPr/>
            </p:nvCxnSpPr>
            <p:spPr bwMode="auto">
              <a:xfrm>
                <a:off x="5673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Oval 66"/>
              <p:cNvSpPr>
                <a:spLocks noChangeArrowheads="1"/>
              </p:cNvSpPr>
              <p:nvPr/>
            </p:nvSpPr>
            <p:spPr bwMode="auto">
              <a:xfrm>
                <a:off x="5791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21" name="AutoShape 67"/>
              <p:cNvCxnSpPr>
                <a:cxnSpLocks noChangeShapeType="1"/>
              </p:cNvCxnSpPr>
              <p:nvPr/>
            </p:nvCxnSpPr>
            <p:spPr bwMode="auto">
              <a:xfrm>
                <a:off x="5764" y="3732"/>
                <a:ext cx="29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22" name="AutoShape 6"/>
          <p:cNvCxnSpPr>
            <a:cxnSpLocks noChangeShapeType="1"/>
          </p:cNvCxnSpPr>
          <p:nvPr/>
        </p:nvCxnSpPr>
        <p:spPr bwMode="auto">
          <a:xfrm>
            <a:off x="6368761" y="2286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AutoShape 8"/>
          <p:cNvCxnSpPr>
            <a:cxnSpLocks noChangeShapeType="1"/>
          </p:cNvCxnSpPr>
          <p:nvPr/>
        </p:nvCxnSpPr>
        <p:spPr bwMode="auto">
          <a:xfrm>
            <a:off x="5908675" y="2738870"/>
            <a:ext cx="1588" cy="2743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AutoShape 10"/>
          <p:cNvCxnSpPr>
            <a:cxnSpLocks noChangeShapeType="1"/>
          </p:cNvCxnSpPr>
          <p:nvPr/>
        </p:nvCxnSpPr>
        <p:spPr bwMode="auto">
          <a:xfrm>
            <a:off x="6368761" y="59436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AutoShape 11"/>
          <p:cNvCxnSpPr>
            <a:cxnSpLocks noChangeShapeType="1"/>
          </p:cNvCxnSpPr>
          <p:nvPr/>
        </p:nvCxnSpPr>
        <p:spPr bwMode="auto">
          <a:xfrm>
            <a:off x="8880475" y="2738870"/>
            <a:ext cx="1588" cy="15748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7" name="Text Box 15"/>
          <p:cNvSpPr txBox="1">
            <a:spLocks noChangeArrowheads="1"/>
          </p:cNvSpPr>
          <p:nvPr/>
        </p:nvSpPr>
        <p:spPr bwMode="auto">
          <a:xfrm rot="5400000">
            <a:off x="5431776" y="3717276"/>
            <a:ext cx="137607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28" name="Text Box 16"/>
          <p:cNvSpPr txBox="1">
            <a:spLocks noChangeArrowheads="1"/>
          </p:cNvSpPr>
          <p:nvPr/>
        </p:nvSpPr>
        <p:spPr bwMode="auto">
          <a:xfrm rot="5400000">
            <a:off x="8413750" y="3270250"/>
            <a:ext cx="137953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29" name="Oval 14"/>
          <p:cNvSpPr>
            <a:spLocks noChangeArrowheads="1"/>
          </p:cNvSpPr>
          <p:nvPr/>
        </p:nvSpPr>
        <p:spPr bwMode="auto">
          <a:xfrm>
            <a:off x="5451475" y="1828800"/>
            <a:ext cx="914400" cy="914400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27"/>
          <p:cNvGrpSpPr>
            <a:grpSpLocks/>
          </p:cNvGrpSpPr>
          <p:nvPr/>
        </p:nvGrpSpPr>
        <p:grpSpPr bwMode="auto">
          <a:xfrm>
            <a:off x="5451478" y="5486403"/>
            <a:ext cx="914401" cy="914401"/>
            <a:chOff x="3434" y="3456"/>
            <a:chExt cx="576" cy="576"/>
          </a:xfrm>
        </p:grpSpPr>
        <p:sp>
          <p:nvSpPr>
            <p:cNvPr id="131" name="Oval 28"/>
            <p:cNvSpPr>
              <a:spLocks noChangeArrowheads="1"/>
            </p:cNvSpPr>
            <p:nvPr/>
          </p:nvSpPr>
          <p:spPr bwMode="auto">
            <a:xfrm>
              <a:off x="3434" y="3456"/>
              <a:ext cx="576" cy="576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29"/>
            <p:cNvGrpSpPr>
              <a:grpSpLocks/>
            </p:cNvGrpSpPr>
            <p:nvPr/>
          </p:nvGrpSpPr>
          <p:grpSpPr bwMode="auto">
            <a:xfrm>
              <a:off x="3508" y="3696"/>
              <a:ext cx="434" cy="93"/>
              <a:chOff x="3508" y="3696"/>
              <a:chExt cx="434" cy="93"/>
            </a:xfrm>
          </p:grpSpPr>
          <p:sp>
            <p:nvSpPr>
              <p:cNvPr id="133" name="Oval 30"/>
              <p:cNvSpPr>
                <a:spLocks noChangeArrowheads="1"/>
              </p:cNvSpPr>
              <p:nvPr/>
            </p:nvSpPr>
            <p:spPr bwMode="auto">
              <a:xfrm>
                <a:off x="3508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34" name="Oval 31"/>
              <p:cNvSpPr>
                <a:spLocks noChangeArrowheads="1"/>
              </p:cNvSpPr>
              <p:nvPr/>
            </p:nvSpPr>
            <p:spPr bwMode="auto">
              <a:xfrm>
                <a:off x="3601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35" name="AutoShape 32"/>
              <p:cNvCxnSpPr>
                <a:cxnSpLocks noChangeShapeType="1"/>
              </p:cNvCxnSpPr>
              <p:nvPr/>
            </p:nvCxnSpPr>
            <p:spPr bwMode="auto">
              <a:xfrm>
                <a:off x="3575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6" name="Oval 33"/>
              <p:cNvSpPr>
                <a:spLocks noChangeArrowheads="1"/>
              </p:cNvSpPr>
              <p:nvPr/>
            </p:nvSpPr>
            <p:spPr bwMode="auto">
              <a:xfrm>
                <a:off x="3694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37" name="AutoShape 34"/>
              <p:cNvCxnSpPr>
                <a:cxnSpLocks noChangeShapeType="1"/>
              </p:cNvCxnSpPr>
              <p:nvPr/>
            </p:nvCxnSpPr>
            <p:spPr bwMode="auto">
              <a:xfrm>
                <a:off x="3665" y="3743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8" name="Oval 35"/>
              <p:cNvSpPr>
                <a:spLocks noChangeArrowheads="1"/>
              </p:cNvSpPr>
              <p:nvPr/>
            </p:nvSpPr>
            <p:spPr bwMode="auto">
              <a:xfrm>
                <a:off x="3787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39" name="AutoShape 36"/>
              <p:cNvCxnSpPr>
                <a:cxnSpLocks noChangeShapeType="1"/>
              </p:cNvCxnSpPr>
              <p:nvPr/>
            </p:nvCxnSpPr>
            <p:spPr bwMode="auto">
              <a:xfrm>
                <a:off x="3760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37"/>
              <p:cNvSpPr>
                <a:spLocks noChangeArrowheads="1"/>
              </p:cNvSpPr>
              <p:nvPr/>
            </p:nvSpPr>
            <p:spPr bwMode="auto">
              <a:xfrm>
                <a:off x="3880" y="369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41" name="AutoShape 38"/>
              <p:cNvCxnSpPr>
                <a:cxnSpLocks noChangeShapeType="1"/>
              </p:cNvCxnSpPr>
              <p:nvPr/>
            </p:nvCxnSpPr>
            <p:spPr bwMode="auto">
              <a:xfrm>
                <a:off x="3849" y="3743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2" name="Group 54"/>
          <p:cNvGrpSpPr>
            <a:grpSpLocks/>
          </p:cNvGrpSpPr>
          <p:nvPr/>
        </p:nvGrpSpPr>
        <p:grpSpPr bwMode="auto">
          <a:xfrm>
            <a:off x="8436551" y="4335607"/>
            <a:ext cx="914401" cy="914401"/>
            <a:chOff x="5306" y="3456"/>
            <a:chExt cx="576" cy="576"/>
          </a:xfrm>
        </p:grpSpPr>
        <p:sp>
          <p:nvSpPr>
            <p:cNvPr id="143" name="Oval 55"/>
            <p:cNvSpPr>
              <a:spLocks noChangeArrowheads="1"/>
            </p:cNvSpPr>
            <p:nvPr/>
          </p:nvSpPr>
          <p:spPr bwMode="auto">
            <a:xfrm>
              <a:off x="5306" y="3456"/>
              <a:ext cx="576" cy="576"/>
            </a:xfrm>
            <a:prstGeom prst="ellipse">
              <a:avLst/>
            </a:prstGeom>
            <a:noFill/>
            <a:ln w="1836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56"/>
            <p:cNvGrpSpPr>
              <a:grpSpLocks/>
            </p:cNvGrpSpPr>
            <p:nvPr/>
          </p:nvGrpSpPr>
          <p:grpSpPr bwMode="auto">
            <a:xfrm>
              <a:off x="5328" y="3686"/>
              <a:ext cx="525" cy="93"/>
              <a:chOff x="5328" y="3686"/>
              <a:chExt cx="525" cy="93"/>
            </a:xfrm>
          </p:grpSpPr>
          <p:sp>
            <p:nvSpPr>
              <p:cNvPr id="145" name="Oval 57"/>
              <p:cNvSpPr>
                <a:spLocks noChangeArrowheads="1"/>
              </p:cNvSpPr>
              <p:nvPr/>
            </p:nvSpPr>
            <p:spPr bwMode="auto">
              <a:xfrm>
                <a:off x="5328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146" name="Oval 58"/>
              <p:cNvSpPr>
                <a:spLocks noChangeArrowheads="1"/>
              </p:cNvSpPr>
              <p:nvPr/>
            </p:nvSpPr>
            <p:spPr bwMode="auto">
              <a:xfrm>
                <a:off x="5422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 dirty="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147" name="AutoShape 59"/>
              <p:cNvCxnSpPr>
                <a:cxnSpLocks noChangeShapeType="1"/>
              </p:cNvCxnSpPr>
              <p:nvPr/>
            </p:nvCxnSpPr>
            <p:spPr bwMode="auto">
              <a:xfrm>
                <a:off x="5392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48" name="Oval 60"/>
              <p:cNvSpPr>
                <a:spLocks noChangeArrowheads="1"/>
              </p:cNvSpPr>
              <p:nvPr/>
            </p:nvSpPr>
            <p:spPr bwMode="auto">
              <a:xfrm>
                <a:off x="5514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cxnSp>
            <p:nvCxnSpPr>
              <p:cNvPr id="149" name="AutoShape 61"/>
              <p:cNvCxnSpPr>
                <a:cxnSpLocks noChangeShapeType="1"/>
              </p:cNvCxnSpPr>
              <p:nvPr/>
            </p:nvCxnSpPr>
            <p:spPr bwMode="auto">
              <a:xfrm>
                <a:off x="5489" y="3732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0" name="Oval 62"/>
              <p:cNvSpPr>
                <a:spLocks noChangeArrowheads="1"/>
              </p:cNvSpPr>
              <p:nvPr/>
            </p:nvSpPr>
            <p:spPr bwMode="auto">
              <a:xfrm>
                <a:off x="5607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151" name="AutoShape 63"/>
              <p:cNvCxnSpPr>
                <a:cxnSpLocks noChangeShapeType="1"/>
              </p:cNvCxnSpPr>
              <p:nvPr/>
            </p:nvCxnSpPr>
            <p:spPr bwMode="auto">
              <a:xfrm>
                <a:off x="5577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2" name="Oval 64"/>
              <p:cNvSpPr>
                <a:spLocks noChangeArrowheads="1"/>
              </p:cNvSpPr>
              <p:nvPr/>
            </p:nvSpPr>
            <p:spPr bwMode="auto">
              <a:xfrm>
                <a:off x="5700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153" name="AutoShape 65"/>
              <p:cNvCxnSpPr>
                <a:cxnSpLocks noChangeShapeType="1"/>
              </p:cNvCxnSpPr>
              <p:nvPr/>
            </p:nvCxnSpPr>
            <p:spPr bwMode="auto">
              <a:xfrm>
                <a:off x="5673" y="3732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54" name="Oval 66"/>
              <p:cNvSpPr>
                <a:spLocks noChangeArrowheads="1"/>
              </p:cNvSpPr>
              <p:nvPr/>
            </p:nvSpPr>
            <p:spPr bwMode="auto">
              <a:xfrm>
                <a:off x="5791" y="3686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155" name="AutoShape 67"/>
              <p:cNvCxnSpPr>
                <a:cxnSpLocks noChangeShapeType="1"/>
              </p:cNvCxnSpPr>
              <p:nvPr/>
            </p:nvCxnSpPr>
            <p:spPr bwMode="auto">
              <a:xfrm>
                <a:off x="5764" y="3732"/>
                <a:ext cx="29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TextBox 1"/>
          <p:cNvSpPr txBox="1"/>
          <p:nvPr/>
        </p:nvSpPr>
        <p:spPr>
          <a:xfrm>
            <a:off x="9077325" y="6048811"/>
            <a:ext cx="8382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92D050"/>
                </a:solidFill>
                <a:sym typeface="Wingdings"/>
              </a:rPr>
              <a:t>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Glass Box Pruning</a:t>
            </a:r>
          </a:p>
        </p:txBody>
      </p:sp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2033588" y="3641725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506538" y="40894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573338" y="40894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21509" name="Freeform 5"/>
          <p:cNvSpPr>
            <a:spLocks noChangeArrowheads="1"/>
          </p:cNvSpPr>
          <p:nvPr/>
        </p:nvSpPr>
        <p:spPr bwMode="auto">
          <a:xfrm>
            <a:off x="1735138" y="3922713"/>
            <a:ext cx="527050" cy="166687"/>
          </a:xfrm>
          <a:custGeom>
            <a:avLst/>
            <a:gdLst>
              <a:gd name="T0" fmla="*/ 1464 w 1465"/>
              <a:gd name="T1" fmla="*/ 0 h 464"/>
              <a:gd name="T2" fmla="*/ 0 w 1465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65" h="464">
                <a:moveTo>
                  <a:pt x="1464" y="0"/>
                </a:moveTo>
                <a:lnTo>
                  <a:pt x="0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262188" y="3922713"/>
            <a:ext cx="539750" cy="166687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973138" y="45466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1200150" y="4379913"/>
            <a:ext cx="530225" cy="166687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2038350" y="45466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1728788" y="4379913"/>
            <a:ext cx="539750" cy="166687"/>
          </a:xfrm>
          <a:custGeom>
            <a:avLst/>
            <a:gdLst>
              <a:gd name="T0" fmla="*/ 0 w 1500"/>
              <a:gd name="T1" fmla="*/ 0 h 464"/>
              <a:gd name="T2" fmla="*/ 1499 w 1500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64">
                <a:moveTo>
                  <a:pt x="0" y="0"/>
                </a:moveTo>
                <a:lnTo>
                  <a:pt x="1499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071563" y="2968625"/>
            <a:ext cx="1371600" cy="346075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711200" y="3484563"/>
            <a:ext cx="2478088" cy="1684337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1854200" y="5601566"/>
            <a:ext cx="2405063" cy="1771650"/>
            <a:chOff x="1168" y="3529"/>
            <a:chExt cx="1515" cy="1116"/>
          </a:xfrm>
        </p:grpSpPr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1916" y="3559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1584" y="3842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2255" y="3842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H="1">
              <a:off x="1727" y="3737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2060" y="3737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1247" y="4130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1390" y="4025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1919" y="4130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1723" y="4025"/>
              <a:ext cx="340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1600" y="4411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1743" y="4306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Oval 25"/>
            <p:cNvSpPr>
              <a:spLocks noChangeArrowheads="1"/>
            </p:cNvSpPr>
            <p:nvPr/>
          </p:nvSpPr>
          <p:spPr bwMode="auto">
            <a:xfrm>
              <a:off x="1168" y="3529"/>
              <a:ext cx="1516" cy="1117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530" name="AutoShape 26"/>
          <p:cNvCxnSpPr>
            <a:cxnSpLocks noChangeShapeType="1"/>
            <a:stCxn id="21516" idx="4"/>
            <a:endCxn id="21529" idx="0"/>
          </p:cNvCxnSpPr>
          <p:nvPr/>
        </p:nvCxnSpPr>
        <p:spPr bwMode="auto">
          <a:xfrm>
            <a:off x="1950244" y="5168900"/>
            <a:ext cx="1107282" cy="432666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3375025" y="2968625"/>
            <a:ext cx="3476625" cy="4405313"/>
            <a:chOff x="2126" y="1870"/>
            <a:chExt cx="2190" cy="2775"/>
          </a:xfrm>
        </p:grpSpPr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2353" y="1870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grpSp>
          <p:nvGrpSpPr>
            <p:cNvPr id="21533" name="Group 29"/>
            <p:cNvGrpSpPr>
              <a:grpSpLocks/>
            </p:cNvGrpSpPr>
            <p:nvPr/>
          </p:nvGrpSpPr>
          <p:grpSpPr bwMode="auto">
            <a:xfrm>
              <a:off x="2126" y="2195"/>
              <a:ext cx="1560" cy="1060"/>
              <a:chOff x="2126" y="2195"/>
              <a:chExt cx="1560" cy="1060"/>
            </a:xfrm>
          </p:grpSpPr>
          <p:sp>
            <p:nvSpPr>
              <p:cNvPr id="21534" name="Oval 30"/>
              <p:cNvSpPr>
                <a:spLocks noChangeArrowheads="1"/>
              </p:cNvSpPr>
              <p:nvPr/>
            </p:nvSpPr>
            <p:spPr bwMode="auto">
              <a:xfrm>
                <a:off x="2959" y="229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1535" name="Oval 31"/>
              <p:cNvSpPr>
                <a:spLocks noChangeArrowheads="1"/>
              </p:cNvSpPr>
              <p:nvPr/>
            </p:nvSpPr>
            <p:spPr bwMode="auto">
              <a:xfrm>
                <a:off x="2627" y="257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 flipH="1">
                <a:off x="2770" y="247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Oval 33"/>
              <p:cNvSpPr>
                <a:spLocks noChangeArrowheads="1"/>
              </p:cNvSpPr>
              <p:nvPr/>
            </p:nvSpPr>
            <p:spPr bwMode="auto">
              <a:xfrm>
                <a:off x="2291" y="2864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H="1">
                <a:off x="2434" y="2759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Oval 35"/>
              <p:cNvSpPr>
                <a:spLocks noChangeArrowheads="1"/>
              </p:cNvSpPr>
              <p:nvPr/>
            </p:nvSpPr>
            <p:spPr bwMode="auto">
              <a:xfrm>
                <a:off x="2963" y="286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2767" y="2759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Oval 37"/>
              <p:cNvSpPr>
                <a:spLocks noChangeArrowheads="1"/>
              </p:cNvSpPr>
              <p:nvPr/>
            </p:nvSpPr>
            <p:spPr bwMode="auto">
              <a:xfrm>
                <a:off x="2126" y="2195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42" name="Group 38"/>
            <p:cNvGrpSpPr>
              <a:grpSpLocks/>
            </p:cNvGrpSpPr>
            <p:nvPr/>
          </p:nvGrpSpPr>
          <p:grpSpPr bwMode="auto">
            <a:xfrm>
              <a:off x="2801" y="3529"/>
              <a:ext cx="1515" cy="1116"/>
              <a:chOff x="2801" y="3529"/>
              <a:chExt cx="1515" cy="1116"/>
            </a:xfrm>
          </p:grpSpPr>
          <p:sp>
            <p:nvSpPr>
              <p:cNvPr id="21543" name="Oval 39"/>
              <p:cNvSpPr>
                <a:spLocks noChangeArrowheads="1"/>
              </p:cNvSpPr>
              <p:nvPr/>
            </p:nvSpPr>
            <p:spPr bwMode="auto">
              <a:xfrm>
                <a:off x="3548" y="355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1544" name="Oval 40"/>
              <p:cNvSpPr>
                <a:spLocks noChangeArrowheads="1"/>
              </p:cNvSpPr>
              <p:nvPr/>
            </p:nvSpPr>
            <p:spPr bwMode="auto">
              <a:xfrm>
                <a:off x="3216" y="3842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1545" name="Line 41"/>
              <p:cNvSpPr>
                <a:spLocks noChangeShapeType="1"/>
              </p:cNvSpPr>
              <p:nvPr/>
            </p:nvSpPr>
            <p:spPr bwMode="auto">
              <a:xfrm flipH="1">
                <a:off x="3359" y="3737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Oval 42"/>
              <p:cNvSpPr>
                <a:spLocks noChangeArrowheads="1"/>
              </p:cNvSpPr>
              <p:nvPr/>
            </p:nvSpPr>
            <p:spPr bwMode="auto">
              <a:xfrm>
                <a:off x="2880" y="4130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1547" name="Line 43"/>
              <p:cNvSpPr>
                <a:spLocks noChangeShapeType="1"/>
              </p:cNvSpPr>
              <p:nvPr/>
            </p:nvSpPr>
            <p:spPr bwMode="auto">
              <a:xfrm flipH="1">
                <a:off x="3023" y="4025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Oval 44"/>
              <p:cNvSpPr>
                <a:spLocks noChangeArrowheads="1"/>
              </p:cNvSpPr>
              <p:nvPr/>
            </p:nvSpPr>
            <p:spPr bwMode="auto">
              <a:xfrm>
                <a:off x="3552" y="4130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1549" name="Line 45"/>
              <p:cNvSpPr>
                <a:spLocks noChangeShapeType="1"/>
              </p:cNvSpPr>
              <p:nvPr/>
            </p:nvSpPr>
            <p:spPr bwMode="auto">
              <a:xfrm>
                <a:off x="3356" y="4025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Oval 46"/>
              <p:cNvSpPr>
                <a:spLocks noChangeArrowheads="1"/>
              </p:cNvSpPr>
              <p:nvPr/>
            </p:nvSpPr>
            <p:spPr bwMode="auto">
              <a:xfrm>
                <a:off x="3233" y="4411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21551" name="Line 47"/>
              <p:cNvSpPr>
                <a:spLocks noChangeShapeType="1"/>
              </p:cNvSpPr>
              <p:nvPr/>
            </p:nvSpPr>
            <p:spPr bwMode="auto">
              <a:xfrm flipH="1">
                <a:off x="3376" y="4306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Oval 48"/>
              <p:cNvSpPr>
                <a:spLocks noChangeArrowheads="1"/>
              </p:cNvSpPr>
              <p:nvPr/>
            </p:nvSpPr>
            <p:spPr bwMode="auto">
              <a:xfrm>
                <a:off x="2801" y="3529"/>
                <a:ext cx="1516" cy="1117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53" name="AutoShape 49"/>
            <p:cNvCxnSpPr>
              <a:cxnSpLocks noChangeShapeType="1"/>
              <a:stCxn id="21541" idx="4"/>
              <a:endCxn id="21552" idx="0"/>
            </p:cNvCxnSpPr>
            <p:nvPr/>
          </p:nvCxnSpPr>
          <p:spPr bwMode="auto">
            <a:xfrm>
              <a:off x="2907" y="3256"/>
              <a:ext cx="653" cy="273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1554" name="Group 50"/>
          <p:cNvGrpSpPr>
            <a:grpSpLocks/>
          </p:cNvGrpSpPr>
          <p:nvPr/>
        </p:nvGrpSpPr>
        <p:grpSpPr bwMode="auto">
          <a:xfrm>
            <a:off x="6038850" y="2968625"/>
            <a:ext cx="3683000" cy="4471988"/>
            <a:chOff x="3804" y="1870"/>
            <a:chExt cx="2320" cy="2817"/>
          </a:xfrm>
        </p:grpSpPr>
        <p:sp>
          <p:nvSpPr>
            <p:cNvPr id="21555" name="Text Box 51"/>
            <p:cNvSpPr txBox="1">
              <a:spLocks noChangeArrowheads="1"/>
            </p:cNvSpPr>
            <p:nvPr/>
          </p:nvSpPr>
          <p:spPr bwMode="auto">
            <a:xfrm>
              <a:off x="4031" y="1870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cxnSp>
          <p:nvCxnSpPr>
            <p:cNvPr id="21556" name="AutoShape 52"/>
            <p:cNvCxnSpPr>
              <a:cxnSpLocks noChangeShapeType="1"/>
              <a:stCxn id="21578" idx="4"/>
              <a:endCxn id="21567" idx="0"/>
            </p:cNvCxnSpPr>
            <p:nvPr/>
          </p:nvCxnSpPr>
          <p:spPr bwMode="auto">
            <a:xfrm>
              <a:off x="4585" y="3256"/>
              <a:ext cx="711" cy="280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1557" name="Group 53"/>
            <p:cNvGrpSpPr>
              <a:grpSpLocks/>
            </p:cNvGrpSpPr>
            <p:nvPr/>
          </p:nvGrpSpPr>
          <p:grpSpPr bwMode="auto">
            <a:xfrm>
              <a:off x="4466" y="3536"/>
              <a:ext cx="1658" cy="1151"/>
              <a:chOff x="4466" y="3536"/>
              <a:chExt cx="1658" cy="1151"/>
            </a:xfrm>
          </p:grpSpPr>
          <p:sp>
            <p:nvSpPr>
              <p:cNvPr id="21558" name="Oval 54"/>
              <p:cNvSpPr>
                <a:spLocks noChangeArrowheads="1"/>
              </p:cNvSpPr>
              <p:nvPr/>
            </p:nvSpPr>
            <p:spPr bwMode="auto">
              <a:xfrm>
                <a:off x="5107" y="356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1559" name="Oval 55"/>
              <p:cNvSpPr>
                <a:spLocks noChangeArrowheads="1"/>
              </p:cNvSpPr>
              <p:nvPr/>
            </p:nvSpPr>
            <p:spPr bwMode="auto">
              <a:xfrm>
                <a:off x="4775" y="384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1560" name="Oval 56"/>
              <p:cNvSpPr>
                <a:spLocks noChangeArrowheads="1"/>
              </p:cNvSpPr>
              <p:nvPr/>
            </p:nvSpPr>
            <p:spPr bwMode="auto">
              <a:xfrm>
                <a:off x="5447" y="3849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1561" name="Line 57"/>
              <p:cNvSpPr>
                <a:spLocks noChangeShapeType="1"/>
              </p:cNvSpPr>
              <p:nvPr/>
            </p:nvSpPr>
            <p:spPr bwMode="auto">
              <a:xfrm flipH="1">
                <a:off x="4918" y="374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2" name="Line 58"/>
              <p:cNvSpPr>
                <a:spLocks noChangeShapeType="1"/>
              </p:cNvSpPr>
              <p:nvPr/>
            </p:nvSpPr>
            <p:spPr bwMode="auto">
              <a:xfrm>
                <a:off x="5251" y="3744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3" name="Oval 59"/>
              <p:cNvSpPr>
                <a:spLocks noChangeArrowheads="1"/>
              </p:cNvSpPr>
              <p:nvPr/>
            </p:nvSpPr>
            <p:spPr bwMode="auto">
              <a:xfrm>
                <a:off x="5111" y="413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1564" name="Line 60"/>
              <p:cNvSpPr>
                <a:spLocks noChangeShapeType="1"/>
              </p:cNvSpPr>
              <p:nvPr/>
            </p:nvSpPr>
            <p:spPr bwMode="auto">
              <a:xfrm>
                <a:off x="4915" y="4032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Oval 61"/>
              <p:cNvSpPr>
                <a:spLocks noChangeArrowheads="1"/>
              </p:cNvSpPr>
              <p:nvPr/>
            </p:nvSpPr>
            <p:spPr bwMode="auto">
              <a:xfrm>
                <a:off x="4792" y="441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21566" name="Line 62"/>
              <p:cNvSpPr>
                <a:spLocks noChangeShapeType="1"/>
              </p:cNvSpPr>
              <p:nvPr/>
            </p:nvSpPr>
            <p:spPr bwMode="auto">
              <a:xfrm flipH="1">
                <a:off x="4935" y="431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Oval 63"/>
              <p:cNvSpPr>
                <a:spLocks noChangeArrowheads="1"/>
              </p:cNvSpPr>
              <p:nvPr/>
            </p:nvSpPr>
            <p:spPr bwMode="auto">
              <a:xfrm>
                <a:off x="4466" y="3536"/>
                <a:ext cx="1659" cy="1152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Oval 64"/>
              <p:cNvSpPr>
                <a:spLocks noChangeArrowheads="1"/>
              </p:cNvSpPr>
              <p:nvPr/>
            </p:nvSpPr>
            <p:spPr bwMode="auto">
              <a:xfrm>
                <a:off x="5775" y="4131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21569" name="Line 65"/>
              <p:cNvSpPr>
                <a:spLocks noChangeShapeType="1"/>
              </p:cNvSpPr>
              <p:nvPr/>
            </p:nvSpPr>
            <p:spPr bwMode="auto">
              <a:xfrm>
                <a:off x="5579" y="4026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70" name="Group 66"/>
            <p:cNvGrpSpPr>
              <a:grpSpLocks/>
            </p:cNvGrpSpPr>
            <p:nvPr/>
          </p:nvGrpSpPr>
          <p:grpSpPr bwMode="auto">
            <a:xfrm>
              <a:off x="3804" y="2195"/>
              <a:ext cx="1560" cy="1060"/>
              <a:chOff x="3804" y="2195"/>
              <a:chExt cx="1560" cy="1060"/>
            </a:xfrm>
          </p:grpSpPr>
          <p:sp>
            <p:nvSpPr>
              <p:cNvPr id="21571" name="Oval 67"/>
              <p:cNvSpPr>
                <a:spLocks noChangeArrowheads="1"/>
              </p:cNvSpPr>
              <p:nvPr/>
            </p:nvSpPr>
            <p:spPr bwMode="auto">
              <a:xfrm>
                <a:off x="4274" y="229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1572" name="Oval 68"/>
              <p:cNvSpPr>
                <a:spLocks noChangeArrowheads="1"/>
              </p:cNvSpPr>
              <p:nvPr/>
            </p:nvSpPr>
            <p:spPr bwMode="auto">
              <a:xfrm>
                <a:off x="3942" y="257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1573" name="Oval 69"/>
              <p:cNvSpPr>
                <a:spLocks noChangeArrowheads="1"/>
              </p:cNvSpPr>
              <p:nvPr/>
            </p:nvSpPr>
            <p:spPr bwMode="auto">
              <a:xfrm>
                <a:off x="4614" y="2576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1574" name="Line 70"/>
              <p:cNvSpPr>
                <a:spLocks noChangeShapeType="1"/>
              </p:cNvSpPr>
              <p:nvPr/>
            </p:nvSpPr>
            <p:spPr bwMode="auto">
              <a:xfrm flipH="1">
                <a:off x="4085" y="247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71"/>
              <p:cNvSpPr>
                <a:spLocks noChangeShapeType="1"/>
              </p:cNvSpPr>
              <p:nvPr/>
            </p:nvSpPr>
            <p:spPr bwMode="auto">
              <a:xfrm>
                <a:off x="4418" y="2471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Oval 72"/>
              <p:cNvSpPr>
                <a:spLocks noChangeArrowheads="1"/>
              </p:cNvSpPr>
              <p:nvPr/>
            </p:nvSpPr>
            <p:spPr bwMode="auto">
              <a:xfrm>
                <a:off x="4278" y="286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1577" name="Line 73"/>
              <p:cNvSpPr>
                <a:spLocks noChangeShapeType="1"/>
              </p:cNvSpPr>
              <p:nvPr/>
            </p:nvSpPr>
            <p:spPr bwMode="auto">
              <a:xfrm>
                <a:off x="4082" y="2759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8" name="Oval 74"/>
              <p:cNvSpPr>
                <a:spLocks noChangeArrowheads="1"/>
              </p:cNvSpPr>
              <p:nvPr/>
            </p:nvSpPr>
            <p:spPr bwMode="auto">
              <a:xfrm>
                <a:off x="3804" y="2195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Oval 75"/>
              <p:cNvSpPr>
                <a:spLocks noChangeArrowheads="1"/>
              </p:cNvSpPr>
              <p:nvPr/>
            </p:nvSpPr>
            <p:spPr bwMode="auto">
              <a:xfrm>
                <a:off x="4948" y="2858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21580" name="Line 76"/>
              <p:cNvSpPr>
                <a:spLocks noChangeShapeType="1"/>
              </p:cNvSpPr>
              <p:nvPr/>
            </p:nvSpPr>
            <p:spPr bwMode="auto">
              <a:xfrm>
                <a:off x="4752" y="2753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81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An insert operation only touches one path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Insert behaves similarly on many states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" dur="1000" fill="hold" masterRel="sameClick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9" dur="1000" fill="hold" masterRel="sameClick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0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2" dur="1000" fill="hold" masterRel="sameClick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3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5" dur="1000" fill="hold" masterRel="sameClick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6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8" dur="1000" fill="hold" masterRel="sameClick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9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78" name="Group 50"/>
          <p:cNvGrpSpPr>
            <a:grpSpLocks/>
          </p:cNvGrpSpPr>
          <p:nvPr/>
        </p:nvGrpSpPr>
        <p:grpSpPr bwMode="auto">
          <a:xfrm>
            <a:off x="6038850" y="2968625"/>
            <a:ext cx="3683000" cy="4471988"/>
            <a:chOff x="3804" y="1870"/>
            <a:chExt cx="2320" cy="2817"/>
          </a:xfrm>
        </p:grpSpPr>
        <p:sp>
          <p:nvSpPr>
            <p:cNvPr id="22579" name="Text Box 51"/>
            <p:cNvSpPr txBox="1">
              <a:spLocks noChangeArrowheads="1"/>
            </p:cNvSpPr>
            <p:nvPr/>
          </p:nvSpPr>
          <p:spPr bwMode="auto">
            <a:xfrm>
              <a:off x="4031" y="1870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cxnSp>
          <p:nvCxnSpPr>
            <p:cNvPr id="22580" name="AutoShape 52"/>
            <p:cNvCxnSpPr>
              <a:cxnSpLocks noChangeShapeType="1"/>
              <a:stCxn id="22602" idx="4"/>
              <a:endCxn id="22591" idx="0"/>
            </p:cNvCxnSpPr>
            <p:nvPr/>
          </p:nvCxnSpPr>
          <p:spPr bwMode="auto">
            <a:xfrm>
              <a:off x="4585" y="3256"/>
              <a:ext cx="711" cy="280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2581" name="Group 53"/>
            <p:cNvGrpSpPr>
              <a:grpSpLocks/>
            </p:cNvGrpSpPr>
            <p:nvPr/>
          </p:nvGrpSpPr>
          <p:grpSpPr bwMode="auto">
            <a:xfrm>
              <a:off x="4466" y="3536"/>
              <a:ext cx="1658" cy="1151"/>
              <a:chOff x="4466" y="3536"/>
              <a:chExt cx="1658" cy="1151"/>
            </a:xfrm>
          </p:grpSpPr>
          <p:sp>
            <p:nvSpPr>
              <p:cNvPr id="22582" name="Oval 54"/>
              <p:cNvSpPr>
                <a:spLocks noChangeArrowheads="1"/>
              </p:cNvSpPr>
              <p:nvPr/>
            </p:nvSpPr>
            <p:spPr bwMode="auto">
              <a:xfrm>
                <a:off x="5107" y="356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2583" name="Oval 55"/>
              <p:cNvSpPr>
                <a:spLocks noChangeArrowheads="1"/>
              </p:cNvSpPr>
              <p:nvPr/>
            </p:nvSpPr>
            <p:spPr bwMode="auto">
              <a:xfrm>
                <a:off x="4775" y="384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2584" name="Oval 56"/>
              <p:cNvSpPr>
                <a:spLocks noChangeArrowheads="1"/>
              </p:cNvSpPr>
              <p:nvPr/>
            </p:nvSpPr>
            <p:spPr bwMode="auto">
              <a:xfrm>
                <a:off x="5447" y="3849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2585" name="Line 57"/>
              <p:cNvSpPr>
                <a:spLocks noChangeShapeType="1"/>
              </p:cNvSpPr>
              <p:nvPr/>
            </p:nvSpPr>
            <p:spPr bwMode="auto">
              <a:xfrm flipH="1">
                <a:off x="4918" y="374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Line 58"/>
              <p:cNvSpPr>
                <a:spLocks noChangeShapeType="1"/>
              </p:cNvSpPr>
              <p:nvPr/>
            </p:nvSpPr>
            <p:spPr bwMode="auto">
              <a:xfrm>
                <a:off x="5251" y="3744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Oval 59"/>
              <p:cNvSpPr>
                <a:spLocks noChangeArrowheads="1"/>
              </p:cNvSpPr>
              <p:nvPr/>
            </p:nvSpPr>
            <p:spPr bwMode="auto">
              <a:xfrm>
                <a:off x="5111" y="413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2588" name="Line 60"/>
              <p:cNvSpPr>
                <a:spLocks noChangeShapeType="1"/>
              </p:cNvSpPr>
              <p:nvPr/>
            </p:nvSpPr>
            <p:spPr bwMode="auto">
              <a:xfrm>
                <a:off x="4915" y="4032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9" name="Oval 61"/>
              <p:cNvSpPr>
                <a:spLocks noChangeArrowheads="1"/>
              </p:cNvSpPr>
              <p:nvPr/>
            </p:nvSpPr>
            <p:spPr bwMode="auto">
              <a:xfrm>
                <a:off x="4792" y="441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22590" name="Line 62"/>
              <p:cNvSpPr>
                <a:spLocks noChangeShapeType="1"/>
              </p:cNvSpPr>
              <p:nvPr/>
            </p:nvSpPr>
            <p:spPr bwMode="auto">
              <a:xfrm flipH="1">
                <a:off x="4935" y="431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1" name="Oval 63"/>
              <p:cNvSpPr>
                <a:spLocks noChangeArrowheads="1"/>
              </p:cNvSpPr>
              <p:nvPr/>
            </p:nvSpPr>
            <p:spPr bwMode="auto">
              <a:xfrm>
                <a:off x="4466" y="3536"/>
                <a:ext cx="1659" cy="1152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Oval 64"/>
              <p:cNvSpPr>
                <a:spLocks noChangeArrowheads="1"/>
              </p:cNvSpPr>
              <p:nvPr/>
            </p:nvSpPr>
            <p:spPr bwMode="auto">
              <a:xfrm>
                <a:off x="5775" y="4131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22593" name="Line 65"/>
              <p:cNvSpPr>
                <a:spLocks noChangeShapeType="1"/>
              </p:cNvSpPr>
              <p:nvPr/>
            </p:nvSpPr>
            <p:spPr bwMode="auto">
              <a:xfrm>
                <a:off x="5579" y="4026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4" name="Group 66"/>
            <p:cNvGrpSpPr>
              <a:grpSpLocks/>
            </p:cNvGrpSpPr>
            <p:nvPr/>
          </p:nvGrpSpPr>
          <p:grpSpPr bwMode="auto">
            <a:xfrm>
              <a:off x="3804" y="2195"/>
              <a:ext cx="1560" cy="1060"/>
              <a:chOff x="3804" y="2195"/>
              <a:chExt cx="1560" cy="1060"/>
            </a:xfrm>
          </p:grpSpPr>
          <p:sp>
            <p:nvSpPr>
              <p:cNvPr id="22595" name="Oval 67"/>
              <p:cNvSpPr>
                <a:spLocks noChangeArrowheads="1"/>
              </p:cNvSpPr>
              <p:nvPr/>
            </p:nvSpPr>
            <p:spPr bwMode="auto">
              <a:xfrm>
                <a:off x="4274" y="229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2596" name="Oval 68"/>
              <p:cNvSpPr>
                <a:spLocks noChangeArrowheads="1"/>
              </p:cNvSpPr>
              <p:nvPr/>
            </p:nvSpPr>
            <p:spPr bwMode="auto">
              <a:xfrm>
                <a:off x="3942" y="257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2597" name="Oval 69"/>
              <p:cNvSpPr>
                <a:spLocks noChangeArrowheads="1"/>
              </p:cNvSpPr>
              <p:nvPr/>
            </p:nvSpPr>
            <p:spPr bwMode="auto">
              <a:xfrm>
                <a:off x="4614" y="2576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2598" name="Line 70"/>
              <p:cNvSpPr>
                <a:spLocks noChangeShapeType="1"/>
              </p:cNvSpPr>
              <p:nvPr/>
            </p:nvSpPr>
            <p:spPr bwMode="auto">
              <a:xfrm flipH="1">
                <a:off x="4085" y="247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9" name="Line 71"/>
              <p:cNvSpPr>
                <a:spLocks noChangeShapeType="1"/>
              </p:cNvSpPr>
              <p:nvPr/>
            </p:nvSpPr>
            <p:spPr bwMode="auto">
              <a:xfrm>
                <a:off x="4418" y="2471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0" name="Oval 72"/>
              <p:cNvSpPr>
                <a:spLocks noChangeArrowheads="1"/>
              </p:cNvSpPr>
              <p:nvPr/>
            </p:nvSpPr>
            <p:spPr bwMode="auto">
              <a:xfrm>
                <a:off x="4278" y="286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2601" name="Line 73"/>
              <p:cNvSpPr>
                <a:spLocks noChangeShapeType="1"/>
              </p:cNvSpPr>
              <p:nvPr/>
            </p:nvSpPr>
            <p:spPr bwMode="auto">
              <a:xfrm>
                <a:off x="4082" y="2759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2" name="Oval 74"/>
              <p:cNvSpPr>
                <a:spLocks noChangeArrowheads="1"/>
              </p:cNvSpPr>
              <p:nvPr/>
            </p:nvSpPr>
            <p:spPr bwMode="auto">
              <a:xfrm>
                <a:off x="3804" y="2195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Oval 75"/>
              <p:cNvSpPr>
                <a:spLocks noChangeArrowheads="1"/>
              </p:cNvSpPr>
              <p:nvPr/>
            </p:nvSpPr>
            <p:spPr bwMode="auto">
              <a:xfrm>
                <a:off x="4948" y="2858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22604" name="Line 76"/>
              <p:cNvSpPr>
                <a:spLocks noChangeShapeType="1"/>
              </p:cNvSpPr>
              <p:nvPr/>
            </p:nvSpPr>
            <p:spPr bwMode="auto">
              <a:xfrm>
                <a:off x="4752" y="2753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555" name="Group 27"/>
          <p:cNvGrpSpPr>
            <a:grpSpLocks/>
          </p:cNvGrpSpPr>
          <p:nvPr/>
        </p:nvGrpSpPr>
        <p:grpSpPr bwMode="auto">
          <a:xfrm>
            <a:off x="3375025" y="2968625"/>
            <a:ext cx="3476625" cy="4405313"/>
            <a:chOff x="2126" y="1870"/>
            <a:chExt cx="2190" cy="2775"/>
          </a:xfrm>
        </p:grpSpPr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2353" y="1870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grpSp>
          <p:nvGrpSpPr>
            <p:cNvPr id="22557" name="Group 29"/>
            <p:cNvGrpSpPr>
              <a:grpSpLocks/>
            </p:cNvGrpSpPr>
            <p:nvPr/>
          </p:nvGrpSpPr>
          <p:grpSpPr bwMode="auto">
            <a:xfrm>
              <a:off x="2126" y="2195"/>
              <a:ext cx="1560" cy="1060"/>
              <a:chOff x="2126" y="2195"/>
              <a:chExt cx="1560" cy="1060"/>
            </a:xfrm>
          </p:grpSpPr>
          <p:sp>
            <p:nvSpPr>
              <p:cNvPr id="22558" name="Oval 30"/>
              <p:cNvSpPr>
                <a:spLocks noChangeArrowheads="1"/>
              </p:cNvSpPr>
              <p:nvPr/>
            </p:nvSpPr>
            <p:spPr bwMode="auto">
              <a:xfrm>
                <a:off x="2959" y="229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2559" name="Oval 31"/>
              <p:cNvSpPr>
                <a:spLocks noChangeArrowheads="1"/>
              </p:cNvSpPr>
              <p:nvPr/>
            </p:nvSpPr>
            <p:spPr bwMode="auto">
              <a:xfrm>
                <a:off x="2627" y="257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2560" name="Line 32"/>
              <p:cNvSpPr>
                <a:spLocks noChangeShapeType="1"/>
              </p:cNvSpPr>
              <p:nvPr/>
            </p:nvSpPr>
            <p:spPr bwMode="auto">
              <a:xfrm flipH="1">
                <a:off x="2770" y="247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Oval 33"/>
              <p:cNvSpPr>
                <a:spLocks noChangeArrowheads="1"/>
              </p:cNvSpPr>
              <p:nvPr/>
            </p:nvSpPr>
            <p:spPr bwMode="auto">
              <a:xfrm>
                <a:off x="2291" y="2864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2562" name="Line 34"/>
              <p:cNvSpPr>
                <a:spLocks noChangeShapeType="1"/>
              </p:cNvSpPr>
              <p:nvPr/>
            </p:nvSpPr>
            <p:spPr bwMode="auto">
              <a:xfrm flipH="1">
                <a:off x="2434" y="2759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Oval 35"/>
              <p:cNvSpPr>
                <a:spLocks noChangeArrowheads="1"/>
              </p:cNvSpPr>
              <p:nvPr/>
            </p:nvSpPr>
            <p:spPr bwMode="auto">
              <a:xfrm>
                <a:off x="2963" y="286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2564" name="Line 36"/>
              <p:cNvSpPr>
                <a:spLocks noChangeShapeType="1"/>
              </p:cNvSpPr>
              <p:nvPr/>
            </p:nvSpPr>
            <p:spPr bwMode="auto">
              <a:xfrm>
                <a:off x="2767" y="2759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Oval 37"/>
              <p:cNvSpPr>
                <a:spLocks noChangeArrowheads="1"/>
              </p:cNvSpPr>
              <p:nvPr/>
            </p:nvSpPr>
            <p:spPr bwMode="auto">
              <a:xfrm>
                <a:off x="2126" y="2195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66" name="Group 38"/>
            <p:cNvGrpSpPr>
              <a:grpSpLocks/>
            </p:cNvGrpSpPr>
            <p:nvPr/>
          </p:nvGrpSpPr>
          <p:grpSpPr bwMode="auto">
            <a:xfrm>
              <a:off x="2801" y="3529"/>
              <a:ext cx="1515" cy="1116"/>
              <a:chOff x="2801" y="3529"/>
              <a:chExt cx="1515" cy="1116"/>
            </a:xfrm>
          </p:grpSpPr>
          <p:sp>
            <p:nvSpPr>
              <p:cNvPr id="22567" name="Oval 39"/>
              <p:cNvSpPr>
                <a:spLocks noChangeArrowheads="1"/>
              </p:cNvSpPr>
              <p:nvPr/>
            </p:nvSpPr>
            <p:spPr bwMode="auto">
              <a:xfrm>
                <a:off x="3548" y="355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2568" name="Oval 40"/>
              <p:cNvSpPr>
                <a:spLocks noChangeArrowheads="1"/>
              </p:cNvSpPr>
              <p:nvPr/>
            </p:nvSpPr>
            <p:spPr bwMode="auto">
              <a:xfrm>
                <a:off x="3216" y="3842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2569" name="Line 41"/>
              <p:cNvSpPr>
                <a:spLocks noChangeShapeType="1"/>
              </p:cNvSpPr>
              <p:nvPr/>
            </p:nvSpPr>
            <p:spPr bwMode="auto">
              <a:xfrm flipH="1">
                <a:off x="3359" y="3737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Oval 42"/>
              <p:cNvSpPr>
                <a:spLocks noChangeArrowheads="1"/>
              </p:cNvSpPr>
              <p:nvPr/>
            </p:nvSpPr>
            <p:spPr bwMode="auto">
              <a:xfrm>
                <a:off x="2880" y="4130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2571" name="Line 43"/>
              <p:cNvSpPr>
                <a:spLocks noChangeShapeType="1"/>
              </p:cNvSpPr>
              <p:nvPr/>
            </p:nvSpPr>
            <p:spPr bwMode="auto">
              <a:xfrm flipH="1">
                <a:off x="3023" y="4025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Oval 44"/>
              <p:cNvSpPr>
                <a:spLocks noChangeArrowheads="1"/>
              </p:cNvSpPr>
              <p:nvPr/>
            </p:nvSpPr>
            <p:spPr bwMode="auto">
              <a:xfrm>
                <a:off x="3552" y="4130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2573" name="Line 45"/>
              <p:cNvSpPr>
                <a:spLocks noChangeShapeType="1"/>
              </p:cNvSpPr>
              <p:nvPr/>
            </p:nvSpPr>
            <p:spPr bwMode="auto">
              <a:xfrm>
                <a:off x="3356" y="4025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Oval 46"/>
              <p:cNvSpPr>
                <a:spLocks noChangeArrowheads="1"/>
              </p:cNvSpPr>
              <p:nvPr/>
            </p:nvSpPr>
            <p:spPr bwMode="auto">
              <a:xfrm>
                <a:off x="3233" y="4411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22575" name="Line 47"/>
              <p:cNvSpPr>
                <a:spLocks noChangeShapeType="1"/>
              </p:cNvSpPr>
              <p:nvPr/>
            </p:nvSpPr>
            <p:spPr bwMode="auto">
              <a:xfrm flipH="1">
                <a:off x="3376" y="4306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Oval 48"/>
              <p:cNvSpPr>
                <a:spLocks noChangeArrowheads="1"/>
              </p:cNvSpPr>
              <p:nvPr/>
            </p:nvSpPr>
            <p:spPr bwMode="auto">
              <a:xfrm>
                <a:off x="2801" y="3529"/>
                <a:ext cx="1516" cy="1117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77" name="AutoShape 49"/>
            <p:cNvCxnSpPr>
              <a:cxnSpLocks noChangeShapeType="1"/>
              <a:stCxn id="22565" idx="4"/>
              <a:endCxn id="22576" idx="0"/>
            </p:cNvCxnSpPr>
            <p:nvPr/>
          </p:nvCxnSpPr>
          <p:spPr bwMode="auto">
            <a:xfrm>
              <a:off x="2907" y="3256"/>
              <a:ext cx="653" cy="273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Glass Box Pruning</a:t>
            </a:r>
          </a:p>
        </p:txBody>
      </p:sp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2033588" y="3641725"/>
            <a:ext cx="460375" cy="280988"/>
          </a:xfrm>
          <a:prstGeom prst="ellipse">
            <a:avLst/>
          </a:prstGeom>
          <a:solidFill>
            <a:srgbClr val="00FF00"/>
          </a:solidFill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506538" y="4089400"/>
            <a:ext cx="460375" cy="280988"/>
          </a:xfrm>
          <a:prstGeom prst="ellipse">
            <a:avLst/>
          </a:prstGeom>
          <a:solidFill>
            <a:srgbClr val="00FF00"/>
          </a:solidFill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573338" y="40894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1733550" y="3922713"/>
            <a:ext cx="530225" cy="166687"/>
          </a:xfrm>
          <a:prstGeom prst="line">
            <a:avLst/>
          </a:prstGeom>
          <a:noFill/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262188" y="3922713"/>
            <a:ext cx="539750" cy="166687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973138" y="45466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1200150" y="4379913"/>
            <a:ext cx="530225" cy="166687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038350" y="4546600"/>
            <a:ext cx="460375" cy="280988"/>
          </a:xfrm>
          <a:prstGeom prst="ellipse">
            <a:avLst/>
          </a:prstGeom>
          <a:solidFill>
            <a:srgbClr val="00FF00"/>
          </a:solidFill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728788" y="4379913"/>
            <a:ext cx="539750" cy="166687"/>
          </a:xfrm>
          <a:prstGeom prst="line">
            <a:avLst/>
          </a:prstGeom>
          <a:noFill/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071563" y="2968625"/>
            <a:ext cx="1371600" cy="346075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711200" y="3484563"/>
            <a:ext cx="2478088" cy="1684337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1854200" y="5602288"/>
            <a:ext cx="2405063" cy="1771650"/>
            <a:chOff x="1168" y="3529"/>
            <a:chExt cx="1515" cy="1116"/>
          </a:xfrm>
        </p:grpSpPr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1916" y="3559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1584" y="3842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2544" name="Oval 16"/>
            <p:cNvSpPr>
              <a:spLocks noChangeArrowheads="1"/>
            </p:cNvSpPr>
            <p:nvPr/>
          </p:nvSpPr>
          <p:spPr bwMode="auto">
            <a:xfrm>
              <a:off x="2255" y="3842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H="1">
              <a:off x="1727" y="3737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2060" y="3737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1247" y="4130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1390" y="4025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1919" y="4130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1723" y="4025"/>
              <a:ext cx="340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1600" y="4411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H="1">
              <a:off x="1743" y="4306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1168" y="3529"/>
              <a:ext cx="1516" cy="1117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554" name="AutoShape 26"/>
          <p:cNvCxnSpPr>
            <a:cxnSpLocks noChangeShapeType="1"/>
            <a:stCxn id="22540" idx="4"/>
            <a:endCxn id="22553" idx="0"/>
          </p:cNvCxnSpPr>
          <p:nvPr/>
        </p:nvCxnSpPr>
        <p:spPr bwMode="auto">
          <a:xfrm>
            <a:off x="1950244" y="5168900"/>
            <a:ext cx="1107282" cy="433388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605" name="Group 77"/>
          <p:cNvGrpSpPr>
            <a:grpSpLocks/>
          </p:cNvGrpSpPr>
          <p:nvPr/>
        </p:nvGrpSpPr>
        <p:grpSpPr bwMode="auto">
          <a:xfrm>
            <a:off x="4572000" y="3522663"/>
            <a:ext cx="3656013" cy="3656012"/>
            <a:chOff x="2880" y="2219"/>
            <a:chExt cx="2303" cy="2303"/>
          </a:xfrm>
        </p:grpSpPr>
        <p:sp>
          <p:nvSpPr>
            <p:cNvPr id="22606" name="AutoShape 78"/>
            <p:cNvSpPr>
              <a:spLocks noChangeArrowheads="1"/>
            </p:cNvSpPr>
            <p:nvPr/>
          </p:nvSpPr>
          <p:spPr bwMode="auto">
            <a:xfrm>
              <a:off x="2880" y="2219"/>
              <a:ext cx="2304" cy="2304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AutoShape 79"/>
            <p:cNvSpPr>
              <a:spLocks noChangeArrowheads="1"/>
            </p:cNvSpPr>
            <p:nvPr/>
          </p:nvSpPr>
          <p:spPr bwMode="auto">
            <a:xfrm>
              <a:off x="3024" y="3083"/>
              <a:ext cx="2016" cy="576"/>
            </a:xfrm>
            <a:prstGeom prst="roundRect">
              <a:avLst>
                <a:gd name="adj" fmla="val 16667"/>
              </a:avLst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733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4800">
                  <a:solidFill>
                    <a:srgbClr val="FFFFFF"/>
                  </a:solidFill>
                  <a:ea typeface="DejaVu Sans" charset="0"/>
                  <a:cs typeface="DejaVu Sans" charset="0"/>
                </a:rPr>
                <a:t>PRUNED</a:t>
              </a:r>
            </a:p>
          </p:txBody>
        </p:sp>
      </p:grpSp>
      <p:sp>
        <p:nvSpPr>
          <p:cNvPr id="22608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We don't need to check more than one of these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We can prune all others from the state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Software Model Checking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 tIns="35280"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/>
              <a:t>Exhaustively test programs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/>
              <a:t>On all possible inputs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/>
              <a:t>On all possible schedules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/>
              <a:t>Up to finite bounds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2" name="Group 50"/>
          <p:cNvGrpSpPr>
            <a:grpSpLocks/>
          </p:cNvGrpSpPr>
          <p:nvPr/>
        </p:nvGrpSpPr>
        <p:grpSpPr bwMode="auto">
          <a:xfrm>
            <a:off x="6038850" y="2968625"/>
            <a:ext cx="3683000" cy="4471988"/>
            <a:chOff x="3804" y="1870"/>
            <a:chExt cx="2320" cy="2817"/>
          </a:xfrm>
        </p:grpSpPr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031" y="1870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cxnSp>
          <p:nvCxnSpPr>
            <p:cNvPr id="23604" name="AutoShape 52"/>
            <p:cNvCxnSpPr>
              <a:cxnSpLocks noChangeShapeType="1"/>
              <a:stCxn id="23626" idx="4"/>
              <a:endCxn id="23615" idx="0"/>
            </p:cNvCxnSpPr>
            <p:nvPr/>
          </p:nvCxnSpPr>
          <p:spPr bwMode="auto">
            <a:xfrm>
              <a:off x="4585" y="3256"/>
              <a:ext cx="711" cy="280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3605" name="Group 53"/>
            <p:cNvGrpSpPr>
              <a:grpSpLocks/>
            </p:cNvGrpSpPr>
            <p:nvPr/>
          </p:nvGrpSpPr>
          <p:grpSpPr bwMode="auto">
            <a:xfrm>
              <a:off x="4466" y="3536"/>
              <a:ext cx="1658" cy="1151"/>
              <a:chOff x="4466" y="3536"/>
              <a:chExt cx="1658" cy="1151"/>
            </a:xfrm>
          </p:grpSpPr>
          <p:sp>
            <p:nvSpPr>
              <p:cNvPr id="23606" name="Oval 54"/>
              <p:cNvSpPr>
                <a:spLocks noChangeArrowheads="1"/>
              </p:cNvSpPr>
              <p:nvPr/>
            </p:nvSpPr>
            <p:spPr bwMode="auto">
              <a:xfrm>
                <a:off x="5107" y="356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3607" name="Oval 55"/>
              <p:cNvSpPr>
                <a:spLocks noChangeArrowheads="1"/>
              </p:cNvSpPr>
              <p:nvPr/>
            </p:nvSpPr>
            <p:spPr bwMode="auto">
              <a:xfrm>
                <a:off x="4775" y="384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3608" name="Oval 56"/>
              <p:cNvSpPr>
                <a:spLocks noChangeArrowheads="1"/>
              </p:cNvSpPr>
              <p:nvPr/>
            </p:nvSpPr>
            <p:spPr bwMode="auto">
              <a:xfrm>
                <a:off x="5447" y="3849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3609" name="Line 57"/>
              <p:cNvSpPr>
                <a:spLocks noChangeShapeType="1"/>
              </p:cNvSpPr>
              <p:nvPr/>
            </p:nvSpPr>
            <p:spPr bwMode="auto">
              <a:xfrm flipH="1">
                <a:off x="4918" y="374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0" name="Line 58"/>
              <p:cNvSpPr>
                <a:spLocks noChangeShapeType="1"/>
              </p:cNvSpPr>
              <p:nvPr/>
            </p:nvSpPr>
            <p:spPr bwMode="auto">
              <a:xfrm>
                <a:off x="5251" y="3744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1" name="Oval 59"/>
              <p:cNvSpPr>
                <a:spLocks noChangeArrowheads="1"/>
              </p:cNvSpPr>
              <p:nvPr/>
            </p:nvSpPr>
            <p:spPr bwMode="auto">
              <a:xfrm>
                <a:off x="5111" y="413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3612" name="Line 60"/>
              <p:cNvSpPr>
                <a:spLocks noChangeShapeType="1"/>
              </p:cNvSpPr>
              <p:nvPr/>
            </p:nvSpPr>
            <p:spPr bwMode="auto">
              <a:xfrm>
                <a:off x="4915" y="4032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Oval 61"/>
              <p:cNvSpPr>
                <a:spLocks noChangeArrowheads="1"/>
              </p:cNvSpPr>
              <p:nvPr/>
            </p:nvSpPr>
            <p:spPr bwMode="auto">
              <a:xfrm>
                <a:off x="4792" y="441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 flipH="1">
                <a:off x="4935" y="431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Oval 63"/>
              <p:cNvSpPr>
                <a:spLocks noChangeArrowheads="1"/>
              </p:cNvSpPr>
              <p:nvPr/>
            </p:nvSpPr>
            <p:spPr bwMode="auto">
              <a:xfrm>
                <a:off x="4466" y="3536"/>
                <a:ext cx="1659" cy="1152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Oval 64"/>
              <p:cNvSpPr>
                <a:spLocks noChangeArrowheads="1"/>
              </p:cNvSpPr>
              <p:nvPr/>
            </p:nvSpPr>
            <p:spPr bwMode="auto">
              <a:xfrm>
                <a:off x="5775" y="4131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23617" name="Line 65"/>
              <p:cNvSpPr>
                <a:spLocks noChangeShapeType="1"/>
              </p:cNvSpPr>
              <p:nvPr/>
            </p:nvSpPr>
            <p:spPr bwMode="auto">
              <a:xfrm>
                <a:off x="5579" y="4026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8" name="Group 66"/>
            <p:cNvGrpSpPr>
              <a:grpSpLocks/>
            </p:cNvGrpSpPr>
            <p:nvPr/>
          </p:nvGrpSpPr>
          <p:grpSpPr bwMode="auto">
            <a:xfrm>
              <a:off x="3804" y="2195"/>
              <a:ext cx="1560" cy="1060"/>
              <a:chOff x="3804" y="2195"/>
              <a:chExt cx="1560" cy="1060"/>
            </a:xfrm>
          </p:grpSpPr>
          <p:sp>
            <p:nvSpPr>
              <p:cNvPr id="23619" name="Oval 67"/>
              <p:cNvSpPr>
                <a:spLocks noChangeArrowheads="1"/>
              </p:cNvSpPr>
              <p:nvPr/>
            </p:nvSpPr>
            <p:spPr bwMode="auto">
              <a:xfrm>
                <a:off x="4274" y="229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3620" name="Oval 68"/>
              <p:cNvSpPr>
                <a:spLocks noChangeArrowheads="1"/>
              </p:cNvSpPr>
              <p:nvPr/>
            </p:nvSpPr>
            <p:spPr bwMode="auto">
              <a:xfrm>
                <a:off x="3942" y="257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3621" name="Oval 69"/>
              <p:cNvSpPr>
                <a:spLocks noChangeArrowheads="1"/>
              </p:cNvSpPr>
              <p:nvPr/>
            </p:nvSpPr>
            <p:spPr bwMode="auto">
              <a:xfrm>
                <a:off x="4614" y="2576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3622" name="Line 70"/>
              <p:cNvSpPr>
                <a:spLocks noChangeShapeType="1"/>
              </p:cNvSpPr>
              <p:nvPr/>
            </p:nvSpPr>
            <p:spPr bwMode="auto">
              <a:xfrm flipH="1">
                <a:off x="4085" y="247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3" name="Line 71"/>
              <p:cNvSpPr>
                <a:spLocks noChangeShapeType="1"/>
              </p:cNvSpPr>
              <p:nvPr/>
            </p:nvSpPr>
            <p:spPr bwMode="auto">
              <a:xfrm>
                <a:off x="4418" y="2471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4" name="Oval 72"/>
              <p:cNvSpPr>
                <a:spLocks noChangeArrowheads="1"/>
              </p:cNvSpPr>
              <p:nvPr/>
            </p:nvSpPr>
            <p:spPr bwMode="auto">
              <a:xfrm>
                <a:off x="4278" y="286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3625" name="Line 73"/>
              <p:cNvSpPr>
                <a:spLocks noChangeShapeType="1"/>
              </p:cNvSpPr>
              <p:nvPr/>
            </p:nvSpPr>
            <p:spPr bwMode="auto">
              <a:xfrm>
                <a:off x="4082" y="2759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6" name="Oval 74"/>
              <p:cNvSpPr>
                <a:spLocks noChangeArrowheads="1"/>
              </p:cNvSpPr>
              <p:nvPr/>
            </p:nvSpPr>
            <p:spPr bwMode="auto">
              <a:xfrm>
                <a:off x="3804" y="2195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Oval 75"/>
              <p:cNvSpPr>
                <a:spLocks noChangeArrowheads="1"/>
              </p:cNvSpPr>
              <p:nvPr/>
            </p:nvSpPr>
            <p:spPr bwMode="auto">
              <a:xfrm>
                <a:off x="4948" y="2858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23628" name="Line 76"/>
              <p:cNvSpPr>
                <a:spLocks noChangeShapeType="1"/>
              </p:cNvSpPr>
              <p:nvPr/>
            </p:nvSpPr>
            <p:spPr bwMode="auto">
              <a:xfrm>
                <a:off x="4752" y="2753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79" name="Group 27"/>
          <p:cNvGrpSpPr>
            <a:grpSpLocks/>
          </p:cNvGrpSpPr>
          <p:nvPr/>
        </p:nvGrpSpPr>
        <p:grpSpPr bwMode="auto">
          <a:xfrm>
            <a:off x="3375025" y="2968625"/>
            <a:ext cx="3476625" cy="4405313"/>
            <a:chOff x="2126" y="1870"/>
            <a:chExt cx="2190" cy="2775"/>
          </a:xfrm>
        </p:grpSpPr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2353" y="1870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126" y="2195"/>
              <a:ext cx="1560" cy="1060"/>
              <a:chOff x="2126" y="2195"/>
              <a:chExt cx="1560" cy="1060"/>
            </a:xfrm>
          </p:grpSpPr>
          <p:sp>
            <p:nvSpPr>
              <p:cNvPr id="23582" name="Oval 30"/>
              <p:cNvSpPr>
                <a:spLocks noChangeArrowheads="1"/>
              </p:cNvSpPr>
              <p:nvPr/>
            </p:nvSpPr>
            <p:spPr bwMode="auto">
              <a:xfrm>
                <a:off x="2959" y="229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2627" y="257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 flipH="1">
                <a:off x="2770" y="247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Oval 33"/>
              <p:cNvSpPr>
                <a:spLocks noChangeArrowheads="1"/>
              </p:cNvSpPr>
              <p:nvPr/>
            </p:nvSpPr>
            <p:spPr bwMode="auto">
              <a:xfrm>
                <a:off x="2291" y="2864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auto">
              <a:xfrm flipH="1">
                <a:off x="2434" y="2759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7" name="Oval 35"/>
              <p:cNvSpPr>
                <a:spLocks noChangeArrowheads="1"/>
              </p:cNvSpPr>
              <p:nvPr/>
            </p:nvSpPr>
            <p:spPr bwMode="auto">
              <a:xfrm>
                <a:off x="2963" y="286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auto">
              <a:xfrm>
                <a:off x="2767" y="2759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Oval 37"/>
              <p:cNvSpPr>
                <a:spLocks noChangeArrowheads="1"/>
              </p:cNvSpPr>
              <p:nvPr/>
            </p:nvSpPr>
            <p:spPr bwMode="auto">
              <a:xfrm>
                <a:off x="2126" y="2195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90" name="Group 38"/>
            <p:cNvGrpSpPr>
              <a:grpSpLocks/>
            </p:cNvGrpSpPr>
            <p:nvPr/>
          </p:nvGrpSpPr>
          <p:grpSpPr bwMode="auto">
            <a:xfrm>
              <a:off x="2801" y="3529"/>
              <a:ext cx="1515" cy="1116"/>
              <a:chOff x="2801" y="3529"/>
              <a:chExt cx="1515" cy="1116"/>
            </a:xfrm>
          </p:grpSpPr>
          <p:sp>
            <p:nvSpPr>
              <p:cNvPr id="23591" name="Oval 39"/>
              <p:cNvSpPr>
                <a:spLocks noChangeArrowheads="1"/>
              </p:cNvSpPr>
              <p:nvPr/>
            </p:nvSpPr>
            <p:spPr bwMode="auto">
              <a:xfrm>
                <a:off x="3548" y="355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3592" name="Oval 40"/>
              <p:cNvSpPr>
                <a:spLocks noChangeArrowheads="1"/>
              </p:cNvSpPr>
              <p:nvPr/>
            </p:nvSpPr>
            <p:spPr bwMode="auto">
              <a:xfrm>
                <a:off x="3216" y="3842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3593" name="Line 41"/>
              <p:cNvSpPr>
                <a:spLocks noChangeShapeType="1"/>
              </p:cNvSpPr>
              <p:nvPr/>
            </p:nvSpPr>
            <p:spPr bwMode="auto">
              <a:xfrm flipH="1">
                <a:off x="3359" y="3737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4" name="Oval 42"/>
              <p:cNvSpPr>
                <a:spLocks noChangeArrowheads="1"/>
              </p:cNvSpPr>
              <p:nvPr/>
            </p:nvSpPr>
            <p:spPr bwMode="auto">
              <a:xfrm>
                <a:off x="2880" y="4130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auto">
              <a:xfrm flipH="1">
                <a:off x="3023" y="4025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6" name="Oval 44"/>
              <p:cNvSpPr>
                <a:spLocks noChangeArrowheads="1"/>
              </p:cNvSpPr>
              <p:nvPr/>
            </p:nvSpPr>
            <p:spPr bwMode="auto">
              <a:xfrm>
                <a:off x="3552" y="4130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3597" name="Line 45"/>
              <p:cNvSpPr>
                <a:spLocks noChangeShapeType="1"/>
              </p:cNvSpPr>
              <p:nvPr/>
            </p:nvSpPr>
            <p:spPr bwMode="auto">
              <a:xfrm>
                <a:off x="3356" y="4025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Oval 46"/>
              <p:cNvSpPr>
                <a:spLocks noChangeArrowheads="1"/>
              </p:cNvSpPr>
              <p:nvPr/>
            </p:nvSpPr>
            <p:spPr bwMode="auto">
              <a:xfrm>
                <a:off x="3233" y="4411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23599" name="Line 47"/>
              <p:cNvSpPr>
                <a:spLocks noChangeShapeType="1"/>
              </p:cNvSpPr>
              <p:nvPr/>
            </p:nvSpPr>
            <p:spPr bwMode="auto">
              <a:xfrm flipH="1">
                <a:off x="3376" y="4306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Oval 48"/>
              <p:cNvSpPr>
                <a:spLocks noChangeArrowheads="1"/>
              </p:cNvSpPr>
              <p:nvPr/>
            </p:nvSpPr>
            <p:spPr bwMode="auto">
              <a:xfrm>
                <a:off x="2801" y="3529"/>
                <a:ext cx="1516" cy="1117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601" name="AutoShape 49"/>
            <p:cNvCxnSpPr>
              <a:cxnSpLocks noChangeShapeType="1"/>
              <a:stCxn id="23589" idx="4"/>
              <a:endCxn id="23600" idx="0"/>
            </p:cNvCxnSpPr>
            <p:nvPr/>
          </p:nvCxnSpPr>
          <p:spPr bwMode="auto">
            <a:xfrm>
              <a:off x="2907" y="3256"/>
              <a:ext cx="653" cy="273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Glass Box Pruning</a:t>
            </a:r>
          </a:p>
        </p:txBody>
      </p:sp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2033588" y="3641725"/>
            <a:ext cx="460375" cy="280988"/>
          </a:xfrm>
          <a:prstGeom prst="ellipse">
            <a:avLst/>
          </a:prstGeom>
          <a:solidFill>
            <a:srgbClr val="00FF00"/>
          </a:solidFill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506538" y="4089400"/>
            <a:ext cx="460375" cy="280988"/>
          </a:xfrm>
          <a:prstGeom prst="ellipse">
            <a:avLst/>
          </a:prstGeom>
          <a:solidFill>
            <a:srgbClr val="00FF00"/>
          </a:solidFill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573338" y="40894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1733550" y="3922713"/>
            <a:ext cx="530225" cy="166687"/>
          </a:xfrm>
          <a:prstGeom prst="line">
            <a:avLst/>
          </a:prstGeom>
          <a:noFill/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262188" y="3922713"/>
            <a:ext cx="539750" cy="166687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3138" y="45466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1200150" y="4379913"/>
            <a:ext cx="530225" cy="166687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038350" y="4546600"/>
            <a:ext cx="460375" cy="280988"/>
          </a:xfrm>
          <a:prstGeom prst="ellipse">
            <a:avLst/>
          </a:prstGeom>
          <a:solidFill>
            <a:srgbClr val="00FF00"/>
          </a:solidFill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728788" y="4379913"/>
            <a:ext cx="539750" cy="166687"/>
          </a:xfrm>
          <a:prstGeom prst="line">
            <a:avLst/>
          </a:prstGeom>
          <a:noFill/>
          <a:ln w="1836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071563" y="2968625"/>
            <a:ext cx="1371600" cy="346075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711200" y="3484563"/>
            <a:ext cx="2478088" cy="1684337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1854200" y="5602288"/>
            <a:ext cx="2405063" cy="1771650"/>
            <a:chOff x="1168" y="3529"/>
            <a:chExt cx="1515" cy="1116"/>
          </a:xfrm>
        </p:grpSpPr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1916" y="3559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1584" y="3842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2255" y="3842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1727" y="3737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060" y="3737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Oval 19"/>
            <p:cNvSpPr>
              <a:spLocks noChangeArrowheads="1"/>
            </p:cNvSpPr>
            <p:nvPr/>
          </p:nvSpPr>
          <p:spPr bwMode="auto">
            <a:xfrm>
              <a:off x="1247" y="4130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1390" y="4025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Oval 21"/>
            <p:cNvSpPr>
              <a:spLocks noChangeArrowheads="1"/>
            </p:cNvSpPr>
            <p:nvPr/>
          </p:nvSpPr>
          <p:spPr bwMode="auto">
            <a:xfrm>
              <a:off x="1919" y="4130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723" y="4025"/>
              <a:ext cx="340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Oval 23"/>
            <p:cNvSpPr>
              <a:spLocks noChangeArrowheads="1"/>
            </p:cNvSpPr>
            <p:nvPr/>
          </p:nvSpPr>
          <p:spPr bwMode="auto">
            <a:xfrm>
              <a:off x="1600" y="4411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1743" y="4306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Oval 25"/>
            <p:cNvSpPr>
              <a:spLocks noChangeArrowheads="1"/>
            </p:cNvSpPr>
            <p:nvPr/>
          </p:nvSpPr>
          <p:spPr bwMode="auto">
            <a:xfrm>
              <a:off x="1168" y="3529"/>
              <a:ext cx="1516" cy="1117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578" name="AutoShape 26"/>
          <p:cNvCxnSpPr>
            <a:cxnSpLocks noChangeShapeType="1"/>
            <a:stCxn id="23564" idx="4"/>
            <a:endCxn id="23577" idx="0"/>
          </p:cNvCxnSpPr>
          <p:nvPr/>
        </p:nvCxnSpPr>
        <p:spPr bwMode="auto">
          <a:xfrm>
            <a:off x="1950244" y="5168900"/>
            <a:ext cx="1107282" cy="433388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3629" name="Group 77"/>
          <p:cNvGrpSpPr>
            <a:grpSpLocks/>
          </p:cNvGrpSpPr>
          <p:nvPr/>
        </p:nvGrpSpPr>
        <p:grpSpPr bwMode="auto">
          <a:xfrm>
            <a:off x="4572000" y="3522663"/>
            <a:ext cx="3656013" cy="3656012"/>
            <a:chOff x="2880" y="2219"/>
            <a:chExt cx="2303" cy="2303"/>
          </a:xfrm>
        </p:grpSpPr>
        <p:sp>
          <p:nvSpPr>
            <p:cNvPr id="23630" name="AutoShape 78"/>
            <p:cNvSpPr>
              <a:spLocks noChangeArrowheads="1"/>
            </p:cNvSpPr>
            <p:nvPr/>
          </p:nvSpPr>
          <p:spPr bwMode="auto">
            <a:xfrm>
              <a:off x="2880" y="2219"/>
              <a:ext cx="2304" cy="2304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AutoShape 79"/>
            <p:cNvSpPr>
              <a:spLocks noChangeArrowheads="1"/>
            </p:cNvSpPr>
            <p:nvPr/>
          </p:nvSpPr>
          <p:spPr bwMode="auto">
            <a:xfrm>
              <a:off x="3024" y="3083"/>
              <a:ext cx="2016" cy="576"/>
            </a:xfrm>
            <a:prstGeom prst="roundRect">
              <a:avLst>
                <a:gd name="adj" fmla="val 16667"/>
              </a:avLst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733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4800">
                  <a:solidFill>
                    <a:srgbClr val="FFFFFF"/>
                  </a:solidFill>
                  <a:ea typeface="DejaVu Sans" charset="0"/>
                  <a:cs typeface="DejaVu Sans" charset="0"/>
                </a:rPr>
                <a:t>PRUNED</a:t>
              </a:r>
            </a:p>
          </p:txBody>
        </p:sp>
      </p:grpSp>
      <p:sp>
        <p:nvSpPr>
          <p:cNvPr id="23632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We check each tree path, not each tree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This reduces the state space dramatically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685800" y="4800600"/>
            <a:ext cx="3886200" cy="2514600"/>
          </a:xfrm>
          <a:prstGeom prst="roundRect">
            <a:avLst>
              <a:gd name="adj" fmla="val 16667"/>
            </a:avLst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IntegerCounter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993900" y="2881313"/>
            <a:ext cx="1951038" cy="182880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481263" y="3687763"/>
            <a:ext cx="912812" cy="912812"/>
            <a:chOff x="1563" y="2323"/>
            <a:chExt cx="575" cy="575"/>
          </a:xfrm>
        </p:grpSpPr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563" y="2323"/>
              <a:ext cx="576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608" y="2444"/>
              <a:ext cx="490" cy="281"/>
              <a:chOff x="1608" y="2444"/>
              <a:chExt cx="490" cy="281"/>
            </a:xfrm>
          </p:grpSpPr>
          <p:sp>
            <p:nvSpPr>
              <p:cNvPr id="24583" name="Oval 7"/>
              <p:cNvSpPr>
                <a:spLocks noChangeArrowheads="1"/>
              </p:cNvSpPr>
              <p:nvPr/>
            </p:nvSpPr>
            <p:spPr bwMode="auto">
              <a:xfrm>
                <a:off x="1860" y="2444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4584" name="Oval 8"/>
              <p:cNvSpPr>
                <a:spLocks noChangeArrowheads="1"/>
              </p:cNvSpPr>
              <p:nvPr/>
            </p:nvSpPr>
            <p:spPr bwMode="auto">
              <a:xfrm>
                <a:off x="1735" y="2551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1989" y="2551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 flipH="1">
                <a:off x="1789" y="2511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915" y="2511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Oval 12"/>
              <p:cNvSpPr>
                <a:spLocks noChangeArrowheads="1"/>
              </p:cNvSpPr>
              <p:nvPr/>
            </p:nvSpPr>
            <p:spPr bwMode="auto">
              <a:xfrm>
                <a:off x="1608" y="2660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589" name="Line 13"/>
              <p:cNvSpPr>
                <a:spLocks noChangeShapeType="1"/>
              </p:cNvSpPr>
              <p:nvPr/>
            </p:nvSpPr>
            <p:spPr bwMode="auto">
              <a:xfrm flipH="1">
                <a:off x="1662" y="2620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Oval 14"/>
              <p:cNvSpPr>
                <a:spLocks noChangeArrowheads="1"/>
              </p:cNvSpPr>
              <p:nvPr/>
            </p:nvSpPr>
            <p:spPr bwMode="auto">
              <a:xfrm>
                <a:off x="1862" y="2660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1788" y="2620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819900" y="2881313"/>
            <a:ext cx="1951038" cy="182880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7021513" y="3289300"/>
            <a:ext cx="1571625" cy="320675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67230" rIns="99000" bIns="54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500">
                <a:solidFill>
                  <a:srgbClr val="FFFFFF"/>
                </a:solidFill>
              </a:rPr>
              <a:t>IntegerCounter'</a:t>
            </a:r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7307259" y="3687761"/>
            <a:ext cx="914399" cy="914399"/>
            <a:chOff x="4603" y="2323"/>
            <a:chExt cx="576" cy="576"/>
          </a:xfrm>
        </p:grpSpPr>
        <p:sp>
          <p:nvSpPr>
            <p:cNvPr id="24595" name="Oval 19"/>
            <p:cNvSpPr>
              <a:spLocks noChangeArrowheads="1"/>
            </p:cNvSpPr>
            <p:nvPr/>
          </p:nvSpPr>
          <p:spPr bwMode="auto">
            <a:xfrm>
              <a:off x="4603" y="2323"/>
              <a:ext cx="576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96" name="Group 20"/>
            <p:cNvGrpSpPr>
              <a:grpSpLocks/>
            </p:cNvGrpSpPr>
            <p:nvPr/>
          </p:nvGrpSpPr>
          <p:grpSpPr bwMode="auto">
            <a:xfrm>
              <a:off x="4677" y="2563"/>
              <a:ext cx="434" cy="93"/>
              <a:chOff x="4677" y="2563"/>
              <a:chExt cx="434" cy="93"/>
            </a:xfrm>
          </p:grpSpPr>
          <p:sp>
            <p:nvSpPr>
              <p:cNvPr id="24597" name="Oval 21"/>
              <p:cNvSpPr>
                <a:spLocks noChangeArrowheads="1"/>
              </p:cNvSpPr>
              <p:nvPr/>
            </p:nvSpPr>
            <p:spPr bwMode="auto">
              <a:xfrm>
                <a:off x="4677" y="2563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598" name="Oval 22"/>
              <p:cNvSpPr>
                <a:spLocks noChangeArrowheads="1"/>
              </p:cNvSpPr>
              <p:nvPr/>
            </p:nvSpPr>
            <p:spPr bwMode="auto">
              <a:xfrm>
                <a:off x="4770" y="2563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cxnSp>
            <p:nvCxnSpPr>
              <p:cNvPr id="24599" name="AutoShape 23"/>
              <p:cNvCxnSpPr>
                <a:cxnSpLocks noChangeShapeType="1"/>
              </p:cNvCxnSpPr>
              <p:nvPr/>
            </p:nvCxnSpPr>
            <p:spPr bwMode="auto">
              <a:xfrm>
                <a:off x="4741" y="2610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0" name="Oval 24"/>
              <p:cNvSpPr>
                <a:spLocks noChangeArrowheads="1"/>
              </p:cNvSpPr>
              <p:nvPr/>
            </p:nvSpPr>
            <p:spPr bwMode="auto">
              <a:xfrm>
                <a:off x="4863" y="2563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cxnSp>
            <p:nvCxnSpPr>
              <p:cNvPr id="24601" name="AutoShape 25"/>
              <p:cNvCxnSpPr>
                <a:cxnSpLocks noChangeShapeType="1"/>
              </p:cNvCxnSpPr>
              <p:nvPr/>
            </p:nvCxnSpPr>
            <p:spPr bwMode="auto">
              <a:xfrm>
                <a:off x="4838" y="2610"/>
                <a:ext cx="30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2" name="Oval 26"/>
              <p:cNvSpPr>
                <a:spLocks noChangeArrowheads="1"/>
              </p:cNvSpPr>
              <p:nvPr/>
            </p:nvSpPr>
            <p:spPr bwMode="auto">
              <a:xfrm>
                <a:off x="4956" y="2563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cxnSp>
            <p:nvCxnSpPr>
              <p:cNvPr id="24603" name="AutoShape 27"/>
              <p:cNvCxnSpPr>
                <a:cxnSpLocks noChangeShapeType="1"/>
              </p:cNvCxnSpPr>
              <p:nvPr/>
            </p:nvCxnSpPr>
            <p:spPr bwMode="auto">
              <a:xfrm>
                <a:off x="4930" y="2610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5049" y="2563"/>
                <a:ext cx="62" cy="93"/>
              </a:xfrm>
              <a:prstGeom prst="ellipse">
                <a:avLst/>
              </a:prstGeom>
              <a:solidFill>
                <a:srgbClr val="FFFF00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cxnSp>
            <p:nvCxnSpPr>
              <p:cNvPr id="24605" name="AutoShape 29"/>
              <p:cNvCxnSpPr>
                <a:cxnSpLocks noChangeShapeType="1"/>
              </p:cNvCxnSpPr>
              <p:nvPr/>
            </p:nvCxnSpPr>
            <p:spPr bwMode="auto">
              <a:xfrm>
                <a:off x="5023" y="2610"/>
                <a:ext cx="31" cy="1"/>
              </a:xfrm>
              <a:prstGeom prst="straightConnector1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084263" y="2260600"/>
            <a:ext cx="3729037" cy="363538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69876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IntegerCounter with SearchTree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5892800" y="2260600"/>
            <a:ext cx="3729038" cy="363538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69876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IntegerCounter with AbstractMap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100763" y="6253163"/>
            <a:ext cx="3729037" cy="8763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69876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b="1">
                <a:solidFill>
                  <a:srgbClr val="FFFF00"/>
                </a:solidFill>
              </a:rPr>
              <a:t>Smaller</a:t>
            </a:r>
            <a:r>
              <a:rPr lang="en-US">
                <a:solidFill>
                  <a:srgbClr val="FFFFFF"/>
                </a:solidFill>
              </a:rPr>
              <a:t> state space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Better</a:t>
            </a:r>
            <a:r>
              <a:rPr lang="en-US">
                <a:solidFill>
                  <a:srgbClr val="FFFFFF"/>
                </a:solidFill>
              </a:rPr>
              <a:t> state space reduction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Faster</a:t>
            </a:r>
            <a:r>
              <a:rPr lang="en-US">
                <a:solidFill>
                  <a:srgbClr val="FFFFFF"/>
                </a:solidFill>
              </a:rPr>
              <a:t> analysis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027613" y="2139950"/>
            <a:ext cx="914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224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3200" b="1">
                <a:solidFill>
                  <a:srgbClr val="FFFFFF"/>
                </a:solidFill>
              </a:rPr>
              <a:t>vs</a:t>
            </a:r>
          </a:p>
        </p:txBody>
      </p: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914400" y="5029200"/>
            <a:ext cx="912813" cy="912813"/>
            <a:chOff x="576" y="3168"/>
            <a:chExt cx="575" cy="575"/>
          </a:xfrm>
        </p:grpSpPr>
        <p:sp>
          <p:nvSpPr>
            <p:cNvPr id="24611" name="Oval 35"/>
            <p:cNvSpPr>
              <a:spLocks noChangeArrowheads="1"/>
            </p:cNvSpPr>
            <p:nvPr/>
          </p:nvSpPr>
          <p:spPr bwMode="auto">
            <a:xfrm>
              <a:off x="576" y="3168"/>
              <a:ext cx="576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12" name="Group 36"/>
            <p:cNvGrpSpPr>
              <a:grpSpLocks/>
            </p:cNvGrpSpPr>
            <p:nvPr/>
          </p:nvGrpSpPr>
          <p:grpSpPr bwMode="auto">
            <a:xfrm>
              <a:off x="621" y="3289"/>
              <a:ext cx="485" cy="281"/>
              <a:chOff x="621" y="3289"/>
              <a:chExt cx="485" cy="281"/>
            </a:xfrm>
          </p:grpSpPr>
          <p:sp>
            <p:nvSpPr>
              <p:cNvPr id="24613" name="Oval 37"/>
              <p:cNvSpPr>
                <a:spLocks noChangeArrowheads="1"/>
              </p:cNvSpPr>
              <p:nvPr/>
            </p:nvSpPr>
            <p:spPr bwMode="auto">
              <a:xfrm flipH="1">
                <a:off x="749" y="3289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4614" name="Oval 38"/>
              <p:cNvSpPr>
                <a:spLocks noChangeArrowheads="1"/>
              </p:cNvSpPr>
              <p:nvPr/>
            </p:nvSpPr>
            <p:spPr bwMode="auto">
              <a:xfrm flipH="1">
                <a:off x="869" y="339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4615" name="Oval 39"/>
              <p:cNvSpPr>
                <a:spLocks noChangeArrowheads="1"/>
              </p:cNvSpPr>
              <p:nvPr/>
            </p:nvSpPr>
            <p:spPr bwMode="auto">
              <a:xfrm flipH="1">
                <a:off x="621" y="339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616" name="Line 40"/>
              <p:cNvSpPr>
                <a:spLocks noChangeShapeType="1"/>
              </p:cNvSpPr>
              <p:nvPr/>
            </p:nvSpPr>
            <p:spPr bwMode="auto">
              <a:xfrm>
                <a:off x="804" y="3356"/>
                <a:ext cx="125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Line 41"/>
              <p:cNvSpPr>
                <a:spLocks noChangeShapeType="1"/>
              </p:cNvSpPr>
              <p:nvPr/>
            </p:nvSpPr>
            <p:spPr bwMode="auto">
              <a:xfrm flipH="1">
                <a:off x="675" y="3356"/>
                <a:ext cx="130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Oval 42"/>
              <p:cNvSpPr>
                <a:spLocks noChangeArrowheads="1"/>
              </p:cNvSpPr>
              <p:nvPr/>
            </p:nvSpPr>
            <p:spPr bwMode="auto">
              <a:xfrm flipH="1">
                <a:off x="996" y="350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4619" name="Line 43"/>
              <p:cNvSpPr>
                <a:spLocks noChangeShapeType="1"/>
              </p:cNvSpPr>
              <p:nvPr/>
            </p:nvSpPr>
            <p:spPr bwMode="auto">
              <a:xfrm>
                <a:off x="931" y="3465"/>
                <a:ext cx="125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Oval 44"/>
              <p:cNvSpPr>
                <a:spLocks noChangeArrowheads="1"/>
              </p:cNvSpPr>
              <p:nvPr/>
            </p:nvSpPr>
            <p:spPr bwMode="auto">
              <a:xfrm flipH="1">
                <a:off x="748" y="350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4621" name="Line 45"/>
              <p:cNvSpPr>
                <a:spLocks noChangeShapeType="1"/>
              </p:cNvSpPr>
              <p:nvPr/>
            </p:nvSpPr>
            <p:spPr bwMode="auto">
              <a:xfrm flipH="1">
                <a:off x="802" y="3465"/>
                <a:ext cx="130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22" name="Group 46"/>
          <p:cNvGrpSpPr>
            <a:grpSpLocks/>
          </p:cNvGrpSpPr>
          <p:nvPr/>
        </p:nvGrpSpPr>
        <p:grpSpPr bwMode="auto">
          <a:xfrm>
            <a:off x="2057400" y="5029200"/>
            <a:ext cx="912813" cy="912813"/>
            <a:chOff x="1296" y="3168"/>
            <a:chExt cx="575" cy="575"/>
          </a:xfrm>
        </p:grpSpPr>
        <p:sp>
          <p:nvSpPr>
            <p:cNvPr id="24623" name="Oval 47"/>
            <p:cNvSpPr>
              <a:spLocks noChangeArrowheads="1"/>
            </p:cNvSpPr>
            <p:nvPr/>
          </p:nvSpPr>
          <p:spPr bwMode="auto">
            <a:xfrm>
              <a:off x="1296" y="3168"/>
              <a:ext cx="576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24" name="Group 48"/>
            <p:cNvGrpSpPr>
              <a:grpSpLocks/>
            </p:cNvGrpSpPr>
            <p:nvPr/>
          </p:nvGrpSpPr>
          <p:grpSpPr bwMode="auto">
            <a:xfrm>
              <a:off x="1341" y="3289"/>
              <a:ext cx="485" cy="281"/>
              <a:chOff x="1341" y="3289"/>
              <a:chExt cx="485" cy="281"/>
            </a:xfrm>
          </p:grpSpPr>
          <p:sp>
            <p:nvSpPr>
              <p:cNvPr id="24625" name="Oval 49"/>
              <p:cNvSpPr>
                <a:spLocks noChangeArrowheads="1"/>
              </p:cNvSpPr>
              <p:nvPr/>
            </p:nvSpPr>
            <p:spPr bwMode="auto">
              <a:xfrm flipH="1">
                <a:off x="1469" y="3289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4626" name="Oval 50"/>
              <p:cNvSpPr>
                <a:spLocks noChangeArrowheads="1"/>
              </p:cNvSpPr>
              <p:nvPr/>
            </p:nvSpPr>
            <p:spPr bwMode="auto">
              <a:xfrm flipH="1">
                <a:off x="1589" y="339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4627" name="Oval 51"/>
              <p:cNvSpPr>
                <a:spLocks noChangeArrowheads="1"/>
              </p:cNvSpPr>
              <p:nvPr/>
            </p:nvSpPr>
            <p:spPr bwMode="auto">
              <a:xfrm flipH="1">
                <a:off x="1341" y="339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628" name="Line 52"/>
              <p:cNvSpPr>
                <a:spLocks noChangeShapeType="1"/>
              </p:cNvSpPr>
              <p:nvPr/>
            </p:nvSpPr>
            <p:spPr bwMode="auto">
              <a:xfrm>
                <a:off x="1524" y="3356"/>
                <a:ext cx="125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Line 53"/>
              <p:cNvSpPr>
                <a:spLocks noChangeShapeType="1"/>
              </p:cNvSpPr>
              <p:nvPr/>
            </p:nvSpPr>
            <p:spPr bwMode="auto">
              <a:xfrm flipH="1">
                <a:off x="1395" y="3356"/>
                <a:ext cx="130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Oval 54"/>
              <p:cNvSpPr>
                <a:spLocks noChangeArrowheads="1"/>
              </p:cNvSpPr>
              <p:nvPr/>
            </p:nvSpPr>
            <p:spPr bwMode="auto">
              <a:xfrm flipH="1">
                <a:off x="1716" y="350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4631" name="Line 55"/>
              <p:cNvSpPr>
                <a:spLocks noChangeShapeType="1"/>
              </p:cNvSpPr>
              <p:nvPr/>
            </p:nvSpPr>
            <p:spPr bwMode="auto">
              <a:xfrm>
                <a:off x="1651" y="3465"/>
                <a:ext cx="125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Oval 56"/>
              <p:cNvSpPr>
                <a:spLocks noChangeArrowheads="1"/>
              </p:cNvSpPr>
              <p:nvPr/>
            </p:nvSpPr>
            <p:spPr bwMode="auto">
              <a:xfrm flipH="1">
                <a:off x="1468" y="350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1387" y="3465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34" name="Group 58"/>
          <p:cNvGrpSpPr>
            <a:grpSpLocks/>
          </p:cNvGrpSpPr>
          <p:nvPr/>
        </p:nvGrpSpPr>
        <p:grpSpPr bwMode="auto">
          <a:xfrm>
            <a:off x="3200400" y="5029200"/>
            <a:ext cx="1141413" cy="912813"/>
            <a:chOff x="2016" y="3168"/>
            <a:chExt cx="719" cy="575"/>
          </a:xfrm>
        </p:grpSpPr>
        <p:sp>
          <p:nvSpPr>
            <p:cNvPr id="24635" name="Oval 59"/>
            <p:cNvSpPr>
              <a:spLocks noChangeArrowheads="1"/>
            </p:cNvSpPr>
            <p:nvPr/>
          </p:nvSpPr>
          <p:spPr bwMode="auto">
            <a:xfrm>
              <a:off x="2016" y="3168"/>
              <a:ext cx="720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2061" y="3289"/>
              <a:ext cx="612" cy="281"/>
              <a:chOff x="2061" y="3289"/>
              <a:chExt cx="612" cy="281"/>
            </a:xfrm>
          </p:grpSpPr>
          <p:sp>
            <p:nvSpPr>
              <p:cNvPr id="24637" name="Oval 61"/>
              <p:cNvSpPr>
                <a:spLocks noChangeArrowheads="1"/>
              </p:cNvSpPr>
              <p:nvPr/>
            </p:nvSpPr>
            <p:spPr bwMode="auto">
              <a:xfrm>
                <a:off x="2313" y="3289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4638" name="Oval 62"/>
              <p:cNvSpPr>
                <a:spLocks noChangeArrowheads="1"/>
              </p:cNvSpPr>
              <p:nvPr/>
            </p:nvSpPr>
            <p:spPr bwMode="auto">
              <a:xfrm>
                <a:off x="2188" y="339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4639" name="Oval 63"/>
              <p:cNvSpPr>
                <a:spLocks noChangeArrowheads="1"/>
              </p:cNvSpPr>
              <p:nvPr/>
            </p:nvSpPr>
            <p:spPr bwMode="auto">
              <a:xfrm>
                <a:off x="2442" y="339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 flipH="1">
                <a:off x="2242" y="3356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2368" y="3356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Oval 66"/>
              <p:cNvSpPr>
                <a:spLocks noChangeArrowheads="1"/>
              </p:cNvSpPr>
              <p:nvPr/>
            </p:nvSpPr>
            <p:spPr bwMode="auto">
              <a:xfrm>
                <a:off x="2061" y="350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 flipH="1">
                <a:off x="2115" y="3465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Oval 68"/>
              <p:cNvSpPr>
                <a:spLocks noChangeArrowheads="1"/>
              </p:cNvSpPr>
              <p:nvPr/>
            </p:nvSpPr>
            <p:spPr bwMode="auto">
              <a:xfrm>
                <a:off x="2564" y="350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2490" y="3465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46" name="Group 70"/>
          <p:cNvGrpSpPr>
            <a:grpSpLocks/>
          </p:cNvGrpSpPr>
          <p:nvPr/>
        </p:nvGrpSpPr>
        <p:grpSpPr bwMode="auto">
          <a:xfrm>
            <a:off x="2057400" y="6172200"/>
            <a:ext cx="912813" cy="912813"/>
            <a:chOff x="1296" y="3888"/>
            <a:chExt cx="575" cy="575"/>
          </a:xfrm>
        </p:grpSpPr>
        <p:sp>
          <p:nvSpPr>
            <p:cNvPr id="24647" name="Oval 71"/>
            <p:cNvSpPr>
              <a:spLocks noChangeArrowheads="1"/>
            </p:cNvSpPr>
            <p:nvPr/>
          </p:nvSpPr>
          <p:spPr bwMode="auto">
            <a:xfrm>
              <a:off x="1296" y="3888"/>
              <a:ext cx="576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48" name="Group 72"/>
            <p:cNvGrpSpPr>
              <a:grpSpLocks/>
            </p:cNvGrpSpPr>
            <p:nvPr/>
          </p:nvGrpSpPr>
          <p:grpSpPr bwMode="auto">
            <a:xfrm>
              <a:off x="1341" y="4009"/>
              <a:ext cx="490" cy="281"/>
              <a:chOff x="1341" y="4009"/>
              <a:chExt cx="490" cy="281"/>
            </a:xfrm>
          </p:grpSpPr>
          <p:sp>
            <p:nvSpPr>
              <p:cNvPr id="24649" name="Oval 73"/>
              <p:cNvSpPr>
                <a:spLocks noChangeArrowheads="1"/>
              </p:cNvSpPr>
              <p:nvPr/>
            </p:nvSpPr>
            <p:spPr bwMode="auto">
              <a:xfrm>
                <a:off x="1593" y="4009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4650" name="Oval 74"/>
              <p:cNvSpPr>
                <a:spLocks noChangeArrowheads="1"/>
              </p:cNvSpPr>
              <p:nvPr/>
            </p:nvSpPr>
            <p:spPr bwMode="auto">
              <a:xfrm>
                <a:off x="1468" y="411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4651" name="Oval 75"/>
              <p:cNvSpPr>
                <a:spLocks noChangeArrowheads="1"/>
              </p:cNvSpPr>
              <p:nvPr/>
            </p:nvSpPr>
            <p:spPr bwMode="auto">
              <a:xfrm>
                <a:off x="1722" y="411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4652" name="Line 76"/>
              <p:cNvSpPr>
                <a:spLocks noChangeShapeType="1"/>
              </p:cNvSpPr>
              <p:nvPr/>
            </p:nvSpPr>
            <p:spPr bwMode="auto">
              <a:xfrm flipH="1">
                <a:off x="1522" y="4076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>
                <a:off x="1648" y="4076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Oval 78"/>
              <p:cNvSpPr>
                <a:spLocks noChangeArrowheads="1"/>
              </p:cNvSpPr>
              <p:nvPr/>
            </p:nvSpPr>
            <p:spPr bwMode="auto">
              <a:xfrm>
                <a:off x="1341" y="422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655" name="Line 79"/>
              <p:cNvSpPr>
                <a:spLocks noChangeShapeType="1"/>
              </p:cNvSpPr>
              <p:nvPr/>
            </p:nvSpPr>
            <p:spPr bwMode="auto">
              <a:xfrm flipH="1">
                <a:off x="1395" y="4185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6" name="Oval 80"/>
              <p:cNvSpPr>
                <a:spLocks noChangeArrowheads="1"/>
              </p:cNvSpPr>
              <p:nvPr/>
            </p:nvSpPr>
            <p:spPr bwMode="auto">
              <a:xfrm>
                <a:off x="1595" y="422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4657" name="Line 81"/>
              <p:cNvSpPr>
                <a:spLocks noChangeShapeType="1"/>
              </p:cNvSpPr>
              <p:nvPr/>
            </p:nvSpPr>
            <p:spPr bwMode="auto">
              <a:xfrm>
                <a:off x="1521" y="4185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58" name="Group 82"/>
          <p:cNvGrpSpPr>
            <a:grpSpLocks/>
          </p:cNvGrpSpPr>
          <p:nvPr/>
        </p:nvGrpSpPr>
        <p:grpSpPr bwMode="auto">
          <a:xfrm>
            <a:off x="3200400" y="6172200"/>
            <a:ext cx="912813" cy="912813"/>
            <a:chOff x="2016" y="3888"/>
            <a:chExt cx="575" cy="575"/>
          </a:xfrm>
        </p:grpSpPr>
        <p:sp>
          <p:nvSpPr>
            <p:cNvPr id="24659" name="Oval 83"/>
            <p:cNvSpPr>
              <a:spLocks noChangeArrowheads="1"/>
            </p:cNvSpPr>
            <p:nvPr/>
          </p:nvSpPr>
          <p:spPr bwMode="auto">
            <a:xfrm>
              <a:off x="2016" y="3888"/>
              <a:ext cx="576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60" name="Group 84"/>
            <p:cNvGrpSpPr>
              <a:grpSpLocks/>
            </p:cNvGrpSpPr>
            <p:nvPr/>
          </p:nvGrpSpPr>
          <p:grpSpPr bwMode="auto">
            <a:xfrm>
              <a:off x="2075" y="3987"/>
              <a:ext cx="453" cy="281"/>
              <a:chOff x="2075" y="3987"/>
              <a:chExt cx="453" cy="281"/>
            </a:xfrm>
          </p:grpSpPr>
          <p:sp>
            <p:nvSpPr>
              <p:cNvPr id="24661" name="Oval 85"/>
              <p:cNvSpPr>
                <a:spLocks noChangeArrowheads="1"/>
              </p:cNvSpPr>
              <p:nvPr/>
            </p:nvSpPr>
            <p:spPr bwMode="auto">
              <a:xfrm>
                <a:off x="2245" y="3987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4662" name="Oval 86"/>
              <p:cNvSpPr>
                <a:spLocks noChangeArrowheads="1"/>
              </p:cNvSpPr>
              <p:nvPr/>
            </p:nvSpPr>
            <p:spPr bwMode="auto">
              <a:xfrm>
                <a:off x="2075" y="4093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4663" name="Oval 87"/>
              <p:cNvSpPr>
                <a:spLocks noChangeArrowheads="1"/>
              </p:cNvSpPr>
              <p:nvPr/>
            </p:nvSpPr>
            <p:spPr bwMode="auto">
              <a:xfrm>
                <a:off x="2419" y="4093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4664" name="Line 88"/>
              <p:cNvSpPr>
                <a:spLocks noChangeShapeType="1"/>
              </p:cNvSpPr>
              <p:nvPr/>
            </p:nvSpPr>
            <p:spPr bwMode="auto">
              <a:xfrm flipH="1">
                <a:off x="2128" y="4054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Line 89"/>
              <p:cNvSpPr>
                <a:spLocks noChangeShapeType="1"/>
              </p:cNvSpPr>
              <p:nvPr/>
            </p:nvSpPr>
            <p:spPr bwMode="auto">
              <a:xfrm>
                <a:off x="2345" y="4054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90"/>
              <p:cNvSpPr>
                <a:spLocks noChangeArrowheads="1"/>
              </p:cNvSpPr>
              <p:nvPr/>
            </p:nvSpPr>
            <p:spPr bwMode="auto">
              <a:xfrm>
                <a:off x="2333" y="4202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667" name="Line 91"/>
              <p:cNvSpPr>
                <a:spLocks noChangeShapeType="1"/>
              </p:cNvSpPr>
              <p:nvPr/>
            </p:nvSpPr>
            <p:spPr bwMode="auto">
              <a:xfrm flipH="1">
                <a:off x="2387" y="4162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92"/>
              <p:cNvSpPr>
                <a:spLocks noChangeArrowheads="1"/>
              </p:cNvSpPr>
              <p:nvPr/>
            </p:nvSpPr>
            <p:spPr bwMode="auto">
              <a:xfrm>
                <a:off x="2179" y="4202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4669" name="Line 93"/>
              <p:cNvSpPr>
                <a:spLocks noChangeShapeType="1"/>
              </p:cNvSpPr>
              <p:nvPr/>
            </p:nvSpPr>
            <p:spPr bwMode="auto">
              <a:xfrm>
                <a:off x="2105" y="4162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70" name="Group 94"/>
          <p:cNvGrpSpPr>
            <a:grpSpLocks/>
          </p:cNvGrpSpPr>
          <p:nvPr/>
        </p:nvGrpSpPr>
        <p:grpSpPr bwMode="auto">
          <a:xfrm>
            <a:off x="914400" y="6172200"/>
            <a:ext cx="912813" cy="912813"/>
            <a:chOff x="576" y="3888"/>
            <a:chExt cx="575" cy="575"/>
          </a:xfrm>
        </p:grpSpPr>
        <p:sp>
          <p:nvSpPr>
            <p:cNvPr id="24671" name="Oval 95"/>
            <p:cNvSpPr>
              <a:spLocks noChangeArrowheads="1"/>
            </p:cNvSpPr>
            <p:nvPr/>
          </p:nvSpPr>
          <p:spPr bwMode="auto">
            <a:xfrm>
              <a:off x="576" y="3888"/>
              <a:ext cx="576" cy="576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72" name="Group 96"/>
            <p:cNvGrpSpPr>
              <a:grpSpLocks/>
            </p:cNvGrpSpPr>
            <p:nvPr/>
          </p:nvGrpSpPr>
          <p:grpSpPr bwMode="auto">
            <a:xfrm>
              <a:off x="620" y="4009"/>
              <a:ext cx="490" cy="281"/>
              <a:chOff x="620" y="4009"/>
              <a:chExt cx="490" cy="281"/>
            </a:xfrm>
          </p:grpSpPr>
          <p:sp>
            <p:nvSpPr>
              <p:cNvPr id="24673" name="Oval 97"/>
              <p:cNvSpPr>
                <a:spLocks noChangeArrowheads="1"/>
              </p:cNvSpPr>
              <p:nvPr/>
            </p:nvSpPr>
            <p:spPr bwMode="auto">
              <a:xfrm>
                <a:off x="873" y="4009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24674" name="Oval 98"/>
              <p:cNvSpPr>
                <a:spLocks noChangeArrowheads="1"/>
              </p:cNvSpPr>
              <p:nvPr/>
            </p:nvSpPr>
            <p:spPr bwMode="auto">
              <a:xfrm>
                <a:off x="747" y="411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24675" name="Oval 99"/>
              <p:cNvSpPr>
                <a:spLocks noChangeArrowheads="1"/>
              </p:cNvSpPr>
              <p:nvPr/>
            </p:nvSpPr>
            <p:spPr bwMode="auto">
              <a:xfrm>
                <a:off x="1001" y="4116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24676" name="Line 100"/>
              <p:cNvSpPr>
                <a:spLocks noChangeShapeType="1"/>
              </p:cNvSpPr>
              <p:nvPr/>
            </p:nvSpPr>
            <p:spPr bwMode="auto">
              <a:xfrm flipH="1">
                <a:off x="801" y="4076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Line 101"/>
              <p:cNvSpPr>
                <a:spLocks noChangeShapeType="1"/>
              </p:cNvSpPr>
              <p:nvPr/>
            </p:nvSpPr>
            <p:spPr bwMode="auto">
              <a:xfrm>
                <a:off x="927" y="4076"/>
                <a:ext cx="128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Oval 102"/>
              <p:cNvSpPr>
                <a:spLocks noChangeArrowheads="1"/>
              </p:cNvSpPr>
              <p:nvPr/>
            </p:nvSpPr>
            <p:spPr bwMode="auto">
              <a:xfrm>
                <a:off x="620" y="422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24679" name="Line 103"/>
              <p:cNvSpPr>
                <a:spLocks noChangeShapeType="1"/>
              </p:cNvSpPr>
              <p:nvPr/>
            </p:nvSpPr>
            <p:spPr bwMode="auto">
              <a:xfrm flipH="1">
                <a:off x="674" y="4185"/>
                <a:ext cx="127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" name="Oval 104"/>
              <p:cNvSpPr>
                <a:spLocks noChangeArrowheads="1"/>
              </p:cNvSpPr>
              <p:nvPr/>
            </p:nvSpPr>
            <p:spPr bwMode="auto">
              <a:xfrm>
                <a:off x="874" y="4225"/>
                <a:ext cx="110" cy="6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900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4681" name="Line 105"/>
              <p:cNvSpPr>
                <a:spLocks noChangeShapeType="1"/>
              </p:cNvSpPr>
              <p:nvPr/>
            </p:nvSpPr>
            <p:spPr bwMode="auto">
              <a:xfrm flipH="1">
                <a:off x="936" y="4185"/>
                <a:ext cx="130" cy="40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82" name="Group 106"/>
          <p:cNvGrpSpPr>
            <a:grpSpLocks/>
          </p:cNvGrpSpPr>
          <p:nvPr/>
        </p:nvGrpSpPr>
        <p:grpSpPr bwMode="auto">
          <a:xfrm>
            <a:off x="4921251" y="4800602"/>
            <a:ext cx="3536951" cy="1371601"/>
            <a:chOff x="3100" y="3024"/>
            <a:chExt cx="2228" cy="864"/>
          </a:xfrm>
        </p:grpSpPr>
        <p:grpSp>
          <p:nvGrpSpPr>
            <p:cNvPr id="24683" name="Group 107"/>
            <p:cNvGrpSpPr>
              <a:grpSpLocks/>
            </p:cNvGrpSpPr>
            <p:nvPr/>
          </p:nvGrpSpPr>
          <p:grpSpPr bwMode="auto">
            <a:xfrm>
              <a:off x="4608" y="3168"/>
              <a:ext cx="576" cy="576"/>
              <a:chOff x="4608" y="3168"/>
              <a:chExt cx="576" cy="576"/>
            </a:xfrm>
          </p:grpSpPr>
          <p:sp>
            <p:nvSpPr>
              <p:cNvPr id="24684" name="Oval 108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576" cy="576"/>
              </a:xfrm>
              <a:prstGeom prst="ellipse">
                <a:avLst/>
              </a:prstGeom>
              <a:solidFill>
                <a:srgbClr val="000080"/>
              </a:solidFill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85" name="Group 109"/>
              <p:cNvGrpSpPr>
                <a:grpSpLocks/>
              </p:cNvGrpSpPr>
              <p:nvPr/>
            </p:nvGrpSpPr>
            <p:grpSpPr bwMode="auto">
              <a:xfrm>
                <a:off x="4682" y="3408"/>
                <a:ext cx="434" cy="93"/>
                <a:chOff x="4682" y="3408"/>
                <a:chExt cx="434" cy="93"/>
              </a:xfrm>
            </p:grpSpPr>
            <p:sp>
              <p:nvSpPr>
                <p:cNvPr id="24686" name="Oval 110"/>
                <p:cNvSpPr>
                  <a:spLocks noChangeArrowheads="1"/>
                </p:cNvSpPr>
                <p:nvPr/>
              </p:nvSpPr>
              <p:spPr bwMode="auto">
                <a:xfrm>
                  <a:off x="4682" y="3408"/>
                  <a:ext cx="62" cy="93"/>
                </a:xfrm>
                <a:prstGeom prst="ellipse">
                  <a:avLst/>
                </a:prstGeom>
                <a:solidFill>
                  <a:srgbClr val="FFFF00"/>
                </a:solidFill>
                <a:ln w="1836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4320" tIns="51120" rIns="94320" bIns="51120" anchor="ctr"/>
                <a:lstStyle/>
                <a:p>
                  <a:pPr algn="ctr" hangingPunct="1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n-US" sz="900">
                      <a:solidFill>
                        <a:srgbClr val="000000"/>
                      </a:solidFill>
                      <a:latin typeface="Courier New" pitchFamily="49" charset="0"/>
                      <a:ea typeface="DejaVu Sans" charset="0"/>
                      <a:cs typeface="DejaVu Sans" charset="0"/>
                    </a:rPr>
                    <a:t>1</a:t>
                  </a:r>
                </a:p>
              </p:txBody>
            </p:sp>
            <p:sp>
              <p:nvSpPr>
                <p:cNvPr id="24687" name="Oval 111"/>
                <p:cNvSpPr>
                  <a:spLocks noChangeArrowheads="1"/>
                </p:cNvSpPr>
                <p:nvPr/>
              </p:nvSpPr>
              <p:spPr bwMode="auto">
                <a:xfrm>
                  <a:off x="4776" y="3408"/>
                  <a:ext cx="62" cy="93"/>
                </a:xfrm>
                <a:prstGeom prst="ellipse">
                  <a:avLst/>
                </a:prstGeom>
                <a:solidFill>
                  <a:srgbClr val="FFFF00"/>
                </a:solidFill>
                <a:ln w="1836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4320" tIns="51120" rIns="94320" bIns="51120" anchor="ctr"/>
                <a:lstStyle/>
                <a:p>
                  <a:pPr algn="ctr" hangingPunct="1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n-US" sz="900">
                      <a:solidFill>
                        <a:srgbClr val="000000"/>
                      </a:solidFill>
                      <a:latin typeface="Courier New" pitchFamily="49" charset="0"/>
                      <a:ea typeface="DejaVu Sans" charset="0"/>
                      <a:cs typeface="DejaVu Sans" charset="0"/>
                    </a:rPr>
                    <a:t>2</a:t>
                  </a:r>
                </a:p>
              </p:txBody>
            </p:sp>
            <p:cxnSp>
              <p:nvCxnSpPr>
                <p:cNvPr id="24688" name="AutoShape 112"/>
                <p:cNvCxnSpPr>
                  <a:cxnSpLocks noChangeShapeType="1"/>
                </p:cNvCxnSpPr>
                <p:nvPr/>
              </p:nvCxnSpPr>
              <p:spPr bwMode="auto">
                <a:xfrm>
                  <a:off x="4743" y="3455"/>
                  <a:ext cx="31" cy="1"/>
                </a:xfrm>
                <a:prstGeom prst="straightConnector1">
                  <a:avLst/>
                </a:prstGeom>
                <a:noFill/>
                <a:ln w="18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4689" name="Oval 113"/>
                <p:cNvSpPr>
                  <a:spLocks noChangeArrowheads="1"/>
                </p:cNvSpPr>
                <p:nvPr/>
              </p:nvSpPr>
              <p:spPr bwMode="auto">
                <a:xfrm>
                  <a:off x="4868" y="3408"/>
                  <a:ext cx="62" cy="93"/>
                </a:xfrm>
                <a:prstGeom prst="ellipse">
                  <a:avLst/>
                </a:prstGeom>
                <a:solidFill>
                  <a:srgbClr val="FFFF00"/>
                </a:solidFill>
                <a:ln w="1836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4320" tIns="51120" rIns="94320" bIns="51120" anchor="ctr"/>
                <a:lstStyle/>
                <a:p>
                  <a:pPr algn="ctr" hangingPunct="1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n-US" sz="900">
                      <a:solidFill>
                        <a:srgbClr val="000000"/>
                      </a:solidFill>
                      <a:latin typeface="Courier New" pitchFamily="49" charset="0"/>
                      <a:ea typeface="DejaVu Sans" charset="0"/>
                      <a:cs typeface="DejaVu Sans" charset="0"/>
                    </a:rPr>
                    <a:t>4</a:t>
                  </a:r>
                </a:p>
              </p:txBody>
            </p:sp>
            <p:cxnSp>
              <p:nvCxnSpPr>
                <p:cNvPr id="24690" name="AutoShape 114"/>
                <p:cNvCxnSpPr>
                  <a:cxnSpLocks noChangeShapeType="1"/>
                </p:cNvCxnSpPr>
                <p:nvPr/>
              </p:nvCxnSpPr>
              <p:spPr bwMode="auto">
                <a:xfrm>
                  <a:off x="4836" y="3455"/>
                  <a:ext cx="30" cy="1"/>
                </a:xfrm>
                <a:prstGeom prst="straightConnector1">
                  <a:avLst/>
                </a:prstGeom>
                <a:noFill/>
                <a:ln w="18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4691" name="Oval 115"/>
                <p:cNvSpPr>
                  <a:spLocks noChangeArrowheads="1"/>
                </p:cNvSpPr>
                <p:nvPr/>
              </p:nvSpPr>
              <p:spPr bwMode="auto">
                <a:xfrm>
                  <a:off x="4961" y="3408"/>
                  <a:ext cx="62" cy="93"/>
                </a:xfrm>
                <a:prstGeom prst="ellipse">
                  <a:avLst/>
                </a:prstGeom>
                <a:solidFill>
                  <a:srgbClr val="FFFF00"/>
                </a:solidFill>
                <a:ln w="1836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4320" tIns="51120" rIns="94320" bIns="51120" anchor="ctr"/>
                <a:lstStyle/>
                <a:p>
                  <a:pPr algn="ctr" hangingPunct="1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n-US" sz="900">
                      <a:solidFill>
                        <a:srgbClr val="000000"/>
                      </a:solidFill>
                      <a:latin typeface="Courier New" pitchFamily="49" charset="0"/>
                      <a:ea typeface="DejaVu Sans" charset="0"/>
                      <a:cs typeface="DejaVu Sans" charset="0"/>
                    </a:rPr>
                    <a:t>5</a:t>
                  </a:r>
                </a:p>
              </p:txBody>
            </p:sp>
            <p:cxnSp>
              <p:nvCxnSpPr>
                <p:cNvPr id="24692" name="AutoShape 116"/>
                <p:cNvCxnSpPr>
                  <a:cxnSpLocks noChangeShapeType="1"/>
                </p:cNvCxnSpPr>
                <p:nvPr/>
              </p:nvCxnSpPr>
              <p:spPr bwMode="auto">
                <a:xfrm>
                  <a:off x="4935" y="3455"/>
                  <a:ext cx="31" cy="1"/>
                </a:xfrm>
                <a:prstGeom prst="straightConnector1">
                  <a:avLst/>
                </a:prstGeom>
                <a:noFill/>
                <a:ln w="18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4693" name="Oval 117"/>
                <p:cNvSpPr>
                  <a:spLocks noChangeArrowheads="1"/>
                </p:cNvSpPr>
                <p:nvPr/>
              </p:nvSpPr>
              <p:spPr bwMode="auto">
                <a:xfrm>
                  <a:off x="5054" y="3408"/>
                  <a:ext cx="62" cy="93"/>
                </a:xfrm>
                <a:prstGeom prst="ellipse">
                  <a:avLst/>
                </a:prstGeom>
                <a:solidFill>
                  <a:srgbClr val="FFFF00"/>
                </a:solidFill>
                <a:ln w="1836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4320" tIns="51120" rIns="94320" bIns="51120" anchor="ctr"/>
                <a:lstStyle/>
                <a:p>
                  <a:pPr algn="ctr" hangingPunct="1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n-US" sz="900">
                      <a:solidFill>
                        <a:srgbClr val="000000"/>
                      </a:solidFill>
                      <a:latin typeface="Courier New" pitchFamily="49" charset="0"/>
                      <a:ea typeface="DejaVu Sans" charset="0"/>
                      <a:cs typeface="DejaVu Sans" charset="0"/>
                    </a:rPr>
                    <a:t>6</a:t>
                  </a:r>
                </a:p>
              </p:txBody>
            </p:sp>
            <p:cxnSp>
              <p:nvCxnSpPr>
                <p:cNvPr id="24694" name="AutoShape 118"/>
                <p:cNvCxnSpPr>
                  <a:cxnSpLocks noChangeShapeType="1"/>
                </p:cNvCxnSpPr>
                <p:nvPr/>
              </p:nvCxnSpPr>
              <p:spPr bwMode="auto">
                <a:xfrm>
                  <a:off x="5028" y="3455"/>
                  <a:ext cx="31" cy="1"/>
                </a:xfrm>
                <a:prstGeom prst="straightConnector1">
                  <a:avLst/>
                </a:prstGeom>
                <a:noFill/>
                <a:ln w="18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24695" name="AutoShape 119"/>
            <p:cNvSpPr>
              <a:spLocks noChangeArrowheads="1"/>
            </p:cNvSpPr>
            <p:nvPr/>
          </p:nvSpPr>
          <p:spPr bwMode="auto">
            <a:xfrm>
              <a:off x="4464" y="3024"/>
              <a:ext cx="864" cy="864"/>
            </a:xfrm>
            <a:prstGeom prst="roundRect">
              <a:avLst>
                <a:gd name="adj" fmla="val 16667"/>
              </a:avLst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6" name="AutoShape 120"/>
            <p:cNvSpPr>
              <a:spLocks noChangeArrowheads="1"/>
            </p:cNvSpPr>
            <p:nvPr/>
          </p:nvSpPr>
          <p:spPr bwMode="auto">
            <a:xfrm>
              <a:off x="3100" y="3312"/>
              <a:ext cx="1152" cy="288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97" name="Text Box 121"/>
          <p:cNvSpPr txBox="1">
            <a:spLocks noChangeArrowheads="1"/>
          </p:cNvSpPr>
          <p:nvPr/>
        </p:nvSpPr>
        <p:spPr bwMode="auto">
          <a:xfrm>
            <a:off x="2189163" y="3294063"/>
            <a:ext cx="1531937" cy="320675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67230" rIns="99000" bIns="54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1500">
                <a:solidFill>
                  <a:srgbClr val="FFFFFF"/>
                </a:solidFill>
              </a:rPr>
              <a:t>IntegerCounter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4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4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animBg="1"/>
      <p:bldP spid="245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Outline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95963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Motivation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Example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Approach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Program specification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representation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reduction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Experimental Results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Related Work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Conclusions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Module Implementation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22313" y="2105025"/>
            <a:ext cx="4078287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SearchTree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implements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Map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Node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Object value;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Node left;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Node right;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Node root;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Object get(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insert(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key, Object value)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remove(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486400" y="5032375"/>
            <a:ext cx="3767138" cy="447675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Map interface methods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941388" y="4221163"/>
            <a:ext cx="2259012" cy="312737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85800" y="5075238"/>
            <a:ext cx="4114800" cy="312737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941388" y="5948363"/>
            <a:ext cx="2487612" cy="312737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402263" y="2971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c1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8374063" y="2971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c2</a:t>
            </a:r>
          </a:p>
        </p:txBody>
      </p:sp>
      <p:cxnSp>
        <p:nvCxnSpPr>
          <p:cNvPr id="26633" name="AutoShape 9"/>
          <p:cNvCxnSpPr>
            <a:cxnSpLocks noChangeShapeType="1"/>
          </p:cNvCxnSpPr>
          <p:nvPr/>
        </p:nvCxnSpPr>
        <p:spPr bwMode="auto">
          <a:xfrm>
            <a:off x="6313343" y="3429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545263" y="2971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"/>
          <p:cNvGrpSpPr>
            <a:grpSpLocks/>
          </p:cNvGrpSpPr>
          <p:nvPr/>
        </p:nvGrpSpPr>
        <p:grpSpPr bwMode="auto">
          <a:xfrm>
            <a:off x="6530975" y="2743200"/>
            <a:ext cx="1468438" cy="2741613"/>
            <a:chOff x="4114" y="1728"/>
            <a:chExt cx="925" cy="1727"/>
          </a:xfrm>
        </p:grpSpPr>
        <p:sp>
          <p:nvSpPr>
            <p:cNvPr id="27650" name="AutoShape 2"/>
            <p:cNvSpPr>
              <a:spLocks noChangeArrowheads="1"/>
            </p:cNvSpPr>
            <p:nvPr/>
          </p:nvSpPr>
          <p:spPr bwMode="auto">
            <a:xfrm>
              <a:off x="4114" y="1728"/>
              <a:ext cx="926" cy="1728"/>
            </a:xfrm>
            <a:prstGeom prst="roundRect">
              <a:avLst>
                <a:gd name="adj" fmla="val 16667"/>
              </a:avLst>
            </a:prstGeom>
            <a:solidFill>
              <a:srgbClr val="FF663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Equal</a:t>
              </a:r>
            </a:p>
          </p:txBody>
        </p:sp>
        <p:sp>
          <p:nvSpPr>
            <p:cNvPr id="27651" name="Oval 3"/>
            <p:cNvSpPr>
              <a:spLocks noChangeArrowheads="1"/>
            </p:cNvSpPr>
            <p:nvPr/>
          </p:nvSpPr>
          <p:spPr bwMode="auto">
            <a:xfrm>
              <a:off x="4298" y="2592"/>
              <a:ext cx="576" cy="576"/>
            </a:xfrm>
            <a:prstGeom prst="ellipse">
              <a:avLst/>
            </a:prstGeom>
            <a:solidFill>
              <a:srgbClr val="E6E64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a2</a:t>
              </a:r>
            </a:p>
          </p:txBody>
        </p:sp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4298" y="1856"/>
              <a:ext cx="576" cy="576"/>
            </a:xfrm>
            <a:prstGeom prst="ellipse">
              <a:avLst/>
            </a:prstGeom>
            <a:solidFill>
              <a:srgbClr val="E6E64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a2'</a:t>
              </a:r>
            </a:p>
          </p:txBody>
        </p:sp>
      </p:grp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Abstraction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61988" y="1600200"/>
            <a:ext cx="4591050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AbstractMap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implements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Map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Node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Object key;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Object value;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Node next;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Node head;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Object get(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insert(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key, Object value)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remove(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equalTo(AbstractMap m)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86400" y="4384675"/>
            <a:ext cx="3767138" cy="447675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Map interface methods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941388" y="3500438"/>
            <a:ext cx="2259012" cy="312737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85800" y="4356100"/>
            <a:ext cx="4114800" cy="312738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941388" y="5229225"/>
            <a:ext cx="2487612" cy="312738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685800" y="6032500"/>
            <a:ext cx="3657600" cy="666750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486400" y="6113463"/>
            <a:ext cx="3767138" cy="447675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Equality test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029200" y="1600200"/>
            <a:ext cx="4759325" cy="38862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>
                <a:solidFill>
                  <a:srgbClr val="FF0000"/>
                </a:solidFill>
              </a:rPr>
              <a:t>Declarative</a:t>
            </a:r>
            <a:r>
              <a:rPr lang="en-US"/>
              <a:t> methods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Subset of Java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Free of side effects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Used for specification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Aid our analyses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451475" y="253365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a1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8423275" y="253365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</a:t>
            </a:r>
          </a:p>
        </p:txBody>
      </p:sp>
      <p:cxnSp>
        <p:nvCxnSpPr>
          <p:cNvPr id="27664" name="AutoShape 16"/>
          <p:cNvCxnSpPr>
            <a:cxnSpLocks noChangeShapeType="1"/>
          </p:cNvCxnSpPr>
          <p:nvPr/>
        </p:nvCxnSpPr>
        <p:spPr bwMode="auto">
          <a:xfrm>
            <a:off x="6379152" y="299085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594475" y="253365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  <p:bldP spid="27656" grpId="1" animBg="1"/>
      <p:bldP spid="27657" grpId="0" animBg="1"/>
      <p:bldP spid="27657" grpId="1" animBg="1"/>
      <p:bldP spid="27658" grpId="0" animBg="1"/>
      <p:bldP spid="27658" grpId="1" animBg="1"/>
      <p:bldP spid="276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Module Specification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22313" y="2068513"/>
            <a:ext cx="4306887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SearchTree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implements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Map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Node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Object value;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Node left;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Node right;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Node root;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Map operations ... */</a:t>
            </a:r>
          </a:p>
          <a:p>
            <a:pPr>
              <a:lnSpc>
                <a:spcPct val="118000"/>
              </a:lnSpc>
            </a:pPr>
            <a:endParaRPr lang="en-US" sz="1200" b="1">
              <a:solidFill>
                <a:srgbClr val="99CC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    @Declarative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repOk()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AbstractMap abstraction() {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        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685800" y="4508500"/>
            <a:ext cx="2743200" cy="749300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868363" y="5702300"/>
            <a:ext cx="3017837" cy="312738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486400" y="4818063"/>
            <a:ext cx="3767138" cy="447675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Module Invariant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487988" y="5610225"/>
            <a:ext cx="3767137" cy="447675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5168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FF"/>
                </a:solidFill>
              </a:rPr>
              <a:t>Abstraction function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783388" y="1828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c1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783388" y="4225925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a1</a:t>
            </a:r>
          </a:p>
        </p:txBody>
      </p:sp>
      <p:cxnSp>
        <p:nvCxnSpPr>
          <p:cNvPr id="28681" name="AutoShape 9"/>
          <p:cNvCxnSpPr>
            <a:cxnSpLocks noChangeShapeType="1"/>
          </p:cNvCxnSpPr>
          <p:nvPr/>
        </p:nvCxnSpPr>
        <p:spPr bwMode="auto">
          <a:xfrm>
            <a:off x="7240588" y="2743921"/>
            <a:ext cx="1587" cy="1484313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2" name="Text Box 10"/>
          <p:cNvSpPr txBox="1">
            <a:spLocks noChangeArrowheads="1"/>
          </p:cNvSpPr>
          <p:nvPr/>
        </p:nvSpPr>
        <p:spPr bwMode="auto">
          <a:xfrm rot="5400000">
            <a:off x="6796881" y="3266208"/>
            <a:ext cx="1343025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5" grpId="1" animBg="1"/>
      <p:bldP spid="286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Approach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Program specification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Search algorithm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representation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1257300" y="2971800"/>
            <a:ext cx="2476500" cy="1682750"/>
            <a:chOff x="792" y="1872"/>
            <a:chExt cx="1560" cy="1060"/>
          </a:xfrm>
        </p:grpSpPr>
        <p:sp>
          <p:nvSpPr>
            <p:cNvPr id="30723" name="Oval 3"/>
            <p:cNvSpPr>
              <a:spLocks noChangeArrowheads="1"/>
            </p:cNvSpPr>
            <p:nvPr/>
          </p:nvSpPr>
          <p:spPr bwMode="auto">
            <a:xfrm>
              <a:off x="1625" y="197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1293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30725" name="Oval 5"/>
            <p:cNvSpPr>
              <a:spLocks noChangeArrowheads="1"/>
            </p:cNvSpPr>
            <p:nvPr/>
          </p:nvSpPr>
          <p:spPr bwMode="auto">
            <a:xfrm>
              <a:off x="1965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H="1">
              <a:off x="1436" y="2148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1769" y="2148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957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1100" y="2436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1629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433" y="2436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792" y="1872"/>
              <a:ext cx="1561" cy="1061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Choose an unchecked valid state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85800" y="2625725"/>
            <a:ext cx="1371600" cy="346075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800600" y="3417888"/>
            <a:ext cx="1828800" cy="925512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repOk() {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    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5" name="AutoShape 1"/>
          <p:cNvCxnSpPr>
            <a:cxnSpLocks noChangeShapeType="1"/>
          </p:cNvCxnSpPr>
          <p:nvPr/>
        </p:nvCxnSpPr>
        <p:spPr bwMode="auto">
          <a:xfrm>
            <a:off x="2497138" y="4640407"/>
            <a:ext cx="1587" cy="170815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257300" y="2971800"/>
            <a:ext cx="2476500" cy="1682750"/>
            <a:chOff x="792" y="1872"/>
            <a:chExt cx="1560" cy="1060"/>
          </a:xfrm>
        </p:grpSpPr>
        <p:sp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625" y="197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1293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1965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H="1">
              <a:off x="1436" y="2148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1769" y="2148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957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H="1">
              <a:off x="1100" y="2436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1629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433" y="2436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792" y="1872"/>
              <a:ext cx="1561" cy="1061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Generate its abstraction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85800" y="2625725"/>
            <a:ext cx="1371600" cy="346075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685800" y="6364283"/>
            <a:ext cx="3621088" cy="685799"/>
            <a:chOff x="432" y="4009"/>
            <a:chExt cx="2281" cy="432"/>
          </a:xfrm>
        </p:grpSpPr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574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100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31762" name="AutoShape 18"/>
            <p:cNvCxnSpPr>
              <a:cxnSpLocks noChangeShapeType="1"/>
            </p:cNvCxnSpPr>
            <p:nvPr/>
          </p:nvCxnSpPr>
          <p:spPr bwMode="auto">
            <a:xfrm>
              <a:off x="863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143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31764" name="AutoShape 20"/>
            <p:cNvCxnSpPr>
              <a:cxnSpLocks noChangeShapeType="1"/>
            </p:cNvCxnSpPr>
            <p:nvPr/>
          </p:nvCxnSpPr>
          <p:spPr bwMode="auto">
            <a:xfrm>
              <a:off x="1293" y="4217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1868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31766" name="AutoShape 22"/>
            <p:cNvCxnSpPr>
              <a:cxnSpLocks noChangeShapeType="1"/>
            </p:cNvCxnSpPr>
            <p:nvPr/>
          </p:nvCxnSpPr>
          <p:spPr bwMode="auto">
            <a:xfrm>
              <a:off x="1729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2302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31768" name="AutoShape 24"/>
            <p:cNvCxnSpPr>
              <a:cxnSpLocks noChangeShapeType="1"/>
            </p:cNvCxnSpPr>
            <p:nvPr/>
          </p:nvCxnSpPr>
          <p:spPr bwMode="auto">
            <a:xfrm>
              <a:off x="2159" y="4217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432" y="4009"/>
              <a:ext cx="2281" cy="432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2971800" y="5005388"/>
            <a:ext cx="2743200" cy="709612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AbstractMap abstraction()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69" name="AutoShape 1"/>
          <p:cNvCxnSpPr>
            <a:cxnSpLocks noChangeShapeType="1"/>
          </p:cNvCxnSpPr>
          <p:nvPr/>
        </p:nvCxnSpPr>
        <p:spPr bwMode="auto">
          <a:xfrm>
            <a:off x="3732934" y="3814763"/>
            <a:ext cx="2773362" cy="1587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257300" y="2971800"/>
            <a:ext cx="2476500" cy="1682750"/>
            <a:chOff x="792" y="1872"/>
            <a:chExt cx="1560" cy="1060"/>
          </a:xfrm>
        </p:grpSpPr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1625" y="197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1293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1965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H="1">
              <a:off x="1436" y="2148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769" y="2148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957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1100" y="2436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1629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433" y="2436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Oval 14"/>
            <p:cNvSpPr>
              <a:spLocks noChangeArrowheads="1"/>
            </p:cNvSpPr>
            <p:nvPr/>
          </p:nvSpPr>
          <p:spPr bwMode="auto">
            <a:xfrm>
              <a:off x="792" y="1872"/>
              <a:ext cx="1561" cy="1061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Run the operation on both states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85800" y="2625725"/>
            <a:ext cx="1371600" cy="346075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cxnSp>
        <p:nvCxnSpPr>
          <p:cNvPr id="32785" name="AutoShape 17"/>
          <p:cNvCxnSpPr>
            <a:cxnSpLocks noChangeShapeType="1"/>
          </p:cNvCxnSpPr>
          <p:nvPr/>
        </p:nvCxnSpPr>
        <p:spPr bwMode="auto">
          <a:xfrm>
            <a:off x="4297507" y="6707188"/>
            <a:ext cx="1287462" cy="1587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2786" name="Group 18"/>
          <p:cNvGrpSpPr>
            <a:grpSpLocks/>
          </p:cNvGrpSpPr>
          <p:nvPr/>
        </p:nvGrpSpPr>
        <p:grpSpPr bwMode="auto">
          <a:xfrm>
            <a:off x="6508750" y="2928938"/>
            <a:ext cx="2405063" cy="1771650"/>
            <a:chOff x="4100" y="1845"/>
            <a:chExt cx="1515" cy="1116"/>
          </a:xfrm>
        </p:grpSpPr>
        <p:sp>
          <p:nvSpPr>
            <p:cNvPr id="32787" name="Oval 19"/>
            <p:cNvSpPr>
              <a:spLocks noChangeArrowheads="1"/>
            </p:cNvSpPr>
            <p:nvPr/>
          </p:nvSpPr>
          <p:spPr bwMode="auto">
            <a:xfrm>
              <a:off x="4848" y="187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4516" y="215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5188" y="215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flipH="1">
              <a:off x="4659" y="2053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4992" y="2053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Oval 24"/>
            <p:cNvSpPr>
              <a:spLocks noChangeArrowheads="1"/>
            </p:cNvSpPr>
            <p:nvPr/>
          </p:nvSpPr>
          <p:spPr bwMode="auto">
            <a:xfrm>
              <a:off x="4180" y="244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H="1">
              <a:off x="4323" y="2341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Oval 26"/>
            <p:cNvSpPr>
              <a:spLocks noChangeArrowheads="1"/>
            </p:cNvSpPr>
            <p:nvPr/>
          </p:nvSpPr>
          <p:spPr bwMode="auto">
            <a:xfrm>
              <a:off x="4852" y="244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4656" y="2341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>
              <a:off x="4533" y="272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H="1">
              <a:off x="4676" y="2623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4100" y="1845"/>
              <a:ext cx="1516" cy="1117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10" name="Group 42"/>
          <p:cNvGrpSpPr>
            <a:grpSpLocks/>
          </p:cNvGrpSpPr>
          <p:nvPr/>
        </p:nvGrpSpPr>
        <p:grpSpPr bwMode="auto">
          <a:xfrm>
            <a:off x="5594351" y="6329367"/>
            <a:ext cx="4235451" cy="757238"/>
            <a:chOff x="3524" y="3987"/>
            <a:chExt cx="2668" cy="477"/>
          </a:xfrm>
        </p:grpSpPr>
        <p:sp>
          <p:nvSpPr>
            <p:cNvPr id="32811" name="Oval 43"/>
            <p:cNvSpPr>
              <a:spLocks noChangeArrowheads="1"/>
            </p:cNvSpPr>
            <p:nvPr/>
          </p:nvSpPr>
          <p:spPr bwMode="auto">
            <a:xfrm>
              <a:off x="3524" y="3987"/>
              <a:ext cx="2668" cy="477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Oval 52"/>
            <p:cNvSpPr>
              <a:spLocks noChangeArrowheads="1"/>
            </p:cNvSpPr>
            <p:nvPr/>
          </p:nvSpPr>
          <p:spPr bwMode="auto">
            <a:xfrm>
              <a:off x="3621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2812" name="Oval 44"/>
            <p:cNvSpPr>
              <a:spLocks noChangeArrowheads="1"/>
            </p:cNvSpPr>
            <p:nvPr/>
          </p:nvSpPr>
          <p:spPr bwMode="auto">
            <a:xfrm>
              <a:off x="405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32813" name="AutoShape 45"/>
            <p:cNvCxnSpPr>
              <a:cxnSpLocks noChangeShapeType="1"/>
            </p:cNvCxnSpPr>
            <p:nvPr/>
          </p:nvCxnSpPr>
          <p:spPr bwMode="auto">
            <a:xfrm>
              <a:off x="3909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814" name="Oval 46"/>
            <p:cNvSpPr>
              <a:spLocks noChangeArrowheads="1"/>
            </p:cNvSpPr>
            <p:nvPr/>
          </p:nvSpPr>
          <p:spPr bwMode="auto">
            <a:xfrm>
              <a:off x="448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cxnSp>
          <p:nvCxnSpPr>
            <p:cNvPr id="32815" name="AutoShape 47"/>
            <p:cNvCxnSpPr>
              <a:cxnSpLocks noChangeShapeType="1"/>
            </p:cNvCxnSpPr>
            <p:nvPr/>
          </p:nvCxnSpPr>
          <p:spPr bwMode="auto">
            <a:xfrm>
              <a:off x="4347" y="4230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816" name="Oval 48"/>
            <p:cNvSpPr>
              <a:spLocks noChangeArrowheads="1"/>
            </p:cNvSpPr>
            <p:nvPr/>
          </p:nvSpPr>
          <p:spPr bwMode="auto">
            <a:xfrm>
              <a:off x="4915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32817" name="AutoShape 49"/>
            <p:cNvCxnSpPr>
              <a:cxnSpLocks noChangeShapeType="1"/>
            </p:cNvCxnSpPr>
            <p:nvPr/>
          </p:nvCxnSpPr>
          <p:spPr bwMode="auto">
            <a:xfrm>
              <a:off x="4772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818" name="Oval 50"/>
            <p:cNvSpPr>
              <a:spLocks noChangeArrowheads="1"/>
            </p:cNvSpPr>
            <p:nvPr/>
          </p:nvSpPr>
          <p:spPr bwMode="auto">
            <a:xfrm>
              <a:off x="5349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32819" name="AutoShape 51"/>
            <p:cNvCxnSpPr>
              <a:cxnSpLocks noChangeShapeType="1"/>
            </p:cNvCxnSpPr>
            <p:nvPr/>
          </p:nvCxnSpPr>
          <p:spPr bwMode="auto">
            <a:xfrm>
              <a:off x="5203" y="4230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821" name="Oval 53"/>
            <p:cNvSpPr>
              <a:spLocks noChangeArrowheads="1"/>
            </p:cNvSpPr>
            <p:nvPr/>
          </p:nvSpPr>
          <p:spPr bwMode="auto">
            <a:xfrm>
              <a:off x="5780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32822" name="AutoShape 54"/>
            <p:cNvCxnSpPr>
              <a:cxnSpLocks noChangeShapeType="1"/>
            </p:cNvCxnSpPr>
            <p:nvPr/>
          </p:nvCxnSpPr>
          <p:spPr bwMode="auto">
            <a:xfrm>
              <a:off x="5639" y="4230"/>
              <a:ext cx="141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3429000" y="4800600"/>
            <a:ext cx="3657600" cy="709613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insert(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int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key, Object  value) {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    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59" name="AutoShape 1"/>
          <p:cNvCxnSpPr>
            <a:cxnSpLocks noChangeShapeType="1"/>
          </p:cNvCxnSpPr>
          <p:nvPr/>
        </p:nvCxnSpPr>
        <p:spPr bwMode="auto">
          <a:xfrm>
            <a:off x="2497138" y="4640407"/>
            <a:ext cx="1587" cy="170815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0" name="Group 16"/>
          <p:cNvGrpSpPr>
            <a:grpSpLocks/>
          </p:cNvGrpSpPr>
          <p:nvPr/>
        </p:nvGrpSpPr>
        <p:grpSpPr bwMode="auto">
          <a:xfrm>
            <a:off x="685800" y="6364283"/>
            <a:ext cx="3621088" cy="685799"/>
            <a:chOff x="432" y="4009"/>
            <a:chExt cx="2281" cy="432"/>
          </a:xfrm>
        </p:grpSpPr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574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100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63" name="AutoShape 18"/>
            <p:cNvCxnSpPr>
              <a:cxnSpLocks noChangeShapeType="1"/>
            </p:cNvCxnSpPr>
            <p:nvPr/>
          </p:nvCxnSpPr>
          <p:spPr bwMode="auto">
            <a:xfrm>
              <a:off x="863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Oval 19"/>
            <p:cNvSpPr>
              <a:spLocks noChangeArrowheads="1"/>
            </p:cNvSpPr>
            <p:nvPr/>
          </p:nvSpPr>
          <p:spPr bwMode="auto">
            <a:xfrm>
              <a:off x="143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65" name="AutoShape 20"/>
            <p:cNvCxnSpPr>
              <a:cxnSpLocks noChangeShapeType="1"/>
            </p:cNvCxnSpPr>
            <p:nvPr/>
          </p:nvCxnSpPr>
          <p:spPr bwMode="auto">
            <a:xfrm>
              <a:off x="1293" y="4217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1868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67" name="AutoShape 22"/>
            <p:cNvCxnSpPr>
              <a:cxnSpLocks noChangeShapeType="1"/>
            </p:cNvCxnSpPr>
            <p:nvPr/>
          </p:nvCxnSpPr>
          <p:spPr bwMode="auto">
            <a:xfrm>
              <a:off x="1729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Oval 23"/>
            <p:cNvSpPr>
              <a:spLocks noChangeArrowheads="1"/>
            </p:cNvSpPr>
            <p:nvPr/>
          </p:nvSpPr>
          <p:spPr bwMode="auto">
            <a:xfrm>
              <a:off x="2302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69" name="AutoShape 24"/>
            <p:cNvCxnSpPr>
              <a:cxnSpLocks noChangeShapeType="1"/>
            </p:cNvCxnSpPr>
            <p:nvPr/>
          </p:nvCxnSpPr>
          <p:spPr bwMode="auto">
            <a:xfrm>
              <a:off x="2159" y="4217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0" name="Oval 26"/>
            <p:cNvSpPr>
              <a:spLocks noChangeArrowheads="1"/>
            </p:cNvSpPr>
            <p:nvPr/>
          </p:nvSpPr>
          <p:spPr bwMode="auto">
            <a:xfrm>
              <a:off x="432" y="4009"/>
              <a:ext cx="2281" cy="432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Binary Tree State Space</a:t>
            </a:r>
          </a:p>
        </p:txBody>
      </p:sp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4572000" y="1800225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806449" y="5638806"/>
            <a:ext cx="8229600" cy="1243013"/>
            <a:chOff x="508" y="3552"/>
            <a:chExt cx="5184" cy="783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5028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4651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4275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898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3521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3145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2768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391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2015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1638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1261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885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508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5404" y="404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62" name="AutoShape 18"/>
            <p:cNvCxnSpPr>
              <a:cxnSpLocks noChangeShapeType="1"/>
              <a:stCxn id="6202" idx="3"/>
              <a:endCxn id="6160" idx="0"/>
            </p:cNvCxnSpPr>
            <p:nvPr/>
          </p:nvCxnSpPr>
          <p:spPr bwMode="auto">
            <a:xfrm flipH="1">
              <a:off x="652" y="3552"/>
              <a:ext cx="275" cy="495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202" idx="4"/>
              <a:endCxn id="6159" idx="0"/>
            </p:cNvCxnSpPr>
            <p:nvPr/>
          </p:nvCxnSpPr>
          <p:spPr bwMode="auto">
            <a:xfrm flipH="1">
              <a:off x="1029" y="3615"/>
              <a:ext cx="51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4" name="AutoShape 20"/>
            <p:cNvCxnSpPr>
              <a:cxnSpLocks noChangeShapeType="1"/>
              <a:stCxn id="6202" idx="5"/>
              <a:endCxn id="6158" idx="0"/>
            </p:cNvCxnSpPr>
            <p:nvPr/>
          </p:nvCxnSpPr>
          <p:spPr bwMode="auto">
            <a:xfrm>
              <a:off x="1233" y="3552"/>
              <a:ext cx="172" cy="495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5" name="AutoShape 21"/>
            <p:cNvCxnSpPr>
              <a:cxnSpLocks noChangeShapeType="1"/>
              <a:stCxn id="6202" idx="5"/>
              <a:endCxn id="6155" idx="1"/>
            </p:cNvCxnSpPr>
            <p:nvPr/>
          </p:nvCxnSpPr>
          <p:spPr bwMode="auto">
            <a:xfrm>
              <a:off x="1233" y="3552"/>
              <a:ext cx="1200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6" name="AutoShape 22"/>
            <p:cNvCxnSpPr>
              <a:cxnSpLocks noChangeShapeType="1"/>
              <a:stCxn id="6199" idx="3"/>
              <a:endCxn id="6158" idx="7"/>
            </p:cNvCxnSpPr>
            <p:nvPr/>
          </p:nvCxnSpPr>
          <p:spPr bwMode="auto">
            <a:xfrm flipH="1">
              <a:off x="1507" y="3552"/>
              <a:ext cx="428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99" idx="4"/>
              <a:endCxn id="6157" idx="0"/>
            </p:cNvCxnSpPr>
            <p:nvPr/>
          </p:nvCxnSpPr>
          <p:spPr bwMode="auto">
            <a:xfrm flipH="1">
              <a:off x="1782" y="3615"/>
              <a:ext cx="306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8" name="AutoShape 24"/>
            <p:cNvCxnSpPr>
              <a:cxnSpLocks noChangeShapeType="1"/>
              <a:stCxn id="6199" idx="4"/>
              <a:endCxn id="6156" idx="0"/>
            </p:cNvCxnSpPr>
            <p:nvPr/>
          </p:nvCxnSpPr>
          <p:spPr bwMode="auto">
            <a:xfrm>
              <a:off x="2088" y="3615"/>
              <a:ext cx="71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9" name="AutoShape 25"/>
            <p:cNvCxnSpPr>
              <a:cxnSpLocks noChangeShapeType="1"/>
              <a:stCxn id="6199" idx="5"/>
              <a:endCxn id="6154" idx="1"/>
            </p:cNvCxnSpPr>
            <p:nvPr/>
          </p:nvCxnSpPr>
          <p:spPr bwMode="auto">
            <a:xfrm>
              <a:off x="2241" y="3552"/>
              <a:ext cx="569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0" name="AutoShape 26"/>
            <p:cNvCxnSpPr>
              <a:cxnSpLocks noChangeShapeType="1"/>
              <a:stCxn id="6198" idx="3"/>
              <a:endCxn id="6155" idx="7"/>
            </p:cNvCxnSpPr>
            <p:nvPr/>
          </p:nvCxnSpPr>
          <p:spPr bwMode="auto">
            <a:xfrm flipH="1">
              <a:off x="2637" y="3552"/>
              <a:ext cx="306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1" name="AutoShape 27"/>
            <p:cNvCxnSpPr>
              <a:cxnSpLocks noChangeShapeType="1"/>
              <a:stCxn id="6198" idx="4"/>
              <a:endCxn id="6154" idx="0"/>
            </p:cNvCxnSpPr>
            <p:nvPr/>
          </p:nvCxnSpPr>
          <p:spPr bwMode="auto">
            <a:xfrm flipH="1">
              <a:off x="2912" y="3615"/>
              <a:ext cx="184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2" name="AutoShape 28"/>
            <p:cNvCxnSpPr>
              <a:cxnSpLocks noChangeShapeType="1"/>
              <a:stCxn id="6198" idx="4"/>
              <a:endCxn id="6153" idx="0"/>
            </p:cNvCxnSpPr>
            <p:nvPr/>
          </p:nvCxnSpPr>
          <p:spPr bwMode="auto">
            <a:xfrm>
              <a:off x="3096" y="3615"/>
              <a:ext cx="193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3" name="AutoShape 29"/>
            <p:cNvCxnSpPr>
              <a:cxnSpLocks noChangeShapeType="1"/>
              <a:stCxn id="6198" idx="5"/>
              <a:endCxn id="6152" idx="1"/>
            </p:cNvCxnSpPr>
            <p:nvPr/>
          </p:nvCxnSpPr>
          <p:spPr bwMode="auto">
            <a:xfrm>
              <a:off x="3249" y="3552"/>
              <a:ext cx="314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4" name="AutoShape 30"/>
            <p:cNvCxnSpPr>
              <a:cxnSpLocks noChangeShapeType="1"/>
              <a:stCxn id="6200" idx="3"/>
              <a:endCxn id="6153" idx="7"/>
            </p:cNvCxnSpPr>
            <p:nvPr/>
          </p:nvCxnSpPr>
          <p:spPr bwMode="auto">
            <a:xfrm flipH="1">
              <a:off x="3391" y="3552"/>
              <a:ext cx="560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5" name="AutoShape 31"/>
            <p:cNvCxnSpPr>
              <a:cxnSpLocks noChangeShapeType="1"/>
              <a:stCxn id="6200" idx="4"/>
              <a:endCxn id="6151" idx="0"/>
            </p:cNvCxnSpPr>
            <p:nvPr/>
          </p:nvCxnSpPr>
          <p:spPr bwMode="auto">
            <a:xfrm flipH="1">
              <a:off x="4042" y="3615"/>
              <a:ext cx="62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6" name="AutoShape 32"/>
            <p:cNvCxnSpPr>
              <a:cxnSpLocks noChangeShapeType="1"/>
              <a:stCxn id="6200" idx="4"/>
              <a:endCxn id="6150" idx="0"/>
            </p:cNvCxnSpPr>
            <p:nvPr/>
          </p:nvCxnSpPr>
          <p:spPr bwMode="auto">
            <a:xfrm>
              <a:off x="4104" y="3615"/>
              <a:ext cx="315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7" name="AutoShape 33"/>
            <p:cNvCxnSpPr>
              <a:cxnSpLocks noChangeShapeType="1"/>
              <a:stCxn id="6200" idx="5"/>
              <a:endCxn id="6149" idx="1"/>
            </p:cNvCxnSpPr>
            <p:nvPr/>
          </p:nvCxnSpPr>
          <p:spPr bwMode="auto">
            <a:xfrm>
              <a:off x="4257" y="3552"/>
              <a:ext cx="436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8" name="AutoShape 34"/>
            <p:cNvCxnSpPr>
              <a:cxnSpLocks noChangeShapeType="1"/>
              <a:stCxn id="6201" idx="5"/>
              <a:endCxn id="6161" idx="0"/>
            </p:cNvCxnSpPr>
            <p:nvPr/>
          </p:nvCxnSpPr>
          <p:spPr bwMode="auto">
            <a:xfrm>
              <a:off x="5265" y="3552"/>
              <a:ext cx="283" cy="495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79" name="AutoShape 35"/>
            <p:cNvCxnSpPr>
              <a:cxnSpLocks noChangeShapeType="1"/>
              <a:stCxn id="6201" idx="4"/>
              <a:endCxn id="6148" idx="0"/>
            </p:cNvCxnSpPr>
            <p:nvPr/>
          </p:nvCxnSpPr>
          <p:spPr bwMode="auto">
            <a:xfrm>
              <a:off x="5112" y="3615"/>
              <a:ext cx="60" cy="43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80" name="AutoShape 36"/>
            <p:cNvCxnSpPr>
              <a:cxnSpLocks noChangeShapeType="1"/>
              <a:stCxn id="6201" idx="3"/>
              <a:endCxn id="6149" idx="0"/>
            </p:cNvCxnSpPr>
            <p:nvPr/>
          </p:nvCxnSpPr>
          <p:spPr bwMode="auto">
            <a:xfrm flipH="1">
              <a:off x="4795" y="3552"/>
              <a:ext cx="164" cy="495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81" name="AutoShape 37"/>
            <p:cNvCxnSpPr>
              <a:cxnSpLocks noChangeShapeType="1"/>
              <a:stCxn id="6201" idx="3"/>
              <a:endCxn id="6152" idx="7"/>
            </p:cNvCxnSpPr>
            <p:nvPr/>
          </p:nvCxnSpPr>
          <p:spPr bwMode="auto">
            <a:xfrm flipH="1">
              <a:off x="3767" y="3552"/>
              <a:ext cx="1192" cy="537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182" name="Group 38"/>
          <p:cNvGrpSpPr>
            <a:grpSpLocks/>
          </p:cNvGrpSpPr>
          <p:nvPr/>
        </p:nvGrpSpPr>
        <p:grpSpPr bwMode="auto">
          <a:xfrm>
            <a:off x="4572003" y="2486025"/>
            <a:ext cx="685801" cy="1171576"/>
            <a:chOff x="2880" y="1566"/>
            <a:chExt cx="432" cy="738"/>
          </a:xfrm>
        </p:grpSpPr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2880" y="1872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84" name="AutoShape 40"/>
            <p:cNvCxnSpPr>
              <a:cxnSpLocks noChangeShapeType="1"/>
              <a:stCxn id="6146" idx="4"/>
              <a:endCxn id="6183" idx="0"/>
            </p:cNvCxnSpPr>
            <p:nvPr/>
          </p:nvCxnSpPr>
          <p:spPr bwMode="auto">
            <a:xfrm>
              <a:off x="3096" y="1566"/>
              <a:ext cx="0" cy="306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" name="Oval 41"/>
            <p:cNvSpPr>
              <a:spLocks noChangeArrowheads="1"/>
            </p:cNvSpPr>
            <p:nvPr/>
          </p:nvSpPr>
          <p:spPr bwMode="auto">
            <a:xfrm>
              <a:off x="3061" y="2042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2971800" y="3552825"/>
            <a:ext cx="3886201" cy="1014413"/>
            <a:chOff x="1872" y="2241"/>
            <a:chExt cx="2448" cy="639"/>
          </a:xfrm>
        </p:grpSpPr>
        <p:sp>
          <p:nvSpPr>
            <p:cNvPr id="6187" name="Oval 43"/>
            <p:cNvSpPr>
              <a:spLocks noChangeArrowheads="1"/>
            </p:cNvSpPr>
            <p:nvPr/>
          </p:nvSpPr>
          <p:spPr bwMode="auto">
            <a:xfrm>
              <a:off x="1872" y="2433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auto">
            <a:xfrm>
              <a:off x="3888" y="244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89" name="AutoShape 45"/>
            <p:cNvCxnSpPr>
              <a:cxnSpLocks noChangeShapeType="1"/>
              <a:stCxn id="6183" idx="3"/>
              <a:endCxn id="6187" idx="7"/>
            </p:cNvCxnSpPr>
            <p:nvPr/>
          </p:nvCxnSpPr>
          <p:spPr bwMode="auto">
            <a:xfrm flipH="1">
              <a:off x="2241" y="2244"/>
              <a:ext cx="703" cy="253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90" name="AutoShape 46"/>
            <p:cNvCxnSpPr>
              <a:cxnSpLocks noChangeShapeType="1"/>
              <a:stCxn id="6183" idx="5"/>
              <a:endCxn id="6188" idx="1"/>
            </p:cNvCxnSpPr>
            <p:nvPr/>
          </p:nvCxnSpPr>
          <p:spPr bwMode="auto">
            <a:xfrm>
              <a:off x="3249" y="2241"/>
              <a:ext cx="703" cy="27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91" name="Oval 47"/>
            <p:cNvSpPr>
              <a:spLocks noChangeArrowheads="1"/>
            </p:cNvSpPr>
            <p:nvPr/>
          </p:nvSpPr>
          <p:spPr bwMode="auto">
            <a:xfrm>
              <a:off x="2006" y="2678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2102" y="2582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93" name="AutoShape 49"/>
            <p:cNvCxnSpPr>
              <a:cxnSpLocks noChangeShapeType="1"/>
            </p:cNvCxnSpPr>
            <p:nvPr/>
          </p:nvCxnSpPr>
          <p:spPr bwMode="auto">
            <a:xfrm flipH="1">
              <a:off x="2057" y="2625"/>
              <a:ext cx="54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94" name="Oval 50"/>
            <p:cNvSpPr>
              <a:spLocks noChangeArrowheads="1"/>
            </p:cNvSpPr>
            <p:nvPr/>
          </p:nvSpPr>
          <p:spPr bwMode="auto">
            <a:xfrm>
              <a:off x="4118" y="2678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Oval 51"/>
            <p:cNvSpPr>
              <a:spLocks noChangeArrowheads="1"/>
            </p:cNvSpPr>
            <p:nvPr/>
          </p:nvSpPr>
          <p:spPr bwMode="auto">
            <a:xfrm>
              <a:off x="4032" y="2582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96" name="AutoShape 52"/>
            <p:cNvCxnSpPr>
              <a:cxnSpLocks noChangeShapeType="1"/>
            </p:cNvCxnSpPr>
            <p:nvPr/>
          </p:nvCxnSpPr>
          <p:spPr bwMode="auto">
            <a:xfrm>
              <a:off x="4082" y="2625"/>
              <a:ext cx="4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197" name="Group 53"/>
          <p:cNvGrpSpPr>
            <a:grpSpLocks/>
          </p:cNvGrpSpPr>
          <p:nvPr/>
        </p:nvGrpSpPr>
        <p:grpSpPr bwMode="auto">
          <a:xfrm>
            <a:off x="1371600" y="4467225"/>
            <a:ext cx="7086601" cy="1271589"/>
            <a:chOff x="864" y="2799"/>
            <a:chExt cx="4464" cy="801"/>
          </a:xfrm>
        </p:grpSpPr>
        <p:sp>
          <p:nvSpPr>
            <p:cNvPr id="6198" name="Oval 54"/>
            <p:cNvSpPr>
              <a:spLocks noChangeArrowheads="1"/>
            </p:cNvSpPr>
            <p:nvPr/>
          </p:nvSpPr>
          <p:spPr bwMode="auto">
            <a:xfrm>
              <a:off x="2880" y="316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Oval 55"/>
            <p:cNvSpPr>
              <a:spLocks noChangeArrowheads="1"/>
            </p:cNvSpPr>
            <p:nvPr/>
          </p:nvSpPr>
          <p:spPr bwMode="auto">
            <a:xfrm>
              <a:off x="1872" y="316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Oval 56"/>
            <p:cNvSpPr>
              <a:spLocks noChangeArrowheads="1"/>
            </p:cNvSpPr>
            <p:nvPr/>
          </p:nvSpPr>
          <p:spPr bwMode="auto">
            <a:xfrm>
              <a:off x="3888" y="316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Oval 57"/>
            <p:cNvSpPr>
              <a:spLocks noChangeArrowheads="1"/>
            </p:cNvSpPr>
            <p:nvPr/>
          </p:nvSpPr>
          <p:spPr bwMode="auto">
            <a:xfrm>
              <a:off x="4896" y="316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Oval 58"/>
            <p:cNvSpPr>
              <a:spLocks noChangeArrowheads="1"/>
            </p:cNvSpPr>
            <p:nvPr/>
          </p:nvSpPr>
          <p:spPr bwMode="auto">
            <a:xfrm>
              <a:off x="864" y="316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03" name="AutoShape 59"/>
            <p:cNvCxnSpPr>
              <a:cxnSpLocks noChangeShapeType="1"/>
              <a:stCxn id="6187" idx="3"/>
              <a:endCxn id="6202" idx="7"/>
            </p:cNvCxnSpPr>
            <p:nvPr/>
          </p:nvCxnSpPr>
          <p:spPr bwMode="auto">
            <a:xfrm flipH="1">
              <a:off x="1233" y="2799"/>
              <a:ext cx="703" cy="433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04" name="AutoShape 60"/>
            <p:cNvCxnSpPr>
              <a:cxnSpLocks noChangeShapeType="1"/>
              <a:stCxn id="6187" idx="4"/>
              <a:endCxn id="6199" idx="0"/>
            </p:cNvCxnSpPr>
            <p:nvPr/>
          </p:nvCxnSpPr>
          <p:spPr bwMode="auto">
            <a:xfrm>
              <a:off x="2088" y="2862"/>
              <a:ext cx="0" cy="306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05" name="AutoShape 61"/>
            <p:cNvCxnSpPr>
              <a:cxnSpLocks noChangeShapeType="1"/>
              <a:stCxn id="6188" idx="4"/>
              <a:endCxn id="6200" idx="0"/>
            </p:cNvCxnSpPr>
            <p:nvPr/>
          </p:nvCxnSpPr>
          <p:spPr bwMode="auto">
            <a:xfrm>
              <a:off x="4104" y="2877"/>
              <a:ext cx="0" cy="29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06" name="AutoShape 62"/>
            <p:cNvCxnSpPr>
              <a:cxnSpLocks noChangeShapeType="1"/>
              <a:stCxn id="6187" idx="5"/>
              <a:endCxn id="6198" idx="1"/>
            </p:cNvCxnSpPr>
            <p:nvPr/>
          </p:nvCxnSpPr>
          <p:spPr bwMode="auto">
            <a:xfrm>
              <a:off x="2241" y="2799"/>
              <a:ext cx="703" cy="433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07" name="AutoShape 63"/>
            <p:cNvCxnSpPr>
              <a:cxnSpLocks noChangeShapeType="1"/>
              <a:stCxn id="6188" idx="3"/>
              <a:endCxn id="6198" idx="7"/>
            </p:cNvCxnSpPr>
            <p:nvPr/>
          </p:nvCxnSpPr>
          <p:spPr bwMode="auto">
            <a:xfrm flipH="1">
              <a:off x="3249" y="2814"/>
              <a:ext cx="703" cy="418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08" name="AutoShape 64"/>
            <p:cNvCxnSpPr>
              <a:cxnSpLocks noChangeShapeType="1"/>
              <a:stCxn id="6188" idx="5"/>
              <a:endCxn id="6201" idx="1"/>
            </p:cNvCxnSpPr>
            <p:nvPr/>
          </p:nvCxnSpPr>
          <p:spPr bwMode="auto">
            <a:xfrm>
              <a:off x="4257" y="2814"/>
              <a:ext cx="703" cy="418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09" name="Oval 65"/>
            <p:cNvSpPr>
              <a:spLocks noChangeArrowheads="1"/>
            </p:cNvSpPr>
            <p:nvPr/>
          </p:nvSpPr>
          <p:spPr bwMode="auto">
            <a:xfrm>
              <a:off x="1050" y="3354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Oval 66"/>
            <p:cNvSpPr>
              <a:spLocks noChangeArrowheads="1"/>
            </p:cNvSpPr>
            <p:nvPr/>
          </p:nvSpPr>
          <p:spPr bwMode="auto">
            <a:xfrm>
              <a:off x="1146" y="3258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11" name="AutoShape 67"/>
            <p:cNvCxnSpPr>
              <a:cxnSpLocks noChangeShapeType="1"/>
            </p:cNvCxnSpPr>
            <p:nvPr/>
          </p:nvCxnSpPr>
          <p:spPr bwMode="auto">
            <a:xfrm flipH="1">
              <a:off x="1103" y="3305"/>
              <a:ext cx="5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12" name="Oval 68"/>
            <p:cNvSpPr>
              <a:spLocks noChangeArrowheads="1"/>
            </p:cNvSpPr>
            <p:nvPr/>
          </p:nvSpPr>
          <p:spPr bwMode="auto">
            <a:xfrm>
              <a:off x="954" y="3450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13" name="AutoShape 69"/>
            <p:cNvCxnSpPr>
              <a:cxnSpLocks noChangeShapeType="1"/>
            </p:cNvCxnSpPr>
            <p:nvPr/>
          </p:nvCxnSpPr>
          <p:spPr bwMode="auto">
            <a:xfrm flipH="1">
              <a:off x="1007" y="3402"/>
              <a:ext cx="5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14" name="Oval 70"/>
            <p:cNvSpPr>
              <a:spLocks noChangeArrowheads="1"/>
            </p:cNvSpPr>
            <p:nvPr/>
          </p:nvSpPr>
          <p:spPr bwMode="auto">
            <a:xfrm>
              <a:off x="1982" y="3360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Oval 71"/>
            <p:cNvSpPr>
              <a:spLocks noChangeArrowheads="1"/>
            </p:cNvSpPr>
            <p:nvPr/>
          </p:nvSpPr>
          <p:spPr bwMode="auto">
            <a:xfrm>
              <a:off x="2126" y="3264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16" name="AutoShape 72"/>
            <p:cNvCxnSpPr>
              <a:cxnSpLocks noChangeShapeType="1"/>
            </p:cNvCxnSpPr>
            <p:nvPr/>
          </p:nvCxnSpPr>
          <p:spPr bwMode="auto">
            <a:xfrm flipH="1">
              <a:off x="2022" y="3306"/>
              <a:ext cx="103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17" name="Oval 73"/>
            <p:cNvSpPr>
              <a:spLocks noChangeArrowheads="1"/>
            </p:cNvSpPr>
            <p:nvPr/>
          </p:nvSpPr>
          <p:spPr bwMode="auto">
            <a:xfrm>
              <a:off x="2068" y="3456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18" name="AutoShape 74"/>
            <p:cNvCxnSpPr>
              <a:cxnSpLocks noChangeShapeType="1"/>
            </p:cNvCxnSpPr>
            <p:nvPr/>
          </p:nvCxnSpPr>
          <p:spPr bwMode="auto">
            <a:xfrm>
              <a:off x="2032" y="3409"/>
              <a:ext cx="4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19" name="Oval 75"/>
            <p:cNvSpPr>
              <a:spLocks noChangeArrowheads="1"/>
            </p:cNvSpPr>
            <p:nvPr/>
          </p:nvSpPr>
          <p:spPr bwMode="auto">
            <a:xfrm>
              <a:off x="2976" y="3390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Oval 76"/>
            <p:cNvSpPr>
              <a:spLocks noChangeArrowheads="1"/>
            </p:cNvSpPr>
            <p:nvPr/>
          </p:nvSpPr>
          <p:spPr bwMode="auto">
            <a:xfrm>
              <a:off x="3072" y="3294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21" name="AutoShape 77"/>
            <p:cNvCxnSpPr>
              <a:cxnSpLocks noChangeShapeType="1"/>
            </p:cNvCxnSpPr>
            <p:nvPr/>
          </p:nvCxnSpPr>
          <p:spPr bwMode="auto">
            <a:xfrm flipH="1">
              <a:off x="3024" y="3334"/>
              <a:ext cx="54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22" name="Oval 78"/>
            <p:cNvSpPr>
              <a:spLocks noChangeArrowheads="1"/>
            </p:cNvSpPr>
            <p:nvPr/>
          </p:nvSpPr>
          <p:spPr bwMode="auto">
            <a:xfrm>
              <a:off x="3158" y="3390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23" name="AutoShape 79"/>
            <p:cNvCxnSpPr>
              <a:cxnSpLocks noChangeShapeType="1"/>
            </p:cNvCxnSpPr>
            <p:nvPr/>
          </p:nvCxnSpPr>
          <p:spPr bwMode="auto">
            <a:xfrm>
              <a:off x="3115" y="3340"/>
              <a:ext cx="4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24" name="Oval 80"/>
            <p:cNvSpPr>
              <a:spLocks noChangeArrowheads="1"/>
            </p:cNvSpPr>
            <p:nvPr/>
          </p:nvSpPr>
          <p:spPr bwMode="auto">
            <a:xfrm>
              <a:off x="4142" y="3354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Oval 81"/>
            <p:cNvSpPr>
              <a:spLocks noChangeArrowheads="1"/>
            </p:cNvSpPr>
            <p:nvPr/>
          </p:nvSpPr>
          <p:spPr bwMode="auto">
            <a:xfrm>
              <a:off x="4008" y="3258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26" name="AutoShape 82"/>
            <p:cNvCxnSpPr>
              <a:cxnSpLocks noChangeShapeType="1"/>
            </p:cNvCxnSpPr>
            <p:nvPr/>
          </p:nvCxnSpPr>
          <p:spPr bwMode="auto">
            <a:xfrm>
              <a:off x="4055" y="3313"/>
              <a:ext cx="93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27" name="Oval 83"/>
            <p:cNvSpPr>
              <a:spLocks noChangeArrowheads="1"/>
            </p:cNvSpPr>
            <p:nvPr/>
          </p:nvSpPr>
          <p:spPr bwMode="auto">
            <a:xfrm>
              <a:off x="4046" y="3450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28" name="AutoShape 84"/>
            <p:cNvCxnSpPr>
              <a:cxnSpLocks noChangeShapeType="1"/>
            </p:cNvCxnSpPr>
            <p:nvPr/>
          </p:nvCxnSpPr>
          <p:spPr bwMode="auto">
            <a:xfrm flipH="1">
              <a:off x="4093" y="3402"/>
              <a:ext cx="5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29" name="Oval 85"/>
            <p:cNvSpPr>
              <a:spLocks noChangeArrowheads="1"/>
            </p:cNvSpPr>
            <p:nvPr/>
          </p:nvSpPr>
          <p:spPr bwMode="auto">
            <a:xfrm>
              <a:off x="5082" y="3342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Oval 86"/>
            <p:cNvSpPr>
              <a:spLocks noChangeArrowheads="1"/>
            </p:cNvSpPr>
            <p:nvPr/>
          </p:nvSpPr>
          <p:spPr bwMode="auto">
            <a:xfrm>
              <a:off x="4986" y="3246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31" name="AutoShape 87"/>
            <p:cNvCxnSpPr>
              <a:cxnSpLocks noChangeShapeType="1"/>
            </p:cNvCxnSpPr>
            <p:nvPr/>
          </p:nvCxnSpPr>
          <p:spPr bwMode="auto">
            <a:xfrm>
              <a:off x="5038" y="3299"/>
              <a:ext cx="5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32" name="Oval 88"/>
            <p:cNvSpPr>
              <a:spLocks noChangeArrowheads="1"/>
            </p:cNvSpPr>
            <p:nvPr/>
          </p:nvSpPr>
          <p:spPr bwMode="auto">
            <a:xfrm>
              <a:off x="5178" y="3438"/>
              <a:ext cx="58" cy="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33" name="AutoShape 89"/>
            <p:cNvCxnSpPr>
              <a:cxnSpLocks noChangeShapeType="1"/>
            </p:cNvCxnSpPr>
            <p:nvPr/>
          </p:nvCxnSpPr>
          <p:spPr bwMode="auto">
            <a:xfrm>
              <a:off x="5127" y="3388"/>
              <a:ext cx="55" cy="55"/>
            </a:xfrm>
            <a:prstGeom prst="straightConnector1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34" name="Group 90"/>
          <p:cNvGrpSpPr>
            <a:grpSpLocks/>
          </p:cNvGrpSpPr>
          <p:nvPr/>
        </p:nvGrpSpPr>
        <p:grpSpPr bwMode="auto">
          <a:xfrm>
            <a:off x="1433513" y="1949450"/>
            <a:ext cx="2944812" cy="455613"/>
            <a:chOff x="903" y="1228"/>
            <a:chExt cx="1855" cy="287"/>
          </a:xfrm>
        </p:grpSpPr>
        <p:sp>
          <p:nvSpPr>
            <p:cNvPr id="6235" name="Text Box 91"/>
            <p:cNvSpPr txBox="1">
              <a:spLocks noChangeArrowheads="1"/>
            </p:cNvSpPr>
            <p:nvPr/>
          </p:nvSpPr>
          <p:spPr bwMode="auto">
            <a:xfrm>
              <a:off x="903" y="1228"/>
              <a:ext cx="125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6168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FFFFFF"/>
                  </a:solidFill>
                </a:rPr>
                <a:t>Initial State</a:t>
              </a:r>
            </a:p>
          </p:txBody>
        </p:sp>
        <p:sp>
          <p:nvSpPr>
            <p:cNvPr id="6236" name="AutoShape 92"/>
            <p:cNvSpPr>
              <a:spLocks noChangeArrowheads="1"/>
            </p:cNvSpPr>
            <p:nvPr/>
          </p:nvSpPr>
          <p:spPr bwMode="auto">
            <a:xfrm>
              <a:off x="2183" y="122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37" name="Freeform 93"/>
          <p:cNvSpPr>
            <a:spLocks noChangeArrowheads="1"/>
          </p:cNvSpPr>
          <p:nvPr/>
        </p:nvSpPr>
        <p:spPr bwMode="auto">
          <a:xfrm>
            <a:off x="914400" y="4391025"/>
            <a:ext cx="7772400" cy="2514600"/>
          </a:xfrm>
          <a:custGeom>
            <a:avLst/>
            <a:gdLst>
              <a:gd name="T0" fmla="*/ 426 w 858"/>
              <a:gd name="T1" fmla="*/ 0 h 864"/>
              <a:gd name="T2" fmla="*/ 480 w 858"/>
              <a:gd name="T3" fmla="*/ 246 h 864"/>
              <a:gd name="T4" fmla="*/ 642 w 858"/>
              <a:gd name="T5" fmla="*/ 60 h 864"/>
              <a:gd name="T6" fmla="*/ 564 w 858"/>
              <a:gd name="T7" fmla="*/ 294 h 864"/>
              <a:gd name="T8" fmla="*/ 804 w 858"/>
              <a:gd name="T9" fmla="*/ 216 h 864"/>
              <a:gd name="T10" fmla="*/ 618 w 858"/>
              <a:gd name="T11" fmla="*/ 384 h 864"/>
              <a:gd name="T12" fmla="*/ 858 w 858"/>
              <a:gd name="T13" fmla="*/ 432 h 864"/>
              <a:gd name="T14" fmla="*/ 618 w 858"/>
              <a:gd name="T15" fmla="*/ 480 h 864"/>
              <a:gd name="T16" fmla="*/ 804 w 858"/>
              <a:gd name="T17" fmla="*/ 648 h 864"/>
              <a:gd name="T18" fmla="*/ 564 w 858"/>
              <a:gd name="T19" fmla="*/ 570 h 864"/>
              <a:gd name="T20" fmla="*/ 642 w 858"/>
              <a:gd name="T21" fmla="*/ 804 h 864"/>
              <a:gd name="T22" fmla="*/ 480 w 858"/>
              <a:gd name="T23" fmla="*/ 618 h 864"/>
              <a:gd name="T24" fmla="*/ 426 w 858"/>
              <a:gd name="T25" fmla="*/ 864 h 864"/>
              <a:gd name="T26" fmla="*/ 378 w 858"/>
              <a:gd name="T27" fmla="*/ 618 h 864"/>
              <a:gd name="T28" fmla="*/ 216 w 858"/>
              <a:gd name="T29" fmla="*/ 804 h 864"/>
              <a:gd name="T30" fmla="*/ 294 w 858"/>
              <a:gd name="T31" fmla="*/ 570 h 864"/>
              <a:gd name="T32" fmla="*/ 54 w 858"/>
              <a:gd name="T33" fmla="*/ 648 h 864"/>
              <a:gd name="T34" fmla="*/ 240 w 858"/>
              <a:gd name="T35" fmla="*/ 480 h 864"/>
              <a:gd name="T36" fmla="*/ 0 w 858"/>
              <a:gd name="T37" fmla="*/ 432 h 864"/>
              <a:gd name="T38" fmla="*/ 240 w 858"/>
              <a:gd name="T39" fmla="*/ 384 h 864"/>
              <a:gd name="T40" fmla="*/ 54 w 858"/>
              <a:gd name="T41" fmla="*/ 216 h 864"/>
              <a:gd name="T42" fmla="*/ 294 w 858"/>
              <a:gd name="T43" fmla="*/ 294 h 864"/>
              <a:gd name="T44" fmla="*/ 216 w 858"/>
              <a:gd name="T45" fmla="*/ 60 h 864"/>
              <a:gd name="T46" fmla="*/ 378 w 858"/>
              <a:gd name="T47" fmla="*/ 246 h 864"/>
              <a:gd name="T48" fmla="*/ 426 w 858"/>
              <a:gd name="T4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600" b="1">
                <a:solidFill>
                  <a:srgbClr val="000000"/>
                </a:solidFill>
                <a:ea typeface="DejaVu Sans" charset="0"/>
                <a:cs typeface="DejaVu Sans" charset="0"/>
              </a:rPr>
              <a:t>State Space Explosion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6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</p:txBody>
      </p:sp>
      <p:sp>
        <p:nvSpPr>
          <p:cNvPr id="3380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Generate the post-state abstraction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85800" y="2625725"/>
            <a:ext cx="1371600" cy="346075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>
            <a:off x="7712075" y="4706216"/>
            <a:ext cx="1588" cy="584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3860800" y="4343400"/>
            <a:ext cx="2743200" cy="709613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AbstractMap abstraction()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73" name="AutoShape 1"/>
          <p:cNvCxnSpPr>
            <a:cxnSpLocks noChangeShapeType="1"/>
          </p:cNvCxnSpPr>
          <p:nvPr/>
        </p:nvCxnSpPr>
        <p:spPr bwMode="auto">
          <a:xfrm>
            <a:off x="3732934" y="3814763"/>
            <a:ext cx="2773362" cy="1587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74" name="Group 4"/>
          <p:cNvGrpSpPr>
            <a:grpSpLocks/>
          </p:cNvGrpSpPr>
          <p:nvPr/>
        </p:nvGrpSpPr>
        <p:grpSpPr bwMode="auto">
          <a:xfrm>
            <a:off x="1257300" y="2971800"/>
            <a:ext cx="2476500" cy="1682750"/>
            <a:chOff x="792" y="1872"/>
            <a:chExt cx="1560" cy="1060"/>
          </a:xfrm>
        </p:grpSpPr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1625" y="197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1293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1965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 flipH="1">
              <a:off x="1436" y="2148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1769" y="2148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957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1100" y="2436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1629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1433" y="2436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14"/>
            <p:cNvSpPr>
              <a:spLocks noChangeArrowheads="1"/>
            </p:cNvSpPr>
            <p:nvPr/>
          </p:nvSpPr>
          <p:spPr bwMode="auto">
            <a:xfrm>
              <a:off x="792" y="1872"/>
              <a:ext cx="1561" cy="1061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5" name="AutoShape 17"/>
          <p:cNvCxnSpPr>
            <a:cxnSpLocks noChangeShapeType="1"/>
          </p:cNvCxnSpPr>
          <p:nvPr/>
        </p:nvCxnSpPr>
        <p:spPr bwMode="auto">
          <a:xfrm>
            <a:off x="4297507" y="6707188"/>
            <a:ext cx="1287462" cy="1587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86" name="Group 18"/>
          <p:cNvGrpSpPr>
            <a:grpSpLocks/>
          </p:cNvGrpSpPr>
          <p:nvPr/>
        </p:nvGrpSpPr>
        <p:grpSpPr bwMode="auto">
          <a:xfrm>
            <a:off x="6508750" y="2928938"/>
            <a:ext cx="2405063" cy="1771650"/>
            <a:chOff x="4100" y="1845"/>
            <a:chExt cx="1515" cy="1116"/>
          </a:xfrm>
        </p:grpSpPr>
        <p:sp>
          <p:nvSpPr>
            <p:cNvPr id="87" name="Oval 19"/>
            <p:cNvSpPr>
              <a:spLocks noChangeArrowheads="1"/>
            </p:cNvSpPr>
            <p:nvPr/>
          </p:nvSpPr>
          <p:spPr bwMode="auto">
            <a:xfrm>
              <a:off x="4848" y="187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516" y="215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89" name="Oval 21"/>
            <p:cNvSpPr>
              <a:spLocks noChangeArrowheads="1"/>
            </p:cNvSpPr>
            <p:nvPr/>
          </p:nvSpPr>
          <p:spPr bwMode="auto">
            <a:xfrm>
              <a:off x="5188" y="215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H="1">
              <a:off x="4659" y="2053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3"/>
            <p:cNvSpPr>
              <a:spLocks noChangeShapeType="1"/>
            </p:cNvSpPr>
            <p:nvPr/>
          </p:nvSpPr>
          <p:spPr bwMode="auto">
            <a:xfrm>
              <a:off x="4992" y="2053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24"/>
            <p:cNvSpPr>
              <a:spLocks noChangeArrowheads="1"/>
            </p:cNvSpPr>
            <p:nvPr/>
          </p:nvSpPr>
          <p:spPr bwMode="auto">
            <a:xfrm>
              <a:off x="4180" y="244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 flipH="1">
              <a:off x="4323" y="2341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26"/>
            <p:cNvSpPr>
              <a:spLocks noChangeArrowheads="1"/>
            </p:cNvSpPr>
            <p:nvPr/>
          </p:nvSpPr>
          <p:spPr bwMode="auto">
            <a:xfrm>
              <a:off x="4852" y="244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4656" y="2341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28"/>
            <p:cNvSpPr>
              <a:spLocks noChangeArrowheads="1"/>
            </p:cNvSpPr>
            <p:nvPr/>
          </p:nvSpPr>
          <p:spPr bwMode="auto">
            <a:xfrm>
              <a:off x="4533" y="272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 flipH="1">
              <a:off x="4676" y="2623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30"/>
            <p:cNvSpPr>
              <a:spLocks noChangeArrowheads="1"/>
            </p:cNvSpPr>
            <p:nvPr/>
          </p:nvSpPr>
          <p:spPr bwMode="auto">
            <a:xfrm>
              <a:off x="4100" y="1845"/>
              <a:ext cx="1516" cy="1117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42"/>
          <p:cNvGrpSpPr>
            <a:grpSpLocks/>
          </p:cNvGrpSpPr>
          <p:nvPr/>
        </p:nvGrpSpPr>
        <p:grpSpPr bwMode="auto">
          <a:xfrm>
            <a:off x="5594351" y="6329367"/>
            <a:ext cx="4235451" cy="757238"/>
            <a:chOff x="3524" y="3987"/>
            <a:chExt cx="2668" cy="477"/>
          </a:xfrm>
        </p:grpSpPr>
        <p:sp>
          <p:nvSpPr>
            <p:cNvPr id="100" name="Oval 43"/>
            <p:cNvSpPr>
              <a:spLocks noChangeArrowheads="1"/>
            </p:cNvSpPr>
            <p:nvPr/>
          </p:nvSpPr>
          <p:spPr bwMode="auto">
            <a:xfrm>
              <a:off x="3524" y="3987"/>
              <a:ext cx="2668" cy="477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52"/>
            <p:cNvSpPr>
              <a:spLocks noChangeArrowheads="1"/>
            </p:cNvSpPr>
            <p:nvPr/>
          </p:nvSpPr>
          <p:spPr bwMode="auto">
            <a:xfrm>
              <a:off x="3621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02" name="Oval 44"/>
            <p:cNvSpPr>
              <a:spLocks noChangeArrowheads="1"/>
            </p:cNvSpPr>
            <p:nvPr/>
          </p:nvSpPr>
          <p:spPr bwMode="auto">
            <a:xfrm>
              <a:off x="405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103" name="AutoShape 45"/>
            <p:cNvCxnSpPr>
              <a:cxnSpLocks noChangeShapeType="1"/>
            </p:cNvCxnSpPr>
            <p:nvPr/>
          </p:nvCxnSpPr>
          <p:spPr bwMode="auto">
            <a:xfrm>
              <a:off x="3909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4" name="Oval 46"/>
            <p:cNvSpPr>
              <a:spLocks noChangeArrowheads="1"/>
            </p:cNvSpPr>
            <p:nvPr/>
          </p:nvSpPr>
          <p:spPr bwMode="auto">
            <a:xfrm>
              <a:off x="448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cxnSp>
          <p:nvCxnSpPr>
            <p:cNvPr id="105" name="AutoShape 47"/>
            <p:cNvCxnSpPr>
              <a:cxnSpLocks noChangeShapeType="1"/>
            </p:cNvCxnSpPr>
            <p:nvPr/>
          </p:nvCxnSpPr>
          <p:spPr bwMode="auto">
            <a:xfrm>
              <a:off x="4347" y="4230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6" name="Oval 48"/>
            <p:cNvSpPr>
              <a:spLocks noChangeArrowheads="1"/>
            </p:cNvSpPr>
            <p:nvPr/>
          </p:nvSpPr>
          <p:spPr bwMode="auto">
            <a:xfrm>
              <a:off x="4915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107" name="AutoShape 49"/>
            <p:cNvCxnSpPr>
              <a:cxnSpLocks noChangeShapeType="1"/>
            </p:cNvCxnSpPr>
            <p:nvPr/>
          </p:nvCxnSpPr>
          <p:spPr bwMode="auto">
            <a:xfrm>
              <a:off x="4772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8" name="Oval 50"/>
            <p:cNvSpPr>
              <a:spLocks noChangeArrowheads="1"/>
            </p:cNvSpPr>
            <p:nvPr/>
          </p:nvSpPr>
          <p:spPr bwMode="auto">
            <a:xfrm>
              <a:off x="5349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109" name="AutoShape 51"/>
            <p:cNvCxnSpPr>
              <a:cxnSpLocks noChangeShapeType="1"/>
            </p:cNvCxnSpPr>
            <p:nvPr/>
          </p:nvCxnSpPr>
          <p:spPr bwMode="auto">
            <a:xfrm>
              <a:off x="5203" y="4230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0" name="Oval 53"/>
            <p:cNvSpPr>
              <a:spLocks noChangeArrowheads="1"/>
            </p:cNvSpPr>
            <p:nvPr/>
          </p:nvSpPr>
          <p:spPr bwMode="auto">
            <a:xfrm>
              <a:off x="5780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111" name="AutoShape 54"/>
            <p:cNvCxnSpPr>
              <a:cxnSpLocks noChangeShapeType="1"/>
            </p:cNvCxnSpPr>
            <p:nvPr/>
          </p:nvCxnSpPr>
          <p:spPr bwMode="auto">
            <a:xfrm>
              <a:off x="5639" y="4230"/>
              <a:ext cx="141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12" name="AutoShape 1"/>
          <p:cNvCxnSpPr>
            <a:cxnSpLocks noChangeShapeType="1"/>
          </p:cNvCxnSpPr>
          <p:nvPr/>
        </p:nvCxnSpPr>
        <p:spPr bwMode="auto">
          <a:xfrm>
            <a:off x="2497138" y="4640407"/>
            <a:ext cx="1587" cy="170815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13" name="Group 16"/>
          <p:cNvGrpSpPr>
            <a:grpSpLocks/>
          </p:cNvGrpSpPr>
          <p:nvPr/>
        </p:nvGrpSpPr>
        <p:grpSpPr bwMode="auto">
          <a:xfrm>
            <a:off x="685800" y="6364283"/>
            <a:ext cx="3621088" cy="685799"/>
            <a:chOff x="432" y="4009"/>
            <a:chExt cx="2281" cy="432"/>
          </a:xfrm>
        </p:grpSpPr>
        <p:sp>
          <p:nvSpPr>
            <p:cNvPr id="114" name="Oval 25"/>
            <p:cNvSpPr>
              <a:spLocks noChangeArrowheads="1"/>
            </p:cNvSpPr>
            <p:nvPr/>
          </p:nvSpPr>
          <p:spPr bwMode="auto">
            <a:xfrm>
              <a:off x="574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15" name="Oval 17"/>
            <p:cNvSpPr>
              <a:spLocks noChangeArrowheads="1"/>
            </p:cNvSpPr>
            <p:nvPr/>
          </p:nvSpPr>
          <p:spPr bwMode="auto">
            <a:xfrm>
              <a:off x="100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116" name="AutoShape 18"/>
            <p:cNvCxnSpPr>
              <a:cxnSpLocks noChangeShapeType="1"/>
            </p:cNvCxnSpPr>
            <p:nvPr/>
          </p:nvCxnSpPr>
          <p:spPr bwMode="auto">
            <a:xfrm>
              <a:off x="863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7" name="Oval 19"/>
            <p:cNvSpPr>
              <a:spLocks noChangeArrowheads="1"/>
            </p:cNvSpPr>
            <p:nvPr/>
          </p:nvSpPr>
          <p:spPr bwMode="auto">
            <a:xfrm>
              <a:off x="143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118" name="AutoShape 20"/>
            <p:cNvCxnSpPr>
              <a:cxnSpLocks noChangeShapeType="1"/>
            </p:cNvCxnSpPr>
            <p:nvPr/>
          </p:nvCxnSpPr>
          <p:spPr bwMode="auto">
            <a:xfrm>
              <a:off x="1293" y="4217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9" name="Oval 21"/>
            <p:cNvSpPr>
              <a:spLocks noChangeArrowheads="1"/>
            </p:cNvSpPr>
            <p:nvPr/>
          </p:nvSpPr>
          <p:spPr bwMode="auto">
            <a:xfrm>
              <a:off x="1868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120" name="AutoShape 22"/>
            <p:cNvCxnSpPr>
              <a:cxnSpLocks noChangeShapeType="1"/>
            </p:cNvCxnSpPr>
            <p:nvPr/>
          </p:nvCxnSpPr>
          <p:spPr bwMode="auto">
            <a:xfrm>
              <a:off x="1729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1" name="Oval 23"/>
            <p:cNvSpPr>
              <a:spLocks noChangeArrowheads="1"/>
            </p:cNvSpPr>
            <p:nvPr/>
          </p:nvSpPr>
          <p:spPr bwMode="auto">
            <a:xfrm>
              <a:off x="2302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122" name="AutoShape 24"/>
            <p:cNvCxnSpPr>
              <a:cxnSpLocks noChangeShapeType="1"/>
            </p:cNvCxnSpPr>
            <p:nvPr/>
          </p:nvCxnSpPr>
          <p:spPr bwMode="auto">
            <a:xfrm>
              <a:off x="2159" y="4217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432" y="4009"/>
              <a:ext cx="2281" cy="432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42"/>
          <p:cNvGrpSpPr>
            <a:grpSpLocks/>
          </p:cNvGrpSpPr>
          <p:nvPr/>
        </p:nvGrpSpPr>
        <p:grpSpPr bwMode="auto">
          <a:xfrm>
            <a:off x="5578474" y="5305425"/>
            <a:ext cx="4235451" cy="757238"/>
            <a:chOff x="3524" y="3987"/>
            <a:chExt cx="2668" cy="477"/>
          </a:xfrm>
        </p:grpSpPr>
        <p:sp>
          <p:nvSpPr>
            <p:cNvPr id="125" name="Oval 43"/>
            <p:cNvSpPr>
              <a:spLocks noChangeArrowheads="1"/>
            </p:cNvSpPr>
            <p:nvPr/>
          </p:nvSpPr>
          <p:spPr bwMode="auto">
            <a:xfrm>
              <a:off x="3524" y="3987"/>
              <a:ext cx="2668" cy="477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52"/>
            <p:cNvSpPr>
              <a:spLocks noChangeArrowheads="1"/>
            </p:cNvSpPr>
            <p:nvPr/>
          </p:nvSpPr>
          <p:spPr bwMode="auto">
            <a:xfrm>
              <a:off x="3621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27" name="Oval 44"/>
            <p:cNvSpPr>
              <a:spLocks noChangeArrowheads="1"/>
            </p:cNvSpPr>
            <p:nvPr/>
          </p:nvSpPr>
          <p:spPr bwMode="auto">
            <a:xfrm>
              <a:off x="405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128" name="AutoShape 45"/>
            <p:cNvCxnSpPr>
              <a:cxnSpLocks noChangeShapeType="1"/>
            </p:cNvCxnSpPr>
            <p:nvPr/>
          </p:nvCxnSpPr>
          <p:spPr bwMode="auto">
            <a:xfrm>
              <a:off x="3909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9" name="Oval 46"/>
            <p:cNvSpPr>
              <a:spLocks noChangeArrowheads="1"/>
            </p:cNvSpPr>
            <p:nvPr/>
          </p:nvSpPr>
          <p:spPr bwMode="auto">
            <a:xfrm>
              <a:off x="448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cxnSp>
          <p:nvCxnSpPr>
            <p:cNvPr id="130" name="AutoShape 47"/>
            <p:cNvCxnSpPr>
              <a:cxnSpLocks noChangeShapeType="1"/>
            </p:cNvCxnSpPr>
            <p:nvPr/>
          </p:nvCxnSpPr>
          <p:spPr bwMode="auto">
            <a:xfrm>
              <a:off x="4347" y="4230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1" name="Oval 48"/>
            <p:cNvSpPr>
              <a:spLocks noChangeArrowheads="1"/>
            </p:cNvSpPr>
            <p:nvPr/>
          </p:nvSpPr>
          <p:spPr bwMode="auto">
            <a:xfrm>
              <a:off x="4915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132" name="AutoShape 49"/>
            <p:cNvCxnSpPr>
              <a:cxnSpLocks noChangeShapeType="1"/>
            </p:cNvCxnSpPr>
            <p:nvPr/>
          </p:nvCxnSpPr>
          <p:spPr bwMode="auto">
            <a:xfrm>
              <a:off x="4772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3" name="Oval 50"/>
            <p:cNvSpPr>
              <a:spLocks noChangeArrowheads="1"/>
            </p:cNvSpPr>
            <p:nvPr/>
          </p:nvSpPr>
          <p:spPr bwMode="auto">
            <a:xfrm>
              <a:off x="5349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134" name="AutoShape 51"/>
            <p:cNvCxnSpPr>
              <a:cxnSpLocks noChangeShapeType="1"/>
            </p:cNvCxnSpPr>
            <p:nvPr/>
          </p:nvCxnSpPr>
          <p:spPr bwMode="auto">
            <a:xfrm>
              <a:off x="5203" y="4230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5" name="Oval 53"/>
            <p:cNvSpPr>
              <a:spLocks noChangeArrowheads="1"/>
            </p:cNvSpPr>
            <p:nvPr/>
          </p:nvSpPr>
          <p:spPr bwMode="auto">
            <a:xfrm>
              <a:off x="5780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136" name="AutoShape 54"/>
            <p:cNvCxnSpPr>
              <a:cxnSpLocks noChangeShapeType="1"/>
            </p:cNvCxnSpPr>
            <p:nvPr/>
          </p:nvCxnSpPr>
          <p:spPr bwMode="auto">
            <a:xfrm>
              <a:off x="5639" y="4230"/>
              <a:ext cx="141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480050" y="5145088"/>
            <a:ext cx="4467225" cy="2071687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 invariant and abstraction equality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85800" y="2625725"/>
            <a:ext cx="1371600" cy="346075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sp>
        <p:nvSpPr>
          <p:cNvPr id="34886" name="Text Box 70"/>
          <p:cNvSpPr txBox="1">
            <a:spLocks noChangeArrowheads="1"/>
          </p:cNvSpPr>
          <p:nvPr/>
        </p:nvSpPr>
        <p:spPr bwMode="auto">
          <a:xfrm>
            <a:off x="4343400" y="2503488"/>
            <a:ext cx="2057400" cy="925512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repOk() {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    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4887" name="Text Box 71"/>
          <p:cNvSpPr txBox="1">
            <a:spLocks noChangeArrowheads="1"/>
          </p:cNvSpPr>
          <p:nvPr/>
        </p:nvSpPr>
        <p:spPr bwMode="auto">
          <a:xfrm>
            <a:off x="3490913" y="4359275"/>
            <a:ext cx="3173413" cy="925513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 b="1" dirty="0" err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equalTo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(</a:t>
            </a:r>
            <a:r>
              <a:rPr lang="en-US" sz="1200" dirty="0" err="1">
                <a:solidFill>
                  <a:srgbClr val="FFFFFF"/>
                </a:solidFill>
                <a:latin typeface="Courier New" pitchFamily="49" charset="0"/>
              </a:rPr>
              <a:t>AbstractMap</a:t>
            </a: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 m) {</a:t>
            </a:r>
          </a:p>
          <a:p>
            <a:pPr>
              <a:lnSpc>
                <a:spcPct val="118000"/>
              </a:lnSpc>
            </a:pPr>
            <a:r>
              <a:rPr lang="en-US" sz="1200" b="1" dirty="0">
                <a:solidFill>
                  <a:srgbClr val="99CCFF"/>
                </a:solidFill>
                <a:latin typeface="Courier New" pitchFamily="49" charset="0"/>
              </a:rPr>
              <a:t>    /* ... */</a:t>
            </a:r>
          </a:p>
          <a:p>
            <a:pPr>
              <a:lnSpc>
                <a:spcPct val="118000"/>
              </a:lnSpc>
            </a:pPr>
            <a:r>
              <a:rPr lang="en-US" sz="1200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75" name="AutoShape 18"/>
          <p:cNvCxnSpPr>
            <a:cxnSpLocks noChangeShapeType="1"/>
          </p:cNvCxnSpPr>
          <p:nvPr/>
        </p:nvCxnSpPr>
        <p:spPr bwMode="auto">
          <a:xfrm>
            <a:off x="7712075" y="4706216"/>
            <a:ext cx="1588" cy="584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1"/>
          <p:cNvCxnSpPr>
            <a:cxnSpLocks noChangeShapeType="1"/>
          </p:cNvCxnSpPr>
          <p:nvPr/>
        </p:nvCxnSpPr>
        <p:spPr bwMode="auto">
          <a:xfrm>
            <a:off x="3732934" y="3814763"/>
            <a:ext cx="2773362" cy="1587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1257300" y="2971800"/>
            <a:ext cx="2476500" cy="1682750"/>
            <a:chOff x="792" y="1872"/>
            <a:chExt cx="1560" cy="1060"/>
          </a:xfrm>
        </p:grpSpPr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1625" y="197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1293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1965" y="2253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1436" y="2148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"/>
            <p:cNvSpPr>
              <a:spLocks noChangeShapeType="1"/>
            </p:cNvSpPr>
            <p:nvPr/>
          </p:nvSpPr>
          <p:spPr bwMode="auto">
            <a:xfrm>
              <a:off x="1769" y="2148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957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 flipH="1">
              <a:off x="1100" y="2436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1629" y="2541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1433" y="2436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14"/>
            <p:cNvSpPr>
              <a:spLocks noChangeArrowheads="1"/>
            </p:cNvSpPr>
            <p:nvPr/>
          </p:nvSpPr>
          <p:spPr bwMode="auto">
            <a:xfrm>
              <a:off x="792" y="1872"/>
              <a:ext cx="1561" cy="1061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8" name="AutoShape 17"/>
          <p:cNvCxnSpPr>
            <a:cxnSpLocks noChangeShapeType="1"/>
          </p:cNvCxnSpPr>
          <p:nvPr/>
        </p:nvCxnSpPr>
        <p:spPr bwMode="auto">
          <a:xfrm>
            <a:off x="4297507" y="6707188"/>
            <a:ext cx="1287462" cy="1587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89" name="Group 18"/>
          <p:cNvGrpSpPr>
            <a:grpSpLocks/>
          </p:cNvGrpSpPr>
          <p:nvPr/>
        </p:nvGrpSpPr>
        <p:grpSpPr bwMode="auto">
          <a:xfrm>
            <a:off x="6508750" y="2928938"/>
            <a:ext cx="2405063" cy="1771650"/>
            <a:chOff x="4100" y="1845"/>
            <a:chExt cx="1515" cy="1116"/>
          </a:xfrm>
        </p:grpSpPr>
        <p:sp>
          <p:nvSpPr>
            <p:cNvPr id="90" name="Oval 19"/>
            <p:cNvSpPr>
              <a:spLocks noChangeArrowheads="1"/>
            </p:cNvSpPr>
            <p:nvPr/>
          </p:nvSpPr>
          <p:spPr bwMode="auto">
            <a:xfrm>
              <a:off x="4848" y="187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4516" y="215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5188" y="215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4659" y="2053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4992" y="2053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4180" y="244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96" name="Line 25"/>
            <p:cNvSpPr>
              <a:spLocks noChangeShapeType="1"/>
            </p:cNvSpPr>
            <p:nvPr/>
          </p:nvSpPr>
          <p:spPr bwMode="auto">
            <a:xfrm flipH="1">
              <a:off x="4323" y="2341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26"/>
            <p:cNvSpPr>
              <a:spLocks noChangeArrowheads="1"/>
            </p:cNvSpPr>
            <p:nvPr/>
          </p:nvSpPr>
          <p:spPr bwMode="auto">
            <a:xfrm>
              <a:off x="4852" y="2446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98" name="Line 27"/>
            <p:cNvSpPr>
              <a:spLocks noChangeShapeType="1"/>
            </p:cNvSpPr>
            <p:nvPr/>
          </p:nvSpPr>
          <p:spPr bwMode="auto">
            <a:xfrm>
              <a:off x="4656" y="2341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28"/>
            <p:cNvSpPr>
              <a:spLocks noChangeArrowheads="1"/>
            </p:cNvSpPr>
            <p:nvPr/>
          </p:nvSpPr>
          <p:spPr bwMode="auto">
            <a:xfrm>
              <a:off x="4533" y="2728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 flipH="1">
              <a:off x="4676" y="2623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30"/>
            <p:cNvSpPr>
              <a:spLocks noChangeArrowheads="1"/>
            </p:cNvSpPr>
            <p:nvPr/>
          </p:nvSpPr>
          <p:spPr bwMode="auto">
            <a:xfrm>
              <a:off x="4100" y="1845"/>
              <a:ext cx="1516" cy="1117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42"/>
          <p:cNvGrpSpPr>
            <a:grpSpLocks/>
          </p:cNvGrpSpPr>
          <p:nvPr/>
        </p:nvGrpSpPr>
        <p:grpSpPr bwMode="auto">
          <a:xfrm>
            <a:off x="5594351" y="6329367"/>
            <a:ext cx="4235451" cy="757238"/>
            <a:chOff x="3524" y="3987"/>
            <a:chExt cx="2668" cy="477"/>
          </a:xfrm>
        </p:grpSpPr>
        <p:sp>
          <p:nvSpPr>
            <p:cNvPr id="103" name="Oval 43"/>
            <p:cNvSpPr>
              <a:spLocks noChangeArrowheads="1"/>
            </p:cNvSpPr>
            <p:nvPr/>
          </p:nvSpPr>
          <p:spPr bwMode="auto">
            <a:xfrm>
              <a:off x="3524" y="3987"/>
              <a:ext cx="2668" cy="477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52"/>
            <p:cNvSpPr>
              <a:spLocks noChangeArrowheads="1"/>
            </p:cNvSpPr>
            <p:nvPr/>
          </p:nvSpPr>
          <p:spPr bwMode="auto">
            <a:xfrm>
              <a:off x="3621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05" name="Oval 44"/>
            <p:cNvSpPr>
              <a:spLocks noChangeArrowheads="1"/>
            </p:cNvSpPr>
            <p:nvPr/>
          </p:nvSpPr>
          <p:spPr bwMode="auto">
            <a:xfrm>
              <a:off x="405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106" name="AutoShape 45"/>
            <p:cNvCxnSpPr>
              <a:cxnSpLocks noChangeShapeType="1"/>
            </p:cNvCxnSpPr>
            <p:nvPr/>
          </p:nvCxnSpPr>
          <p:spPr bwMode="auto">
            <a:xfrm>
              <a:off x="3909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7" name="Oval 46"/>
            <p:cNvSpPr>
              <a:spLocks noChangeArrowheads="1"/>
            </p:cNvSpPr>
            <p:nvPr/>
          </p:nvSpPr>
          <p:spPr bwMode="auto">
            <a:xfrm>
              <a:off x="448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cxnSp>
          <p:nvCxnSpPr>
            <p:cNvPr id="108" name="AutoShape 47"/>
            <p:cNvCxnSpPr>
              <a:cxnSpLocks noChangeShapeType="1"/>
            </p:cNvCxnSpPr>
            <p:nvPr/>
          </p:nvCxnSpPr>
          <p:spPr bwMode="auto">
            <a:xfrm>
              <a:off x="4347" y="4230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9" name="Oval 48"/>
            <p:cNvSpPr>
              <a:spLocks noChangeArrowheads="1"/>
            </p:cNvSpPr>
            <p:nvPr/>
          </p:nvSpPr>
          <p:spPr bwMode="auto">
            <a:xfrm>
              <a:off x="4915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110" name="AutoShape 49"/>
            <p:cNvCxnSpPr>
              <a:cxnSpLocks noChangeShapeType="1"/>
            </p:cNvCxnSpPr>
            <p:nvPr/>
          </p:nvCxnSpPr>
          <p:spPr bwMode="auto">
            <a:xfrm>
              <a:off x="4772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1" name="Oval 50"/>
            <p:cNvSpPr>
              <a:spLocks noChangeArrowheads="1"/>
            </p:cNvSpPr>
            <p:nvPr/>
          </p:nvSpPr>
          <p:spPr bwMode="auto">
            <a:xfrm>
              <a:off x="5349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112" name="AutoShape 51"/>
            <p:cNvCxnSpPr>
              <a:cxnSpLocks noChangeShapeType="1"/>
            </p:cNvCxnSpPr>
            <p:nvPr/>
          </p:nvCxnSpPr>
          <p:spPr bwMode="auto">
            <a:xfrm>
              <a:off x="5203" y="4230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3" name="Oval 53"/>
            <p:cNvSpPr>
              <a:spLocks noChangeArrowheads="1"/>
            </p:cNvSpPr>
            <p:nvPr/>
          </p:nvSpPr>
          <p:spPr bwMode="auto">
            <a:xfrm>
              <a:off x="5780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114" name="AutoShape 54"/>
            <p:cNvCxnSpPr>
              <a:cxnSpLocks noChangeShapeType="1"/>
            </p:cNvCxnSpPr>
            <p:nvPr/>
          </p:nvCxnSpPr>
          <p:spPr bwMode="auto">
            <a:xfrm>
              <a:off x="5639" y="4230"/>
              <a:ext cx="141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15" name="AutoShape 1"/>
          <p:cNvCxnSpPr>
            <a:cxnSpLocks noChangeShapeType="1"/>
          </p:cNvCxnSpPr>
          <p:nvPr/>
        </p:nvCxnSpPr>
        <p:spPr bwMode="auto">
          <a:xfrm>
            <a:off x="2497138" y="4640407"/>
            <a:ext cx="1587" cy="170815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16" name="Group 16"/>
          <p:cNvGrpSpPr>
            <a:grpSpLocks/>
          </p:cNvGrpSpPr>
          <p:nvPr/>
        </p:nvGrpSpPr>
        <p:grpSpPr bwMode="auto">
          <a:xfrm>
            <a:off x="685800" y="6364283"/>
            <a:ext cx="3621088" cy="685799"/>
            <a:chOff x="432" y="4009"/>
            <a:chExt cx="2281" cy="432"/>
          </a:xfrm>
        </p:grpSpPr>
        <p:sp>
          <p:nvSpPr>
            <p:cNvPr id="117" name="Oval 25"/>
            <p:cNvSpPr>
              <a:spLocks noChangeArrowheads="1"/>
            </p:cNvSpPr>
            <p:nvPr/>
          </p:nvSpPr>
          <p:spPr bwMode="auto">
            <a:xfrm>
              <a:off x="574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18" name="Oval 17"/>
            <p:cNvSpPr>
              <a:spLocks noChangeArrowheads="1"/>
            </p:cNvSpPr>
            <p:nvPr/>
          </p:nvSpPr>
          <p:spPr bwMode="auto">
            <a:xfrm>
              <a:off x="100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119" name="AutoShape 18"/>
            <p:cNvCxnSpPr>
              <a:cxnSpLocks noChangeShapeType="1"/>
            </p:cNvCxnSpPr>
            <p:nvPr/>
          </p:nvCxnSpPr>
          <p:spPr bwMode="auto">
            <a:xfrm>
              <a:off x="863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0" name="Oval 19"/>
            <p:cNvSpPr>
              <a:spLocks noChangeArrowheads="1"/>
            </p:cNvSpPr>
            <p:nvPr/>
          </p:nvSpPr>
          <p:spPr bwMode="auto">
            <a:xfrm>
              <a:off x="1436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121" name="AutoShape 20"/>
            <p:cNvCxnSpPr>
              <a:cxnSpLocks noChangeShapeType="1"/>
            </p:cNvCxnSpPr>
            <p:nvPr/>
          </p:nvCxnSpPr>
          <p:spPr bwMode="auto">
            <a:xfrm>
              <a:off x="1293" y="4217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2" name="Oval 21"/>
            <p:cNvSpPr>
              <a:spLocks noChangeArrowheads="1"/>
            </p:cNvSpPr>
            <p:nvPr/>
          </p:nvSpPr>
          <p:spPr bwMode="auto">
            <a:xfrm>
              <a:off x="1868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123" name="AutoShape 22"/>
            <p:cNvCxnSpPr>
              <a:cxnSpLocks noChangeShapeType="1"/>
            </p:cNvCxnSpPr>
            <p:nvPr/>
          </p:nvCxnSpPr>
          <p:spPr bwMode="auto">
            <a:xfrm>
              <a:off x="1729" y="4217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4" name="Oval 23"/>
            <p:cNvSpPr>
              <a:spLocks noChangeArrowheads="1"/>
            </p:cNvSpPr>
            <p:nvPr/>
          </p:nvSpPr>
          <p:spPr bwMode="auto">
            <a:xfrm>
              <a:off x="2302" y="4128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125" name="AutoShape 24"/>
            <p:cNvCxnSpPr>
              <a:cxnSpLocks noChangeShapeType="1"/>
            </p:cNvCxnSpPr>
            <p:nvPr/>
          </p:nvCxnSpPr>
          <p:spPr bwMode="auto">
            <a:xfrm>
              <a:off x="2159" y="4217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6" name="Oval 26"/>
            <p:cNvSpPr>
              <a:spLocks noChangeArrowheads="1"/>
            </p:cNvSpPr>
            <p:nvPr/>
          </p:nvSpPr>
          <p:spPr bwMode="auto">
            <a:xfrm>
              <a:off x="432" y="4009"/>
              <a:ext cx="2281" cy="432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" name="Group 42"/>
          <p:cNvGrpSpPr>
            <a:grpSpLocks/>
          </p:cNvGrpSpPr>
          <p:nvPr/>
        </p:nvGrpSpPr>
        <p:grpSpPr bwMode="auto">
          <a:xfrm>
            <a:off x="5578474" y="5305425"/>
            <a:ext cx="4235451" cy="757238"/>
            <a:chOff x="3524" y="3987"/>
            <a:chExt cx="2668" cy="477"/>
          </a:xfrm>
        </p:grpSpPr>
        <p:sp>
          <p:nvSpPr>
            <p:cNvPr id="128" name="Oval 43"/>
            <p:cNvSpPr>
              <a:spLocks noChangeArrowheads="1"/>
            </p:cNvSpPr>
            <p:nvPr/>
          </p:nvSpPr>
          <p:spPr bwMode="auto">
            <a:xfrm>
              <a:off x="3524" y="3987"/>
              <a:ext cx="2668" cy="477"/>
            </a:xfrm>
            <a:prstGeom prst="ellipse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52"/>
            <p:cNvSpPr>
              <a:spLocks noChangeArrowheads="1"/>
            </p:cNvSpPr>
            <p:nvPr/>
          </p:nvSpPr>
          <p:spPr bwMode="auto">
            <a:xfrm>
              <a:off x="3621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auto">
            <a:xfrm>
              <a:off x="405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cxnSp>
          <p:nvCxnSpPr>
            <p:cNvPr id="131" name="AutoShape 45"/>
            <p:cNvCxnSpPr>
              <a:cxnSpLocks noChangeShapeType="1"/>
            </p:cNvCxnSpPr>
            <p:nvPr/>
          </p:nvCxnSpPr>
          <p:spPr bwMode="auto">
            <a:xfrm>
              <a:off x="3909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2" name="Oval 46"/>
            <p:cNvSpPr>
              <a:spLocks noChangeArrowheads="1"/>
            </p:cNvSpPr>
            <p:nvPr/>
          </p:nvSpPr>
          <p:spPr bwMode="auto">
            <a:xfrm>
              <a:off x="4483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cxnSp>
          <p:nvCxnSpPr>
            <p:cNvPr id="133" name="AutoShape 47"/>
            <p:cNvCxnSpPr>
              <a:cxnSpLocks noChangeShapeType="1"/>
            </p:cNvCxnSpPr>
            <p:nvPr/>
          </p:nvCxnSpPr>
          <p:spPr bwMode="auto">
            <a:xfrm>
              <a:off x="4347" y="4230"/>
              <a:ext cx="140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4" name="Oval 48"/>
            <p:cNvSpPr>
              <a:spLocks noChangeArrowheads="1"/>
            </p:cNvSpPr>
            <p:nvPr/>
          </p:nvSpPr>
          <p:spPr bwMode="auto">
            <a:xfrm>
              <a:off x="4915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cxnSp>
          <p:nvCxnSpPr>
            <p:cNvPr id="135" name="AutoShape 49"/>
            <p:cNvCxnSpPr>
              <a:cxnSpLocks noChangeShapeType="1"/>
            </p:cNvCxnSpPr>
            <p:nvPr/>
          </p:nvCxnSpPr>
          <p:spPr bwMode="auto">
            <a:xfrm>
              <a:off x="4772" y="4230"/>
              <a:ext cx="142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6" name="Oval 50"/>
            <p:cNvSpPr>
              <a:spLocks noChangeArrowheads="1"/>
            </p:cNvSpPr>
            <p:nvPr/>
          </p:nvSpPr>
          <p:spPr bwMode="auto">
            <a:xfrm>
              <a:off x="5349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cxnSp>
          <p:nvCxnSpPr>
            <p:cNvPr id="137" name="AutoShape 51"/>
            <p:cNvCxnSpPr>
              <a:cxnSpLocks noChangeShapeType="1"/>
            </p:cNvCxnSpPr>
            <p:nvPr/>
          </p:nvCxnSpPr>
          <p:spPr bwMode="auto">
            <a:xfrm>
              <a:off x="5203" y="4230"/>
              <a:ext cx="144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8" name="Oval 53"/>
            <p:cNvSpPr>
              <a:spLocks noChangeArrowheads="1"/>
            </p:cNvSpPr>
            <p:nvPr/>
          </p:nvSpPr>
          <p:spPr bwMode="auto">
            <a:xfrm>
              <a:off x="5780" y="4142"/>
              <a:ext cx="290" cy="177"/>
            </a:xfrm>
            <a:prstGeom prst="ellips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cxnSp>
          <p:nvCxnSpPr>
            <p:cNvPr id="139" name="AutoShape 54"/>
            <p:cNvCxnSpPr>
              <a:cxnSpLocks noChangeShapeType="1"/>
            </p:cNvCxnSpPr>
            <p:nvPr/>
          </p:nvCxnSpPr>
          <p:spPr bwMode="auto">
            <a:xfrm>
              <a:off x="5639" y="4230"/>
              <a:ext cx="141" cy="1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3375025" y="2500313"/>
            <a:ext cx="3476625" cy="4297362"/>
            <a:chOff x="2126" y="1575"/>
            <a:chExt cx="2190" cy="2707"/>
          </a:xfrm>
        </p:grpSpPr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2353" y="1575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126" y="1832"/>
              <a:ext cx="1560" cy="1060"/>
              <a:chOff x="2126" y="1832"/>
              <a:chExt cx="1560" cy="1060"/>
            </a:xfrm>
          </p:grpSpPr>
          <p:sp>
            <p:nvSpPr>
              <p:cNvPr id="35870" name="Oval 30"/>
              <p:cNvSpPr>
                <a:spLocks noChangeArrowheads="1"/>
              </p:cNvSpPr>
              <p:nvPr/>
            </p:nvSpPr>
            <p:spPr bwMode="auto">
              <a:xfrm>
                <a:off x="2959" y="1931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2627" y="2213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35872" name="Line 32"/>
              <p:cNvSpPr>
                <a:spLocks noChangeShapeType="1"/>
              </p:cNvSpPr>
              <p:nvPr/>
            </p:nvSpPr>
            <p:spPr bwMode="auto">
              <a:xfrm flipH="1">
                <a:off x="2770" y="2108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3" name="Oval 33"/>
              <p:cNvSpPr>
                <a:spLocks noChangeArrowheads="1"/>
              </p:cNvSpPr>
              <p:nvPr/>
            </p:nvSpPr>
            <p:spPr bwMode="auto">
              <a:xfrm>
                <a:off x="2291" y="2501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35874" name="Line 34"/>
              <p:cNvSpPr>
                <a:spLocks noChangeShapeType="1"/>
              </p:cNvSpPr>
              <p:nvPr/>
            </p:nvSpPr>
            <p:spPr bwMode="auto">
              <a:xfrm flipH="1">
                <a:off x="2434" y="2396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Oval 35"/>
              <p:cNvSpPr>
                <a:spLocks noChangeArrowheads="1"/>
              </p:cNvSpPr>
              <p:nvPr/>
            </p:nvSpPr>
            <p:spPr bwMode="auto">
              <a:xfrm>
                <a:off x="2963" y="2501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/>
            </p:nvSpPr>
            <p:spPr bwMode="auto">
              <a:xfrm>
                <a:off x="2767" y="2396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Oval 37"/>
              <p:cNvSpPr>
                <a:spLocks noChangeArrowheads="1"/>
              </p:cNvSpPr>
              <p:nvPr/>
            </p:nvSpPr>
            <p:spPr bwMode="auto">
              <a:xfrm>
                <a:off x="2126" y="1832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78" name="Group 38"/>
            <p:cNvGrpSpPr>
              <a:grpSpLocks/>
            </p:cNvGrpSpPr>
            <p:nvPr/>
          </p:nvGrpSpPr>
          <p:grpSpPr bwMode="auto">
            <a:xfrm>
              <a:off x="2801" y="3166"/>
              <a:ext cx="1515" cy="1116"/>
              <a:chOff x="2801" y="3166"/>
              <a:chExt cx="1515" cy="1116"/>
            </a:xfrm>
          </p:grpSpPr>
          <p:sp>
            <p:nvSpPr>
              <p:cNvPr id="35879" name="Oval 39"/>
              <p:cNvSpPr>
                <a:spLocks noChangeArrowheads="1"/>
              </p:cNvSpPr>
              <p:nvPr/>
            </p:nvSpPr>
            <p:spPr bwMode="auto">
              <a:xfrm>
                <a:off x="3548" y="319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35880" name="Oval 40"/>
              <p:cNvSpPr>
                <a:spLocks noChangeArrowheads="1"/>
              </p:cNvSpPr>
              <p:nvPr/>
            </p:nvSpPr>
            <p:spPr bwMode="auto">
              <a:xfrm>
                <a:off x="3216" y="347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35881" name="Line 41"/>
              <p:cNvSpPr>
                <a:spLocks noChangeShapeType="1"/>
              </p:cNvSpPr>
              <p:nvPr/>
            </p:nvSpPr>
            <p:spPr bwMode="auto">
              <a:xfrm flipH="1">
                <a:off x="3359" y="337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Oval 42"/>
              <p:cNvSpPr>
                <a:spLocks noChangeArrowheads="1"/>
              </p:cNvSpPr>
              <p:nvPr/>
            </p:nvSpPr>
            <p:spPr bwMode="auto">
              <a:xfrm>
                <a:off x="2880" y="3767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35883" name="Line 43"/>
              <p:cNvSpPr>
                <a:spLocks noChangeShapeType="1"/>
              </p:cNvSpPr>
              <p:nvPr/>
            </p:nvSpPr>
            <p:spPr bwMode="auto">
              <a:xfrm flipH="1">
                <a:off x="3023" y="3662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Oval 44"/>
              <p:cNvSpPr>
                <a:spLocks noChangeArrowheads="1"/>
              </p:cNvSpPr>
              <p:nvPr/>
            </p:nvSpPr>
            <p:spPr bwMode="auto">
              <a:xfrm>
                <a:off x="3552" y="3767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35885" name="Line 45"/>
              <p:cNvSpPr>
                <a:spLocks noChangeShapeType="1"/>
              </p:cNvSpPr>
              <p:nvPr/>
            </p:nvSpPr>
            <p:spPr bwMode="auto">
              <a:xfrm>
                <a:off x="3356" y="3662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Oval 46"/>
              <p:cNvSpPr>
                <a:spLocks noChangeArrowheads="1"/>
              </p:cNvSpPr>
              <p:nvPr/>
            </p:nvSpPr>
            <p:spPr bwMode="auto">
              <a:xfrm>
                <a:off x="3233" y="4049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35887" name="Line 47"/>
              <p:cNvSpPr>
                <a:spLocks noChangeShapeType="1"/>
              </p:cNvSpPr>
              <p:nvPr/>
            </p:nvSpPr>
            <p:spPr bwMode="auto">
              <a:xfrm flipH="1">
                <a:off x="3376" y="3944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8" name="Oval 48"/>
              <p:cNvSpPr>
                <a:spLocks noChangeArrowheads="1"/>
              </p:cNvSpPr>
              <p:nvPr/>
            </p:nvSpPr>
            <p:spPr bwMode="auto">
              <a:xfrm>
                <a:off x="2801" y="3166"/>
                <a:ext cx="1516" cy="1117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5889" name="AutoShape 49"/>
            <p:cNvCxnSpPr>
              <a:cxnSpLocks noChangeShapeType="1"/>
              <a:stCxn id="35877" idx="4"/>
              <a:endCxn id="35888" idx="0"/>
            </p:cNvCxnSpPr>
            <p:nvPr/>
          </p:nvCxnSpPr>
          <p:spPr bwMode="auto">
            <a:xfrm>
              <a:off x="2907" y="2893"/>
              <a:ext cx="653" cy="273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6038850" y="2500313"/>
            <a:ext cx="3683000" cy="4364038"/>
            <a:chOff x="3804" y="1575"/>
            <a:chExt cx="2320" cy="2749"/>
          </a:xfrm>
        </p:grpSpPr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4031" y="1575"/>
              <a:ext cx="864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insert(3,x)</a:t>
              </a:r>
            </a:p>
          </p:txBody>
        </p:sp>
        <p:cxnSp>
          <p:nvCxnSpPr>
            <p:cNvPr id="35892" name="AutoShape 52"/>
            <p:cNvCxnSpPr>
              <a:cxnSpLocks noChangeShapeType="1"/>
              <a:stCxn id="35914" idx="4"/>
              <a:endCxn id="35903" idx="0"/>
            </p:cNvCxnSpPr>
            <p:nvPr/>
          </p:nvCxnSpPr>
          <p:spPr bwMode="auto">
            <a:xfrm>
              <a:off x="4585" y="2893"/>
              <a:ext cx="711" cy="280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>
              <a:off x="4466" y="3173"/>
              <a:ext cx="1658" cy="1151"/>
              <a:chOff x="4466" y="3173"/>
              <a:chExt cx="1658" cy="1151"/>
            </a:xfrm>
          </p:grpSpPr>
          <p:sp>
            <p:nvSpPr>
              <p:cNvPr id="35894" name="Oval 54"/>
              <p:cNvSpPr>
                <a:spLocks noChangeArrowheads="1"/>
              </p:cNvSpPr>
              <p:nvPr/>
            </p:nvSpPr>
            <p:spPr bwMode="auto">
              <a:xfrm>
                <a:off x="5107" y="320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35895" name="Oval 55"/>
              <p:cNvSpPr>
                <a:spLocks noChangeArrowheads="1"/>
              </p:cNvSpPr>
              <p:nvPr/>
            </p:nvSpPr>
            <p:spPr bwMode="auto">
              <a:xfrm>
                <a:off x="4775" y="348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35896" name="Oval 56"/>
              <p:cNvSpPr>
                <a:spLocks noChangeArrowheads="1"/>
              </p:cNvSpPr>
              <p:nvPr/>
            </p:nvSpPr>
            <p:spPr bwMode="auto">
              <a:xfrm>
                <a:off x="5447" y="3486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35897" name="Line 57"/>
              <p:cNvSpPr>
                <a:spLocks noChangeShapeType="1"/>
              </p:cNvSpPr>
              <p:nvPr/>
            </p:nvSpPr>
            <p:spPr bwMode="auto">
              <a:xfrm flipH="1">
                <a:off x="4918" y="338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8" name="Line 58"/>
              <p:cNvSpPr>
                <a:spLocks noChangeShapeType="1"/>
              </p:cNvSpPr>
              <p:nvPr/>
            </p:nvSpPr>
            <p:spPr bwMode="auto">
              <a:xfrm>
                <a:off x="5251" y="3381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9" name="Oval 59"/>
              <p:cNvSpPr>
                <a:spLocks noChangeArrowheads="1"/>
              </p:cNvSpPr>
              <p:nvPr/>
            </p:nvSpPr>
            <p:spPr bwMode="auto">
              <a:xfrm>
                <a:off x="5111" y="3774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35900" name="Line 60"/>
              <p:cNvSpPr>
                <a:spLocks noChangeShapeType="1"/>
              </p:cNvSpPr>
              <p:nvPr/>
            </p:nvSpPr>
            <p:spPr bwMode="auto">
              <a:xfrm>
                <a:off x="4915" y="3669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1" name="Oval 61"/>
              <p:cNvSpPr>
                <a:spLocks noChangeArrowheads="1"/>
              </p:cNvSpPr>
              <p:nvPr/>
            </p:nvSpPr>
            <p:spPr bwMode="auto">
              <a:xfrm>
                <a:off x="4792" y="4056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35902" name="Line 62"/>
              <p:cNvSpPr>
                <a:spLocks noChangeShapeType="1"/>
              </p:cNvSpPr>
              <p:nvPr/>
            </p:nvSpPr>
            <p:spPr bwMode="auto">
              <a:xfrm flipH="1">
                <a:off x="4935" y="3951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4466" y="3173"/>
                <a:ext cx="1659" cy="1152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Oval 64"/>
              <p:cNvSpPr>
                <a:spLocks noChangeArrowheads="1"/>
              </p:cNvSpPr>
              <p:nvPr/>
            </p:nvSpPr>
            <p:spPr bwMode="auto">
              <a:xfrm>
                <a:off x="5775" y="3768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35905" name="Line 65"/>
              <p:cNvSpPr>
                <a:spLocks noChangeShapeType="1"/>
              </p:cNvSpPr>
              <p:nvPr/>
            </p:nvSpPr>
            <p:spPr bwMode="auto">
              <a:xfrm>
                <a:off x="5579" y="3663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6" name="Group 66"/>
            <p:cNvGrpSpPr>
              <a:grpSpLocks/>
            </p:cNvGrpSpPr>
            <p:nvPr/>
          </p:nvGrpSpPr>
          <p:grpSpPr bwMode="auto">
            <a:xfrm>
              <a:off x="3804" y="1832"/>
              <a:ext cx="1560" cy="1060"/>
              <a:chOff x="3804" y="1832"/>
              <a:chExt cx="1560" cy="1060"/>
            </a:xfrm>
          </p:grpSpPr>
          <p:sp>
            <p:nvSpPr>
              <p:cNvPr id="35907" name="Oval 67"/>
              <p:cNvSpPr>
                <a:spLocks noChangeArrowheads="1"/>
              </p:cNvSpPr>
              <p:nvPr/>
            </p:nvSpPr>
            <p:spPr bwMode="auto">
              <a:xfrm>
                <a:off x="4274" y="1931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35908" name="Oval 68"/>
              <p:cNvSpPr>
                <a:spLocks noChangeArrowheads="1"/>
              </p:cNvSpPr>
              <p:nvPr/>
            </p:nvSpPr>
            <p:spPr bwMode="auto">
              <a:xfrm>
                <a:off x="3942" y="2213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4614" y="2213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35910" name="Line 70"/>
              <p:cNvSpPr>
                <a:spLocks noChangeShapeType="1"/>
              </p:cNvSpPr>
              <p:nvPr/>
            </p:nvSpPr>
            <p:spPr bwMode="auto">
              <a:xfrm flipH="1">
                <a:off x="4085" y="2108"/>
                <a:ext cx="334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1" name="Line 71"/>
              <p:cNvSpPr>
                <a:spLocks noChangeShapeType="1"/>
              </p:cNvSpPr>
              <p:nvPr/>
            </p:nvSpPr>
            <p:spPr bwMode="auto">
              <a:xfrm>
                <a:off x="4418" y="2108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4278" y="2501"/>
                <a:ext cx="290" cy="177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35913" name="Line 73"/>
              <p:cNvSpPr>
                <a:spLocks noChangeShapeType="1"/>
              </p:cNvSpPr>
              <p:nvPr/>
            </p:nvSpPr>
            <p:spPr bwMode="auto">
              <a:xfrm>
                <a:off x="4082" y="2396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Oval 74"/>
              <p:cNvSpPr>
                <a:spLocks noChangeArrowheads="1"/>
              </p:cNvSpPr>
              <p:nvPr/>
            </p:nvSpPr>
            <p:spPr bwMode="auto">
              <a:xfrm>
                <a:off x="3804" y="1832"/>
                <a:ext cx="1561" cy="1061"/>
              </a:xfrm>
              <a:prstGeom prst="ellipse">
                <a:avLst/>
              </a:prstGeom>
              <a:noFill/>
              <a:ln w="18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4948" y="2495"/>
                <a:ext cx="290" cy="177"/>
              </a:xfrm>
              <a:prstGeom prst="ellipse">
                <a:avLst/>
              </a:prstGeom>
              <a:solidFill>
                <a:srgbClr val="99CCFF"/>
              </a:solidFill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4320" tIns="51120" rIns="94320" bIns="51120" anchor="ctr"/>
              <a:lstStyle/>
              <a:p>
                <a:pPr algn="ctr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35916" name="Line 76"/>
              <p:cNvSpPr>
                <a:spLocks noChangeShapeType="1"/>
              </p:cNvSpPr>
              <p:nvPr/>
            </p:nvSpPr>
            <p:spPr bwMode="auto">
              <a:xfrm>
                <a:off x="4752" y="2390"/>
                <a:ext cx="340" cy="105"/>
              </a:xfrm>
              <a:prstGeom prst="line">
                <a:avLst/>
              </a:prstGeom>
              <a:noFill/>
              <a:ln w="1836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Reduction</a:t>
            </a:r>
          </a:p>
        </p:txBody>
      </p:sp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2033588" y="3065463"/>
            <a:ext cx="460375" cy="280987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506538" y="3513138"/>
            <a:ext cx="460375" cy="280987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573338" y="3513138"/>
            <a:ext cx="460375" cy="280987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35845" name="Freeform 5"/>
          <p:cNvSpPr>
            <a:spLocks noChangeArrowheads="1"/>
          </p:cNvSpPr>
          <p:nvPr/>
        </p:nvSpPr>
        <p:spPr bwMode="auto">
          <a:xfrm>
            <a:off x="1735138" y="3346450"/>
            <a:ext cx="527050" cy="166688"/>
          </a:xfrm>
          <a:custGeom>
            <a:avLst/>
            <a:gdLst>
              <a:gd name="T0" fmla="*/ 1464 w 1465"/>
              <a:gd name="T1" fmla="*/ 0 h 464"/>
              <a:gd name="T2" fmla="*/ 0 w 1465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65" h="464">
                <a:moveTo>
                  <a:pt x="1464" y="0"/>
                </a:moveTo>
                <a:lnTo>
                  <a:pt x="0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262188" y="3346450"/>
            <a:ext cx="539750" cy="166688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973138" y="3970338"/>
            <a:ext cx="460375" cy="280987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1200150" y="3803650"/>
            <a:ext cx="530225" cy="166688"/>
          </a:xfrm>
          <a:prstGeom prst="line">
            <a:avLst/>
          </a:pr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038350" y="3970338"/>
            <a:ext cx="460375" cy="280987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35850" name="Freeform 10"/>
          <p:cNvSpPr>
            <a:spLocks noChangeArrowheads="1"/>
          </p:cNvSpPr>
          <p:nvPr/>
        </p:nvSpPr>
        <p:spPr bwMode="auto">
          <a:xfrm>
            <a:off x="1728788" y="3803650"/>
            <a:ext cx="539750" cy="166688"/>
          </a:xfrm>
          <a:custGeom>
            <a:avLst/>
            <a:gdLst>
              <a:gd name="T0" fmla="*/ 0 w 1500"/>
              <a:gd name="T1" fmla="*/ 0 h 464"/>
              <a:gd name="T2" fmla="*/ 1499 w 1500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64">
                <a:moveTo>
                  <a:pt x="0" y="0"/>
                </a:moveTo>
                <a:lnTo>
                  <a:pt x="1499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071563" y="2500313"/>
            <a:ext cx="1371600" cy="346075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711200" y="2908300"/>
            <a:ext cx="2478088" cy="1684338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1854200" y="5026025"/>
            <a:ext cx="2405063" cy="1771650"/>
            <a:chOff x="1168" y="3166"/>
            <a:chExt cx="1515" cy="1116"/>
          </a:xfrm>
        </p:grpSpPr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1916" y="3197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35855" name="Oval 15"/>
            <p:cNvSpPr>
              <a:spLocks noChangeArrowheads="1"/>
            </p:cNvSpPr>
            <p:nvPr/>
          </p:nvSpPr>
          <p:spPr bwMode="auto">
            <a:xfrm>
              <a:off x="1584" y="3479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35856" name="Oval 16"/>
            <p:cNvSpPr>
              <a:spLocks noChangeArrowheads="1"/>
            </p:cNvSpPr>
            <p:nvPr/>
          </p:nvSpPr>
          <p:spPr bwMode="auto">
            <a:xfrm>
              <a:off x="2255" y="3479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H="1">
              <a:off x="1727" y="3374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2060" y="3374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Oval 19"/>
            <p:cNvSpPr>
              <a:spLocks noChangeArrowheads="1"/>
            </p:cNvSpPr>
            <p:nvPr/>
          </p:nvSpPr>
          <p:spPr bwMode="auto">
            <a:xfrm>
              <a:off x="1247" y="3767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H="1">
              <a:off x="1390" y="3662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Oval 21"/>
            <p:cNvSpPr>
              <a:spLocks noChangeArrowheads="1"/>
            </p:cNvSpPr>
            <p:nvPr/>
          </p:nvSpPr>
          <p:spPr bwMode="auto">
            <a:xfrm>
              <a:off x="1919" y="3767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1723" y="3662"/>
              <a:ext cx="340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Oval 23"/>
            <p:cNvSpPr>
              <a:spLocks noChangeArrowheads="1"/>
            </p:cNvSpPr>
            <p:nvPr/>
          </p:nvSpPr>
          <p:spPr bwMode="auto">
            <a:xfrm>
              <a:off x="1600" y="4049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H="1">
              <a:off x="1743" y="3944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Oval 25"/>
            <p:cNvSpPr>
              <a:spLocks noChangeArrowheads="1"/>
            </p:cNvSpPr>
            <p:nvPr/>
          </p:nvSpPr>
          <p:spPr bwMode="auto">
            <a:xfrm>
              <a:off x="1168" y="3166"/>
              <a:ext cx="1516" cy="1117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866" name="AutoShape 26"/>
          <p:cNvCxnSpPr>
            <a:cxnSpLocks noChangeShapeType="1"/>
            <a:stCxn id="35852" idx="4"/>
            <a:endCxn id="35865" idx="0"/>
          </p:cNvCxnSpPr>
          <p:nvPr/>
        </p:nvCxnSpPr>
        <p:spPr bwMode="auto">
          <a:xfrm>
            <a:off x="1950244" y="4592638"/>
            <a:ext cx="1107282" cy="433387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5917" name="Group 77"/>
          <p:cNvGrpSpPr>
            <a:grpSpLocks/>
          </p:cNvGrpSpPr>
          <p:nvPr/>
        </p:nvGrpSpPr>
        <p:grpSpPr bwMode="auto">
          <a:xfrm>
            <a:off x="4572000" y="2946400"/>
            <a:ext cx="3656013" cy="3656013"/>
            <a:chOff x="2880" y="1856"/>
            <a:chExt cx="2303" cy="2303"/>
          </a:xfrm>
        </p:grpSpPr>
        <p:sp>
          <p:nvSpPr>
            <p:cNvPr id="35918" name="AutoShape 78"/>
            <p:cNvSpPr>
              <a:spLocks noChangeArrowheads="1"/>
            </p:cNvSpPr>
            <p:nvPr/>
          </p:nvSpPr>
          <p:spPr bwMode="auto">
            <a:xfrm>
              <a:off x="2880" y="1856"/>
              <a:ext cx="2304" cy="2304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9" name="AutoShape 79"/>
            <p:cNvSpPr>
              <a:spLocks noChangeArrowheads="1"/>
            </p:cNvSpPr>
            <p:nvPr/>
          </p:nvSpPr>
          <p:spPr bwMode="auto">
            <a:xfrm>
              <a:off x="3024" y="2720"/>
              <a:ext cx="2016" cy="576"/>
            </a:xfrm>
            <a:prstGeom prst="roundRect">
              <a:avLst>
                <a:gd name="adj" fmla="val 16667"/>
              </a:avLst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733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4800">
                  <a:solidFill>
                    <a:srgbClr val="FFFFFF"/>
                  </a:solidFill>
                  <a:ea typeface="DejaVu Sans" charset="0"/>
                  <a:cs typeface="DejaVu Sans" charset="0"/>
                </a:rPr>
                <a:t>PRUNED</a:t>
              </a:r>
            </a:p>
          </p:txBody>
        </p:sp>
      </p:grpSp>
      <p:sp>
        <p:nvSpPr>
          <p:cNvPr id="35920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Identify and prune similar states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" dur="500" fill="hold" masterRel="sameClick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9" dur="500" fill="hold" masterRel="sameClick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2" dur="500" fill="hold" masterRel="sameClick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5" dur="500" fill="hold" masterRel="sameClick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6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8" dur="500" fill="hold" masterRel="sameClick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 additive="repl">
                                        <p:cTn id="1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25550" y="1995488"/>
            <a:ext cx="837565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2200" dirty="0">
                <a:solidFill>
                  <a:srgbClr val="FFFFFF"/>
                </a:solidFill>
              </a:rPr>
              <a:t>Let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be the states that satisfy </a:t>
            </a:r>
            <a:r>
              <a:rPr lang="en-US" sz="2200" dirty="0" err="1">
                <a:solidFill>
                  <a:srgbClr val="FFFFFF"/>
                </a:solidFill>
              </a:rPr>
              <a:t>repOk</a:t>
            </a:r>
            <a:r>
              <a:rPr lang="en-US" sz="22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While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is not empty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Choose a state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in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Check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Let </a:t>
            </a:r>
            <a:r>
              <a:rPr lang="en-US" sz="2200" dirty="0">
                <a:solidFill>
                  <a:srgbClr val="FFFF00"/>
                </a:solidFill>
              </a:rPr>
              <a:t>P</a:t>
            </a:r>
            <a:r>
              <a:rPr lang="en-US" sz="2200" dirty="0">
                <a:solidFill>
                  <a:srgbClr val="FFFFFF"/>
                </a:solidFill>
              </a:rPr>
              <a:t> be the set of states similar to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=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- </a:t>
            </a:r>
            <a:r>
              <a:rPr lang="en-US" sz="22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670175" y="5486400"/>
            <a:ext cx="2743200" cy="1358900"/>
          </a:xfrm>
          <a:prstGeom prst="rect">
            <a:avLst/>
          </a:prstGeom>
          <a:solidFill>
            <a:srgbClr val="333333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3404" rIns="99000" bIns="54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200">
                <a:solidFill>
                  <a:srgbClr val="FFFFFF"/>
                </a:solidFill>
              </a:rPr>
              <a:t>Need efficient representation and operations for these sets!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597025" y="2790826"/>
            <a:ext cx="3365500" cy="574527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533525" y="3726007"/>
            <a:ext cx="2057400" cy="1044575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70" name="AutoShape 6"/>
          <p:cNvCxnSpPr>
            <a:cxnSpLocks noChangeShapeType="1"/>
            <a:stCxn id="36867" idx="0"/>
            <a:endCxn id="36869" idx="5"/>
          </p:cNvCxnSpPr>
          <p:nvPr/>
        </p:nvCxnSpPr>
        <p:spPr bwMode="auto">
          <a:xfrm flipH="1" flipV="1">
            <a:off x="3289626" y="4617608"/>
            <a:ext cx="752149" cy="868792"/>
          </a:xfrm>
          <a:prstGeom prst="straightConnector1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1" name="AutoShape 7"/>
          <p:cNvCxnSpPr>
            <a:cxnSpLocks noChangeShapeType="1"/>
            <a:stCxn id="36867" idx="0"/>
            <a:endCxn id="36868" idx="5"/>
          </p:cNvCxnSpPr>
          <p:nvPr/>
        </p:nvCxnSpPr>
        <p:spPr bwMode="auto">
          <a:xfrm flipV="1">
            <a:off x="4041775" y="3281215"/>
            <a:ext cx="427884" cy="2205185"/>
          </a:xfrm>
          <a:prstGeom prst="straightConnector1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Approach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Program specification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State space representation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Representation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1738313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Represent a set as a boolean formula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Encode each field as bits (</a:t>
            </a:r>
            <a:r>
              <a:rPr lang="en-US">
                <a:solidFill>
                  <a:srgbClr val="FFFF00"/>
                </a:solidFill>
              </a:rPr>
              <a:t>b0</a:t>
            </a:r>
            <a:r>
              <a:rPr lang="en-US"/>
              <a:t>, </a:t>
            </a:r>
            <a:r>
              <a:rPr lang="en-US">
                <a:solidFill>
                  <a:srgbClr val="FFFF00"/>
                </a:solidFill>
              </a:rPr>
              <a:t>b1</a:t>
            </a:r>
            <a:r>
              <a:rPr lang="en-US"/>
              <a:t>, …)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Constrain the bits using boolean operations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029200" y="3765550"/>
            <a:ext cx="480060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n1.left = null || n1.key &gt; n2.key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029200" y="5133975"/>
            <a:ext cx="480060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Ø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b4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Ú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 (b1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Ù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Ø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b7)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Ú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 ((b1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Ú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Ø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b7)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Ù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 b0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Ù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 </a:t>
            </a:r>
            <a:r>
              <a:rPr lang="en-US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Ø</a:t>
            </a: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b6)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6858000" y="4343400"/>
            <a:ext cx="9144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914400" y="3333750"/>
            <a:ext cx="3994151" cy="3981451"/>
            <a:chOff x="576" y="2100"/>
            <a:chExt cx="2516" cy="2508"/>
          </a:xfrm>
        </p:grpSpPr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1423" y="2100"/>
              <a:ext cx="1584" cy="10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 anchor="ctr"/>
            <a:lstStyle/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endParaRPr lang="en-US" sz="160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endParaRP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endParaRPr lang="en-US" sz="160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endParaRP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key = {b0,b1}</a:t>
              </a: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value = {b2,b3}</a:t>
              </a: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left = {b4}</a:t>
              </a: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right = {b5}</a:t>
              </a: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1907" y="2187"/>
              <a:ext cx="576" cy="229"/>
            </a:xfrm>
            <a:prstGeom prst="rect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000" tIns="69876" rIns="99000" bIns="54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n1</a:t>
              </a:r>
            </a:p>
          </p:txBody>
        </p:sp>
        <p:cxnSp>
          <p:nvCxnSpPr>
            <p:cNvPr id="38921" name="AutoShape 9"/>
            <p:cNvCxnSpPr>
              <a:cxnSpLocks noChangeShapeType="1"/>
              <a:stCxn id="38919" idx="4"/>
              <a:endCxn id="38923" idx="0"/>
            </p:cNvCxnSpPr>
            <p:nvPr/>
          </p:nvCxnSpPr>
          <p:spPr bwMode="auto">
            <a:xfrm flipH="1">
              <a:off x="1368" y="3108"/>
              <a:ext cx="847" cy="492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922" name="AutoShape 10"/>
            <p:cNvCxnSpPr>
              <a:cxnSpLocks noChangeShapeType="1"/>
              <a:stCxn id="38925" idx="0"/>
            </p:cNvCxnSpPr>
            <p:nvPr/>
          </p:nvCxnSpPr>
          <p:spPr bwMode="auto">
            <a:xfrm flipH="1" flipV="1">
              <a:off x="2215" y="3110"/>
              <a:ext cx="695" cy="589"/>
            </a:xfrm>
            <a:prstGeom prst="straightConnector1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923" name="Oval 11"/>
            <p:cNvSpPr>
              <a:spLocks noChangeArrowheads="1"/>
            </p:cNvSpPr>
            <p:nvPr/>
          </p:nvSpPr>
          <p:spPr bwMode="auto">
            <a:xfrm>
              <a:off x="576" y="3600"/>
              <a:ext cx="1584" cy="10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7096" rIns="90000" bIns="45000" anchor="ctr"/>
            <a:lstStyle/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endParaRPr lang="en-US" sz="160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endParaRP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endParaRPr lang="en-US" sz="160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endParaRP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key = {b6,b7}</a:t>
              </a: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value = {b8,b9}</a:t>
              </a: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left = {}</a:t>
              </a:r>
            </a:p>
            <a:p>
              <a:pPr algn="ctr">
                <a:lnSpc>
                  <a:spcPct val="94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right = {}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1060" y="3687"/>
              <a:ext cx="576" cy="229"/>
            </a:xfrm>
            <a:prstGeom prst="rect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000" tIns="69876" rIns="99000" bIns="54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n2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728" y="3699"/>
              <a:ext cx="364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9695" rIns="90000" bIns="45000"/>
            <a:lstStyle/>
            <a:p>
              <a:r>
                <a:rPr lang="en-US" sz="2800">
                  <a:solidFill>
                    <a:srgbClr val="FFFFFF"/>
                  </a:solidFill>
                  <a:ea typeface="DejaVu Sans" charset="0"/>
                  <a:cs typeface="DejaVu Sans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Representation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Initialize to set of states that satisfy invariant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Construct a formula describing invariant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429000" y="5029200"/>
            <a:ext cx="307975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boolean formula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2960688"/>
            <a:ext cx="2063750" cy="925512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repOk()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4572000" y="4114800"/>
            <a:ext cx="685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Representation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Initialize to set of states that satisfy invariant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Construct a formula describing invariant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Declarative methods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No assignment, object creation, or loops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FFFF00"/>
                </a:solidFill>
              </a:rPr>
              <a:t>Declarative methods allow efficient translation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FFFF00"/>
                </a:solidFill>
              </a:rPr>
              <a:t>Declarative methods produce compact formulas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6200" y="2960688"/>
            <a:ext cx="2063750" cy="925512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54000" rIns="99000" bIns="54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repOk()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99CCFF"/>
                </a:solidFill>
                <a:latin typeface="Courier New" pitchFamily="49" charset="0"/>
              </a:rPr>
              <a:t>/* ... */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257800" y="2514600"/>
            <a:ext cx="2514600" cy="420688"/>
          </a:xfrm>
          <a:prstGeom prst="rect">
            <a:avLst/>
          </a:prstGeom>
          <a:solidFill>
            <a:srgbClr val="333333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3404" rIns="99000" bIns="54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200">
                <a:solidFill>
                  <a:srgbClr val="FFFFFF"/>
                </a:solidFill>
              </a:rPr>
              <a:t>Use a SAT solver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762125" y="2790825"/>
            <a:ext cx="3200400" cy="587375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793298" y="4217122"/>
            <a:ext cx="1600200" cy="544512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89" name="AutoShape 5"/>
          <p:cNvCxnSpPr>
            <a:cxnSpLocks noChangeShapeType="1"/>
            <a:stCxn id="41991" idx="1"/>
            <a:endCxn id="41988" idx="6"/>
          </p:cNvCxnSpPr>
          <p:nvPr/>
        </p:nvCxnSpPr>
        <p:spPr bwMode="auto">
          <a:xfrm flipH="1" flipV="1">
            <a:off x="3393498" y="4489378"/>
            <a:ext cx="492702" cy="250104"/>
          </a:xfrm>
          <a:prstGeom prst="straightConnector1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0" name="AutoShape 6"/>
          <p:cNvCxnSpPr>
            <a:cxnSpLocks noChangeShapeType="1"/>
            <a:stCxn id="41986" idx="1"/>
            <a:endCxn id="41987" idx="7"/>
          </p:cNvCxnSpPr>
          <p:nvPr/>
        </p:nvCxnSpPr>
        <p:spPr bwMode="auto">
          <a:xfrm flipH="1">
            <a:off x="4493837" y="2724944"/>
            <a:ext cx="763963" cy="151900"/>
          </a:xfrm>
          <a:prstGeom prst="straightConnector1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886200" y="4529138"/>
            <a:ext cx="3429000" cy="420687"/>
          </a:xfrm>
          <a:prstGeom prst="rect">
            <a:avLst/>
          </a:prstGeom>
          <a:solidFill>
            <a:srgbClr val="333333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3404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200">
                <a:solidFill>
                  <a:srgbClr val="FFFFFF"/>
                </a:solidFill>
              </a:rPr>
              <a:t>Add </a:t>
            </a:r>
            <a:r>
              <a:rPr lang="en-US" sz="2200">
                <a:solidFill>
                  <a:srgbClr val="FFFF00"/>
                </a:solidFill>
                <a:cs typeface="Arial" charset="0"/>
              </a:rPr>
              <a:t>¬P</a:t>
            </a:r>
            <a:r>
              <a:rPr lang="en-US" sz="2200">
                <a:solidFill>
                  <a:srgbClr val="FFFFFF"/>
                </a:solidFill>
                <a:cs typeface="Arial" charset="0"/>
              </a:rPr>
              <a:t> to the SAT solver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225550" y="1997075"/>
            <a:ext cx="837565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2200" dirty="0">
                <a:solidFill>
                  <a:srgbClr val="FFFFFF"/>
                </a:solidFill>
              </a:rPr>
              <a:t>Let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be the states that satisfy </a:t>
            </a:r>
            <a:r>
              <a:rPr lang="en-US" sz="2200" dirty="0" err="1">
                <a:solidFill>
                  <a:srgbClr val="FFFFFF"/>
                </a:solidFill>
              </a:rPr>
              <a:t>repOk</a:t>
            </a:r>
            <a:r>
              <a:rPr lang="en-US" sz="22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While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is not empty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Choose a state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in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Check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Let </a:t>
            </a:r>
            <a:r>
              <a:rPr lang="en-US" sz="2200" dirty="0">
                <a:solidFill>
                  <a:srgbClr val="FFFF00"/>
                </a:solidFill>
              </a:rPr>
              <a:t>P</a:t>
            </a:r>
            <a:r>
              <a:rPr lang="en-US" sz="2200" dirty="0">
                <a:solidFill>
                  <a:srgbClr val="FFFFFF"/>
                </a:solidFill>
              </a:rPr>
              <a:t> be the set of states similar to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FFFFFF"/>
                </a:solidFill>
              </a:rPr>
              <a:t>	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= </a:t>
            </a:r>
            <a:r>
              <a:rPr lang="en-US" sz="2200" dirty="0">
                <a:solidFill>
                  <a:srgbClr val="FFFF00"/>
                </a:solidFill>
              </a:rPr>
              <a:t>S</a:t>
            </a:r>
            <a:r>
              <a:rPr lang="en-US" sz="2200" dirty="0">
                <a:solidFill>
                  <a:srgbClr val="FFFFFF"/>
                </a:solidFill>
              </a:rPr>
              <a:t> - </a:t>
            </a:r>
            <a:r>
              <a:rPr lang="en-US" sz="2200" dirty="0">
                <a:solidFill>
                  <a:srgbClr val="FFFF00"/>
                </a:solidFill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Approach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Program specification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Search algorithm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representation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State space reduction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Dynamic analysis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Static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Reduction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software model checkers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>
                <a:solidFill>
                  <a:srgbClr val="00AE00"/>
                </a:solidFill>
              </a:rPr>
              <a:t>Verisoft</a:t>
            </a:r>
            <a:r>
              <a:rPr lang="en-US" sz="2400" dirty="0">
                <a:solidFill>
                  <a:srgbClr val="00AE00"/>
                </a:solidFill>
              </a:rPr>
              <a:t>, JPF, CMC, SLAM, Blast, Magic, …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state space reduction techniques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Partial order reduction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Predicate abstraction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Effective for </a:t>
            </a:r>
            <a:r>
              <a:rPr lang="en-US" sz="2400" b="1" dirty="0">
                <a:solidFill>
                  <a:srgbClr val="FFFF00"/>
                </a:solidFill>
              </a:rPr>
              <a:t>control-oriented</a:t>
            </a:r>
            <a:r>
              <a:rPr lang="en-US" sz="2400" b="1" dirty="0"/>
              <a:t> </a:t>
            </a:r>
            <a:r>
              <a:rPr lang="en-US" sz="2400" dirty="0"/>
              <a:t>properties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Our work is on </a:t>
            </a:r>
            <a:r>
              <a:rPr lang="en-US" sz="2800" b="1" dirty="0">
                <a:solidFill>
                  <a:srgbClr val="00AE00"/>
                </a:solidFill>
              </a:rPr>
              <a:t>Glass Box Software Model Checking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Effective for </a:t>
            </a:r>
            <a:r>
              <a:rPr lang="en-US" sz="2400" b="1" dirty="0">
                <a:solidFill>
                  <a:srgbClr val="FFFF00"/>
                </a:solidFill>
              </a:rPr>
              <a:t>data-oriented</a:t>
            </a:r>
            <a:r>
              <a:rPr lang="en-US" sz="2400" dirty="0"/>
              <a:t> properties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Significantly more efficient than previous model checkers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Dynamic Analysis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Discover and prune states that are similar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Symbolic execution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Generates a path constraint, </a:t>
            </a:r>
            <a:r>
              <a:rPr lang="en-US">
                <a:solidFill>
                  <a:srgbClr val="FFFF00"/>
                </a:solidFill>
              </a:rPr>
              <a:t>P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P</a:t>
            </a:r>
            <a:r>
              <a:rPr lang="en-US"/>
              <a:t> holds for states that traverse the same code path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P</a:t>
            </a:r>
            <a:r>
              <a:rPr lang="en-US"/>
              <a:t> is the set of similar states to be pruned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2579688" y="5511800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052638" y="5959475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119438" y="5959475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44038" name="Freeform 6"/>
          <p:cNvSpPr>
            <a:spLocks noChangeArrowheads="1"/>
          </p:cNvSpPr>
          <p:nvPr/>
        </p:nvSpPr>
        <p:spPr bwMode="auto">
          <a:xfrm>
            <a:off x="2281238" y="5792788"/>
            <a:ext cx="527050" cy="166687"/>
          </a:xfrm>
          <a:custGeom>
            <a:avLst/>
            <a:gdLst>
              <a:gd name="T0" fmla="*/ 1464 w 1465"/>
              <a:gd name="T1" fmla="*/ 0 h 464"/>
              <a:gd name="T2" fmla="*/ 0 w 1465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65" h="464">
                <a:moveTo>
                  <a:pt x="1464" y="0"/>
                </a:moveTo>
                <a:lnTo>
                  <a:pt x="0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/>
          <p:cNvSpPr>
            <a:spLocks noChangeArrowheads="1"/>
          </p:cNvSpPr>
          <p:nvPr/>
        </p:nvSpPr>
        <p:spPr bwMode="auto">
          <a:xfrm>
            <a:off x="2808288" y="5792788"/>
            <a:ext cx="539750" cy="166687"/>
          </a:xfrm>
          <a:custGeom>
            <a:avLst/>
            <a:gdLst>
              <a:gd name="T0" fmla="*/ 0 w 1500"/>
              <a:gd name="T1" fmla="*/ 0 h 464"/>
              <a:gd name="T2" fmla="*/ 1499 w 1500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64">
                <a:moveTo>
                  <a:pt x="0" y="0"/>
                </a:moveTo>
                <a:lnTo>
                  <a:pt x="1499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519238" y="6416675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44041" name="Freeform 9"/>
          <p:cNvSpPr>
            <a:spLocks noChangeArrowheads="1"/>
          </p:cNvSpPr>
          <p:nvPr/>
        </p:nvSpPr>
        <p:spPr bwMode="auto">
          <a:xfrm>
            <a:off x="1747838" y="6249988"/>
            <a:ext cx="527050" cy="166687"/>
          </a:xfrm>
          <a:custGeom>
            <a:avLst/>
            <a:gdLst>
              <a:gd name="T0" fmla="*/ 1464 w 1465"/>
              <a:gd name="T1" fmla="*/ 0 h 464"/>
              <a:gd name="T2" fmla="*/ 0 w 1465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65" h="464">
                <a:moveTo>
                  <a:pt x="1464" y="0"/>
                </a:moveTo>
                <a:lnTo>
                  <a:pt x="0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586038" y="6416675"/>
            <a:ext cx="460375" cy="280988"/>
          </a:xfrm>
          <a:prstGeom prst="ellipse">
            <a:avLst/>
          </a:prstGeom>
          <a:solidFill>
            <a:srgbClr val="99CCFF"/>
          </a:solidFill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320" tIns="51120" rIns="94320" bIns="5112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44043" name="Freeform 11"/>
          <p:cNvSpPr>
            <a:spLocks noChangeArrowheads="1"/>
          </p:cNvSpPr>
          <p:nvPr/>
        </p:nvSpPr>
        <p:spPr bwMode="auto">
          <a:xfrm>
            <a:off x="2274888" y="6249988"/>
            <a:ext cx="539750" cy="166687"/>
          </a:xfrm>
          <a:custGeom>
            <a:avLst/>
            <a:gdLst>
              <a:gd name="T0" fmla="*/ 0 w 1500"/>
              <a:gd name="T1" fmla="*/ 0 h 464"/>
              <a:gd name="T2" fmla="*/ 1499 w 1500"/>
              <a:gd name="T3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64">
                <a:moveTo>
                  <a:pt x="0" y="0"/>
                </a:moveTo>
                <a:lnTo>
                  <a:pt x="1499" y="463"/>
                </a:lnTo>
              </a:path>
            </a:pathLst>
          </a:custGeom>
          <a:noFill/>
          <a:ln w="18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1257300" y="5356225"/>
            <a:ext cx="2478088" cy="1684338"/>
          </a:xfrm>
          <a:prstGeom prst="ellipse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85800" y="4972050"/>
            <a:ext cx="1371600" cy="346075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insert(3,x)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1" grpId="0" animBg="1"/>
      <p:bldP spid="44043" grpId="0" animBg="1"/>
      <p:bldP spid="440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Dynamic Analysis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Discover and prune states that are similar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Symbolic execution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Generates a path constraint, </a:t>
            </a:r>
            <a:r>
              <a:rPr lang="en-US">
                <a:solidFill>
                  <a:srgbClr val="FFFF00"/>
                </a:solidFill>
              </a:rPr>
              <a:t>P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P</a:t>
            </a:r>
            <a:r>
              <a:rPr lang="en-US"/>
              <a:t> holds for states that traverse the same code path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P</a:t>
            </a:r>
            <a:r>
              <a:rPr lang="en-US"/>
              <a:t> is the set of similar states to be pruned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685800" y="4972050"/>
            <a:ext cx="3048000" cy="2066925"/>
            <a:chOff x="432" y="3132"/>
            <a:chExt cx="1920" cy="1302"/>
          </a:xfrm>
        </p:grpSpPr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1625" y="3472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n1</a:t>
              </a:r>
            </a:p>
          </p:txBody>
        </p:sp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1293" y="3754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n2</a:t>
              </a:r>
            </a:p>
          </p:txBody>
        </p:sp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965" y="3754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n3</a:t>
              </a:r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H="1">
              <a:off x="1436" y="3649"/>
              <a:ext cx="334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1769" y="3649"/>
              <a:ext cx="340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957" y="4042"/>
              <a:ext cx="290" cy="177"/>
            </a:xfrm>
            <a:prstGeom prst="ellipse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n4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H="1">
              <a:off x="1100" y="3937"/>
              <a:ext cx="334" cy="105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1629" y="4042"/>
              <a:ext cx="290" cy="177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4320" tIns="51120" rIns="94320" bIns="51120" anchor="ctr"/>
            <a:lstStyle/>
            <a:p>
              <a:pPr algn="ctr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  <a:ea typeface="DejaVu Sans" charset="0"/>
                  <a:cs typeface="DejaVu Sans" charset="0"/>
                </a:rPr>
                <a:t>n5</a:t>
              </a: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1433" y="3937"/>
              <a:ext cx="340" cy="105"/>
            </a:xfrm>
            <a:prstGeom prst="line">
              <a:avLst/>
            </a:prstGeom>
            <a:noFill/>
            <a:ln w="1836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792" y="3374"/>
              <a:ext cx="1561" cy="1061"/>
            </a:xfrm>
            <a:prstGeom prst="ellipse">
              <a:avLst/>
            </a:prstGeom>
            <a:noFill/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432" y="3132"/>
              <a:ext cx="1008" cy="21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op(key,value)</a:t>
              </a:r>
            </a:p>
          </p:txBody>
        </p:sp>
      </p:grp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935413" y="5548313"/>
            <a:ext cx="3886200" cy="13716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op = insert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&amp;&amp; root = n1 &amp;&amp; key &lt; n1.key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&amp;&amp; n1.left = n2 &amp;&amp; key &gt; n2.key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&amp;&amp; n2.right = n5 &amp;&amp; key &lt; n5.key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&amp;&amp; n5.left = null</a:t>
            </a:r>
          </a:p>
        </p:txBody>
      </p:sp>
      <p:grpSp>
        <p:nvGrpSpPr>
          <p:cNvPr id="45072" name="Group 16"/>
          <p:cNvGrpSpPr>
            <a:grpSpLocks/>
          </p:cNvGrpSpPr>
          <p:nvPr/>
        </p:nvGrpSpPr>
        <p:grpSpPr bwMode="auto">
          <a:xfrm>
            <a:off x="6529388" y="5140325"/>
            <a:ext cx="3527425" cy="544513"/>
            <a:chOff x="4113" y="3238"/>
            <a:chExt cx="2222" cy="343"/>
          </a:xfrm>
        </p:grpSpPr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4752" y="3238"/>
              <a:ext cx="158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Operation is insert</a:t>
              </a:r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H="1">
              <a:off x="4112" y="3346"/>
              <a:ext cx="800" cy="235"/>
            </a:xfrm>
            <a:prstGeom prst="line">
              <a:avLst/>
            </a:prstGeom>
            <a:noFill/>
            <a:ln w="1836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7664450" y="5786438"/>
            <a:ext cx="2176463" cy="912812"/>
            <a:chOff x="4828" y="3645"/>
            <a:chExt cx="1371" cy="575"/>
          </a:xfrm>
        </p:grpSpPr>
        <p:sp>
          <p:nvSpPr>
            <p:cNvPr id="45076" name="AutoShape 20"/>
            <p:cNvSpPr>
              <a:spLocks/>
            </p:cNvSpPr>
            <p:nvPr/>
          </p:nvSpPr>
          <p:spPr bwMode="auto">
            <a:xfrm>
              <a:off x="4828" y="3645"/>
              <a:ext cx="288" cy="57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8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5048" y="3669"/>
              <a:ext cx="1152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Node exists, is greater/less than key</a:t>
              </a:r>
            </a:p>
          </p:txBody>
        </p:sp>
      </p:grp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6834188" y="6745288"/>
            <a:ext cx="2935287" cy="650875"/>
            <a:chOff x="4305" y="4249"/>
            <a:chExt cx="1849" cy="410"/>
          </a:xfrm>
        </p:grpSpPr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H="1" flipV="1">
              <a:off x="4304" y="4249"/>
              <a:ext cx="645" cy="212"/>
            </a:xfrm>
            <a:prstGeom prst="line">
              <a:avLst/>
            </a:prstGeom>
            <a:noFill/>
            <a:ln w="1836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4859" y="4281"/>
              <a:ext cx="129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Final node does not exist (yet)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Static Analysis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1143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Dynamic analysis finds </a:t>
            </a:r>
            <a:r>
              <a:rPr lang="en-US">
                <a:solidFill>
                  <a:srgbClr val="FFFF00"/>
                </a:solidFill>
              </a:rPr>
              <a:t>P</a:t>
            </a:r>
            <a:r>
              <a:rPr lang="en-US"/>
              <a:t>, the similar states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Pruning these states is not always correct!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14400" y="2787650"/>
            <a:ext cx="2743200" cy="2841625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WhyStaticAnalysis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a, b;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operation()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if (a) a = false;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else a = true;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repOk()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return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a || b;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46084" name="AutoShape 4"/>
          <p:cNvCxnSpPr>
            <a:cxnSpLocks noChangeShapeType="1"/>
          </p:cNvCxnSpPr>
          <p:nvPr/>
        </p:nvCxnSpPr>
        <p:spPr bwMode="auto">
          <a:xfrm>
            <a:off x="5487554" y="3429000"/>
            <a:ext cx="1089025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343400" y="2971800"/>
            <a:ext cx="1143000" cy="457200"/>
          </a:xfrm>
          <a:prstGeom prst="rect">
            <a:avLst/>
          </a:prstGeom>
          <a:solidFill>
            <a:srgbClr val="99CCFF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 = true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343400" y="3429000"/>
            <a:ext cx="1143000" cy="457200"/>
          </a:xfrm>
          <a:prstGeom prst="rect">
            <a:avLst/>
          </a:prstGeom>
          <a:solidFill>
            <a:srgbClr val="99CCFF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b = true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6575425" y="2971800"/>
            <a:ext cx="1141413" cy="912813"/>
            <a:chOff x="4142" y="1872"/>
            <a:chExt cx="719" cy="575"/>
          </a:xfrm>
        </p:grpSpPr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4142" y="1872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 = false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4142" y="2160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 = true</a:t>
              </a:r>
            </a:p>
          </p:txBody>
        </p:sp>
      </p:grpSp>
      <p:cxnSp>
        <p:nvCxnSpPr>
          <p:cNvPr id="46090" name="AutoShape 10"/>
          <p:cNvCxnSpPr>
            <a:cxnSpLocks noChangeShapeType="1"/>
          </p:cNvCxnSpPr>
          <p:nvPr/>
        </p:nvCxnSpPr>
        <p:spPr bwMode="auto">
          <a:xfrm>
            <a:off x="5487554" y="4868863"/>
            <a:ext cx="1089025" cy="1587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4343400" y="4411663"/>
            <a:ext cx="1141413" cy="912812"/>
            <a:chOff x="2736" y="2779"/>
            <a:chExt cx="719" cy="575"/>
          </a:xfrm>
        </p:grpSpPr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2736" y="2779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 = true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2736" y="3067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 = false</a:t>
              </a:r>
            </a:p>
          </p:txBody>
        </p:sp>
      </p:grp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6575425" y="4411663"/>
            <a:ext cx="1141413" cy="912812"/>
            <a:chOff x="4142" y="2779"/>
            <a:chExt cx="719" cy="575"/>
          </a:xfrm>
        </p:grpSpPr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4142" y="2779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 = false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4142" y="3067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 = false</a:t>
              </a:r>
            </a:p>
          </p:txBody>
        </p:sp>
      </p:grp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8483600" y="3200400"/>
            <a:ext cx="123825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a = true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7797800" y="3252788"/>
            <a:ext cx="685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pPr algn="r"/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P :=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719138" y="5659438"/>
            <a:ext cx="90678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1425"/>
              </a:spcAft>
              <a:buClr>
                <a:srgbClr val="FFFF00"/>
              </a:buClr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use a static analysis to ensure correctness</a:t>
            </a:r>
          </a:p>
          <a:p>
            <a:pPr lvl="1">
              <a:spcAft>
                <a:spcPts val="1138"/>
              </a:spcAft>
              <a:buClr>
                <a:srgbClr val="FFFFFF"/>
              </a:buClr>
              <a:buSzPct val="75000"/>
              <a:buFont typeface="DejaVu Sans" charset="0"/>
              <a:buChar char="̶"/>
            </a:pP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pruned transitions checked together</a:t>
            </a:r>
          </a:p>
          <a:p>
            <a:pPr lvl="1">
              <a:spcAft>
                <a:spcPts val="1138"/>
              </a:spcAft>
              <a:buClr>
                <a:srgbClr val="FFFFFF"/>
              </a:buClr>
              <a:buSzPct val="75000"/>
              <a:buFont typeface="DejaVu Sans" charset="0"/>
              <a:buChar char="̶"/>
            </a:pP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error within finite bounds is caught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7435850" y="2606675"/>
            <a:ext cx="6858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0336" rIns="90000" bIns="45000"/>
          <a:lstStyle/>
          <a:p>
            <a:pPr>
              <a:lnSpc>
                <a:spcPct val="81000"/>
              </a:lnSpc>
            </a:pPr>
            <a:r>
              <a:rPr lang="en-US" sz="4400" dirty="0" smtClean="0">
                <a:solidFill>
                  <a:srgbClr val="00FF00"/>
                </a:solidFill>
                <a:latin typeface="Dingbats" charset="2"/>
                <a:ea typeface="Dingbats" charset="2"/>
                <a:cs typeface="Dingbats" charset="2"/>
                <a:sym typeface="Wingdings"/>
              </a:rPr>
              <a:t></a:t>
            </a:r>
            <a:endParaRPr lang="en-US" sz="4400" dirty="0">
              <a:solidFill>
                <a:srgbClr val="00FF00"/>
              </a:solidFill>
              <a:latin typeface="Dingbats" charset="2"/>
              <a:ea typeface="Dingbats" charset="2"/>
              <a:cs typeface="Dingbats" charset="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7400925" y="4154488"/>
            <a:ext cx="6858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0336" rIns="90000" bIns="45000"/>
          <a:lstStyle/>
          <a:p>
            <a:pPr>
              <a:lnSpc>
                <a:spcPct val="81000"/>
              </a:lnSpc>
            </a:pPr>
            <a:r>
              <a:rPr lang="en-US" sz="4400" dirty="0" smtClean="0">
                <a:solidFill>
                  <a:srgbClr val="FF0000"/>
                </a:solidFill>
                <a:latin typeface="Dingbats" charset="2"/>
                <a:ea typeface="Dingbats" charset="2"/>
                <a:cs typeface="Dingbats" charset="2"/>
                <a:sym typeface="Wingdings"/>
              </a:rPr>
              <a:t></a:t>
            </a:r>
            <a:endParaRPr lang="en-US" sz="4400" dirty="0">
              <a:solidFill>
                <a:srgbClr val="FF0000"/>
              </a:solidFill>
              <a:latin typeface="Dingbats" charset="2"/>
              <a:ea typeface="Dingbats" charset="2"/>
              <a:cs typeface="Dingbat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Static Analysis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14400" y="1828800"/>
            <a:ext cx="2743200" cy="2841625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class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WhyStaticAnalysis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a, b;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void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operation()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if (a) a = false;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else a = true;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endParaRPr lang="en-US" sz="120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FF0000"/>
                </a:solidFill>
                <a:latin typeface="Courier New" pitchFamily="49" charset="0"/>
              </a:rPr>
              <a:t>@Declarative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boolean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repOk() {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    </a:t>
            </a:r>
            <a:r>
              <a:rPr lang="en-US" sz="1200" b="1">
                <a:solidFill>
                  <a:srgbClr val="00FF00"/>
                </a:solidFill>
                <a:latin typeface="Courier New" pitchFamily="49" charset="0"/>
              </a:rPr>
              <a:t>return</a:t>
            </a: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a || b;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8000"/>
              </a:lnSpc>
            </a:pPr>
            <a:r>
              <a:rPr lang="en-US" sz="120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47107" name="AutoShape 3"/>
          <p:cNvCxnSpPr>
            <a:cxnSpLocks noChangeShapeType="1"/>
          </p:cNvCxnSpPr>
          <p:nvPr/>
        </p:nvCxnSpPr>
        <p:spPr bwMode="auto">
          <a:xfrm>
            <a:off x="5343525" y="2457450"/>
            <a:ext cx="1089025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98938" y="2000250"/>
            <a:ext cx="1143000" cy="457200"/>
          </a:xfrm>
          <a:prstGeom prst="rect">
            <a:avLst/>
          </a:prstGeom>
          <a:solidFill>
            <a:srgbClr val="99CCFF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 = true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198938" y="2457450"/>
            <a:ext cx="1143000" cy="457200"/>
          </a:xfrm>
          <a:prstGeom prst="rect">
            <a:avLst/>
          </a:prstGeom>
          <a:solidFill>
            <a:srgbClr val="99CCFF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b = true</a:t>
            </a:r>
          </a:p>
        </p:txBody>
      </p: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6432550" y="2000250"/>
            <a:ext cx="1141413" cy="912813"/>
            <a:chOff x="4052" y="1260"/>
            <a:chExt cx="719" cy="575"/>
          </a:xfrm>
        </p:grpSpPr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4052" y="1260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 = false</a:t>
              </a: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4052" y="1548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 = true</a:t>
              </a:r>
            </a:p>
          </p:txBody>
        </p:sp>
      </p:grpSp>
      <p:cxnSp>
        <p:nvCxnSpPr>
          <p:cNvPr id="47113" name="AutoShape 9"/>
          <p:cNvCxnSpPr>
            <a:cxnSpLocks noChangeShapeType="1"/>
          </p:cNvCxnSpPr>
          <p:nvPr/>
        </p:nvCxnSpPr>
        <p:spPr bwMode="auto">
          <a:xfrm>
            <a:off x="5343525" y="4365625"/>
            <a:ext cx="1089025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4198938" y="3908425"/>
            <a:ext cx="1141412" cy="912813"/>
            <a:chOff x="2645" y="2462"/>
            <a:chExt cx="719" cy="575"/>
          </a:xfrm>
        </p:grpSpPr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2645" y="2462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 = true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645" y="2750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          </a:t>
              </a:r>
            </a:p>
          </p:txBody>
        </p:sp>
      </p:grp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6432550" y="3908425"/>
            <a:ext cx="1141413" cy="912813"/>
            <a:chOff x="4052" y="2462"/>
            <a:chExt cx="719" cy="575"/>
          </a:xfrm>
        </p:grpSpPr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4052" y="2462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 = false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4052" y="2750"/>
              <a:ext cx="720" cy="288"/>
            </a:xfrm>
            <a:prstGeom prst="rect">
              <a:avLst/>
            </a:prstGeom>
            <a:solidFill>
              <a:srgbClr val="99CCFF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69876" rIns="99000" bIns="54000" anchor="ctr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           </a:t>
              </a:r>
            </a:p>
          </p:txBody>
        </p:sp>
      </p:grp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8483600" y="2228850"/>
            <a:ext cx="123825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a = true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7726363" y="2279650"/>
            <a:ext cx="685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pPr algn="r"/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P :=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7291388" y="1635125"/>
            <a:ext cx="6858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0336" rIns="90000" bIns="45000"/>
          <a:lstStyle/>
          <a:p>
            <a:pPr>
              <a:lnSpc>
                <a:spcPct val="81000"/>
              </a:lnSpc>
            </a:pPr>
            <a:r>
              <a:rPr lang="en-US" sz="4400" dirty="0" smtClean="0">
                <a:solidFill>
                  <a:srgbClr val="00FF00"/>
                </a:solidFill>
                <a:latin typeface="Dingbats" charset="2"/>
                <a:ea typeface="Dingbats" charset="2"/>
                <a:cs typeface="Dingbats" charset="2"/>
                <a:sym typeface="Wingdings"/>
              </a:rPr>
              <a:t></a:t>
            </a:r>
            <a:endParaRPr lang="en-US" sz="4400" dirty="0">
              <a:solidFill>
                <a:srgbClr val="00FF00"/>
              </a:solidFill>
              <a:latin typeface="Dingbats" charset="2"/>
              <a:ea typeface="Dingbats" charset="2"/>
              <a:cs typeface="Dingbats" charset="2"/>
            </a:endParaRP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741738" y="3316288"/>
            <a:ext cx="2057400" cy="557212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Prestate</a:t>
            </a:r>
          </a:p>
          <a:p>
            <a:pPr algn="ctr"/>
            <a:r>
              <a:rPr lang="en-US" sz="1500">
                <a:solidFill>
                  <a:srgbClr val="FFFFFF"/>
                </a:solidFill>
              </a:rPr>
              <a:t>of a pruned transition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5992813" y="3316288"/>
            <a:ext cx="2057400" cy="557212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Poststate</a:t>
            </a:r>
          </a:p>
          <a:p>
            <a:pPr algn="ctr"/>
            <a:r>
              <a:rPr lang="en-US" sz="1500">
                <a:solidFill>
                  <a:srgbClr val="FFFFFF"/>
                </a:solidFill>
              </a:rPr>
              <a:t>of a pruned transition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3230563" y="5186363"/>
            <a:ext cx="36258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err="1">
                <a:solidFill>
                  <a:srgbClr val="FFFFFF"/>
                </a:solidFill>
              </a:rPr>
              <a:t>repOk</a:t>
            </a:r>
            <a:r>
              <a:rPr lang="en-US" dirty="0">
                <a:solidFill>
                  <a:srgbClr val="FFFFFF"/>
                </a:solidFill>
              </a:rPr>
              <a:t>		= (a || b)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3232150" y="5653088"/>
            <a:ext cx="405923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err="1">
                <a:solidFill>
                  <a:srgbClr val="FFFFFF"/>
                </a:solidFill>
              </a:rPr>
              <a:t>repOk</a:t>
            </a:r>
            <a:r>
              <a:rPr lang="en-US" baseline="-33000" dirty="0" err="1">
                <a:solidFill>
                  <a:srgbClr val="FFFFFF"/>
                </a:solidFill>
              </a:rPr>
              <a:t>Pre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= </a:t>
            </a:r>
            <a:r>
              <a:rPr lang="en-US" dirty="0">
                <a:solidFill>
                  <a:srgbClr val="FFFFFF"/>
                </a:solidFill>
              </a:rPr>
              <a:t>(a || b)</a:t>
            </a:r>
            <a:r>
              <a:rPr lang="en-US" baseline="-33000" dirty="0">
                <a:solidFill>
                  <a:srgbClr val="FFFFFF"/>
                </a:solidFill>
              </a:rPr>
              <a:t>a=true</a:t>
            </a:r>
            <a:r>
              <a:rPr lang="en-US" dirty="0">
                <a:solidFill>
                  <a:srgbClr val="FFFFFF"/>
                </a:solidFill>
              </a:rPr>
              <a:t> 	= true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3232150" y="6194425"/>
            <a:ext cx="36258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err="1">
                <a:solidFill>
                  <a:srgbClr val="FFFFFF"/>
                </a:solidFill>
              </a:rPr>
              <a:t>repOk</a:t>
            </a:r>
            <a:r>
              <a:rPr lang="en-US" baseline="-33000" dirty="0" err="1">
                <a:solidFill>
                  <a:srgbClr val="FFFFFF"/>
                </a:solidFill>
              </a:rPr>
              <a:t>Post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= </a:t>
            </a:r>
            <a:r>
              <a:rPr lang="en-US" dirty="0">
                <a:solidFill>
                  <a:srgbClr val="FFFFFF"/>
                </a:solidFill>
              </a:rPr>
              <a:t>(a || b)</a:t>
            </a:r>
            <a:r>
              <a:rPr lang="en-US" baseline="-33000" dirty="0">
                <a:solidFill>
                  <a:srgbClr val="FFFFFF"/>
                </a:solidFill>
              </a:rPr>
              <a:t>a=false</a:t>
            </a:r>
            <a:r>
              <a:rPr lang="en-US" dirty="0">
                <a:solidFill>
                  <a:srgbClr val="FFFFFF"/>
                </a:solidFill>
              </a:rPr>
              <a:t> 	= b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3232149" y="6699250"/>
            <a:ext cx="36242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 err="1">
                <a:solidFill>
                  <a:srgbClr val="FFFFFF"/>
                </a:solidFill>
              </a:rPr>
              <a:t>repOk</a:t>
            </a:r>
            <a:r>
              <a:rPr lang="en-US" baseline="-33000" dirty="0" err="1">
                <a:solidFill>
                  <a:srgbClr val="FFFFFF"/>
                </a:solidFill>
              </a:rPr>
              <a:t>Pre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latin typeface="Symbol" charset="2"/>
                <a:ea typeface="Symbol" charset="2"/>
                <a:cs typeface="Symbol" charset="2"/>
              </a:rPr>
              <a:t>®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repOk</a:t>
            </a:r>
            <a:r>
              <a:rPr lang="en-US" baseline="-33000" dirty="0" err="1">
                <a:solidFill>
                  <a:srgbClr val="FFFFFF"/>
                </a:solidFill>
              </a:rPr>
              <a:t>Post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= </a:t>
            </a:r>
            <a:r>
              <a:rPr lang="en-US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7086600" y="5943600"/>
            <a:ext cx="27241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Not valid when b = false!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1109663" y="5186363"/>
            <a:ext cx="142875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000" b="1">
                <a:solidFill>
                  <a:srgbClr val="FFFF00"/>
                </a:solidFill>
              </a:rPr>
              <a:t>Invariant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650875" y="5630863"/>
            <a:ext cx="2344738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000" b="1">
                <a:solidFill>
                  <a:srgbClr val="FFFF00"/>
                </a:solidFill>
              </a:rPr>
              <a:t>Prestate Invariant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19113" y="6170613"/>
            <a:ext cx="260985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000" b="1">
                <a:solidFill>
                  <a:srgbClr val="FFFF00"/>
                </a:solidFill>
              </a:rPr>
              <a:t>Poststate Invariant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33413" y="6710363"/>
            <a:ext cx="238125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000" b="1">
                <a:solidFill>
                  <a:srgbClr val="FFFF00"/>
                </a:solidFill>
              </a:rPr>
              <a:t>Correct Transition</a:t>
            </a:r>
          </a:p>
        </p:txBody>
      </p:sp>
      <p:sp>
        <p:nvSpPr>
          <p:cNvPr id="47134" name="Freeform 30"/>
          <p:cNvSpPr>
            <a:spLocks/>
          </p:cNvSpPr>
          <p:nvPr/>
        </p:nvSpPr>
        <p:spPr bwMode="auto">
          <a:xfrm>
            <a:off x="6470650" y="6289675"/>
            <a:ext cx="952500" cy="495300"/>
          </a:xfrm>
          <a:custGeom>
            <a:avLst/>
            <a:gdLst>
              <a:gd name="T0" fmla="*/ 2646 w 2647"/>
              <a:gd name="T1" fmla="*/ 0 h 1378"/>
              <a:gd name="T2" fmla="*/ 0 w 2647"/>
              <a:gd name="T3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47" h="1378">
                <a:moveTo>
                  <a:pt x="2646" y="0"/>
                </a:moveTo>
                <a:lnTo>
                  <a:pt x="0" y="1377"/>
                </a:lnTo>
              </a:path>
            </a:pathLst>
          </a:cu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Static Analysis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4864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For every valid prestate in </a:t>
            </a:r>
            <a:r>
              <a:rPr lang="en-US">
                <a:solidFill>
                  <a:srgbClr val="FFFF00"/>
                </a:solidFill>
              </a:rPr>
              <a:t>P</a:t>
            </a:r>
            <a:r>
              <a:rPr lang="en-US"/>
              <a:t>, the following hold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The invariant is maintained in the poststate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Equality of abstractions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>
                <a:solidFill>
                  <a:srgbClr val="FFFF00"/>
                </a:solidFill>
              </a:rPr>
              <a:t>repOk</a:t>
            </a:r>
            <a:r>
              <a:rPr lang="en-US" sz="2800" baseline="-33000">
                <a:solidFill>
                  <a:srgbClr val="FFFF00"/>
                </a:solidFill>
              </a:rPr>
              <a:t>pre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FF00"/>
                </a:solidFill>
                <a:latin typeface="Symbol" charset="2"/>
                <a:ea typeface="Symbol" charset="2"/>
                <a:cs typeface="Symbol" charset="2"/>
              </a:rPr>
              <a:t>®</a:t>
            </a:r>
            <a:r>
              <a:rPr lang="en-US" sz="2800">
                <a:solidFill>
                  <a:srgbClr val="FFFF00"/>
                </a:solidFill>
                <a:ea typeface="Symbol" charset="2"/>
                <a:cs typeface="Symbol" charset="2"/>
              </a:rPr>
              <a:t> repOk</a:t>
            </a:r>
            <a:r>
              <a:rPr lang="en-US" sz="2800" baseline="-33000">
                <a:solidFill>
                  <a:srgbClr val="FFFF00"/>
                </a:solidFill>
                <a:ea typeface="Symbol" charset="2"/>
                <a:cs typeface="Symbol" charset="2"/>
              </a:rPr>
              <a:t>post</a:t>
            </a:r>
            <a:r>
              <a:rPr lang="en-US" sz="2800">
                <a:solidFill>
                  <a:srgbClr val="FFFF00"/>
                </a:solidFill>
                <a:ea typeface="Symbol" charset="2"/>
                <a:cs typeface="Symbol" charset="2"/>
              </a:rPr>
              <a:t> &amp;&amp; abs_post.equalTo(abs_post')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Use a SAT solver to check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If it holds then pruning is sound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If not, we have a counterexample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7016749" y="4114799"/>
            <a:ext cx="2692400" cy="3263900"/>
            <a:chOff x="4420" y="2592"/>
            <a:chExt cx="1696" cy="2056"/>
          </a:xfrm>
        </p:grpSpPr>
        <p:sp>
          <p:nvSpPr>
            <p:cNvPr id="48132" name="AutoShape 4"/>
            <p:cNvSpPr>
              <a:spLocks noChangeArrowheads="1"/>
            </p:cNvSpPr>
            <p:nvPr/>
          </p:nvSpPr>
          <p:spPr bwMode="auto">
            <a:xfrm>
              <a:off x="5515" y="3527"/>
              <a:ext cx="601" cy="1121"/>
            </a:xfrm>
            <a:prstGeom prst="roundRect">
              <a:avLst>
                <a:gd name="adj" fmla="val 16667"/>
              </a:avLst>
            </a:prstGeom>
            <a:solidFill>
              <a:srgbClr val="FF663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5584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endParaRPr lang="en-US" sz="120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>
                <a:tabLst>
                  <a:tab pos="723900" algn="l"/>
                </a:tabLst>
              </a:pPr>
              <a:r>
                <a:rPr lang="en-US" sz="12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Equal</a:t>
              </a:r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4420" y="2592"/>
              <a:ext cx="373" cy="37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7347" rIns="90000" bIns="4500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pre</a:t>
              </a:r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5635" y="2592"/>
              <a:ext cx="373" cy="37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7347" rIns="90000" bIns="4500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post</a:t>
              </a:r>
            </a:p>
          </p:txBody>
        </p:sp>
        <p:cxnSp>
          <p:nvCxnSpPr>
            <p:cNvPr id="48135" name="AutoShape 7"/>
            <p:cNvCxnSpPr>
              <a:cxnSpLocks noChangeShapeType="1"/>
            </p:cNvCxnSpPr>
            <p:nvPr/>
          </p:nvCxnSpPr>
          <p:spPr bwMode="auto">
            <a:xfrm>
              <a:off x="4794" y="2779"/>
              <a:ext cx="842" cy="1"/>
            </a:xfrm>
            <a:prstGeom prst="straightConnector1">
              <a:avLst/>
            </a:prstGeom>
            <a:noFill/>
            <a:ln w="54720">
              <a:solidFill>
                <a:srgbClr val="3DEB3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4420" y="4087"/>
              <a:ext cx="373" cy="374"/>
            </a:xfrm>
            <a:prstGeom prst="ellipse">
              <a:avLst/>
            </a:prstGeom>
            <a:solidFill>
              <a:srgbClr val="E6E64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7347" rIns="90000" bIns="4500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abs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pre</a:t>
              </a:r>
            </a:p>
          </p:txBody>
        </p:sp>
        <p:cxnSp>
          <p:nvCxnSpPr>
            <p:cNvPr id="48137" name="AutoShape 9"/>
            <p:cNvCxnSpPr>
              <a:cxnSpLocks noChangeShapeType="1"/>
            </p:cNvCxnSpPr>
            <p:nvPr/>
          </p:nvCxnSpPr>
          <p:spPr bwMode="auto">
            <a:xfrm>
              <a:off x="4607" y="2965"/>
              <a:ext cx="1" cy="1122"/>
            </a:xfrm>
            <a:prstGeom prst="straightConnector1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5635" y="4087"/>
              <a:ext cx="373" cy="374"/>
            </a:xfrm>
            <a:prstGeom prst="ellipse">
              <a:avLst/>
            </a:prstGeom>
            <a:solidFill>
              <a:srgbClr val="E6E64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7347" rIns="90000" bIns="4500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abs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post</a:t>
              </a:r>
            </a:p>
          </p:txBody>
        </p:sp>
        <p:cxnSp>
          <p:nvCxnSpPr>
            <p:cNvPr id="48139" name="AutoShape 11"/>
            <p:cNvCxnSpPr>
              <a:cxnSpLocks noChangeShapeType="1"/>
            </p:cNvCxnSpPr>
            <p:nvPr/>
          </p:nvCxnSpPr>
          <p:spPr bwMode="auto">
            <a:xfrm>
              <a:off x="4795" y="4274"/>
              <a:ext cx="842" cy="1"/>
            </a:xfrm>
            <a:prstGeom prst="straightConnector1">
              <a:avLst/>
            </a:prstGeom>
            <a:noFill/>
            <a:ln w="54720">
              <a:solidFill>
                <a:srgbClr val="3DEB3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140" name="AutoShape 12"/>
            <p:cNvCxnSpPr>
              <a:cxnSpLocks noChangeShapeType="1"/>
            </p:cNvCxnSpPr>
            <p:nvPr/>
          </p:nvCxnSpPr>
          <p:spPr bwMode="auto">
            <a:xfrm>
              <a:off x="5821" y="2965"/>
              <a:ext cx="1" cy="644"/>
            </a:xfrm>
            <a:prstGeom prst="straightConnector1">
              <a:avLst/>
            </a:prstGeom>
            <a:noFill/>
            <a:ln w="5472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141" name="Oval 13"/>
            <p:cNvSpPr>
              <a:spLocks noChangeArrowheads="1"/>
            </p:cNvSpPr>
            <p:nvPr/>
          </p:nvSpPr>
          <p:spPr bwMode="auto">
            <a:xfrm>
              <a:off x="5635" y="3610"/>
              <a:ext cx="373" cy="373"/>
            </a:xfrm>
            <a:prstGeom prst="ellipse">
              <a:avLst/>
            </a:prstGeom>
            <a:solidFill>
              <a:srgbClr val="E6E64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7347" rIns="90000" bIns="4500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abs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post'</a:t>
              </a: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4806" y="2592"/>
              <a:ext cx="56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r>
                <a:rPr lang="en-US" sz="1000">
                  <a:solidFill>
                    <a:srgbClr val="FFFFFF"/>
                  </a:solidFill>
                </a:rPr>
                <a:t>Operation</a:t>
              </a:r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4806" y="4087"/>
              <a:ext cx="56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r>
                <a:rPr lang="en-US" sz="1000">
                  <a:solidFill>
                    <a:srgbClr val="FFFFFF"/>
                  </a:solidFill>
                </a:rPr>
                <a:t>Operation</a:t>
              </a:r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 rot="5400000">
              <a:off x="4429" y="3413"/>
              <a:ext cx="59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</a:rPr>
                <a:t>Abstraction</a:t>
              </a:r>
            </a:p>
          </p:txBody>
        </p:sp>
        <p:sp>
          <p:nvSpPr>
            <p:cNvPr id="48145" name="Text Box 17"/>
            <p:cNvSpPr txBox="1">
              <a:spLocks noChangeArrowheads="1"/>
            </p:cNvSpPr>
            <p:nvPr/>
          </p:nvSpPr>
          <p:spPr bwMode="auto">
            <a:xfrm rot="5400000">
              <a:off x="5610" y="3210"/>
              <a:ext cx="597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</a:rPr>
                <a:t>Abstraction</a:t>
              </a:r>
            </a:p>
          </p:txBody>
        </p:sp>
      </p:grpSp>
      <p:sp>
        <p:nvSpPr>
          <p:cNvPr id="48146" name="AutoShape 18"/>
          <p:cNvSpPr>
            <a:spLocks noChangeArrowheads="1"/>
          </p:cNvSpPr>
          <p:nvPr/>
        </p:nvSpPr>
        <p:spPr bwMode="auto">
          <a:xfrm>
            <a:off x="4572000" y="38862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3429000" y="4525963"/>
            <a:ext cx="307975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00" tIns="69876" rIns="99000" bIns="54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>
                <a:solidFill>
                  <a:srgbClr val="FFFF00"/>
                </a:solidFill>
                <a:ea typeface="DejaVu Sans" charset="0"/>
                <a:cs typeface="DejaVu Sans" charset="0"/>
              </a:rPr>
              <a:t>boolean formula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Outline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Motivation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Example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Approach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Experimental Results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Related Work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Conclusions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203200"/>
            <a:ext cx="9356725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Modules vs Abstractions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4864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TreeMap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Implemented with a red-black tree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HashMap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Implemented with a hash table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AbstractMap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Implemented with a linked list of (key, value) pairs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203200"/>
            <a:ext cx="9356725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Modules vs Abstractions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4864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TreeSet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Implemented with a TreeMap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HashSet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Implemented with a HashMap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AbstractSet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>
                <a:solidFill>
                  <a:srgbClr val="FFFF00"/>
                </a:solidFill>
              </a:rPr>
              <a:t>Implemented with a linked list of set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Maps vs AbstractMap</a:t>
            </a:r>
          </a:p>
        </p:txBody>
      </p:sp>
      <p:graphicFrame>
        <p:nvGraphicFramePr>
          <p:cNvPr id="52226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95247032"/>
              </p:ext>
            </p:extLst>
          </p:nvPr>
        </p:nvGraphicFramePr>
        <p:xfrm>
          <a:off x="1004888" y="1517650"/>
          <a:ext cx="8283575" cy="5687614"/>
        </p:xfrm>
        <a:graphic>
          <a:graphicData uri="http://schemas.openxmlformats.org/drawingml/2006/table">
            <a:tbl>
              <a:tblPr/>
              <a:tblGrid>
                <a:gridCol w="1379537"/>
                <a:gridCol w="1379538"/>
                <a:gridCol w="1381125"/>
                <a:gridCol w="1379537"/>
                <a:gridCol w="1379538"/>
                <a:gridCol w="1384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Benchmark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Max Number of Nodes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JPF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Korat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Blast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Glass Box Checker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TreeMap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vs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AbstractMap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63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1.218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5.556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memory 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0.608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0.613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0.676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0.732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2202.31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aborted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0.188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0.244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0.392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0.485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1.124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1.491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4.571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40.405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787.411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4C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HashMap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vs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AbstractMap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64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0.674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6.514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memory 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0.465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0.497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0.539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0.810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150.932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1203.986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aborted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0.176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0.227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0.256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0.305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0.780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0.953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1.162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2.879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75.139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2004.723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4C"/>
                    </a:solidFill>
                  </a:tcPr>
                </a:tc>
              </a:tr>
            </a:tbl>
          </a:graphicData>
        </a:graphic>
      </p:graphicFrame>
      <p:sp>
        <p:nvSpPr>
          <p:cNvPr id="52287" name="Rectangle 63"/>
          <p:cNvSpPr>
            <a:spLocks noChangeArrowheads="1"/>
          </p:cNvSpPr>
          <p:nvPr/>
        </p:nvSpPr>
        <p:spPr bwMode="auto">
          <a:xfrm>
            <a:off x="2368550" y="4271963"/>
            <a:ext cx="6940550" cy="2286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8" name="Text Box 64"/>
          <p:cNvSpPr txBox="1">
            <a:spLocks noChangeArrowheads="1"/>
          </p:cNvSpPr>
          <p:nvPr/>
        </p:nvSpPr>
        <p:spPr bwMode="auto">
          <a:xfrm>
            <a:off x="2076450" y="7159625"/>
            <a:ext cx="6357938" cy="431800"/>
          </a:xfrm>
          <a:prstGeom prst="rect">
            <a:avLst/>
          </a:prstGeom>
          <a:solidFill>
            <a:srgbClr val="00008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73404" rIns="99000" bIns="54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200" b="1">
                <a:solidFill>
                  <a:srgbClr val="FFFFFF"/>
                </a:solidFill>
              </a:rPr>
              <a:t>We check over 2</a:t>
            </a:r>
            <a:r>
              <a:rPr lang="en-US" sz="2200" b="1" baseline="33000">
                <a:solidFill>
                  <a:srgbClr val="FFFFFF"/>
                </a:solidFill>
              </a:rPr>
              <a:t>35</a:t>
            </a:r>
            <a:r>
              <a:rPr lang="en-US" sz="2200" b="1">
                <a:solidFill>
                  <a:srgbClr val="FFFFFF"/>
                </a:solidFill>
              </a:rPr>
              <a:t> trees in under 15 minutes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Sets vs AbstractSet</a:t>
            </a:r>
          </a:p>
        </p:txBody>
      </p:sp>
      <p:graphicFrame>
        <p:nvGraphicFramePr>
          <p:cNvPr id="53250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68574919"/>
              </p:ext>
            </p:extLst>
          </p:nvPr>
        </p:nvGraphicFramePr>
        <p:xfrm>
          <a:off x="1004888" y="1625600"/>
          <a:ext cx="8283575" cy="5687614"/>
        </p:xfrm>
        <a:graphic>
          <a:graphicData uri="http://schemas.openxmlformats.org/drawingml/2006/table">
            <a:tbl>
              <a:tblPr/>
              <a:tblGrid>
                <a:gridCol w="1379537"/>
                <a:gridCol w="1379538"/>
                <a:gridCol w="1381125"/>
                <a:gridCol w="1379537"/>
                <a:gridCol w="1379538"/>
                <a:gridCol w="1384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Benchmark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Max Number of Nodes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JPF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Korat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Blast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Glass Box Checker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TreeSet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vs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AbstractSet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63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0.537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0.950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26.816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memory 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0.638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0.648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0.693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1.020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615.524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1706.41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aborted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0.195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0.246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0.393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0.489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3.065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3.399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4.481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39.789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796.955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4C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HashSet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vs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AbstractSet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64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0.728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0.781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6.574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memory 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0.520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0.511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0.716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0.570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238.420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593.045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952.317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aborted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0.171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0.221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0.248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0.299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1.344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1.608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2.029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2.816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68.011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2543.034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4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7200" y="1520825"/>
            <a:ext cx="228600" cy="530225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Modular Glass Box Checking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10077450" cy="6172200"/>
          </a:xfrm>
          <a:solidFill>
            <a:srgbClr val="000080"/>
          </a:solidFill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Check modules against abstractions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Check program replacing modules with abstractions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Modular glass box model checking is </a:t>
            </a:r>
            <a:r>
              <a:rPr lang="en-US" b="1">
                <a:solidFill>
                  <a:srgbClr val="FFFF00"/>
                </a:solidFill>
              </a:rPr>
              <a:t>important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Further improve scalability of glass box checking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Modular glass box model checking is </a:t>
            </a:r>
            <a:r>
              <a:rPr lang="en-US" b="1">
                <a:solidFill>
                  <a:srgbClr val="FFFF00"/>
                </a:solidFill>
              </a:rPr>
              <a:t>nontrivial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Clients</a:t>
            </a:r>
          </a:p>
        </p:txBody>
      </p:sp>
      <p:graphicFrame>
        <p:nvGraphicFramePr>
          <p:cNvPr id="54274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3407247"/>
              </p:ext>
            </p:extLst>
          </p:nvPr>
        </p:nvGraphicFramePr>
        <p:xfrm>
          <a:off x="2085975" y="1985963"/>
          <a:ext cx="6481763" cy="5049820"/>
        </p:xfrm>
        <a:graphic>
          <a:graphicData uri="http://schemas.openxmlformats.org/drawingml/2006/table">
            <a:tbl>
              <a:tblPr/>
              <a:tblGrid>
                <a:gridCol w="1597025"/>
                <a:gridCol w="1379538"/>
                <a:gridCol w="1381125"/>
                <a:gridCol w="212407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Benchmark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Max Size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Original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Program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Maps Replaced with AbstractMap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IntegerCounter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255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0.198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0.279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0.469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1.182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5.591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41.5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632.488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0.113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0.154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0.164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0.267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0.539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1.867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10.794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93.276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946.091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DualCache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255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0.203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0.283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0.503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1.207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5.765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53.434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723.267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0.222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0.323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0.327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0.529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1.015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4.057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26.192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215.521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2180.506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Checking Clients</a:t>
            </a:r>
          </a:p>
        </p:txBody>
      </p:sp>
      <p:graphicFrame>
        <p:nvGraphicFramePr>
          <p:cNvPr id="55298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5437758"/>
              </p:ext>
            </p:extLst>
          </p:nvPr>
        </p:nvGraphicFramePr>
        <p:xfrm>
          <a:off x="2085975" y="1625600"/>
          <a:ext cx="6264275" cy="5687614"/>
        </p:xfrm>
        <a:graphic>
          <a:graphicData uri="http://schemas.openxmlformats.org/drawingml/2006/table">
            <a:tbl>
              <a:tblPr/>
              <a:tblGrid>
                <a:gridCol w="1379538"/>
                <a:gridCol w="1379537"/>
                <a:gridCol w="1381125"/>
                <a:gridCol w="212407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Benchmark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Max Number of Nodes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Original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Program</a:t>
                      </a:r>
                    </a:p>
                  </a:txBody>
                  <a:tcPr marL="90000" marR="90000" marT="6003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Maps Replaced with AbstractMap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TreeSet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255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511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0.195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0.246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0.393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...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0.961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4.481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39.789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796.955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0.122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0.153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0.167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0.251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0.429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0.991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3.388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16.690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184.827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425.328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HashSet</a:t>
                      </a:r>
                    </a:p>
                  </a:txBody>
                  <a:tcPr marL="90000" marR="90000" marT="6003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32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256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512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0.171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0.221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0.248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0.299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0.363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2.816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68.011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2543.034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timeout</a:t>
                      </a:r>
                    </a:p>
                  </a:txBody>
                  <a:tcPr marL="90000" marR="90000" marT="6003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0.106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0.141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0.153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0.169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0.193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0.451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0.989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3.464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17.071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91.629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754.426</a:t>
                      </a:r>
                    </a:p>
                  </a:txBody>
                  <a:tcPr marL="90000" marR="90000" marT="6003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Related Work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State space reduction techniques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Abstraction &amp; refinement </a:t>
            </a:r>
            <a:r>
              <a:rPr lang="en-US">
                <a:solidFill>
                  <a:srgbClr val="00AE00"/>
                </a:solidFill>
              </a:rPr>
              <a:t>[SLAM; Blast; Magic]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Partial order reduction </a:t>
            </a:r>
            <a:r>
              <a:rPr lang="en-US">
                <a:solidFill>
                  <a:srgbClr val="00AE00"/>
                </a:solidFill>
              </a:rPr>
              <a:t>[Godefroid97; Flanagan05]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Heap canonicalization </a:t>
            </a:r>
            <a:r>
              <a:rPr lang="en-US">
                <a:solidFill>
                  <a:srgbClr val="00AE00"/>
                </a:solidFill>
              </a:rPr>
              <a:t>[Musuvathi05; Iosif02]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Symmetry reduction </a:t>
            </a:r>
            <a:r>
              <a:rPr lang="en-US">
                <a:solidFill>
                  <a:srgbClr val="00AE00"/>
                </a:solidFill>
              </a:rPr>
              <a:t>[Ip93]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Related Work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4864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Software model checkers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Verisoft </a:t>
            </a:r>
            <a:r>
              <a:rPr lang="en-US">
                <a:solidFill>
                  <a:srgbClr val="00AE00"/>
                </a:solidFill>
              </a:rPr>
              <a:t>[Godefroid97]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Java Pathfinder </a:t>
            </a:r>
            <a:r>
              <a:rPr lang="en-US">
                <a:solidFill>
                  <a:srgbClr val="00AE00"/>
                </a:solidFill>
              </a:rPr>
              <a:t>[Visser00]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CMC </a:t>
            </a:r>
            <a:r>
              <a:rPr lang="en-US">
                <a:solidFill>
                  <a:srgbClr val="00AE00"/>
                </a:solidFill>
              </a:rPr>
              <a:t>[Musuvathi02]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Bandera </a:t>
            </a:r>
            <a:r>
              <a:rPr lang="en-US">
                <a:solidFill>
                  <a:srgbClr val="00AE00"/>
                </a:solidFill>
              </a:rPr>
              <a:t>[Corbett00]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Bogor </a:t>
            </a:r>
            <a:r>
              <a:rPr lang="en-US">
                <a:solidFill>
                  <a:srgbClr val="00AE00"/>
                </a:solidFill>
              </a:rPr>
              <a:t>[Dwyer05]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SLAM </a:t>
            </a:r>
            <a:r>
              <a:rPr lang="en-US">
                <a:solidFill>
                  <a:srgbClr val="00AE00"/>
                </a:solidFill>
              </a:rPr>
              <a:t>[Ball01]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Blast </a:t>
            </a:r>
            <a:r>
              <a:rPr lang="en-US">
                <a:solidFill>
                  <a:srgbClr val="00AE00"/>
                </a:solidFill>
              </a:rPr>
              <a:t>[Henzinger02]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Magic </a:t>
            </a:r>
            <a:r>
              <a:rPr lang="en-US">
                <a:solidFill>
                  <a:srgbClr val="00AE00"/>
                </a:solidFill>
              </a:rPr>
              <a:t>[Chaki03]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Jalloy </a:t>
            </a:r>
            <a:r>
              <a:rPr lang="en-US">
                <a:solidFill>
                  <a:srgbClr val="00AE00"/>
                </a:solidFill>
              </a:rPr>
              <a:t>[Vaziri03]</a:t>
            </a:r>
          </a:p>
          <a:p>
            <a:pPr marL="863600" lvl="1" indent="-323850">
              <a:buClr>
                <a:srgbClr val="FFFFFF"/>
              </a:buClr>
              <a:buSzPct val="75000"/>
              <a:buFont typeface="DejaVu Sans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Miniatur </a:t>
            </a:r>
            <a:r>
              <a:rPr lang="en-US">
                <a:solidFill>
                  <a:srgbClr val="00AE00"/>
                </a:solidFill>
              </a:rPr>
              <a:t>[Dolby07]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03200"/>
            <a:ext cx="9067800" cy="11731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Conclusions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2578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Significant improvement over traditional model checkers for checking complex data dependent properties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 promising approach to checking much larger programs and broader classes of program properties than is currently possible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36588" y="1587500"/>
            <a:ext cx="919321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2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Modular Glass Box Model Checking Offers: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318000" y="2549525"/>
            <a:ext cx="1998663" cy="914400"/>
          </a:xfrm>
          <a:prstGeom prst="rect">
            <a:avLst/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Modular Checking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522788" y="2670175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37188" y="26701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2717800" y="4149725"/>
            <a:ext cx="1997075" cy="912813"/>
            <a:chOff x="1712" y="2614"/>
            <a:chExt cx="1258" cy="575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712" y="2614"/>
              <a:ext cx="1259" cy="576"/>
            </a:xfrm>
            <a:prstGeom prst="rect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1841" y="2690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2417" y="2690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225" name="AutoShape 9"/>
          <p:cNvCxnSpPr>
            <a:cxnSpLocks noChangeShapeType="1"/>
          </p:cNvCxnSpPr>
          <p:nvPr/>
        </p:nvCxnSpPr>
        <p:spPr bwMode="auto">
          <a:xfrm flipH="1">
            <a:off x="3743325" y="3455359"/>
            <a:ext cx="1600200" cy="68580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5978525" y="4149725"/>
            <a:ext cx="1997075" cy="912813"/>
            <a:chOff x="3766" y="2614"/>
            <a:chExt cx="1258" cy="575"/>
          </a:xfrm>
        </p:grpSpPr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3766" y="2614"/>
              <a:ext cx="1259" cy="576"/>
            </a:xfrm>
            <a:prstGeom prst="rect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3895" y="2690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471" y="2690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230" name="AutoShape 14"/>
          <p:cNvCxnSpPr>
            <a:cxnSpLocks noChangeShapeType="1"/>
          </p:cNvCxnSpPr>
          <p:nvPr/>
        </p:nvCxnSpPr>
        <p:spPr bwMode="auto">
          <a:xfrm>
            <a:off x="5283200" y="3455359"/>
            <a:ext cx="1660525" cy="68580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1335088" y="5749925"/>
            <a:ext cx="1827212" cy="835025"/>
            <a:chOff x="841" y="3622"/>
            <a:chExt cx="1151" cy="526"/>
          </a:xfrm>
        </p:grpSpPr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841" y="3622"/>
              <a:ext cx="1152" cy="527"/>
            </a:xfrm>
            <a:prstGeom prst="rect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960" y="3691"/>
              <a:ext cx="395" cy="39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487" y="3691"/>
              <a:ext cx="395" cy="39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235" name="AutoShape 19"/>
          <p:cNvCxnSpPr>
            <a:cxnSpLocks noChangeShapeType="1"/>
          </p:cNvCxnSpPr>
          <p:nvPr/>
        </p:nvCxnSpPr>
        <p:spPr bwMode="auto">
          <a:xfrm flipH="1">
            <a:off x="2200275" y="5066192"/>
            <a:ext cx="1466850" cy="68580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6" name="AutoShape 20"/>
          <p:cNvCxnSpPr>
            <a:cxnSpLocks noChangeShapeType="1"/>
          </p:cNvCxnSpPr>
          <p:nvPr/>
        </p:nvCxnSpPr>
        <p:spPr bwMode="auto">
          <a:xfrm>
            <a:off x="3687763" y="5055559"/>
            <a:ext cx="1579562" cy="68580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9237" name="Group 21"/>
          <p:cNvGrpSpPr>
            <a:grpSpLocks/>
          </p:cNvGrpSpPr>
          <p:nvPr/>
        </p:nvGrpSpPr>
        <p:grpSpPr bwMode="auto">
          <a:xfrm>
            <a:off x="4381500" y="5749925"/>
            <a:ext cx="1827213" cy="835025"/>
            <a:chOff x="2760" y="3622"/>
            <a:chExt cx="1151" cy="526"/>
          </a:xfrm>
        </p:grpSpPr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2760" y="3622"/>
              <a:ext cx="1152" cy="527"/>
            </a:xfrm>
            <a:prstGeom prst="rect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2878" y="3691"/>
              <a:ext cx="395" cy="39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3405" y="3691"/>
              <a:ext cx="395" cy="39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241" name="AutoShape 25"/>
          <p:cNvCxnSpPr>
            <a:cxnSpLocks noChangeShapeType="1"/>
          </p:cNvCxnSpPr>
          <p:nvPr/>
        </p:nvCxnSpPr>
        <p:spPr bwMode="auto">
          <a:xfrm flipH="1">
            <a:off x="5267325" y="5066192"/>
            <a:ext cx="1681163" cy="68580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9242" name="Group 26"/>
          <p:cNvGrpSpPr>
            <a:grpSpLocks/>
          </p:cNvGrpSpPr>
          <p:nvPr/>
        </p:nvGrpSpPr>
        <p:grpSpPr bwMode="auto">
          <a:xfrm>
            <a:off x="7578725" y="5762625"/>
            <a:ext cx="1768475" cy="808038"/>
            <a:chOff x="4774" y="3630"/>
            <a:chExt cx="1114" cy="509"/>
          </a:xfrm>
        </p:grpSpPr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4774" y="3630"/>
              <a:ext cx="1115" cy="510"/>
            </a:xfrm>
            <a:prstGeom prst="rect">
              <a:avLst/>
            </a:prstGeom>
            <a:solidFill>
              <a:srgbClr val="000080"/>
            </a:solidFill>
            <a:ln w="1836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4888" y="3698"/>
              <a:ext cx="383" cy="38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398" y="3698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246" name="AutoShape 30"/>
          <p:cNvCxnSpPr>
            <a:cxnSpLocks noChangeShapeType="1"/>
          </p:cNvCxnSpPr>
          <p:nvPr/>
        </p:nvCxnSpPr>
        <p:spPr bwMode="auto">
          <a:xfrm>
            <a:off x="6943725" y="5051905"/>
            <a:ext cx="1485900" cy="700087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1397000" y="2633663"/>
            <a:ext cx="1985963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 dirty="0">
                <a:solidFill>
                  <a:srgbClr val="99CCFF"/>
                </a:solidFill>
              </a:rPr>
              <a:t>Initial State of Module</a:t>
            </a:r>
          </a:p>
        </p:txBody>
      </p:sp>
      <p:sp>
        <p:nvSpPr>
          <p:cNvPr id="9248" name="AutoShape 32"/>
          <p:cNvSpPr>
            <a:spLocks noChangeArrowheads="1"/>
          </p:cNvSpPr>
          <p:nvPr/>
        </p:nvSpPr>
        <p:spPr bwMode="auto">
          <a:xfrm>
            <a:off x="3429000" y="2778125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7289800" y="2633663"/>
            <a:ext cx="2227263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400">
                <a:solidFill>
                  <a:srgbClr val="FFFF00"/>
                </a:solidFill>
              </a:rPr>
              <a:t>Initial State of Abstraction</a:t>
            </a:r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auto">
          <a:xfrm flipH="1">
            <a:off x="6327775" y="2778125"/>
            <a:ext cx="901700" cy="457200"/>
          </a:xfrm>
          <a:prstGeom prst="rightArrow">
            <a:avLst>
              <a:gd name="adj1" fmla="val 50000"/>
              <a:gd name="adj2" fmla="val 49306"/>
            </a:avLst>
          </a:prstGeom>
          <a:solidFill>
            <a:srgbClr val="000080"/>
          </a:solidFill>
          <a:ln w="18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890588" y="3571875"/>
            <a:ext cx="297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Check outputs at each step</a:t>
            </a:r>
          </a:p>
        </p:txBody>
      </p:sp>
      <p:cxnSp>
        <p:nvCxnSpPr>
          <p:cNvPr id="9252" name="AutoShape 36"/>
          <p:cNvCxnSpPr>
            <a:cxnSpLocks noChangeShapeType="1"/>
          </p:cNvCxnSpPr>
          <p:nvPr/>
        </p:nvCxnSpPr>
        <p:spPr bwMode="auto">
          <a:xfrm flipH="1">
            <a:off x="1433512" y="6583842"/>
            <a:ext cx="785813" cy="61595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53" name="AutoShape 37"/>
          <p:cNvCxnSpPr>
            <a:cxnSpLocks noChangeShapeType="1"/>
          </p:cNvCxnSpPr>
          <p:nvPr/>
        </p:nvCxnSpPr>
        <p:spPr bwMode="auto">
          <a:xfrm>
            <a:off x="2219325" y="6583842"/>
            <a:ext cx="685800" cy="61595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54" name="AutoShape 38"/>
          <p:cNvCxnSpPr>
            <a:cxnSpLocks noChangeShapeType="1"/>
          </p:cNvCxnSpPr>
          <p:nvPr/>
        </p:nvCxnSpPr>
        <p:spPr bwMode="auto">
          <a:xfrm flipH="1">
            <a:off x="4429125" y="6583842"/>
            <a:ext cx="796925" cy="61595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55" name="AutoShape 39"/>
          <p:cNvCxnSpPr>
            <a:cxnSpLocks noChangeShapeType="1"/>
          </p:cNvCxnSpPr>
          <p:nvPr/>
        </p:nvCxnSpPr>
        <p:spPr bwMode="auto">
          <a:xfrm>
            <a:off x="5267325" y="6583842"/>
            <a:ext cx="676275" cy="61595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56" name="AutoShape 40"/>
          <p:cNvCxnSpPr>
            <a:cxnSpLocks noChangeShapeType="1"/>
          </p:cNvCxnSpPr>
          <p:nvPr/>
        </p:nvCxnSpPr>
        <p:spPr bwMode="auto">
          <a:xfrm flipH="1">
            <a:off x="7670800" y="6583842"/>
            <a:ext cx="796925" cy="61595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57" name="AutoShape 41"/>
          <p:cNvCxnSpPr>
            <a:cxnSpLocks noChangeShapeType="1"/>
          </p:cNvCxnSpPr>
          <p:nvPr/>
        </p:nvCxnSpPr>
        <p:spPr bwMode="auto">
          <a:xfrm>
            <a:off x="8477250" y="6583842"/>
            <a:ext cx="676275" cy="615950"/>
          </a:xfrm>
          <a:prstGeom prst="straightConnector1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49911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Modular checking in traditional model checkers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animBg="1"/>
      <p:bldP spid="9219" grpId="0" animBg="1"/>
      <p:bldP spid="9220" grpId="0" animBg="1"/>
      <p:bldP spid="9248" grpId="0" animBg="1"/>
      <p:bldP spid="92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1"/>
          <p:cNvSpPr>
            <a:spLocks noChangeShapeType="1"/>
          </p:cNvSpPr>
          <p:nvPr/>
        </p:nvSpPr>
        <p:spPr bwMode="auto">
          <a:xfrm>
            <a:off x="4535488" y="2935288"/>
            <a:ext cx="1587" cy="457200"/>
          </a:xfrm>
          <a:prstGeom prst="line">
            <a:avLst/>
          </a:pr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" name="Freeform 2"/>
          <p:cNvSpPr>
            <a:spLocks/>
          </p:cNvSpPr>
          <p:nvPr/>
        </p:nvSpPr>
        <p:spPr bwMode="auto">
          <a:xfrm>
            <a:off x="4697413" y="2436813"/>
            <a:ext cx="334962" cy="246062"/>
          </a:xfrm>
          <a:custGeom>
            <a:avLst/>
            <a:gdLst>
              <a:gd name="T0" fmla="*/ 928 w 929"/>
              <a:gd name="T1" fmla="*/ 0 h 683"/>
              <a:gd name="T2" fmla="*/ 0 w 929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9" h="683">
                <a:moveTo>
                  <a:pt x="928" y="0"/>
                </a:moveTo>
                <a:lnTo>
                  <a:pt x="0" y="682"/>
                </a:lnTo>
              </a:path>
            </a:pathLst>
          </a:cu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>
            <a:off x="4038600" y="2422525"/>
            <a:ext cx="354013" cy="246063"/>
          </a:xfrm>
          <a:custGeom>
            <a:avLst/>
            <a:gdLst>
              <a:gd name="T0" fmla="*/ 0 w 983"/>
              <a:gd name="T1" fmla="*/ 0 h 683"/>
              <a:gd name="T2" fmla="*/ 982 w 983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3" h="683">
                <a:moveTo>
                  <a:pt x="0" y="0"/>
                </a:moveTo>
                <a:lnTo>
                  <a:pt x="982" y="682"/>
                </a:lnTo>
              </a:path>
            </a:pathLst>
          </a:cu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>
            <a:off x="4595813" y="1895475"/>
            <a:ext cx="354012" cy="246063"/>
          </a:xfrm>
          <a:custGeom>
            <a:avLst/>
            <a:gdLst>
              <a:gd name="T0" fmla="*/ 0 w 983"/>
              <a:gd name="T1" fmla="*/ 0 h 683"/>
              <a:gd name="T2" fmla="*/ 982 w 983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3" h="683">
                <a:moveTo>
                  <a:pt x="0" y="0"/>
                </a:moveTo>
                <a:lnTo>
                  <a:pt x="982" y="682"/>
                </a:lnTo>
              </a:path>
            </a:pathLst>
          </a:cu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4124325" y="1895475"/>
            <a:ext cx="334963" cy="246063"/>
          </a:xfrm>
          <a:custGeom>
            <a:avLst/>
            <a:gdLst>
              <a:gd name="T0" fmla="*/ 928 w 929"/>
              <a:gd name="T1" fmla="*/ 0 h 683"/>
              <a:gd name="T2" fmla="*/ 0 w 929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9" h="683">
                <a:moveTo>
                  <a:pt x="928" y="0"/>
                </a:moveTo>
                <a:lnTo>
                  <a:pt x="0" y="682"/>
                </a:lnTo>
              </a:path>
            </a:pathLst>
          </a:custGeom>
          <a:noFill/>
          <a:ln w="1836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Modular Glass Box Checking</a:t>
            </a:r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4124325" y="1895475"/>
            <a:ext cx="334963" cy="246063"/>
          </a:xfrm>
          <a:custGeom>
            <a:avLst/>
            <a:gdLst>
              <a:gd name="T0" fmla="*/ 928 w 929"/>
              <a:gd name="T1" fmla="*/ 0 h 683"/>
              <a:gd name="T2" fmla="*/ 0 w 929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9" h="683">
                <a:moveTo>
                  <a:pt x="928" y="0"/>
                </a:moveTo>
                <a:lnTo>
                  <a:pt x="0" y="682"/>
                </a:lnTo>
              </a:path>
            </a:pathLst>
          </a:custGeom>
          <a:noFill/>
          <a:ln w="5472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4595813" y="1895475"/>
            <a:ext cx="354012" cy="246063"/>
          </a:xfrm>
          <a:custGeom>
            <a:avLst/>
            <a:gdLst>
              <a:gd name="T0" fmla="*/ 0 w 983"/>
              <a:gd name="T1" fmla="*/ 0 h 683"/>
              <a:gd name="T2" fmla="*/ 982 w 983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3" h="683">
                <a:moveTo>
                  <a:pt x="0" y="0"/>
                </a:moveTo>
                <a:lnTo>
                  <a:pt x="982" y="682"/>
                </a:lnTo>
              </a:path>
            </a:pathLst>
          </a:custGeom>
          <a:noFill/>
          <a:ln w="5472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4305300" y="1600200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4038600" y="2422525"/>
            <a:ext cx="354013" cy="246063"/>
          </a:xfrm>
          <a:custGeom>
            <a:avLst/>
            <a:gdLst>
              <a:gd name="T0" fmla="*/ 0 w 983"/>
              <a:gd name="T1" fmla="*/ 0 h 683"/>
              <a:gd name="T2" fmla="*/ 982 w 983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3" h="683">
                <a:moveTo>
                  <a:pt x="0" y="0"/>
                </a:moveTo>
                <a:lnTo>
                  <a:pt x="982" y="682"/>
                </a:lnTo>
              </a:path>
            </a:pathLst>
          </a:custGeom>
          <a:noFill/>
          <a:ln w="5472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735388" y="2063750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4697413" y="2436813"/>
            <a:ext cx="334962" cy="246062"/>
          </a:xfrm>
          <a:custGeom>
            <a:avLst/>
            <a:gdLst>
              <a:gd name="T0" fmla="*/ 928 w 929"/>
              <a:gd name="T1" fmla="*/ 0 h 683"/>
              <a:gd name="T2" fmla="*/ 0 w 929"/>
              <a:gd name="T3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9" h="683">
                <a:moveTo>
                  <a:pt x="928" y="0"/>
                </a:moveTo>
                <a:lnTo>
                  <a:pt x="0" y="682"/>
                </a:lnTo>
              </a:path>
            </a:pathLst>
          </a:custGeom>
          <a:noFill/>
          <a:ln w="5472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4883150" y="2063750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4305300" y="2620963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4305300" y="3416300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4608513" y="3046413"/>
            <a:ext cx="4305300" cy="344487"/>
            <a:chOff x="2903" y="1919"/>
            <a:chExt cx="2712" cy="217"/>
          </a:xfrm>
        </p:grpSpPr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600" y="1919"/>
              <a:ext cx="201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/>
              <a:r>
                <a:rPr lang="en-US">
                  <a:solidFill>
                    <a:srgbClr val="FFFFFF"/>
                  </a:solidFill>
                </a:rPr>
                <a:t>We can't reach this transition!</a:t>
              </a: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2902" y="2016"/>
              <a:ext cx="722" cy="1"/>
            </a:xfrm>
            <a:prstGeom prst="line">
              <a:avLst/>
            </a:prstGeom>
            <a:noFill/>
            <a:ln w="1836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719138" y="4244975"/>
            <a:ext cx="9567862" cy="2841625"/>
          </a:xfrm>
          <a:ln/>
        </p:spPr>
        <p:txBody>
          <a:bodyPr tIns="35280"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800" dirty="0"/>
              <a:t>We </a:t>
            </a:r>
            <a:r>
              <a:rPr lang="en-US" sz="2800" dirty="0" smtClean="0"/>
              <a:t>cannot </a:t>
            </a:r>
            <a:r>
              <a:rPr lang="en-US" sz="2800" dirty="0"/>
              <a:t>use reachability through transitions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800" dirty="0"/>
              <a:t>Programmers must provide a class invariant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800" dirty="0"/>
              <a:t>State space includes all states that satisfy the invariant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800" dirty="0"/>
              <a:t>Programmers must provide an abstraction function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800" dirty="0"/>
              <a:t>We use it to generate the abstraction of each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nimBg="1"/>
      <p:bldP spid="10245" grpId="0" animBg="1"/>
      <p:bldP spid="10247" grpId="0" animBg="1"/>
      <p:bldP spid="10248" grpId="0" animBg="1"/>
      <p:bldP spid="10250" grpId="0" animBg="1"/>
      <p:bldP spid="10250" grpId="1" animBg="1"/>
      <p:bldP spid="10252" grpId="0" animBg="1"/>
      <p:bldP spid="1025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8131175" y="4114800"/>
            <a:ext cx="1470025" cy="2743200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Equal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Modular Glass Box Checking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4424362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Choose a 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Run one operation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outputs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Generate abstraction on post-state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/>
              <a:t>Check for equality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451475" y="1828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c1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8423275" y="18288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c2</a:t>
            </a:r>
          </a:p>
        </p:txBody>
      </p:sp>
      <p:cxnSp>
        <p:nvCxnSpPr>
          <p:cNvPr id="11270" name="AutoShape 6"/>
          <p:cNvCxnSpPr>
            <a:cxnSpLocks noChangeShapeType="1"/>
          </p:cNvCxnSpPr>
          <p:nvPr/>
        </p:nvCxnSpPr>
        <p:spPr bwMode="auto">
          <a:xfrm>
            <a:off x="6368761" y="22860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451475" y="54864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a1</a:t>
            </a:r>
          </a:p>
        </p:txBody>
      </p:sp>
      <p:cxnSp>
        <p:nvCxnSpPr>
          <p:cNvPr id="11272" name="AutoShape 8"/>
          <p:cNvCxnSpPr>
            <a:cxnSpLocks noChangeShapeType="1"/>
          </p:cNvCxnSpPr>
          <p:nvPr/>
        </p:nvCxnSpPr>
        <p:spPr bwMode="auto">
          <a:xfrm>
            <a:off x="5908675" y="2738870"/>
            <a:ext cx="1588" cy="27432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8423275" y="54864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</a:t>
            </a:r>
          </a:p>
        </p:txBody>
      </p:sp>
      <p:cxnSp>
        <p:nvCxnSpPr>
          <p:cNvPr id="11274" name="AutoShape 10"/>
          <p:cNvCxnSpPr>
            <a:cxnSpLocks noChangeShapeType="1"/>
          </p:cNvCxnSpPr>
          <p:nvPr/>
        </p:nvCxnSpPr>
        <p:spPr bwMode="auto">
          <a:xfrm>
            <a:off x="6368761" y="5943600"/>
            <a:ext cx="2057400" cy="1588"/>
          </a:xfrm>
          <a:prstGeom prst="straightConnector1">
            <a:avLst/>
          </a:pr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5" name="AutoShape 11"/>
          <p:cNvCxnSpPr>
            <a:cxnSpLocks noChangeShapeType="1"/>
          </p:cNvCxnSpPr>
          <p:nvPr/>
        </p:nvCxnSpPr>
        <p:spPr bwMode="auto">
          <a:xfrm>
            <a:off x="8880475" y="2738870"/>
            <a:ext cx="1588" cy="1574800"/>
          </a:xfrm>
          <a:prstGeom prst="straightConnector1">
            <a:avLst/>
          </a:prstGeom>
          <a:noFill/>
          <a:ln w="5472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8423275" y="4318000"/>
            <a:ext cx="914400" cy="914400"/>
          </a:xfrm>
          <a:prstGeom prst="ellipse">
            <a:avLst/>
          </a:prstGeom>
          <a:solidFill>
            <a:srgbClr val="E6E64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a2'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594475" y="18288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94475" y="5486400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 rot="5400000">
            <a:off x="5431776" y="3717276"/>
            <a:ext cx="137607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 rot="5400000">
            <a:off x="8413750" y="3270250"/>
            <a:ext cx="137953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7086600" y="2286000"/>
            <a:ext cx="1588" cy="685800"/>
          </a:xfrm>
          <a:custGeom>
            <a:avLst/>
            <a:gdLst>
              <a:gd name="T0" fmla="*/ 0 w 1"/>
              <a:gd name="T1" fmla="*/ 0 h 1906"/>
              <a:gd name="T2" fmla="*/ 0 w 1"/>
              <a:gd name="T3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0" y="0"/>
                </a:moveTo>
                <a:lnTo>
                  <a:pt x="0" y="1905"/>
                </a:lnTo>
              </a:path>
            </a:pathLst>
          </a:cu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>
            <a:off x="7086600" y="5943600"/>
            <a:ext cx="1588" cy="685800"/>
          </a:xfrm>
          <a:custGeom>
            <a:avLst/>
            <a:gdLst>
              <a:gd name="T0" fmla="*/ 0 w 1"/>
              <a:gd name="T1" fmla="*/ 0 h 1906"/>
              <a:gd name="T2" fmla="*/ 0 w 1"/>
              <a:gd name="T3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0" y="0"/>
                </a:moveTo>
                <a:lnTo>
                  <a:pt x="0" y="1905"/>
                </a:lnTo>
              </a:path>
            </a:pathLst>
          </a:custGeom>
          <a:noFill/>
          <a:ln w="54720">
            <a:solidFill>
              <a:srgbClr val="3DEB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450013" y="6632575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a1_output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557963" y="2974975"/>
            <a:ext cx="1371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c1_output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nimBg="1"/>
      <p:bldP spid="11281" grpId="1" animBg="1"/>
      <p:bldP spid="11282" grpId="0" animBg="1"/>
      <p:bldP spid="1128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157163"/>
            <a:ext cx="9067800" cy="12636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Outline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600200"/>
            <a:ext cx="9067800" cy="5715000"/>
          </a:xfrm>
          <a:ln/>
        </p:spPr>
        <p:txBody>
          <a:bodyPr/>
          <a:lstStyle/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Motivation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>
                <a:solidFill>
                  <a:srgbClr val="00FF00"/>
                </a:solidFill>
              </a:rPr>
              <a:t>Example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Approach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Experimental Results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Related Work</a:t>
            </a:r>
          </a:p>
          <a:p>
            <a:pPr marL="431800" indent="-323850">
              <a:buClr>
                <a:srgbClr val="FFFF00"/>
              </a:buClr>
              <a:buSzPct val="60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Conclusions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2730</Words>
  <Application>Microsoft Office PowerPoint</Application>
  <PresentationFormat>Custom</PresentationFormat>
  <Paragraphs>1463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Office Theme</vt:lpstr>
      <vt:lpstr>Efficient Modular Glass Box Software Model Checking</vt:lpstr>
      <vt:lpstr>Software Model Checking</vt:lpstr>
      <vt:lpstr>Binary Tree State Space</vt:lpstr>
      <vt:lpstr>State Space Reduction</vt:lpstr>
      <vt:lpstr>Modular Glass Box Checking</vt:lpstr>
      <vt:lpstr>Modular Checking</vt:lpstr>
      <vt:lpstr>Modular Glass Box Checking</vt:lpstr>
      <vt:lpstr>Modular Glass Box Checking</vt:lpstr>
      <vt:lpstr>Outline</vt:lpstr>
      <vt:lpstr>Integer Counter</vt:lpstr>
      <vt:lpstr>Module vs Abstraction</vt:lpstr>
      <vt:lpstr>Checking SearchTree</vt:lpstr>
      <vt:lpstr>Checking SearchTree</vt:lpstr>
      <vt:lpstr>Checking SearchTree</vt:lpstr>
      <vt:lpstr>Checking SearchTree</vt:lpstr>
      <vt:lpstr>Checking SearchTree</vt:lpstr>
      <vt:lpstr>Checking SearchTree</vt:lpstr>
      <vt:lpstr>Glass Box Pruning</vt:lpstr>
      <vt:lpstr>Glass Box Pruning</vt:lpstr>
      <vt:lpstr>Glass Box Pruning</vt:lpstr>
      <vt:lpstr>Checking IntegerCounter</vt:lpstr>
      <vt:lpstr>Outline</vt:lpstr>
      <vt:lpstr>Module Implementation</vt:lpstr>
      <vt:lpstr>Abstraction</vt:lpstr>
      <vt:lpstr>Module Specification</vt:lpstr>
      <vt:lpstr>Approach</vt:lpstr>
      <vt:lpstr>Search Algorithm</vt:lpstr>
      <vt:lpstr>Search Algorithm</vt:lpstr>
      <vt:lpstr>Search Algorithm</vt:lpstr>
      <vt:lpstr>Search Algorithm</vt:lpstr>
      <vt:lpstr>Search Algorithm</vt:lpstr>
      <vt:lpstr>State Space Reduction</vt:lpstr>
      <vt:lpstr>Search Algorithm</vt:lpstr>
      <vt:lpstr>Approach</vt:lpstr>
      <vt:lpstr>Representation</vt:lpstr>
      <vt:lpstr>Representation</vt:lpstr>
      <vt:lpstr>Representation</vt:lpstr>
      <vt:lpstr>Search Algorithm</vt:lpstr>
      <vt:lpstr>Approach</vt:lpstr>
      <vt:lpstr>Dynamic Analysis</vt:lpstr>
      <vt:lpstr>Dynamic Analysis</vt:lpstr>
      <vt:lpstr>Static Analysis</vt:lpstr>
      <vt:lpstr>Static Analysis</vt:lpstr>
      <vt:lpstr>Static Analysis</vt:lpstr>
      <vt:lpstr>Outline</vt:lpstr>
      <vt:lpstr>Checking Modules vs Abstractions</vt:lpstr>
      <vt:lpstr>Checking Modules vs Abstractions</vt:lpstr>
      <vt:lpstr>Maps vs AbstractMap</vt:lpstr>
      <vt:lpstr>Sets vs AbstractSet</vt:lpstr>
      <vt:lpstr>Checking Clients</vt:lpstr>
      <vt:lpstr>Checking Clients</vt:lpstr>
      <vt:lpstr>Related Work</vt:lpstr>
      <vt:lpstr>Related Work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Modular Glass Box Software Model Checking</dc:title>
  <dc:creator>Michael Roberson</dc:creator>
  <cp:lastModifiedBy>chandra</cp:lastModifiedBy>
  <cp:revision>315</cp:revision>
  <cp:lastPrinted>2010-10-15T18:24:57Z</cp:lastPrinted>
  <dcterms:created xsi:type="dcterms:W3CDTF">2010-09-17T19:54:19Z</dcterms:created>
  <dcterms:modified xsi:type="dcterms:W3CDTF">2011-04-08T13:35:17Z</dcterms:modified>
</cp:coreProperties>
</file>