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xml" ContentType="application/vnd.openxmlformats-officedocument.presentationml.tags+xml"/>
  <Override PartName="/ppt/notesSlides/notesSlide54.xml" ContentType="application/vnd.openxmlformats-officedocument.presentationml.notesSlide+xml"/>
  <Override PartName="/ppt/tags/tag2.xml" ContentType="application/vnd.openxmlformats-officedocument.presentationml.tags+xml"/>
  <Override PartName="/ppt/notesSlides/notesSlide55.xml" ContentType="application/vnd.openxmlformats-officedocument.presentationml.notesSlide+xml"/>
  <Override PartName="/ppt/tags/tag3.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4.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57" r:id="rId3"/>
    <p:sldId id="258" r:id="rId4"/>
    <p:sldId id="259" r:id="rId5"/>
    <p:sldId id="260" r:id="rId6"/>
    <p:sldId id="261" r:id="rId7"/>
    <p:sldId id="363" r:id="rId8"/>
    <p:sldId id="287" r:id="rId9"/>
    <p:sldId id="375" r:id="rId10"/>
    <p:sldId id="376" r:id="rId11"/>
    <p:sldId id="265" r:id="rId12"/>
    <p:sldId id="283" r:id="rId13"/>
    <p:sldId id="284" r:id="rId14"/>
    <p:sldId id="285" r:id="rId15"/>
    <p:sldId id="263" r:id="rId16"/>
    <p:sldId id="286" r:id="rId17"/>
    <p:sldId id="266" r:id="rId18"/>
    <p:sldId id="282" r:id="rId19"/>
    <p:sldId id="289" r:id="rId20"/>
    <p:sldId id="264" r:id="rId21"/>
    <p:sldId id="278" r:id="rId22"/>
    <p:sldId id="279" r:id="rId23"/>
    <p:sldId id="280" r:id="rId24"/>
    <p:sldId id="281" r:id="rId25"/>
    <p:sldId id="270" r:id="rId26"/>
    <p:sldId id="290" r:id="rId27"/>
    <p:sldId id="377" r:id="rId28"/>
    <p:sldId id="378" r:id="rId29"/>
    <p:sldId id="379" r:id="rId30"/>
    <p:sldId id="267" r:id="rId31"/>
    <p:sldId id="268" r:id="rId32"/>
    <p:sldId id="269" r:id="rId33"/>
    <p:sldId id="271" r:id="rId34"/>
    <p:sldId id="291" r:id="rId35"/>
    <p:sldId id="272" r:id="rId36"/>
    <p:sldId id="273" r:id="rId37"/>
    <p:sldId id="274" r:id="rId38"/>
    <p:sldId id="275" r:id="rId39"/>
    <p:sldId id="276" r:id="rId40"/>
    <p:sldId id="277" r:id="rId41"/>
    <p:sldId id="364" r:id="rId42"/>
    <p:sldId id="365" r:id="rId43"/>
    <p:sldId id="367" r:id="rId44"/>
    <p:sldId id="368" r:id="rId45"/>
    <p:sldId id="374" r:id="rId46"/>
    <p:sldId id="369" r:id="rId47"/>
    <p:sldId id="370" r:id="rId48"/>
    <p:sldId id="371" r:id="rId49"/>
    <p:sldId id="372" r:id="rId50"/>
    <p:sldId id="373" r:id="rId51"/>
    <p:sldId id="288" r:id="rId52"/>
    <p:sldId id="292" r:id="rId53"/>
    <p:sldId id="293" r:id="rId54"/>
    <p:sldId id="294" r:id="rId55"/>
    <p:sldId id="334" r:id="rId56"/>
    <p:sldId id="345" r:id="rId57"/>
    <p:sldId id="295" r:id="rId58"/>
    <p:sldId id="296" r:id="rId59"/>
    <p:sldId id="297" r:id="rId60"/>
    <p:sldId id="298" r:id="rId61"/>
    <p:sldId id="299" r:id="rId62"/>
    <p:sldId id="300" r:id="rId63"/>
    <p:sldId id="301" r:id="rId64"/>
    <p:sldId id="302" r:id="rId65"/>
    <p:sldId id="338" r:id="rId66"/>
    <p:sldId id="304" r:id="rId67"/>
    <p:sldId id="346" r:id="rId68"/>
    <p:sldId id="335" r:id="rId69"/>
    <p:sldId id="336" r:id="rId70"/>
    <p:sldId id="337" r:id="rId71"/>
    <p:sldId id="347" r:id="rId72"/>
    <p:sldId id="339" r:id="rId73"/>
    <p:sldId id="340" r:id="rId74"/>
    <p:sldId id="341" r:id="rId75"/>
    <p:sldId id="342" r:id="rId76"/>
    <p:sldId id="343" r:id="rId77"/>
    <p:sldId id="344" r:id="rId78"/>
    <p:sldId id="348" r:id="rId79"/>
    <p:sldId id="349" r:id="rId80"/>
    <p:sldId id="303" r:id="rId81"/>
    <p:sldId id="305" r:id="rId82"/>
    <p:sldId id="350" r:id="rId83"/>
    <p:sldId id="351" r:id="rId84"/>
    <p:sldId id="352" r:id="rId85"/>
    <p:sldId id="306" r:id="rId86"/>
    <p:sldId id="353" r:id="rId87"/>
    <p:sldId id="307" r:id="rId88"/>
    <p:sldId id="308" r:id="rId89"/>
    <p:sldId id="309" r:id="rId90"/>
    <p:sldId id="356" r:id="rId91"/>
    <p:sldId id="354" r:id="rId92"/>
    <p:sldId id="310" r:id="rId93"/>
    <p:sldId id="311" r:id="rId94"/>
    <p:sldId id="312" r:id="rId95"/>
    <p:sldId id="313" r:id="rId96"/>
    <p:sldId id="355" r:id="rId97"/>
    <p:sldId id="359" r:id="rId98"/>
    <p:sldId id="360" r:id="rId99"/>
    <p:sldId id="361" r:id="rId100"/>
    <p:sldId id="362" r:id="rId101"/>
    <p:sldId id="314" r:id="rId102"/>
    <p:sldId id="357" r:id="rId103"/>
    <p:sldId id="358" r:id="rId104"/>
    <p:sldId id="315" r:id="rId105"/>
    <p:sldId id="380" r:id="rId106"/>
    <p:sldId id="381" r:id="rId107"/>
    <p:sldId id="382" r:id="rId108"/>
    <p:sldId id="383" r:id="rId109"/>
    <p:sldId id="384" r:id="rId110"/>
    <p:sldId id="385" r:id="rId111"/>
    <p:sldId id="386" r:id="rId112"/>
    <p:sldId id="387" r:id="rId113"/>
    <p:sldId id="323" r:id="rId114"/>
    <p:sldId id="324" r:id="rId115"/>
    <p:sldId id="328" r:id="rId116"/>
    <p:sldId id="325" r:id="rId117"/>
    <p:sldId id="326" r:id="rId118"/>
    <p:sldId id="327"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0F7"/>
    <a:srgbClr val="D3DFEE"/>
    <a:srgbClr val="808019"/>
    <a:srgbClr val="FF09BF"/>
    <a:srgbClr val="00FF00"/>
    <a:srgbClr val="A86ED4"/>
    <a:srgbClr val="99CC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67" autoAdjust="0"/>
  </p:normalViewPr>
  <p:slideViewPr>
    <p:cSldViewPr>
      <p:cViewPr varScale="1">
        <p:scale>
          <a:sx n="73" d="100"/>
          <a:sy n="73" d="100"/>
        </p:scale>
        <p:origin x="-67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7D3B1-8394-423B-B33F-77560663B253}" type="datetimeFigureOut">
              <a:rPr lang="en-US" smtClean="0"/>
              <a:t>5/2/2011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CC26B5-FBDA-41C9-871C-7AA927B0544C}" type="slidenum">
              <a:rPr lang="en-US" smtClean="0"/>
              <a:t>‹#›</a:t>
            </a:fld>
            <a:endParaRPr lang="en-US"/>
          </a:p>
        </p:txBody>
      </p:sp>
    </p:spTree>
    <p:extLst>
      <p:ext uri="{BB962C8B-B14F-4D97-AF65-F5344CB8AC3E}">
        <p14:creationId xmlns:p14="http://schemas.microsoft.com/office/powerpoint/2010/main" val="77584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software becomes ever more pervasive in our infrastructure,</a:t>
            </a:r>
            <a:r>
              <a:rPr lang="en-US" baseline="0" dirty="0" smtClean="0"/>
              <a:t> we increasingly depend on the fact that it works correctly.</a:t>
            </a:r>
            <a:endParaRPr lang="en-US" dirty="0" smtClean="0"/>
          </a:p>
          <a:p>
            <a:r>
              <a:rPr lang="en-US" dirty="0" smtClean="0"/>
              <a:t>Unfortunately,</a:t>
            </a:r>
            <a:r>
              <a:rPr lang="en-US" baseline="0" dirty="0" smtClean="0"/>
              <a:t> software bugs are common.</a:t>
            </a:r>
          </a:p>
          <a:p>
            <a:r>
              <a:rPr lang="en-US" baseline="0" dirty="0" smtClean="0"/>
              <a:t>These bugs cost the US economy an estimated $60 billion per year.</a:t>
            </a:r>
          </a:p>
          <a:p>
            <a:r>
              <a:rPr lang="en-US" baseline="0" dirty="0" smtClean="0"/>
              <a:t>Improving the reliability of software is therefore an important goal.</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a:t>
            </a:fld>
            <a:endParaRPr lang="en-US"/>
          </a:p>
        </p:txBody>
      </p:sp>
    </p:spTree>
    <p:extLst>
      <p:ext uri="{BB962C8B-B14F-4D97-AF65-F5344CB8AC3E}">
        <p14:creationId xmlns:p14="http://schemas.microsoft.com/office/powerpoint/2010/main" val="98536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we end up not</a:t>
            </a:r>
            <a:r>
              <a:rPr lang="en-US" baseline="0" dirty="0" smtClean="0"/>
              <a:t> checking the exponential number of red-black trees, but the polynomial number of tree paths.</a:t>
            </a:r>
          </a:p>
          <a:p>
            <a:r>
              <a:rPr lang="en-US" baseline="0" dirty="0" smtClean="0"/>
              <a:t>This is a dramatic reduction of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14</a:t>
            </a:fld>
            <a:endParaRPr lang="en-US"/>
          </a:p>
        </p:txBody>
      </p:sp>
    </p:spTree>
    <p:extLst>
      <p:ext uri="{BB962C8B-B14F-4D97-AF65-F5344CB8AC3E}">
        <p14:creationId xmlns:p14="http://schemas.microsoft.com/office/powerpoint/2010/main" val="408097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instead of checking the every</a:t>
            </a:r>
            <a:r>
              <a:rPr lang="en-US" baseline="0" dirty="0" smtClean="0"/>
              <a:t> possible transition, we only have check a small number of them.</a:t>
            </a:r>
          </a:p>
          <a:p>
            <a:r>
              <a:rPr lang="en-US" baseline="0" dirty="0" smtClean="0"/>
              <a:t>This greatly reduces the size of the state space, making it manageable.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15</a:t>
            </a:fld>
            <a:endParaRPr lang="en-US"/>
          </a:p>
        </p:txBody>
      </p:sp>
    </p:spTree>
    <p:extLst>
      <p:ext uri="{BB962C8B-B14F-4D97-AF65-F5344CB8AC3E}">
        <p14:creationId xmlns:p14="http://schemas.microsoft.com/office/powerpoint/2010/main" val="55373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describe our approach, starting with how a program is specified.</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16</a:t>
            </a:fld>
            <a:endParaRPr lang="en-US"/>
          </a:p>
        </p:txBody>
      </p:sp>
    </p:spTree>
    <p:extLst>
      <p:ext uri="{BB962C8B-B14F-4D97-AF65-F5344CB8AC3E}">
        <p14:creationId xmlns:p14="http://schemas.microsoft.com/office/powerpoint/2010/main" val="44748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checking a red-black tree implementation.</a:t>
            </a:r>
          </a:p>
          <a:p>
            <a:r>
              <a:rPr lang="en-US" dirty="0" smtClean="0"/>
              <a:t>Certain fields have been annotated as “tree fields”. This specifies that</a:t>
            </a:r>
            <a:r>
              <a:rPr lang="en-US" baseline="0" dirty="0" smtClean="0"/>
              <a:t> the structure of the nodes must have a tree shape.</a:t>
            </a:r>
            <a:endParaRPr lang="en-US" dirty="0" smtClean="0"/>
          </a:p>
          <a:p>
            <a:r>
              <a:rPr lang="en-US" dirty="0" smtClean="0"/>
              <a:t>The invariant of</a:t>
            </a:r>
            <a:r>
              <a:rPr lang="en-US" baseline="0" dirty="0" smtClean="0"/>
              <a:t> this tree is defined by the method </a:t>
            </a:r>
            <a:r>
              <a:rPr lang="en-US" baseline="0" dirty="0" err="1" smtClean="0"/>
              <a:t>repOk</a:t>
            </a:r>
            <a:r>
              <a:rPr lang="en-US" baseline="0" dirty="0" smtClean="0"/>
              <a:t>.</a:t>
            </a:r>
          </a:p>
          <a:p>
            <a:r>
              <a:rPr lang="en-US" baseline="0" dirty="0" smtClean="0"/>
              <a:t>We use the invariant to define the state space, and we check that the invariant is never violated.</a:t>
            </a:r>
          </a:p>
          <a:p>
            <a:r>
              <a:rPr lang="en-US" baseline="0" dirty="0" smtClean="0"/>
              <a:t>In this case, the invariant defines an ordering property and a balancing property.</a:t>
            </a:r>
          </a:p>
          <a:p>
            <a:r>
              <a:rPr lang="en-US" baseline="0" dirty="0" smtClean="0"/>
              <a:t>Our system is implemented for checking Java programs, and notice that </a:t>
            </a:r>
            <a:r>
              <a:rPr lang="en-US" baseline="0" dirty="0" err="1" smtClean="0"/>
              <a:t>repOk</a:t>
            </a:r>
            <a:r>
              <a:rPr lang="en-US" baseline="0" dirty="0" smtClean="0"/>
              <a:t> and its helpers are annotated as Declarative.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17</a:t>
            </a:fld>
            <a:endParaRPr lang="en-US"/>
          </a:p>
        </p:txBody>
      </p:sp>
    </p:spTree>
    <p:extLst>
      <p:ext uri="{BB962C8B-B14F-4D97-AF65-F5344CB8AC3E}">
        <p14:creationId xmlns:p14="http://schemas.microsoft.com/office/powerpoint/2010/main" val="345940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Declarative methods use a subset of Java that is free of side effects.</a:t>
            </a:r>
          </a:p>
          <a:p>
            <a:r>
              <a:rPr lang="en-US" dirty="0" smtClean="0"/>
              <a:t>We use declarative</a:t>
            </a:r>
            <a:r>
              <a:rPr lang="en-US" baseline="0" dirty="0" smtClean="0"/>
              <a:t> methods for specification. The rest of the implementation can use all of Java.</a:t>
            </a:r>
          </a:p>
          <a:p>
            <a:r>
              <a:rPr lang="en-US" baseline="0" dirty="0" smtClean="0"/>
              <a:t>Declarative methods make our analysis much more efficient, as we will see.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18</a:t>
            </a:fld>
            <a:endParaRPr lang="en-US"/>
          </a:p>
        </p:txBody>
      </p:sp>
    </p:spTree>
    <p:extLst>
      <p:ext uri="{BB962C8B-B14F-4D97-AF65-F5344CB8AC3E}">
        <p14:creationId xmlns:p14="http://schemas.microsoft.com/office/powerpoint/2010/main" val="414130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specified</a:t>
            </a:r>
            <a:r>
              <a:rPr lang="en-US" baseline="0" dirty="0" smtClean="0"/>
              <a:t> the program, I will now describe our search algorithm.</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19</a:t>
            </a:fld>
            <a:endParaRPr lang="en-US"/>
          </a:p>
        </p:txBody>
      </p:sp>
    </p:spTree>
    <p:extLst>
      <p:ext uri="{BB962C8B-B14F-4D97-AF65-F5344CB8AC3E}">
        <p14:creationId xmlns:p14="http://schemas.microsoft.com/office/powerpoint/2010/main" val="2020460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consequence of this aggressive state space reduction is that we can not use reachability</a:t>
            </a:r>
            <a:r>
              <a:rPr lang="en-US" baseline="0" dirty="0" smtClean="0"/>
              <a:t> to explore the state space.</a:t>
            </a:r>
          </a:p>
          <a:p>
            <a:r>
              <a:rPr lang="en-US" baseline="0" dirty="0" smtClean="0"/>
              <a:t>To see this, consider exploring this state space starting from the initial state.</a:t>
            </a:r>
          </a:p>
          <a:p>
            <a:r>
              <a:rPr lang="en-US" baseline="0" dirty="0" smtClean="0"/>
              <a:t>Suppose we check the left transition. Then our checker identifies a set of similar transitions and prunes them.</a:t>
            </a:r>
          </a:p>
          <a:p>
            <a:r>
              <a:rPr lang="en-US" baseline="0" dirty="0" smtClean="0"/>
              <a:t>Next we check the right transition. Again, our checker identifies and prunes a set of similar transitions.</a:t>
            </a:r>
          </a:p>
          <a:p>
            <a:r>
              <a:rPr lang="en-US" baseline="0" dirty="0" smtClean="0"/>
              <a:t>But notice that there is now an unchecked transition that is not reachable.</a:t>
            </a:r>
          </a:p>
          <a:p>
            <a:r>
              <a:rPr lang="en-US" baseline="0" dirty="0" smtClean="0"/>
              <a:t>Therefore we can’t rely on reachability through transitions to ensure state space coverage in a glass box checker.</a:t>
            </a:r>
          </a:p>
          <a:p>
            <a:r>
              <a:rPr lang="en-US" baseline="0" dirty="0" smtClean="0"/>
              <a:t>To remedy this, we have programmers provide a class invariant.</a:t>
            </a:r>
          </a:p>
          <a:p>
            <a:r>
              <a:rPr lang="en-US" baseline="0" dirty="0" smtClean="0"/>
              <a:t>Then we explore all states that satisfy the invariant.</a:t>
            </a:r>
          </a:p>
        </p:txBody>
      </p:sp>
      <p:sp>
        <p:nvSpPr>
          <p:cNvPr id="4" name="Slide Number Placeholder 3"/>
          <p:cNvSpPr>
            <a:spLocks noGrp="1"/>
          </p:cNvSpPr>
          <p:nvPr>
            <p:ph type="sldNum" sz="quarter" idx="10"/>
          </p:nvPr>
        </p:nvSpPr>
        <p:spPr/>
        <p:txBody>
          <a:bodyPr/>
          <a:lstStyle/>
          <a:p>
            <a:fld id="{07CC26B5-FBDA-41C9-871C-7AA927B0544C}" type="slidenum">
              <a:rPr lang="en-US" smtClean="0"/>
              <a:t>20</a:t>
            </a:fld>
            <a:endParaRPr lang="en-US"/>
          </a:p>
        </p:txBody>
      </p:sp>
    </p:spTree>
    <p:extLst>
      <p:ext uri="{BB962C8B-B14F-4D97-AF65-F5344CB8AC3E}">
        <p14:creationId xmlns:p14="http://schemas.microsoft.com/office/powerpoint/2010/main" val="1755533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search algorithm begins by choosing an unchecked state that satisfies</a:t>
            </a:r>
            <a:r>
              <a:rPr lang="en-US" baseline="0" dirty="0" smtClean="0"/>
              <a:t> the invariant, as defined by </a:t>
            </a:r>
            <a:r>
              <a:rPr lang="en-US" baseline="0" dirty="0" err="1" smtClean="0"/>
              <a:t>repOk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21</a:t>
            </a:fld>
            <a:endParaRPr lang="en-US"/>
          </a:p>
        </p:txBody>
      </p:sp>
    </p:spTree>
    <p:extLst>
      <p:ext uri="{BB962C8B-B14F-4D97-AF65-F5344CB8AC3E}">
        <p14:creationId xmlns:p14="http://schemas.microsoft.com/office/powerpoint/2010/main" val="4193009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run one operation on the state.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22</a:t>
            </a:fld>
            <a:endParaRPr lang="en-US"/>
          </a:p>
        </p:txBody>
      </p:sp>
    </p:spTree>
    <p:extLst>
      <p:ext uri="{BB962C8B-B14F-4D97-AF65-F5344CB8AC3E}">
        <p14:creationId xmlns:p14="http://schemas.microsoft.com/office/powerpoint/2010/main" val="397104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check that the invariant still holds in the post-state.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23</a:t>
            </a:fld>
            <a:endParaRPr lang="en-US"/>
          </a:p>
        </p:txBody>
      </p:sp>
    </p:spTree>
    <p:extLst>
      <p:ext uri="{BB962C8B-B14F-4D97-AF65-F5344CB8AC3E}">
        <p14:creationId xmlns:p14="http://schemas.microsoft.com/office/powerpoint/2010/main" val="401960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technique for improving software reliability is model checking.</a:t>
            </a:r>
          </a:p>
          <a:p>
            <a:r>
              <a:rPr lang="en-US" dirty="0" smtClean="0"/>
              <a:t>Software model checking is a formal verification technique….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a:t>
            </a:fld>
            <a:endParaRPr lang="en-US"/>
          </a:p>
        </p:txBody>
      </p:sp>
    </p:spTree>
    <p:extLst>
      <p:ext uri="{BB962C8B-B14F-4D97-AF65-F5344CB8AC3E}">
        <p14:creationId xmlns:p14="http://schemas.microsoft.com/office/powerpoint/2010/main" val="1281865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identify</a:t>
            </a:r>
            <a:r>
              <a:rPr lang="en-US" baseline="0" dirty="0" smtClean="0"/>
              <a:t> a set of states that behave similarly for this operation and prune them all from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24</a:t>
            </a:fld>
            <a:endParaRPr lang="en-US"/>
          </a:p>
        </p:txBody>
      </p:sp>
    </p:spTree>
    <p:extLst>
      <p:ext uri="{BB962C8B-B14F-4D97-AF65-F5344CB8AC3E}">
        <p14:creationId xmlns:p14="http://schemas.microsoft.com/office/powerpoint/2010/main" val="3928781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search algorithm.</a:t>
            </a:r>
          </a:p>
          <a:p>
            <a:r>
              <a:rPr lang="en-US" dirty="0" smtClean="0"/>
              <a:t>We initialize</a:t>
            </a:r>
            <a:r>
              <a:rPr lang="en-US" baseline="0" dirty="0" smtClean="0"/>
              <a:t> the state space to the set of all states that satisfy </a:t>
            </a:r>
            <a:r>
              <a:rPr lang="en-US" baseline="0" dirty="0" err="1" smtClean="0"/>
              <a:t>repOk</a:t>
            </a:r>
            <a:r>
              <a:rPr lang="en-US" baseline="0" dirty="0" smtClean="0"/>
              <a:t>.</a:t>
            </a:r>
          </a:p>
          <a:p>
            <a:r>
              <a:rPr lang="en-US" baseline="0" dirty="0" smtClean="0"/>
              <a:t>At each iteration, we choose an unchecked state s, and we check it using the procedure I have just described.</a:t>
            </a:r>
          </a:p>
          <a:p>
            <a:r>
              <a:rPr lang="en-US" baseline="0" dirty="0" smtClean="0"/>
              <a:t>Next we identify a set of similar states, and prune them from the state space.</a:t>
            </a:r>
          </a:p>
          <a:p>
            <a:endParaRPr lang="en-US" baseline="0" dirty="0" smtClean="0"/>
          </a:p>
          <a:p>
            <a:r>
              <a:rPr lang="en-US" baseline="0" dirty="0" smtClean="0"/>
              <a:t>Notice that the state space can be an extremely large set. If we don’t choose an efficient representation for this set, and efficient operations for choosing an unchecked state and pruning a set of states, then state space management could dominate the running time of this algorithm, negating the benefits of our pruning.</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25</a:t>
            </a:fld>
            <a:endParaRPr lang="en-US"/>
          </a:p>
        </p:txBody>
      </p:sp>
    </p:spTree>
    <p:extLst>
      <p:ext uri="{BB962C8B-B14F-4D97-AF65-F5344CB8AC3E}">
        <p14:creationId xmlns:p14="http://schemas.microsoft.com/office/powerpoint/2010/main" val="3113179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I will describe how we efficiently represent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26</a:t>
            </a:fld>
            <a:endParaRPr lang="en-US"/>
          </a:p>
        </p:txBody>
      </p:sp>
    </p:spTree>
    <p:extLst>
      <p:ext uri="{BB962C8B-B14F-4D97-AF65-F5344CB8AC3E}">
        <p14:creationId xmlns:p14="http://schemas.microsoft.com/office/powerpoint/2010/main" val="3671722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represent a set of states as a </a:t>
            </a:r>
            <a:r>
              <a:rPr lang="en-US" dirty="0" err="1" smtClean="0"/>
              <a:t>boolean</a:t>
            </a:r>
            <a:r>
              <a:rPr lang="en-US" dirty="0" smtClean="0"/>
              <a:t> formula.</a:t>
            </a:r>
          </a:p>
          <a:p>
            <a:r>
              <a:rPr lang="en-US" dirty="0" smtClean="0"/>
              <a:t>We do this by encoding each field of the state with bits.</a:t>
            </a:r>
          </a:p>
          <a:p>
            <a:r>
              <a:rPr lang="en-US" dirty="0" smtClean="0"/>
              <a:t>For example, consider the red-black tree bounded to a maximum height of 2.</a:t>
            </a:r>
          </a:p>
          <a:p>
            <a:r>
              <a:rPr lang="en-US" dirty="0" smtClean="0"/>
              <a:t>There are four fields of each node: key, value, left child,</a:t>
            </a:r>
            <a:r>
              <a:rPr lang="en-US" baseline="0" dirty="0" smtClean="0"/>
              <a:t> and right child.</a:t>
            </a:r>
            <a:endParaRPr lang="en-US" dirty="0" smtClean="0"/>
          </a:p>
          <a:p>
            <a:r>
              <a:rPr lang="en-US" dirty="0" smtClean="0"/>
              <a:t>Suppose that there are</a:t>
            </a:r>
            <a:r>
              <a:rPr lang="en-US" baseline="0" dirty="0" smtClean="0"/>
              <a:t> four possible keys and four possible values in each node. Then the key and value fields have two bits each.</a:t>
            </a:r>
          </a:p>
          <a:p>
            <a:r>
              <a:rPr lang="en-US" baseline="0" dirty="0" smtClean="0"/>
              <a:t>The left field of node 1 can either be node 2 or null, so it is encoded with a single bit. Likewise for the right field.</a:t>
            </a:r>
          </a:p>
          <a:p>
            <a:r>
              <a:rPr lang="en-US" baseline="0" dirty="0" smtClean="0"/>
              <a:t>The left and right fields of node 2 must be null, since we have bounded to height of the tree to 2, so they are represented with no bits.</a:t>
            </a:r>
          </a:p>
          <a:p>
            <a:r>
              <a:rPr lang="en-US" baseline="0" dirty="0" smtClean="0"/>
              <a:t>Now consider the set of all red-black trees within this bound for which node 1 and node 2 are properly ordered.</a:t>
            </a:r>
          </a:p>
          <a:p>
            <a:r>
              <a:rPr lang="en-US" baseline="0" dirty="0" smtClean="0"/>
              <a:t>This formula describes that set. Either n1.left is null, in which case n2 doesn’t exist in the tree, or n1.key is greater than n2.key.</a:t>
            </a:r>
          </a:p>
          <a:p>
            <a:r>
              <a:rPr lang="en-US" baseline="0" dirty="0" smtClean="0"/>
              <a:t>Using the bits, we convert this to a </a:t>
            </a:r>
            <a:r>
              <a:rPr lang="en-US" baseline="0" dirty="0" err="1" smtClean="0"/>
              <a:t>boolean</a:t>
            </a:r>
            <a:r>
              <a:rPr lang="en-US" baseline="0" dirty="0" smtClean="0"/>
              <a:t> formula.</a:t>
            </a:r>
          </a:p>
          <a:p>
            <a:r>
              <a:rPr lang="en-US" baseline="0" dirty="0" smtClean="0"/>
              <a:t>This formula compactly represents a large set of states.</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30</a:t>
            </a:fld>
            <a:endParaRPr lang="en-US"/>
          </a:p>
        </p:txBody>
      </p:sp>
    </p:spTree>
    <p:extLst>
      <p:ext uri="{BB962C8B-B14F-4D97-AF65-F5344CB8AC3E}">
        <p14:creationId xmlns:p14="http://schemas.microsoft.com/office/powerpoint/2010/main" val="165204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we initialize the state space to the set of states that satisfy the invariant.</a:t>
            </a:r>
          </a:p>
          <a:p>
            <a:r>
              <a:rPr lang="en-US" dirty="0" smtClean="0"/>
              <a:t>Since we represent sets with formulas, we need to find a</a:t>
            </a:r>
            <a:r>
              <a:rPr lang="en-US" baseline="0" dirty="0" smtClean="0"/>
              <a:t> formula describing the invariant.</a:t>
            </a:r>
          </a:p>
          <a:p>
            <a:r>
              <a:rPr lang="en-US" baseline="0" dirty="0" smtClean="0"/>
              <a:t>We do this by converting the </a:t>
            </a:r>
            <a:r>
              <a:rPr lang="en-US" baseline="0" dirty="0" err="1" smtClean="0"/>
              <a:t>repOk</a:t>
            </a:r>
            <a:r>
              <a:rPr lang="en-US" baseline="0" dirty="0" smtClean="0"/>
              <a:t> method into a </a:t>
            </a:r>
            <a:r>
              <a:rPr lang="en-US" baseline="0" dirty="0" err="1" smtClean="0"/>
              <a:t>boolean</a:t>
            </a:r>
            <a:r>
              <a:rPr lang="en-US" baseline="0" dirty="0" smtClean="0"/>
              <a:t> formula.</a:t>
            </a:r>
          </a:p>
        </p:txBody>
      </p:sp>
      <p:sp>
        <p:nvSpPr>
          <p:cNvPr id="4" name="Slide Number Placeholder 3"/>
          <p:cNvSpPr>
            <a:spLocks noGrp="1"/>
          </p:cNvSpPr>
          <p:nvPr>
            <p:ph type="sldNum" sz="quarter" idx="10"/>
          </p:nvPr>
        </p:nvSpPr>
        <p:spPr/>
        <p:txBody>
          <a:bodyPr/>
          <a:lstStyle/>
          <a:p>
            <a:fld id="{07CC26B5-FBDA-41C9-871C-7AA927B0544C}" type="slidenum">
              <a:rPr lang="en-US" smtClean="0"/>
              <a:t>31</a:t>
            </a:fld>
            <a:endParaRPr lang="en-US"/>
          </a:p>
        </p:txBody>
      </p:sp>
    </p:spTree>
    <p:extLst>
      <p:ext uri="{BB962C8B-B14F-4D97-AF65-F5344CB8AC3E}">
        <p14:creationId xmlns:p14="http://schemas.microsoft.com/office/powerpoint/2010/main" val="1183091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it</a:t>
            </a:r>
            <a:r>
              <a:rPr lang="en-US" baseline="0" dirty="0" smtClean="0"/>
              <a:t> becomes important that </a:t>
            </a:r>
            <a:r>
              <a:rPr lang="en-US" baseline="0" dirty="0" err="1" smtClean="0"/>
              <a:t>repOk</a:t>
            </a:r>
            <a:r>
              <a:rPr lang="en-US" baseline="0" dirty="0" smtClean="0"/>
              <a:t> has a declarative syntax.</a:t>
            </a:r>
          </a:p>
          <a:p>
            <a:r>
              <a:rPr lang="en-US" baseline="0" dirty="0" smtClean="0"/>
              <a:t>Declarative methods do not allow assignment, object creation, or loops, and as such they can be efficiently translated into compact formulas.</a:t>
            </a:r>
          </a:p>
          <a:p>
            <a:r>
              <a:rPr lang="en-US" baseline="0" dirty="0" smtClean="0"/>
              <a:t>Producing compact formulas is important for the efficiency of our model checker.</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32</a:t>
            </a:fld>
            <a:endParaRPr lang="en-US"/>
          </a:p>
        </p:txBody>
      </p:sp>
    </p:spTree>
    <p:extLst>
      <p:ext uri="{BB962C8B-B14F-4D97-AF65-F5344CB8AC3E}">
        <p14:creationId xmlns:p14="http://schemas.microsoft.com/office/powerpoint/2010/main" val="4006604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the search algorithm, we can</a:t>
            </a:r>
            <a:r>
              <a:rPr lang="en-US" baseline="0" dirty="0" smtClean="0"/>
              <a:t> now identify operations for choosing an unchecked state and pruning a set of states.</a:t>
            </a:r>
          </a:p>
          <a:p>
            <a:r>
              <a:rPr lang="en-US" baseline="0" dirty="0" smtClean="0"/>
              <a:t>To choose an unchecked state, we simply use a SAT solver. A satisfying assignment of the formula representing the state space is an element in that space.</a:t>
            </a:r>
          </a:p>
          <a:p>
            <a:r>
              <a:rPr lang="en-US" baseline="0" dirty="0" smtClean="0"/>
              <a:t>To prune a set of states, we add the negation of the set to an incremental SAT solver, so in the future the SAT solver will not return states in that set.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33</a:t>
            </a:fld>
            <a:endParaRPr lang="en-US"/>
          </a:p>
        </p:txBody>
      </p:sp>
    </p:spTree>
    <p:extLst>
      <p:ext uri="{BB962C8B-B14F-4D97-AF65-F5344CB8AC3E}">
        <p14:creationId xmlns:p14="http://schemas.microsoft.com/office/powerpoint/2010/main" val="2582235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describe the glass box state space reduction</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34</a:t>
            </a:fld>
            <a:endParaRPr lang="en-US"/>
          </a:p>
        </p:txBody>
      </p:sp>
    </p:spTree>
    <p:extLst>
      <p:ext uri="{BB962C8B-B14F-4D97-AF65-F5344CB8AC3E}">
        <p14:creationId xmlns:p14="http://schemas.microsoft.com/office/powerpoint/2010/main" val="2377695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the dynamic analysis is</a:t>
            </a:r>
            <a:r>
              <a:rPr lang="en-US" baseline="0" dirty="0" smtClean="0"/>
              <a:t> to discover and prune states that are similar.</a:t>
            </a:r>
          </a:p>
          <a:p>
            <a:r>
              <a:rPr lang="en-US" baseline="0" dirty="0" smtClean="0"/>
              <a:t>We do this by symbolically executing each operation we check.</a:t>
            </a:r>
          </a:p>
          <a:p>
            <a:r>
              <a:rPr lang="en-US" baseline="0" dirty="0" smtClean="0"/>
              <a:t>Symbolic execution generates a path constraint, P, such that P holds for all states that traverse the same path through the code.</a:t>
            </a:r>
          </a:p>
          <a:p>
            <a:r>
              <a:rPr lang="en-US" baseline="0" dirty="0" smtClean="0"/>
              <a:t>Then we take P as the set of similar states to be pruned.</a:t>
            </a:r>
          </a:p>
          <a:p>
            <a:endParaRPr lang="en-US" baseline="0" dirty="0" smtClean="0"/>
          </a:p>
          <a:p>
            <a:r>
              <a:rPr lang="en-US" baseline="0" dirty="0" smtClean="0"/>
              <a:t>For example, consider symbolically executing an insert operation on a binary tree.</a:t>
            </a:r>
          </a:p>
        </p:txBody>
      </p:sp>
      <p:sp>
        <p:nvSpPr>
          <p:cNvPr id="4" name="Slide Number Placeholder 3"/>
          <p:cNvSpPr>
            <a:spLocks noGrp="1"/>
          </p:cNvSpPr>
          <p:nvPr>
            <p:ph type="sldNum" sz="quarter" idx="10"/>
          </p:nvPr>
        </p:nvSpPr>
        <p:spPr/>
        <p:txBody>
          <a:bodyPr/>
          <a:lstStyle/>
          <a:p>
            <a:fld id="{07CC26B5-FBDA-41C9-871C-7AA927B0544C}" type="slidenum">
              <a:rPr lang="en-US" smtClean="0"/>
              <a:t>35</a:t>
            </a:fld>
            <a:endParaRPr lang="en-US"/>
          </a:p>
        </p:txBody>
      </p:sp>
    </p:spTree>
    <p:extLst>
      <p:ext uri="{BB962C8B-B14F-4D97-AF65-F5344CB8AC3E}">
        <p14:creationId xmlns:p14="http://schemas.microsoft.com/office/powerpoint/2010/main" val="3279157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execution generates a path constraint that holds for all states that traverse this same path</a:t>
            </a:r>
            <a:r>
              <a:rPr lang="en-US" baseline="0" dirty="0" smtClean="0"/>
              <a:t>.</a:t>
            </a:r>
          </a:p>
          <a:p>
            <a:r>
              <a:rPr lang="en-US" baseline="0" dirty="0" smtClean="0"/>
              <a:t>The first line asserts that the operation is insert.</a:t>
            </a:r>
          </a:p>
          <a:p>
            <a:r>
              <a:rPr lang="en-US" baseline="0" dirty="0" smtClean="0"/>
              <a:t>The next three lines assert that nodes 1, 2, and 5 all exist in the tree, and that the input key is less than node 1, greater than node 2, and less than node 5.</a:t>
            </a:r>
          </a:p>
          <a:p>
            <a:r>
              <a:rPr lang="en-US" baseline="0" dirty="0" smtClean="0"/>
              <a:t>The last line asserts that this is the end of the path, so there is no node to the left of node 5.</a:t>
            </a:r>
          </a:p>
          <a:p>
            <a:r>
              <a:rPr lang="en-US" baseline="0" dirty="0" smtClean="0"/>
              <a:t>All states that satisfy this constraint will have identical runtime behavior.</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36</a:t>
            </a:fld>
            <a:endParaRPr lang="en-US"/>
          </a:p>
        </p:txBody>
      </p:sp>
    </p:spTree>
    <p:extLst>
      <p:ext uri="{BB962C8B-B14F-4D97-AF65-F5344CB8AC3E}">
        <p14:creationId xmlns:p14="http://schemas.microsoft.com/office/powerpoint/2010/main" val="9077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consider exhaustively checking a binary tree implementation up to some</a:t>
            </a:r>
            <a:r>
              <a:rPr lang="en-US" baseline="0" dirty="0" smtClean="0"/>
              <a:t> finite bounds.</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a:t>
            </a:fld>
            <a:endParaRPr lang="en-US"/>
          </a:p>
        </p:txBody>
      </p:sp>
    </p:spTree>
    <p:extLst>
      <p:ext uri="{BB962C8B-B14F-4D97-AF65-F5344CB8AC3E}">
        <p14:creationId xmlns:p14="http://schemas.microsoft.com/office/powerpoint/2010/main" val="402790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dynamic analysis determines a set P of similar</a:t>
            </a:r>
            <a:r>
              <a:rPr lang="en-US" baseline="0" dirty="0" smtClean="0"/>
              <a:t> states.</a:t>
            </a:r>
          </a:p>
          <a:p>
            <a:r>
              <a:rPr lang="en-US" baseline="0" dirty="0" smtClean="0"/>
              <a:t>However, it is not always sound to simply eliminate these states from the state space.</a:t>
            </a:r>
          </a:p>
          <a:p>
            <a:r>
              <a:rPr lang="en-US" baseline="0" dirty="0" smtClean="0"/>
              <a:t>To see why, consider checking this simple program.</a:t>
            </a:r>
          </a:p>
          <a:p>
            <a:r>
              <a:rPr lang="en-US" baseline="0" dirty="0" smtClean="0"/>
              <a:t>This program has two </a:t>
            </a:r>
            <a:r>
              <a:rPr lang="en-US" baseline="0" dirty="0" err="1" smtClean="0"/>
              <a:t>boolean</a:t>
            </a:r>
            <a:r>
              <a:rPr lang="en-US" baseline="0" dirty="0" smtClean="0"/>
              <a:t> fields, a and b.</a:t>
            </a:r>
          </a:p>
          <a:p>
            <a:r>
              <a:rPr lang="en-US" baseline="0" dirty="0" smtClean="0"/>
              <a:t>It has a single operation, which tests the value of a and flips it, so it a is true it becomes false and vice versa.</a:t>
            </a:r>
          </a:p>
          <a:p>
            <a:r>
              <a:rPr lang="en-US" baseline="0" dirty="0" smtClean="0"/>
              <a:t>The invariant of this program asserts that either a is true or b is true.</a:t>
            </a:r>
          </a:p>
          <a:p>
            <a:r>
              <a:rPr lang="en-US" baseline="0" dirty="0" smtClean="0"/>
              <a:t>We wish to check that this invariant is maintained.</a:t>
            </a:r>
          </a:p>
          <a:p>
            <a:endParaRPr lang="en-US" baseline="0" dirty="0" smtClean="0"/>
          </a:p>
          <a:p>
            <a:r>
              <a:rPr lang="en-US" baseline="0" dirty="0" smtClean="0"/>
              <a:t>Our search algorithm begins by choosing an unchecked state that satisfies the invariant, such as a = true and b = true.</a:t>
            </a:r>
          </a:p>
          <a:p>
            <a:r>
              <a:rPr lang="en-US" baseline="0" dirty="0" smtClean="0"/>
              <a:t>We run the operation on this state to yield a = false, b = true. This satisfies the invariant because b is true.</a:t>
            </a:r>
          </a:p>
          <a:p>
            <a:r>
              <a:rPr lang="en-US" baseline="0" dirty="0" smtClean="0"/>
              <a:t>So our dynamic analysis identifies a path constraint P, that asserts that a is true. So we would like to prune all states with a = true.</a:t>
            </a:r>
          </a:p>
          <a:p>
            <a:r>
              <a:rPr lang="en-US" baseline="0" dirty="0" smtClean="0"/>
              <a:t>In particular, we would like to prune this state, a = true and b = false. This state satisfies the invariant, but it transitions to a = false, b = false, which does not satisfy the invariant. So if we were to prune this state from the state space then we would have missed a bug.</a:t>
            </a:r>
          </a:p>
          <a:p>
            <a:endParaRPr lang="en-US" baseline="0" dirty="0" smtClean="0"/>
          </a:p>
          <a:p>
            <a:r>
              <a:rPr lang="en-US" baseline="0" dirty="0" smtClean="0"/>
              <a:t>To ensure the soundness of our pruning, we use a static analysis.</a:t>
            </a:r>
          </a:p>
          <a:p>
            <a:r>
              <a:rPr lang="en-US" baseline="0" dirty="0" smtClean="0"/>
              <a:t>With our static analysis, all pruned transitions are checked together and any error within the finite bounds is guaranteed to be caught.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37</a:t>
            </a:fld>
            <a:endParaRPr lang="en-US"/>
          </a:p>
        </p:txBody>
      </p:sp>
    </p:spTree>
    <p:extLst>
      <p:ext uri="{BB962C8B-B14F-4D97-AF65-F5344CB8AC3E}">
        <p14:creationId xmlns:p14="http://schemas.microsoft.com/office/powerpoint/2010/main" val="3521078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 the dynamic analysis identifies the set P, the static analysis considers</a:t>
            </a:r>
            <a:r>
              <a:rPr lang="en-US" baseline="0" dirty="0" smtClean="0"/>
              <a:t> a general state in P.</a:t>
            </a:r>
          </a:p>
          <a:p>
            <a:r>
              <a:rPr lang="en-US" baseline="0" dirty="0" smtClean="0"/>
              <a:t>In this case, the state must have a = true, but b is unknown.</a:t>
            </a:r>
          </a:p>
          <a:p>
            <a:r>
              <a:rPr lang="en-US" baseline="0" dirty="0" smtClean="0"/>
              <a:t>Next, the static analysis find the corresponding </a:t>
            </a:r>
            <a:r>
              <a:rPr lang="en-US" baseline="0" dirty="0" err="1" smtClean="0"/>
              <a:t>poststate</a:t>
            </a:r>
            <a:r>
              <a:rPr lang="en-US" baseline="0" dirty="0" smtClean="0"/>
              <a:t>, where a is now false and b is unchanged.</a:t>
            </a:r>
          </a:p>
          <a:p>
            <a:r>
              <a:rPr lang="en-US" baseline="0" dirty="0" smtClean="0"/>
              <a:t>Consider what it means for the invariant to hold in the </a:t>
            </a:r>
            <a:r>
              <a:rPr lang="en-US" baseline="0" dirty="0" err="1" smtClean="0"/>
              <a:t>prestate</a:t>
            </a:r>
            <a:r>
              <a:rPr lang="en-US" baseline="0" dirty="0" smtClean="0"/>
              <a:t> and </a:t>
            </a:r>
            <a:r>
              <a:rPr lang="en-US" baseline="0" dirty="0" err="1" smtClean="0"/>
              <a:t>poststate</a:t>
            </a:r>
            <a:r>
              <a:rPr lang="en-US" baseline="0" dirty="0" smtClean="0"/>
              <a:t>.</a:t>
            </a:r>
          </a:p>
          <a:p>
            <a:r>
              <a:rPr lang="en-US" baseline="0" dirty="0" smtClean="0"/>
              <a:t>The invariant is defined as a or b.</a:t>
            </a:r>
          </a:p>
          <a:p>
            <a:r>
              <a:rPr lang="en-US" baseline="0" dirty="0" smtClean="0"/>
              <a:t>In the </a:t>
            </a:r>
            <a:r>
              <a:rPr lang="en-US" baseline="0" dirty="0" err="1" smtClean="0"/>
              <a:t>prestate</a:t>
            </a:r>
            <a:r>
              <a:rPr lang="en-US" baseline="0" dirty="0" smtClean="0"/>
              <a:t>, a is true, so the invariant simplifies to true.</a:t>
            </a:r>
          </a:p>
          <a:p>
            <a:r>
              <a:rPr lang="en-US" baseline="0" dirty="0" smtClean="0"/>
              <a:t>In the </a:t>
            </a:r>
            <a:r>
              <a:rPr lang="en-US" baseline="0" dirty="0" err="1" smtClean="0"/>
              <a:t>poststate</a:t>
            </a:r>
            <a:r>
              <a:rPr lang="en-US" baseline="0" dirty="0" smtClean="0"/>
              <a:t>, a is false, so the invariant simplifies to b.</a:t>
            </a:r>
          </a:p>
          <a:p>
            <a:r>
              <a:rPr lang="en-US" baseline="0" dirty="0" smtClean="0"/>
              <a:t>Now, using these formulas, we can define a formula that asserts that a pruned transition is correct.</a:t>
            </a:r>
          </a:p>
          <a:p>
            <a:r>
              <a:rPr lang="en-US" baseline="0" dirty="0" smtClean="0"/>
              <a:t>That </a:t>
            </a:r>
            <a:r>
              <a:rPr lang="en-US" baseline="0" dirty="0" err="1" smtClean="0"/>
              <a:t>forumula</a:t>
            </a:r>
            <a:r>
              <a:rPr lang="en-US" baseline="0" dirty="0" smtClean="0"/>
              <a:t> is </a:t>
            </a:r>
            <a:r>
              <a:rPr lang="en-US" baseline="0" dirty="0" err="1" smtClean="0"/>
              <a:t>repOk</a:t>
            </a:r>
            <a:r>
              <a:rPr lang="en-US" baseline="0" dirty="0" smtClean="0"/>
              <a:t> pre implies </a:t>
            </a:r>
            <a:r>
              <a:rPr lang="en-US" baseline="0" dirty="0" err="1" smtClean="0"/>
              <a:t>repOk</a:t>
            </a:r>
            <a:r>
              <a:rPr lang="en-US" baseline="0" dirty="0" smtClean="0"/>
              <a:t> post, so if </a:t>
            </a:r>
            <a:r>
              <a:rPr lang="en-US" baseline="0" dirty="0" err="1" smtClean="0"/>
              <a:t>repOk</a:t>
            </a:r>
            <a:r>
              <a:rPr lang="en-US" baseline="0" dirty="0" smtClean="0"/>
              <a:t> is true in the </a:t>
            </a:r>
            <a:r>
              <a:rPr lang="en-US" baseline="0" dirty="0" err="1" smtClean="0"/>
              <a:t>prestate</a:t>
            </a:r>
            <a:r>
              <a:rPr lang="en-US" baseline="0" dirty="0" smtClean="0"/>
              <a:t> then it must be maintained in the </a:t>
            </a:r>
            <a:r>
              <a:rPr lang="en-US" baseline="0" dirty="0" err="1" smtClean="0"/>
              <a:t>poststate</a:t>
            </a:r>
            <a:r>
              <a:rPr lang="en-US" baseline="0" dirty="0" smtClean="0"/>
              <a:t>.</a:t>
            </a:r>
          </a:p>
          <a:p>
            <a:r>
              <a:rPr lang="en-US" baseline="0" dirty="0" smtClean="0"/>
              <a:t>This formula simplifies to b.</a:t>
            </a:r>
          </a:p>
          <a:p>
            <a:r>
              <a:rPr lang="en-US" baseline="0" dirty="0" smtClean="0"/>
              <a:t>But notice that the formula is not always true. In particular, it fails when b is false. This tells us that setting b = false in the </a:t>
            </a:r>
            <a:r>
              <a:rPr lang="en-US" baseline="0" dirty="0" err="1" smtClean="0"/>
              <a:t>prestate</a:t>
            </a:r>
            <a:r>
              <a:rPr lang="en-US" baseline="0" dirty="0" smtClean="0"/>
              <a:t> yields a transition that exposes a bug.</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38</a:t>
            </a:fld>
            <a:endParaRPr lang="en-US"/>
          </a:p>
        </p:txBody>
      </p:sp>
    </p:spTree>
    <p:extLst>
      <p:ext uri="{BB962C8B-B14F-4D97-AF65-F5344CB8AC3E}">
        <p14:creationId xmlns:p14="http://schemas.microsoft.com/office/powerpoint/2010/main" val="2906736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how our static analysis works in general.</a:t>
            </a:r>
          </a:p>
          <a:p>
            <a:r>
              <a:rPr lang="en-US" baseline="0" dirty="0" smtClean="0"/>
              <a:t>We symbolically execute the </a:t>
            </a:r>
            <a:r>
              <a:rPr lang="en-US" baseline="0" dirty="0" err="1" smtClean="0"/>
              <a:t>prestate</a:t>
            </a:r>
            <a:r>
              <a:rPr lang="en-US" baseline="0" dirty="0" smtClean="0"/>
              <a:t> pre to get the </a:t>
            </a:r>
            <a:r>
              <a:rPr lang="en-US" baseline="0" dirty="0" err="1" smtClean="0"/>
              <a:t>poststate</a:t>
            </a:r>
            <a:r>
              <a:rPr lang="en-US" baseline="0" dirty="0" smtClean="0"/>
              <a:t> post.</a:t>
            </a:r>
          </a:p>
          <a:p>
            <a:r>
              <a:rPr lang="en-US" baseline="0" dirty="0" smtClean="0"/>
              <a:t>Our static analysis builds a formula asserting that all states in P that satisfy </a:t>
            </a:r>
            <a:r>
              <a:rPr lang="en-US" baseline="0" dirty="0" err="1" smtClean="0"/>
              <a:t>repOk</a:t>
            </a:r>
            <a:r>
              <a:rPr lang="en-US" baseline="0" dirty="0" smtClean="0"/>
              <a:t> must satisfy </a:t>
            </a:r>
            <a:r>
              <a:rPr lang="en-US" baseline="0" dirty="0" err="1" smtClean="0"/>
              <a:t>repOk</a:t>
            </a:r>
            <a:r>
              <a:rPr lang="en-US" baseline="0" dirty="0" smtClean="0"/>
              <a:t> in the </a:t>
            </a:r>
            <a:r>
              <a:rPr lang="en-US" baseline="0" dirty="0" err="1" smtClean="0"/>
              <a:t>poststate</a:t>
            </a:r>
            <a:r>
              <a:rPr lang="en-US" baseline="0" dirty="0" smtClean="0"/>
              <a:t>.</a:t>
            </a:r>
          </a:p>
          <a:p>
            <a:r>
              <a:rPr lang="en-US" baseline="0" dirty="0" smtClean="0"/>
              <a:t>This is the formula.</a:t>
            </a:r>
          </a:p>
          <a:p>
            <a:r>
              <a:rPr lang="en-US" baseline="0" dirty="0" smtClean="0"/>
              <a:t>When the invariant holds initially, and the transition follows the given path though the code, the invariant must hold in the </a:t>
            </a:r>
            <a:r>
              <a:rPr lang="en-US" baseline="0" dirty="0" err="1" smtClean="0"/>
              <a:t>poststate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39</a:t>
            </a:fld>
            <a:endParaRPr lang="en-US"/>
          </a:p>
        </p:txBody>
      </p:sp>
    </p:spTree>
    <p:extLst>
      <p:ext uri="{BB962C8B-B14F-4D97-AF65-F5344CB8AC3E}">
        <p14:creationId xmlns:p14="http://schemas.microsoft.com/office/powerpoint/2010/main" val="1937924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repOk</a:t>
            </a:r>
            <a:r>
              <a:rPr lang="en-US" dirty="0" smtClean="0"/>
              <a:t> is a declarative method, so this can be efficiently translated</a:t>
            </a:r>
            <a:r>
              <a:rPr lang="en-US" baseline="0" dirty="0" smtClean="0"/>
              <a:t> into a </a:t>
            </a:r>
            <a:r>
              <a:rPr lang="en-US" baseline="0" dirty="0" err="1" smtClean="0"/>
              <a:t>boolean</a:t>
            </a:r>
            <a:r>
              <a:rPr lang="en-US" baseline="0" dirty="0" smtClean="0"/>
              <a:t> formula.</a:t>
            </a:r>
          </a:p>
          <a:p>
            <a:r>
              <a:rPr lang="en-US" baseline="0" dirty="0" smtClean="0"/>
              <a:t>Then we use a SAT solver to check that it always holds.</a:t>
            </a:r>
          </a:p>
          <a:p>
            <a:r>
              <a:rPr lang="en-US" baseline="0" dirty="0" smtClean="0"/>
              <a:t>If it does hold, then we know the pruning is sound.</a:t>
            </a:r>
          </a:p>
          <a:p>
            <a:r>
              <a:rPr lang="en-US" baseline="0" dirty="0" smtClean="0"/>
              <a:t>If it does not always hold then the SAT solver produces a concrete counterexample, a transition that violates the invariant.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40</a:t>
            </a:fld>
            <a:endParaRPr lang="en-US"/>
          </a:p>
        </p:txBody>
      </p:sp>
    </p:spTree>
    <p:extLst>
      <p:ext uri="{BB962C8B-B14F-4D97-AF65-F5344CB8AC3E}">
        <p14:creationId xmlns:p14="http://schemas.microsoft.com/office/powerpoint/2010/main" val="1310357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Translating declarative</a:t>
            </a:r>
            <a:r>
              <a:rPr lang="en-US" baseline="0" dirty="0" smtClean="0"/>
              <a:t> methods into formulas is essential to our analysis. Now I will describe how this translation process works.</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41</a:t>
            </a:fld>
            <a:endParaRPr lang="en-US"/>
          </a:p>
        </p:txBody>
      </p:sp>
    </p:spTree>
    <p:extLst>
      <p:ext uri="{BB962C8B-B14F-4D97-AF65-F5344CB8AC3E}">
        <p14:creationId xmlns:p14="http://schemas.microsoft.com/office/powerpoint/2010/main" val="2377695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translating the </a:t>
            </a:r>
            <a:r>
              <a:rPr lang="en-US" dirty="0" err="1" smtClean="0"/>
              <a:t>isOrdered</a:t>
            </a:r>
            <a:r>
              <a:rPr lang="en-US" dirty="0" smtClean="0"/>
              <a:t> method into a formula.</a:t>
            </a:r>
          </a:p>
          <a:p>
            <a:r>
              <a:rPr lang="en-US" dirty="0" smtClean="0"/>
              <a:t>We proceed by considering</a:t>
            </a:r>
            <a:r>
              <a:rPr lang="en-US" baseline="0" dirty="0" smtClean="0"/>
              <a:t> the control flow of the method.</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42</a:t>
            </a:fld>
            <a:endParaRPr lang="en-US"/>
          </a:p>
        </p:txBody>
      </p:sp>
    </p:spTree>
    <p:extLst>
      <p:ext uri="{BB962C8B-B14F-4D97-AF65-F5344CB8AC3E}">
        <p14:creationId xmlns:p14="http://schemas.microsoft.com/office/powerpoint/2010/main" val="2623801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branch is</a:t>
            </a:r>
            <a:r>
              <a:rPr lang="en-US" baseline="0" dirty="0" smtClean="0"/>
              <a:t> taken when n is equal to null. In that case, the method returns true. Otherwise, n is not equal to null and the return value is determined by the translation of the rest of the method.</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43</a:t>
            </a:fld>
            <a:endParaRPr lang="en-US"/>
          </a:p>
        </p:txBody>
      </p:sp>
    </p:spTree>
    <p:extLst>
      <p:ext uri="{BB962C8B-B14F-4D97-AF65-F5344CB8AC3E}">
        <p14:creationId xmlns:p14="http://schemas.microsoft.com/office/powerpoint/2010/main" val="385008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describe the glass box state space reduction</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47</a:t>
            </a:fld>
            <a:endParaRPr lang="en-US"/>
          </a:p>
        </p:txBody>
      </p:sp>
    </p:spTree>
    <p:extLst>
      <p:ext uri="{BB962C8B-B14F-4D97-AF65-F5344CB8AC3E}">
        <p14:creationId xmlns:p14="http://schemas.microsoft.com/office/powerpoint/2010/main" val="2377695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summary of the specification techniques that we provide.</a:t>
            </a:r>
            <a:r>
              <a:rPr lang="en-US" baseline="0" dirty="0" smtClean="0"/>
              <a:t> Some specifications restrict the states that we check. Others specify additional checks after each transition.</a:t>
            </a:r>
          </a:p>
          <a:p>
            <a:r>
              <a:rPr lang="en-US" baseline="0" dirty="0" smtClean="0"/>
              <a:t>The class invariant defined by </a:t>
            </a:r>
            <a:r>
              <a:rPr lang="en-US" baseline="0" dirty="0" err="1" smtClean="0"/>
              <a:t>repOk</a:t>
            </a:r>
            <a:r>
              <a:rPr lang="en-US" baseline="0" dirty="0" smtClean="0"/>
              <a:t> falls into both of these categories. We only check states that satisfy </a:t>
            </a:r>
            <a:r>
              <a:rPr lang="en-US" baseline="0" dirty="0" err="1" smtClean="0"/>
              <a:t>repOk</a:t>
            </a:r>
            <a:r>
              <a:rPr lang="en-US" baseline="0" dirty="0" smtClean="0"/>
              <a:t> and we check that </a:t>
            </a:r>
            <a:r>
              <a:rPr lang="en-US" baseline="0" dirty="0" err="1" smtClean="0"/>
              <a:t>repOk</a:t>
            </a:r>
            <a:r>
              <a:rPr lang="en-US" baseline="0" dirty="0" smtClean="0"/>
              <a:t> is satisfied after each transition.</a:t>
            </a:r>
          </a:p>
          <a:p>
            <a:r>
              <a:rPr lang="en-US" baseline="0" dirty="0" smtClean="0"/>
              <a:t>The tree structure is also an invariant, so it is treated the same way.</a:t>
            </a:r>
          </a:p>
          <a:p>
            <a:r>
              <a:rPr lang="en-US" baseline="0" dirty="0" smtClean="0"/>
              <a:t>Next, the programmer can further restrict which states to check using the precondition method, and the programmer can specify additional checks after a transition using the </a:t>
            </a:r>
            <a:r>
              <a:rPr lang="en-US" baseline="0" dirty="0" err="1" smtClean="0"/>
              <a:t>postcondition</a:t>
            </a:r>
            <a:r>
              <a:rPr lang="en-US" baseline="0" dirty="0" smtClean="0"/>
              <a:t> method.</a:t>
            </a:r>
          </a:p>
          <a:p>
            <a:r>
              <a:rPr lang="en-US" baseline="0" dirty="0" smtClean="0"/>
              <a:t>Finally, preconditions and </a:t>
            </a:r>
            <a:r>
              <a:rPr lang="en-US" baseline="0" dirty="0" err="1" smtClean="0"/>
              <a:t>postconditions</a:t>
            </a:r>
            <a:r>
              <a:rPr lang="en-US" baseline="0" dirty="0" smtClean="0"/>
              <a:t> can be specified within the code being checked by using </a:t>
            </a:r>
            <a:r>
              <a:rPr lang="en-US" baseline="0" dirty="0" err="1" smtClean="0"/>
              <a:t>GlassBox.assume</a:t>
            </a:r>
            <a:r>
              <a:rPr lang="en-US" baseline="0" dirty="0" smtClean="0"/>
              <a:t> and the Java assert construct.</a:t>
            </a:r>
            <a:endParaRPr lang="en-US" dirty="0" smtClean="0"/>
          </a:p>
        </p:txBody>
      </p:sp>
      <p:sp>
        <p:nvSpPr>
          <p:cNvPr id="4" name="Slide Number Placeholder 3"/>
          <p:cNvSpPr>
            <a:spLocks noGrp="1"/>
          </p:cNvSpPr>
          <p:nvPr>
            <p:ph type="sldNum" sz="quarter" idx="10"/>
          </p:nvPr>
        </p:nvSpPr>
        <p:spPr/>
        <p:txBody>
          <a:bodyPr/>
          <a:lstStyle/>
          <a:p>
            <a:fld id="{07CC26B5-FBDA-41C9-871C-7AA927B0544C}" type="slidenum">
              <a:rPr lang="en-US" smtClean="0"/>
              <a:t>50</a:t>
            </a:fld>
            <a:endParaRPr lang="en-US"/>
          </a:p>
        </p:txBody>
      </p:sp>
    </p:spTree>
    <p:extLst>
      <p:ext uri="{BB962C8B-B14F-4D97-AF65-F5344CB8AC3E}">
        <p14:creationId xmlns:p14="http://schemas.microsoft.com/office/powerpoint/2010/main" val="1883936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extended glass box checking to perform modular checking. I will now describe this extension.</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51</a:t>
            </a:fld>
            <a:endParaRPr lang="en-US"/>
          </a:p>
        </p:txBody>
      </p:sp>
    </p:spTree>
    <p:extLst>
      <p:ext uri="{BB962C8B-B14F-4D97-AF65-F5344CB8AC3E}">
        <p14:creationId xmlns:p14="http://schemas.microsoft.com/office/powerpoint/2010/main" val="130531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model</a:t>
            </a:r>
            <a:r>
              <a:rPr lang="en-US" baseline="0" dirty="0" smtClean="0"/>
              <a:t> checkers use state space reduction techniques to cope with this problem.</a:t>
            </a:r>
          </a:p>
          <a:p>
            <a:r>
              <a:rPr lang="en-US" baseline="0" dirty="0" smtClean="0"/>
              <a:t>There are many model checkers …</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5</a:t>
            </a:fld>
            <a:endParaRPr lang="en-US"/>
          </a:p>
        </p:txBody>
      </p:sp>
    </p:spTree>
    <p:extLst>
      <p:ext uri="{BB962C8B-B14F-4D97-AF65-F5344CB8AC3E}">
        <p14:creationId xmlns:p14="http://schemas.microsoft.com/office/powerpoint/2010/main" val="961529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well understood that modularity is the key to making model checkers scale to large programs.</a:t>
            </a:r>
          </a:p>
          <a:p>
            <a:r>
              <a:rPr lang="en-US" dirty="0" smtClean="0"/>
              <a:t>A modular model checker</a:t>
            </a:r>
            <a:r>
              <a:rPr lang="en-US" baseline="0" dirty="0" smtClean="0"/>
              <a:t> must check two things.</a:t>
            </a:r>
          </a:p>
          <a:p>
            <a:r>
              <a:rPr lang="en-US" baseline="0" dirty="0" smtClean="0"/>
              <a:t>First, it checks that a module is equivalent to an abstraction.</a:t>
            </a:r>
          </a:p>
          <a:p>
            <a:r>
              <a:rPr lang="en-US" baseline="0" dirty="0" smtClean="0"/>
              <a:t>Second, it checks a program with the module replaced by the abstraction.</a:t>
            </a:r>
          </a:p>
          <a:p>
            <a:endParaRPr lang="en-US" baseline="0" dirty="0" smtClean="0"/>
          </a:p>
          <a:p>
            <a:r>
              <a:rPr lang="en-US" baseline="0" dirty="0" smtClean="0"/>
              <a:t>Extending any model checker to perform modular checking is important to further improve the scalability of that model checker.</a:t>
            </a:r>
          </a:p>
          <a:p>
            <a:r>
              <a:rPr lang="en-US" baseline="0" dirty="0" smtClean="0"/>
              <a:t>This holds in particular for glass box model checking.</a:t>
            </a:r>
          </a:p>
          <a:p>
            <a:endParaRPr lang="en-US" baseline="0" dirty="0" smtClean="0"/>
          </a:p>
          <a:p>
            <a:r>
              <a:rPr lang="en-US" baseline="0" dirty="0" smtClean="0"/>
              <a:t>However, unlike traditional model checkers, it is nontrivial to extend glass box software model checking to perform modular checking, as I will now describe.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52</a:t>
            </a:fld>
            <a:endParaRPr lang="en-US"/>
          </a:p>
        </p:txBody>
      </p:sp>
    </p:spTree>
    <p:extLst>
      <p:ext uri="{BB962C8B-B14F-4D97-AF65-F5344CB8AC3E}">
        <p14:creationId xmlns:p14="http://schemas.microsoft.com/office/powerpoint/2010/main" val="254076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straightforward to extend a traditional</a:t>
            </a:r>
            <a:r>
              <a:rPr lang="en-US" baseline="0" dirty="0" smtClean="0"/>
              <a:t> model checker to perform modular model checking.</a:t>
            </a:r>
          </a:p>
          <a:p>
            <a:r>
              <a:rPr lang="en-US" baseline="0" dirty="0" smtClean="0"/>
              <a:t>The model checker begins with an initial state of the module and an initial state of the abstraction.</a:t>
            </a:r>
          </a:p>
          <a:p>
            <a:r>
              <a:rPr lang="en-US" baseline="0" dirty="0" smtClean="0"/>
              <a:t>These two states are together considered a single element of the state space.</a:t>
            </a:r>
          </a:p>
          <a:p>
            <a:r>
              <a:rPr lang="en-US" baseline="0" dirty="0" smtClean="0"/>
              <a:t>The state space is explored by running each operation on both the state of the module and the state of the abstraction.</a:t>
            </a:r>
          </a:p>
          <a:p>
            <a:r>
              <a:rPr lang="en-US" baseline="0" dirty="0" smtClean="0"/>
              <a:t>At each step, the model checker checks that the output of the operation on the module is equal to the output of the operation on the abstraction.</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53</a:t>
            </a:fld>
            <a:endParaRPr lang="en-US"/>
          </a:p>
        </p:txBody>
      </p:sp>
    </p:spTree>
    <p:extLst>
      <p:ext uri="{BB962C8B-B14F-4D97-AF65-F5344CB8AC3E}">
        <p14:creationId xmlns:p14="http://schemas.microsoft.com/office/powerpoint/2010/main" val="1970008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identify</a:t>
            </a:r>
            <a:r>
              <a:rPr lang="en-US" baseline="0" dirty="0" smtClean="0"/>
              <a:t> a set of states that behave similarly for this operation and prune them all from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65</a:t>
            </a:fld>
            <a:endParaRPr lang="en-US"/>
          </a:p>
        </p:txBody>
      </p:sp>
    </p:spTree>
    <p:extLst>
      <p:ext uri="{BB962C8B-B14F-4D97-AF65-F5344CB8AC3E}">
        <p14:creationId xmlns:p14="http://schemas.microsoft.com/office/powerpoint/2010/main" val="3928781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B86928-39E7-41A2-9CF9-ECE6840ACE0C}" type="slidenum">
              <a:rPr lang="en-US"/>
              <a:pPr/>
              <a:t>68</a:t>
            </a:fld>
            <a:endParaRPr lang="en-US"/>
          </a:p>
        </p:txBody>
      </p:sp>
      <p:sp>
        <p:nvSpPr>
          <p:cNvPr id="81921"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Here is an implementation of a module.</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The module defines all methods for a certain interface. These are the operations to the checked.</a:t>
            </a:r>
          </a:p>
          <a:p>
            <a:pPr eaLnBrk="1">
              <a:lnSpc>
                <a:spcPct val="93000"/>
              </a:lnSpc>
              <a:spcBef>
                <a:spcPct val="0"/>
              </a:spcBef>
            </a:pPr>
            <a:endParaRPr lang="en-US" sz="1800">
              <a:latin typeface="Arial" charset="0"/>
              <a:ea typeface="DejaVu Sans" charset="0"/>
              <a:cs typeface="DejaVu Sans"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FFBF77-8E39-45AF-976A-4A9B5369F290}" type="slidenum">
              <a:rPr lang="en-US"/>
              <a:pPr/>
              <a:t>69</a:t>
            </a:fld>
            <a:endParaRPr lang="en-US"/>
          </a:p>
        </p:txBody>
      </p:sp>
      <p:sp>
        <p:nvSpPr>
          <p:cNvPr id="82945"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Text Box 2"/>
          <p:cNvSpPr txBox="1">
            <a:spLocks noGrp="1" noChangeArrowheads="1"/>
          </p:cNvSpPr>
          <p:nvPr>
            <p:ph type="body" idx="1"/>
          </p:nvPr>
        </p:nvSpPr>
        <p:spPr bwMode="auto">
          <a:xfrm>
            <a:off x="686360" y="4342535"/>
            <a:ext cx="5486681" cy="46369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Next we need to define an abstraction of the module.</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The abstraction must implement the same operations as the module.</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We also require the abstraction to define a method equalTo for determining when two abstractions are equal.</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Note that the equalTo method is annotated as declarative.</a:t>
            </a:r>
          </a:p>
          <a:p>
            <a:pPr eaLnBrk="1">
              <a:lnSpc>
                <a:spcPct val="93000"/>
              </a:lnSpc>
              <a:spcBef>
                <a:spcPct val="0"/>
              </a:spcBef>
            </a:pPr>
            <a:r>
              <a:rPr lang="en-US" sz="1800">
                <a:latin typeface="Arial" charset="0"/>
                <a:ea typeface="DejaVu Sans" charset="0"/>
                <a:cs typeface="DejaVu Sans" charset="0"/>
              </a:rPr>
              <a:t>We implemented our system for checking Java programs, so declarative methods use a subset of Java that is free of side effects.</a:t>
            </a:r>
          </a:p>
          <a:p>
            <a:pPr eaLnBrk="1">
              <a:lnSpc>
                <a:spcPct val="93000"/>
              </a:lnSpc>
              <a:spcBef>
                <a:spcPct val="0"/>
              </a:spcBef>
            </a:pPr>
            <a:r>
              <a:rPr lang="en-US" sz="1800">
                <a:latin typeface="Arial" charset="0"/>
                <a:ea typeface="DejaVu Sans" charset="0"/>
                <a:cs typeface="DejaVu Sans" charset="0"/>
              </a:rPr>
              <a:t>Declarative methods are used for specifications only. The rest of the methods can use all of Java.</a:t>
            </a:r>
          </a:p>
          <a:p>
            <a:pPr eaLnBrk="1">
              <a:lnSpc>
                <a:spcPct val="93000"/>
              </a:lnSpc>
              <a:spcBef>
                <a:spcPct val="0"/>
              </a:spcBef>
            </a:pPr>
            <a:r>
              <a:rPr lang="en-US" sz="1800">
                <a:latin typeface="Arial" charset="0"/>
                <a:ea typeface="DejaVu Sans" charset="0"/>
                <a:cs typeface="DejaVu Sans" charset="0"/>
              </a:rPr>
              <a:t>As we will see, declarative methods make our analyses more efficient.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76733D-0134-40EB-95DF-54E3E417F42C}" type="slidenum">
              <a:rPr lang="en-US"/>
              <a:pPr/>
              <a:t>70</a:t>
            </a:fld>
            <a:endParaRPr lang="en-US"/>
          </a:p>
        </p:txBody>
      </p:sp>
      <p:sp>
        <p:nvSpPr>
          <p:cNvPr id="83969"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The module must have a specification as well.</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The repOk method defines the module's invariant. We use this invariant to generate valid states of the module.</a:t>
            </a:r>
          </a:p>
          <a:p>
            <a:pPr eaLnBrk="1">
              <a:lnSpc>
                <a:spcPct val="93000"/>
              </a:lnSpc>
              <a:spcBef>
                <a:spcPct val="0"/>
              </a:spcBef>
            </a:pPr>
            <a:r>
              <a:rPr lang="en-US" sz="1800">
                <a:latin typeface="Arial" charset="0"/>
                <a:ea typeface="DejaVu Sans" charset="0"/>
                <a:cs typeface="DejaVu Sans" charset="0"/>
              </a:rPr>
              <a:t>-</a:t>
            </a:r>
          </a:p>
          <a:p>
            <a:pPr eaLnBrk="1">
              <a:lnSpc>
                <a:spcPct val="93000"/>
              </a:lnSpc>
              <a:spcBef>
                <a:spcPct val="0"/>
              </a:spcBef>
            </a:pPr>
            <a:r>
              <a:rPr lang="en-US" sz="1800">
                <a:latin typeface="Arial" charset="0"/>
                <a:ea typeface="DejaVu Sans" charset="0"/>
                <a:cs typeface="DejaVu Sans" charset="0"/>
              </a:rPr>
              <a:t>The module also includes an abstraction function. It constructs an abstraction for the current state.</a:t>
            </a:r>
          </a:p>
          <a:p>
            <a:pPr eaLnBrk="1">
              <a:lnSpc>
                <a:spcPct val="93000"/>
              </a:lnSpc>
              <a:spcBef>
                <a:spcPct val="0"/>
              </a:spcBef>
            </a:pPr>
            <a:endParaRPr lang="en-US" sz="1800">
              <a:latin typeface="Arial" charset="0"/>
              <a:ea typeface="DejaVu Sans" charset="0"/>
              <a:cs typeface="DejaVu Sans"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DF5388-8B6D-47E8-BB53-F92A2E2CB59D}" type="slidenum">
              <a:rPr lang="en-US"/>
              <a:pPr/>
              <a:t>72</a:t>
            </a:fld>
            <a:endParaRPr lang="en-US"/>
          </a:p>
        </p:txBody>
      </p:sp>
      <p:sp>
        <p:nvSpPr>
          <p:cNvPr id="86017"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We start by choosing an unchecked state of the module that satisfies the invariant defined by repOk. We also choose an operation unchecked on this state.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4A9665-8657-49C6-8938-778B71A07219}" type="slidenum">
              <a:rPr lang="en-US"/>
              <a:pPr/>
              <a:t>73</a:t>
            </a:fld>
            <a:endParaRPr lang="en-US"/>
          </a:p>
        </p:txBody>
      </p:sp>
      <p:sp>
        <p:nvSpPr>
          <p:cNvPr id="87041"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Next, we call the abstraction function to generate a corresponding state of the abstract implementation.</a:t>
            </a:r>
          </a:p>
          <a:p>
            <a:pPr eaLnBrk="1">
              <a:lnSpc>
                <a:spcPct val="93000"/>
              </a:lnSpc>
              <a:spcBef>
                <a:spcPct val="0"/>
              </a:spcBef>
            </a:pPr>
            <a:endParaRPr lang="en-US" sz="1800">
              <a:latin typeface="Arial" charset="0"/>
              <a:ea typeface="DejaVu Sans" charset="0"/>
              <a:cs typeface="DejaVu Sans"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CC989F-762B-4AEC-8C3D-86F438BE2B13}" type="slidenum">
              <a:rPr lang="en-US"/>
              <a:pPr/>
              <a:t>74</a:t>
            </a:fld>
            <a:endParaRPr lang="en-US"/>
          </a:p>
        </p:txBody>
      </p:sp>
      <p:sp>
        <p:nvSpPr>
          <p:cNvPr id="88065"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We then run the operation on both states to yield two more states.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E4FEAD-0F43-4D46-9E79-75E6D475DD1E}" type="slidenum">
              <a:rPr lang="en-US"/>
              <a:pPr/>
              <a:t>75</a:t>
            </a:fld>
            <a:endParaRPr lang="en-US"/>
          </a:p>
        </p:txBody>
      </p:sp>
      <p:sp>
        <p:nvSpPr>
          <p:cNvPr id="89089"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Next we call the abstraction function again on the module's poststate, to generate another abstract implementation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glass box software model checking, which uses a novel approach for pruning large sets of similar states from the state space.</a:t>
            </a:r>
          </a:p>
          <a:p>
            <a:r>
              <a:rPr lang="en-US" dirty="0" smtClean="0"/>
              <a:t>Our key idea is that many of the state transitions test similar behavior.</a:t>
            </a:r>
          </a:p>
          <a:p>
            <a:r>
              <a:rPr lang="en-US" dirty="0" smtClean="0"/>
              <a:t>For example, consider an insert operation</a:t>
            </a:r>
            <a:r>
              <a:rPr lang="en-US" baseline="0" dirty="0" smtClean="0"/>
              <a:t> on a binary tree.</a:t>
            </a:r>
          </a:p>
          <a:p>
            <a:r>
              <a:rPr lang="en-US" baseline="0" dirty="0" smtClean="0"/>
              <a:t>The insert operation follows a certain path through the tree and appends a node.</a:t>
            </a:r>
          </a:p>
          <a:p>
            <a:r>
              <a:rPr lang="en-US" baseline="0" dirty="0" smtClean="0"/>
              <a:t>In addition to this transition, there are many that exhibit this exact same behavior.</a:t>
            </a:r>
          </a:p>
          <a:p>
            <a:r>
              <a:rPr lang="en-US" baseline="0" dirty="0" smtClean="0"/>
              <a:t>Our glass box approach checks a single one of these transitions and prunes the rest from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6</a:t>
            </a:fld>
            <a:endParaRPr lang="en-US"/>
          </a:p>
        </p:txBody>
      </p:sp>
    </p:spTree>
    <p:extLst>
      <p:ext uri="{BB962C8B-B14F-4D97-AF65-F5344CB8AC3E}">
        <p14:creationId xmlns:p14="http://schemas.microsoft.com/office/powerpoint/2010/main" val="1402194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6F3DB4-071D-4181-9E33-AA666016DB53}" type="slidenum">
              <a:rPr lang="en-US"/>
              <a:pPr/>
              <a:t>76</a:t>
            </a:fld>
            <a:endParaRPr lang="en-US"/>
          </a:p>
        </p:txBody>
      </p:sp>
      <p:sp>
        <p:nvSpPr>
          <p:cNvPr id="90113" name="Rectangle 1"/>
          <p:cNvSpPr txBox="1">
            <a:spLocks noGrp="1" noRot="1" noChangeAspect="1" noChangeArrowheads="1"/>
          </p:cNvSpPr>
          <p:nvPr>
            <p:ph type="sldImg"/>
          </p:nvPr>
        </p:nvSpPr>
        <p:spPr bwMode="auto">
          <a:xfrm>
            <a:off x="0" y="693738"/>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30"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lnSpc>
                <a:spcPct val="93000"/>
              </a:lnSpc>
              <a:spcBef>
                <a:spcPct val="0"/>
              </a:spcBef>
            </a:pPr>
            <a:r>
              <a:rPr lang="en-US" sz="1800">
                <a:latin typeface="Arial" charset="0"/>
                <a:ea typeface="DejaVu Sans" charset="0"/>
                <a:cs typeface="DejaVu Sans" charset="0"/>
              </a:rPr>
              <a:t>Finally, we use the equalTo method to compare these two abstract implementations for equality.</a:t>
            </a:r>
          </a:p>
          <a:p>
            <a:pPr eaLnBrk="1">
              <a:lnSpc>
                <a:spcPct val="93000"/>
              </a:lnSpc>
              <a:spcBef>
                <a:spcPct val="0"/>
              </a:spcBef>
            </a:pPr>
            <a:r>
              <a:rPr lang="en-US" sz="1800">
                <a:latin typeface="Arial" charset="0"/>
                <a:ea typeface="DejaVu Sans" charset="0"/>
                <a:cs typeface="DejaVu Sans" charset="0"/>
              </a:rPr>
              <a:t>We also check that the module poststate maintains the invariant defined in repOk.</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identify</a:t>
            </a:r>
            <a:r>
              <a:rPr lang="en-US" baseline="0" dirty="0" smtClean="0"/>
              <a:t> a set of states that behave similarly for this operation and prune them all from the state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77</a:t>
            </a:fld>
            <a:endParaRPr lang="en-US"/>
          </a:p>
        </p:txBody>
      </p:sp>
    </p:spTree>
    <p:extLst>
      <p:ext uri="{BB962C8B-B14F-4D97-AF65-F5344CB8AC3E}">
        <p14:creationId xmlns:p14="http://schemas.microsoft.com/office/powerpoint/2010/main" val="3928781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79</a:t>
            </a:fld>
            <a:endParaRPr lang="en-US"/>
          </a:p>
        </p:txBody>
      </p:sp>
    </p:spTree>
    <p:extLst>
      <p:ext uri="{BB962C8B-B14F-4D97-AF65-F5344CB8AC3E}">
        <p14:creationId xmlns:p14="http://schemas.microsoft.com/office/powerpoint/2010/main" val="1898814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checking program properties, the glass box technique can be used for other purposes too.</a:t>
            </a:r>
          </a:p>
          <a:p>
            <a:r>
              <a:rPr lang="en-US" baseline="0" dirty="0" smtClean="0"/>
              <a:t>We found a novel application for glass box model checking in the problem of checking the soundness of type systems.</a:t>
            </a:r>
          </a:p>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81</a:t>
            </a:fld>
            <a:endParaRPr lang="en-US"/>
          </a:p>
        </p:txBody>
      </p:sp>
    </p:spTree>
    <p:extLst>
      <p:ext uri="{BB962C8B-B14F-4D97-AF65-F5344CB8AC3E}">
        <p14:creationId xmlns:p14="http://schemas.microsoft.com/office/powerpoint/2010/main" val="2860353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AE6F4-67B0-4DF8-9CE9-EAA3CEFF8B06}" type="slidenum">
              <a:rPr lang="en-US"/>
              <a:pPr/>
              <a:t>82</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FAECA-2BA5-44FD-BB4B-CD5F8EBB265F}" type="slidenum">
              <a:rPr lang="en-US"/>
              <a:pPr/>
              <a:t>83</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BA72DC-2EDD-4A7B-A813-E23DCF3B94E3}" type="slidenum">
              <a:rPr lang="en-US"/>
              <a:pPr/>
              <a:t>84</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other model checking techniques can not even formulate the problem of checking type soundness because of the</a:t>
            </a:r>
            <a:r>
              <a:rPr lang="en-US" baseline="0" dirty="0" smtClean="0"/>
              <a:t> extremely large space of possible initial programs to check.</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85</a:t>
            </a:fld>
            <a:endParaRPr lang="en-US"/>
          </a:p>
        </p:txBody>
      </p:sp>
    </p:spTree>
    <p:extLst>
      <p:ext uri="{BB962C8B-B14F-4D97-AF65-F5344CB8AC3E}">
        <p14:creationId xmlns:p14="http://schemas.microsoft.com/office/powerpoint/2010/main" val="29752446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89</a:t>
            </a:fld>
            <a:endParaRPr lang="en-US"/>
          </a:p>
        </p:txBody>
      </p:sp>
    </p:spTree>
    <p:extLst>
      <p:ext uri="{BB962C8B-B14F-4D97-AF65-F5344CB8AC3E}">
        <p14:creationId xmlns:p14="http://schemas.microsoft.com/office/powerpoint/2010/main" val="5954945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D3947-FB47-40C0-8899-B7A28C9EF865}" type="slidenum">
              <a:rPr lang="en-US"/>
              <a:pPr/>
              <a:t>90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illustrate</a:t>
            </a:r>
            <a:r>
              <a:rPr lang="en-US" baseline="0" dirty="0" smtClean="0"/>
              <a:t> our approach with an example.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8</a:t>
            </a:fld>
            <a:endParaRPr lang="en-US"/>
          </a:p>
        </p:txBody>
      </p:sp>
    </p:spTree>
    <p:extLst>
      <p:ext uri="{BB962C8B-B14F-4D97-AF65-F5344CB8AC3E}">
        <p14:creationId xmlns:p14="http://schemas.microsoft.com/office/powerpoint/2010/main" val="2051105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96</a:t>
            </a:fld>
            <a:endParaRPr lang="en-US"/>
          </a:p>
        </p:txBody>
      </p:sp>
    </p:spTree>
    <p:extLst>
      <p:ext uri="{BB962C8B-B14F-4D97-AF65-F5344CB8AC3E}">
        <p14:creationId xmlns:p14="http://schemas.microsoft.com/office/powerpoint/2010/main" val="1430961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D07C4-AB98-46E4-BFCB-49CD91FFAF6D}" type="slidenum">
              <a:rPr lang="en-US"/>
              <a:pPr/>
              <a:t>97</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872D0-58F8-4B25-B7C6-F593C3841055}" type="slidenum">
              <a:rPr lang="en-US"/>
              <a:pPr/>
              <a:t>98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71457-02AD-4C02-85F6-36ED8E4A7E34}" type="slidenum">
              <a:rPr lang="en-US"/>
              <a:pPr/>
              <a:t>99</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B9843-769E-4767-AFFE-AB1BE94189A5}" type="slidenum">
              <a:rPr lang="en-US"/>
              <a:pPr/>
              <a:t>100</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102</a:t>
            </a:fld>
            <a:endParaRPr lang="en-US"/>
          </a:p>
        </p:txBody>
      </p:sp>
    </p:spTree>
    <p:extLst>
      <p:ext uri="{BB962C8B-B14F-4D97-AF65-F5344CB8AC3E}">
        <p14:creationId xmlns:p14="http://schemas.microsoft.com/office/powerpoint/2010/main" val="14309619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104</a:t>
            </a:fld>
            <a:endParaRPr lang="en-US"/>
          </a:p>
        </p:txBody>
      </p:sp>
    </p:spTree>
    <p:extLst>
      <p:ext uri="{BB962C8B-B14F-4D97-AF65-F5344CB8AC3E}">
        <p14:creationId xmlns:p14="http://schemas.microsoft.com/office/powerpoint/2010/main" val="731467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108</a:t>
            </a:fld>
            <a:endParaRPr lang="en-US"/>
          </a:p>
        </p:txBody>
      </p:sp>
    </p:spTree>
    <p:extLst>
      <p:ext uri="{BB962C8B-B14F-4D97-AF65-F5344CB8AC3E}">
        <p14:creationId xmlns:p14="http://schemas.microsoft.com/office/powerpoint/2010/main" val="26627463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109</a:t>
            </a:fld>
            <a:endParaRPr lang="en-US"/>
          </a:p>
        </p:txBody>
      </p:sp>
    </p:spTree>
    <p:extLst>
      <p:ext uri="{BB962C8B-B14F-4D97-AF65-F5344CB8AC3E}">
        <p14:creationId xmlns:p14="http://schemas.microsoft.com/office/powerpoint/2010/main" val="26627463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110</a:t>
            </a:fld>
            <a:endParaRPr lang="en-US"/>
          </a:p>
        </p:txBody>
      </p:sp>
    </p:spTree>
    <p:extLst>
      <p:ext uri="{BB962C8B-B14F-4D97-AF65-F5344CB8AC3E}">
        <p14:creationId xmlns:p14="http://schemas.microsoft.com/office/powerpoint/2010/main" val="266274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checking</a:t>
            </a:r>
            <a:r>
              <a:rPr lang="en-US" baseline="0" dirty="0" smtClean="0"/>
              <a:t> that a red-black tree maintains the usual red-black tree invariants.</a:t>
            </a:r>
          </a:p>
          <a:p>
            <a:r>
              <a:rPr lang="en-US" baseline="0" dirty="0" smtClean="0"/>
              <a:t>That is, we check that the tree stays ordered, no red node has a red child, and the black height along any path is constant.</a:t>
            </a:r>
          </a:p>
          <a:p>
            <a:r>
              <a:rPr lang="en-US" baseline="0" dirty="0" smtClean="0"/>
              <a:t>We define the search space as all trees that satisfy the invariant, up to some finite bounds on the height of the tree.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11</a:t>
            </a:fld>
            <a:endParaRPr lang="en-US"/>
          </a:p>
        </p:txBody>
      </p:sp>
    </p:spTree>
    <p:extLst>
      <p:ext uri="{BB962C8B-B14F-4D97-AF65-F5344CB8AC3E}">
        <p14:creationId xmlns:p14="http://schemas.microsoft.com/office/powerpoint/2010/main" val="41587023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111</a:t>
            </a:fld>
            <a:endParaRPr lang="en-US"/>
          </a:p>
        </p:txBody>
      </p:sp>
    </p:spTree>
    <p:extLst>
      <p:ext uri="{BB962C8B-B14F-4D97-AF65-F5344CB8AC3E}">
        <p14:creationId xmlns:p14="http://schemas.microsoft.com/office/powerpoint/2010/main" val="26627463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112</a:t>
            </a:fld>
            <a:endParaRPr lang="en-US"/>
          </a:p>
        </p:txBody>
      </p:sp>
    </p:spTree>
    <p:extLst>
      <p:ext uri="{BB962C8B-B14F-4D97-AF65-F5344CB8AC3E}">
        <p14:creationId xmlns:p14="http://schemas.microsoft.com/office/powerpoint/2010/main" val="266274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our glass box technique, we observe that an operation on the tree only touches a single path through the tree.</a:t>
            </a:r>
          </a:p>
          <a:p>
            <a:r>
              <a:rPr lang="en-US" baseline="0" dirty="0" smtClean="0"/>
              <a:t>So we can identify many states for which the operations behaves identically.</a:t>
            </a:r>
          </a:p>
        </p:txBody>
      </p:sp>
      <p:sp>
        <p:nvSpPr>
          <p:cNvPr id="4" name="Slide Number Placeholder 3"/>
          <p:cNvSpPr>
            <a:spLocks noGrp="1"/>
          </p:cNvSpPr>
          <p:nvPr>
            <p:ph type="sldNum" sz="quarter" idx="10"/>
          </p:nvPr>
        </p:nvSpPr>
        <p:spPr/>
        <p:txBody>
          <a:bodyPr/>
          <a:lstStyle/>
          <a:p>
            <a:fld id="{07CC26B5-FBDA-41C9-871C-7AA927B0544C}" type="slidenum">
              <a:rPr lang="en-US" smtClean="0"/>
              <a:t>12</a:t>
            </a:fld>
            <a:endParaRPr lang="en-US"/>
          </a:p>
        </p:txBody>
      </p:sp>
    </p:spTree>
    <p:extLst>
      <p:ext uri="{BB962C8B-B14F-4D97-AF65-F5344CB8AC3E}">
        <p14:creationId xmlns:p14="http://schemas.microsoft.com/office/powerpoint/2010/main" val="2288318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key idea is that we don’t need to check all</a:t>
            </a:r>
            <a:r>
              <a:rPr lang="en-US" baseline="0" dirty="0" smtClean="0"/>
              <a:t> of these states.</a:t>
            </a:r>
          </a:p>
          <a:p>
            <a:r>
              <a:rPr lang="en-US" baseline="0" dirty="0" smtClean="0"/>
              <a:t>We check just one state and prune the rest from the search space.</a:t>
            </a:r>
            <a:endParaRPr lang="en-US" dirty="0"/>
          </a:p>
        </p:txBody>
      </p:sp>
      <p:sp>
        <p:nvSpPr>
          <p:cNvPr id="4" name="Slide Number Placeholder 3"/>
          <p:cNvSpPr>
            <a:spLocks noGrp="1"/>
          </p:cNvSpPr>
          <p:nvPr>
            <p:ph type="sldNum" sz="quarter" idx="10"/>
          </p:nvPr>
        </p:nvSpPr>
        <p:spPr/>
        <p:txBody>
          <a:bodyPr/>
          <a:lstStyle/>
          <a:p>
            <a:fld id="{07CC26B5-FBDA-41C9-871C-7AA927B0544C}" type="slidenum">
              <a:rPr lang="en-US" smtClean="0"/>
              <a:t>13</a:t>
            </a:fld>
            <a:endParaRPr lang="en-US"/>
          </a:p>
        </p:txBody>
      </p:sp>
    </p:spTree>
    <p:extLst>
      <p:ext uri="{BB962C8B-B14F-4D97-AF65-F5344CB8AC3E}">
        <p14:creationId xmlns:p14="http://schemas.microsoft.com/office/powerpoint/2010/main" val="2845758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42497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69252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54586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2526" y="142516"/>
            <a:ext cx="8226431"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52526" y="1451064"/>
            <a:ext cx="4043353" cy="45244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4163" y="1451064"/>
            <a:ext cx="4044794" cy="45244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a:xfrm>
            <a:off x="3127225" y="6247633"/>
            <a:ext cx="2896752" cy="470732"/>
          </a:xfrm>
        </p:spPr>
        <p:txBody>
          <a:bodyPr/>
          <a:lstStyle>
            <a:lvl1pPr>
              <a:defRPr/>
            </a:lvl1pPr>
          </a:lstStyle>
          <a:p>
            <a:endParaRPr lang="en-US"/>
          </a:p>
        </p:txBody>
      </p:sp>
      <p:sp>
        <p:nvSpPr>
          <p:cNvPr id="6" name="Slide Number Placeholder 5"/>
          <p:cNvSpPr>
            <a:spLocks noGrp="1"/>
          </p:cNvSpPr>
          <p:nvPr>
            <p:ph type="sldNum" idx="11"/>
          </p:nvPr>
        </p:nvSpPr>
        <p:spPr>
          <a:xfrm>
            <a:off x="6555505" y="6247633"/>
            <a:ext cx="2128991" cy="470732"/>
          </a:xfrm>
        </p:spPr>
        <p:txBody>
          <a:bodyPr/>
          <a:lstStyle>
            <a:lvl1pPr>
              <a:defRPr/>
            </a:lvl1pPr>
          </a:lstStyle>
          <a:p>
            <a:fld id="{64C6C2F8-5DD6-42E3-9F2C-2B486CE33F3C}" type="slidenum">
              <a:rPr lang="en-US"/>
              <a:pPr/>
              <a:t>‹#›</a:t>
            </a:fld>
            <a:endParaRPr lang="en-US"/>
          </a:p>
        </p:txBody>
      </p:sp>
      <p:sp>
        <p:nvSpPr>
          <p:cNvPr id="7" name="Date Placeholder 6"/>
          <p:cNvSpPr>
            <a:spLocks noGrp="1"/>
          </p:cNvSpPr>
          <p:nvPr>
            <p:ph type="dt" idx="12"/>
          </p:nvPr>
        </p:nvSpPr>
        <p:spPr>
          <a:xfrm>
            <a:off x="414851" y="6218842"/>
            <a:ext cx="2128991" cy="470732"/>
          </a:xfrm>
        </p:spPr>
        <p:txBody>
          <a:bodyPr/>
          <a:lstStyle>
            <a:lvl1pPr>
              <a:defRPr/>
            </a:lvl1pPr>
          </a:lstStyle>
          <a:p>
            <a:endParaRPr lang="en-US"/>
          </a:p>
        </p:txBody>
      </p:sp>
    </p:spTree>
    <p:extLst>
      <p:ext uri="{BB962C8B-B14F-4D97-AF65-F5344CB8AC3E}">
        <p14:creationId xmlns:p14="http://schemas.microsoft.com/office/powerpoint/2010/main" val="351628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228950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71645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92317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55957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255073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188463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371365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74466-D5CC-47C5-871C-C95208DB5CD7}" type="datetimeFigureOut">
              <a:rPr lang="en-US" smtClean="0"/>
              <a:t>5/2/2011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9A97DA-2670-44DE-82A7-724DA7519820}" type="slidenum">
              <a:rPr lang="en-US" smtClean="0"/>
              <a:t>‹#›</a:t>
            </a:fld>
            <a:endParaRPr lang="en-US" dirty="0"/>
          </a:p>
        </p:txBody>
      </p:sp>
    </p:spTree>
    <p:extLst>
      <p:ext uri="{BB962C8B-B14F-4D97-AF65-F5344CB8AC3E}">
        <p14:creationId xmlns:p14="http://schemas.microsoft.com/office/powerpoint/2010/main" val="141055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447800"/>
          </a:xfrm>
          <a:prstGeom prst="rect">
            <a:avLst/>
          </a:prstGeom>
          <a:solidFill>
            <a:schemeClr val="accent4"/>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2400" y="1524000"/>
            <a:ext cx="88392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74466-D5CC-47C5-871C-C95208DB5CD7}" type="datetimeFigureOut">
              <a:rPr lang="en-US" smtClean="0"/>
              <a:t>5/2/2011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A97DA-2670-44DE-82A7-724DA7519820}" type="slidenum">
              <a:rPr lang="en-US" smtClean="0"/>
              <a:t>‹#›</a:t>
            </a:fld>
            <a:endParaRPr lang="en-US" dirty="0"/>
          </a:p>
        </p:txBody>
      </p:sp>
    </p:spTree>
    <p:extLst>
      <p:ext uri="{BB962C8B-B14F-4D97-AF65-F5344CB8AC3E}">
        <p14:creationId xmlns:p14="http://schemas.microsoft.com/office/powerpoint/2010/main" val="35354281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rgbClr val="FFFF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130425"/>
            <a:ext cx="8991600" cy="1470025"/>
          </a:xfrm>
        </p:spPr>
        <p:txBody>
          <a:bodyPr/>
          <a:lstStyle/>
          <a:p>
            <a:r>
              <a:rPr lang="en-US" dirty="0" smtClean="0"/>
              <a:t>Glass Box Software Model Checking</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Final Defense</a:t>
            </a:r>
          </a:p>
          <a:p>
            <a:endParaRPr lang="en-US" dirty="0" smtClean="0"/>
          </a:p>
          <a:p>
            <a:r>
              <a:rPr lang="en-US" dirty="0" smtClean="0"/>
              <a:t>Michael Roberson</a:t>
            </a:r>
          </a:p>
          <a:p>
            <a:r>
              <a:rPr lang="en-US" dirty="0" smtClean="0"/>
              <a:t>The University of Michigan</a:t>
            </a:r>
            <a:endParaRPr lang="en-US" dirty="0"/>
          </a:p>
        </p:txBody>
      </p:sp>
    </p:spTree>
    <p:extLst>
      <p:ext uri="{BB962C8B-B14F-4D97-AF65-F5344CB8AC3E}">
        <p14:creationId xmlns:p14="http://schemas.microsoft.com/office/powerpoint/2010/main" val="1616229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Line 1"/>
          <p:cNvSpPr>
            <a:spLocks noChangeShapeType="1"/>
          </p:cNvSpPr>
          <p:nvPr/>
        </p:nvSpPr>
        <p:spPr bwMode="auto">
          <a:xfrm flipH="1">
            <a:off x="4145749" y="37774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9" name="Line 1"/>
          <p:cNvSpPr>
            <a:spLocks noChangeShapeType="1"/>
          </p:cNvSpPr>
          <p:nvPr/>
        </p:nvSpPr>
        <p:spPr bwMode="auto">
          <a:xfrm flipH="1">
            <a:off x="3514377" y="43870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0" name="Line 1"/>
          <p:cNvSpPr>
            <a:spLocks noChangeShapeType="1"/>
          </p:cNvSpPr>
          <p:nvPr/>
        </p:nvSpPr>
        <p:spPr bwMode="auto">
          <a:xfrm flipH="1">
            <a:off x="2839464" y="4974917"/>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1" name="Line 1"/>
          <p:cNvSpPr>
            <a:spLocks noChangeShapeType="1"/>
          </p:cNvSpPr>
          <p:nvPr/>
        </p:nvSpPr>
        <p:spPr bwMode="auto">
          <a:xfrm flipH="1">
            <a:off x="4831548" y="43870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2" name="Line 1"/>
          <p:cNvSpPr>
            <a:spLocks noChangeShapeType="1"/>
          </p:cNvSpPr>
          <p:nvPr/>
        </p:nvSpPr>
        <p:spPr bwMode="auto">
          <a:xfrm flipH="1">
            <a:off x="4156635" y="4974917"/>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3" name="Line 1"/>
          <p:cNvSpPr>
            <a:spLocks noChangeShapeType="1"/>
          </p:cNvSpPr>
          <p:nvPr/>
        </p:nvSpPr>
        <p:spPr bwMode="auto">
          <a:xfrm flipH="1">
            <a:off x="5484692" y="4985803"/>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7" name="Line 1"/>
          <p:cNvSpPr>
            <a:spLocks noChangeShapeType="1"/>
          </p:cNvSpPr>
          <p:nvPr/>
        </p:nvSpPr>
        <p:spPr bwMode="auto">
          <a:xfrm>
            <a:off x="3594490" y="4909604"/>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5" name="Line 1"/>
          <p:cNvSpPr>
            <a:spLocks noChangeShapeType="1"/>
          </p:cNvSpPr>
          <p:nvPr/>
        </p:nvSpPr>
        <p:spPr bwMode="auto">
          <a:xfrm>
            <a:off x="4280290" y="4310890"/>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6" name="Line 1"/>
          <p:cNvSpPr>
            <a:spLocks noChangeShapeType="1"/>
          </p:cNvSpPr>
          <p:nvPr/>
        </p:nvSpPr>
        <p:spPr bwMode="auto">
          <a:xfrm>
            <a:off x="4911662" y="4920490"/>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2" name="Line 1"/>
          <p:cNvSpPr>
            <a:spLocks noChangeShapeType="1"/>
          </p:cNvSpPr>
          <p:nvPr/>
        </p:nvSpPr>
        <p:spPr bwMode="auto">
          <a:xfrm>
            <a:off x="4933433" y="3712175"/>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3" name="Line 1"/>
          <p:cNvSpPr>
            <a:spLocks noChangeShapeType="1"/>
          </p:cNvSpPr>
          <p:nvPr/>
        </p:nvSpPr>
        <p:spPr bwMode="auto">
          <a:xfrm>
            <a:off x="5564805" y="4321775"/>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4" name="Line 1"/>
          <p:cNvSpPr>
            <a:spLocks noChangeShapeType="1"/>
          </p:cNvSpPr>
          <p:nvPr/>
        </p:nvSpPr>
        <p:spPr bwMode="auto">
          <a:xfrm>
            <a:off x="6203919" y="4923199"/>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2" name="Title 1"/>
          <p:cNvSpPr>
            <a:spLocks noGrp="1"/>
          </p:cNvSpPr>
          <p:nvPr>
            <p:ph type="title"/>
          </p:nvPr>
        </p:nvSpPr>
        <p:spPr/>
        <p:txBody>
          <a:bodyPr/>
          <a:lstStyle/>
          <a:p>
            <a:r>
              <a:rPr lang="en-US" dirty="0" smtClean="0"/>
              <a:t>Queue Example</a:t>
            </a:r>
            <a:endParaRPr lang="en-US" dirty="0"/>
          </a:p>
        </p:txBody>
      </p:sp>
      <p:sp>
        <p:nvSpPr>
          <p:cNvPr id="4" name="Rectangle 3"/>
          <p:cNvSpPr/>
          <p:nvPr/>
        </p:nvSpPr>
        <p:spPr>
          <a:xfrm>
            <a:off x="36576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812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627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245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863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295400" y="16002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295400" y="24384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00900" y="16002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200900" y="24384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rved Right Arrow 16"/>
          <p:cNvSpPr/>
          <p:nvPr/>
        </p:nvSpPr>
        <p:spPr>
          <a:xfrm>
            <a:off x="152400" y="1905000"/>
            <a:ext cx="895350" cy="1295400"/>
          </a:xfrm>
          <a:prstGeom prst="curv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Right Arrow 17"/>
          <p:cNvSpPr/>
          <p:nvPr/>
        </p:nvSpPr>
        <p:spPr>
          <a:xfrm flipH="1" flipV="1">
            <a:off x="8077200" y="1828800"/>
            <a:ext cx="895350" cy="1295400"/>
          </a:xfrm>
          <a:prstGeom prst="curved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143000" y="2709837"/>
            <a:ext cx="1847850" cy="523220"/>
          </a:xfrm>
          <a:prstGeom prst="rect">
            <a:avLst/>
          </a:prstGeom>
          <a:noFill/>
        </p:spPr>
        <p:txBody>
          <a:bodyPr wrap="square" rtlCol="0">
            <a:spAutoFit/>
          </a:bodyPr>
          <a:lstStyle/>
          <a:p>
            <a:r>
              <a:rPr lang="en-US" sz="2800" dirty="0" err="1" smtClean="0"/>
              <a:t>Dequeue</a:t>
            </a:r>
            <a:endParaRPr lang="en-US" sz="2800" dirty="0"/>
          </a:p>
        </p:txBody>
      </p:sp>
      <p:sp>
        <p:nvSpPr>
          <p:cNvPr id="20" name="TextBox 19"/>
          <p:cNvSpPr txBox="1"/>
          <p:nvPr/>
        </p:nvSpPr>
        <p:spPr>
          <a:xfrm>
            <a:off x="6096000" y="2731608"/>
            <a:ext cx="1847850" cy="523220"/>
          </a:xfrm>
          <a:prstGeom prst="rect">
            <a:avLst/>
          </a:prstGeom>
          <a:noFill/>
        </p:spPr>
        <p:txBody>
          <a:bodyPr wrap="square" rtlCol="0">
            <a:spAutoFit/>
          </a:bodyPr>
          <a:lstStyle/>
          <a:p>
            <a:pPr algn="r"/>
            <a:r>
              <a:rPr lang="en-US" sz="2800" dirty="0" err="1" smtClean="0"/>
              <a:t>Enqueue</a:t>
            </a:r>
            <a:endParaRPr lang="en-US" sz="2800" dirty="0"/>
          </a:p>
        </p:txBody>
      </p:sp>
      <p:sp>
        <p:nvSpPr>
          <p:cNvPr id="21" name="TextBox 20"/>
          <p:cNvSpPr txBox="1"/>
          <p:nvPr/>
        </p:nvSpPr>
        <p:spPr>
          <a:xfrm>
            <a:off x="1073604" y="1840468"/>
            <a:ext cx="838200" cy="369332"/>
          </a:xfrm>
          <a:prstGeom prst="rect">
            <a:avLst/>
          </a:prstGeom>
          <a:noFill/>
        </p:spPr>
        <p:txBody>
          <a:bodyPr wrap="square" rtlCol="0">
            <a:spAutoFit/>
          </a:bodyPr>
          <a:lstStyle/>
          <a:p>
            <a:pPr algn="r"/>
            <a:r>
              <a:rPr lang="en-US" dirty="0" smtClean="0"/>
              <a:t>front</a:t>
            </a:r>
            <a:endParaRPr lang="en-US" dirty="0"/>
          </a:p>
        </p:txBody>
      </p:sp>
      <p:sp>
        <p:nvSpPr>
          <p:cNvPr id="22" name="TextBox 21"/>
          <p:cNvSpPr txBox="1"/>
          <p:nvPr/>
        </p:nvSpPr>
        <p:spPr>
          <a:xfrm>
            <a:off x="7277100" y="1840468"/>
            <a:ext cx="838200" cy="369332"/>
          </a:xfrm>
          <a:prstGeom prst="rect">
            <a:avLst/>
          </a:prstGeom>
          <a:noFill/>
        </p:spPr>
        <p:txBody>
          <a:bodyPr wrap="square" rtlCol="0">
            <a:spAutoFit/>
          </a:bodyPr>
          <a:lstStyle/>
          <a:p>
            <a:r>
              <a:rPr lang="en-US" dirty="0" smtClean="0"/>
              <a:t>back</a:t>
            </a:r>
            <a:endParaRPr lang="en-US" dirty="0"/>
          </a:p>
        </p:txBody>
      </p:sp>
      <p:grpSp>
        <p:nvGrpSpPr>
          <p:cNvPr id="26" name="Group 25"/>
          <p:cNvGrpSpPr/>
          <p:nvPr/>
        </p:nvGrpSpPr>
        <p:grpSpPr>
          <a:xfrm>
            <a:off x="4326792" y="3287527"/>
            <a:ext cx="685973" cy="587977"/>
            <a:chOff x="4000500" y="3619500"/>
            <a:chExt cx="800100" cy="685800"/>
          </a:xfrm>
        </p:grpSpPr>
        <p:sp>
          <p:nvSpPr>
            <p:cNvPr id="23" name="Oval 22"/>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5" name="Rectangle 24"/>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27" name="Group 26"/>
          <p:cNvGrpSpPr/>
          <p:nvPr/>
        </p:nvGrpSpPr>
        <p:grpSpPr>
          <a:xfrm>
            <a:off x="4984766" y="3894170"/>
            <a:ext cx="685973" cy="587977"/>
            <a:chOff x="4000500" y="3619500"/>
            <a:chExt cx="800100" cy="685800"/>
          </a:xfrm>
        </p:grpSpPr>
        <p:sp>
          <p:nvSpPr>
            <p:cNvPr id="28" name="Oval 27"/>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0" name="Rectangle 29"/>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31" name="Group 30"/>
          <p:cNvGrpSpPr/>
          <p:nvPr/>
        </p:nvGrpSpPr>
        <p:grpSpPr>
          <a:xfrm>
            <a:off x="3673484" y="3894170"/>
            <a:ext cx="685973" cy="587977"/>
            <a:chOff x="4000500" y="3619500"/>
            <a:chExt cx="800100" cy="685800"/>
          </a:xfrm>
        </p:grpSpPr>
        <p:sp>
          <p:nvSpPr>
            <p:cNvPr id="32" name="Oval 31"/>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Rectangle 33"/>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35" name="Group 34"/>
          <p:cNvGrpSpPr/>
          <p:nvPr/>
        </p:nvGrpSpPr>
        <p:grpSpPr>
          <a:xfrm>
            <a:off x="4322125" y="4482147"/>
            <a:ext cx="685973" cy="587977"/>
            <a:chOff x="4000500" y="3619500"/>
            <a:chExt cx="800100" cy="685800"/>
          </a:xfrm>
        </p:grpSpPr>
        <p:sp>
          <p:nvSpPr>
            <p:cNvPr id="36" name="Oval 35"/>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Rectangle 37"/>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39" name="Group 38"/>
          <p:cNvGrpSpPr/>
          <p:nvPr/>
        </p:nvGrpSpPr>
        <p:grpSpPr>
          <a:xfrm>
            <a:off x="4980100" y="5088790"/>
            <a:ext cx="685973" cy="587977"/>
            <a:chOff x="4000500" y="3619500"/>
            <a:chExt cx="800100" cy="685800"/>
          </a:xfrm>
        </p:grpSpPr>
        <p:sp>
          <p:nvSpPr>
            <p:cNvPr id="40" name="Oval 39"/>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2" name="Rectangle 41"/>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43" name="Group 42"/>
          <p:cNvGrpSpPr/>
          <p:nvPr/>
        </p:nvGrpSpPr>
        <p:grpSpPr>
          <a:xfrm>
            <a:off x="3668817" y="5088790"/>
            <a:ext cx="685973" cy="587977"/>
            <a:chOff x="4000500" y="3619500"/>
            <a:chExt cx="800100" cy="685800"/>
          </a:xfrm>
        </p:grpSpPr>
        <p:sp>
          <p:nvSpPr>
            <p:cNvPr id="44" name="Oval 43"/>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Rectangle 45"/>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 46"/>
          <p:cNvGrpSpPr/>
          <p:nvPr/>
        </p:nvGrpSpPr>
        <p:grpSpPr>
          <a:xfrm>
            <a:off x="3015508" y="4482147"/>
            <a:ext cx="685973" cy="587977"/>
            <a:chOff x="4000500" y="3619500"/>
            <a:chExt cx="800100" cy="685800"/>
          </a:xfrm>
        </p:grpSpPr>
        <p:sp>
          <p:nvSpPr>
            <p:cNvPr id="48" name="Oval 47"/>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Rectangle 49"/>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55" name="Group 54"/>
          <p:cNvGrpSpPr/>
          <p:nvPr/>
        </p:nvGrpSpPr>
        <p:grpSpPr>
          <a:xfrm>
            <a:off x="2362200" y="5088790"/>
            <a:ext cx="685973" cy="587977"/>
            <a:chOff x="4000500" y="3619500"/>
            <a:chExt cx="800100" cy="685800"/>
          </a:xfrm>
        </p:grpSpPr>
        <p:sp>
          <p:nvSpPr>
            <p:cNvPr id="56" name="Oval 55"/>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8" name="Rectangle 57"/>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59" name="Group 58"/>
          <p:cNvGrpSpPr/>
          <p:nvPr/>
        </p:nvGrpSpPr>
        <p:grpSpPr>
          <a:xfrm>
            <a:off x="5631074" y="4482147"/>
            <a:ext cx="685973" cy="587977"/>
            <a:chOff x="4000500" y="3619500"/>
            <a:chExt cx="800100" cy="685800"/>
          </a:xfrm>
        </p:grpSpPr>
        <p:sp>
          <p:nvSpPr>
            <p:cNvPr id="60" name="Oval 59"/>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2" name="Rectangle 61"/>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63" name="Group 62"/>
          <p:cNvGrpSpPr/>
          <p:nvPr/>
        </p:nvGrpSpPr>
        <p:grpSpPr>
          <a:xfrm>
            <a:off x="6289049" y="5088790"/>
            <a:ext cx="685973" cy="587977"/>
            <a:chOff x="4000500" y="3619500"/>
            <a:chExt cx="800100" cy="685800"/>
          </a:xfrm>
        </p:grpSpPr>
        <p:sp>
          <p:nvSpPr>
            <p:cNvPr id="64" name="Oval 63"/>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6" name="Rectangle 65"/>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85" name="Curved Connector 84"/>
          <p:cNvCxnSpPr>
            <a:stCxn id="28" idx="7"/>
            <a:endCxn id="23" idx="6"/>
          </p:cNvCxnSpPr>
          <p:nvPr/>
        </p:nvCxnSpPr>
        <p:spPr>
          <a:xfrm rot="16200000" flipV="1">
            <a:off x="5092143" y="3502139"/>
            <a:ext cx="398761" cy="557516"/>
          </a:xfrm>
          <a:prstGeom prst="curvedConnector2">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60" idx="0"/>
            <a:endCxn id="32" idx="0"/>
          </p:cNvCxnSpPr>
          <p:nvPr/>
        </p:nvCxnSpPr>
        <p:spPr>
          <a:xfrm rot="16200000" flipV="1">
            <a:off x="4701278" y="3209364"/>
            <a:ext cx="587977" cy="1957590"/>
          </a:xfrm>
          <a:prstGeom prst="curvedConnector3">
            <a:avLst>
              <a:gd name="adj1" fmla="val 246259"/>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64" idx="0"/>
            <a:endCxn id="48" idx="0"/>
          </p:cNvCxnSpPr>
          <p:nvPr/>
        </p:nvCxnSpPr>
        <p:spPr>
          <a:xfrm rot="16200000" flipV="1">
            <a:off x="4691945" y="3148698"/>
            <a:ext cx="606643" cy="3273541"/>
          </a:xfrm>
          <a:prstGeom prst="curvedConnector3">
            <a:avLst>
              <a:gd name="adj1" fmla="val 39249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1116" y="6019800"/>
            <a:ext cx="4024562" cy="523220"/>
          </a:xfrm>
          <a:prstGeom prst="rect">
            <a:avLst/>
          </a:prstGeom>
          <a:noFill/>
        </p:spPr>
        <p:txBody>
          <a:bodyPr wrap="square" rtlCol="0">
            <a:spAutoFit/>
          </a:bodyPr>
          <a:lstStyle/>
          <a:p>
            <a:r>
              <a:rPr lang="en-US" sz="2800" dirty="0" smtClean="0"/>
              <a:t>O(n</a:t>
            </a:r>
            <a:r>
              <a:rPr lang="en-US" sz="2800" baseline="30000" dirty="0" smtClean="0"/>
              <a:t>2</a:t>
            </a:r>
            <a:r>
              <a:rPr lang="en-US" sz="2800" dirty="0" smtClean="0"/>
              <a:t>) Transitions Total</a:t>
            </a:r>
            <a:endParaRPr lang="en-US" sz="2800" dirty="0"/>
          </a:p>
        </p:txBody>
      </p:sp>
      <p:sp>
        <p:nvSpPr>
          <p:cNvPr id="93" name="TextBox 92"/>
          <p:cNvSpPr txBox="1"/>
          <p:nvPr/>
        </p:nvSpPr>
        <p:spPr>
          <a:xfrm>
            <a:off x="4582936" y="5827693"/>
            <a:ext cx="3570464" cy="954107"/>
          </a:xfrm>
          <a:prstGeom prst="rect">
            <a:avLst/>
          </a:prstGeom>
          <a:noFill/>
        </p:spPr>
        <p:txBody>
          <a:bodyPr wrap="square" rtlCol="0">
            <a:spAutoFit/>
          </a:bodyPr>
          <a:lstStyle/>
          <a:p>
            <a:pPr algn="ctr"/>
            <a:r>
              <a:rPr lang="en-US" sz="2800" dirty="0" smtClean="0"/>
              <a:t>O(n) Transitions Explicitly Checked</a:t>
            </a:r>
            <a:endParaRPr lang="en-US" sz="2800" dirty="0"/>
          </a:p>
        </p:txBody>
      </p:sp>
      <p:sp>
        <p:nvSpPr>
          <p:cNvPr id="84" name="Freeform 8"/>
          <p:cNvSpPr>
            <a:spLocks/>
          </p:cNvSpPr>
          <p:nvPr/>
        </p:nvSpPr>
        <p:spPr bwMode="auto">
          <a:xfrm>
            <a:off x="4941950" y="3723721"/>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09B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6" name="Freeform 8"/>
          <p:cNvSpPr>
            <a:spLocks/>
          </p:cNvSpPr>
          <p:nvPr/>
        </p:nvSpPr>
        <p:spPr bwMode="auto">
          <a:xfrm>
            <a:off x="5573322" y="4332661"/>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09B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8" name="Freeform 8"/>
          <p:cNvSpPr>
            <a:spLocks/>
          </p:cNvSpPr>
          <p:nvPr/>
        </p:nvSpPr>
        <p:spPr bwMode="auto">
          <a:xfrm>
            <a:off x="6242383" y="4950714"/>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09B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9" name="Freeform 8"/>
          <p:cNvSpPr>
            <a:spLocks/>
          </p:cNvSpPr>
          <p:nvPr/>
        </p:nvSpPr>
        <p:spPr bwMode="auto">
          <a:xfrm rot="15720000">
            <a:off x="2933666" y="4923645"/>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91" name="Freeform 8"/>
          <p:cNvSpPr>
            <a:spLocks/>
          </p:cNvSpPr>
          <p:nvPr/>
        </p:nvSpPr>
        <p:spPr bwMode="auto">
          <a:xfrm rot="15720000">
            <a:off x="3597694" y="4344799"/>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94" name="Freeform 8"/>
          <p:cNvSpPr>
            <a:spLocks/>
          </p:cNvSpPr>
          <p:nvPr/>
        </p:nvSpPr>
        <p:spPr bwMode="auto">
          <a:xfrm rot="15720000">
            <a:off x="4239954" y="3724313"/>
            <a:ext cx="194398" cy="245672"/>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cxnSp>
        <p:nvCxnSpPr>
          <p:cNvPr id="95" name="Curved Connector 94"/>
          <p:cNvCxnSpPr>
            <a:stCxn id="28" idx="7"/>
            <a:endCxn id="23" idx="6"/>
          </p:cNvCxnSpPr>
          <p:nvPr/>
        </p:nvCxnSpPr>
        <p:spPr>
          <a:xfrm rot="16200000" flipV="1">
            <a:off x="5092143" y="3502139"/>
            <a:ext cx="398761" cy="557516"/>
          </a:xfrm>
          <a:prstGeom prst="curvedConnector2">
            <a:avLst/>
          </a:prstGeom>
          <a:ln w="444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60" idx="0"/>
            <a:endCxn id="32" idx="0"/>
          </p:cNvCxnSpPr>
          <p:nvPr/>
        </p:nvCxnSpPr>
        <p:spPr>
          <a:xfrm rot="16200000" flipV="1">
            <a:off x="4701278" y="3209364"/>
            <a:ext cx="587977" cy="1957590"/>
          </a:xfrm>
          <a:prstGeom prst="curvedConnector3">
            <a:avLst>
              <a:gd name="adj1" fmla="val 246259"/>
            </a:avLst>
          </a:prstGeom>
          <a:ln w="444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64" idx="0"/>
            <a:endCxn id="48" idx="0"/>
          </p:cNvCxnSpPr>
          <p:nvPr/>
        </p:nvCxnSpPr>
        <p:spPr>
          <a:xfrm rot="16200000" flipV="1">
            <a:off x="4691945" y="3148698"/>
            <a:ext cx="606643" cy="3273541"/>
          </a:xfrm>
          <a:prstGeom prst="curvedConnector3">
            <a:avLst>
              <a:gd name="adj1" fmla="val 392490"/>
            </a:avLst>
          </a:prstGeom>
          <a:ln w="44450">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99" name="Freeform 10"/>
          <p:cNvSpPr>
            <a:spLocks/>
          </p:cNvSpPr>
          <p:nvPr/>
        </p:nvSpPr>
        <p:spPr bwMode="auto">
          <a:xfrm>
            <a:off x="4263136" y="4331618"/>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0" name="Freeform 10"/>
          <p:cNvSpPr>
            <a:spLocks/>
          </p:cNvSpPr>
          <p:nvPr/>
        </p:nvSpPr>
        <p:spPr bwMode="auto">
          <a:xfrm>
            <a:off x="3609992" y="4941219"/>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1" name="Freeform 10"/>
          <p:cNvSpPr>
            <a:spLocks/>
          </p:cNvSpPr>
          <p:nvPr/>
        </p:nvSpPr>
        <p:spPr bwMode="auto">
          <a:xfrm rot="16140000">
            <a:off x="4219593" y="4961600"/>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4" name="Freeform 10"/>
          <p:cNvSpPr>
            <a:spLocks/>
          </p:cNvSpPr>
          <p:nvPr/>
        </p:nvSpPr>
        <p:spPr bwMode="auto">
          <a:xfrm rot="16140000">
            <a:off x="4897146" y="4355067"/>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5" name="Freeform 10"/>
          <p:cNvSpPr>
            <a:spLocks/>
          </p:cNvSpPr>
          <p:nvPr/>
        </p:nvSpPr>
        <p:spPr bwMode="auto">
          <a:xfrm rot="16140000">
            <a:off x="5535589" y="4961599"/>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6" name="Freeform 10"/>
          <p:cNvSpPr>
            <a:spLocks/>
          </p:cNvSpPr>
          <p:nvPr/>
        </p:nvSpPr>
        <p:spPr bwMode="auto">
          <a:xfrm>
            <a:off x="4918634" y="4953000"/>
            <a:ext cx="220070" cy="218611"/>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Tree>
    <p:extLst>
      <p:ext uri="{BB962C8B-B14F-4D97-AF65-F5344CB8AC3E}">
        <p14:creationId xmlns:p14="http://schemas.microsoft.com/office/powerpoint/2010/main" val="191071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grpId="0" nodeType="withEffect">
                                  <p:stCondLst>
                                    <p:cond delay="0"/>
                                  </p:stCondLst>
                                  <p:childTnLst>
                                    <p:set>
                                      <p:cBhvr additive="repl">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additive="repl">
                                        <p:cTn id="10" dur="1" fill="hold">
                                          <p:stCondLst>
                                            <p:cond delay="0"/>
                                          </p:stCondLst>
                                        </p:cTn>
                                        <p:tgtEl>
                                          <p:spTgt spid="99"/>
                                        </p:tgtEl>
                                        <p:attrNameLst>
                                          <p:attrName>style.visibility</p:attrName>
                                        </p:attrNameLst>
                                      </p:cBhvr>
                                      <p:to>
                                        <p:strVal val="visible"/>
                                      </p:to>
                                    </p:set>
                                  </p:childTnLst>
                                </p:cTn>
                              </p:par>
                              <p:par>
                                <p:cTn id="11" presetID="1" presetClass="entr" fill="hold" grpId="0" nodeType="withEffect">
                                  <p:stCondLst>
                                    <p:cond delay="0"/>
                                  </p:stCondLst>
                                  <p:childTnLst>
                                    <p:set>
                                      <p:cBhvr additive="repl">
                                        <p:cTn id="12" dur="1" fill="hold">
                                          <p:stCondLst>
                                            <p:cond delay="0"/>
                                          </p:stCondLst>
                                        </p:cTn>
                                        <p:tgtEl>
                                          <p:spTgt spid="100"/>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9"/>
                                        </p:tgtEl>
                                      </p:cBhvr>
                                    </p:animEffect>
                                    <p:set>
                                      <p:cBhvr>
                                        <p:cTn id="21" dur="1" fill="hold">
                                          <p:stCondLst>
                                            <p:cond delay="499"/>
                                          </p:stCondLst>
                                        </p:cTn>
                                        <p:tgtEl>
                                          <p:spTgt spid="9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0"/>
                                        </p:tgtEl>
                                      </p:cBhvr>
                                    </p:animEffect>
                                    <p:set>
                                      <p:cBhvr>
                                        <p:cTn id="24" dur="1" fill="hold">
                                          <p:stCondLst>
                                            <p:cond delay="499"/>
                                          </p:stCondLst>
                                        </p:cTn>
                                        <p:tgtEl>
                                          <p:spTgt spid="10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fill="hold" grpId="0" nodeType="clickEffect">
                                  <p:stCondLst>
                                    <p:cond delay="0"/>
                                  </p:stCondLst>
                                  <p:childTnLst>
                                    <p:set>
                                      <p:cBhvr additive="repl">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grpId="0" nodeType="clickEffect">
                                  <p:stCondLst>
                                    <p:cond delay="0"/>
                                  </p:stCondLst>
                                  <p:childTnLst>
                                    <p:set>
                                      <p:cBhvr additive="repl">
                                        <p:cTn id="32" dur="1" fill="hold">
                                          <p:stCondLst>
                                            <p:cond delay="0"/>
                                          </p:stCondLst>
                                        </p:cTn>
                                        <p:tgtEl>
                                          <p:spTgt spid="106"/>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06"/>
                                        </p:tgtEl>
                                      </p:cBhvr>
                                    </p:animEffect>
                                    <p:set>
                                      <p:cBhvr>
                                        <p:cTn id="39" dur="1" fill="hold">
                                          <p:stCondLst>
                                            <p:cond delay="499"/>
                                          </p:stCondLst>
                                        </p:cTn>
                                        <p:tgtEl>
                                          <p:spTgt spid="10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fill="hold" grpId="0" nodeType="clickEffect">
                                  <p:stCondLst>
                                    <p:cond delay="0"/>
                                  </p:stCondLst>
                                  <p:childTnLst>
                                    <p:set>
                                      <p:cBhvr additive="repl">
                                        <p:cTn id="43" dur="1" fill="hold">
                                          <p:stCondLst>
                                            <p:cond delay="0"/>
                                          </p:stCondLst>
                                        </p:cTn>
                                        <p:tgtEl>
                                          <p:spTgt spid="8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fill="hold" grpId="0" nodeType="clickEffect">
                                  <p:stCondLst>
                                    <p:cond delay="0"/>
                                  </p:stCondLst>
                                  <p:childTnLst>
                                    <p:set>
                                      <p:cBhvr additive="repl">
                                        <p:cTn id="47" dur="1" fill="hold">
                                          <p:stCondLst>
                                            <p:cond delay="0"/>
                                          </p:stCondLst>
                                        </p:cTn>
                                        <p:tgtEl>
                                          <p:spTgt spid="9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fill="hold" grpId="0" nodeType="clickEffect">
                                  <p:stCondLst>
                                    <p:cond delay="0"/>
                                  </p:stCondLst>
                                  <p:childTnLst>
                                    <p:set>
                                      <p:cBhvr additive="repl">
                                        <p:cTn id="51" dur="1" fill="hold">
                                          <p:stCondLst>
                                            <p:cond delay="0"/>
                                          </p:stCondLst>
                                        </p:cTn>
                                        <p:tgtEl>
                                          <p:spTgt spid="104"/>
                                        </p:tgtEl>
                                        <p:attrNameLst>
                                          <p:attrName>style.visibility</p:attrName>
                                        </p:attrNameLst>
                                      </p:cBhvr>
                                      <p:to>
                                        <p:strVal val="visible"/>
                                      </p:to>
                                    </p:set>
                                  </p:childTnLst>
                                </p:cTn>
                              </p:par>
                              <p:par>
                                <p:cTn id="52" presetID="1" presetClass="entr" fill="hold" grpId="0" nodeType="withEffect">
                                  <p:stCondLst>
                                    <p:cond delay="0"/>
                                  </p:stCondLst>
                                  <p:childTnLst>
                                    <p:set>
                                      <p:cBhvr additive="repl">
                                        <p:cTn id="53" dur="1" fill="hold">
                                          <p:stCondLst>
                                            <p:cond delay="0"/>
                                          </p:stCondLst>
                                        </p:cTn>
                                        <p:tgtEl>
                                          <p:spTgt spid="105"/>
                                        </p:tgtEl>
                                        <p:attrNameLst>
                                          <p:attrName>style.visibility</p:attrName>
                                        </p:attrNameLst>
                                      </p:cBhvr>
                                      <p:to>
                                        <p:strVal val="visible"/>
                                      </p:to>
                                    </p:set>
                                  </p:childTnLst>
                                </p:cTn>
                              </p:par>
                              <p:par>
                                <p:cTn id="54" presetID="1" presetClass="exit"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05"/>
                                        </p:tgtEl>
                                      </p:cBhvr>
                                    </p:animEffect>
                                    <p:set>
                                      <p:cBhvr>
                                        <p:cTn id="65" dur="1" fill="hold">
                                          <p:stCondLst>
                                            <p:cond delay="499"/>
                                          </p:stCondLst>
                                        </p:cTn>
                                        <p:tgtEl>
                                          <p:spTgt spid="10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fill="hold" grpId="0" nodeType="clickEffect">
                                  <p:stCondLst>
                                    <p:cond delay="0"/>
                                  </p:stCondLst>
                                  <p:childTnLst>
                                    <p:set>
                                      <p:cBhvr additive="repl">
                                        <p:cTn id="69" dur="1" fill="hold">
                                          <p:stCondLst>
                                            <p:cond delay="0"/>
                                          </p:stCondLst>
                                        </p:cTn>
                                        <p:tgtEl>
                                          <p:spTgt spid="9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fill="hold" grpId="0" nodeType="clickEffect">
                                  <p:stCondLst>
                                    <p:cond delay="0"/>
                                  </p:stCondLst>
                                  <p:childTnLst>
                                    <p:set>
                                      <p:cBhvr additive="repl">
                                        <p:cTn id="73" dur="1" fill="hold">
                                          <p:stCondLst>
                                            <p:cond delay="0"/>
                                          </p:stCondLst>
                                        </p:cTn>
                                        <p:tgtEl>
                                          <p:spTgt spid="101"/>
                                        </p:tgtEl>
                                        <p:attrNameLst>
                                          <p:attrName>style.visibility</p:attrName>
                                        </p:attrNameLst>
                                      </p:cBhvr>
                                      <p:to>
                                        <p:strVal val="visible"/>
                                      </p:to>
                                    </p:set>
                                  </p:childTnLst>
                                </p:cTn>
                              </p:par>
                              <p:par>
                                <p:cTn id="74" presetID="1" presetClass="exit" presetSubtype="0" fill="hold" grpId="0" nodeType="withEffect">
                                  <p:stCondLst>
                                    <p:cond delay="0"/>
                                  </p:stCondLst>
                                  <p:childTnLst>
                                    <p:set>
                                      <p:cBhvr>
                                        <p:cTn id="75" dur="1" fill="hold">
                                          <p:stCondLst>
                                            <p:cond delay="0"/>
                                          </p:stCondLst>
                                        </p:cTn>
                                        <p:tgtEl>
                                          <p:spTgt spid="8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01"/>
                                        </p:tgtEl>
                                      </p:cBhvr>
                                    </p:animEffect>
                                    <p:set>
                                      <p:cBhvr>
                                        <p:cTn id="80" dur="1" fill="hold">
                                          <p:stCondLst>
                                            <p:cond delay="499"/>
                                          </p:stCondLst>
                                        </p:cTn>
                                        <p:tgtEl>
                                          <p:spTgt spid="10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fill="hold" grpId="0" nodeType="clickEffect">
                                  <p:stCondLst>
                                    <p:cond delay="0"/>
                                  </p:stCondLst>
                                  <p:childTnLst>
                                    <p:set>
                                      <p:cBhvr additive="repl">
                                        <p:cTn id="84" dur="1" fill="hold">
                                          <p:stCondLst>
                                            <p:cond delay="0"/>
                                          </p:stCondLst>
                                        </p:cTn>
                                        <p:tgtEl>
                                          <p:spTgt spid="8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43"/>
                                        </p:tgtEl>
                                      </p:cBhvr>
                                    </p:animEffect>
                                    <p:set>
                                      <p:cBhvr>
                                        <p:cTn id="105" dur="1" fill="hold">
                                          <p:stCondLst>
                                            <p:cond delay="499"/>
                                          </p:stCondLst>
                                        </p:cTn>
                                        <p:tgtEl>
                                          <p:spTgt spid="43"/>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35"/>
                                        </p:tgtEl>
                                      </p:cBhvr>
                                    </p:animEffect>
                                    <p:set>
                                      <p:cBhvr>
                                        <p:cTn id="108" dur="1" fill="hold">
                                          <p:stCondLst>
                                            <p:cond delay="499"/>
                                          </p:stCondLst>
                                        </p:cTn>
                                        <p:tgtEl>
                                          <p:spTgt spid="35"/>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39"/>
                                        </p:tgtEl>
                                      </p:cBhvr>
                                    </p:animEffect>
                                    <p:set>
                                      <p:cBhvr>
                                        <p:cTn id="11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77" grpId="0" animBg="1"/>
      <p:bldP spid="75" grpId="0" animBg="1"/>
      <p:bldP spid="76" grpId="0" animBg="1"/>
      <p:bldP spid="93" grpId="0"/>
      <p:bldP spid="84" grpId="0" animBg="1"/>
      <p:bldP spid="86" grpId="0" animBg="1"/>
      <p:bldP spid="88" grpId="0" animBg="1"/>
      <p:bldP spid="89" grpId="0" animBg="1"/>
      <p:bldP spid="91" grpId="0" animBg="1"/>
      <p:bldP spid="94" grpId="0" animBg="1"/>
      <p:bldP spid="99" grpId="0" animBg="1"/>
      <p:bldP spid="99" grpId="1" animBg="1"/>
      <p:bldP spid="100" grpId="0" animBg="1"/>
      <p:bldP spid="100" grpId="1" animBg="1"/>
      <p:bldP spid="101" grpId="0" animBg="1"/>
      <p:bldP spid="101" grpId="1" animBg="1"/>
      <p:bldP spid="104" grpId="0" animBg="1"/>
      <p:bldP spid="104" grpId="1" animBg="1"/>
      <p:bldP spid="105" grpId="0" animBg="1"/>
      <p:bldP spid="105" grpId="1" animBg="1"/>
      <p:bldP spid="106" grpId="0" animBg="1"/>
      <p:bldP spid="106"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Searching</a:t>
            </a:r>
          </a:p>
        </p:txBody>
      </p:sp>
      <p:sp>
        <p:nvSpPr>
          <p:cNvPr id="69635" name="Rectangle 3"/>
          <p:cNvSpPr>
            <a:spLocks noGrp="1" noChangeArrowheads="1"/>
          </p:cNvSpPr>
          <p:nvPr>
            <p:ph type="body" idx="1"/>
          </p:nvPr>
        </p:nvSpPr>
        <p:spPr>
          <a:xfrm>
            <a:off x="668338" y="1360488"/>
            <a:ext cx="8294687" cy="2281237"/>
          </a:xfrm>
        </p:spPr>
        <p:txBody>
          <a:bodyPr/>
          <a:lstStyle/>
          <a:p>
            <a:r>
              <a:rPr lang="en-US"/>
              <a:t>Identify and prune similar states</a:t>
            </a:r>
          </a:p>
        </p:txBody>
      </p:sp>
      <p:grpSp>
        <p:nvGrpSpPr>
          <p:cNvPr id="69760" name="Group 128"/>
          <p:cNvGrpSpPr>
            <a:grpSpLocks/>
          </p:cNvGrpSpPr>
          <p:nvPr/>
        </p:nvGrpSpPr>
        <p:grpSpPr bwMode="auto">
          <a:xfrm>
            <a:off x="5791200" y="2743200"/>
            <a:ext cx="3276600" cy="3657600"/>
            <a:chOff x="2928" y="1728"/>
            <a:chExt cx="2064" cy="2304"/>
          </a:xfrm>
        </p:grpSpPr>
        <p:grpSp>
          <p:nvGrpSpPr>
            <p:cNvPr id="69679" name="Group 47"/>
            <p:cNvGrpSpPr>
              <a:grpSpLocks/>
            </p:cNvGrpSpPr>
            <p:nvPr/>
          </p:nvGrpSpPr>
          <p:grpSpPr bwMode="auto">
            <a:xfrm>
              <a:off x="2928" y="1728"/>
              <a:ext cx="1488" cy="1104"/>
              <a:chOff x="336" y="1728"/>
              <a:chExt cx="1488" cy="1104"/>
            </a:xfrm>
          </p:grpSpPr>
          <p:sp>
            <p:nvSpPr>
              <p:cNvPr id="69680" name="Oval 48"/>
              <p:cNvSpPr>
                <a:spLocks noChangeArrowheads="1"/>
              </p:cNvSpPr>
              <p:nvPr/>
            </p:nvSpPr>
            <p:spPr bwMode="auto">
              <a:xfrm>
                <a:off x="1100"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681" name="Oval 49"/>
              <p:cNvSpPr>
                <a:spLocks noChangeArrowheads="1"/>
              </p:cNvSpPr>
              <p:nvPr/>
            </p:nvSpPr>
            <p:spPr bwMode="auto">
              <a:xfrm>
                <a:off x="768"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9682" name="Oval 50"/>
              <p:cNvSpPr>
                <a:spLocks noChangeArrowheads="1"/>
              </p:cNvSpPr>
              <p:nvPr/>
            </p:nvSpPr>
            <p:spPr bwMode="auto">
              <a:xfrm>
                <a:off x="1100"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683" name="Oval 51"/>
              <p:cNvSpPr>
                <a:spLocks noChangeArrowheads="1"/>
              </p:cNvSpPr>
              <p:nvPr/>
            </p:nvSpPr>
            <p:spPr bwMode="auto">
              <a:xfrm>
                <a:off x="1440"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684" name="Line 52"/>
              <p:cNvSpPr>
                <a:spLocks noChangeShapeType="1"/>
              </p:cNvSpPr>
              <p:nvPr/>
            </p:nvSpPr>
            <p:spPr bwMode="auto">
              <a:xfrm flipH="1">
                <a:off x="912"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5" name="Line 53"/>
              <p:cNvSpPr>
                <a:spLocks noChangeShapeType="1"/>
              </p:cNvSpPr>
              <p:nvPr/>
            </p:nvSpPr>
            <p:spPr bwMode="auto">
              <a:xfrm>
                <a:off x="1244"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p:cNvSpPr>
                <a:spLocks noChangeShapeType="1"/>
              </p:cNvSpPr>
              <p:nvPr/>
            </p:nvSpPr>
            <p:spPr bwMode="auto">
              <a:xfrm>
                <a:off x="1244"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Oval 55"/>
              <p:cNvSpPr>
                <a:spLocks noChangeArrowheads="1"/>
              </p:cNvSpPr>
              <p:nvPr/>
            </p:nvSpPr>
            <p:spPr bwMode="auto">
              <a:xfrm>
                <a:off x="336"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88" name="Oval 56"/>
              <p:cNvSpPr>
                <a:spLocks noChangeArrowheads="1"/>
              </p:cNvSpPr>
              <p:nvPr/>
            </p:nvSpPr>
            <p:spPr bwMode="auto">
              <a:xfrm>
                <a:off x="432"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689" name="Line 57"/>
              <p:cNvSpPr>
                <a:spLocks noChangeShapeType="1"/>
              </p:cNvSpPr>
              <p:nvPr/>
            </p:nvSpPr>
            <p:spPr bwMode="auto">
              <a:xfrm flipH="1">
                <a:off x="576"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90" name="Group 58"/>
            <p:cNvGrpSpPr>
              <a:grpSpLocks/>
            </p:cNvGrpSpPr>
            <p:nvPr/>
          </p:nvGrpSpPr>
          <p:grpSpPr bwMode="auto">
            <a:xfrm>
              <a:off x="3504" y="2832"/>
              <a:ext cx="1488" cy="1200"/>
              <a:chOff x="912" y="2832"/>
              <a:chExt cx="1488" cy="1200"/>
            </a:xfrm>
          </p:grpSpPr>
          <p:sp>
            <p:nvSpPr>
              <p:cNvPr id="69691" name="Line 59"/>
              <p:cNvSpPr>
                <a:spLocks noChangeShapeType="1"/>
              </p:cNvSpPr>
              <p:nvPr/>
            </p:nvSpPr>
            <p:spPr bwMode="auto">
              <a:xfrm>
                <a:off x="1008" y="2832"/>
                <a:ext cx="672"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92" name="Oval 60"/>
              <p:cNvSpPr>
                <a:spLocks noChangeArrowheads="1"/>
              </p:cNvSpPr>
              <p:nvPr/>
            </p:nvSpPr>
            <p:spPr bwMode="auto">
              <a:xfrm>
                <a:off x="1676"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693" name="Oval 61"/>
              <p:cNvSpPr>
                <a:spLocks noChangeArrowheads="1"/>
              </p:cNvSpPr>
              <p:nvPr/>
            </p:nvSpPr>
            <p:spPr bwMode="auto">
              <a:xfrm>
                <a:off x="1344"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694" name="Oval 62"/>
              <p:cNvSpPr>
                <a:spLocks noChangeArrowheads="1"/>
              </p:cNvSpPr>
              <p:nvPr/>
            </p:nvSpPr>
            <p:spPr bwMode="auto">
              <a:xfrm>
                <a:off x="1676"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695" name="Oval 63"/>
              <p:cNvSpPr>
                <a:spLocks noChangeArrowheads="1"/>
              </p:cNvSpPr>
              <p:nvPr/>
            </p:nvSpPr>
            <p:spPr bwMode="auto">
              <a:xfrm>
                <a:off x="2016"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696" name="Line 64"/>
              <p:cNvSpPr>
                <a:spLocks noChangeShapeType="1"/>
              </p:cNvSpPr>
              <p:nvPr/>
            </p:nvSpPr>
            <p:spPr bwMode="auto">
              <a:xfrm flipH="1">
                <a:off x="1488"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7" name="Line 65"/>
              <p:cNvSpPr>
                <a:spLocks noChangeShapeType="1"/>
              </p:cNvSpPr>
              <p:nvPr/>
            </p:nvSpPr>
            <p:spPr bwMode="auto">
              <a:xfrm>
                <a:off x="1820"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8" name="Line 66"/>
              <p:cNvSpPr>
                <a:spLocks noChangeShapeType="1"/>
              </p:cNvSpPr>
              <p:nvPr/>
            </p:nvSpPr>
            <p:spPr bwMode="auto">
              <a:xfrm>
                <a:off x="1820"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9" name="Oval 67"/>
              <p:cNvSpPr>
                <a:spLocks noChangeArrowheads="1"/>
              </p:cNvSpPr>
              <p:nvPr/>
            </p:nvSpPr>
            <p:spPr bwMode="auto">
              <a:xfrm>
                <a:off x="912"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700" name="Group 68"/>
          <p:cNvGrpSpPr>
            <a:grpSpLocks/>
          </p:cNvGrpSpPr>
          <p:nvPr/>
        </p:nvGrpSpPr>
        <p:grpSpPr bwMode="auto">
          <a:xfrm>
            <a:off x="3276600" y="2743200"/>
            <a:ext cx="3276600" cy="3657600"/>
            <a:chOff x="1968" y="1728"/>
            <a:chExt cx="2064" cy="2304"/>
          </a:xfrm>
        </p:grpSpPr>
        <p:sp>
          <p:nvSpPr>
            <p:cNvPr id="69701" name="Line 69"/>
            <p:cNvSpPr>
              <a:spLocks noChangeShapeType="1"/>
            </p:cNvSpPr>
            <p:nvPr/>
          </p:nvSpPr>
          <p:spPr bwMode="auto">
            <a:xfrm>
              <a:off x="2640" y="2832"/>
              <a:ext cx="672"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02" name="Oval 70"/>
            <p:cNvSpPr>
              <a:spLocks noChangeArrowheads="1"/>
            </p:cNvSpPr>
            <p:nvPr/>
          </p:nvSpPr>
          <p:spPr bwMode="auto">
            <a:xfrm>
              <a:off x="2732"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03" name="Oval 71"/>
            <p:cNvSpPr>
              <a:spLocks noChangeArrowheads="1"/>
            </p:cNvSpPr>
            <p:nvPr/>
          </p:nvSpPr>
          <p:spPr bwMode="auto">
            <a:xfrm>
              <a:off x="2400"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9704" name="Oval 72"/>
            <p:cNvSpPr>
              <a:spLocks noChangeArrowheads="1"/>
            </p:cNvSpPr>
            <p:nvPr/>
          </p:nvSpPr>
          <p:spPr bwMode="auto">
            <a:xfrm>
              <a:off x="2732"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pred</a:t>
              </a:r>
            </a:p>
          </p:txBody>
        </p:sp>
        <p:sp>
          <p:nvSpPr>
            <p:cNvPr id="69705" name="Oval 73"/>
            <p:cNvSpPr>
              <a:spLocks noChangeArrowheads="1"/>
            </p:cNvSpPr>
            <p:nvPr/>
          </p:nvSpPr>
          <p:spPr bwMode="auto">
            <a:xfrm>
              <a:off x="3072"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succ</a:t>
              </a:r>
            </a:p>
          </p:txBody>
        </p:sp>
        <p:sp>
          <p:nvSpPr>
            <p:cNvPr id="69706" name="Line 74"/>
            <p:cNvSpPr>
              <a:spLocks noChangeShapeType="1"/>
            </p:cNvSpPr>
            <p:nvPr/>
          </p:nvSpPr>
          <p:spPr bwMode="auto">
            <a:xfrm flipH="1">
              <a:off x="2544"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7" name="Line 75"/>
            <p:cNvSpPr>
              <a:spLocks noChangeShapeType="1"/>
            </p:cNvSpPr>
            <p:nvPr/>
          </p:nvSpPr>
          <p:spPr bwMode="auto">
            <a:xfrm>
              <a:off x="2876"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8" name="Line 76"/>
            <p:cNvSpPr>
              <a:spLocks noChangeShapeType="1"/>
            </p:cNvSpPr>
            <p:nvPr/>
          </p:nvSpPr>
          <p:spPr bwMode="auto">
            <a:xfrm>
              <a:off x="2876"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9" name="Oval 77"/>
            <p:cNvSpPr>
              <a:spLocks noChangeArrowheads="1"/>
            </p:cNvSpPr>
            <p:nvPr/>
          </p:nvSpPr>
          <p:spPr bwMode="auto">
            <a:xfrm>
              <a:off x="1968"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10" name="Oval 78"/>
            <p:cNvSpPr>
              <a:spLocks noChangeArrowheads="1"/>
            </p:cNvSpPr>
            <p:nvPr/>
          </p:nvSpPr>
          <p:spPr bwMode="auto">
            <a:xfrm>
              <a:off x="2064"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11" name="Line 79"/>
            <p:cNvSpPr>
              <a:spLocks noChangeShapeType="1"/>
            </p:cNvSpPr>
            <p:nvPr/>
          </p:nvSpPr>
          <p:spPr bwMode="auto">
            <a:xfrm flipH="1">
              <a:off x="2208"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2" name="Oval 80"/>
            <p:cNvSpPr>
              <a:spLocks noChangeArrowheads="1"/>
            </p:cNvSpPr>
            <p:nvPr/>
          </p:nvSpPr>
          <p:spPr bwMode="auto">
            <a:xfrm>
              <a:off x="3308"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13" name="Oval 81"/>
            <p:cNvSpPr>
              <a:spLocks noChangeArrowheads="1"/>
            </p:cNvSpPr>
            <p:nvPr/>
          </p:nvSpPr>
          <p:spPr bwMode="auto">
            <a:xfrm>
              <a:off x="2976"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714" name="Line 82"/>
            <p:cNvSpPr>
              <a:spLocks noChangeShapeType="1"/>
            </p:cNvSpPr>
            <p:nvPr/>
          </p:nvSpPr>
          <p:spPr bwMode="auto">
            <a:xfrm flipH="1">
              <a:off x="3120"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5" name="Line 83"/>
            <p:cNvSpPr>
              <a:spLocks noChangeShapeType="1"/>
            </p:cNvSpPr>
            <p:nvPr/>
          </p:nvSpPr>
          <p:spPr bwMode="auto">
            <a:xfrm>
              <a:off x="3452"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6" name="Line 84"/>
            <p:cNvSpPr>
              <a:spLocks noChangeShapeType="1"/>
            </p:cNvSpPr>
            <p:nvPr/>
          </p:nvSpPr>
          <p:spPr bwMode="auto">
            <a:xfrm>
              <a:off x="3452"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7" name="Oval 85"/>
            <p:cNvSpPr>
              <a:spLocks noChangeArrowheads="1"/>
            </p:cNvSpPr>
            <p:nvPr/>
          </p:nvSpPr>
          <p:spPr bwMode="auto">
            <a:xfrm>
              <a:off x="2544"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18" name="Oval 86"/>
            <p:cNvSpPr>
              <a:spLocks noChangeArrowheads="1"/>
            </p:cNvSpPr>
            <p:nvPr/>
          </p:nvSpPr>
          <p:spPr bwMode="auto">
            <a:xfrm>
              <a:off x="2400"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19" name="Line 87"/>
            <p:cNvSpPr>
              <a:spLocks noChangeShapeType="1"/>
            </p:cNvSpPr>
            <p:nvPr/>
          </p:nvSpPr>
          <p:spPr bwMode="auto">
            <a:xfrm flipH="1">
              <a:off x="2544"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0" name="Oval 88"/>
            <p:cNvSpPr>
              <a:spLocks noChangeArrowheads="1"/>
            </p:cNvSpPr>
            <p:nvPr/>
          </p:nvSpPr>
          <p:spPr bwMode="auto">
            <a:xfrm>
              <a:off x="2736"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21" name="Line 89"/>
            <p:cNvSpPr>
              <a:spLocks noChangeShapeType="1"/>
            </p:cNvSpPr>
            <p:nvPr/>
          </p:nvSpPr>
          <p:spPr bwMode="auto">
            <a:xfrm flipH="1">
              <a:off x="2880"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2" name="Oval 90"/>
            <p:cNvSpPr>
              <a:spLocks noChangeArrowheads="1"/>
            </p:cNvSpPr>
            <p:nvPr/>
          </p:nvSpPr>
          <p:spPr bwMode="auto">
            <a:xfrm>
              <a:off x="3308"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pred</a:t>
              </a:r>
            </a:p>
          </p:txBody>
        </p:sp>
        <p:sp>
          <p:nvSpPr>
            <p:cNvPr id="69723" name="Oval 91"/>
            <p:cNvSpPr>
              <a:spLocks noChangeArrowheads="1"/>
            </p:cNvSpPr>
            <p:nvPr/>
          </p:nvSpPr>
          <p:spPr bwMode="auto">
            <a:xfrm>
              <a:off x="3648"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succ</a:t>
              </a:r>
            </a:p>
          </p:txBody>
        </p:sp>
        <p:sp>
          <p:nvSpPr>
            <p:cNvPr id="69724" name="Oval 92"/>
            <p:cNvSpPr>
              <a:spLocks noChangeArrowheads="1"/>
            </p:cNvSpPr>
            <p:nvPr/>
          </p:nvSpPr>
          <p:spPr bwMode="auto">
            <a:xfrm>
              <a:off x="2976"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25" name="Line 93"/>
            <p:cNvSpPr>
              <a:spLocks noChangeShapeType="1"/>
            </p:cNvSpPr>
            <p:nvPr/>
          </p:nvSpPr>
          <p:spPr bwMode="auto">
            <a:xfrm flipH="1">
              <a:off x="3120"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6" name="Oval 94"/>
            <p:cNvSpPr>
              <a:spLocks noChangeArrowheads="1"/>
            </p:cNvSpPr>
            <p:nvPr/>
          </p:nvSpPr>
          <p:spPr bwMode="auto">
            <a:xfrm>
              <a:off x="3312"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27" name="Line 95"/>
            <p:cNvSpPr>
              <a:spLocks noChangeShapeType="1"/>
            </p:cNvSpPr>
            <p:nvPr/>
          </p:nvSpPr>
          <p:spPr bwMode="auto">
            <a:xfrm flipH="1">
              <a:off x="3456"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729" name="Line 97"/>
          <p:cNvSpPr>
            <a:spLocks noChangeShapeType="1"/>
          </p:cNvSpPr>
          <p:nvPr/>
        </p:nvSpPr>
        <p:spPr bwMode="auto">
          <a:xfrm>
            <a:off x="1752600" y="4495800"/>
            <a:ext cx="1066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9761" name="Group 129"/>
          <p:cNvGrpSpPr>
            <a:grpSpLocks/>
          </p:cNvGrpSpPr>
          <p:nvPr/>
        </p:nvGrpSpPr>
        <p:grpSpPr bwMode="auto">
          <a:xfrm>
            <a:off x="685800" y="2743200"/>
            <a:ext cx="2362200" cy="1752600"/>
            <a:chOff x="432" y="1728"/>
            <a:chExt cx="1488" cy="1104"/>
          </a:xfrm>
        </p:grpSpPr>
        <p:sp>
          <p:nvSpPr>
            <p:cNvPr id="69730" name="Oval 98"/>
            <p:cNvSpPr>
              <a:spLocks noChangeArrowheads="1"/>
            </p:cNvSpPr>
            <p:nvPr/>
          </p:nvSpPr>
          <p:spPr bwMode="auto">
            <a:xfrm>
              <a:off x="1196"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31" name="Oval 99"/>
            <p:cNvSpPr>
              <a:spLocks noChangeArrowheads="1"/>
            </p:cNvSpPr>
            <p:nvPr/>
          </p:nvSpPr>
          <p:spPr bwMode="auto">
            <a:xfrm>
              <a:off x="864"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9732" name="Oval 100"/>
            <p:cNvSpPr>
              <a:spLocks noChangeArrowheads="1"/>
            </p:cNvSpPr>
            <p:nvPr/>
          </p:nvSpPr>
          <p:spPr bwMode="auto">
            <a:xfrm>
              <a:off x="1196"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33" name="Oval 101"/>
            <p:cNvSpPr>
              <a:spLocks noChangeArrowheads="1"/>
            </p:cNvSpPr>
            <p:nvPr/>
          </p:nvSpPr>
          <p:spPr bwMode="auto">
            <a:xfrm>
              <a:off x="1536"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34" name="Line 102"/>
            <p:cNvSpPr>
              <a:spLocks noChangeShapeType="1"/>
            </p:cNvSpPr>
            <p:nvPr/>
          </p:nvSpPr>
          <p:spPr bwMode="auto">
            <a:xfrm flipH="1">
              <a:off x="1008"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5" name="Line 103"/>
            <p:cNvSpPr>
              <a:spLocks noChangeShapeType="1"/>
            </p:cNvSpPr>
            <p:nvPr/>
          </p:nvSpPr>
          <p:spPr bwMode="auto">
            <a:xfrm>
              <a:off x="1340"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6" name="Line 104"/>
            <p:cNvSpPr>
              <a:spLocks noChangeShapeType="1"/>
            </p:cNvSpPr>
            <p:nvPr/>
          </p:nvSpPr>
          <p:spPr bwMode="auto">
            <a:xfrm>
              <a:off x="1340"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7" name="Oval 105"/>
            <p:cNvSpPr>
              <a:spLocks noChangeArrowheads="1"/>
            </p:cNvSpPr>
            <p:nvPr/>
          </p:nvSpPr>
          <p:spPr bwMode="auto">
            <a:xfrm>
              <a:off x="432"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38" name="Oval 106"/>
            <p:cNvSpPr>
              <a:spLocks noChangeArrowheads="1"/>
            </p:cNvSpPr>
            <p:nvPr/>
          </p:nvSpPr>
          <p:spPr bwMode="auto">
            <a:xfrm>
              <a:off x="528"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9739" name="Line 107"/>
            <p:cNvSpPr>
              <a:spLocks noChangeShapeType="1"/>
            </p:cNvSpPr>
            <p:nvPr/>
          </p:nvSpPr>
          <p:spPr bwMode="auto">
            <a:xfrm flipH="1">
              <a:off x="672"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6" name="Oval 114"/>
            <p:cNvSpPr>
              <a:spLocks noChangeArrowheads="1"/>
            </p:cNvSpPr>
            <p:nvPr/>
          </p:nvSpPr>
          <p:spPr bwMode="auto">
            <a:xfrm>
              <a:off x="864"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47" name="Oval 115"/>
            <p:cNvSpPr>
              <a:spLocks noChangeArrowheads="1"/>
            </p:cNvSpPr>
            <p:nvPr/>
          </p:nvSpPr>
          <p:spPr bwMode="auto">
            <a:xfrm>
              <a:off x="1196" y="2356"/>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48" name="Oval 116"/>
            <p:cNvSpPr>
              <a:spLocks noChangeArrowheads="1"/>
            </p:cNvSpPr>
            <p:nvPr/>
          </p:nvSpPr>
          <p:spPr bwMode="auto">
            <a:xfrm>
              <a:off x="1536"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749" name="Line 117"/>
            <p:cNvSpPr>
              <a:spLocks noChangeShapeType="1"/>
            </p:cNvSpPr>
            <p:nvPr/>
          </p:nvSpPr>
          <p:spPr bwMode="auto">
            <a:xfrm flipH="1">
              <a:off x="1008"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0" name="Line 118"/>
            <p:cNvSpPr>
              <a:spLocks noChangeShapeType="1"/>
            </p:cNvSpPr>
            <p:nvPr/>
          </p:nvSpPr>
          <p:spPr bwMode="auto">
            <a:xfrm>
              <a:off x="1340" y="2247"/>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1" name="Line 119"/>
            <p:cNvSpPr>
              <a:spLocks noChangeShapeType="1"/>
            </p:cNvSpPr>
            <p:nvPr/>
          </p:nvSpPr>
          <p:spPr bwMode="auto">
            <a:xfrm>
              <a:off x="1340" y="2247"/>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762" name="Group 130"/>
          <p:cNvGrpSpPr>
            <a:grpSpLocks/>
          </p:cNvGrpSpPr>
          <p:nvPr/>
        </p:nvGrpSpPr>
        <p:grpSpPr bwMode="auto">
          <a:xfrm>
            <a:off x="1600200" y="4648200"/>
            <a:ext cx="2362200" cy="1752600"/>
            <a:chOff x="1008" y="2928"/>
            <a:chExt cx="1488" cy="1104"/>
          </a:xfrm>
        </p:grpSpPr>
        <p:sp>
          <p:nvSpPr>
            <p:cNvPr id="69740" name="Oval 108"/>
            <p:cNvSpPr>
              <a:spLocks noChangeArrowheads="1"/>
            </p:cNvSpPr>
            <p:nvPr/>
          </p:nvSpPr>
          <p:spPr bwMode="auto">
            <a:xfrm>
              <a:off x="1772"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41" name="Oval 109"/>
            <p:cNvSpPr>
              <a:spLocks noChangeArrowheads="1"/>
            </p:cNvSpPr>
            <p:nvPr/>
          </p:nvSpPr>
          <p:spPr bwMode="auto">
            <a:xfrm>
              <a:off x="1440"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742" name="Line 110"/>
            <p:cNvSpPr>
              <a:spLocks noChangeShapeType="1"/>
            </p:cNvSpPr>
            <p:nvPr/>
          </p:nvSpPr>
          <p:spPr bwMode="auto">
            <a:xfrm flipH="1">
              <a:off x="1584"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3" name="Line 111"/>
            <p:cNvSpPr>
              <a:spLocks noChangeShapeType="1"/>
            </p:cNvSpPr>
            <p:nvPr/>
          </p:nvSpPr>
          <p:spPr bwMode="auto">
            <a:xfrm>
              <a:off x="1916"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4" name="Line 112"/>
            <p:cNvSpPr>
              <a:spLocks noChangeShapeType="1"/>
            </p:cNvSpPr>
            <p:nvPr/>
          </p:nvSpPr>
          <p:spPr bwMode="auto">
            <a:xfrm>
              <a:off x="1916"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5" name="Oval 113"/>
            <p:cNvSpPr>
              <a:spLocks noChangeArrowheads="1"/>
            </p:cNvSpPr>
            <p:nvPr/>
          </p:nvSpPr>
          <p:spPr bwMode="auto">
            <a:xfrm>
              <a:off x="1008"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52" name="Oval 120"/>
            <p:cNvSpPr>
              <a:spLocks noChangeArrowheads="1"/>
            </p:cNvSpPr>
            <p:nvPr/>
          </p:nvSpPr>
          <p:spPr bwMode="auto">
            <a:xfrm>
              <a:off x="1772"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9753" name="Oval 121"/>
            <p:cNvSpPr>
              <a:spLocks noChangeArrowheads="1"/>
            </p:cNvSpPr>
            <p:nvPr/>
          </p:nvSpPr>
          <p:spPr bwMode="auto">
            <a:xfrm>
              <a:off x="2112"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54" name="Oval 122"/>
            <p:cNvSpPr>
              <a:spLocks noChangeArrowheads="1"/>
            </p:cNvSpPr>
            <p:nvPr/>
          </p:nvSpPr>
          <p:spPr bwMode="auto">
            <a:xfrm>
              <a:off x="1440"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55" name="Oval 123"/>
            <p:cNvSpPr>
              <a:spLocks noChangeArrowheads="1"/>
            </p:cNvSpPr>
            <p:nvPr/>
          </p:nvSpPr>
          <p:spPr bwMode="auto">
            <a:xfrm>
              <a:off x="1772" y="3556"/>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9756" name="Oval 124"/>
            <p:cNvSpPr>
              <a:spLocks noChangeArrowheads="1"/>
            </p:cNvSpPr>
            <p:nvPr/>
          </p:nvSpPr>
          <p:spPr bwMode="auto">
            <a:xfrm>
              <a:off x="2112"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9757" name="Line 125"/>
            <p:cNvSpPr>
              <a:spLocks noChangeShapeType="1"/>
            </p:cNvSpPr>
            <p:nvPr/>
          </p:nvSpPr>
          <p:spPr bwMode="auto">
            <a:xfrm flipH="1">
              <a:off x="1584"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8" name="Line 126"/>
            <p:cNvSpPr>
              <a:spLocks noChangeShapeType="1"/>
            </p:cNvSpPr>
            <p:nvPr/>
          </p:nvSpPr>
          <p:spPr bwMode="auto">
            <a:xfrm>
              <a:off x="1916" y="3447"/>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9" name="Line 127"/>
            <p:cNvSpPr>
              <a:spLocks noChangeShapeType="1"/>
            </p:cNvSpPr>
            <p:nvPr/>
          </p:nvSpPr>
          <p:spPr bwMode="auto">
            <a:xfrm>
              <a:off x="1916" y="3447"/>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9" name="Group 77"/>
          <p:cNvGrpSpPr>
            <a:grpSpLocks/>
          </p:cNvGrpSpPr>
          <p:nvPr/>
        </p:nvGrpSpPr>
        <p:grpSpPr bwMode="auto">
          <a:xfrm>
            <a:off x="4268787" y="2863849"/>
            <a:ext cx="3656013" cy="3656013"/>
            <a:chOff x="2880" y="1856"/>
            <a:chExt cx="2303" cy="2303"/>
          </a:xfrm>
        </p:grpSpPr>
        <p:sp>
          <p:nvSpPr>
            <p:cNvPr id="9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Tree>
    <p:custDataLst>
      <p:tags r:id="rId1"/>
    </p:custDataLst>
    <p:extLst>
      <p:ext uri="{BB962C8B-B14F-4D97-AF65-F5344CB8AC3E}">
        <p14:creationId xmlns:p14="http://schemas.microsoft.com/office/powerpoint/2010/main" val="2435969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0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69760"/>
                                        </p:tgtEl>
                                        <p:attrNameLst>
                                          <p:attrName>style.visibility</p:attrName>
                                        </p:attrNameLst>
                                      </p:cBhvr>
                                      <p:to>
                                        <p:strVal val="visible"/>
                                      </p:to>
                                    </p:set>
                                  </p:childTnLst>
                                </p:cTn>
                              </p:par>
                            </p:childTnLst>
                          </p:cTn>
                        </p:par>
                        <p:par>
                          <p:cTn id="10" fill="hold">
                            <p:stCondLst>
                              <p:cond delay="500"/>
                            </p:stCondLst>
                            <p:childTnLst>
                              <p:par>
                                <p:cTn id="11" presetID="1" presetClass="entr" fill="hold" nodeType="afterEffect">
                                  <p:stCondLst>
                                    <p:cond delay="500"/>
                                  </p:stCondLst>
                                  <p:childTnLst>
                                    <p:set>
                                      <p:cBhvr additive="repl">
                                        <p:cTn id="1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 – Type Soundness</a:t>
            </a:r>
            <a:endParaRPr lang="en-US" dirty="0"/>
          </a:p>
        </p:txBody>
      </p:sp>
      <p:sp>
        <p:nvSpPr>
          <p:cNvPr id="3" name="Content Placeholder 2"/>
          <p:cNvSpPr>
            <a:spLocks noGrp="1"/>
          </p:cNvSpPr>
          <p:nvPr>
            <p:ph idx="1"/>
          </p:nvPr>
        </p:nvSpPr>
        <p:spPr>
          <a:xfrm>
            <a:off x="838200" y="1752600"/>
            <a:ext cx="8153400" cy="5029200"/>
          </a:xfrm>
        </p:spPr>
        <p:txBody>
          <a:bodyPr/>
          <a:lstStyle/>
          <a:p>
            <a:pPr marL="0" indent="0">
              <a:buNone/>
            </a:pPr>
            <a:r>
              <a:rPr lang="en-US" dirty="0" smtClean="0"/>
              <a:t>Let </a:t>
            </a:r>
            <a:r>
              <a:rPr lang="en-US" dirty="0" smtClean="0">
                <a:solidFill>
                  <a:srgbClr val="FFFF00"/>
                </a:solidFill>
              </a:rPr>
              <a:t>S</a:t>
            </a:r>
            <a:r>
              <a:rPr lang="en-US" dirty="0" smtClean="0"/>
              <a:t> be the states that satisfy </a:t>
            </a:r>
            <a:r>
              <a:rPr lang="en-US" i="1" dirty="0" err="1" smtClean="0">
                <a:solidFill>
                  <a:srgbClr val="00FF00"/>
                </a:solidFill>
              </a:rPr>
              <a:t>wellTyped</a:t>
            </a:r>
            <a:r>
              <a:rPr lang="en-US" i="1" dirty="0" smtClean="0">
                <a:solidFill>
                  <a:srgbClr val="00FF00"/>
                </a:solidFill>
              </a:rPr>
              <a:t>()</a:t>
            </a:r>
          </a:p>
          <a:p>
            <a:pPr marL="0" indent="0">
              <a:buNone/>
            </a:pPr>
            <a:r>
              <a:rPr lang="en-US" dirty="0" smtClean="0"/>
              <a:t>While </a:t>
            </a:r>
            <a:r>
              <a:rPr lang="en-US" dirty="0" smtClean="0">
                <a:solidFill>
                  <a:srgbClr val="FFFF00"/>
                </a:solidFill>
              </a:rPr>
              <a:t>S</a:t>
            </a:r>
            <a:r>
              <a:rPr lang="en-US" dirty="0" smtClean="0"/>
              <a:t> is not empty</a:t>
            </a:r>
          </a:p>
          <a:p>
            <a:pPr marL="0" indent="0">
              <a:buNone/>
            </a:pPr>
            <a:r>
              <a:rPr lang="en-US" dirty="0"/>
              <a:t>	</a:t>
            </a:r>
            <a:r>
              <a:rPr lang="en-US" dirty="0" smtClean="0"/>
              <a:t>Choose a state </a:t>
            </a:r>
            <a:r>
              <a:rPr lang="en-US" dirty="0" smtClean="0">
                <a:solidFill>
                  <a:srgbClr val="FFFF00"/>
                </a:solidFill>
              </a:rPr>
              <a:t>s</a:t>
            </a:r>
            <a:r>
              <a:rPr lang="en-US" dirty="0" smtClean="0"/>
              <a:t> in </a:t>
            </a:r>
            <a:r>
              <a:rPr lang="en-US" dirty="0" smtClean="0">
                <a:solidFill>
                  <a:srgbClr val="FFFF00"/>
                </a:solidFill>
              </a:rPr>
              <a:t>S</a:t>
            </a:r>
          </a:p>
          <a:p>
            <a:pPr marL="0" indent="0">
              <a:buNone/>
            </a:pPr>
            <a:r>
              <a:rPr lang="en-US" dirty="0"/>
              <a:t>	</a:t>
            </a:r>
            <a:r>
              <a:rPr lang="en-US" dirty="0" smtClean="0"/>
              <a:t>Check </a:t>
            </a:r>
            <a:r>
              <a:rPr lang="en-US" dirty="0" smtClean="0">
                <a:solidFill>
                  <a:srgbClr val="FFFF00"/>
                </a:solidFill>
              </a:rPr>
              <a:t>s</a:t>
            </a:r>
          </a:p>
          <a:p>
            <a:pPr marL="0" indent="0">
              <a:buNone/>
            </a:pPr>
            <a:r>
              <a:rPr lang="en-US" dirty="0"/>
              <a:t>	</a:t>
            </a:r>
            <a:r>
              <a:rPr lang="en-US" dirty="0" smtClean="0"/>
              <a:t>Let </a:t>
            </a:r>
            <a:r>
              <a:rPr lang="en-US" dirty="0" smtClean="0">
                <a:solidFill>
                  <a:srgbClr val="FFFF00"/>
                </a:solidFill>
              </a:rPr>
              <a:t>P</a:t>
            </a:r>
            <a:r>
              <a:rPr lang="en-US" dirty="0" smtClean="0"/>
              <a:t> be the set of states similar to </a:t>
            </a:r>
            <a:r>
              <a:rPr lang="en-US" dirty="0" smtClean="0">
                <a:solidFill>
                  <a:srgbClr val="FFFF00"/>
                </a:solidFill>
              </a:rPr>
              <a:t>s</a:t>
            </a:r>
          </a:p>
          <a:p>
            <a:pPr marL="0" indent="0">
              <a:buNone/>
            </a:pPr>
            <a:r>
              <a:rPr lang="en-US" dirty="0"/>
              <a:t>	</a:t>
            </a:r>
            <a:r>
              <a:rPr lang="en-US" dirty="0" smtClean="0">
                <a:solidFill>
                  <a:srgbClr val="FFFF00"/>
                </a:solidFill>
              </a:rPr>
              <a:t>S</a:t>
            </a:r>
            <a:r>
              <a:rPr lang="en-US" dirty="0" smtClean="0"/>
              <a:t> = </a:t>
            </a:r>
            <a:r>
              <a:rPr lang="en-US" dirty="0" smtClean="0">
                <a:solidFill>
                  <a:srgbClr val="FFFF00"/>
                </a:solidFill>
              </a:rPr>
              <a:t>S</a:t>
            </a:r>
            <a:r>
              <a:rPr lang="en-US" dirty="0" smtClean="0"/>
              <a:t> - </a:t>
            </a:r>
            <a:r>
              <a:rPr lang="en-US" dirty="0" smtClean="0">
                <a:solidFill>
                  <a:srgbClr val="FFFF00"/>
                </a:solidFill>
              </a:rPr>
              <a:t>P</a:t>
            </a:r>
            <a:endParaRPr lang="en-US" dirty="0">
              <a:solidFill>
                <a:srgbClr val="FFFF00"/>
              </a:solidFill>
            </a:endParaRPr>
          </a:p>
        </p:txBody>
      </p:sp>
    </p:spTree>
    <p:extLst>
      <p:ext uri="{BB962C8B-B14F-4D97-AF65-F5344CB8AC3E}">
        <p14:creationId xmlns:p14="http://schemas.microsoft.com/office/powerpoint/2010/main" val="62202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Checking Type Soundness</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dirty="0" smtClean="0"/>
              <a:t>Language Definition</a:t>
            </a:r>
          </a:p>
          <a:p>
            <a:pPr lvl="2"/>
            <a:r>
              <a:rPr lang="en-US" dirty="0" smtClean="0"/>
              <a:t>Search Algorithm</a:t>
            </a:r>
          </a:p>
          <a:p>
            <a:pPr lvl="2"/>
            <a:r>
              <a:rPr lang="en-US" b="1" dirty="0" smtClean="0">
                <a:solidFill>
                  <a:srgbClr val="FFFF00"/>
                </a:solidFill>
              </a:rPr>
              <a:t>State Space Reduction</a:t>
            </a:r>
          </a:p>
        </p:txBody>
      </p:sp>
    </p:spTree>
    <p:extLst>
      <p:ext uri="{BB962C8B-B14F-4D97-AF65-F5344CB8AC3E}">
        <p14:creationId xmlns:p14="http://schemas.microsoft.com/office/powerpoint/2010/main" val="2195803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Reduction</a:t>
            </a:r>
            <a:endParaRPr lang="en-US" dirty="0"/>
          </a:p>
        </p:txBody>
      </p:sp>
      <p:sp>
        <p:nvSpPr>
          <p:cNvPr id="3" name="Content Placeholder 2"/>
          <p:cNvSpPr>
            <a:spLocks noGrp="1"/>
          </p:cNvSpPr>
          <p:nvPr>
            <p:ph idx="1"/>
          </p:nvPr>
        </p:nvSpPr>
        <p:spPr/>
        <p:txBody>
          <a:bodyPr/>
          <a:lstStyle/>
          <a:p>
            <a:r>
              <a:rPr lang="en-US" dirty="0" smtClean="0">
                <a:solidFill>
                  <a:srgbClr val="FFFF00"/>
                </a:solidFill>
              </a:rPr>
              <a:t>Handling term cloning</a:t>
            </a:r>
          </a:p>
          <a:p>
            <a:pPr lvl="1"/>
            <a:r>
              <a:rPr lang="en-US" dirty="0" smtClean="0"/>
              <a:t>Perform symbolic copy</a:t>
            </a:r>
          </a:p>
          <a:p>
            <a:r>
              <a:rPr lang="en-US" dirty="0" smtClean="0">
                <a:solidFill>
                  <a:srgbClr val="FFFF00"/>
                </a:solidFill>
              </a:rPr>
              <a:t>Handling term substitution</a:t>
            </a:r>
          </a:p>
          <a:p>
            <a:pPr lvl="1"/>
            <a:r>
              <a:rPr lang="en-US" dirty="0" smtClean="0"/>
              <a:t>Perform incremental substitution</a:t>
            </a:r>
            <a:endParaRPr lang="en-US" dirty="0"/>
          </a:p>
        </p:txBody>
      </p:sp>
    </p:spTree>
    <p:extLst>
      <p:ext uri="{BB962C8B-B14F-4D97-AF65-F5344CB8AC3E}">
        <p14:creationId xmlns:p14="http://schemas.microsoft.com/office/powerpoint/2010/main" val="129586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Example</a:t>
            </a:r>
          </a:p>
          <a:p>
            <a:r>
              <a:rPr lang="en-US" dirty="0" smtClean="0"/>
              <a:t>Approach</a:t>
            </a:r>
          </a:p>
          <a:p>
            <a:r>
              <a:rPr lang="en-US" dirty="0" smtClean="0"/>
              <a:t>Modular Extension</a:t>
            </a:r>
          </a:p>
          <a:p>
            <a:r>
              <a:rPr lang="en-US" dirty="0" smtClean="0"/>
              <a:t>Checking Type Soundness</a:t>
            </a:r>
          </a:p>
          <a:p>
            <a:r>
              <a:rPr lang="en-US" b="1" dirty="0" smtClean="0">
                <a:solidFill>
                  <a:srgbClr val="FFFF00"/>
                </a:solidFill>
              </a:rPr>
              <a:t>Experimental Results</a:t>
            </a:r>
          </a:p>
          <a:p>
            <a:r>
              <a:rPr lang="en-US" dirty="0" smtClean="0"/>
              <a:t>Related Work and Conclusions</a:t>
            </a:r>
            <a:endParaRPr lang="en-US" dirty="0"/>
          </a:p>
        </p:txBody>
      </p:sp>
    </p:spTree>
    <p:extLst>
      <p:ext uri="{BB962C8B-B14F-4D97-AF65-F5344CB8AC3E}">
        <p14:creationId xmlns:p14="http://schemas.microsoft.com/office/powerpoint/2010/main" val="6336092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Invariants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0225535"/>
              </p:ext>
            </p:extLst>
          </p:nvPr>
        </p:nvGraphicFramePr>
        <p:xfrm>
          <a:off x="-1" y="1640076"/>
          <a:ext cx="9144001" cy="4903472"/>
        </p:xfrm>
        <a:graphic>
          <a:graphicData uri="http://schemas.openxmlformats.org/drawingml/2006/table">
            <a:tbl>
              <a:tblPr firstRow="1" firstCol="1" bandRow="1">
                <a:tableStyleId>{5C22544A-7EE6-4342-B048-85BDC9FD1C3A}</a:tableStyleId>
              </a:tblPr>
              <a:tblGrid>
                <a:gridCol w="892365"/>
                <a:gridCol w="771181"/>
                <a:gridCol w="771181"/>
                <a:gridCol w="925417"/>
                <a:gridCol w="1002535"/>
                <a:gridCol w="742722"/>
                <a:gridCol w="914400"/>
                <a:gridCol w="762000"/>
                <a:gridCol w="838200"/>
                <a:gridCol w="762000"/>
                <a:gridCol w="762000"/>
              </a:tblGrid>
              <a:tr h="450851">
                <a:tc rowSpan="2">
                  <a:txBody>
                    <a:bodyPr/>
                    <a:lstStyle/>
                    <a:p>
                      <a:pPr algn="ctr"/>
                      <a:r>
                        <a:rPr lang="en-US" dirty="0" smtClean="0"/>
                        <a:t>Bench-mark</a:t>
                      </a:r>
                      <a:endParaRPr lang="en-US" dirty="0"/>
                    </a:p>
                  </a:txBody>
                  <a:tcPr anchor="ctr">
                    <a:solidFill>
                      <a:schemeClr val="bg2">
                        <a:lumMod val="75000"/>
                        <a:lumOff val="25000"/>
                      </a:schemeClr>
                    </a:solidFill>
                  </a:tcPr>
                </a:tc>
                <a:tc rowSpan="2">
                  <a:txBody>
                    <a:bodyPr/>
                    <a:lstStyle/>
                    <a:p>
                      <a:pPr algn="ctr"/>
                      <a:r>
                        <a:rPr lang="en-US" dirty="0" smtClean="0"/>
                        <a:t>nodes</a:t>
                      </a:r>
                      <a:endParaRPr lang="en-US" dirty="0"/>
                    </a:p>
                  </a:txBody>
                  <a:tcPr anchor="ctr">
                    <a:solidFill>
                      <a:schemeClr val="bg2">
                        <a:lumMod val="75000"/>
                        <a:lumOff val="25000"/>
                      </a:schemeClr>
                    </a:solidFill>
                  </a:tcPr>
                </a:tc>
                <a:tc gridSpan="4">
                  <a:txBody>
                    <a:bodyPr/>
                    <a:lstStyle/>
                    <a:p>
                      <a:pPr algn="ctr"/>
                      <a:r>
                        <a:rPr lang="en-US" dirty="0" smtClean="0"/>
                        <a:t>Glass Box Checker</a:t>
                      </a:r>
                      <a:endParaRPr lang="en-US" dirty="0"/>
                    </a:p>
                  </a:txBody>
                  <a:tcPr anchor="ctr">
                    <a:lnB w="12700" cap="flat" cmpd="sng" algn="ctr">
                      <a:solidFill>
                        <a:schemeClr val="tx1"/>
                      </a:solidFill>
                      <a:prstDash val="solid"/>
                      <a:round/>
                      <a:headEnd type="none" w="med" len="med"/>
                      <a:tailEnd type="none" w="med" len="med"/>
                    </a:lnB>
                    <a:solidFill>
                      <a:srgbClr val="808019"/>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smtClean="0"/>
                        <a:t>JPF</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c gridSpan="2">
                  <a:txBody>
                    <a:bodyPr/>
                    <a:lstStyle/>
                    <a:p>
                      <a:pPr algn="ctr"/>
                      <a:r>
                        <a:rPr lang="en-US" dirty="0" err="1" smtClean="0"/>
                        <a:t>Korat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c>
                  <a:txBody>
                    <a:bodyPr/>
                    <a:lstStyle/>
                    <a:p>
                      <a:pPr algn="ctr"/>
                      <a:r>
                        <a:rPr lang="en-US" dirty="0" smtClean="0"/>
                        <a:t>Blast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r>
              <a:tr h="368301">
                <a:tc vMerge="1">
                  <a:txBody>
                    <a:bodyPr/>
                    <a:lstStyle/>
                    <a:p>
                      <a:endParaRPr lang="en-US"/>
                    </a:p>
                  </a:txBody>
                  <a:tcPr/>
                </a:tc>
                <a:tc vMerge="1">
                  <a:txBody>
                    <a:bodyPr/>
                    <a:lstStyle/>
                    <a:p>
                      <a:endParaRPr lang="en-US"/>
                    </a:p>
                  </a:txBody>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Clauses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Literals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r>
              <a:tr h="1701800">
                <a:tc>
                  <a:txBody>
                    <a:bodyPr/>
                    <a:lstStyle/>
                    <a:p>
                      <a:pPr algn="ctr"/>
                      <a:r>
                        <a:rPr lang="en-US" dirty="0" smtClean="0"/>
                        <a:t>Stack</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8</a:t>
                      </a:r>
                    </a:p>
                    <a:p>
                      <a:pPr algn="r">
                        <a:lnSpc>
                          <a:spcPct val="80000"/>
                        </a:lnSpc>
                      </a:pPr>
                      <a:r>
                        <a:rPr lang="en-US" sz="1600" dirty="0" smtClean="0"/>
                        <a:t>16</a:t>
                      </a:r>
                    </a:p>
                    <a:p>
                      <a:pPr algn="r">
                        <a:lnSpc>
                          <a:spcPct val="80000"/>
                        </a:lnSpc>
                      </a:pPr>
                      <a:r>
                        <a:rPr lang="en-US" sz="1600" dirty="0" smtClean="0"/>
                        <a:t>32</a:t>
                      </a:r>
                    </a:p>
                    <a:p>
                      <a:pPr algn="r">
                        <a:lnSpc>
                          <a:spcPct val="80000"/>
                        </a:lnSpc>
                      </a:pPr>
                      <a:r>
                        <a:rPr lang="en-US" sz="1600" dirty="0" smtClean="0"/>
                        <a:t>64</a:t>
                      </a:r>
                    </a:p>
                    <a:p>
                      <a:pPr algn="r">
                        <a:lnSpc>
                          <a:spcPct val="80000"/>
                        </a:lnSpc>
                      </a:pPr>
                      <a:r>
                        <a:rPr lang="en-US" sz="1600" dirty="0" smtClean="0"/>
                        <a:t>128</a:t>
                      </a:r>
                    </a:p>
                  </a:txBody>
                  <a:tcPr/>
                </a:tc>
                <a:tc>
                  <a:txBody>
                    <a:bodyPr/>
                    <a:lstStyle/>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a:t>
                      </a:r>
                    </a:p>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2</a:t>
                      </a:r>
                    </a:p>
                    <a:p>
                      <a:pPr algn="r">
                        <a:lnSpc>
                          <a:spcPct val="80000"/>
                        </a:lnSpc>
                      </a:pPr>
                      <a:r>
                        <a:rPr lang="en-US" sz="1600" dirty="0" smtClean="0"/>
                        <a:t>2</a:t>
                      </a:r>
                      <a:endParaRPr lang="en-US" sz="1600" dirty="0"/>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dirty="0" smtClean="0"/>
                        <a:t>8</a:t>
                      </a:r>
                    </a:p>
                    <a:p>
                      <a:pPr algn="r">
                        <a:lnSpc>
                          <a:spcPct val="80000"/>
                        </a:lnSpc>
                      </a:pPr>
                      <a:r>
                        <a:rPr lang="en-US" sz="1600" dirty="0" smtClean="0"/>
                        <a:t>23</a:t>
                      </a:r>
                    </a:p>
                    <a:p>
                      <a:pPr algn="r">
                        <a:lnSpc>
                          <a:spcPct val="80000"/>
                        </a:lnSpc>
                      </a:pPr>
                      <a:r>
                        <a:rPr lang="en-US" sz="1600" dirty="0" smtClean="0"/>
                        <a:t>42</a:t>
                      </a:r>
                    </a:p>
                    <a:p>
                      <a:pPr algn="r">
                        <a:lnSpc>
                          <a:spcPct val="80000"/>
                        </a:lnSpc>
                      </a:pPr>
                      <a:r>
                        <a:rPr lang="en-US" sz="1600" dirty="0" smtClean="0"/>
                        <a:t>62</a:t>
                      </a:r>
                    </a:p>
                    <a:p>
                      <a:pPr algn="r">
                        <a:lnSpc>
                          <a:spcPct val="80000"/>
                        </a:lnSpc>
                      </a:pPr>
                      <a:r>
                        <a:rPr lang="en-US" sz="1600" dirty="0" smtClean="0"/>
                        <a:t>…</a:t>
                      </a:r>
                    </a:p>
                    <a:p>
                      <a:pPr algn="r">
                        <a:lnSpc>
                          <a:spcPct val="80000"/>
                        </a:lnSpc>
                      </a:pPr>
                      <a:r>
                        <a:rPr lang="en-US" sz="1600" dirty="0" smtClean="0"/>
                        <a:t>172</a:t>
                      </a:r>
                    </a:p>
                    <a:p>
                      <a:pPr algn="r">
                        <a:lnSpc>
                          <a:spcPct val="80000"/>
                        </a:lnSpc>
                      </a:pPr>
                      <a:r>
                        <a:rPr lang="en-US" sz="1600" dirty="0" smtClean="0"/>
                        <a:t>536</a:t>
                      </a:r>
                    </a:p>
                    <a:p>
                      <a:pPr algn="r">
                        <a:lnSpc>
                          <a:spcPct val="80000"/>
                        </a:lnSpc>
                      </a:pPr>
                      <a:r>
                        <a:rPr lang="en-US" sz="1600" dirty="0" smtClean="0"/>
                        <a:t>1840</a:t>
                      </a:r>
                    </a:p>
                    <a:p>
                      <a:pPr algn="r">
                        <a:lnSpc>
                          <a:spcPct val="80000"/>
                        </a:lnSpc>
                      </a:pPr>
                      <a:r>
                        <a:rPr lang="en-US" sz="1600" dirty="0" smtClean="0"/>
                        <a:t>6752</a:t>
                      </a:r>
                    </a:p>
                    <a:p>
                      <a:pPr algn="r">
                        <a:lnSpc>
                          <a:spcPct val="80000"/>
                        </a:lnSpc>
                      </a:pPr>
                      <a:r>
                        <a:rPr lang="en-US" sz="1600" dirty="0" smtClean="0"/>
                        <a:t>25792</a:t>
                      </a:r>
                      <a:endParaRPr lang="en-US" sz="1600" dirty="0"/>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dirty="0" smtClean="0"/>
                        <a:t>10</a:t>
                      </a:r>
                    </a:p>
                    <a:p>
                      <a:pPr algn="r">
                        <a:lnSpc>
                          <a:spcPct val="80000"/>
                        </a:lnSpc>
                      </a:pPr>
                      <a:r>
                        <a:rPr lang="en-US" sz="1600" dirty="0" smtClean="0"/>
                        <a:t>17</a:t>
                      </a:r>
                    </a:p>
                    <a:p>
                      <a:pPr algn="r">
                        <a:lnSpc>
                          <a:spcPct val="80000"/>
                        </a:lnSpc>
                      </a:pPr>
                      <a:r>
                        <a:rPr lang="en-US" sz="1600" dirty="0" smtClean="0"/>
                        <a:t>27</a:t>
                      </a:r>
                    </a:p>
                    <a:p>
                      <a:pPr algn="r">
                        <a:lnSpc>
                          <a:spcPct val="80000"/>
                        </a:lnSpc>
                      </a:pPr>
                      <a:r>
                        <a:rPr lang="en-US" sz="1600" dirty="0" smtClean="0"/>
                        <a:t>36</a:t>
                      </a:r>
                    </a:p>
                    <a:p>
                      <a:pPr algn="r">
                        <a:lnSpc>
                          <a:spcPct val="80000"/>
                        </a:lnSpc>
                      </a:pPr>
                      <a:r>
                        <a:rPr lang="en-US" sz="1600" dirty="0" smtClean="0"/>
                        <a:t>…</a:t>
                      </a:r>
                    </a:p>
                    <a:p>
                      <a:pPr algn="r">
                        <a:lnSpc>
                          <a:spcPct val="80000"/>
                        </a:lnSpc>
                      </a:pPr>
                      <a:r>
                        <a:rPr lang="en-US" sz="1600" dirty="0" smtClean="0"/>
                        <a:t>72</a:t>
                      </a:r>
                    </a:p>
                    <a:p>
                      <a:pPr algn="r">
                        <a:lnSpc>
                          <a:spcPct val="80000"/>
                        </a:lnSpc>
                      </a:pPr>
                      <a:r>
                        <a:rPr lang="en-US" sz="1600" dirty="0" smtClean="0"/>
                        <a:t>144</a:t>
                      </a:r>
                    </a:p>
                    <a:p>
                      <a:pPr algn="r">
                        <a:lnSpc>
                          <a:spcPct val="80000"/>
                        </a:lnSpc>
                      </a:pPr>
                      <a:r>
                        <a:rPr lang="en-US" sz="1600" dirty="0" smtClean="0"/>
                        <a:t>288</a:t>
                      </a:r>
                    </a:p>
                    <a:p>
                      <a:pPr algn="r">
                        <a:lnSpc>
                          <a:spcPct val="80000"/>
                        </a:lnSpc>
                      </a:pPr>
                      <a:r>
                        <a:rPr lang="en-US" sz="1600" dirty="0" smtClean="0"/>
                        <a:t>576</a:t>
                      </a:r>
                    </a:p>
                    <a:p>
                      <a:pPr algn="r">
                        <a:lnSpc>
                          <a:spcPct val="80000"/>
                        </a:lnSpc>
                      </a:pPr>
                      <a:r>
                        <a:rPr lang="en-US" sz="1600" dirty="0" smtClean="0"/>
                        <a:t>1152</a:t>
                      </a:r>
                      <a:endParaRPr lang="en-US" sz="1600" dirty="0"/>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a:t>
                      </a:r>
                    </a:p>
                    <a:p>
                      <a:pPr algn="r">
                        <a:lnSpc>
                          <a:spcPct val="80000"/>
                        </a:lnSpc>
                      </a:pPr>
                      <a:r>
                        <a:rPr lang="en-US" sz="1600" b="1" dirty="0" smtClean="0"/>
                        <a:t>&lt; 0.1</a:t>
                      </a:r>
                    </a:p>
                    <a:p>
                      <a:pPr algn="r">
                        <a:lnSpc>
                          <a:spcPct val="80000"/>
                        </a:lnSpc>
                      </a:pPr>
                      <a:r>
                        <a:rPr lang="en-US" sz="1600" b="1" dirty="0" smtClean="0"/>
                        <a:t>&lt;</a:t>
                      </a:r>
                      <a:r>
                        <a:rPr lang="en-US" sz="1600" b="1" baseline="0" dirty="0" smtClean="0"/>
                        <a:t> 0.1</a:t>
                      </a:r>
                    </a:p>
                    <a:p>
                      <a:pPr algn="r">
                        <a:lnSpc>
                          <a:spcPct val="80000"/>
                        </a:lnSpc>
                      </a:pPr>
                      <a:r>
                        <a:rPr lang="en-US" sz="1600" b="1" baseline="0" dirty="0" smtClean="0"/>
                        <a:t>0.1</a:t>
                      </a:r>
                    </a:p>
                    <a:p>
                      <a:pPr algn="r">
                        <a:lnSpc>
                          <a:spcPct val="80000"/>
                        </a:lnSpc>
                      </a:pPr>
                      <a:r>
                        <a:rPr lang="en-US" sz="1600" b="1" baseline="0" dirty="0" smtClean="0"/>
                        <a:t>0.2</a:t>
                      </a:r>
                    </a:p>
                    <a:p>
                      <a:pPr algn="r">
                        <a:lnSpc>
                          <a:spcPct val="80000"/>
                        </a:lnSpc>
                      </a:pPr>
                      <a:r>
                        <a:rPr lang="en-US" sz="1600" b="1" baseline="0" dirty="0" smtClean="0"/>
                        <a:t>0.3</a:t>
                      </a:r>
                      <a:endParaRPr lang="en-US" sz="1600" b="1" dirty="0"/>
                    </a:p>
                  </a:txBody>
                  <a:tcPr>
                    <a:lnT w="38100" cap="flat" cmpd="sng" algn="ctr">
                      <a:solidFill>
                        <a:schemeClr val="tx1"/>
                      </a:solidFill>
                      <a:prstDash val="solid"/>
                      <a:round/>
                      <a:headEnd type="none" w="med" len="med"/>
                      <a:tailEnd type="none" w="med" len="med"/>
                    </a:lnT>
                    <a:solidFill>
                      <a:srgbClr val="FFFF00"/>
                    </a:solidFill>
                  </a:tcPr>
                </a:tc>
                <a:tc>
                  <a:txBody>
                    <a:bodyPr/>
                    <a:lstStyle/>
                    <a:p>
                      <a:pPr algn="r">
                        <a:lnSpc>
                          <a:spcPct val="80000"/>
                        </a:lnSpc>
                      </a:pPr>
                      <a:r>
                        <a:rPr lang="en-US" sz="1600" dirty="0" smtClean="0"/>
                        <a:t>28</a:t>
                      </a:r>
                    </a:p>
                    <a:p>
                      <a:pPr algn="r">
                        <a:lnSpc>
                          <a:spcPct val="80000"/>
                        </a:lnSpc>
                      </a:pPr>
                      <a:r>
                        <a:rPr lang="en-US" sz="1600" dirty="0" smtClean="0"/>
                        <a:t>36</a:t>
                      </a:r>
                    </a:p>
                    <a:p>
                      <a:pPr algn="r">
                        <a:lnSpc>
                          <a:spcPct val="80000"/>
                        </a:lnSpc>
                      </a:pPr>
                      <a:r>
                        <a:rPr lang="en-US" sz="1600" dirty="0" smtClean="0"/>
                        <a:t>44</a:t>
                      </a:r>
                    </a:p>
                    <a:p>
                      <a:pPr algn="r">
                        <a:lnSpc>
                          <a:spcPct val="80000"/>
                        </a:lnSpc>
                      </a:pPr>
                      <a:r>
                        <a:rPr lang="en-US" sz="1600" dirty="0" smtClean="0"/>
                        <a:t>52</a:t>
                      </a:r>
                    </a:p>
                    <a:p>
                      <a:pPr algn="r">
                        <a:lnSpc>
                          <a:spcPct val="80000"/>
                        </a:lnSpc>
                      </a:pPr>
                      <a:r>
                        <a:rPr lang="en-US" sz="1600" dirty="0" smtClean="0"/>
                        <a:t>…</a:t>
                      </a:r>
                    </a:p>
                    <a:p>
                      <a:pPr algn="r">
                        <a:lnSpc>
                          <a:spcPct val="80000"/>
                        </a:lnSpc>
                      </a:pPr>
                      <a:r>
                        <a:rPr lang="en-US" sz="1600" dirty="0" smtClean="0"/>
                        <a:t>84</a:t>
                      </a:r>
                    </a:p>
                    <a:p>
                      <a:pPr algn="r">
                        <a:lnSpc>
                          <a:spcPct val="80000"/>
                        </a:lnSpc>
                      </a:pPr>
                      <a:r>
                        <a:rPr lang="en-US" sz="1600" dirty="0" smtClean="0"/>
                        <a:t>148</a:t>
                      </a:r>
                    </a:p>
                    <a:p>
                      <a:pPr algn="r">
                        <a:lnSpc>
                          <a:spcPct val="80000"/>
                        </a:lnSpc>
                      </a:pPr>
                      <a:r>
                        <a:rPr lang="en-US" sz="1600" dirty="0" smtClean="0"/>
                        <a:t>276</a:t>
                      </a:r>
                    </a:p>
                    <a:p>
                      <a:pPr algn="r">
                        <a:lnSpc>
                          <a:spcPct val="80000"/>
                        </a:lnSpc>
                      </a:pPr>
                      <a:r>
                        <a:rPr lang="en-US" sz="1600" dirty="0" smtClean="0"/>
                        <a:t>532</a:t>
                      </a:r>
                    </a:p>
                    <a:p>
                      <a:pPr algn="r">
                        <a:lnSpc>
                          <a:spcPct val="80000"/>
                        </a:lnSpc>
                      </a:pPr>
                      <a:r>
                        <a:rPr lang="en-US" sz="1600" dirty="0" smtClean="0"/>
                        <a:t>1044</a:t>
                      </a:r>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b="1" dirty="0" smtClean="0"/>
                        <a:t>0.5</a:t>
                      </a:r>
                    </a:p>
                    <a:p>
                      <a:pPr algn="r">
                        <a:lnSpc>
                          <a:spcPct val="80000"/>
                        </a:lnSpc>
                      </a:pPr>
                      <a:r>
                        <a:rPr lang="en-US" sz="1600" b="1" dirty="0" smtClean="0"/>
                        <a:t>0.6</a:t>
                      </a:r>
                    </a:p>
                    <a:p>
                      <a:pPr algn="r">
                        <a:lnSpc>
                          <a:spcPct val="80000"/>
                        </a:lnSpc>
                      </a:pPr>
                      <a:r>
                        <a:rPr lang="en-US" sz="1600" b="1" dirty="0" smtClean="0"/>
                        <a:t>0.6</a:t>
                      </a:r>
                    </a:p>
                    <a:p>
                      <a:pPr algn="r">
                        <a:lnSpc>
                          <a:spcPct val="80000"/>
                        </a:lnSpc>
                      </a:pPr>
                      <a:r>
                        <a:rPr lang="en-US" sz="1600" b="1" dirty="0" smtClean="0"/>
                        <a:t>0.6</a:t>
                      </a:r>
                    </a:p>
                    <a:p>
                      <a:pPr algn="r">
                        <a:lnSpc>
                          <a:spcPct val="80000"/>
                        </a:lnSpc>
                      </a:pPr>
                      <a:r>
                        <a:rPr lang="en-US" sz="1600" b="1" dirty="0" smtClean="0"/>
                        <a:t>…</a:t>
                      </a:r>
                    </a:p>
                    <a:p>
                      <a:pPr algn="r">
                        <a:lnSpc>
                          <a:spcPct val="80000"/>
                        </a:lnSpc>
                      </a:pPr>
                      <a:r>
                        <a:rPr lang="en-US" sz="1600" b="1" dirty="0" smtClean="0"/>
                        <a:t>0.6</a:t>
                      </a:r>
                    </a:p>
                    <a:p>
                      <a:pPr algn="r">
                        <a:lnSpc>
                          <a:spcPct val="80000"/>
                        </a:lnSpc>
                      </a:pPr>
                      <a:r>
                        <a:rPr lang="en-US" sz="1600" b="1" dirty="0" smtClean="0"/>
                        <a:t>0.7</a:t>
                      </a:r>
                    </a:p>
                    <a:p>
                      <a:pPr algn="r">
                        <a:lnSpc>
                          <a:spcPct val="80000"/>
                        </a:lnSpc>
                      </a:pPr>
                      <a:r>
                        <a:rPr lang="en-US" sz="1600" b="1" dirty="0" smtClean="0"/>
                        <a:t>1.0</a:t>
                      </a:r>
                    </a:p>
                    <a:p>
                      <a:pPr algn="r">
                        <a:lnSpc>
                          <a:spcPct val="80000"/>
                        </a:lnSpc>
                      </a:pPr>
                      <a:r>
                        <a:rPr lang="en-US" sz="1600" b="1" dirty="0" smtClean="0"/>
                        <a:t>1.7</a:t>
                      </a:r>
                    </a:p>
                    <a:p>
                      <a:pPr algn="r">
                        <a:lnSpc>
                          <a:spcPct val="80000"/>
                        </a:lnSpc>
                      </a:pPr>
                      <a:r>
                        <a:rPr lang="en-US" sz="1600" b="1" dirty="0" smtClean="0"/>
                        <a:t>4.6</a:t>
                      </a:r>
                      <a:endParaRPr lang="en-US" sz="1600" b="1" dirty="0"/>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dirty="0" smtClean="0"/>
                        <a:t>4</a:t>
                      </a:r>
                    </a:p>
                    <a:p>
                      <a:pPr algn="r">
                        <a:lnSpc>
                          <a:spcPct val="80000"/>
                        </a:lnSpc>
                      </a:pPr>
                      <a:r>
                        <a:rPr lang="en-US" sz="1600" dirty="0" smtClean="0"/>
                        <a:t>6</a:t>
                      </a:r>
                    </a:p>
                    <a:p>
                      <a:pPr algn="r">
                        <a:lnSpc>
                          <a:spcPct val="80000"/>
                        </a:lnSpc>
                      </a:pPr>
                      <a:r>
                        <a:rPr lang="en-US" sz="1600" dirty="0" smtClean="0"/>
                        <a:t>8</a:t>
                      </a:r>
                    </a:p>
                    <a:p>
                      <a:pPr algn="r">
                        <a:lnSpc>
                          <a:spcPct val="80000"/>
                        </a:lnSpc>
                      </a:pPr>
                      <a:r>
                        <a:rPr lang="en-US" sz="1600" dirty="0" smtClean="0"/>
                        <a:t>10</a:t>
                      </a:r>
                    </a:p>
                    <a:p>
                      <a:pPr algn="r">
                        <a:lnSpc>
                          <a:spcPct val="80000"/>
                        </a:lnSpc>
                      </a:pPr>
                      <a:r>
                        <a:rPr lang="en-US" sz="1600" dirty="0" smtClean="0"/>
                        <a:t>…</a:t>
                      </a:r>
                    </a:p>
                    <a:p>
                      <a:pPr algn="r">
                        <a:lnSpc>
                          <a:spcPct val="80000"/>
                        </a:lnSpc>
                      </a:pPr>
                      <a:r>
                        <a:rPr lang="en-US" sz="1600" dirty="0" smtClean="0"/>
                        <a:t>18</a:t>
                      </a:r>
                    </a:p>
                    <a:p>
                      <a:pPr algn="r">
                        <a:lnSpc>
                          <a:spcPct val="80000"/>
                        </a:lnSpc>
                      </a:pPr>
                      <a:r>
                        <a:rPr lang="en-US" sz="1600" dirty="0" smtClean="0"/>
                        <a:t>34</a:t>
                      </a:r>
                    </a:p>
                    <a:p>
                      <a:pPr algn="r">
                        <a:lnSpc>
                          <a:spcPct val="80000"/>
                        </a:lnSpc>
                      </a:pPr>
                      <a:r>
                        <a:rPr lang="en-US" sz="1600" dirty="0" smtClean="0"/>
                        <a:t>66</a:t>
                      </a:r>
                    </a:p>
                    <a:p>
                      <a:pPr algn="r">
                        <a:lnSpc>
                          <a:spcPct val="80000"/>
                        </a:lnSpc>
                      </a:pPr>
                      <a:r>
                        <a:rPr lang="en-US" sz="1600" dirty="0" smtClean="0"/>
                        <a:t>130</a:t>
                      </a:r>
                    </a:p>
                    <a:p>
                      <a:pPr algn="r">
                        <a:lnSpc>
                          <a:spcPct val="80000"/>
                        </a:lnSpc>
                      </a:pPr>
                      <a:r>
                        <a:rPr lang="en-US" sz="1600" dirty="0" smtClean="0"/>
                        <a:t>258</a:t>
                      </a:r>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0.4</a:t>
                      </a:r>
                    </a:p>
                    <a:p>
                      <a:pPr algn="r">
                        <a:lnSpc>
                          <a:spcPct val="80000"/>
                        </a:lnSpc>
                      </a:pPr>
                      <a:r>
                        <a:rPr lang="en-US" sz="1600" b="1" dirty="0" smtClean="0"/>
                        <a:t>0.5</a:t>
                      </a:r>
                      <a:endParaRPr lang="en-US" sz="1600" b="1" dirty="0"/>
                    </a:p>
                  </a:txBody>
                  <a:tcPr>
                    <a:lnT w="38100" cap="flat" cmpd="sng" algn="ctr">
                      <a:solidFill>
                        <a:schemeClr val="tx1"/>
                      </a:solidFill>
                      <a:prstDash val="solid"/>
                      <a:round/>
                      <a:headEnd type="none" w="med" len="med"/>
                      <a:tailEnd type="none" w="med" len="med"/>
                    </a:lnT>
                  </a:tcPr>
                </a:tc>
                <a:tc>
                  <a:txBody>
                    <a:bodyPr/>
                    <a:lstStyle/>
                    <a:p>
                      <a:pPr algn="r">
                        <a:lnSpc>
                          <a:spcPct val="80000"/>
                        </a:lnSpc>
                      </a:pPr>
                      <a:r>
                        <a:rPr lang="en-US" sz="1600" b="1" dirty="0" smtClean="0"/>
                        <a:t>abort</a:t>
                      </a:r>
                      <a:endParaRPr lang="en-US" sz="1600" b="1" dirty="0"/>
                    </a:p>
                  </a:txBody>
                  <a:tcPr>
                    <a:lnT w="38100" cap="flat" cmpd="sng" algn="ctr">
                      <a:solidFill>
                        <a:schemeClr val="tx1"/>
                      </a:solidFill>
                      <a:prstDash val="solid"/>
                      <a:round/>
                      <a:headEnd type="none" w="med" len="med"/>
                      <a:tailEnd type="none" w="med" len="med"/>
                    </a:lnT>
                  </a:tcPr>
                </a:tc>
              </a:tr>
              <a:tr h="704376">
                <a:tc rowSpan="2">
                  <a:txBody>
                    <a:bodyPr/>
                    <a:lstStyle/>
                    <a:p>
                      <a:pPr algn="ctr"/>
                      <a:r>
                        <a:rPr lang="en-US" dirty="0" smtClean="0"/>
                        <a:t>Queue</a:t>
                      </a:r>
                      <a:endParaRPr lang="en-US" dirty="0"/>
                    </a:p>
                  </a:txBody>
                  <a:tcPr anchor="ctr">
                    <a:solidFill>
                      <a:schemeClr val="bg2">
                        <a:lumMod val="75000"/>
                        <a:lumOff val="25000"/>
                      </a:schemeClr>
                    </a:solidFill>
                  </a:tcPr>
                </a:tc>
                <a:tc rowSpan="2">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8</a:t>
                      </a:r>
                    </a:p>
                    <a:p>
                      <a:pPr algn="r">
                        <a:lnSpc>
                          <a:spcPct val="80000"/>
                        </a:lnSpc>
                      </a:pPr>
                      <a:r>
                        <a:rPr lang="en-US" sz="1600" dirty="0" smtClean="0"/>
                        <a:t>16</a:t>
                      </a:r>
                    </a:p>
                    <a:p>
                      <a:pPr algn="r">
                        <a:lnSpc>
                          <a:spcPct val="80000"/>
                        </a:lnSpc>
                      </a:pPr>
                      <a:r>
                        <a:rPr lang="en-US" sz="1600" dirty="0" smtClean="0"/>
                        <a:t>32</a:t>
                      </a:r>
                    </a:p>
                    <a:p>
                      <a:pPr algn="r">
                        <a:lnSpc>
                          <a:spcPct val="80000"/>
                        </a:lnSpc>
                      </a:pPr>
                      <a:r>
                        <a:rPr lang="en-US" sz="1600" dirty="0" smtClean="0"/>
                        <a:t>64</a:t>
                      </a:r>
                    </a:p>
                    <a:p>
                      <a:pPr algn="r">
                        <a:lnSpc>
                          <a:spcPct val="80000"/>
                        </a:lnSpc>
                      </a:pPr>
                      <a:r>
                        <a:rPr lang="en-US" sz="1600" dirty="0" smtClean="0"/>
                        <a:t>128</a:t>
                      </a:r>
                      <a:endParaRPr lang="en-US" sz="1600" dirty="0"/>
                    </a:p>
                  </a:txBody>
                  <a:tcPr/>
                </a:tc>
                <a:tc rowSpan="2">
                  <a:txBody>
                    <a:bodyPr/>
                    <a:lstStyle/>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5</a:t>
                      </a:r>
                    </a:p>
                    <a:p>
                      <a:pPr algn="r">
                        <a:lnSpc>
                          <a:spcPct val="80000"/>
                        </a:lnSpc>
                      </a:pPr>
                      <a:r>
                        <a:rPr lang="en-US" sz="1600" dirty="0" smtClean="0"/>
                        <a:t>6</a:t>
                      </a:r>
                    </a:p>
                    <a:p>
                      <a:pPr algn="r">
                        <a:lnSpc>
                          <a:spcPct val="80000"/>
                        </a:lnSpc>
                      </a:pPr>
                      <a:r>
                        <a:rPr lang="en-US" sz="1600" dirty="0" smtClean="0"/>
                        <a:t>…</a:t>
                      </a:r>
                    </a:p>
                    <a:p>
                      <a:pPr algn="r">
                        <a:lnSpc>
                          <a:spcPct val="80000"/>
                        </a:lnSpc>
                      </a:pPr>
                      <a:r>
                        <a:rPr lang="en-US" sz="1600" dirty="0" smtClean="0"/>
                        <a:t>10</a:t>
                      </a:r>
                    </a:p>
                    <a:p>
                      <a:pPr algn="r">
                        <a:lnSpc>
                          <a:spcPct val="80000"/>
                        </a:lnSpc>
                      </a:pPr>
                      <a:r>
                        <a:rPr lang="en-US" sz="1600" dirty="0" smtClean="0"/>
                        <a:t>18</a:t>
                      </a:r>
                    </a:p>
                    <a:p>
                      <a:pPr algn="r">
                        <a:lnSpc>
                          <a:spcPct val="80000"/>
                        </a:lnSpc>
                      </a:pPr>
                      <a:r>
                        <a:rPr lang="en-US" sz="1600" dirty="0" smtClean="0"/>
                        <a:t>34</a:t>
                      </a:r>
                    </a:p>
                    <a:p>
                      <a:pPr algn="r">
                        <a:lnSpc>
                          <a:spcPct val="80000"/>
                        </a:lnSpc>
                      </a:pPr>
                      <a:r>
                        <a:rPr lang="en-US" sz="1600" dirty="0" smtClean="0"/>
                        <a:t>66</a:t>
                      </a:r>
                    </a:p>
                    <a:p>
                      <a:pPr algn="r">
                        <a:lnSpc>
                          <a:spcPct val="80000"/>
                        </a:lnSpc>
                      </a:pPr>
                      <a:r>
                        <a:rPr lang="en-US" sz="1600" dirty="0" smtClean="0"/>
                        <a:t>130</a:t>
                      </a:r>
                      <a:endParaRPr lang="en-US" sz="1600" dirty="0"/>
                    </a:p>
                  </a:txBody>
                  <a:tcPr/>
                </a:tc>
                <a:tc rowSpan="2">
                  <a:txBody>
                    <a:bodyPr/>
                    <a:lstStyle/>
                    <a:p>
                      <a:pPr algn="r">
                        <a:lnSpc>
                          <a:spcPct val="80000"/>
                        </a:lnSpc>
                      </a:pPr>
                      <a:r>
                        <a:rPr lang="en-US" sz="1600" dirty="0" smtClean="0"/>
                        <a:t>9</a:t>
                      </a:r>
                    </a:p>
                    <a:p>
                      <a:pPr algn="r">
                        <a:lnSpc>
                          <a:spcPct val="80000"/>
                        </a:lnSpc>
                      </a:pPr>
                      <a:r>
                        <a:rPr lang="en-US" sz="1600" dirty="0" smtClean="0"/>
                        <a:t>40</a:t>
                      </a:r>
                    </a:p>
                    <a:p>
                      <a:pPr algn="r">
                        <a:lnSpc>
                          <a:spcPct val="80000"/>
                        </a:lnSpc>
                      </a:pPr>
                      <a:r>
                        <a:rPr lang="en-US" sz="1600" dirty="0" smtClean="0"/>
                        <a:t>70</a:t>
                      </a:r>
                    </a:p>
                    <a:p>
                      <a:pPr algn="r">
                        <a:lnSpc>
                          <a:spcPct val="80000"/>
                        </a:lnSpc>
                      </a:pPr>
                      <a:r>
                        <a:rPr lang="en-US" sz="1600" dirty="0" smtClean="0"/>
                        <a:t>105</a:t>
                      </a:r>
                    </a:p>
                    <a:p>
                      <a:pPr algn="r">
                        <a:lnSpc>
                          <a:spcPct val="80000"/>
                        </a:lnSpc>
                      </a:pPr>
                      <a:r>
                        <a:rPr lang="en-US" sz="1600" dirty="0" smtClean="0"/>
                        <a:t>…</a:t>
                      </a:r>
                    </a:p>
                    <a:p>
                      <a:pPr algn="r">
                        <a:lnSpc>
                          <a:spcPct val="80000"/>
                        </a:lnSpc>
                      </a:pPr>
                      <a:r>
                        <a:rPr lang="en-US" sz="1600" dirty="0" smtClean="0"/>
                        <a:t>288</a:t>
                      </a:r>
                    </a:p>
                    <a:p>
                      <a:pPr algn="r">
                        <a:lnSpc>
                          <a:spcPct val="80000"/>
                        </a:lnSpc>
                      </a:pPr>
                      <a:r>
                        <a:rPr lang="en-US" sz="1600" dirty="0" smtClean="0"/>
                        <a:t>878</a:t>
                      </a:r>
                    </a:p>
                    <a:p>
                      <a:pPr algn="r">
                        <a:lnSpc>
                          <a:spcPct val="80000"/>
                        </a:lnSpc>
                      </a:pPr>
                      <a:r>
                        <a:rPr lang="en-US" sz="1600" dirty="0" smtClean="0"/>
                        <a:t>2956</a:t>
                      </a:r>
                    </a:p>
                    <a:p>
                      <a:pPr algn="r">
                        <a:lnSpc>
                          <a:spcPct val="80000"/>
                        </a:lnSpc>
                      </a:pPr>
                      <a:r>
                        <a:rPr lang="en-US" sz="1600" dirty="0" smtClean="0"/>
                        <a:t>10694</a:t>
                      </a:r>
                    </a:p>
                    <a:p>
                      <a:pPr algn="r">
                        <a:lnSpc>
                          <a:spcPct val="80000"/>
                        </a:lnSpc>
                      </a:pPr>
                      <a:r>
                        <a:rPr lang="en-US" sz="1600" dirty="0" smtClean="0"/>
                        <a:t>40508</a:t>
                      </a:r>
                      <a:endParaRPr lang="en-US" sz="1600" dirty="0"/>
                    </a:p>
                  </a:txBody>
                  <a:tcPr/>
                </a:tc>
                <a:tc rowSpan="2">
                  <a:txBody>
                    <a:bodyPr/>
                    <a:lstStyle/>
                    <a:p>
                      <a:pPr algn="r">
                        <a:lnSpc>
                          <a:spcPct val="80000"/>
                        </a:lnSpc>
                      </a:pPr>
                      <a:r>
                        <a:rPr lang="en-US" sz="1600" dirty="0" smtClean="0"/>
                        <a:t>14</a:t>
                      </a:r>
                    </a:p>
                    <a:p>
                      <a:pPr algn="r">
                        <a:lnSpc>
                          <a:spcPct val="80000"/>
                        </a:lnSpc>
                      </a:pPr>
                      <a:r>
                        <a:rPr lang="en-US" sz="1600" dirty="0" smtClean="0"/>
                        <a:t>30</a:t>
                      </a:r>
                    </a:p>
                    <a:p>
                      <a:pPr algn="r">
                        <a:lnSpc>
                          <a:spcPct val="80000"/>
                        </a:lnSpc>
                      </a:pPr>
                      <a:r>
                        <a:rPr lang="en-US" sz="1600" dirty="0" smtClean="0"/>
                        <a:t>48</a:t>
                      </a:r>
                    </a:p>
                    <a:p>
                      <a:pPr algn="r">
                        <a:lnSpc>
                          <a:spcPct val="80000"/>
                        </a:lnSpc>
                      </a:pPr>
                      <a:r>
                        <a:rPr lang="en-US" sz="1600" dirty="0" smtClean="0"/>
                        <a:t>63</a:t>
                      </a:r>
                    </a:p>
                    <a:p>
                      <a:pPr algn="r">
                        <a:lnSpc>
                          <a:spcPct val="80000"/>
                        </a:lnSpc>
                      </a:pPr>
                      <a:r>
                        <a:rPr lang="en-US" sz="1600" dirty="0" smtClean="0"/>
                        <a:t>…</a:t>
                      </a:r>
                    </a:p>
                    <a:p>
                      <a:pPr algn="r">
                        <a:lnSpc>
                          <a:spcPct val="80000"/>
                        </a:lnSpc>
                      </a:pPr>
                      <a:r>
                        <a:rPr lang="en-US" sz="1600" dirty="0" smtClean="0"/>
                        <a:t>127</a:t>
                      </a:r>
                    </a:p>
                    <a:p>
                      <a:pPr algn="r">
                        <a:lnSpc>
                          <a:spcPct val="80000"/>
                        </a:lnSpc>
                      </a:pPr>
                      <a:r>
                        <a:rPr lang="en-US" sz="1600" dirty="0" smtClean="0"/>
                        <a:t>255</a:t>
                      </a:r>
                    </a:p>
                    <a:p>
                      <a:pPr algn="r">
                        <a:lnSpc>
                          <a:spcPct val="80000"/>
                        </a:lnSpc>
                      </a:pPr>
                      <a:r>
                        <a:rPr lang="en-US" sz="1600" dirty="0" smtClean="0"/>
                        <a:t>511</a:t>
                      </a:r>
                    </a:p>
                    <a:p>
                      <a:pPr algn="r">
                        <a:lnSpc>
                          <a:spcPct val="80000"/>
                        </a:lnSpc>
                      </a:pPr>
                      <a:r>
                        <a:rPr lang="en-US" sz="1600" dirty="0" smtClean="0"/>
                        <a:t>1023</a:t>
                      </a:r>
                    </a:p>
                    <a:p>
                      <a:pPr algn="r">
                        <a:lnSpc>
                          <a:spcPct val="80000"/>
                        </a:lnSpc>
                      </a:pPr>
                      <a:r>
                        <a:rPr lang="en-US" sz="1600" dirty="0" smtClean="0"/>
                        <a:t>2047</a:t>
                      </a:r>
                      <a:endParaRPr lang="en-US" sz="1600" dirty="0"/>
                    </a:p>
                  </a:txBody>
                  <a:tcPr/>
                </a:tc>
                <a:tc rowSpan="2">
                  <a:txBody>
                    <a:bodyPr/>
                    <a:lstStyle/>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&lt; 0.1</a:t>
                      </a:r>
                    </a:p>
                    <a:p>
                      <a:pPr algn="r">
                        <a:lnSpc>
                          <a:spcPct val="80000"/>
                        </a:lnSpc>
                      </a:pPr>
                      <a:r>
                        <a:rPr lang="en-US" sz="1600" b="1" dirty="0" smtClean="0"/>
                        <a:t>…</a:t>
                      </a:r>
                    </a:p>
                    <a:p>
                      <a:pPr algn="r">
                        <a:lnSpc>
                          <a:spcPct val="80000"/>
                        </a:lnSpc>
                      </a:pPr>
                      <a:r>
                        <a:rPr lang="en-US" sz="1600" b="1" dirty="0" smtClean="0"/>
                        <a:t>0.1</a:t>
                      </a:r>
                    </a:p>
                    <a:p>
                      <a:pPr algn="r">
                        <a:lnSpc>
                          <a:spcPct val="80000"/>
                        </a:lnSpc>
                      </a:pPr>
                      <a:r>
                        <a:rPr lang="en-US" sz="1600" b="1" dirty="0" smtClean="0"/>
                        <a:t>0.2</a:t>
                      </a:r>
                    </a:p>
                    <a:p>
                      <a:pPr algn="r">
                        <a:lnSpc>
                          <a:spcPct val="80000"/>
                        </a:lnSpc>
                      </a:pPr>
                      <a:r>
                        <a:rPr lang="en-US" sz="1600" b="1" dirty="0" smtClean="0"/>
                        <a:t>0.4</a:t>
                      </a:r>
                    </a:p>
                    <a:p>
                      <a:pPr algn="r">
                        <a:lnSpc>
                          <a:spcPct val="80000"/>
                        </a:lnSpc>
                      </a:pPr>
                      <a:r>
                        <a:rPr lang="en-US" sz="1600" b="1" dirty="0" smtClean="0"/>
                        <a:t>0.8</a:t>
                      </a:r>
                    </a:p>
                    <a:p>
                      <a:pPr algn="r">
                        <a:lnSpc>
                          <a:spcPct val="80000"/>
                        </a:lnSpc>
                      </a:pPr>
                      <a:r>
                        <a:rPr lang="en-US" sz="1600" b="1" dirty="0" smtClean="0"/>
                        <a:t>3.0</a:t>
                      </a:r>
                      <a:endParaRPr lang="en-US" sz="1600" b="1" dirty="0"/>
                    </a:p>
                  </a:txBody>
                  <a:tcPr>
                    <a:solidFill>
                      <a:srgbClr val="FFFF00"/>
                    </a:solidFill>
                  </a:tcPr>
                </a:tc>
                <a:tc>
                  <a:txBody>
                    <a:bodyPr/>
                    <a:lstStyle/>
                    <a:p>
                      <a:pPr algn="r">
                        <a:lnSpc>
                          <a:spcPct val="80000"/>
                        </a:lnSpc>
                      </a:pPr>
                      <a:r>
                        <a:rPr lang="en-US" sz="1600" dirty="0" smtClean="0"/>
                        <a:t>180</a:t>
                      </a:r>
                    </a:p>
                    <a:p>
                      <a:pPr algn="r">
                        <a:lnSpc>
                          <a:spcPct val="80000"/>
                        </a:lnSpc>
                      </a:pPr>
                      <a:r>
                        <a:rPr lang="en-US" sz="1600" dirty="0" smtClean="0"/>
                        <a:t>792</a:t>
                      </a:r>
                    </a:p>
                    <a:p>
                      <a:pPr algn="r">
                        <a:lnSpc>
                          <a:spcPct val="80000"/>
                        </a:lnSpc>
                      </a:pPr>
                      <a:r>
                        <a:rPr lang="en-US" sz="1600" dirty="0" smtClean="0"/>
                        <a:t>6144</a:t>
                      </a:r>
                    </a:p>
                    <a:p>
                      <a:pPr algn="r">
                        <a:lnSpc>
                          <a:spcPct val="80000"/>
                        </a:lnSpc>
                      </a:pPr>
                      <a:r>
                        <a:rPr lang="en-US" sz="1600" dirty="0" smtClean="0"/>
                        <a:t>71768</a:t>
                      </a:r>
                    </a:p>
                  </a:txBody>
                  <a:tcPr>
                    <a:lnR w="12700" cap="flat" cmpd="sng" algn="ctr">
                      <a:solidFill>
                        <a:schemeClr val="tx1"/>
                      </a:solidFill>
                      <a:prstDash val="solid"/>
                      <a:round/>
                      <a:headEnd type="none" w="med" len="med"/>
                      <a:tailEnd type="none" w="med" len="med"/>
                    </a:lnR>
                    <a:lnB w="12700" cmpd="sng">
                      <a:noFill/>
                    </a:lnB>
                    <a:solidFill>
                      <a:srgbClr val="D3DFEE"/>
                    </a:solidFill>
                  </a:tcPr>
                </a:tc>
                <a:tc>
                  <a:txBody>
                    <a:bodyPr/>
                    <a:lstStyle/>
                    <a:p>
                      <a:pPr algn="r">
                        <a:lnSpc>
                          <a:spcPct val="80000"/>
                        </a:lnSpc>
                      </a:pPr>
                      <a:r>
                        <a:rPr lang="en-US" sz="1600" b="1" dirty="0" smtClean="0"/>
                        <a:t>0.7</a:t>
                      </a:r>
                    </a:p>
                    <a:p>
                      <a:pPr algn="r">
                        <a:lnSpc>
                          <a:spcPct val="80000"/>
                        </a:lnSpc>
                      </a:pPr>
                      <a:r>
                        <a:rPr lang="en-US" sz="1600" b="1" dirty="0" smtClean="0"/>
                        <a:t>1.0</a:t>
                      </a:r>
                    </a:p>
                    <a:p>
                      <a:pPr algn="r">
                        <a:lnSpc>
                          <a:spcPct val="80000"/>
                        </a:lnSpc>
                      </a:pPr>
                      <a:r>
                        <a:rPr lang="en-US" sz="1600" b="1" dirty="0" smtClean="0"/>
                        <a:t>2.7</a:t>
                      </a:r>
                    </a:p>
                    <a:p>
                      <a:pPr algn="r">
                        <a:lnSpc>
                          <a:spcPct val="80000"/>
                        </a:lnSpc>
                      </a:pPr>
                      <a:r>
                        <a:rPr lang="en-US" sz="1600" b="1" dirty="0" smtClean="0"/>
                        <a:t>23.0</a:t>
                      </a:r>
                    </a:p>
                  </a:txBody>
                  <a:tcPr>
                    <a:lnL w="12700" cap="flat" cmpd="sng" algn="ctr">
                      <a:solidFill>
                        <a:schemeClr val="tx1"/>
                      </a:solidFill>
                      <a:prstDash val="solid"/>
                      <a:round/>
                      <a:headEnd type="none" w="med" len="med"/>
                      <a:tailEnd type="none" w="med" len="med"/>
                    </a:lnL>
                    <a:lnB w="12700" cmpd="sng">
                      <a:noFill/>
                    </a:lnB>
                  </a:tcPr>
                </a:tc>
                <a:tc rowSpan="2">
                  <a:txBody>
                    <a:bodyPr/>
                    <a:lstStyle/>
                    <a:p>
                      <a:pPr algn="r">
                        <a:lnSpc>
                          <a:spcPct val="80000"/>
                        </a:lnSpc>
                      </a:pPr>
                      <a:r>
                        <a:rPr lang="en-US" sz="1600" dirty="0" smtClean="0"/>
                        <a:t>8</a:t>
                      </a:r>
                    </a:p>
                    <a:p>
                      <a:pPr algn="r">
                        <a:lnSpc>
                          <a:spcPct val="80000"/>
                        </a:lnSpc>
                      </a:pPr>
                      <a:r>
                        <a:rPr lang="en-US" sz="1600" dirty="0" smtClean="0"/>
                        <a:t>18</a:t>
                      </a:r>
                    </a:p>
                    <a:p>
                      <a:pPr algn="r">
                        <a:lnSpc>
                          <a:spcPct val="80000"/>
                        </a:lnSpc>
                      </a:pPr>
                      <a:r>
                        <a:rPr lang="en-US" sz="1600" dirty="0" smtClean="0"/>
                        <a:t>32</a:t>
                      </a:r>
                    </a:p>
                    <a:p>
                      <a:pPr algn="r">
                        <a:lnSpc>
                          <a:spcPct val="80000"/>
                        </a:lnSpc>
                      </a:pPr>
                      <a:r>
                        <a:rPr lang="en-US" sz="1600" dirty="0" smtClean="0"/>
                        <a:t>50</a:t>
                      </a:r>
                    </a:p>
                    <a:p>
                      <a:pPr algn="r">
                        <a:lnSpc>
                          <a:spcPct val="80000"/>
                        </a:lnSpc>
                      </a:pPr>
                      <a:r>
                        <a:rPr lang="en-US" sz="1600" dirty="0" smtClean="0"/>
                        <a:t>…</a:t>
                      </a:r>
                    </a:p>
                    <a:p>
                      <a:pPr algn="r">
                        <a:lnSpc>
                          <a:spcPct val="80000"/>
                        </a:lnSpc>
                      </a:pPr>
                      <a:r>
                        <a:rPr lang="en-US" sz="1600" dirty="0" smtClean="0"/>
                        <a:t>162</a:t>
                      </a:r>
                    </a:p>
                    <a:p>
                      <a:pPr algn="r">
                        <a:lnSpc>
                          <a:spcPct val="80000"/>
                        </a:lnSpc>
                      </a:pPr>
                      <a:r>
                        <a:rPr lang="en-US" sz="1600" dirty="0" smtClean="0"/>
                        <a:t>578</a:t>
                      </a:r>
                    </a:p>
                    <a:p>
                      <a:pPr algn="r">
                        <a:lnSpc>
                          <a:spcPct val="80000"/>
                        </a:lnSpc>
                      </a:pPr>
                      <a:r>
                        <a:rPr lang="en-US" sz="1600" dirty="0" smtClean="0"/>
                        <a:t>2178</a:t>
                      </a:r>
                    </a:p>
                    <a:p>
                      <a:pPr algn="r">
                        <a:lnSpc>
                          <a:spcPct val="80000"/>
                        </a:lnSpc>
                      </a:pPr>
                      <a:r>
                        <a:rPr lang="en-US" sz="1600" dirty="0" smtClean="0"/>
                        <a:t>8450</a:t>
                      </a:r>
                    </a:p>
                    <a:p>
                      <a:pPr algn="r">
                        <a:lnSpc>
                          <a:spcPct val="80000"/>
                        </a:lnSpc>
                      </a:pPr>
                      <a:r>
                        <a:rPr lang="en-US" sz="1600" dirty="0" smtClean="0"/>
                        <a:t>33282</a:t>
                      </a:r>
                      <a:endParaRPr lang="en-US" sz="1600" dirty="0"/>
                    </a:p>
                  </a:txBody>
                  <a:tcPr/>
                </a:tc>
                <a:tc rowSpan="2">
                  <a:txBody>
                    <a:bodyPr/>
                    <a:lstStyle/>
                    <a:p>
                      <a:pPr algn="r">
                        <a:lnSpc>
                          <a:spcPct val="80000"/>
                        </a:lnSpc>
                      </a:pPr>
                      <a:r>
                        <a:rPr lang="en-US" sz="1600" b="1" dirty="0" smtClean="0"/>
                        <a:t>0.4</a:t>
                      </a:r>
                    </a:p>
                    <a:p>
                      <a:pPr algn="r">
                        <a:lnSpc>
                          <a:spcPct val="80000"/>
                        </a:lnSpc>
                      </a:pPr>
                      <a:r>
                        <a:rPr lang="en-US" sz="1600" b="1" dirty="0" smtClean="0"/>
                        <a:t>0.4</a:t>
                      </a:r>
                    </a:p>
                    <a:p>
                      <a:pPr algn="r">
                        <a:lnSpc>
                          <a:spcPct val="80000"/>
                        </a:lnSpc>
                      </a:pPr>
                      <a:r>
                        <a:rPr lang="en-US" sz="1600" b="1" dirty="0" smtClean="0"/>
                        <a:t>0.4</a:t>
                      </a:r>
                    </a:p>
                    <a:p>
                      <a:pPr algn="r">
                        <a:lnSpc>
                          <a:spcPct val="80000"/>
                        </a:lnSpc>
                      </a:pPr>
                      <a:r>
                        <a:rPr lang="en-US" sz="1600" b="1" dirty="0" smtClean="0"/>
                        <a:t>0.4</a:t>
                      </a:r>
                    </a:p>
                    <a:p>
                      <a:pPr algn="r">
                        <a:lnSpc>
                          <a:spcPct val="80000"/>
                        </a:lnSpc>
                      </a:pPr>
                      <a:r>
                        <a:rPr lang="en-US" sz="1600" b="1" dirty="0" smtClean="0"/>
                        <a:t>…</a:t>
                      </a:r>
                    </a:p>
                    <a:p>
                      <a:pPr algn="r">
                        <a:lnSpc>
                          <a:spcPct val="80000"/>
                        </a:lnSpc>
                      </a:pPr>
                      <a:r>
                        <a:rPr lang="en-US" sz="1600" b="1" dirty="0" smtClean="0"/>
                        <a:t>0.4</a:t>
                      </a:r>
                    </a:p>
                    <a:p>
                      <a:pPr algn="r">
                        <a:lnSpc>
                          <a:spcPct val="80000"/>
                        </a:lnSpc>
                      </a:pPr>
                      <a:r>
                        <a:rPr lang="en-US" sz="1600" b="1" dirty="0" smtClean="0"/>
                        <a:t>0.5</a:t>
                      </a:r>
                    </a:p>
                    <a:p>
                      <a:pPr algn="r">
                        <a:lnSpc>
                          <a:spcPct val="80000"/>
                        </a:lnSpc>
                      </a:pPr>
                      <a:r>
                        <a:rPr lang="en-US" sz="1600" b="1" dirty="0" smtClean="0"/>
                        <a:t>0.7</a:t>
                      </a:r>
                    </a:p>
                    <a:p>
                      <a:pPr algn="r">
                        <a:lnSpc>
                          <a:spcPct val="80000"/>
                        </a:lnSpc>
                      </a:pPr>
                      <a:r>
                        <a:rPr lang="en-US" sz="1600" b="1" dirty="0" smtClean="0"/>
                        <a:t>3.1</a:t>
                      </a:r>
                    </a:p>
                    <a:p>
                      <a:pPr algn="r">
                        <a:lnSpc>
                          <a:spcPct val="80000"/>
                        </a:lnSpc>
                      </a:pPr>
                      <a:r>
                        <a:rPr lang="en-US" sz="1600" b="1" dirty="0" smtClean="0"/>
                        <a:t>38.7</a:t>
                      </a:r>
                      <a:endParaRPr lang="en-US" sz="1600" b="1" dirty="0"/>
                    </a:p>
                  </a:txBody>
                  <a:tcPr/>
                </a:tc>
                <a:tc rowSpan="2">
                  <a:txBody>
                    <a:bodyPr/>
                    <a:lstStyle/>
                    <a:p>
                      <a:pPr algn="r">
                        <a:lnSpc>
                          <a:spcPct val="80000"/>
                        </a:lnSpc>
                      </a:pPr>
                      <a:r>
                        <a:rPr lang="en-US" sz="1600" b="1" dirty="0" smtClean="0"/>
                        <a:t>abort</a:t>
                      </a:r>
                      <a:endParaRPr lang="en-US" sz="1600" b="1" dirty="0"/>
                    </a:p>
                  </a:txBody>
                  <a:tcPr/>
                </a:tc>
              </a:tr>
              <a:tr h="1143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gn="r">
                        <a:lnSpc>
                          <a:spcPct val="80000"/>
                        </a:lnSpc>
                      </a:pPr>
                      <a:r>
                        <a:rPr lang="en-US" sz="1600" b="1" dirty="0" smtClean="0"/>
                        <a:t>Memory Out</a:t>
                      </a:r>
                      <a:endParaRPr lang="en-US" sz="1600" b="1" dirty="0"/>
                    </a:p>
                  </a:txBody>
                  <a:tcPr>
                    <a:lnT w="12700" cmpd="sng">
                      <a:noFill/>
                    </a:lnT>
                    <a:solidFill>
                      <a:srgbClr val="D3DFEE"/>
                    </a:solidFill>
                  </a:tcPr>
                </a:tc>
                <a:tc hMerge="1">
                  <a:txBody>
                    <a:bodyPr/>
                    <a:lstStyle/>
                    <a:p>
                      <a:pPr algn="r">
                        <a:lnSpc>
                          <a:spcPct val="100000"/>
                        </a:lnSpc>
                      </a:pPr>
                      <a:endParaRPr lang="en-US" sz="1600"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588083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Invariants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3402063"/>
              </p:ext>
            </p:extLst>
          </p:nvPr>
        </p:nvGraphicFramePr>
        <p:xfrm>
          <a:off x="-1" y="1503218"/>
          <a:ext cx="9144001" cy="5293616"/>
        </p:xfrm>
        <a:graphic>
          <a:graphicData uri="http://schemas.openxmlformats.org/drawingml/2006/table">
            <a:tbl>
              <a:tblPr firstRow="1" firstCol="1" bandRow="1">
                <a:tableStyleId>{5C22544A-7EE6-4342-B048-85BDC9FD1C3A}</a:tableStyleId>
              </a:tblPr>
              <a:tblGrid>
                <a:gridCol w="1122219"/>
                <a:gridCol w="768927"/>
                <a:gridCol w="727364"/>
                <a:gridCol w="1007918"/>
                <a:gridCol w="883228"/>
                <a:gridCol w="768927"/>
                <a:gridCol w="810491"/>
                <a:gridCol w="654627"/>
                <a:gridCol w="945573"/>
                <a:gridCol w="802640"/>
                <a:gridCol w="652087"/>
              </a:tblGrid>
              <a:tr h="450851">
                <a:tc rowSpan="2">
                  <a:txBody>
                    <a:bodyPr/>
                    <a:lstStyle/>
                    <a:p>
                      <a:pPr algn="ctr"/>
                      <a:r>
                        <a:rPr lang="en-US" dirty="0" smtClean="0"/>
                        <a:t>Bench-mark</a:t>
                      </a:r>
                      <a:endParaRPr lang="en-US" dirty="0"/>
                    </a:p>
                  </a:txBody>
                  <a:tcPr anchor="ctr">
                    <a:solidFill>
                      <a:schemeClr val="bg2">
                        <a:lumMod val="75000"/>
                        <a:lumOff val="25000"/>
                      </a:schemeClr>
                    </a:solidFill>
                  </a:tcPr>
                </a:tc>
                <a:tc rowSpan="2">
                  <a:txBody>
                    <a:bodyPr/>
                    <a:lstStyle/>
                    <a:p>
                      <a:pPr algn="ctr"/>
                      <a:r>
                        <a:rPr lang="en-US" dirty="0" smtClean="0"/>
                        <a:t>nodes</a:t>
                      </a:r>
                      <a:endParaRPr lang="en-US" dirty="0"/>
                    </a:p>
                  </a:txBody>
                  <a:tcPr anchor="ctr">
                    <a:solidFill>
                      <a:schemeClr val="bg2">
                        <a:lumMod val="75000"/>
                        <a:lumOff val="25000"/>
                      </a:schemeClr>
                    </a:solidFill>
                  </a:tcPr>
                </a:tc>
                <a:tc gridSpan="4">
                  <a:txBody>
                    <a:bodyPr/>
                    <a:lstStyle/>
                    <a:p>
                      <a:pPr algn="ctr"/>
                      <a:r>
                        <a:rPr lang="en-US" dirty="0" smtClean="0"/>
                        <a:t>Glass Box Checker</a:t>
                      </a:r>
                      <a:endParaRPr lang="en-US" dirty="0"/>
                    </a:p>
                  </a:txBody>
                  <a:tcPr anchor="ctr">
                    <a:lnB w="12700" cap="flat" cmpd="sng" algn="ctr">
                      <a:solidFill>
                        <a:schemeClr val="tx1"/>
                      </a:solidFill>
                      <a:prstDash val="solid"/>
                      <a:round/>
                      <a:headEnd type="none" w="med" len="med"/>
                      <a:tailEnd type="none" w="med" len="med"/>
                    </a:lnB>
                    <a:solidFill>
                      <a:srgbClr val="808019"/>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smtClean="0"/>
                        <a:t>JPF</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a:p>
                  </a:txBody>
                  <a:tcPr/>
                </a:tc>
                <a:tc gridSpan="2">
                  <a:txBody>
                    <a:bodyPr/>
                    <a:lstStyle/>
                    <a:p>
                      <a:pPr algn="ctr"/>
                      <a:r>
                        <a:rPr lang="en-US" dirty="0" err="1" smtClean="0"/>
                        <a:t>Korat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a:p>
                  </a:txBody>
                  <a:tcPr/>
                </a:tc>
                <a:tc>
                  <a:txBody>
                    <a:bodyPr/>
                    <a:lstStyle/>
                    <a:p>
                      <a:pPr algn="ctr"/>
                      <a:r>
                        <a:rPr lang="en-US" dirty="0" smtClean="0"/>
                        <a:t>Blast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r>
              <a:tr h="368301">
                <a:tc vMerge="1">
                  <a:txBody>
                    <a:bodyPr/>
                    <a:lstStyle/>
                    <a:p>
                      <a:endParaRPr lang="en-US"/>
                    </a:p>
                  </a:txBody>
                  <a:tcPr/>
                </a:tc>
                <a:tc vMerge="1">
                  <a:txBody>
                    <a:bodyPr/>
                    <a:lstStyle/>
                    <a:p>
                      <a:endParaRPr lang="en-US"/>
                    </a:p>
                  </a:txBody>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Clauses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Literals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r>
              <a:tr h="617762">
                <a:tc rowSpan="3">
                  <a:txBody>
                    <a:bodyPr/>
                    <a:lstStyle/>
                    <a:p>
                      <a:pPr algn="ctr"/>
                      <a:r>
                        <a:rPr lang="en-US" dirty="0" err="1" smtClean="0"/>
                        <a:t>TreeMap</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10</a:t>
                      </a:r>
                    </a:p>
                    <a:p>
                      <a:pPr algn="r">
                        <a:lnSpc>
                          <a:spcPct val="80000"/>
                        </a:lnSpc>
                      </a:pPr>
                      <a:r>
                        <a:rPr lang="en-US" sz="1600" dirty="0" smtClean="0"/>
                        <a:t>11</a:t>
                      </a:r>
                    </a:p>
                    <a:p>
                      <a:pPr algn="r">
                        <a:lnSpc>
                          <a:spcPct val="80000"/>
                        </a:lnSpc>
                      </a:pPr>
                      <a:r>
                        <a:rPr lang="en-US" sz="1600" dirty="0" smtClean="0"/>
                        <a:t>…</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txBody>
                  <a:tcPr/>
                </a:tc>
                <a:tc rowSpan="3">
                  <a:txBody>
                    <a:bodyPr/>
                    <a:lstStyle/>
                    <a:p>
                      <a:pPr algn="r">
                        <a:lnSpc>
                          <a:spcPct val="80000"/>
                        </a:lnSpc>
                      </a:pPr>
                      <a:r>
                        <a:rPr lang="en-US" sz="1600" dirty="0" smtClean="0"/>
                        <a:t>14</a:t>
                      </a:r>
                    </a:p>
                    <a:p>
                      <a:pPr algn="r">
                        <a:lnSpc>
                          <a:spcPct val="80000"/>
                        </a:lnSpc>
                      </a:pPr>
                      <a:r>
                        <a:rPr lang="en-US" sz="1600" dirty="0" smtClean="0"/>
                        <a:t>24</a:t>
                      </a:r>
                    </a:p>
                    <a:p>
                      <a:pPr algn="r">
                        <a:lnSpc>
                          <a:spcPct val="80000"/>
                        </a:lnSpc>
                      </a:pPr>
                      <a:r>
                        <a:rPr lang="en-US" sz="1600" dirty="0" smtClean="0"/>
                        <a:t>46</a:t>
                      </a:r>
                    </a:p>
                    <a:p>
                      <a:pPr algn="r">
                        <a:lnSpc>
                          <a:spcPct val="80000"/>
                        </a:lnSpc>
                      </a:pPr>
                      <a:r>
                        <a:rPr lang="en-US" sz="1600" dirty="0" smtClean="0"/>
                        <a:t>58</a:t>
                      </a:r>
                    </a:p>
                    <a:p>
                      <a:pPr algn="r">
                        <a:lnSpc>
                          <a:spcPct val="80000"/>
                        </a:lnSpc>
                      </a:pPr>
                      <a:r>
                        <a:rPr lang="en-US" sz="1600" dirty="0" smtClean="0"/>
                        <a:t>…</a:t>
                      </a:r>
                    </a:p>
                    <a:p>
                      <a:pPr algn="r">
                        <a:lnSpc>
                          <a:spcPct val="80000"/>
                        </a:lnSpc>
                      </a:pPr>
                      <a:r>
                        <a:rPr lang="en-US" sz="1600" dirty="0" smtClean="0"/>
                        <a:t>198</a:t>
                      </a:r>
                    </a:p>
                    <a:p>
                      <a:pPr algn="r">
                        <a:lnSpc>
                          <a:spcPct val="80000"/>
                        </a:lnSpc>
                      </a:pPr>
                      <a:r>
                        <a:rPr lang="en-US" sz="1600" dirty="0" smtClean="0"/>
                        <a:t>256</a:t>
                      </a:r>
                    </a:p>
                    <a:p>
                      <a:pPr algn="r">
                        <a:lnSpc>
                          <a:spcPct val="80000"/>
                        </a:lnSpc>
                      </a:pPr>
                      <a:r>
                        <a:rPr lang="en-US" sz="1600" dirty="0" smtClean="0"/>
                        <a:t>…</a:t>
                      </a:r>
                    </a:p>
                    <a:p>
                      <a:pPr algn="r">
                        <a:lnSpc>
                          <a:spcPct val="80000"/>
                        </a:lnSpc>
                      </a:pPr>
                      <a:r>
                        <a:rPr lang="en-US" sz="1600" dirty="0" smtClean="0"/>
                        <a:t>396</a:t>
                      </a:r>
                    </a:p>
                    <a:p>
                      <a:pPr algn="r">
                        <a:lnSpc>
                          <a:spcPct val="80000"/>
                        </a:lnSpc>
                      </a:pPr>
                      <a:r>
                        <a:rPr lang="en-US" sz="1600" dirty="0" smtClean="0"/>
                        <a:t>1052</a:t>
                      </a:r>
                    </a:p>
                    <a:p>
                      <a:pPr algn="r">
                        <a:lnSpc>
                          <a:spcPct val="80000"/>
                        </a:lnSpc>
                      </a:pPr>
                      <a:r>
                        <a:rPr lang="en-US" sz="1600" dirty="0" smtClean="0"/>
                        <a:t>2748</a:t>
                      </a:r>
                      <a:endParaRPr lang="en-US" sz="1600" dirty="0"/>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58</a:t>
                      </a:r>
                    </a:p>
                    <a:p>
                      <a:pPr algn="r">
                        <a:lnSpc>
                          <a:spcPct val="80000"/>
                        </a:lnSpc>
                      </a:pPr>
                      <a:r>
                        <a:rPr lang="en-US" sz="1600" dirty="0" smtClean="0"/>
                        <a:t>121</a:t>
                      </a:r>
                    </a:p>
                    <a:p>
                      <a:pPr algn="r">
                        <a:lnSpc>
                          <a:spcPct val="80000"/>
                        </a:lnSpc>
                      </a:pPr>
                      <a:r>
                        <a:rPr lang="en-US" sz="1600" dirty="0" smtClean="0"/>
                        <a:t>264</a:t>
                      </a:r>
                    </a:p>
                    <a:p>
                      <a:pPr algn="r">
                        <a:lnSpc>
                          <a:spcPct val="80000"/>
                        </a:lnSpc>
                      </a:pPr>
                      <a:r>
                        <a:rPr lang="en-US" sz="1600" dirty="0" smtClean="0"/>
                        <a:t>408</a:t>
                      </a:r>
                    </a:p>
                    <a:p>
                      <a:pPr algn="r">
                        <a:lnSpc>
                          <a:spcPct val="80000"/>
                        </a:lnSpc>
                      </a:pPr>
                      <a:r>
                        <a:rPr lang="en-US" sz="1600" dirty="0" smtClean="0"/>
                        <a:t>…</a:t>
                      </a:r>
                    </a:p>
                    <a:p>
                      <a:pPr algn="r">
                        <a:lnSpc>
                          <a:spcPct val="80000"/>
                        </a:lnSpc>
                      </a:pPr>
                      <a:r>
                        <a:rPr lang="en-US" sz="1600" dirty="0" smtClean="0"/>
                        <a:t>1371</a:t>
                      </a:r>
                    </a:p>
                    <a:p>
                      <a:pPr algn="r">
                        <a:lnSpc>
                          <a:spcPct val="80000"/>
                        </a:lnSpc>
                      </a:pPr>
                      <a:r>
                        <a:rPr lang="en-US" sz="1600" dirty="0" smtClean="0"/>
                        <a:t>1527</a:t>
                      </a:r>
                    </a:p>
                    <a:p>
                      <a:pPr algn="r">
                        <a:lnSpc>
                          <a:spcPct val="80000"/>
                        </a:lnSpc>
                      </a:pPr>
                      <a:r>
                        <a:rPr lang="en-US" sz="1600" dirty="0" smtClean="0"/>
                        <a:t>…</a:t>
                      </a:r>
                    </a:p>
                    <a:p>
                      <a:pPr algn="r">
                        <a:lnSpc>
                          <a:spcPct val="80000"/>
                        </a:lnSpc>
                      </a:pPr>
                      <a:r>
                        <a:rPr lang="en-US" sz="1600" dirty="0" smtClean="0"/>
                        <a:t>2069</a:t>
                      </a:r>
                    </a:p>
                    <a:p>
                      <a:pPr algn="r">
                        <a:lnSpc>
                          <a:spcPct val="80000"/>
                        </a:lnSpc>
                      </a:pPr>
                      <a:r>
                        <a:rPr lang="en-US" sz="1600" dirty="0" smtClean="0"/>
                        <a:t>4357</a:t>
                      </a:r>
                    </a:p>
                    <a:p>
                      <a:pPr algn="r">
                        <a:lnSpc>
                          <a:spcPct val="80000"/>
                        </a:lnSpc>
                      </a:pPr>
                      <a:r>
                        <a:rPr lang="en-US" sz="1600" dirty="0" smtClean="0"/>
                        <a:t>8727</a:t>
                      </a:r>
                      <a:endParaRPr lang="en-US" sz="1600" dirty="0"/>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45</a:t>
                      </a:r>
                    </a:p>
                    <a:p>
                      <a:pPr algn="r">
                        <a:lnSpc>
                          <a:spcPct val="80000"/>
                        </a:lnSpc>
                      </a:pPr>
                      <a:r>
                        <a:rPr lang="en-US" sz="1600" dirty="0" smtClean="0"/>
                        <a:t>102</a:t>
                      </a:r>
                    </a:p>
                    <a:p>
                      <a:pPr algn="r">
                        <a:lnSpc>
                          <a:spcPct val="80000"/>
                        </a:lnSpc>
                      </a:pPr>
                      <a:r>
                        <a:rPr lang="en-US" sz="1600" dirty="0" smtClean="0"/>
                        <a:t>202</a:t>
                      </a:r>
                    </a:p>
                    <a:p>
                      <a:pPr algn="r">
                        <a:lnSpc>
                          <a:spcPct val="80000"/>
                        </a:lnSpc>
                      </a:pPr>
                      <a:r>
                        <a:rPr lang="en-US" sz="1600" dirty="0" smtClean="0"/>
                        <a:t>279</a:t>
                      </a:r>
                    </a:p>
                    <a:p>
                      <a:pPr algn="r">
                        <a:lnSpc>
                          <a:spcPct val="80000"/>
                        </a:lnSpc>
                      </a:pPr>
                      <a:r>
                        <a:rPr lang="en-US" sz="1600" dirty="0" smtClean="0"/>
                        <a:t>…</a:t>
                      </a:r>
                    </a:p>
                    <a:p>
                      <a:pPr algn="r">
                        <a:lnSpc>
                          <a:spcPct val="80000"/>
                        </a:lnSpc>
                      </a:pPr>
                      <a:r>
                        <a:rPr lang="en-US" sz="1600" dirty="0" smtClean="0"/>
                        <a:t>846</a:t>
                      </a:r>
                    </a:p>
                    <a:p>
                      <a:pPr algn="r">
                        <a:lnSpc>
                          <a:spcPct val="80000"/>
                        </a:lnSpc>
                      </a:pPr>
                      <a:r>
                        <a:rPr lang="en-US" sz="1600" dirty="0" smtClean="0"/>
                        <a:t>969</a:t>
                      </a:r>
                    </a:p>
                    <a:p>
                      <a:pPr algn="r">
                        <a:lnSpc>
                          <a:spcPct val="80000"/>
                        </a:lnSpc>
                      </a:pPr>
                      <a:r>
                        <a:rPr lang="en-US" sz="1600" dirty="0" smtClean="0"/>
                        <a:t>…</a:t>
                      </a:r>
                    </a:p>
                    <a:p>
                      <a:pPr algn="r">
                        <a:lnSpc>
                          <a:spcPct val="80000"/>
                        </a:lnSpc>
                      </a:pPr>
                      <a:r>
                        <a:rPr lang="en-US" sz="1600" dirty="0" smtClean="0"/>
                        <a:t>1299</a:t>
                      </a:r>
                    </a:p>
                    <a:p>
                      <a:pPr algn="r">
                        <a:lnSpc>
                          <a:spcPct val="80000"/>
                        </a:lnSpc>
                      </a:pPr>
                      <a:r>
                        <a:rPr lang="en-US" sz="1600" dirty="0" smtClean="0"/>
                        <a:t>2915</a:t>
                      </a:r>
                    </a:p>
                    <a:p>
                      <a:pPr algn="r">
                        <a:lnSpc>
                          <a:spcPct val="80000"/>
                        </a:lnSpc>
                      </a:pPr>
                      <a:r>
                        <a:rPr lang="en-US" sz="1600" dirty="0" smtClean="0"/>
                        <a:t>6306</a:t>
                      </a:r>
                      <a:endParaRPr lang="en-US" sz="1600" dirty="0"/>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0.4</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1.5</a:t>
                      </a:r>
                    </a:p>
                    <a:p>
                      <a:pPr algn="r">
                        <a:lnSpc>
                          <a:spcPct val="80000"/>
                        </a:lnSpc>
                      </a:pPr>
                      <a:r>
                        <a:rPr lang="en-US" sz="1600" b="1" dirty="0" smtClean="0"/>
                        <a:t>2.0</a:t>
                      </a:r>
                    </a:p>
                    <a:p>
                      <a:pPr algn="r">
                        <a:lnSpc>
                          <a:spcPct val="80000"/>
                        </a:lnSpc>
                      </a:pPr>
                      <a:r>
                        <a:rPr lang="en-US" sz="1600" b="1" dirty="0" smtClean="0"/>
                        <a:t>…</a:t>
                      </a:r>
                    </a:p>
                    <a:p>
                      <a:pPr algn="r">
                        <a:lnSpc>
                          <a:spcPct val="80000"/>
                        </a:lnSpc>
                      </a:pPr>
                      <a:r>
                        <a:rPr lang="en-US" sz="1600" b="1" dirty="0" smtClean="0"/>
                        <a:t>3.4</a:t>
                      </a:r>
                    </a:p>
                    <a:p>
                      <a:pPr algn="r">
                        <a:lnSpc>
                          <a:spcPct val="80000"/>
                        </a:lnSpc>
                      </a:pPr>
                      <a:r>
                        <a:rPr lang="en-US" sz="1600" b="1" dirty="0" smtClean="0"/>
                        <a:t>19.0</a:t>
                      </a:r>
                    </a:p>
                    <a:p>
                      <a:pPr algn="r">
                        <a:lnSpc>
                          <a:spcPct val="80000"/>
                        </a:lnSpc>
                      </a:pPr>
                      <a:r>
                        <a:rPr lang="en-US" sz="1600" b="1" dirty="0" smtClean="0"/>
                        <a:t>240.9</a:t>
                      </a:r>
                      <a:endParaRPr lang="en-US" sz="1600" b="1" dirty="0"/>
                    </a:p>
                  </a:txBody>
                  <a:tcPr>
                    <a:lnT w="38100" cap="flat" cmpd="sng" algn="ctr">
                      <a:solidFill>
                        <a:schemeClr val="tx1"/>
                      </a:solidFill>
                      <a:prstDash val="solid"/>
                      <a:round/>
                      <a:headEnd type="none" w="med" len="med"/>
                      <a:tailEnd type="none" w="med" len="med"/>
                    </a:lnT>
                    <a:solidFill>
                      <a:srgbClr val="FFFF00"/>
                    </a:solidFill>
                  </a:tcPr>
                </a:tc>
                <a:tc>
                  <a:txBody>
                    <a:bodyPr/>
                    <a:lstStyle/>
                    <a:p>
                      <a:pPr algn="r">
                        <a:lnSpc>
                          <a:spcPct val="80000"/>
                        </a:lnSpc>
                      </a:pPr>
                      <a:r>
                        <a:rPr lang="en-US" sz="1600" dirty="0" smtClean="0"/>
                        <a:t>210</a:t>
                      </a:r>
                    </a:p>
                    <a:p>
                      <a:pPr algn="r">
                        <a:lnSpc>
                          <a:spcPct val="80000"/>
                        </a:lnSpc>
                      </a:pPr>
                      <a:r>
                        <a:rPr lang="en-US" sz="1600" dirty="0" smtClean="0"/>
                        <a:t>4880</a:t>
                      </a:r>
                    </a:p>
                    <a:p>
                      <a:pPr algn="r">
                        <a:lnSpc>
                          <a:spcPct val="80000"/>
                        </a:lnSpc>
                      </a:pPr>
                      <a:r>
                        <a:rPr lang="en-US" sz="1600" dirty="0" smtClean="0"/>
                        <a:t>194130</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a:txBody>
                    <a:bodyPr/>
                    <a:lstStyle/>
                    <a:p>
                      <a:pPr algn="r">
                        <a:lnSpc>
                          <a:spcPct val="80000"/>
                        </a:lnSpc>
                      </a:pPr>
                      <a:r>
                        <a:rPr lang="en-US" sz="1600" b="1" dirty="0" smtClean="0"/>
                        <a:t>0.5</a:t>
                      </a:r>
                    </a:p>
                    <a:p>
                      <a:pPr algn="r">
                        <a:lnSpc>
                          <a:spcPct val="80000"/>
                        </a:lnSpc>
                      </a:pPr>
                      <a:r>
                        <a:rPr lang="en-US" sz="1600" b="1" dirty="0" smtClean="0"/>
                        <a:t>1.2</a:t>
                      </a:r>
                    </a:p>
                    <a:p>
                      <a:pPr algn="r">
                        <a:lnSpc>
                          <a:spcPct val="80000"/>
                        </a:lnSpc>
                      </a:pPr>
                      <a:r>
                        <a:rPr lang="en-US" sz="1600" b="1" dirty="0" smtClean="0"/>
                        <a:t>24.0</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dirty="0" smtClean="0"/>
                        <a:t>10</a:t>
                      </a:r>
                    </a:p>
                    <a:p>
                      <a:pPr algn="r">
                        <a:lnSpc>
                          <a:spcPct val="80000"/>
                        </a:lnSpc>
                      </a:pPr>
                      <a:r>
                        <a:rPr lang="en-US" sz="1600" dirty="0" smtClean="0"/>
                        <a:t>35</a:t>
                      </a:r>
                    </a:p>
                    <a:p>
                      <a:pPr algn="r">
                        <a:lnSpc>
                          <a:spcPct val="80000"/>
                        </a:lnSpc>
                      </a:pPr>
                      <a:r>
                        <a:rPr lang="en-US" sz="1600" dirty="0" smtClean="0"/>
                        <a:t>120</a:t>
                      </a:r>
                    </a:p>
                    <a:p>
                      <a:pPr algn="r">
                        <a:lnSpc>
                          <a:spcPct val="80000"/>
                        </a:lnSpc>
                      </a:pPr>
                      <a:r>
                        <a:rPr lang="en-US" sz="1600" dirty="0" smtClean="0"/>
                        <a:t>465</a:t>
                      </a:r>
                    </a:p>
                    <a:p>
                      <a:pPr algn="r">
                        <a:lnSpc>
                          <a:spcPct val="80000"/>
                        </a:lnSpc>
                      </a:pPr>
                      <a:r>
                        <a:rPr lang="en-US" sz="1600" dirty="0" smtClean="0"/>
                        <a:t>…</a:t>
                      </a:r>
                    </a:p>
                    <a:p>
                      <a:pPr algn="r">
                        <a:lnSpc>
                          <a:spcPct val="80000"/>
                        </a:lnSpc>
                      </a:pPr>
                      <a:r>
                        <a:rPr lang="en-US" sz="1600" dirty="0" smtClean="0"/>
                        <a:t>5149115</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3699.7</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rowSpan="3">
                  <a:txBody>
                    <a:bodyPr/>
                    <a:lstStyle/>
                    <a:p>
                      <a:pPr algn="r">
                        <a:lnSpc>
                          <a:spcPct val="80000"/>
                        </a:lnSpc>
                      </a:pPr>
                      <a:r>
                        <a:rPr lang="en-US" sz="1600" b="1" dirty="0" smtClean="0"/>
                        <a:t>abort</a:t>
                      </a:r>
                      <a:endParaRPr lang="en-US" sz="1600" b="1" dirty="0"/>
                    </a:p>
                  </a:txBody>
                  <a:tcPr>
                    <a:lnT w="38100" cap="flat" cmpd="sng" algn="ctr">
                      <a:solidFill>
                        <a:schemeClr val="tx1"/>
                      </a:solidFill>
                      <a:prstDash val="solid"/>
                      <a:round/>
                      <a:headEnd type="none" w="med" len="med"/>
                      <a:tailEnd type="none" w="med" len="med"/>
                    </a:lnT>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2">
                  <a:txBody>
                    <a:bodyPr/>
                    <a:lstStyle/>
                    <a:p>
                      <a:pPr algn="r">
                        <a:lnSpc>
                          <a:spcPct val="80000"/>
                        </a:lnSpc>
                      </a:pPr>
                      <a:r>
                        <a:rPr lang="en-US" sz="1600" b="1" dirty="0" smtClean="0"/>
                        <a:t>Memory Out</a:t>
                      </a:r>
                    </a:p>
                  </a:txBody>
                  <a:tcPr>
                    <a:lnT w="12700" cmpd="sng">
                      <a:noFill/>
                    </a:lnT>
                    <a:solidFill>
                      <a:srgbClr val="EAF0F7"/>
                    </a:solidFill>
                  </a:tcPr>
                </a:tc>
                <a:tc rowSpan="2"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87506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p>
                  </a:txBody>
                  <a:tcPr>
                    <a:lnT w="12700" cmpd="sng">
                      <a:noFill/>
                    </a:lnT>
                  </a:tcPr>
                </a:tc>
                <a:tc hMerge="1">
                  <a:txBody>
                    <a:bodyPr/>
                    <a:lstStyle/>
                    <a:p>
                      <a:endParaRPr lang="en-US"/>
                    </a:p>
                  </a:txBody>
                  <a:tcPr/>
                </a:tc>
                <a:tc vMerge="1">
                  <a:txBody>
                    <a:bodyPr/>
                    <a:lstStyle/>
                    <a:p>
                      <a:endParaRPr lang="en-US"/>
                    </a:p>
                  </a:txBody>
                  <a:tcPr/>
                </a:tc>
              </a:tr>
              <a:tr h="444661">
                <a:tc rowSpan="3">
                  <a:txBody>
                    <a:bodyPr/>
                    <a:lstStyle/>
                    <a:p>
                      <a:pPr algn="ctr"/>
                      <a:r>
                        <a:rPr lang="en-US" dirty="0" err="1" smtClean="0"/>
                        <a:t>HashMap</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14</a:t>
                      </a:r>
                    </a:p>
                    <a:p>
                      <a:pPr algn="r">
                        <a:lnSpc>
                          <a:spcPct val="80000"/>
                        </a:lnSpc>
                      </a:pPr>
                      <a:r>
                        <a:rPr lang="en-US" sz="1600" dirty="0" smtClean="0"/>
                        <a:t>15</a:t>
                      </a:r>
                    </a:p>
                    <a:p>
                      <a:pPr algn="r">
                        <a:lnSpc>
                          <a:spcPct val="80000"/>
                        </a:lnSpc>
                      </a:pPr>
                      <a:r>
                        <a:rPr lang="en-US" sz="1600" dirty="0" smtClean="0"/>
                        <a:t>16</a:t>
                      </a:r>
                    </a:p>
                    <a:p>
                      <a:pPr algn="r">
                        <a:lnSpc>
                          <a:spcPct val="80000"/>
                        </a:lnSpc>
                      </a:pPr>
                      <a:r>
                        <a:rPr lang="en-US" sz="1600" dirty="0" smtClean="0"/>
                        <a:t>…</a:t>
                      </a:r>
                    </a:p>
                    <a:p>
                      <a:pPr algn="r">
                        <a:lnSpc>
                          <a:spcPct val="80000"/>
                        </a:lnSpc>
                      </a:pPr>
                      <a:r>
                        <a:rPr lang="en-US" sz="1600" dirty="0" smtClean="0"/>
                        <a:t>32</a:t>
                      </a:r>
                    </a:p>
                    <a:p>
                      <a:pPr algn="r">
                        <a:lnSpc>
                          <a:spcPct val="80000"/>
                        </a:lnSpc>
                      </a:pPr>
                      <a:r>
                        <a:rPr lang="en-US" sz="1600" dirty="0" smtClean="0"/>
                        <a:t>64</a:t>
                      </a:r>
                    </a:p>
                  </a:txBody>
                  <a:tcPr/>
                </a:tc>
                <a:tc rowSpan="3">
                  <a:txBody>
                    <a:bodyPr/>
                    <a:lstStyle/>
                    <a:p>
                      <a:pPr algn="r">
                        <a:lnSpc>
                          <a:spcPct val="80000"/>
                        </a:lnSpc>
                      </a:pPr>
                      <a:r>
                        <a:rPr lang="en-US" sz="1600" dirty="0" smtClean="0"/>
                        <a:t>10</a:t>
                      </a:r>
                    </a:p>
                    <a:p>
                      <a:pPr algn="r">
                        <a:lnSpc>
                          <a:spcPct val="80000"/>
                        </a:lnSpc>
                      </a:pPr>
                      <a:r>
                        <a:rPr lang="en-US" sz="1600" dirty="0" smtClean="0"/>
                        <a:t>15</a:t>
                      </a:r>
                    </a:p>
                    <a:p>
                      <a:pPr algn="r">
                        <a:lnSpc>
                          <a:spcPct val="80000"/>
                        </a:lnSpc>
                      </a:pPr>
                      <a:r>
                        <a:rPr lang="en-US" sz="1600" dirty="0" smtClean="0"/>
                        <a:t>20</a:t>
                      </a:r>
                    </a:p>
                    <a:p>
                      <a:pPr algn="r">
                        <a:lnSpc>
                          <a:spcPct val="80000"/>
                        </a:lnSpc>
                      </a:pPr>
                      <a:r>
                        <a:rPr lang="en-US" sz="1600" dirty="0" smtClean="0"/>
                        <a:t>27</a:t>
                      </a:r>
                    </a:p>
                    <a:p>
                      <a:pPr algn="r">
                        <a:lnSpc>
                          <a:spcPct val="80000"/>
                        </a:lnSpc>
                      </a:pPr>
                      <a:r>
                        <a:rPr lang="en-US" sz="1600" dirty="0" smtClean="0"/>
                        <a:t>…</a:t>
                      </a:r>
                    </a:p>
                    <a:p>
                      <a:pPr algn="r">
                        <a:lnSpc>
                          <a:spcPct val="80000"/>
                        </a:lnSpc>
                      </a:pPr>
                      <a:r>
                        <a:rPr lang="en-US" sz="1600" dirty="0" smtClean="0"/>
                        <a:t>96</a:t>
                      </a:r>
                    </a:p>
                    <a:p>
                      <a:pPr algn="r">
                        <a:lnSpc>
                          <a:spcPct val="80000"/>
                        </a:lnSpc>
                      </a:pPr>
                      <a:r>
                        <a:rPr lang="en-US" sz="1600" dirty="0" smtClean="0"/>
                        <a:t>102</a:t>
                      </a:r>
                    </a:p>
                    <a:p>
                      <a:pPr algn="r">
                        <a:lnSpc>
                          <a:spcPct val="80000"/>
                        </a:lnSpc>
                      </a:pPr>
                      <a:r>
                        <a:rPr lang="en-US" sz="1600" dirty="0" smtClean="0"/>
                        <a:t>108</a:t>
                      </a:r>
                    </a:p>
                    <a:p>
                      <a:pPr algn="r">
                        <a:lnSpc>
                          <a:spcPct val="80000"/>
                        </a:lnSpc>
                      </a:pPr>
                      <a:r>
                        <a:rPr lang="en-US" sz="1600" dirty="0" smtClean="0"/>
                        <a:t>…</a:t>
                      </a:r>
                    </a:p>
                    <a:p>
                      <a:pPr algn="r">
                        <a:lnSpc>
                          <a:spcPct val="80000"/>
                        </a:lnSpc>
                      </a:pPr>
                      <a:r>
                        <a:rPr lang="en-US" sz="1600" dirty="0" smtClean="0"/>
                        <a:t>204</a:t>
                      </a:r>
                    </a:p>
                    <a:p>
                      <a:pPr algn="r">
                        <a:lnSpc>
                          <a:spcPct val="80000"/>
                        </a:lnSpc>
                      </a:pPr>
                      <a:r>
                        <a:rPr lang="en-US" sz="1600" dirty="0" smtClean="0"/>
                        <a:t>396</a:t>
                      </a:r>
                      <a:endParaRPr lang="en-US" sz="1600" dirty="0"/>
                    </a:p>
                  </a:txBody>
                  <a:tcPr>
                    <a:solidFill>
                      <a:srgbClr val="D3DFEE"/>
                    </a:solidFill>
                  </a:tcPr>
                </a:tc>
                <a:tc rowSpan="3">
                  <a:txBody>
                    <a:bodyPr/>
                    <a:lstStyle/>
                    <a:p>
                      <a:pPr algn="r">
                        <a:lnSpc>
                          <a:spcPct val="80000"/>
                        </a:lnSpc>
                      </a:pPr>
                      <a:r>
                        <a:rPr lang="en-US" sz="1600" dirty="0" smtClean="0"/>
                        <a:t>71</a:t>
                      </a:r>
                    </a:p>
                    <a:p>
                      <a:pPr algn="r">
                        <a:lnSpc>
                          <a:spcPct val="80000"/>
                        </a:lnSpc>
                      </a:pPr>
                      <a:r>
                        <a:rPr lang="en-US" sz="1600" dirty="0" smtClean="0"/>
                        <a:t>190</a:t>
                      </a:r>
                    </a:p>
                    <a:p>
                      <a:pPr algn="r">
                        <a:lnSpc>
                          <a:spcPct val="80000"/>
                        </a:lnSpc>
                      </a:pPr>
                      <a:r>
                        <a:rPr lang="en-US" sz="1600" dirty="0" smtClean="0"/>
                        <a:t>252</a:t>
                      </a:r>
                    </a:p>
                    <a:p>
                      <a:pPr algn="r">
                        <a:lnSpc>
                          <a:spcPct val="80000"/>
                        </a:lnSpc>
                      </a:pPr>
                      <a:r>
                        <a:rPr lang="en-US" sz="1600" dirty="0" smtClean="0"/>
                        <a:t>431</a:t>
                      </a:r>
                    </a:p>
                    <a:p>
                      <a:pPr algn="r">
                        <a:lnSpc>
                          <a:spcPct val="80000"/>
                        </a:lnSpc>
                      </a:pPr>
                      <a:r>
                        <a:rPr lang="en-US" sz="1600" dirty="0" smtClean="0"/>
                        <a:t>…</a:t>
                      </a:r>
                    </a:p>
                    <a:p>
                      <a:pPr algn="r">
                        <a:lnSpc>
                          <a:spcPct val="80000"/>
                        </a:lnSpc>
                      </a:pPr>
                      <a:r>
                        <a:rPr lang="en-US" sz="1600" dirty="0" smtClean="0"/>
                        <a:t>2007</a:t>
                      </a:r>
                    </a:p>
                    <a:p>
                      <a:pPr algn="r">
                        <a:lnSpc>
                          <a:spcPct val="80000"/>
                        </a:lnSpc>
                      </a:pPr>
                      <a:r>
                        <a:rPr lang="en-US" sz="1600" dirty="0" smtClean="0"/>
                        <a:t>2105</a:t>
                      </a:r>
                    </a:p>
                    <a:p>
                      <a:pPr algn="r">
                        <a:lnSpc>
                          <a:spcPct val="80000"/>
                        </a:lnSpc>
                      </a:pPr>
                      <a:r>
                        <a:rPr lang="en-US" sz="1600" dirty="0" smtClean="0"/>
                        <a:t>2755</a:t>
                      </a:r>
                    </a:p>
                    <a:p>
                      <a:pPr algn="r">
                        <a:lnSpc>
                          <a:spcPct val="80000"/>
                        </a:lnSpc>
                      </a:pPr>
                      <a:r>
                        <a:rPr lang="en-US" sz="1600" dirty="0" smtClean="0"/>
                        <a:t>…</a:t>
                      </a:r>
                    </a:p>
                    <a:p>
                      <a:pPr algn="r">
                        <a:lnSpc>
                          <a:spcPct val="80000"/>
                        </a:lnSpc>
                      </a:pPr>
                      <a:r>
                        <a:rPr lang="en-US" sz="1600" dirty="0" smtClean="0"/>
                        <a:t>8737</a:t>
                      </a:r>
                    </a:p>
                    <a:p>
                      <a:pPr algn="r">
                        <a:lnSpc>
                          <a:spcPct val="80000"/>
                        </a:lnSpc>
                      </a:pPr>
                      <a:r>
                        <a:rPr lang="en-US" sz="1600" dirty="0" smtClean="0"/>
                        <a:t>30359</a:t>
                      </a:r>
                      <a:endParaRPr lang="en-US" sz="1600" dirty="0"/>
                    </a:p>
                  </a:txBody>
                  <a:tcPr>
                    <a:solidFill>
                      <a:srgbClr val="D3DFEE"/>
                    </a:solidFill>
                  </a:tcPr>
                </a:tc>
                <a:tc rowSpan="3">
                  <a:txBody>
                    <a:bodyPr/>
                    <a:lstStyle/>
                    <a:p>
                      <a:pPr algn="r">
                        <a:lnSpc>
                          <a:spcPct val="80000"/>
                        </a:lnSpc>
                      </a:pPr>
                      <a:r>
                        <a:rPr lang="en-US" sz="1600" dirty="0" smtClean="0"/>
                        <a:t>54</a:t>
                      </a:r>
                    </a:p>
                    <a:p>
                      <a:pPr algn="r">
                        <a:lnSpc>
                          <a:spcPct val="80000"/>
                        </a:lnSpc>
                      </a:pPr>
                      <a:r>
                        <a:rPr lang="en-US" sz="1600" dirty="0" smtClean="0"/>
                        <a:t>131</a:t>
                      </a:r>
                    </a:p>
                    <a:p>
                      <a:pPr algn="r">
                        <a:lnSpc>
                          <a:spcPct val="80000"/>
                        </a:lnSpc>
                      </a:pPr>
                      <a:r>
                        <a:rPr lang="en-US" sz="1600" dirty="0" smtClean="0"/>
                        <a:t>180</a:t>
                      </a:r>
                    </a:p>
                    <a:p>
                      <a:pPr algn="r">
                        <a:lnSpc>
                          <a:spcPct val="80000"/>
                        </a:lnSpc>
                      </a:pPr>
                      <a:r>
                        <a:rPr lang="en-US" sz="1600" dirty="0" smtClean="0"/>
                        <a:t>283</a:t>
                      </a:r>
                    </a:p>
                    <a:p>
                      <a:pPr algn="r">
                        <a:lnSpc>
                          <a:spcPct val="80000"/>
                        </a:lnSpc>
                      </a:pPr>
                      <a:r>
                        <a:rPr lang="en-US" sz="1600" dirty="0" smtClean="0"/>
                        <a:t>…</a:t>
                      </a:r>
                    </a:p>
                    <a:p>
                      <a:pPr algn="r">
                        <a:lnSpc>
                          <a:spcPct val="80000"/>
                        </a:lnSpc>
                      </a:pPr>
                      <a:r>
                        <a:rPr lang="en-US" sz="1600" dirty="0" smtClean="0"/>
                        <a:t>1107</a:t>
                      </a:r>
                    </a:p>
                    <a:p>
                      <a:pPr algn="r">
                        <a:lnSpc>
                          <a:spcPct val="80000"/>
                        </a:lnSpc>
                      </a:pPr>
                      <a:r>
                        <a:rPr lang="en-US" sz="1600" dirty="0" smtClean="0"/>
                        <a:t>1155</a:t>
                      </a:r>
                    </a:p>
                    <a:p>
                      <a:pPr algn="r">
                        <a:lnSpc>
                          <a:spcPct val="80000"/>
                        </a:lnSpc>
                      </a:pPr>
                      <a:r>
                        <a:rPr lang="en-US" sz="1600" dirty="0" smtClean="0"/>
                        <a:t>1398</a:t>
                      </a:r>
                    </a:p>
                    <a:p>
                      <a:pPr algn="r">
                        <a:lnSpc>
                          <a:spcPct val="80000"/>
                        </a:lnSpc>
                      </a:pPr>
                      <a:r>
                        <a:rPr lang="en-US" sz="1600" dirty="0" smtClean="0"/>
                        <a:t>…</a:t>
                      </a:r>
                    </a:p>
                    <a:p>
                      <a:pPr algn="r">
                        <a:lnSpc>
                          <a:spcPct val="80000"/>
                        </a:lnSpc>
                      </a:pPr>
                      <a:r>
                        <a:rPr lang="en-US" sz="1600" dirty="0" smtClean="0"/>
                        <a:t>3617</a:t>
                      </a:r>
                    </a:p>
                    <a:p>
                      <a:pPr algn="r">
                        <a:lnSpc>
                          <a:spcPct val="80000"/>
                        </a:lnSpc>
                      </a:pPr>
                      <a:r>
                        <a:rPr lang="en-US" sz="1600" dirty="0" smtClean="0"/>
                        <a:t>10230</a:t>
                      </a:r>
                      <a:endParaRPr lang="en-US" sz="1600" dirty="0"/>
                    </a:p>
                  </a:txBody>
                  <a:tcPr>
                    <a:solidFill>
                      <a:srgbClr val="D3DFEE"/>
                    </a:solidFill>
                  </a:tcPr>
                </a:tc>
                <a:tc rowSpan="3">
                  <a:txBody>
                    <a:bodyPr/>
                    <a:lstStyle/>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a:t>
                      </a:r>
                    </a:p>
                    <a:p>
                      <a:pPr algn="r">
                        <a:lnSpc>
                          <a:spcPct val="80000"/>
                        </a:lnSpc>
                      </a:pPr>
                      <a:r>
                        <a:rPr lang="en-US" sz="1600" b="1" dirty="0" smtClean="0"/>
                        <a:t>1.4</a:t>
                      </a:r>
                    </a:p>
                    <a:p>
                      <a:pPr algn="r">
                        <a:lnSpc>
                          <a:spcPct val="80000"/>
                        </a:lnSpc>
                      </a:pPr>
                      <a:r>
                        <a:rPr lang="en-US" sz="1600" b="1" dirty="0" smtClean="0"/>
                        <a:t>1.7</a:t>
                      </a:r>
                    </a:p>
                    <a:p>
                      <a:pPr algn="r">
                        <a:lnSpc>
                          <a:spcPct val="80000"/>
                        </a:lnSpc>
                      </a:pPr>
                      <a:r>
                        <a:rPr lang="en-US" sz="1600" b="1" dirty="0" smtClean="0"/>
                        <a:t>2.3</a:t>
                      </a:r>
                    </a:p>
                    <a:p>
                      <a:pPr algn="r">
                        <a:lnSpc>
                          <a:spcPct val="80000"/>
                        </a:lnSpc>
                      </a:pPr>
                      <a:r>
                        <a:rPr lang="en-US" sz="1600" b="1" dirty="0" smtClean="0"/>
                        <a:t>…</a:t>
                      </a:r>
                    </a:p>
                    <a:p>
                      <a:pPr algn="r">
                        <a:lnSpc>
                          <a:spcPct val="80000"/>
                        </a:lnSpc>
                      </a:pPr>
                      <a:r>
                        <a:rPr lang="en-US" sz="1600" b="1" dirty="0" smtClean="0"/>
                        <a:t>55.1</a:t>
                      </a:r>
                    </a:p>
                    <a:p>
                      <a:pPr algn="r">
                        <a:lnSpc>
                          <a:spcPct val="80000"/>
                        </a:lnSpc>
                      </a:pPr>
                      <a:r>
                        <a:rPr lang="en-US" sz="1600" b="1" dirty="0" smtClean="0"/>
                        <a:t>1748.3</a:t>
                      </a:r>
                      <a:endParaRPr lang="en-US" sz="1600" b="1" dirty="0"/>
                    </a:p>
                  </a:txBody>
                  <a:tcPr>
                    <a:solidFill>
                      <a:srgbClr val="FFFF00"/>
                    </a:solidFill>
                  </a:tcPr>
                </a:tc>
                <a:tc>
                  <a:txBody>
                    <a:bodyPr/>
                    <a:lstStyle/>
                    <a:p>
                      <a:pPr algn="r">
                        <a:lnSpc>
                          <a:spcPct val="80000"/>
                        </a:lnSpc>
                      </a:pPr>
                      <a:r>
                        <a:rPr lang="en-US" sz="1600" dirty="0" smtClean="0"/>
                        <a:t>245</a:t>
                      </a:r>
                    </a:p>
                    <a:p>
                      <a:pPr algn="r">
                        <a:lnSpc>
                          <a:spcPct val="80000"/>
                        </a:lnSpc>
                      </a:pPr>
                      <a:r>
                        <a:rPr lang="en-US" sz="1600" dirty="0" smtClean="0"/>
                        <a:t>3000</a:t>
                      </a:r>
                    </a:p>
                    <a:p>
                      <a:pPr algn="r">
                        <a:lnSpc>
                          <a:spcPct val="80000"/>
                        </a:lnSpc>
                      </a:pPr>
                      <a:r>
                        <a:rPr lang="en-US" sz="1600" dirty="0" smtClean="0"/>
                        <a:t>94095</a:t>
                      </a:r>
                    </a:p>
                  </a:txBody>
                  <a:tcPr>
                    <a:lnR w="12700" cap="flat" cmpd="sng" algn="ctr">
                      <a:solidFill>
                        <a:schemeClr val="tx1"/>
                      </a:solidFill>
                      <a:prstDash val="solid"/>
                      <a:round/>
                      <a:headEnd type="none" w="med" len="med"/>
                      <a:tailEnd type="none" w="med" len="med"/>
                    </a:lnR>
                    <a:lnB w="12700" cmpd="sng">
                      <a:noFill/>
                    </a:lnB>
                    <a:solidFill>
                      <a:srgbClr val="D3DFEE"/>
                    </a:solidFill>
                  </a:tcPr>
                </a:tc>
                <a:tc>
                  <a:txBody>
                    <a:bodyPr/>
                    <a:lstStyle/>
                    <a:p>
                      <a:pPr algn="r">
                        <a:lnSpc>
                          <a:spcPct val="80000"/>
                        </a:lnSpc>
                      </a:pPr>
                      <a:r>
                        <a:rPr lang="en-US" sz="1600" b="1" dirty="0" smtClean="0"/>
                        <a:t>1.0</a:t>
                      </a:r>
                    </a:p>
                    <a:p>
                      <a:pPr algn="r">
                        <a:lnSpc>
                          <a:spcPct val="80000"/>
                        </a:lnSpc>
                      </a:pPr>
                      <a:r>
                        <a:rPr lang="en-US" sz="1600" b="1" dirty="0" smtClean="0"/>
                        <a:t>1.8</a:t>
                      </a:r>
                    </a:p>
                    <a:p>
                      <a:pPr algn="r">
                        <a:lnSpc>
                          <a:spcPct val="80000"/>
                        </a:lnSpc>
                      </a:pPr>
                      <a:r>
                        <a:rPr lang="en-US" sz="1600" b="1" dirty="0" smtClean="0"/>
                        <a:t>38.0</a:t>
                      </a:r>
                    </a:p>
                  </a:txBody>
                  <a:tcPr>
                    <a:lnL w="12700" cap="flat" cmpd="sng" algn="ctr">
                      <a:solidFill>
                        <a:schemeClr val="tx1"/>
                      </a:solidFill>
                      <a:prstDash val="solid"/>
                      <a:round/>
                      <a:headEnd type="none" w="med" len="med"/>
                      <a:tailEnd type="none" w="med" len="med"/>
                    </a:lnL>
                    <a:lnB w="12700" cmpd="sng">
                      <a:noFill/>
                    </a:lnB>
                    <a:solidFill>
                      <a:srgbClr val="D3DFEE"/>
                    </a:solidFill>
                  </a:tcPr>
                </a:tc>
                <a:tc rowSpan="2">
                  <a:txBody>
                    <a:bodyPr/>
                    <a:lstStyle/>
                    <a:p>
                      <a:pPr algn="r">
                        <a:lnSpc>
                          <a:spcPct val="80000"/>
                        </a:lnSpc>
                      </a:pPr>
                      <a:r>
                        <a:rPr lang="en-US" sz="1600" dirty="0" smtClean="0"/>
                        <a:t>15</a:t>
                      </a:r>
                    </a:p>
                    <a:p>
                      <a:pPr algn="r">
                        <a:lnSpc>
                          <a:spcPct val="80000"/>
                        </a:lnSpc>
                      </a:pPr>
                      <a:r>
                        <a:rPr lang="en-US" sz="1600" dirty="0" smtClean="0"/>
                        <a:t>50</a:t>
                      </a:r>
                    </a:p>
                    <a:p>
                      <a:pPr algn="r">
                        <a:lnSpc>
                          <a:spcPct val="80000"/>
                        </a:lnSpc>
                      </a:pPr>
                      <a:r>
                        <a:rPr lang="en-US" sz="1600" dirty="0" smtClean="0"/>
                        <a:t>165</a:t>
                      </a:r>
                    </a:p>
                    <a:p>
                      <a:pPr algn="r">
                        <a:lnSpc>
                          <a:spcPct val="80000"/>
                        </a:lnSpc>
                      </a:pPr>
                      <a:r>
                        <a:rPr lang="en-US" sz="1600" dirty="0" smtClean="0"/>
                        <a:t>530</a:t>
                      </a:r>
                    </a:p>
                    <a:p>
                      <a:pPr algn="r">
                        <a:lnSpc>
                          <a:spcPct val="80000"/>
                        </a:lnSpc>
                      </a:pPr>
                      <a:r>
                        <a:rPr lang="en-US" sz="1600" dirty="0" smtClean="0"/>
                        <a:t>…</a:t>
                      </a:r>
                    </a:p>
                    <a:p>
                      <a:pPr algn="r">
                        <a:lnSpc>
                          <a:spcPct val="80000"/>
                        </a:lnSpc>
                      </a:pPr>
                      <a:r>
                        <a:rPr lang="en-US" sz="1600" dirty="0" smtClean="0"/>
                        <a:t>460M</a:t>
                      </a:r>
                      <a:endParaRPr lang="en-US" sz="1600" dirty="0"/>
                    </a:p>
                  </a:txBody>
                  <a:tcPr>
                    <a:lnR w="12700" cap="flat" cmpd="sng" algn="ctr">
                      <a:solidFill>
                        <a:schemeClr val="tx1"/>
                      </a:solidFill>
                      <a:prstDash val="solid"/>
                      <a:round/>
                      <a:headEnd type="none" w="med" len="med"/>
                      <a:tailEnd type="none" w="med" len="med"/>
                    </a:lnR>
                    <a:lnB w="12700" cmpd="sng">
                      <a:noFill/>
                    </a:lnB>
                    <a:solidFill>
                      <a:srgbClr val="D3DFEE"/>
                    </a:solidFill>
                  </a:tcPr>
                </a:tc>
                <a:tc rowSpan="2">
                  <a:txBody>
                    <a:bodyPr/>
                    <a:lstStyle/>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2236.6</a:t>
                      </a:r>
                      <a:endParaRPr lang="en-US" sz="1600" b="1" dirty="0"/>
                    </a:p>
                  </a:txBody>
                  <a:tcPr>
                    <a:lnL w="12700" cap="flat" cmpd="sng" algn="ctr">
                      <a:solidFill>
                        <a:schemeClr val="tx1"/>
                      </a:solidFill>
                      <a:prstDash val="solid"/>
                      <a:round/>
                      <a:headEnd type="none" w="med" len="med"/>
                      <a:tailEnd type="none" w="med" len="med"/>
                    </a:lnL>
                    <a:lnB w="12700" cmpd="sng">
                      <a:noFill/>
                    </a:lnB>
                    <a:solidFill>
                      <a:srgbClr val="D3DFEE"/>
                    </a:solidFill>
                  </a:tcPr>
                </a:tc>
                <a:tc rowSpan="3">
                  <a:txBody>
                    <a:bodyPr/>
                    <a:lstStyle/>
                    <a:p>
                      <a:pPr algn="r">
                        <a:lnSpc>
                          <a:spcPct val="80000"/>
                        </a:lnSpc>
                      </a:pPr>
                      <a:r>
                        <a:rPr lang="en-US" sz="1600" b="1" dirty="0" smtClean="0"/>
                        <a:t>abort</a:t>
                      </a:r>
                      <a:endParaRPr lang="en-US" sz="1600" b="1" dirty="0"/>
                    </a:p>
                  </a:txBody>
                  <a:tcPr>
                    <a:solidFill>
                      <a:srgbClr val="D3DFEE"/>
                    </a:solidFill>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2">
                  <a:txBody>
                    <a:bodyPr/>
                    <a:lstStyle/>
                    <a:p>
                      <a:pPr algn="r">
                        <a:lnSpc>
                          <a:spcPct val="80000"/>
                        </a:lnSpc>
                      </a:pPr>
                      <a:r>
                        <a:rPr lang="en-US" sz="1600" b="1" dirty="0" smtClean="0"/>
                        <a:t>Memory Out</a:t>
                      </a:r>
                      <a:endParaRPr lang="en-US" sz="1600" b="1" dirty="0"/>
                    </a:p>
                  </a:txBody>
                  <a:tcPr>
                    <a:lnT w="12700" cmpd="sng">
                      <a:noFill/>
                    </a:lnT>
                    <a:solidFill>
                      <a:srgbClr val="D3DFEE"/>
                    </a:solidFill>
                  </a:tcPr>
                </a:tc>
                <a:tc rowSpan="2"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6660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endParaRPr lang="en-US" sz="1600" b="1" dirty="0"/>
                    </a:p>
                  </a:txBody>
                  <a:tcPr>
                    <a:lnT w="12700" cmpd="sng">
                      <a:noFill/>
                    </a:lnT>
                    <a:solidFill>
                      <a:srgbClr val="D3DFEE"/>
                    </a:solidFill>
                  </a:tcPr>
                </a:tc>
                <a:tc h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3156306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 Maps </a:t>
            </a:r>
            <a:r>
              <a:rPr lang="en-US" dirty="0" err="1" smtClean="0"/>
              <a:t>vs</a:t>
            </a:r>
            <a:r>
              <a:rPr lang="en-US" dirty="0" smtClean="0"/>
              <a:t> </a:t>
            </a:r>
            <a:r>
              <a:rPr lang="en-US" dirty="0" err="1" smtClean="0"/>
              <a:t>AbstractMap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9394051"/>
              </p:ext>
            </p:extLst>
          </p:nvPr>
        </p:nvGraphicFramePr>
        <p:xfrm>
          <a:off x="-1" y="1503218"/>
          <a:ext cx="9125503" cy="5293616"/>
        </p:xfrm>
        <a:graphic>
          <a:graphicData uri="http://schemas.openxmlformats.org/drawingml/2006/table">
            <a:tbl>
              <a:tblPr firstRow="1" firstCol="1" bandRow="1">
                <a:tableStyleId>{5C22544A-7EE6-4342-B048-85BDC9FD1C3A}</a:tableStyleId>
              </a:tblPr>
              <a:tblGrid>
                <a:gridCol w="1447801"/>
                <a:gridCol w="762000"/>
                <a:gridCol w="714290"/>
                <a:gridCol w="1009926"/>
                <a:gridCol w="951210"/>
                <a:gridCol w="753574"/>
                <a:gridCol w="855263"/>
                <a:gridCol w="135337"/>
                <a:gridCol w="685800"/>
                <a:gridCol w="917809"/>
                <a:gridCol w="892493"/>
              </a:tblGrid>
              <a:tr h="450851">
                <a:tc rowSpan="2">
                  <a:txBody>
                    <a:bodyPr/>
                    <a:lstStyle/>
                    <a:p>
                      <a:pPr algn="ctr"/>
                      <a:r>
                        <a:rPr lang="en-US" dirty="0" smtClean="0"/>
                        <a:t>Benchmark</a:t>
                      </a:r>
                      <a:endParaRPr lang="en-US" dirty="0"/>
                    </a:p>
                  </a:txBody>
                  <a:tcPr anchor="ctr">
                    <a:solidFill>
                      <a:schemeClr val="bg2">
                        <a:lumMod val="75000"/>
                        <a:lumOff val="25000"/>
                      </a:schemeClr>
                    </a:solidFill>
                  </a:tcPr>
                </a:tc>
                <a:tc rowSpan="2">
                  <a:txBody>
                    <a:bodyPr/>
                    <a:lstStyle/>
                    <a:p>
                      <a:pPr algn="ctr"/>
                      <a:r>
                        <a:rPr lang="en-US" dirty="0" smtClean="0"/>
                        <a:t>nodes</a:t>
                      </a:r>
                      <a:endParaRPr lang="en-US" dirty="0"/>
                    </a:p>
                  </a:txBody>
                  <a:tcPr anchor="ctr">
                    <a:solidFill>
                      <a:schemeClr val="bg2">
                        <a:lumMod val="75000"/>
                        <a:lumOff val="25000"/>
                      </a:schemeClr>
                    </a:solidFill>
                  </a:tcPr>
                </a:tc>
                <a:tc gridSpan="4">
                  <a:txBody>
                    <a:bodyPr/>
                    <a:lstStyle/>
                    <a:p>
                      <a:pPr algn="ctr"/>
                      <a:r>
                        <a:rPr lang="en-US" dirty="0" smtClean="0"/>
                        <a:t>Glass Box Checker</a:t>
                      </a:r>
                      <a:endParaRPr lang="en-US" dirty="0"/>
                    </a:p>
                  </a:txBody>
                  <a:tcPr anchor="ctr">
                    <a:lnB w="12700" cap="flat" cmpd="sng" algn="ctr">
                      <a:solidFill>
                        <a:schemeClr val="tx1"/>
                      </a:solidFill>
                      <a:prstDash val="solid"/>
                      <a:round/>
                      <a:headEnd type="none" w="med" len="med"/>
                      <a:tailEnd type="none" w="med" len="med"/>
                    </a:lnB>
                    <a:solidFill>
                      <a:srgbClr val="808019"/>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JPF</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c hMerge="1">
                  <a:txBody>
                    <a:bodyPr/>
                    <a:lstStyle/>
                    <a:p>
                      <a:endParaRPr lang="en-US"/>
                    </a:p>
                  </a:txBody>
                  <a:tcPr/>
                </a:tc>
                <a:tc gridSpan="2">
                  <a:txBody>
                    <a:bodyPr/>
                    <a:lstStyle/>
                    <a:p>
                      <a:pPr algn="ctr"/>
                      <a:r>
                        <a:rPr lang="en-US" dirty="0" err="1" smtClean="0"/>
                        <a:t>Korat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r>
              <a:tr h="368301">
                <a:tc vMerge="1">
                  <a:txBody>
                    <a:bodyPr/>
                    <a:lstStyle/>
                    <a:p>
                      <a:endParaRPr lang="en-US"/>
                    </a:p>
                  </a:txBody>
                  <a:tcPr/>
                </a:tc>
                <a:tc vMerge="1">
                  <a:txBody>
                    <a:bodyPr/>
                    <a:lstStyle/>
                    <a:p>
                      <a:endParaRPr lang="en-US"/>
                    </a:p>
                  </a:txBody>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Clauses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Literals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gridSpan="2">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hMerge="1">
                  <a:txBody>
                    <a:bodyPr/>
                    <a:lstStyle/>
                    <a:p>
                      <a:pPr algn="ct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r>
              <a:tr h="617762">
                <a:tc rowSpan="3">
                  <a:txBody>
                    <a:bodyPr/>
                    <a:lstStyle/>
                    <a:p>
                      <a:pPr algn="ctr"/>
                      <a:r>
                        <a:rPr lang="en-US" dirty="0" err="1" smtClean="0"/>
                        <a:t>TreeMap</a:t>
                      </a:r>
                      <a:endParaRPr lang="en-US" dirty="0" smtClean="0"/>
                    </a:p>
                    <a:p>
                      <a:pPr algn="ctr"/>
                      <a:r>
                        <a:rPr lang="en-US" dirty="0" err="1" smtClean="0"/>
                        <a:t>vs</a:t>
                      </a:r>
                      <a:endParaRPr lang="en-US" dirty="0" smtClean="0"/>
                    </a:p>
                    <a:p>
                      <a:pPr algn="ctr"/>
                      <a:r>
                        <a:rPr lang="en-US" dirty="0" err="1" smtClean="0"/>
                        <a:t>AbstractMap</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10</a:t>
                      </a:r>
                    </a:p>
                    <a:p>
                      <a:pPr algn="r">
                        <a:lnSpc>
                          <a:spcPct val="80000"/>
                        </a:lnSpc>
                      </a:pPr>
                      <a:r>
                        <a:rPr lang="en-US" sz="1600" dirty="0" smtClean="0"/>
                        <a:t>11</a:t>
                      </a:r>
                    </a:p>
                    <a:p>
                      <a:pPr algn="r">
                        <a:lnSpc>
                          <a:spcPct val="80000"/>
                        </a:lnSpc>
                      </a:pPr>
                      <a:r>
                        <a:rPr lang="en-US" sz="1600" dirty="0" smtClean="0"/>
                        <a:t>…</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txBody>
                  <a:tcPr/>
                </a:tc>
                <a:tc rowSpan="3">
                  <a:txBody>
                    <a:bodyPr/>
                    <a:lstStyle/>
                    <a:p>
                      <a:pPr algn="r">
                        <a:lnSpc>
                          <a:spcPct val="80000"/>
                        </a:lnSpc>
                      </a:pPr>
                      <a:r>
                        <a:rPr lang="en-US" sz="1600" dirty="0" smtClean="0"/>
                        <a:t>14</a:t>
                      </a:r>
                    </a:p>
                    <a:p>
                      <a:pPr algn="r">
                        <a:lnSpc>
                          <a:spcPct val="80000"/>
                        </a:lnSpc>
                      </a:pPr>
                      <a:r>
                        <a:rPr lang="en-US" sz="1600" dirty="0" smtClean="0"/>
                        <a:t>24</a:t>
                      </a:r>
                    </a:p>
                    <a:p>
                      <a:pPr algn="r">
                        <a:lnSpc>
                          <a:spcPct val="80000"/>
                        </a:lnSpc>
                      </a:pPr>
                      <a:r>
                        <a:rPr lang="en-US" sz="1600" dirty="0" smtClean="0"/>
                        <a:t>46</a:t>
                      </a:r>
                    </a:p>
                    <a:p>
                      <a:pPr algn="r">
                        <a:lnSpc>
                          <a:spcPct val="80000"/>
                        </a:lnSpc>
                      </a:pPr>
                      <a:r>
                        <a:rPr lang="en-US" sz="1600" dirty="0" smtClean="0"/>
                        <a:t>58</a:t>
                      </a:r>
                    </a:p>
                    <a:p>
                      <a:pPr algn="r">
                        <a:lnSpc>
                          <a:spcPct val="80000"/>
                        </a:lnSpc>
                      </a:pPr>
                      <a:r>
                        <a:rPr lang="en-US" sz="1600" dirty="0" smtClean="0"/>
                        <a:t>...</a:t>
                      </a:r>
                    </a:p>
                    <a:p>
                      <a:pPr algn="r">
                        <a:lnSpc>
                          <a:spcPct val="80000"/>
                        </a:lnSpc>
                      </a:pPr>
                      <a:r>
                        <a:rPr lang="en-US" sz="1600" dirty="0" smtClean="0"/>
                        <a:t>198</a:t>
                      </a:r>
                    </a:p>
                    <a:p>
                      <a:pPr algn="r">
                        <a:lnSpc>
                          <a:spcPct val="80000"/>
                        </a:lnSpc>
                      </a:pPr>
                      <a:r>
                        <a:rPr lang="en-US" sz="1600" dirty="0" smtClean="0"/>
                        <a:t>256</a:t>
                      </a:r>
                    </a:p>
                    <a:p>
                      <a:pPr algn="r">
                        <a:lnSpc>
                          <a:spcPct val="80000"/>
                        </a:lnSpc>
                      </a:pPr>
                      <a:r>
                        <a:rPr lang="en-US" sz="1600" dirty="0" smtClean="0"/>
                        <a:t>…</a:t>
                      </a:r>
                    </a:p>
                    <a:p>
                      <a:pPr algn="r">
                        <a:lnSpc>
                          <a:spcPct val="80000"/>
                        </a:lnSpc>
                      </a:pPr>
                      <a:r>
                        <a:rPr lang="en-US" sz="1600" dirty="0" smtClean="0"/>
                        <a:t>396</a:t>
                      </a:r>
                    </a:p>
                    <a:p>
                      <a:pPr algn="r">
                        <a:lnSpc>
                          <a:spcPct val="80000"/>
                        </a:lnSpc>
                      </a:pPr>
                      <a:r>
                        <a:rPr lang="en-US" sz="1600" dirty="0" smtClean="0"/>
                        <a:t>1052</a:t>
                      </a:r>
                    </a:p>
                    <a:p>
                      <a:pPr algn="r">
                        <a:lnSpc>
                          <a:spcPct val="80000"/>
                        </a:lnSpc>
                      </a:pPr>
                      <a:r>
                        <a:rPr lang="en-US" sz="1600" dirty="0" smtClean="0"/>
                        <a:t>2748</a:t>
                      </a:r>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60</a:t>
                      </a:r>
                    </a:p>
                    <a:p>
                      <a:pPr algn="r">
                        <a:lnSpc>
                          <a:spcPct val="80000"/>
                        </a:lnSpc>
                      </a:pPr>
                      <a:r>
                        <a:rPr lang="en-US" sz="1600" dirty="0" smtClean="0"/>
                        <a:t>127</a:t>
                      </a:r>
                    </a:p>
                    <a:p>
                      <a:pPr algn="r">
                        <a:lnSpc>
                          <a:spcPct val="80000"/>
                        </a:lnSpc>
                      </a:pPr>
                      <a:r>
                        <a:rPr lang="en-US" sz="1600" dirty="0" smtClean="0"/>
                        <a:t>279</a:t>
                      </a:r>
                    </a:p>
                    <a:p>
                      <a:pPr algn="r">
                        <a:lnSpc>
                          <a:spcPct val="80000"/>
                        </a:lnSpc>
                      </a:pPr>
                      <a:r>
                        <a:rPr lang="en-US" sz="1600" dirty="0" smtClean="0"/>
                        <a:t>438</a:t>
                      </a:r>
                    </a:p>
                    <a:p>
                      <a:pPr algn="r">
                        <a:lnSpc>
                          <a:spcPct val="80000"/>
                        </a:lnSpc>
                      </a:pPr>
                      <a:r>
                        <a:rPr lang="en-US" sz="1600" dirty="0" smtClean="0"/>
                        <a:t>…</a:t>
                      </a:r>
                    </a:p>
                    <a:p>
                      <a:pPr algn="r">
                        <a:lnSpc>
                          <a:spcPct val="80000"/>
                        </a:lnSpc>
                      </a:pPr>
                      <a:r>
                        <a:rPr lang="en-US" sz="1600" dirty="0" smtClean="0"/>
                        <a:t>1497</a:t>
                      </a:r>
                    </a:p>
                    <a:p>
                      <a:pPr algn="r">
                        <a:lnSpc>
                          <a:spcPct val="80000"/>
                        </a:lnSpc>
                      </a:pPr>
                      <a:r>
                        <a:rPr lang="en-US" sz="1600" dirty="0" smtClean="0"/>
                        <a:t>1671</a:t>
                      </a:r>
                    </a:p>
                    <a:p>
                      <a:pPr algn="r">
                        <a:lnSpc>
                          <a:spcPct val="80000"/>
                        </a:lnSpc>
                      </a:pPr>
                      <a:r>
                        <a:rPr lang="en-US" sz="1600" dirty="0" smtClean="0"/>
                        <a:t>…</a:t>
                      </a:r>
                    </a:p>
                    <a:p>
                      <a:pPr algn="r">
                        <a:lnSpc>
                          <a:spcPct val="80000"/>
                        </a:lnSpc>
                      </a:pPr>
                      <a:r>
                        <a:rPr lang="en-US" sz="1600" dirty="0" smtClean="0"/>
                        <a:t>2281</a:t>
                      </a:r>
                    </a:p>
                    <a:p>
                      <a:pPr algn="r">
                        <a:lnSpc>
                          <a:spcPct val="80000"/>
                        </a:lnSpc>
                      </a:pPr>
                      <a:r>
                        <a:rPr lang="en-US" sz="1600" dirty="0" smtClean="0"/>
                        <a:t>4860</a:t>
                      </a:r>
                    </a:p>
                    <a:p>
                      <a:pPr algn="r">
                        <a:lnSpc>
                          <a:spcPct val="80000"/>
                        </a:lnSpc>
                      </a:pPr>
                      <a:r>
                        <a:rPr lang="en-US" sz="1600" dirty="0" smtClean="0"/>
                        <a:t>9854</a:t>
                      </a:r>
                      <a:endParaRPr lang="en-US" sz="1600" dirty="0"/>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50</a:t>
                      </a:r>
                    </a:p>
                    <a:p>
                      <a:pPr algn="r">
                        <a:lnSpc>
                          <a:spcPct val="80000"/>
                        </a:lnSpc>
                      </a:pPr>
                      <a:r>
                        <a:rPr lang="en-US" sz="1600" dirty="0" smtClean="0"/>
                        <a:t>107</a:t>
                      </a:r>
                    </a:p>
                    <a:p>
                      <a:pPr algn="r">
                        <a:lnSpc>
                          <a:spcPct val="80000"/>
                        </a:lnSpc>
                      </a:pPr>
                      <a:r>
                        <a:rPr lang="en-US" sz="1600" dirty="0" smtClean="0"/>
                        <a:t>213</a:t>
                      </a:r>
                    </a:p>
                    <a:p>
                      <a:pPr algn="r">
                        <a:lnSpc>
                          <a:spcPct val="80000"/>
                        </a:lnSpc>
                      </a:pPr>
                      <a:r>
                        <a:rPr lang="en-US" sz="1600" dirty="0" smtClean="0"/>
                        <a:t>308</a:t>
                      </a:r>
                    </a:p>
                    <a:p>
                      <a:pPr algn="r">
                        <a:lnSpc>
                          <a:spcPct val="80000"/>
                        </a:lnSpc>
                      </a:pPr>
                      <a:r>
                        <a:rPr lang="en-US" sz="1600" dirty="0" smtClean="0"/>
                        <a:t>…</a:t>
                      </a:r>
                    </a:p>
                    <a:p>
                      <a:pPr algn="r">
                        <a:lnSpc>
                          <a:spcPct val="80000"/>
                        </a:lnSpc>
                      </a:pPr>
                      <a:r>
                        <a:rPr lang="en-US" sz="1600" dirty="0" smtClean="0"/>
                        <a:t>975</a:t>
                      </a:r>
                    </a:p>
                    <a:p>
                      <a:pPr algn="r">
                        <a:lnSpc>
                          <a:spcPct val="80000"/>
                        </a:lnSpc>
                      </a:pPr>
                      <a:r>
                        <a:rPr lang="en-US" sz="1600" dirty="0" smtClean="0"/>
                        <a:t>1124</a:t>
                      </a:r>
                    </a:p>
                    <a:p>
                      <a:pPr algn="r">
                        <a:lnSpc>
                          <a:spcPct val="80000"/>
                        </a:lnSpc>
                      </a:pPr>
                      <a:r>
                        <a:rPr lang="en-US" sz="1600" dirty="0" smtClean="0"/>
                        <a:t>…</a:t>
                      </a:r>
                    </a:p>
                    <a:p>
                      <a:pPr algn="r">
                        <a:lnSpc>
                          <a:spcPct val="80000"/>
                        </a:lnSpc>
                      </a:pPr>
                      <a:r>
                        <a:rPr lang="en-US" sz="1600" dirty="0" smtClean="0"/>
                        <a:t>1581</a:t>
                      </a:r>
                    </a:p>
                    <a:p>
                      <a:pPr algn="r">
                        <a:lnSpc>
                          <a:spcPct val="80000"/>
                        </a:lnSpc>
                      </a:pPr>
                      <a:r>
                        <a:rPr lang="en-US" sz="1600" dirty="0" smtClean="0"/>
                        <a:t>4121</a:t>
                      </a:r>
                    </a:p>
                    <a:p>
                      <a:pPr algn="r">
                        <a:lnSpc>
                          <a:spcPct val="80000"/>
                        </a:lnSpc>
                      </a:pPr>
                      <a:r>
                        <a:rPr lang="en-US" sz="1600" dirty="0" smtClean="0"/>
                        <a:t>10612</a:t>
                      </a:r>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0.5</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2.6</a:t>
                      </a:r>
                    </a:p>
                    <a:p>
                      <a:pPr algn="r">
                        <a:lnSpc>
                          <a:spcPct val="80000"/>
                        </a:lnSpc>
                      </a:pPr>
                      <a:r>
                        <a:rPr lang="en-US" sz="1600" b="1" dirty="0" smtClean="0"/>
                        <a:t>3.3</a:t>
                      </a:r>
                    </a:p>
                    <a:p>
                      <a:pPr algn="r">
                        <a:lnSpc>
                          <a:spcPct val="80000"/>
                        </a:lnSpc>
                      </a:pPr>
                      <a:r>
                        <a:rPr lang="en-US" sz="1600" b="1" dirty="0" smtClean="0"/>
                        <a:t>…</a:t>
                      </a:r>
                    </a:p>
                    <a:p>
                      <a:pPr algn="r">
                        <a:lnSpc>
                          <a:spcPct val="80000"/>
                        </a:lnSpc>
                      </a:pPr>
                      <a:r>
                        <a:rPr lang="en-US" sz="1600" b="1" dirty="0" smtClean="0"/>
                        <a:t>6.5</a:t>
                      </a:r>
                    </a:p>
                    <a:p>
                      <a:pPr algn="r">
                        <a:lnSpc>
                          <a:spcPct val="80000"/>
                        </a:lnSpc>
                      </a:pPr>
                      <a:r>
                        <a:rPr lang="en-US" sz="1600" b="1" dirty="0" smtClean="0"/>
                        <a:t>47.8</a:t>
                      </a:r>
                    </a:p>
                    <a:p>
                      <a:pPr algn="r">
                        <a:lnSpc>
                          <a:spcPct val="80000"/>
                        </a:lnSpc>
                      </a:pPr>
                      <a:r>
                        <a:rPr lang="en-US" sz="1600" b="1" dirty="0" smtClean="0"/>
                        <a:t>809.9</a:t>
                      </a:r>
                      <a:endParaRPr lang="en-US" sz="1600" b="1" dirty="0"/>
                    </a:p>
                  </a:txBody>
                  <a:tcPr>
                    <a:lnT w="38100" cap="flat" cmpd="sng" algn="ctr">
                      <a:solidFill>
                        <a:schemeClr val="tx1"/>
                      </a:solidFill>
                      <a:prstDash val="solid"/>
                      <a:round/>
                      <a:headEnd type="none" w="med" len="med"/>
                      <a:tailEnd type="none" w="med" len="med"/>
                    </a:lnT>
                    <a:solidFill>
                      <a:srgbClr val="FFFF00"/>
                    </a:solidFill>
                  </a:tcPr>
                </a:tc>
                <a:tc gridSpan="2">
                  <a:txBody>
                    <a:bodyPr/>
                    <a:lstStyle/>
                    <a:p>
                      <a:pPr algn="r">
                        <a:lnSpc>
                          <a:spcPct val="80000"/>
                        </a:lnSpc>
                      </a:pPr>
                      <a:r>
                        <a:rPr lang="en-US" sz="1600" dirty="0" smtClean="0"/>
                        <a:t>210</a:t>
                      </a:r>
                    </a:p>
                    <a:p>
                      <a:pPr algn="r">
                        <a:lnSpc>
                          <a:spcPct val="80000"/>
                        </a:lnSpc>
                      </a:pPr>
                      <a:r>
                        <a:rPr lang="en-US" sz="1600" dirty="0" smtClean="0"/>
                        <a:t>7280</a:t>
                      </a:r>
                    </a:p>
                    <a:p>
                      <a:pPr algn="r">
                        <a:lnSpc>
                          <a:spcPct val="80000"/>
                        </a:lnSpc>
                      </a:pPr>
                      <a:r>
                        <a:rPr lang="en-US" sz="1600" dirty="0" smtClean="0"/>
                        <a:t>2059230</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hMerge="1">
                  <a:txBody>
                    <a:bodyPr/>
                    <a:lstStyle/>
                    <a:p>
                      <a:pPr algn="r">
                        <a:lnSpc>
                          <a:spcPct val="80000"/>
                        </a:lnSpc>
                      </a:pPr>
                      <a:endParaRPr lang="en-US" sz="1600"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a:txBody>
                    <a:bodyPr/>
                    <a:lstStyle/>
                    <a:p>
                      <a:pPr algn="r">
                        <a:lnSpc>
                          <a:spcPct val="80000"/>
                        </a:lnSpc>
                      </a:pPr>
                      <a:r>
                        <a:rPr lang="en-US" sz="1600" b="1" dirty="0" smtClean="0"/>
                        <a:t>0.7</a:t>
                      </a:r>
                    </a:p>
                    <a:p>
                      <a:pPr algn="r">
                        <a:lnSpc>
                          <a:spcPct val="80000"/>
                        </a:lnSpc>
                      </a:pPr>
                      <a:r>
                        <a:rPr lang="en-US" sz="1600" b="1" dirty="0" smtClean="0"/>
                        <a:t>1.3</a:t>
                      </a:r>
                    </a:p>
                    <a:p>
                      <a:pPr algn="r">
                        <a:lnSpc>
                          <a:spcPct val="80000"/>
                        </a:lnSpc>
                      </a:pPr>
                      <a:r>
                        <a:rPr lang="en-US" sz="1600" b="1" dirty="0" smtClean="0"/>
                        <a:t>188.5</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dirty="0" smtClean="0"/>
                        <a:t>10</a:t>
                      </a:r>
                    </a:p>
                    <a:p>
                      <a:pPr algn="r">
                        <a:lnSpc>
                          <a:spcPct val="80000"/>
                        </a:lnSpc>
                      </a:pPr>
                      <a:r>
                        <a:rPr lang="en-US" sz="1600" dirty="0" smtClean="0"/>
                        <a:t>35</a:t>
                      </a:r>
                    </a:p>
                    <a:p>
                      <a:pPr algn="r">
                        <a:lnSpc>
                          <a:spcPct val="80000"/>
                        </a:lnSpc>
                      </a:pPr>
                      <a:r>
                        <a:rPr lang="en-US" sz="1600" dirty="0" smtClean="0"/>
                        <a:t>120</a:t>
                      </a:r>
                    </a:p>
                    <a:p>
                      <a:pPr algn="r">
                        <a:lnSpc>
                          <a:spcPct val="80000"/>
                        </a:lnSpc>
                      </a:pPr>
                      <a:r>
                        <a:rPr lang="en-US" sz="1600" dirty="0" smtClean="0"/>
                        <a:t>465</a:t>
                      </a:r>
                    </a:p>
                    <a:p>
                      <a:pPr algn="r">
                        <a:lnSpc>
                          <a:spcPct val="80000"/>
                        </a:lnSpc>
                      </a:pPr>
                      <a:r>
                        <a:rPr lang="en-US" sz="1600" dirty="0" smtClean="0"/>
                        <a:t>…</a:t>
                      </a:r>
                    </a:p>
                    <a:p>
                      <a:pPr algn="r">
                        <a:lnSpc>
                          <a:spcPct val="80000"/>
                        </a:lnSpc>
                      </a:pPr>
                      <a:r>
                        <a:rPr lang="en-US" sz="1600" dirty="0" smtClean="0"/>
                        <a:t>5149115</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3699.7</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3">
                  <a:txBody>
                    <a:bodyPr/>
                    <a:lstStyle/>
                    <a:p>
                      <a:pPr algn="r">
                        <a:lnSpc>
                          <a:spcPct val="80000"/>
                        </a:lnSpc>
                      </a:pPr>
                      <a:r>
                        <a:rPr lang="en-US" sz="1600" b="1" dirty="0" smtClean="0"/>
                        <a:t>Memory Out</a:t>
                      </a:r>
                    </a:p>
                  </a:txBody>
                  <a:tcPr>
                    <a:lnT w="12700" cmpd="sng">
                      <a:noFill/>
                    </a:lnT>
                    <a:solidFill>
                      <a:srgbClr val="EAF0F7"/>
                    </a:solidFill>
                  </a:tcPr>
                </a:tc>
                <a:tc rowSpan="2" hMerge="1">
                  <a:txBody>
                    <a:bodyPr/>
                    <a:lstStyle/>
                    <a:p>
                      <a:pPr algn="r">
                        <a:lnSpc>
                          <a:spcPct val="80000"/>
                        </a:lnSpc>
                      </a:pPr>
                      <a:endParaRPr lang="en-US" sz="1600" dirty="0"/>
                    </a:p>
                  </a:txBody>
                  <a:tcPr>
                    <a:solidFill>
                      <a:srgbClr val="EAF0F7"/>
                    </a:solidFill>
                  </a:tcPr>
                </a:tc>
                <a:tc rowSpan="2" hMerge="1">
                  <a:txBody>
                    <a:bodyPr/>
                    <a:lstStyle/>
                    <a:p>
                      <a:endParaRPr lang="en-US"/>
                    </a:p>
                  </a:txBody>
                  <a:tcPr/>
                </a:tc>
                <a:tc vMerge="1">
                  <a:txBody>
                    <a:bodyPr/>
                    <a:lstStyle/>
                    <a:p>
                      <a:endParaRPr lang="en-US"/>
                    </a:p>
                  </a:txBody>
                  <a:tcPr/>
                </a:tc>
                <a:tc vMerge="1">
                  <a:txBody>
                    <a:bodyPr/>
                    <a:lstStyle/>
                    <a:p>
                      <a:endParaRPr lang="en-US"/>
                    </a:p>
                  </a:txBody>
                  <a:tcPr/>
                </a:tc>
              </a:tr>
              <a:tr h="87506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p>
                  </a:txBody>
                  <a:tcPr>
                    <a:lnT w="12700" cmpd="sng">
                      <a:noFill/>
                    </a:lnT>
                  </a:tcPr>
                </a:tc>
                <a:tc hMerge="1">
                  <a:txBody>
                    <a:bodyPr/>
                    <a:lstStyle/>
                    <a:p>
                      <a:pPr algn="r">
                        <a:lnSpc>
                          <a:spcPct val="80000"/>
                        </a:lnSpc>
                      </a:pPr>
                      <a:endParaRPr lang="en-US" sz="1600" dirty="0"/>
                    </a:p>
                  </a:txBody>
                  <a:tcPr/>
                </a:tc>
              </a:tr>
              <a:tr h="444661">
                <a:tc rowSpan="3">
                  <a:txBody>
                    <a:bodyPr/>
                    <a:lstStyle/>
                    <a:p>
                      <a:pPr algn="ctr"/>
                      <a:r>
                        <a:rPr lang="en-US" dirty="0" err="1" smtClean="0"/>
                        <a:t>HashMap</a:t>
                      </a:r>
                      <a:endParaRPr lang="en-US" dirty="0" smtClean="0"/>
                    </a:p>
                    <a:p>
                      <a:pPr algn="ctr"/>
                      <a:r>
                        <a:rPr lang="en-US" dirty="0" err="1" smtClean="0"/>
                        <a:t>vs</a:t>
                      </a:r>
                      <a:endParaRPr lang="en-US" dirty="0" smtClean="0"/>
                    </a:p>
                    <a:p>
                      <a:pPr algn="ctr"/>
                      <a:r>
                        <a:rPr lang="en-US" dirty="0" err="1" smtClean="0"/>
                        <a:t>AbstractMap</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14</a:t>
                      </a:r>
                    </a:p>
                    <a:p>
                      <a:pPr algn="r">
                        <a:lnSpc>
                          <a:spcPct val="80000"/>
                        </a:lnSpc>
                      </a:pPr>
                      <a:r>
                        <a:rPr lang="en-US" sz="1600" dirty="0" smtClean="0"/>
                        <a:t>15</a:t>
                      </a:r>
                    </a:p>
                    <a:p>
                      <a:pPr algn="r">
                        <a:lnSpc>
                          <a:spcPct val="80000"/>
                        </a:lnSpc>
                      </a:pPr>
                      <a:r>
                        <a:rPr lang="en-US" sz="1600" dirty="0" smtClean="0"/>
                        <a:t>16</a:t>
                      </a:r>
                    </a:p>
                    <a:p>
                      <a:pPr algn="r">
                        <a:lnSpc>
                          <a:spcPct val="80000"/>
                        </a:lnSpc>
                      </a:pPr>
                      <a:r>
                        <a:rPr lang="en-US" sz="1600" dirty="0" smtClean="0"/>
                        <a:t>…</a:t>
                      </a:r>
                    </a:p>
                    <a:p>
                      <a:pPr algn="r">
                        <a:lnSpc>
                          <a:spcPct val="80000"/>
                        </a:lnSpc>
                      </a:pPr>
                      <a:r>
                        <a:rPr lang="en-US" sz="1600" dirty="0" smtClean="0"/>
                        <a:t>32</a:t>
                      </a:r>
                    </a:p>
                    <a:p>
                      <a:pPr algn="r">
                        <a:lnSpc>
                          <a:spcPct val="80000"/>
                        </a:lnSpc>
                      </a:pPr>
                      <a:r>
                        <a:rPr lang="en-US" sz="1600" dirty="0" smtClean="0"/>
                        <a:t>64</a:t>
                      </a:r>
                    </a:p>
                  </a:txBody>
                  <a:tcPr/>
                </a:tc>
                <a:tc rowSpan="3">
                  <a:txBody>
                    <a:bodyPr/>
                    <a:lstStyle/>
                    <a:p>
                      <a:pPr algn="r">
                        <a:lnSpc>
                          <a:spcPct val="80000"/>
                        </a:lnSpc>
                      </a:pPr>
                      <a:r>
                        <a:rPr lang="en-US" sz="1600" dirty="0" smtClean="0"/>
                        <a:t>10</a:t>
                      </a:r>
                    </a:p>
                    <a:p>
                      <a:pPr algn="r">
                        <a:lnSpc>
                          <a:spcPct val="80000"/>
                        </a:lnSpc>
                      </a:pPr>
                      <a:r>
                        <a:rPr lang="en-US" sz="1600" dirty="0" smtClean="0"/>
                        <a:t>15</a:t>
                      </a:r>
                    </a:p>
                    <a:p>
                      <a:pPr algn="r">
                        <a:lnSpc>
                          <a:spcPct val="80000"/>
                        </a:lnSpc>
                      </a:pPr>
                      <a:r>
                        <a:rPr lang="en-US" sz="1600" dirty="0" smtClean="0"/>
                        <a:t>20</a:t>
                      </a:r>
                    </a:p>
                    <a:p>
                      <a:pPr algn="r">
                        <a:lnSpc>
                          <a:spcPct val="80000"/>
                        </a:lnSpc>
                      </a:pPr>
                      <a:r>
                        <a:rPr lang="en-US" sz="1600" dirty="0" smtClean="0"/>
                        <a:t>27</a:t>
                      </a:r>
                    </a:p>
                    <a:p>
                      <a:pPr algn="r">
                        <a:lnSpc>
                          <a:spcPct val="80000"/>
                        </a:lnSpc>
                      </a:pPr>
                      <a:r>
                        <a:rPr lang="en-US" sz="1600" dirty="0" smtClean="0"/>
                        <a:t>…</a:t>
                      </a:r>
                    </a:p>
                    <a:p>
                      <a:pPr algn="r">
                        <a:lnSpc>
                          <a:spcPct val="80000"/>
                        </a:lnSpc>
                      </a:pPr>
                      <a:r>
                        <a:rPr lang="en-US" sz="1600" dirty="0" smtClean="0"/>
                        <a:t>96</a:t>
                      </a:r>
                    </a:p>
                    <a:p>
                      <a:pPr algn="r">
                        <a:lnSpc>
                          <a:spcPct val="80000"/>
                        </a:lnSpc>
                      </a:pPr>
                      <a:r>
                        <a:rPr lang="en-US" sz="1600" dirty="0" smtClean="0"/>
                        <a:t>102</a:t>
                      </a:r>
                    </a:p>
                    <a:p>
                      <a:pPr algn="r">
                        <a:lnSpc>
                          <a:spcPct val="80000"/>
                        </a:lnSpc>
                      </a:pPr>
                      <a:r>
                        <a:rPr lang="en-US" sz="1600" dirty="0" smtClean="0"/>
                        <a:t>108</a:t>
                      </a:r>
                    </a:p>
                    <a:p>
                      <a:pPr algn="r">
                        <a:lnSpc>
                          <a:spcPct val="80000"/>
                        </a:lnSpc>
                      </a:pPr>
                      <a:r>
                        <a:rPr lang="en-US" sz="1600" dirty="0" smtClean="0"/>
                        <a:t>…</a:t>
                      </a:r>
                    </a:p>
                    <a:p>
                      <a:pPr algn="r">
                        <a:lnSpc>
                          <a:spcPct val="80000"/>
                        </a:lnSpc>
                      </a:pPr>
                      <a:r>
                        <a:rPr lang="en-US" sz="1600" dirty="0" smtClean="0"/>
                        <a:t>204</a:t>
                      </a:r>
                    </a:p>
                    <a:p>
                      <a:pPr algn="r">
                        <a:lnSpc>
                          <a:spcPct val="80000"/>
                        </a:lnSpc>
                      </a:pPr>
                      <a:r>
                        <a:rPr lang="en-US" sz="1600" dirty="0" smtClean="0"/>
                        <a:t>396</a:t>
                      </a:r>
                      <a:endParaRPr lang="en-US" sz="1600" dirty="0"/>
                    </a:p>
                  </a:txBody>
                  <a:tcPr>
                    <a:solidFill>
                      <a:srgbClr val="D3DFEE"/>
                    </a:solidFill>
                  </a:tcPr>
                </a:tc>
                <a:tc rowSpan="3">
                  <a:txBody>
                    <a:bodyPr/>
                    <a:lstStyle/>
                    <a:p>
                      <a:pPr algn="r">
                        <a:lnSpc>
                          <a:spcPct val="80000"/>
                        </a:lnSpc>
                      </a:pPr>
                      <a:r>
                        <a:rPr lang="en-US" sz="1600" dirty="0" smtClean="0"/>
                        <a:t>71</a:t>
                      </a:r>
                    </a:p>
                    <a:p>
                      <a:pPr algn="r">
                        <a:lnSpc>
                          <a:spcPct val="80000"/>
                        </a:lnSpc>
                      </a:pPr>
                      <a:r>
                        <a:rPr lang="en-US" sz="1600" dirty="0" smtClean="0"/>
                        <a:t>190</a:t>
                      </a:r>
                    </a:p>
                    <a:p>
                      <a:pPr algn="r">
                        <a:lnSpc>
                          <a:spcPct val="80000"/>
                        </a:lnSpc>
                      </a:pPr>
                      <a:r>
                        <a:rPr lang="en-US" sz="1600" dirty="0" smtClean="0"/>
                        <a:t>253</a:t>
                      </a:r>
                    </a:p>
                    <a:p>
                      <a:pPr algn="r">
                        <a:lnSpc>
                          <a:spcPct val="80000"/>
                        </a:lnSpc>
                      </a:pPr>
                      <a:r>
                        <a:rPr lang="en-US" sz="1600" dirty="0" smtClean="0"/>
                        <a:t>432</a:t>
                      </a:r>
                    </a:p>
                    <a:p>
                      <a:pPr algn="r">
                        <a:lnSpc>
                          <a:spcPct val="80000"/>
                        </a:lnSpc>
                      </a:pPr>
                      <a:r>
                        <a:rPr lang="en-US" sz="1600" dirty="0" smtClean="0"/>
                        <a:t>…</a:t>
                      </a:r>
                    </a:p>
                    <a:p>
                      <a:pPr algn="r">
                        <a:lnSpc>
                          <a:spcPct val="80000"/>
                        </a:lnSpc>
                      </a:pPr>
                      <a:r>
                        <a:rPr lang="en-US" sz="1600" dirty="0" smtClean="0"/>
                        <a:t>2014</a:t>
                      </a:r>
                    </a:p>
                    <a:p>
                      <a:pPr algn="r">
                        <a:lnSpc>
                          <a:spcPct val="80000"/>
                        </a:lnSpc>
                      </a:pPr>
                      <a:r>
                        <a:rPr lang="en-US" sz="1600" dirty="0" smtClean="0"/>
                        <a:t>2114</a:t>
                      </a:r>
                    </a:p>
                    <a:p>
                      <a:pPr algn="r">
                        <a:lnSpc>
                          <a:spcPct val="80000"/>
                        </a:lnSpc>
                      </a:pPr>
                      <a:r>
                        <a:rPr lang="en-US" sz="1600" dirty="0" smtClean="0"/>
                        <a:t>2762</a:t>
                      </a:r>
                    </a:p>
                    <a:p>
                      <a:pPr algn="r">
                        <a:lnSpc>
                          <a:spcPct val="80000"/>
                        </a:lnSpc>
                      </a:pPr>
                      <a:r>
                        <a:rPr lang="en-US" sz="1600" dirty="0" smtClean="0"/>
                        <a:t>…</a:t>
                      </a:r>
                    </a:p>
                    <a:p>
                      <a:pPr algn="r">
                        <a:lnSpc>
                          <a:spcPct val="80000"/>
                        </a:lnSpc>
                      </a:pPr>
                      <a:r>
                        <a:rPr lang="en-US" sz="1600" dirty="0" smtClean="0"/>
                        <a:t>8940</a:t>
                      </a:r>
                    </a:p>
                    <a:p>
                      <a:pPr algn="r">
                        <a:lnSpc>
                          <a:spcPct val="80000"/>
                        </a:lnSpc>
                      </a:pPr>
                      <a:r>
                        <a:rPr lang="en-US" sz="1600" dirty="0" smtClean="0"/>
                        <a:t>30960</a:t>
                      </a:r>
                      <a:endParaRPr lang="en-US" sz="1600" dirty="0"/>
                    </a:p>
                  </a:txBody>
                  <a:tcPr>
                    <a:solidFill>
                      <a:srgbClr val="D3DFEE"/>
                    </a:solidFill>
                  </a:tcPr>
                </a:tc>
                <a:tc rowSpan="3">
                  <a:txBody>
                    <a:bodyPr/>
                    <a:lstStyle/>
                    <a:p>
                      <a:pPr algn="r">
                        <a:lnSpc>
                          <a:spcPct val="80000"/>
                        </a:lnSpc>
                      </a:pPr>
                      <a:r>
                        <a:rPr lang="en-US" sz="1600" dirty="0" smtClean="0"/>
                        <a:t>53</a:t>
                      </a:r>
                    </a:p>
                    <a:p>
                      <a:pPr algn="r">
                        <a:lnSpc>
                          <a:spcPct val="80000"/>
                        </a:lnSpc>
                      </a:pPr>
                      <a:r>
                        <a:rPr lang="en-US" sz="1600" dirty="0" smtClean="0"/>
                        <a:t>134</a:t>
                      </a:r>
                    </a:p>
                    <a:p>
                      <a:pPr algn="r">
                        <a:lnSpc>
                          <a:spcPct val="80000"/>
                        </a:lnSpc>
                      </a:pPr>
                      <a:r>
                        <a:rPr lang="en-US" sz="1600" dirty="0" smtClean="0"/>
                        <a:t>192</a:t>
                      </a:r>
                    </a:p>
                    <a:p>
                      <a:pPr algn="r">
                        <a:lnSpc>
                          <a:spcPct val="80000"/>
                        </a:lnSpc>
                      </a:pPr>
                      <a:r>
                        <a:rPr lang="en-US" sz="1600" dirty="0" smtClean="0"/>
                        <a:t>284</a:t>
                      </a:r>
                    </a:p>
                    <a:p>
                      <a:pPr algn="r">
                        <a:lnSpc>
                          <a:spcPct val="80000"/>
                        </a:lnSpc>
                      </a:pPr>
                      <a:r>
                        <a:rPr lang="en-US" sz="1600" dirty="0" smtClean="0"/>
                        <a:t>…</a:t>
                      </a:r>
                    </a:p>
                    <a:p>
                      <a:pPr algn="r">
                        <a:lnSpc>
                          <a:spcPct val="80000"/>
                        </a:lnSpc>
                      </a:pPr>
                      <a:r>
                        <a:rPr lang="en-US" sz="1600" dirty="0" smtClean="0"/>
                        <a:t>1131</a:t>
                      </a:r>
                    </a:p>
                    <a:p>
                      <a:pPr algn="r">
                        <a:lnSpc>
                          <a:spcPct val="80000"/>
                        </a:lnSpc>
                      </a:pPr>
                      <a:r>
                        <a:rPr lang="en-US" sz="1600" dirty="0" smtClean="0"/>
                        <a:t>1196</a:t>
                      </a:r>
                    </a:p>
                    <a:p>
                      <a:pPr algn="r">
                        <a:lnSpc>
                          <a:spcPct val="80000"/>
                        </a:lnSpc>
                      </a:pPr>
                      <a:r>
                        <a:rPr lang="en-US" sz="1600" dirty="0" smtClean="0"/>
                        <a:t>1456</a:t>
                      </a:r>
                    </a:p>
                    <a:p>
                      <a:pPr algn="r">
                        <a:lnSpc>
                          <a:spcPct val="80000"/>
                        </a:lnSpc>
                      </a:pPr>
                      <a:r>
                        <a:rPr lang="en-US" sz="1600" dirty="0" smtClean="0"/>
                        <a:t>…</a:t>
                      </a:r>
                    </a:p>
                    <a:p>
                      <a:pPr algn="r">
                        <a:lnSpc>
                          <a:spcPct val="80000"/>
                        </a:lnSpc>
                      </a:pPr>
                      <a:r>
                        <a:rPr lang="en-US" sz="1600" dirty="0" smtClean="0"/>
                        <a:t>3723</a:t>
                      </a:r>
                    </a:p>
                    <a:p>
                      <a:pPr algn="r">
                        <a:lnSpc>
                          <a:spcPct val="80000"/>
                        </a:lnSpc>
                      </a:pPr>
                      <a:r>
                        <a:rPr lang="en-US" sz="1600" dirty="0" smtClean="0"/>
                        <a:t>10760</a:t>
                      </a:r>
                      <a:endParaRPr lang="en-US" sz="1600" dirty="0"/>
                    </a:p>
                  </a:txBody>
                  <a:tcPr>
                    <a:solidFill>
                      <a:srgbClr val="D3DFEE"/>
                    </a:solidFill>
                  </a:tcPr>
                </a:tc>
                <a:tc rowSpan="3">
                  <a:txBody>
                    <a:bodyPr/>
                    <a:lstStyle/>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0.4</a:t>
                      </a:r>
                    </a:p>
                    <a:p>
                      <a:pPr algn="r">
                        <a:lnSpc>
                          <a:spcPct val="80000"/>
                        </a:lnSpc>
                      </a:pPr>
                      <a:r>
                        <a:rPr lang="en-US" sz="1600" b="1" dirty="0" smtClean="0"/>
                        <a:t>…</a:t>
                      </a:r>
                    </a:p>
                    <a:p>
                      <a:pPr algn="r">
                        <a:lnSpc>
                          <a:spcPct val="80000"/>
                        </a:lnSpc>
                      </a:pPr>
                      <a:r>
                        <a:rPr lang="en-US" sz="1600" b="1" dirty="0" smtClean="0"/>
                        <a:t>2.0</a:t>
                      </a:r>
                    </a:p>
                    <a:p>
                      <a:pPr algn="r">
                        <a:lnSpc>
                          <a:spcPct val="80000"/>
                        </a:lnSpc>
                      </a:pPr>
                      <a:r>
                        <a:rPr lang="en-US" sz="1600" b="1" dirty="0" smtClean="0"/>
                        <a:t>2.6</a:t>
                      </a:r>
                    </a:p>
                    <a:p>
                      <a:pPr algn="r">
                        <a:lnSpc>
                          <a:spcPct val="80000"/>
                        </a:lnSpc>
                      </a:pPr>
                      <a:r>
                        <a:rPr lang="en-US" sz="1600" b="1" dirty="0" smtClean="0"/>
                        <a:t>3.3</a:t>
                      </a:r>
                    </a:p>
                    <a:p>
                      <a:pPr algn="r">
                        <a:lnSpc>
                          <a:spcPct val="80000"/>
                        </a:lnSpc>
                      </a:pPr>
                      <a:r>
                        <a:rPr lang="en-US" sz="1600" b="1" dirty="0" smtClean="0"/>
                        <a:t>…</a:t>
                      </a:r>
                    </a:p>
                    <a:p>
                      <a:pPr algn="r">
                        <a:lnSpc>
                          <a:spcPct val="80000"/>
                        </a:lnSpc>
                      </a:pPr>
                      <a:r>
                        <a:rPr lang="en-US" sz="1600" b="1" dirty="0" smtClean="0"/>
                        <a:t>65.7</a:t>
                      </a:r>
                    </a:p>
                    <a:p>
                      <a:pPr algn="r">
                        <a:lnSpc>
                          <a:spcPct val="80000"/>
                        </a:lnSpc>
                      </a:pPr>
                      <a:r>
                        <a:rPr lang="en-US" sz="1600" b="1" dirty="0" smtClean="0"/>
                        <a:t>2069.2</a:t>
                      </a:r>
                      <a:endParaRPr lang="en-US" sz="1600" b="1" dirty="0"/>
                    </a:p>
                  </a:txBody>
                  <a:tcPr>
                    <a:solidFill>
                      <a:srgbClr val="FFFF00"/>
                    </a:solidFill>
                  </a:tcPr>
                </a:tc>
                <a:tc>
                  <a:txBody>
                    <a:bodyPr/>
                    <a:lstStyle/>
                    <a:p>
                      <a:pPr algn="r">
                        <a:lnSpc>
                          <a:spcPct val="80000"/>
                        </a:lnSpc>
                      </a:pPr>
                      <a:r>
                        <a:rPr lang="en-US" sz="1600" dirty="0" smtClean="0"/>
                        <a:t>210</a:t>
                      </a:r>
                    </a:p>
                    <a:p>
                      <a:pPr algn="r">
                        <a:lnSpc>
                          <a:spcPct val="80000"/>
                        </a:lnSpc>
                      </a:pPr>
                      <a:r>
                        <a:rPr lang="en-US" sz="1600" dirty="0" smtClean="0"/>
                        <a:t>4880</a:t>
                      </a:r>
                    </a:p>
                    <a:p>
                      <a:pPr algn="r">
                        <a:lnSpc>
                          <a:spcPct val="80000"/>
                        </a:lnSpc>
                      </a:pPr>
                      <a:r>
                        <a:rPr lang="en-US" sz="1600" dirty="0" smtClean="0"/>
                        <a:t>427475</a:t>
                      </a:r>
                    </a:p>
                  </a:txBody>
                  <a:tcPr>
                    <a:lnR w="12700" cap="flat" cmpd="sng" algn="ctr">
                      <a:solidFill>
                        <a:schemeClr val="tx1"/>
                      </a:solidFill>
                      <a:prstDash val="solid"/>
                      <a:round/>
                      <a:headEnd type="none" w="med" len="med"/>
                      <a:tailEnd type="none" w="med" len="med"/>
                    </a:lnR>
                    <a:lnB w="12700" cmpd="sng">
                      <a:noFill/>
                    </a:lnB>
                    <a:solidFill>
                      <a:srgbClr val="D3DFEE"/>
                    </a:solidFill>
                  </a:tcPr>
                </a:tc>
                <a:tc gridSpan="2">
                  <a:txBody>
                    <a:bodyPr/>
                    <a:lstStyle/>
                    <a:p>
                      <a:pPr algn="r">
                        <a:lnSpc>
                          <a:spcPct val="80000"/>
                        </a:lnSpc>
                      </a:pPr>
                      <a:r>
                        <a:rPr lang="en-US" sz="1600" b="1" dirty="0" smtClean="0"/>
                        <a:t>0.7</a:t>
                      </a:r>
                    </a:p>
                    <a:p>
                      <a:pPr algn="r">
                        <a:lnSpc>
                          <a:spcPct val="80000"/>
                        </a:lnSpc>
                      </a:pPr>
                      <a:r>
                        <a:rPr lang="en-US" sz="1600" b="1" dirty="0" smtClean="0"/>
                        <a:t>1.2</a:t>
                      </a:r>
                    </a:p>
                    <a:p>
                      <a:pPr algn="r">
                        <a:lnSpc>
                          <a:spcPct val="80000"/>
                        </a:lnSpc>
                      </a:pPr>
                      <a:r>
                        <a:rPr lang="en-US" sz="1600" b="1" dirty="0" smtClean="0"/>
                        <a:t>44.8</a:t>
                      </a:r>
                    </a:p>
                  </a:txBody>
                  <a:tcPr>
                    <a:lnL w="12700" cap="flat" cmpd="sng" algn="ctr">
                      <a:solidFill>
                        <a:schemeClr val="tx1"/>
                      </a:solidFill>
                      <a:prstDash val="solid"/>
                      <a:round/>
                      <a:headEnd type="none" w="med" len="med"/>
                      <a:tailEnd type="none" w="med" len="med"/>
                    </a:lnL>
                    <a:lnB w="12700" cmpd="sng">
                      <a:noFill/>
                    </a:lnB>
                    <a:solidFill>
                      <a:srgbClr val="D3DFEE"/>
                    </a:solidFill>
                  </a:tcPr>
                </a:tc>
                <a:tc hMerge="1">
                  <a:txBody>
                    <a:bodyPr/>
                    <a:lstStyle/>
                    <a:p>
                      <a:endParaRPr lang="en-US"/>
                    </a:p>
                  </a:txBody>
                  <a:tcPr/>
                </a:tc>
                <a:tc rowSpan="2">
                  <a:txBody>
                    <a:bodyPr/>
                    <a:lstStyle/>
                    <a:p>
                      <a:pPr algn="r">
                        <a:lnSpc>
                          <a:spcPct val="80000"/>
                        </a:lnSpc>
                      </a:pPr>
                      <a:r>
                        <a:rPr lang="en-US" sz="1600" dirty="0" smtClean="0"/>
                        <a:t>15</a:t>
                      </a:r>
                    </a:p>
                    <a:p>
                      <a:pPr algn="r">
                        <a:lnSpc>
                          <a:spcPct val="80000"/>
                        </a:lnSpc>
                      </a:pPr>
                      <a:r>
                        <a:rPr lang="en-US" sz="1600" dirty="0" smtClean="0"/>
                        <a:t>50</a:t>
                      </a:r>
                    </a:p>
                    <a:p>
                      <a:pPr algn="r">
                        <a:lnSpc>
                          <a:spcPct val="80000"/>
                        </a:lnSpc>
                      </a:pPr>
                      <a:r>
                        <a:rPr lang="en-US" sz="1600" dirty="0" smtClean="0"/>
                        <a:t>165</a:t>
                      </a:r>
                    </a:p>
                    <a:p>
                      <a:pPr algn="r">
                        <a:lnSpc>
                          <a:spcPct val="80000"/>
                        </a:lnSpc>
                      </a:pPr>
                      <a:r>
                        <a:rPr lang="en-US" sz="1600" dirty="0" smtClean="0"/>
                        <a:t>530</a:t>
                      </a:r>
                    </a:p>
                    <a:p>
                      <a:pPr algn="r">
                        <a:lnSpc>
                          <a:spcPct val="80000"/>
                        </a:lnSpc>
                      </a:pPr>
                      <a:r>
                        <a:rPr lang="en-US" sz="1600" dirty="0" smtClean="0"/>
                        <a:t>…</a:t>
                      </a:r>
                    </a:p>
                    <a:p>
                      <a:pPr algn="r">
                        <a:lnSpc>
                          <a:spcPct val="80000"/>
                        </a:lnSpc>
                      </a:pPr>
                      <a:r>
                        <a:rPr lang="en-US" sz="1600" dirty="0" smtClean="0"/>
                        <a:t>460M</a:t>
                      </a:r>
                      <a:endParaRPr lang="en-US" sz="1600" dirty="0"/>
                    </a:p>
                  </a:txBody>
                  <a:tcPr>
                    <a:lnR w="12700" cap="flat" cmpd="sng" algn="ctr">
                      <a:solidFill>
                        <a:schemeClr val="tx1"/>
                      </a:solidFill>
                      <a:prstDash val="solid"/>
                      <a:round/>
                      <a:headEnd type="none" w="med" len="med"/>
                      <a:tailEnd type="none" w="med" len="med"/>
                    </a:lnR>
                    <a:lnB w="12700" cmpd="sng">
                      <a:noFill/>
                    </a:lnB>
                    <a:solidFill>
                      <a:srgbClr val="D3DFEE"/>
                    </a:solidFill>
                  </a:tcPr>
                </a:tc>
                <a:tc rowSpan="2">
                  <a:txBody>
                    <a:bodyPr/>
                    <a:lstStyle/>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2236.6</a:t>
                      </a:r>
                      <a:endParaRPr lang="en-US" sz="1600" b="1" dirty="0"/>
                    </a:p>
                  </a:txBody>
                  <a:tcPr>
                    <a:lnL w="12700" cap="flat" cmpd="sng" algn="ctr">
                      <a:solidFill>
                        <a:schemeClr val="tx1"/>
                      </a:solidFill>
                      <a:prstDash val="solid"/>
                      <a:round/>
                      <a:headEnd type="none" w="med" len="med"/>
                      <a:tailEnd type="none" w="med" len="med"/>
                    </a:lnL>
                    <a:lnB w="12700" cmpd="sng">
                      <a:noFill/>
                    </a:lnB>
                    <a:solidFill>
                      <a:srgbClr val="D3DFEE"/>
                    </a:solidFill>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3">
                  <a:txBody>
                    <a:bodyPr/>
                    <a:lstStyle/>
                    <a:p>
                      <a:pPr algn="r">
                        <a:lnSpc>
                          <a:spcPct val="80000"/>
                        </a:lnSpc>
                      </a:pPr>
                      <a:r>
                        <a:rPr lang="en-US" sz="1600" b="1" dirty="0" smtClean="0"/>
                        <a:t>Memory Out</a:t>
                      </a:r>
                      <a:endParaRPr lang="en-US" sz="1600" b="1" dirty="0"/>
                    </a:p>
                  </a:txBody>
                  <a:tcPr>
                    <a:lnT w="12700" cmpd="sng">
                      <a:noFill/>
                    </a:lnT>
                    <a:solidFill>
                      <a:srgbClr val="D3DFEE"/>
                    </a:solidFill>
                  </a:tcPr>
                </a:tc>
                <a:tc rowSpan="2" hMerge="1">
                  <a:txBody>
                    <a:bodyPr/>
                    <a:lstStyle/>
                    <a:p>
                      <a:pPr algn="r">
                        <a:lnSpc>
                          <a:spcPct val="100000"/>
                        </a:lnSpc>
                      </a:pPr>
                      <a:endParaRPr lang="en-US" sz="1600" dirty="0"/>
                    </a:p>
                  </a:txBody>
                  <a:tcPr/>
                </a:tc>
                <a:tc rowSpan="2" hMerge="1">
                  <a:txBody>
                    <a:bodyPr/>
                    <a:lstStyle/>
                    <a:p>
                      <a:endParaRPr lang="en-US"/>
                    </a:p>
                  </a:txBody>
                  <a:tcPr/>
                </a:tc>
                <a:tc vMerge="1">
                  <a:txBody>
                    <a:bodyPr/>
                    <a:lstStyle/>
                    <a:p>
                      <a:endParaRPr lang="en-US"/>
                    </a:p>
                  </a:txBody>
                  <a:tcPr/>
                </a:tc>
                <a:tc vMerge="1">
                  <a:txBody>
                    <a:bodyPr/>
                    <a:lstStyle/>
                    <a:p>
                      <a:endParaRPr lang="en-US"/>
                    </a:p>
                  </a:txBody>
                  <a:tcPr/>
                </a:tc>
              </a:tr>
              <a:tr h="76660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endParaRPr lang="en-US" sz="1600" b="1" dirty="0"/>
                    </a:p>
                  </a:txBody>
                  <a:tcPr>
                    <a:lnT w="12700" cmpd="sng">
                      <a:noFill/>
                    </a:lnT>
                    <a:solidFill>
                      <a:srgbClr val="D3DFEE"/>
                    </a:solidFill>
                  </a:tcPr>
                </a:tc>
                <a:tc hMerge="1">
                  <a:txBody>
                    <a:bodyPr/>
                    <a:lstStyle/>
                    <a:p>
                      <a:pPr algn="r">
                        <a:lnSpc>
                          <a:spcPct val="80000"/>
                        </a:lnSpc>
                      </a:pPr>
                      <a:endParaRPr lang="en-US" sz="1600" dirty="0"/>
                    </a:p>
                  </a:txBody>
                  <a:tcPr>
                    <a:solidFill>
                      <a:srgbClr val="D3DFEE"/>
                    </a:solidFill>
                  </a:tcPr>
                </a:tc>
              </a:tr>
            </a:tbl>
          </a:graphicData>
        </a:graphic>
      </p:graphicFrame>
    </p:spTree>
    <p:extLst>
      <p:ext uri="{BB962C8B-B14F-4D97-AF65-F5344CB8AC3E}">
        <p14:creationId xmlns:p14="http://schemas.microsoft.com/office/powerpoint/2010/main" val="15370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 Sets </a:t>
            </a:r>
            <a:r>
              <a:rPr lang="en-US" dirty="0" err="1" smtClean="0"/>
              <a:t>vs</a:t>
            </a:r>
            <a:r>
              <a:rPr lang="en-US" dirty="0" smtClean="0"/>
              <a:t> </a:t>
            </a:r>
            <a:r>
              <a:rPr lang="en-US" dirty="0" err="1" smtClean="0"/>
              <a:t>AbstractSet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2469871"/>
              </p:ext>
            </p:extLst>
          </p:nvPr>
        </p:nvGraphicFramePr>
        <p:xfrm>
          <a:off x="-1" y="1478532"/>
          <a:ext cx="9125503" cy="5293616"/>
        </p:xfrm>
        <a:graphic>
          <a:graphicData uri="http://schemas.openxmlformats.org/drawingml/2006/table">
            <a:tbl>
              <a:tblPr firstRow="1" firstCol="1" bandRow="1">
                <a:tableStyleId>{5C22544A-7EE6-4342-B048-85BDC9FD1C3A}</a:tableStyleId>
              </a:tblPr>
              <a:tblGrid>
                <a:gridCol w="1447801"/>
                <a:gridCol w="762000"/>
                <a:gridCol w="714290"/>
                <a:gridCol w="1009926"/>
                <a:gridCol w="951210"/>
                <a:gridCol w="753574"/>
                <a:gridCol w="855263"/>
                <a:gridCol w="135337"/>
                <a:gridCol w="685800"/>
                <a:gridCol w="917809"/>
                <a:gridCol w="892493"/>
              </a:tblGrid>
              <a:tr h="450851">
                <a:tc rowSpan="2">
                  <a:txBody>
                    <a:bodyPr/>
                    <a:lstStyle/>
                    <a:p>
                      <a:pPr algn="ctr"/>
                      <a:r>
                        <a:rPr lang="en-US" dirty="0" smtClean="0"/>
                        <a:t>Benchmark</a:t>
                      </a:r>
                      <a:endParaRPr lang="en-US" dirty="0"/>
                    </a:p>
                  </a:txBody>
                  <a:tcPr anchor="ctr">
                    <a:solidFill>
                      <a:schemeClr val="bg2">
                        <a:lumMod val="75000"/>
                        <a:lumOff val="25000"/>
                      </a:schemeClr>
                    </a:solidFill>
                  </a:tcPr>
                </a:tc>
                <a:tc rowSpan="2">
                  <a:txBody>
                    <a:bodyPr/>
                    <a:lstStyle/>
                    <a:p>
                      <a:pPr algn="ctr"/>
                      <a:r>
                        <a:rPr lang="en-US" dirty="0" smtClean="0"/>
                        <a:t>nodes</a:t>
                      </a:r>
                      <a:endParaRPr lang="en-US" dirty="0"/>
                    </a:p>
                  </a:txBody>
                  <a:tcPr anchor="ctr">
                    <a:solidFill>
                      <a:schemeClr val="bg2">
                        <a:lumMod val="75000"/>
                        <a:lumOff val="25000"/>
                      </a:schemeClr>
                    </a:solidFill>
                  </a:tcPr>
                </a:tc>
                <a:tc gridSpan="4">
                  <a:txBody>
                    <a:bodyPr/>
                    <a:lstStyle/>
                    <a:p>
                      <a:pPr algn="ctr"/>
                      <a:r>
                        <a:rPr lang="en-US" dirty="0" smtClean="0"/>
                        <a:t>Glass Box Checker</a:t>
                      </a:r>
                      <a:endParaRPr lang="en-US" dirty="0"/>
                    </a:p>
                  </a:txBody>
                  <a:tcPr anchor="ctr">
                    <a:lnB w="12700" cap="flat" cmpd="sng" algn="ctr">
                      <a:solidFill>
                        <a:schemeClr val="tx1"/>
                      </a:solidFill>
                      <a:prstDash val="solid"/>
                      <a:round/>
                      <a:headEnd type="none" w="med" len="med"/>
                      <a:tailEnd type="none" w="med" len="med"/>
                    </a:lnB>
                    <a:solidFill>
                      <a:srgbClr val="808019"/>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JPF</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c hMerge="1">
                  <a:txBody>
                    <a:bodyPr/>
                    <a:lstStyle/>
                    <a:p>
                      <a:endParaRPr lang="en-US"/>
                    </a:p>
                  </a:txBody>
                  <a:tcPr/>
                </a:tc>
                <a:tc gridSpan="2">
                  <a:txBody>
                    <a:bodyPr/>
                    <a:lstStyle/>
                    <a:p>
                      <a:pPr algn="ctr"/>
                      <a:r>
                        <a:rPr lang="en-US" dirty="0" err="1" smtClean="0"/>
                        <a:t>Korat</a:t>
                      </a:r>
                      <a:endParaRPr lang="en-US" dirty="0"/>
                    </a:p>
                  </a:txBody>
                  <a:tcPr anchor="ctr">
                    <a:lnB w="12700" cap="flat" cmpd="sng" algn="ctr">
                      <a:solidFill>
                        <a:schemeClr val="tx1"/>
                      </a:solidFill>
                      <a:prstDash val="solid"/>
                      <a:round/>
                      <a:headEnd type="none" w="med" len="med"/>
                      <a:tailEnd type="none" w="med" len="med"/>
                    </a:lnB>
                    <a:solidFill>
                      <a:schemeClr val="bg2">
                        <a:lumMod val="75000"/>
                        <a:lumOff val="25000"/>
                      </a:schemeClr>
                    </a:solidFill>
                  </a:tcPr>
                </a:tc>
                <a:tc hMerge="1">
                  <a:txBody>
                    <a:bodyPr/>
                    <a:lstStyle/>
                    <a:p>
                      <a:endParaRPr lang="en-US" dirty="0"/>
                    </a:p>
                  </a:txBody>
                  <a:tcPr/>
                </a:tc>
              </a:tr>
              <a:tr h="368301">
                <a:tc vMerge="1">
                  <a:txBody>
                    <a:bodyPr/>
                    <a:lstStyle/>
                    <a:p>
                      <a:endParaRPr lang="en-US"/>
                    </a:p>
                  </a:txBody>
                  <a:tcPr/>
                </a:tc>
                <a:tc vMerge="1">
                  <a:txBody>
                    <a:bodyPr/>
                    <a:lstStyle/>
                    <a:p>
                      <a:endParaRPr lang="en-US"/>
                    </a:p>
                  </a:txBody>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Clauses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Literals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a:txBody>
                    <a:bodyPr/>
                    <a:lstStyle/>
                    <a:p>
                      <a:pPr algn="ctr"/>
                      <a:r>
                        <a:rPr lang="en-US" b="1" dirty="0" smtClean="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19"/>
                    </a:solidFill>
                  </a:tcPr>
                </a:tc>
                <a:tc gridSpan="2">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hMerge="1">
                  <a:txBody>
                    <a:bodyPr/>
                    <a:lstStyle/>
                    <a:p>
                      <a:pPr algn="ct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Trans</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lumOff val="25000"/>
                      </a:schemeClr>
                    </a:solidFill>
                  </a:tcPr>
                </a:tc>
              </a:tr>
              <a:tr h="617762">
                <a:tc rowSpan="3">
                  <a:txBody>
                    <a:bodyPr/>
                    <a:lstStyle/>
                    <a:p>
                      <a:pPr algn="ctr"/>
                      <a:r>
                        <a:rPr lang="en-US" dirty="0" err="1" smtClean="0"/>
                        <a:t>TreeSet</a:t>
                      </a:r>
                      <a:endParaRPr lang="en-US" dirty="0" smtClean="0"/>
                    </a:p>
                    <a:p>
                      <a:pPr algn="ctr"/>
                      <a:r>
                        <a:rPr lang="en-US" dirty="0" err="1" smtClean="0"/>
                        <a:t>vs</a:t>
                      </a:r>
                      <a:endParaRPr lang="en-US" dirty="0" smtClean="0"/>
                    </a:p>
                    <a:p>
                      <a:pPr algn="ctr"/>
                      <a:r>
                        <a:rPr lang="en-US" dirty="0" err="1" smtClean="0"/>
                        <a:t>AbstractSet</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13</a:t>
                      </a:r>
                    </a:p>
                    <a:p>
                      <a:pPr algn="r">
                        <a:lnSpc>
                          <a:spcPct val="80000"/>
                        </a:lnSpc>
                      </a:pPr>
                      <a:r>
                        <a:rPr lang="en-US" sz="1600" dirty="0" smtClean="0"/>
                        <a:t>14</a:t>
                      </a:r>
                    </a:p>
                    <a:p>
                      <a:pPr algn="r">
                        <a:lnSpc>
                          <a:spcPct val="80000"/>
                        </a:lnSpc>
                      </a:pPr>
                      <a:r>
                        <a:rPr lang="en-US" sz="1600" dirty="0" smtClean="0"/>
                        <a:t>15</a:t>
                      </a:r>
                    </a:p>
                    <a:p>
                      <a:pPr algn="r">
                        <a:lnSpc>
                          <a:spcPct val="80000"/>
                        </a:lnSpc>
                      </a:pPr>
                      <a:r>
                        <a:rPr lang="en-US" sz="1600" dirty="0" smtClean="0"/>
                        <a:t>…</a:t>
                      </a:r>
                    </a:p>
                    <a:p>
                      <a:pPr algn="r">
                        <a:lnSpc>
                          <a:spcPct val="80000"/>
                        </a:lnSpc>
                      </a:pPr>
                      <a:r>
                        <a:rPr lang="en-US" sz="1600" dirty="0" smtClean="0"/>
                        <a:t>31</a:t>
                      </a:r>
                    </a:p>
                    <a:p>
                      <a:pPr algn="r">
                        <a:lnSpc>
                          <a:spcPct val="80000"/>
                        </a:lnSpc>
                      </a:pPr>
                      <a:r>
                        <a:rPr lang="en-US" sz="1600" dirty="0" smtClean="0"/>
                        <a:t>63</a:t>
                      </a:r>
                    </a:p>
                  </a:txBody>
                  <a:tcPr/>
                </a:tc>
                <a:tc rowSpan="3">
                  <a:txBody>
                    <a:bodyPr/>
                    <a:lstStyle/>
                    <a:p>
                      <a:pPr algn="r">
                        <a:lnSpc>
                          <a:spcPct val="80000"/>
                        </a:lnSpc>
                      </a:pPr>
                      <a:r>
                        <a:rPr lang="en-US" sz="1600" dirty="0" smtClean="0"/>
                        <a:t>14</a:t>
                      </a:r>
                    </a:p>
                    <a:p>
                      <a:pPr algn="r">
                        <a:lnSpc>
                          <a:spcPct val="80000"/>
                        </a:lnSpc>
                      </a:pPr>
                      <a:r>
                        <a:rPr lang="en-US" sz="1600" dirty="0" smtClean="0"/>
                        <a:t>24</a:t>
                      </a:r>
                    </a:p>
                    <a:p>
                      <a:pPr algn="r">
                        <a:lnSpc>
                          <a:spcPct val="80000"/>
                        </a:lnSpc>
                      </a:pPr>
                      <a:r>
                        <a:rPr lang="en-US" sz="1600" dirty="0" smtClean="0"/>
                        <a:t>46</a:t>
                      </a:r>
                    </a:p>
                    <a:p>
                      <a:pPr algn="r">
                        <a:lnSpc>
                          <a:spcPct val="80000"/>
                        </a:lnSpc>
                      </a:pPr>
                      <a:r>
                        <a:rPr lang="en-US" sz="1600" dirty="0" smtClean="0"/>
                        <a:t>58</a:t>
                      </a:r>
                    </a:p>
                    <a:p>
                      <a:pPr algn="r">
                        <a:lnSpc>
                          <a:spcPct val="80000"/>
                        </a:lnSpc>
                      </a:pPr>
                      <a:r>
                        <a:rPr lang="en-US" sz="1600" dirty="0" smtClean="0"/>
                        <a:t>…</a:t>
                      </a:r>
                    </a:p>
                    <a:p>
                      <a:pPr algn="r">
                        <a:lnSpc>
                          <a:spcPct val="80000"/>
                        </a:lnSpc>
                      </a:pPr>
                      <a:r>
                        <a:rPr lang="en-US" sz="1600" dirty="0" smtClean="0"/>
                        <a:t>313</a:t>
                      </a:r>
                    </a:p>
                    <a:p>
                      <a:pPr algn="r">
                        <a:lnSpc>
                          <a:spcPct val="80000"/>
                        </a:lnSpc>
                      </a:pPr>
                      <a:r>
                        <a:rPr lang="en-US" sz="1600" dirty="0" smtClean="0"/>
                        <a:t>326</a:t>
                      </a:r>
                    </a:p>
                    <a:p>
                      <a:pPr algn="r">
                        <a:lnSpc>
                          <a:spcPct val="80000"/>
                        </a:lnSpc>
                      </a:pPr>
                      <a:r>
                        <a:rPr lang="en-US" sz="1600" dirty="0" smtClean="0"/>
                        <a:t>396</a:t>
                      </a:r>
                    </a:p>
                    <a:p>
                      <a:pPr algn="r">
                        <a:lnSpc>
                          <a:spcPct val="80000"/>
                        </a:lnSpc>
                      </a:pPr>
                      <a:r>
                        <a:rPr lang="en-US" sz="1600" dirty="0" smtClean="0"/>
                        <a:t>…</a:t>
                      </a:r>
                    </a:p>
                    <a:p>
                      <a:pPr algn="r">
                        <a:lnSpc>
                          <a:spcPct val="80000"/>
                        </a:lnSpc>
                      </a:pPr>
                      <a:r>
                        <a:rPr lang="en-US" sz="1600" dirty="0" smtClean="0"/>
                        <a:t>1052</a:t>
                      </a:r>
                    </a:p>
                    <a:p>
                      <a:pPr algn="r">
                        <a:lnSpc>
                          <a:spcPct val="80000"/>
                        </a:lnSpc>
                      </a:pPr>
                      <a:r>
                        <a:rPr lang="en-US" sz="1600" dirty="0" smtClean="0"/>
                        <a:t>2748</a:t>
                      </a:r>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60</a:t>
                      </a:r>
                    </a:p>
                    <a:p>
                      <a:pPr algn="r">
                        <a:lnSpc>
                          <a:spcPct val="80000"/>
                        </a:lnSpc>
                      </a:pPr>
                      <a:r>
                        <a:rPr lang="en-US" sz="1600" dirty="0" smtClean="0"/>
                        <a:t>127</a:t>
                      </a:r>
                    </a:p>
                    <a:p>
                      <a:pPr algn="r">
                        <a:lnSpc>
                          <a:spcPct val="80000"/>
                        </a:lnSpc>
                      </a:pPr>
                      <a:r>
                        <a:rPr lang="en-US" sz="1600" dirty="0" smtClean="0"/>
                        <a:t>279</a:t>
                      </a:r>
                    </a:p>
                    <a:p>
                      <a:pPr algn="r">
                        <a:lnSpc>
                          <a:spcPct val="80000"/>
                        </a:lnSpc>
                      </a:pPr>
                      <a:r>
                        <a:rPr lang="en-US" sz="1600" dirty="0" smtClean="0"/>
                        <a:t>438</a:t>
                      </a:r>
                    </a:p>
                    <a:p>
                      <a:pPr algn="r">
                        <a:lnSpc>
                          <a:spcPct val="80000"/>
                        </a:lnSpc>
                      </a:pPr>
                      <a:r>
                        <a:rPr lang="en-US" sz="1600" dirty="0" smtClean="0"/>
                        <a:t>…</a:t>
                      </a:r>
                    </a:p>
                    <a:p>
                      <a:pPr algn="r">
                        <a:lnSpc>
                          <a:spcPct val="80000"/>
                        </a:lnSpc>
                      </a:pPr>
                      <a:r>
                        <a:rPr lang="en-US" sz="1600" dirty="0" smtClean="0"/>
                        <a:t>2005</a:t>
                      </a:r>
                    </a:p>
                    <a:p>
                      <a:pPr algn="r">
                        <a:lnSpc>
                          <a:spcPct val="80000"/>
                        </a:lnSpc>
                      </a:pPr>
                      <a:r>
                        <a:rPr lang="en-US" sz="1600" dirty="0" smtClean="0"/>
                        <a:t>2125</a:t>
                      </a:r>
                    </a:p>
                    <a:p>
                      <a:pPr algn="r">
                        <a:lnSpc>
                          <a:spcPct val="80000"/>
                        </a:lnSpc>
                      </a:pPr>
                      <a:r>
                        <a:rPr lang="en-US" sz="1600" dirty="0" smtClean="0"/>
                        <a:t>2280</a:t>
                      </a:r>
                    </a:p>
                    <a:p>
                      <a:pPr algn="r">
                        <a:lnSpc>
                          <a:spcPct val="80000"/>
                        </a:lnSpc>
                      </a:pPr>
                      <a:r>
                        <a:rPr lang="en-US" sz="1600" dirty="0" smtClean="0"/>
                        <a:t>…</a:t>
                      </a:r>
                    </a:p>
                    <a:p>
                      <a:pPr algn="r">
                        <a:lnSpc>
                          <a:spcPct val="80000"/>
                        </a:lnSpc>
                      </a:pPr>
                      <a:r>
                        <a:rPr lang="en-US" sz="1600" dirty="0" smtClean="0"/>
                        <a:t>4860</a:t>
                      </a:r>
                    </a:p>
                    <a:p>
                      <a:pPr algn="r">
                        <a:lnSpc>
                          <a:spcPct val="80000"/>
                        </a:lnSpc>
                      </a:pPr>
                      <a:r>
                        <a:rPr lang="en-US" sz="1600" dirty="0" smtClean="0"/>
                        <a:t>9854</a:t>
                      </a:r>
                      <a:endParaRPr lang="en-US" sz="1600" dirty="0"/>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dirty="0" smtClean="0"/>
                        <a:t>46</a:t>
                      </a:r>
                    </a:p>
                    <a:p>
                      <a:pPr algn="r">
                        <a:lnSpc>
                          <a:spcPct val="80000"/>
                        </a:lnSpc>
                      </a:pPr>
                      <a:r>
                        <a:rPr lang="en-US" sz="1600" dirty="0" smtClean="0"/>
                        <a:t>98</a:t>
                      </a:r>
                    </a:p>
                    <a:p>
                      <a:pPr algn="r">
                        <a:lnSpc>
                          <a:spcPct val="80000"/>
                        </a:lnSpc>
                      </a:pPr>
                      <a:r>
                        <a:rPr lang="en-US" sz="1600" dirty="0" smtClean="0"/>
                        <a:t>210</a:t>
                      </a:r>
                    </a:p>
                    <a:p>
                      <a:pPr algn="r">
                        <a:lnSpc>
                          <a:spcPct val="80000"/>
                        </a:lnSpc>
                      </a:pPr>
                      <a:r>
                        <a:rPr lang="en-US" sz="1600" dirty="0" smtClean="0"/>
                        <a:t>298</a:t>
                      </a:r>
                    </a:p>
                    <a:p>
                      <a:pPr algn="r">
                        <a:lnSpc>
                          <a:spcPct val="80000"/>
                        </a:lnSpc>
                      </a:pPr>
                      <a:r>
                        <a:rPr lang="en-US" sz="1600" dirty="0" smtClean="0"/>
                        <a:t>…</a:t>
                      </a:r>
                    </a:p>
                    <a:p>
                      <a:pPr algn="r">
                        <a:lnSpc>
                          <a:spcPct val="80000"/>
                        </a:lnSpc>
                      </a:pPr>
                      <a:r>
                        <a:rPr lang="en-US" sz="1600" dirty="0" smtClean="0"/>
                        <a:t>1326</a:t>
                      </a:r>
                    </a:p>
                    <a:p>
                      <a:pPr algn="r">
                        <a:lnSpc>
                          <a:spcPct val="80000"/>
                        </a:lnSpc>
                      </a:pPr>
                      <a:r>
                        <a:rPr lang="en-US" sz="1600" dirty="0" smtClean="0"/>
                        <a:t>1397</a:t>
                      </a:r>
                    </a:p>
                    <a:p>
                      <a:pPr algn="r">
                        <a:lnSpc>
                          <a:spcPct val="80000"/>
                        </a:lnSpc>
                      </a:pPr>
                      <a:r>
                        <a:rPr lang="en-US" sz="1600" dirty="0" smtClean="0"/>
                        <a:t>1571</a:t>
                      </a:r>
                    </a:p>
                    <a:p>
                      <a:pPr algn="r">
                        <a:lnSpc>
                          <a:spcPct val="80000"/>
                        </a:lnSpc>
                      </a:pPr>
                      <a:r>
                        <a:rPr lang="en-US" sz="1600" dirty="0" smtClean="0"/>
                        <a:t>…</a:t>
                      </a:r>
                    </a:p>
                    <a:p>
                      <a:pPr algn="r">
                        <a:lnSpc>
                          <a:spcPct val="80000"/>
                        </a:lnSpc>
                      </a:pPr>
                      <a:r>
                        <a:rPr lang="en-US" sz="1600" dirty="0" smtClean="0"/>
                        <a:t>4055</a:t>
                      </a:r>
                    </a:p>
                    <a:p>
                      <a:pPr algn="r">
                        <a:lnSpc>
                          <a:spcPct val="80000"/>
                        </a:lnSpc>
                      </a:pPr>
                      <a:r>
                        <a:rPr lang="en-US" sz="1600" dirty="0" smtClean="0"/>
                        <a:t>10473</a:t>
                      </a:r>
                    </a:p>
                  </a:txBody>
                  <a:tcPr>
                    <a:lnT w="38100" cap="flat" cmpd="sng" algn="ctr">
                      <a:solidFill>
                        <a:schemeClr val="tx1"/>
                      </a:solidFill>
                      <a:prstDash val="solid"/>
                      <a:round/>
                      <a:headEnd type="none" w="med" len="med"/>
                      <a:tailEnd type="none" w="med" len="med"/>
                    </a:lnT>
                  </a:tcPr>
                </a:tc>
                <a:tc rowSpan="3">
                  <a:txBody>
                    <a:bodyPr/>
                    <a:lstStyle/>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0.5</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4.4</a:t>
                      </a:r>
                    </a:p>
                    <a:p>
                      <a:pPr algn="r">
                        <a:lnSpc>
                          <a:spcPct val="80000"/>
                        </a:lnSpc>
                      </a:pPr>
                      <a:r>
                        <a:rPr lang="en-US" sz="1600" b="1" dirty="0" smtClean="0"/>
                        <a:t>4.7</a:t>
                      </a:r>
                    </a:p>
                    <a:p>
                      <a:pPr algn="r">
                        <a:lnSpc>
                          <a:spcPct val="80000"/>
                        </a:lnSpc>
                      </a:pPr>
                      <a:r>
                        <a:rPr lang="en-US" sz="1600" b="1" dirty="0" smtClean="0"/>
                        <a:t>6.1</a:t>
                      </a:r>
                    </a:p>
                    <a:p>
                      <a:pPr algn="r">
                        <a:lnSpc>
                          <a:spcPct val="80000"/>
                        </a:lnSpc>
                      </a:pPr>
                      <a:r>
                        <a:rPr lang="en-US" sz="1600" b="1" dirty="0" smtClean="0"/>
                        <a:t>…</a:t>
                      </a:r>
                    </a:p>
                    <a:p>
                      <a:pPr algn="r">
                        <a:lnSpc>
                          <a:spcPct val="80000"/>
                        </a:lnSpc>
                      </a:pPr>
                      <a:r>
                        <a:rPr lang="en-US" sz="1600" b="1" dirty="0" smtClean="0"/>
                        <a:t>46.5</a:t>
                      </a:r>
                    </a:p>
                    <a:p>
                      <a:pPr algn="r">
                        <a:lnSpc>
                          <a:spcPct val="80000"/>
                        </a:lnSpc>
                      </a:pPr>
                      <a:r>
                        <a:rPr lang="en-US" sz="1600" b="1" dirty="0" smtClean="0"/>
                        <a:t>795.1</a:t>
                      </a:r>
                      <a:endParaRPr lang="en-US" sz="1600" b="1" dirty="0"/>
                    </a:p>
                  </a:txBody>
                  <a:tcPr>
                    <a:lnT w="38100" cap="flat" cmpd="sng" algn="ctr">
                      <a:solidFill>
                        <a:schemeClr val="tx1"/>
                      </a:solidFill>
                      <a:prstDash val="solid"/>
                      <a:round/>
                      <a:headEnd type="none" w="med" len="med"/>
                      <a:tailEnd type="none" w="med" len="med"/>
                    </a:lnT>
                    <a:solidFill>
                      <a:srgbClr val="FFFF00"/>
                    </a:solidFill>
                  </a:tcPr>
                </a:tc>
                <a:tc gridSpan="2">
                  <a:txBody>
                    <a:bodyPr/>
                    <a:lstStyle/>
                    <a:p>
                      <a:pPr algn="r">
                        <a:lnSpc>
                          <a:spcPct val="80000"/>
                        </a:lnSpc>
                      </a:pPr>
                      <a:r>
                        <a:rPr lang="en-US" sz="1600" dirty="0" smtClean="0"/>
                        <a:t>140</a:t>
                      </a:r>
                    </a:p>
                    <a:p>
                      <a:pPr algn="r">
                        <a:lnSpc>
                          <a:spcPct val="80000"/>
                        </a:lnSpc>
                      </a:pPr>
                      <a:r>
                        <a:rPr lang="en-US" sz="1600" dirty="0" smtClean="0"/>
                        <a:t>2240</a:t>
                      </a:r>
                    </a:p>
                    <a:p>
                      <a:pPr algn="r">
                        <a:lnSpc>
                          <a:spcPct val="80000"/>
                        </a:lnSpc>
                      </a:pPr>
                      <a:r>
                        <a:rPr lang="en-US" sz="1600" dirty="0" smtClean="0"/>
                        <a:t>275365</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hMerge="1">
                  <a:txBody>
                    <a:bodyPr/>
                    <a:lstStyle/>
                    <a:p>
                      <a:pPr algn="r">
                        <a:lnSpc>
                          <a:spcPct val="80000"/>
                        </a:lnSpc>
                      </a:pPr>
                      <a:endParaRPr lang="en-US" sz="1600"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a:txBody>
                    <a:bodyPr/>
                    <a:lstStyle/>
                    <a:p>
                      <a:pPr algn="r">
                        <a:lnSpc>
                          <a:spcPct val="80000"/>
                        </a:lnSpc>
                      </a:pPr>
                      <a:r>
                        <a:rPr lang="en-US" sz="1600" b="1" dirty="0" smtClean="0"/>
                        <a:t>0.5</a:t>
                      </a:r>
                    </a:p>
                    <a:p>
                      <a:pPr algn="r">
                        <a:lnSpc>
                          <a:spcPct val="80000"/>
                        </a:lnSpc>
                      </a:pPr>
                      <a:r>
                        <a:rPr lang="en-US" sz="1600" b="1" dirty="0" smtClean="0"/>
                        <a:t>0.8</a:t>
                      </a:r>
                    </a:p>
                    <a:p>
                      <a:pPr algn="r">
                        <a:lnSpc>
                          <a:spcPct val="80000"/>
                        </a:lnSpc>
                      </a:pPr>
                      <a:r>
                        <a:rPr lang="en-US" sz="1600" b="1" dirty="0" smtClean="0"/>
                        <a:t>21.8</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dirty="0" smtClean="0"/>
                        <a:t>10</a:t>
                      </a:r>
                    </a:p>
                    <a:p>
                      <a:pPr algn="r">
                        <a:lnSpc>
                          <a:spcPct val="80000"/>
                        </a:lnSpc>
                      </a:pPr>
                      <a:r>
                        <a:rPr lang="en-US" sz="1600" dirty="0" smtClean="0"/>
                        <a:t>25</a:t>
                      </a:r>
                    </a:p>
                    <a:p>
                      <a:pPr algn="r">
                        <a:lnSpc>
                          <a:spcPct val="80000"/>
                        </a:lnSpc>
                      </a:pPr>
                      <a:r>
                        <a:rPr lang="en-US" sz="1600" dirty="0" smtClean="0"/>
                        <a:t>60</a:t>
                      </a:r>
                    </a:p>
                    <a:p>
                      <a:pPr algn="r">
                        <a:lnSpc>
                          <a:spcPct val="80000"/>
                        </a:lnSpc>
                      </a:pPr>
                      <a:r>
                        <a:rPr lang="en-US" sz="1600" dirty="0" smtClean="0"/>
                        <a:t>145</a:t>
                      </a:r>
                    </a:p>
                    <a:p>
                      <a:pPr algn="r">
                        <a:lnSpc>
                          <a:spcPct val="80000"/>
                        </a:lnSpc>
                      </a:pPr>
                      <a:r>
                        <a:rPr lang="en-US" sz="1600" dirty="0" smtClean="0"/>
                        <a:t>…</a:t>
                      </a:r>
                    </a:p>
                    <a:p>
                      <a:pPr algn="r">
                        <a:lnSpc>
                          <a:spcPct val="80000"/>
                        </a:lnSpc>
                      </a:pPr>
                      <a:r>
                        <a:rPr lang="en-US" sz="1600" dirty="0" smtClean="0"/>
                        <a:t>1480980</a:t>
                      </a:r>
                    </a:p>
                    <a:p>
                      <a:pPr algn="r">
                        <a:lnSpc>
                          <a:spcPct val="80000"/>
                        </a:lnSpc>
                      </a:pPr>
                      <a:r>
                        <a:rPr lang="en-US" sz="1600" dirty="0" smtClean="0"/>
                        <a:t>3890325</a:t>
                      </a:r>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tcPr>
                </a:tc>
                <a:tc rowSpan="2">
                  <a:txBody>
                    <a:bodyPr/>
                    <a:lstStyle/>
                    <a:p>
                      <a:pPr algn="r">
                        <a:lnSpc>
                          <a:spcPct val="80000"/>
                        </a:lnSpc>
                      </a:pPr>
                      <a:r>
                        <a:rPr lang="en-US" sz="1600" b="1" dirty="0" smtClean="0"/>
                        <a:t>0.6</a:t>
                      </a:r>
                    </a:p>
                    <a:p>
                      <a:pPr algn="r">
                        <a:lnSpc>
                          <a:spcPct val="80000"/>
                        </a:lnSpc>
                      </a:pPr>
                      <a:r>
                        <a:rPr lang="en-US" sz="1600" b="1" dirty="0" smtClean="0"/>
                        <a:t>0.6</a:t>
                      </a:r>
                    </a:p>
                    <a:p>
                      <a:pPr algn="r">
                        <a:lnSpc>
                          <a:spcPct val="80000"/>
                        </a:lnSpc>
                      </a:pPr>
                      <a:r>
                        <a:rPr lang="en-US" sz="1600" b="1" dirty="0" smtClean="0"/>
                        <a:t>0.6</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550.0</a:t>
                      </a:r>
                    </a:p>
                    <a:p>
                      <a:pPr algn="r">
                        <a:lnSpc>
                          <a:spcPct val="80000"/>
                        </a:lnSpc>
                      </a:pPr>
                      <a:r>
                        <a:rPr lang="en-US" sz="1600" b="1" dirty="0" smtClean="0"/>
                        <a:t>1551.7</a:t>
                      </a:r>
                      <a:endParaRPr lang="en-US" sz="16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mpd="sng">
                      <a:noFill/>
                    </a:lnB>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3">
                  <a:txBody>
                    <a:bodyPr/>
                    <a:lstStyle/>
                    <a:p>
                      <a:pPr algn="r">
                        <a:lnSpc>
                          <a:spcPct val="80000"/>
                        </a:lnSpc>
                      </a:pPr>
                      <a:r>
                        <a:rPr lang="en-US" sz="1600" b="1" dirty="0" smtClean="0"/>
                        <a:t>Memory Out</a:t>
                      </a:r>
                    </a:p>
                  </a:txBody>
                  <a:tcPr>
                    <a:lnT w="12700" cmpd="sng">
                      <a:noFill/>
                    </a:lnT>
                    <a:solidFill>
                      <a:srgbClr val="EAF0F7"/>
                    </a:solidFill>
                  </a:tcPr>
                </a:tc>
                <a:tc rowSpan="2" hMerge="1">
                  <a:txBody>
                    <a:bodyPr/>
                    <a:lstStyle/>
                    <a:p>
                      <a:pPr algn="r">
                        <a:lnSpc>
                          <a:spcPct val="80000"/>
                        </a:lnSpc>
                      </a:pPr>
                      <a:endParaRPr lang="en-US" sz="1600" dirty="0"/>
                    </a:p>
                  </a:txBody>
                  <a:tcPr>
                    <a:solidFill>
                      <a:srgbClr val="EAF0F7"/>
                    </a:solidFill>
                  </a:tcPr>
                </a:tc>
                <a:tc rowSpan="2" hMerge="1">
                  <a:txBody>
                    <a:bodyPr/>
                    <a:lstStyle/>
                    <a:p>
                      <a:endParaRPr lang="en-US"/>
                    </a:p>
                  </a:txBody>
                  <a:tcPr/>
                </a:tc>
                <a:tc vMerge="1">
                  <a:txBody>
                    <a:bodyPr/>
                    <a:lstStyle/>
                    <a:p>
                      <a:endParaRPr lang="en-US"/>
                    </a:p>
                  </a:txBody>
                  <a:tcPr/>
                </a:tc>
                <a:tc vMerge="1">
                  <a:txBody>
                    <a:bodyPr/>
                    <a:lstStyle/>
                    <a:p>
                      <a:endParaRPr lang="en-US"/>
                    </a:p>
                  </a:txBody>
                  <a:tcPr/>
                </a:tc>
              </a:tr>
              <a:tr h="5592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p>
                  </a:txBody>
                  <a:tcPr>
                    <a:lnT w="12700" cmpd="sng">
                      <a:noFill/>
                    </a:lnT>
                  </a:tcPr>
                </a:tc>
                <a:tc hMerge="1">
                  <a:txBody>
                    <a:bodyPr/>
                    <a:lstStyle/>
                    <a:p>
                      <a:pPr algn="r">
                        <a:lnSpc>
                          <a:spcPct val="80000"/>
                        </a:lnSpc>
                      </a:pPr>
                      <a:endParaRPr lang="en-US" sz="1600" dirty="0"/>
                    </a:p>
                  </a:txBody>
                  <a:tcPr/>
                </a:tc>
              </a:tr>
              <a:tr h="444661">
                <a:tc rowSpan="3">
                  <a:txBody>
                    <a:bodyPr/>
                    <a:lstStyle/>
                    <a:p>
                      <a:pPr algn="ctr"/>
                      <a:r>
                        <a:rPr lang="en-US" dirty="0" err="1" smtClean="0"/>
                        <a:t>HashSet</a:t>
                      </a:r>
                      <a:endParaRPr lang="en-US" dirty="0" smtClean="0"/>
                    </a:p>
                    <a:p>
                      <a:pPr algn="ctr"/>
                      <a:r>
                        <a:rPr lang="en-US" dirty="0" err="1" smtClean="0"/>
                        <a:t>vs</a:t>
                      </a:r>
                      <a:endParaRPr lang="en-US" dirty="0" smtClean="0"/>
                    </a:p>
                    <a:p>
                      <a:pPr algn="ctr"/>
                      <a:r>
                        <a:rPr lang="en-US" dirty="0" err="1" smtClean="0"/>
                        <a:t>AbstractSet</a:t>
                      </a:r>
                      <a:endParaRPr lang="en-US" dirty="0"/>
                    </a:p>
                  </a:txBody>
                  <a:tcPr anchor="ctr">
                    <a:solidFill>
                      <a:schemeClr val="bg2">
                        <a:lumMod val="75000"/>
                        <a:lumOff val="25000"/>
                      </a:schemeClr>
                    </a:solidFill>
                  </a:tcPr>
                </a:tc>
                <a:tc rowSpan="3">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14</a:t>
                      </a:r>
                    </a:p>
                    <a:p>
                      <a:pPr algn="r">
                        <a:lnSpc>
                          <a:spcPct val="80000"/>
                        </a:lnSpc>
                      </a:pPr>
                      <a:r>
                        <a:rPr lang="en-US" sz="1600" dirty="0" smtClean="0"/>
                        <a:t>15</a:t>
                      </a:r>
                    </a:p>
                    <a:p>
                      <a:pPr algn="r">
                        <a:lnSpc>
                          <a:spcPct val="80000"/>
                        </a:lnSpc>
                      </a:pPr>
                      <a:r>
                        <a:rPr lang="en-US" sz="1600" dirty="0" smtClean="0"/>
                        <a:t>16</a:t>
                      </a:r>
                    </a:p>
                    <a:p>
                      <a:pPr algn="r">
                        <a:lnSpc>
                          <a:spcPct val="80000"/>
                        </a:lnSpc>
                      </a:pPr>
                      <a:r>
                        <a:rPr lang="en-US" sz="1600" dirty="0" smtClean="0"/>
                        <a:t>…</a:t>
                      </a:r>
                    </a:p>
                    <a:p>
                      <a:pPr algn="r">
                        <a:lnSpc>
                          <a:spcPct val="80000"/>
                        </a:lnSpc>
                      </a:pPr>
                      <a:r>
                        <a:rPr lang="en-US" sz="1600" dirty="0" smtClean="0"/>
                        <a:t>32</a:t>
                      </a:r>
                    </a:p>
                    <a:p>
                      <a:pPr algn="r">
                        <a:lnSpc>
                          <a:spcPct val="80000"/>
                        </a:lnSpc>
                      </a:pPr>
                      <a:r>
                        <a:rPr lang="en-US" sz="1600" dirty="0" smtClean="0"/>
                        <a:t>64</a:t>
                      </a:r>
                    </a:p>
                  </a:txBody>
                  <a:tcPr/>
                </a:tc>
                <a:tc rowSpan="3">
                  <a:txBody>
                    <a:bodyPr/>
                    <a:lstStyle/>
                    <a:p>
                      <a:pPr algn="r">
                        <a:lnSpc>
                          <a:spcPct val="80000"/>
                        </a:lnSpc>
                      </a:pPr>
                      <a:r>
                        <a:rPr lang="en-US" sz="1600" dirty="0" smtClean="0"/>
                        <a:t>10</a:t>
                      </a:r>
                    </a:p>
                    <a:p>
                      <a:pPr algn="r">
                        <a:lnSpc>
                          <a:spcPct val="80000"/>
                        </a:lnSpc>
                      </a:pPr>
                      <a:r>
                        <a:rPr lang="en-US" sz="1600" dirty="0" smtClean="0"/>
                        <a:t>15</a:t>
                      </a:r>
                    </a:p>
                    <a:p>
                      <a:pPr algn="r">
                        <a:lnSpc>
                          <a:spcPct val="80000"/>
                        </a:lnSpc>
                      </a:pPr>
                      <a:r>
                        <a:rPr lang="en-US" sz="1600" dirty="0" smtClean="0"/>
                        <a:t>20</a:t>
                      </a:r>
                    </a:p>
                    <a:p>
                      <a:pPr algn="r">
                        <a:lnSpc>
                          <a:spcPct val="80000"/>
                        </a:lnSpc>
                      </a:pPr>
                      <a:r>
                        <a:rPr lang="en-US" sz="1600" dirty="0" smtClean="0"/>
                        <a:t>27</a:t>
                      </a:r>
                    </a:p>
                    <a:p>
                      <a:pPr algn="r">
                        <a:lnSpc>
                          <a:spcPct val="80000"/>
                        </a:lnSpc>
                      </a:pPr>
                      <a:r>
                        <a:rPr lang="en-US" sz="1600" dirty="0" smtClean="0"/>
                        <a:t>…</a:t>
                      </a:r>
                    </a:p>
                    <a:p>
                      <a:pPr algn="r">
                        <a:lnSpc>
                          <a:spcPct val="80000"/>
                        </a:lnSpc>
                      </a:pPr>
                      <a:r>
                        <a:rPr lang="en-US" sz="1600" dirty="0" smtClean="0"/>
                        <a:t>96</a:t>
                      </a:r>
                    </a:p>
                    <a:p>
                      <a:pPr algn="r">
                        <a:lnSpc>
                          <a:spcPct val="80000"/>
                        </a:lnSpc>
                      </a:pPr>
                      <a:r>
                        <a:rPr lang="en-US" sz="1600" dirty="0" smtClean="0"/>
                        <a:t>102</a:t>
                      </a:r>
                    </a:p>
                    <a:p>
                      <a:pPr algn="r">
                        <a:lnSpc>
                          <a:spcPct val="80000"/>
                        </a:lnSpc>
                      </a:pPr>
                      <a:r>
                        <a:rPr lang="en-US" sz="1600" dirty="0" smtClean="0"/>
                        <a:t>108</a:t>
                      </a:r>
                    </a:p>
                    <a:p>
                      <a:pPr algn="r">
                        <a:lnSpc>
                          <a:spcPct val="80000"/>
                        </a:lnSpc>
                      </a:pPr>
                      <a:r>
                        <a:rPr lang="en-US" sz="1600" dirty="0" smtClean="0"/>
                        <a:t>…</a:t>
                      </a:r>
                    </a:p>
                    <a:p>
                      <a:pPr algn="r">
                        <a:lnSpc>
                          <a:spcPct val="80000"/>
                        </a:lnSpc>
                      </a:pPr>
                      <a:r>
                        <a:rPr lang="en-US" sz="1600" dirty="0" smtClean="0"/>
                        <a:t>204</a:t>
                      </a:r>
                    </a:p>
                    <a:p>
                      <a:pPr algn="r">
                        <a:lnSpc>
                          <a:spcPct val="80000"/>
                        </a:lnSpc>
                      </a:pPr>
                      <a:r>
                        <a:rPr lang="en-US" sz="1600" dirty="0" smtClean="0"/>
                        <a:t>396</a:t>
                      </a:r>
                    </a:p>
                  </a:txBody>
                  <a:tcPr>
                    <a:solidFill>
                      <a:srgbClr val="D3DFEE"/>
                    </a:solidFill>
                  </a:tcPr>
                </a:tc>
                <a:tc rowSpan="3">
                  <a:txBody>
                    <a:bodyPr/>
                    <a:lstStyle/>
                    <a:p>
                      <a:pPr algn="r">
                        <a:lnSpc>
                          <a:spcPct val="80000"/>
                        </a:lnSpc>
                      </a:pPr>
                      <a:r>
                        <a:rPr lang="en-US" sz="1600" dirty="0" smtClean="0"/>
                        <a:t>72</a:t>
                      </a:r>
                    </a:p>
                    <a:p>
                      <a:pPr algn="r">
                        <a:lnSpc>
                          <a:spcPct val="80000"/>
                        </a:lnSpc>
                      </a:pPr>
                      <a:r>
                        <a:rPr lang="en-US" sz="1600" dirty="0" smtClean="0"/>
                        <a:t>192</a:t>
                      </a:r>
                    </a:p>
                    <a:p>
                      <a:pPr algn="r">
                        <a:lnSpc>
                          <a:spcPct val="80000"/>
                        </a:lnSpc>
                      </a:pPr>
                      <a:r>
                        <a:rPr lang="en-US" sz="1600" dirty="0" smtClean="0"/>
                        <a:t>257</a:t>
                      </a:r>
                    </a:p>
                    <a:p>
                      <a:pPr algn="r">
                        <a:lnSpc>
                          <a:spcPct val="80000"/>
                        </a:lnSpc>
                      </a:pPr>
                      <a:r>
                        <a:rPr lang="en-US" sz="1600" dirty="0" smtClean="0"/>
                        <a:t>435</a:t>
                      </a:r>
                    </a:p>
                    <a:p>
                      <a:pPr algn="r">
                        <a:lnSpc>
                          <a:spcPct val="80000"/>
                        </a:lnSpc>
                      </a:pPr>
                      <a:r>
                        <a:rPr lang="en-US" sz="1600" dirty="0" smtClean="0"/>
                        <a:t>…</a:t>
                      </a:r>
                    </a:p>
                    <a:p>
                      <a:pPr algn="r">
                        <a:lnSpc>
                          <a:spcPct val="80000"/>
                        </a:lnSpc>
                      </a:pPr>
                      <a:r>
                        <a:rPr lang="en-US" sz="1600" dirty="0" smtClean="0"/>
                        <a:t>2014</a:t>
                      </a:r>
                    </a:p>
                    <a:p>
                      <a:pPr algn="r">
                        <a:lnSpc>
                          <a:spcPct val="80000"/>
                        </a:lnSpc>
                      </a:pPr>
                      <a:r>
                        <a:rPr lang="en-US" sz="1600" dirty="0" smtClean="0"/>
                        <a:t>2114</a:t>
                      </a:r>
                    </a:p>
                    <a:p>
                      <a:pPr algn="r">
                        <a:lnSpc>
                          <a:spcPct val="80000"/>
                        </a:lnSpc>
                      </a:pPr>
                      <a:r>
                        <a:rPr lang="en-US" sz="1600" dirty="0" smtClean="0"/>
                        <a:t>2763</a:t>
                      </a:r>
                    </a:p>
                    <a:p>
                      <a:pPr algn="r">
                        <a:lnSpc>
                          <a:spcPct val="80000"/>
                        </a:lnSpc>
                      </a:pPr>
                      <a:r>
                        <a:rPr lang="en-US" sz="1600" dirty="0" smtClean="0"/>
                        <a:t>…</a:t>
                      </a:r>
                    </a:p>
                    <a:p>
                      <a:pPr algn="r">
                        <a:lnSpc>
                          <a:spcPct val="80000"/>
                        </a:lnSpc>
                      </a:pPr>
                      <a:r>
                        <a:rPr lang="en-US" sz="1600" dirty="0" smtClean="0"/>
                        <a:t>8940</a:t>
                      </a:r>
                    </a:p>
                    <a:p>
                      <a:pPr algn="r">
                        <a:lnSpc>
                          <a:spcPct val="80000"/>
                        </a:lnSpc>
                      </a:pPr>
                      <a:r>
                        <a:rPr lang="en-US" sz="1600" dirty="0" smtClean="0"/>
                        <a:t>30960</a:t>
                      </a:r>
                      <a:endParaRPr lang="en-US" sz="1600" dirty="0"/>
                    </a:p>
                  </a:txBody>
                  <a:tcPr>
                    <a:solidFill>
                      <a:srgbClr val="D3DFEE"/>
                    </a:solidFill>
                  </a:tcPr>
                </a:tc>
                <a:tc rowSpan="3">
                  <a:txBody>
                    <a:bodyPr/>
                    <a:lstStyle/>
                    <a:p>
                      <a:pPr algn="r">
                        <a:lnSpc>
                          <a:spcPct val="80000"/>
                        </a:lnSpc>
                      </a:pPr>
                      <a:r>
                        <a:rPr lang="en-US" sz="1600" dirty="0" smtClean="0"/>
                        <a:t>52</a:t>
                      </a:r>
                    </a:p>
                    <a:p>
                      <a:pPr algn="r">
                        <a:lnSpc>
                          <a:spcPct val="80000"/>
                        </a:lnSpc>
                      </a:pPr>
                      <a:r>
                        <a:rPr lang="en-US" sz="1600" dirty="0" smtClean="0"/>
                        <a:t>125</a:t>
                      </a:r>
                    </a:p>
                    <a:p>
                      <a:pPr algn="r">
                        <a:lnSpc>
                          <a:spcPct val="80000"/>
                        </a:lnSpc>
                      </a:pPr>
                      <a:r>
                        <a:rPr lang="en-US" sz="1600" dirty="0" smtClean="0"/>
                        <a:t>182</a:t>
                      </a:r>
                    </a:p>
                    <a:p>
                      <a:pPr algn="r">
                        <a:lnSpc>
                          <a:spcPct val="80000"/>
                        </a:lnSpc>
                      </a:pPr>
                      <a:r>
                        <a:rPr lang="en-US" sz="1600" dirty="0" smtClean="0"/>
                        <a:t>283</a:t>
                      </a:r>
                    </a:p>
                    <a:p>
                      <a:pPr algn="r">
                        <a:lnSpc>
                          <a:spcPct val="80000"/>
                        </a:lnSpc>
                      </a:pPr>
                      <a:r>
                        <a:rPr lang="en-US" sz="1600" dirty="0" smtClean="0"/>
                        <a:t>…</a:t>
                      </a:r>
                    </a:p>
                    <a:p>
                      <a:pPr algn="r">
                        <a:lnSpc>
                          <a:spcPct val="80000"/>
                        </a:lnSpc>
                      </a:pPr>
                      <a:r>
                        <a:rPr lang="en-US" sz="1600" dirty="0" smtClean="0"/>
                        <a:t>1115</a:t>
                      </a:r>
                    </a:p>
                    <a:p>
                      <a:pPr algn="r">
                        <a:lnSpc>
                          <a:spcPct val="80000"/>
                        </a:lnSpc>
                      </a:pPr>
                      <a:r>
                        <a:rPr lang="en-US" sz="1600" dirty="0" smtClean="0"/>
                        <a:t>1152</a:t>
                      </a:r>
                    </a:p>
                    <a:p>
                      <a:pPr algn="r">
                        <a:lnSpc>
                          <a:spcPct val="80000"/>
                        </a:lnSpc>
                      </a:pPr>
                      <a:r>
                        <a:rPr lang="en-US" sz="1600" dirty="0" smtClean="0"/>
                        <a:t>1415</a:t>
                      </a:r>
                    </a:p>
                    <a:p>
                      <a:pPr algn="r">
                        <a:lnSpc>
                          <a:spcPct val="80000"/>
                        </a:lnSpc>
                      </a:pPr>
                      <a:r>
                        <a:rPr lang="en-US" sz="1600" dirty="0" smtClean="0"/>
                        <a:t>…</a:t>
                      </a:r>
                    </a:p>
                    <a:p>
                      <a:pPr algn="r">
                        <a:lnSpc>
                          <a:spcPct val="80000"/>
                        </a:lnSpc>
                      </a:pPr>
                      <a:r>
                        <a:rPr lang="en-US" sz="1600" dirty="0" smtClean="0"/>
                        <a:t>3715</a:t>
                      </a:r>
                    </a:p>
                    <a:p>
                      <a:pPr algn="r">
                        <a:lnSpc>
                          <a:spcPct val="80000"/>
                        </a:lnSpc>
                      </a:pPr>
                      <a:r>
                        <a:rPr lang="en-US" sz="1600" dirty="0" smtClean="0"/>
                        <a:t>10631</a:t>
                      </a:r>
                      <a:endParaRPr lang="en-US" sz="1600" dirty="0"/>
                    </a:p>
                  </a:txBody>
                  <a:tcPr>
                    <a:solidFill>
                      <a:srgbClr val="D3DFEE"/>
                    </a:solidFill>
                  </a:tcPr>
                </a:tc>
                <a:tc rowSpan="3">
                  <a:txBody>
                    <a:bodyPr/>
                    <a:lstStyle/>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0.4</a:t>
                      </a:r>
                    </a:p>
                    <a:p>
                      <a:pPr algn="r">
                        <a:lnSpc>
                          <a:spcPct val="80000"/>
                        </a:lnSpc>
                      </a:pPr>
                      <a:r>
                        <a:rPr lang="en-US" sz="1600" b="1" dirty="0" smtClean="0"/>
                        <a:t>…</a:t>
                      </a:r>
                    </a:p>
                    <a:p>
                      <a:pPr algn="r">
                        <a:lnSpc>
                          <a:spcPct val="80000"/>
                        </a:lnSpc>
                      </a:pPr>
                      <a:r>
                        <a:rPr lang="en-US" sz="1600" b="1" dirty="0" smtClean="0"/>
                        <a:t>2.0</a:t>
                      </a:r>
                    </a:p>
                    <a:p>
                      <a:pPr algn="r">
                        <a:lnSpc>
                          <a:spcPct val="80000"/>
                        </a:lnSpc>
                      </a:pPr>
                      <a:r>
                        <a:rPr lang="en-US" sz="1600" b="1" dirty="0" smtClean="0"/>
                        <a:t>2.4</a:t>
                      </a:r>
                    </a:p>
                    <a:p>
                      <a:pPr algn="r">
                        <a:lnSpc>
                          <a:spcPct val="80000"/>
                        </a:lnSpc>
                      </a:pPr>
                      <a:r>
                        <a:rPr lang="en-US" sz="1600" b="1" dirty="0" smtClean="0"/>
                        <a:t>3.2</a:t>
                      </a:r>
                    </a:p>
                    <a:p>
                      <a:pPr algn="r">
                        <a:lnSpc>
                          <a:spcPct val="80000"/>
                        </a:lnSpc>
                      </a:pPr>
                      <a:r>
                        <a:rPr lang="en-US" sz="1600" b="1" dirty="0" smtClean="0"/>
                        <a:t>…</a:t>
                      </a:r>
                    </a:p>
                    <a:p>
                      <a:pPr algn="r">
                        <a:lnSpc>
                          <a:spcPct val="80000"/>
                        </a:lnSpc>
                      </a:pPr>
                      <a:r>
                        <a:rPr lang="en-US" sz="1600" b="1" dirty="0" smtClean="0"/>
                        <a:t>70.5</a:t>
                      </a:r>
                    </a:p>
                    <a:p>
                      <a:pPr algn="r">
                        <a:lnSpc>
                          <a:spcPct val="80000"/>
                        </a:lnSpc>
                      </a:pPr>
                      <a:r>
                        <a:rPr lang="en-US" sz="1600" b="1" dirty="0" smtClean="0"/>
                        <a:t>2323.1</a:t>
                      </a:r>
                      <a:endParaRPr lang="en-US" sz="1600" b="1" dirty="0"/>
                    </a:p>
                  </a:txBody>
                  <a:tcPr>
                    <a:solidFill>
                      <a:srgbClr val="FFFF00"/>
                    </a:solidFill>
                  </a:tcPr>
                </a:tc>
                <a:tc>
                  <a:txBody>
                    <a:bodyPr/>
                    <a:lstStyle/>
                    <a:p>
                      <a:pPr algn="r">
                        <a:lnSpc>
                          <a:spcPct val="80000"/>
                        </a:lnSpc>
                      </a:pPr>
                      <a:r>
                        <a:rPr lang="en-US" sz="1600" dirty="0" smtClean="0"/>
                        <a:t>140</a:t>
                      </a:r>
                    </a:p>
                    <a:p>
                      <a:pPr algn="r">
                        <a:lnSpc>
                          <a:spcPct val="80000"/>
                        </a:lnSpc>
                      </a:pPr>
                      <a:r>
                        <a:rPr lang="en-US" sz="1600" dirty="0" smtClean="0"/>
                        <a:t>1520</a:t>
                      </a:r>
                    </a:p>
                    <a:p>
                      <a:pPr algn="r">
                        <a:lnSpc>
                          <a:spcPct val="80000"/>
                        </a:lnSpc>
                      </a:pPr>
                      <a:r>
                        <a:rPr lang="en-US" sz="1600" dirty="0" smtClean="0"/>
                        <a:t>60030</a:t>
                      </a:r>
                    </a:p>
                  </a:txBody>
                  <a:tcPr>
                    <a:lnR w="12700" cap="flat" cmpd="sng" algn="ctr">
                      <a:solidFill>
                        <a:schemeClr val="tx1"/>
                      </a:solidFill>
                      <a:prstDash val="solid"/>
                      <a:round/>
                      <a:headEnd type="none" w="med" len="med"/>
                      <a:tailEnd type="none" w="med" len="med"/>
                    </a:lnR>
                    <a:lnB w="12700" cmpd="sng">
                      <a:noFill/>
                    </a:lnB>
                    <a:solidFill>
                      <a:srgbClr val="D3DFEE"/>
                    </a:solidFill>
                  </a:tcPr>
                </a:tc>
                <a:tc gridSpan="2">
                  <a:txBody>
                    <a:bodyPr/>
                    <a:lstStyle/>
                    <a:p>
                      <a:pPr algn="r">
                        <a:lnSpc>
                          <a:spcPct val="80000"/>
                        </a:lnSpc>
                      </a:pPr>
                      <a:r>
                        <a:rPr lang="en-US" sz="1600" b="1" dirty="0" smtClean="0"/>
                        <a:t>0.5</a:t>
                      </a:r>
                    </a:p>
                    <a:p>
                      <a:pPr algn="r">
                        <a:lnSpc>
                          <a:spcPct val="80000"/>
                        </a:lnSpc>
                      </a:pPr>
                      <a:r>
                        <a:rPr lang="en-US" sz="1600" b="1" dirty="0" smtClean="0"/>
                        <a:t>0.7</a:t>
                      </a:r>
                    </a:p>
                    <a:p>
                      <a:pPr algn="r">
                        <a:lnSpc>
                          <a:spcPct val="80000"/>
                        </a:lnSpc>
                      </a:pPr>
                      <a:r>
                        <a:rPr lang="en-US" sz="1600" b="1" dirty="0" smtClean="0"/>
                        <a:t>6.2</a:t>
                      </a:r>
                    </a:p>
                  </a:txBody>
                  <a:tcPr>
                    <a:lnL w="12700" cap="flat" cmpd="sng" algn="ctr">
                      <a:solidFill>
                        <a:schemeClr val="tx1"/>
                      </a:solidFill>
                      <a:prstDash val="solid"/>
                      <a:round/>
                      <a:headEnd type="none" w="med" len="med"/>
                      <a:tailEnd type="none" w="med" len="med"/>
                    </a:lnL>
                    <a:lnB w="12700" cmpd="sng">
                      <a:noFill/>
                    </a:lnB>
                    <a:solidFill>
                      <a:srgbClr val="D3DFEE"/>
                    </a:solidFill>
                  </a:tcPr>
                </a:tc>
                <a:tc hMerge="1">
                  <a:txBody>
                    <a:bodyPr/>
                    <a:lstStyle/>
                    <a:p>
                      <a:endParaRPr lang="en-US"/>
                    </a:p>
                  </a:txBody>
                  <a:tcPr/>
                </a:tc>
                <a:tc rowSpan="2">
                  <a:txBody>
                    <a:bodyPr/>
                    <a:lstStyle/>
                    <a:p>
                      <a:pPr algn="r">
                        <a:lnSpc>
                          <a:spcPct val="80000"/>
                        </a:lnSpc>
                      </a:pPr>
                      <a:r>
                        <a:rPr lang="en-US" sz="1600" dirty="0" smtClean="0"/>
                        <a:t>15</a:t>
                      </a:r>
                    </a:p>
                    <a:p>
                      <a:pPr algn="r">
                        <a:lnSpc>
                          <a:spcPct val="80000"/>
                        </a:lnSpc>
                      </a:pPr>
                      <a:r>
                        <a:rPr lang="en-US" sz="1600" dirty="0" smtClean="0"/>
                        <a:t>35</a:t>
                      </a:r>
                    </a:p>
                    <a:p>
                      <a:pPr algn="r">
                        <a:lnSpc>
                          <a:spcPct val="80000"/>
                        </a:lnSpc>
                      </a:pPr>
                      <a:r>
                        <a:rPr lang="en-US" sz="1600" dirty="0" smtClean="0"/>
                        <a:t>75</a:t>
                      </a:r>
                    </a:p>
                    <a:p>
                      <a:pPr algn="r">
                        <a:lnSpc>
                          <a:spcPct val="80000"/>
                        </a:lnSpc>
                      </a:pPr>
                      <a:r>
                        <a:rPr lang="en-US" sz="1600" dirty="0" smtClean="0"/>
                        <a:t>155</a:t>
                      </a:r>
                    </a:p>
                    <a:p>
                      <a:pPr algn="r">
                        <a:lnSpc>
                          <a:spcPct val="80000"/>
                        </a:lnSpc>
                      </a:pPr>
                      <a:r>
                        <a:rPr lang="en-US" sz="1600" dirty="0" smtClean="0"/>
                        <a:t>…</a:t>
                      </a:r>
                    </a:p>
                    <a:p>
                      <a:pPr algn="r">
                        <a:lnSpc>
                          <a:spcPct val="80000"/>
                        </a:lnSpc>
                      </a:pPr>
                      <a:r>
                        <a:rPr lang="en-US" sz="1600" dirty="0" smtClean="0"/>
                        <a:t>780610</a:t>
                      </a:r>
                    </a:p>
                    <a:p>
                      <a:pPr algn="r">
                        <a:lnSpc>
                          <a:spcPct val="80000"/>
                        </a:lnSpc>
                      </a:pPr>
                      <a:r>
                        <a:rPr lang="en-US" sz="1600" dirty="0" smtClean="0"/>
                        <a:t>1951845</a:t>
                      </a:r>
                    </a:p>
                    <a:p>
                      <a:pPr algn="r">
                        <a:lnSpc>
                          <a:spcPct val="80000"/>
                        </a:lnSpc>
                      </a:pPr>
                      <a:r>
                        <a:rPr lang="en-US" sz="1600" dirty="0" smtClean="0"/>
                        <a:t>6246160</a:t>
                      </a:r>
                      <a:endParaRPr lang="en-US" sz="1600" dirty="0"/>
                    </a:p>
                  </a:txBody>
                  <a:tcPr>
                    <a:lnR w="12700" cap="flat" cmpd="sng" algn="ctr">
                      <a:solidFill>
                        <a:schemeClr val="tx1"/>
                      </a:solidFill>
                      <a:prstDash val="solid"/>
                      <a:round/>
                      <a:headEnd type="none" w="med" len="med"/>
                      <a:tailEnd type="none" w="med" len="med"/>
                    </a:lnR>
                    <a:lnB w="12700" cmpd="sng">
                      <a:noFill/>
                    </a:lnB>
                    <a:solidFill>
                      <a:srgbClr val="D3DFEE"/>
                    </a:solidFill>
                  </a:tcPr>
                </a:tc>
                <a:tc rowSpan="2">
                  <a:txBody>
                    <a:bodyPr/>
                    <a:lstStyle/>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473.1</a:t>
                      </a:r>
                    </a:p>
                    <a:p>
                      <a:pPr algn="r">
                        <a:lnSpc>
                          <a:spcPct val="80000"/>
                        </a:lnSpc>
                      </a:pPr>
                      <a:r>
                        <a:rPr lang="en-US" sz="1600" b="1" dirty="0" smtClean="0"/>
                        <a:t>798.0</a:t>
                      </a:r>
                    </a:p>
                    <a:p>
                      <a:pPr algn="r">
                        <a:lnSpc>
                          <a:spcPct val="80000"/>
                        </a:lnSpc>
                      </a:pPr>
                      <a:r>
                        <a:rPr lang="en-US" sz="1600" b="1" dirty="0" smtClean="0"/>
                        <a:t>4879.4</a:t>
                      </a:r>
                      <a:endParaRPr lang="en-US" sz="1600" b="1" dirty="0"/>
                    </a:p>
                  </a:txBody>
                  <a:tcPr>
                    <a:lnL w="12700" cap="flat" cmpd="sng" algn="ctr">
                      <a:solidFill>
                        <a:schemeClr val="tx1"/>
                      </a:solidFill>
                      <a:prstDash val="solid"/>
                      <a:round/>
                      <a:headEnd type="none" w="med" len="med"/>
                      <a:tailEnd type="none" w="med" len="med"/>
                    </a:lnL>
                    <a:lnB w="12700" cmpd="sng">
                      <a:noFill/>
                    </a:lnB>
                    <a:solidFill>
                      <a:srgbClr val="D3DFEE"/>
                    </a:solidFill>
                  </a:tcPr>
                </a:tc>
              </a:tr>
              <a:tr h="4395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3">
                  <a:txBody>
                    <a:bodyPr/>
                    <a:lstStyle/>
                    <a:p>
                      <a:pPr algn="r">
                        <a:lnSpc>
                          <a:spcPct val="80000"/>
                        </a:lnSpc>
                      </a:pPr>
                      <a:r>
                        <a:rPr lang="en-US" sz="1600" b="1" dirty="0" smtClean="0"/>
                        <a:t>Memory Out</a:t>
                      </a:r>
                      <a:endParaRPr lang="en-US" sz="1600" b="1" dirty="0"/>
                    </a:p>
                  </a:txBody>
                  <a:tcPr>
                    <a:lnT w="12700" cmpd="sng">
                      <a:noFill/>
                    </a:lnT>
                    <a:solidFill>
                      <a:srgbClr val="D3DFEE"/>
                    </a:solidFill>
                  </a:tcPr>
                </a:tc>
                <a:tc rowSpan="2" hMerge="1">
                  <a:txBody>
                    <a:bodyPr/>
                    <a:lstStyle/>
                    <a:p>
                      <a:pPr algn="r">
                        <a:lnSpc>
                          <a:spcPct val="100000"/>
                        </a:lnSpc>
                      </a:pPr>
                      <a:endParaRPr lang="en-US" sz="1600" dirty="0"/>
                    </a:p>
                  </a:txBody>
                  <a:tcPr/>
                </a:tc>
                <a:tc rowSpan="2" hMerge="1">
                  <a:txBody>
                    <a:bodyPr/>
                    <a:lstStyle/>
                    <a:p>
                      <a:endParaRPr lang="en-US"/>
                    </a:p>
                  </a:txBody>
                  <a:tcPr/>
                </a:tc>
                <a:tc vMerge="1">
                  <a:txBody>
                    <a:bodyPr/>
                    <a:lstStyle/>
                    <a:p>
                      <a:endParaRPr lang="en-US"/>
                    </a:p>
                  </a:txBody>
                  <a:tcPr/>
                </a:tc>
                <a:tc vMerge="1">
                  <a:txBody>
                    <a:bodyPr/>
                    <a:lstStyle/>
                    <a:p>
                      <a:endParaRPr lang="en-US"/>
                    </a:p>
                  </a:txBody>
                  <a:tcPr/>
                </a:tc>
              </a:tr>
              <a:tr h="33193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r">
                        <a:lnSpc>
                          <a:spcPct val="80000"/>
                        </a:lnSpc>
                      </a:pPr>
                      <a:r>
                        <a:rPr lang="en-US" sz="1600" b="1" dirty="0" smtClean="0"/>
                        <a:t>Timeout</a:t>
                      </a:r>
                      <a:endParaRPr lang="en-US" sz="1600" b="1" dirty="0"/>
                    </a:p>
                  </a:txBody>
                  <a:tcPr>
                    <a:lnT w="12700" cmpd="sng">
                      <a:noFill/>
                    </a:lnT>
                    <a:solidFill>
                      <a:srgbClr val="D3DFEE"/>
                    </a:solidFill>
                  </a:tcPr>
                </a:tc>
                <a:tc hMerge="1">
                  <a:txBody>
                    <a:bodyPr/>
                    <a:lstStyle/>
                    <a:p>
                      <a:pPr algn="r">
                        <a:lnSpc>
                          <a:spcPct val="80000"/>
                        </a:lnSpc>
                      </a:pPr>
                      <a:endParaRPr lang="en-US" sz="1600" dirty="0"/>
                    </a:p>
                  </a:txBody>
                  <a:tcPr>
                    <a:solidFill>
                      <a:srgbClr val="D3DFEE"/>
                    </a:solidFill>
                  </a:tcPr>
                </a:tc>
              </a:tr>
            </a:tbl>
          </a:graphicData>
        </a:graphic>
      </p:graphicFrame>
    </p:spTree>
    <p:extLst>
      <p:ext uri="{BB962C8B-B14F-4D97-AF65-F5344CB8AC3E}">
        <p14:creationId xmlns:p14="http://schemas.microsoft.com/office/powerpoint/2010/main" val="31959517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 Clients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3605812"/>
              </p:ext>
            </p:extLst>
          </p:nvPr>
        </p:nvGraphicFramePr>
        <p:xfrm>
          <a:off x="381000" y="1676400"/>
          <a:ext cx="8420903" cy="4903472"/>
        </p:xfrm>
        <a:graphic>
          <a:graphicData uri="http://schemas.openxmlformats.org/drawingml/2006/table">
            <a:tbl>
              <a:tblPr firstRow="1" firstCol="1" bandRow="1">
                <a:tableStyleId>{5C22544A-7EE6-4342-B048-85BDC9FD1C3A}</a:tableStyleId>
              </a:tblPr>
              <a:tblGrid>
                <a:gridCol w="1676401"/>
                <a:gridCol w="762000"/>
                <a:gridCol w="2446826"/>
                <a:gridCol w="3535676"/>
              </a:tblGrid>
              <a:tr h="819152">
                <a:tc>
                  <a:txBody>
                    <a:bodyPr/>
                    <a:lstStyle/>
                    <a:p>
                      <a:pPr algn="ctr"/>
                      <a:r>
                        <a:rPr lang="en-US" dirty="0" smtClean="0"/>
                        <a:t>Benchmark</a:t>
                      </a:r>
                      <a:endParaRPr lang="en-US" dirty="0"/>
                    </a:p>
                  </a:txBody>
                  <a:tcPr anchor="ctr">
                    <a:solidFill>
                      <a:schemeClr val="bg2">
                        <a:lumMod val="75000"/>
                        <a:lumOff val="25000"/>
                      </a:schemeClr>
                    </a:solidFill>
                  </a:tcPr>
                </a:tc>
                <a:tc>
                  <a:txBody>
                    <a:bodyPr/>
                    <a:lstStyle/>
                    <a:p>
                      <a:pPr algn="ctr"/>
                      <a:r>
                        <a:rPr lang="en-US" dirty="0" smtClean="0"/>
                        <a:t>nodes</a:t>
                      </a:r>
                      <a:endParaRPr lang="en-US" dirty="0"/>
                    </a:p>
                  </a:txBody>
                  <a:tcPr anchor="ctr">
                    <a:solidFill>
                      <a:schemeClr val="bg2">
                        <a:lumMod val="75000"/>
                        <a:lumOff val="25000"/>
                      </a:schemeClr>
                    </a:solidFill>
                  </a:tcPr>
                </a:tc>
                <a:tc>
                  <a:txBody>
                    <a:bodyPr/>
                    <a:lstStyle/>
                    <a:p>
                      <a:pPr algn="ctr"/>
                      <a:r>
                        <a:rPr lang="en-US" dirty="0" smtClean="0"/>
                        <a:t>Original Program</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r>
                        <a:rPr lang="en-US" dirty="0" smtClean="0"/>
                        <a:t>Maps Replaced with </a:t>
                      </a:r>
                      <a:r>
                        <a:rPr lang="en-US" dirty="0" err="1" smtClean="0"/>
                        <a:t>AbstractMap</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r>
              <a:tr h="1616569">
                <a:tc>
                  <a:txBody>
                    <a:bodyPr/>
                    <a:lstStyle/>
                    <a:p>
                      <a:pPr algn="ctr"/>
                      <a:r>
                        <a:rPr lang="en-US" dirty="0" err="1" smtClean="0"/>
                        <a:t>IntegerCounter</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a:t>
                      </a:r>
                    </a:p>
                    <a:p>
                      <a:pPr algn="r">
                        <a:lnSpc>
                          <a:spcPct val="80000"/>
                        </a:lnSpc>
                      </a:pPr>
                      <a:r>
                        <a:rPr lang="en-US" sz="1600" dirty="0" smtClean="0"/>
                        <a:t>7</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p>
                      <a:pPr algn="r">
                        <a:lnSpc>
                          <a:spcPct val="80000"/>
                        </a:lnSpc>
                      </a:pPr>
                      <a:r>
                        <a:rPr lang="en-US" sz="1600" dirty="0" smtClean="0"/>
                        <a:t>127</a:t>
                      </a:r>
                    </a:p>
                    <a:p>
                      <a:pPr algn="r">
                        <a:lnSpc>
                          <a:spcPct val="80000"/>
                        </a:lnSpc>
                      </a:pPr>
                      <a:r>
                        <a:rPr lang="en-US" sz="1600" dirty="0" smtClean="0"/>
                        <a:t>255</a:t>
                      </a:r>
                    </a:p>
                  </a:txBody>
                  <a:tcPr>
                    <a:solidFill>
                      <a:srgbClr val="EAF0F7"/>
                    </a:solidFill>
                  </a:tcPr>
                </a:tc>
                <a:tc>
                  <a:txBody>
                    <a:bodyPr/>
                    <a:lstStyle/>
                    <a:p>
                      <a:pPr algn="r">
                        <a:lnSpc>
                          <a:spcPct val="80000"/>
                        </a:lnSpc>
                      </a:pPr>
                      <a:r>
                        <a:rPr lang="en-US" sz="1600" b="1" dirty="0" smtClean="0"/>
                        <a:t>0.2</a:t>
                      </a:r>
                    </a:p>
                    <a:p>
                      <a:pPr algn="r">
                        <a:lnSpc>
                          <a:spcPct val="80000"/>
                        </a:lnSpc>
                      </a:pPr>
                      <a:r>
                        <a:rPr lang="en-US" sz="1600" b="1" dirty="0" smtClean="0"/>
                        <a:t>0.4</a:t>
                      </a:r>
                    </a:p>
                    <a:p>
                      <a:pPr algn="r">
                        <a:lnSpc>
                          <a:spcPct val="80000"/>
                        </a:lnSpc>
                      </a:pPr>
                      <a:r>
                        <a:rPr lang="en-US" sz="1600" b="1" dirty="0" smtClean="0"/>
                        <a:t>0.7</a:t>
                      </a:r>
                    </a:p>
                    <a:p>
                      <a:pPr algn="r">
                        <a:lnSpc>
                          <a:spcPct val="80000"/>
                        </a:lnSpc>
                      </a:pPr>
                      <a:r>
                        <a:rPr lang="en-US" sz="1600" b="1" dirty="0" smtClean="0"/>
                        <a:t>…</a:t>
                      </a:r>
                    </a:p>
                    <a:p>
                      <a:pPr algn="r">
                        <a:lnSpc>
                          <a:spcPct val="80000"/>
                        </a:lnSpc>
                      </a:pPr>
                      <a:r>
                        <a:rPr lang="en-US" sz="1600" b="1" dirty="0" smtClean="0"/>
                        <a:t>1.7</a:t>
                      </a:r>
                    </a:p>
                    <a:p>
                      <a:pPr algn="r">
                        <a:lnSpc>
                          <a:spcPct val="80000"/>
                        </a:lnSpc>
                      </a:pPr>
                      <a:r>
                        <a:rPr lang="en-US" sz="1600" b="1" dirty="0" smtClean="0"/>
                        <a:t>7.2</a:t>
                      </a:r>
                    </a:p>
                    <a:p>
                      <a:pPr algn="r">
                        <a:lnSpc>
                          <a:spcPct val="80000"/>
                        </a:lnSpc>
                      </a:pPr>
                      <a:r>
                        <a:rPr lang="en-US" sz="1600" b="1" dirty="0" smtClean="0"/>
                        <a:t>46.8</a:t>
                      </a:r>
                    </a:p>
                    <a:p>
                      <a:pPr algn="r">
                        <a:lnSpc>
                          <a:spcPct val="80000"/>
                        </a:lnSpc>
                      </a:pPr>
                      <a:r>
                        <a:rPr lang="en-US" sz="1600" b="1" dirty="0" smtClean="0"/>
                        <a:t>721.3</a:t>
                      </a:r>
                    </a:p>
                    <a:p>
                      <a:pPr algn="r">
                        <a:lnSpc>
                          <a:spcPct val="80000"/>
                        </a:lnSpc>
                      </a:pPr>
                      <a:r>
                        <a:rPr lang="en-US" sz="1600" b="1" dirty="0" smtClean="0"/>
                        <a:t>Timeout</a:t>
                      </a:r>
                    </a:p>
                  </a:txBody>
                  <a:tcPr>
                    <a:lnT w="38100" cap="flat" cmpd="sng" algn="ctr">
                      <a:solidFill>
                        <a:schemeClr val="tx1"/>
                      </a:solidFill>
                      <a:prstDash val="solid"/>
                      <a:round/>
                      <a:headEnd type="none" w="med" len="med"/>
                      <a:tailEnd type="none" w="med" len="med"/>
                    </a:lnT>
                    <a:solidFill>
                      <a:srgbClr val="EAF0F7"/>
                    </a:solidFill>
                  </a:tcPr>
                </a:tc>
                <a:tc>
                  <a:txBody>
                    <a:bodyPr/>
                    <a:lstStyle/>
                    <a:p>
                      <a:pPr algn="r">
                        <a:lnSpc>
                          <a:spcPct val="80000"/>
                        </a:lnSpc>
                      </a:pPr>
                      <a:r>
                        <a:rPr lang="en-US" sz="1600" b="1" dirty="0" smtClean="0"/>
                        <a:t>0.1</a:t>
                      </a:r>
                    </a:p>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a:t>
                      </a:r>
                    </a:p>
                    <a:p>
                      <a:pPr algn="r">
                        <a:lnSpc>
                          <a:spcPct val="80000"/>
                        </a:lnSpc>
                      </a:pPr>
                      <a:r>
                        <a:rPr lang="en-US" sz="1600" b="1" dirty="0" smtClean="0"/>
                        <a:t>0.3</a:t>
                      </a:r>
                    </a:p>
                    <a:p>
                      <a:pPr algn="r">
                        <a:lnSpc>
                          <a:spcPct val="80000"/>
                        </a:lnSpc>
                      </a:pPr>
                      <a:r>
                        <a:rPr lang="en-US" sz="1600" b="1" dirty="0" smtClean="0"/>
                        <a:t>0.7</a:t>
                      </a:r>
                    </a:p>
                    <a:p>
                      <a:pPr algn="r">
                        <a:lnSpc>
                          <a:spcPct val="80000"/>
                        </a:lnSpc>
                      </a:pPr>
                      <a:r>
                        <a:rPr lang="en-US" sz="1600" b="1" dirty="0" smtClean="0"/>
                        <a:t>1.3</a:t>
                      </a:r>
                    </a:p>
                    <a:p>
                      <a:pPr algn="r">
                        <a:lnSpc>
                          <a:spcPct val="80000"/>
                        </a:lnSpc>
                      </a:pPr>
                      <a:r>
                        <a:rPr lang="en-US" sz="1600" b="1" dirty="0" smtClean="0"/>
                        <a:t>12.1</a:t>
                      </a:r>
                    </a:p>
                    <a:p>
                      <a:pPr algn="r">
                        <a:lnSpc>
                          <a:spcPct val="80000"/>
                        </a:lnSpc>
                      </a:pPr>
                      <a:r>
                        <a:rPr lang="en-US" sz="1600" b="1" dirty="0" smtClean="0"/>
                        <a:t>94.9</a:t>
                      </a:r>
                    </a:p>
                    <a:p>
                      <a:pPr algn="r">
                        <a:lnSpc>
                          <a:spcPct val="80000"/>
                        </a:lnSpc>
                      </a:pPr>
                      <a:r>
                        <a:rPr lang="en-US" sz="1600" b="1" dirty="0" smtClean="0"/>
                        <a:t>941.1</a:t>
                      </a:r>
                    </a:p>
                  </a:txBody>
                  <a:tcPr>
                    <a:lnT w="38100" cap="flat" cmpd="sng" algn="ctr">
                      <a:solidFill>
                        <a:schemeClr val="tx1"/>
                      </a:solidFill>
                      <a:prstDash val="solid"/>
                      <a:round/>
                      <a:headEnd type="none" w="med" len="med"/>
                      <a:tailEnd type="none" w="med" len="med"/>
                    </a:lnT>
                    <a:solidFill>
                      <a:srgbClr val="EAF0F7"/>
                    </a:solidFill>
                  </a:tcPr>
                </a:tc>
              </a:tr>
              <a:tr h="1216138">
                <a:tc>
                  <a:txBody>
                    <a:bodyPr/>
                    <a:lstStyle/>
                    <a:p>
                      <a:pPr algn="ctr"/>
                      <a:r>
                        <a:rPr lang="en-US" dirty="0" err="1" smtClean="0"/>
                        <a:t>DualCache</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a:t>
                      </a:r>
                    </a:p>
                    <a:p>
                      <a:pPr algn="r">
                        <a:lnSpc>
                          <a:spcPct val="80000"/>
                        </a:lnSpc>
                      </a:pPr>
                      <a:r>
                        <a:rPr lang="en-US" sz="1600" dirty="0" smtClean="0"/>
                        <a:t>7</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p>
                      <a:pPr algn="r">
                        <a:lnSpc>
                          <a:spcPct val="80000"/>
                        </a:lnSpc>
                      </a:pPr>
                      <a:r>
                        <a:rPr lang="en-US" sz="1600" dirty="0" smtClean="0"/>
                        <a:t>127</a:t>
                      </a:r>
                    </a:p>
                    <a:p>
                      <a:pPr algn="r">
                        <a:lnSpc>
                          <a:spcPct val="80000"/>
                        </a:lnSpc>
                      </a:pPr>
                      <a:r>
                        <a:rPr lang="en-US" sz="1600" dirty="0" smtClean="0"/>
                        <a:t>255</a:t>
                      </a:r>
                    </a:p>
                  </a:txBody>
                  <a:tcPr>
                    <a:solidFill>
                      <a:srgbClr val="D3DFEE"/>
                    </a:solidFill>
                  </a:tcPr>
                </a:tc>
                <a:tc>
                  <a:txBody>
                    <a:bodyPr/>
                    <a:lstStyle/>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1.2</a:t>
                      </a:r>
                    </a:p>
                    <a:p>
                      <a:pPr algn="r">
                        <a:lnSpc>
                          <a:spcPct val="80000"/>
                        </a:lnSpc>
                      </a:pPr>
                      <a:r>
                        <a:rPr lang="en-US" sz="1600" b="1" dirty="0" smtClean="0"/>
                        <a:t>5.8</a:t>
                      </a:r>
                    </a:p>
                    <a:p>
                      <a:pPr algn="r">
                        <a:lnSpc>
                          <a:spcPct val="80000"/>
                        </a:lnSpc>
                      </a:pPr>
                      <a:r>
                        <a:rPr lang="en-US" sz="1600" b="1" dirty="0" smtClean="0"/>
                        <a:t>53.4</a:t>
                      </a:r>
                    </a:p>
                    <a:p>
                      <a:pPr algn="r">
                        <a:lnSpc>
                          <a:spcPct val="80000"/>
                        </a:lnSpc>
                      </a:pPr>
                      <a:r>
                        <a:rPr lang="en-US" sz="1600" b="1" dirty="0" smtClean="0"/>
                        <a:t>723.3</a:t>
                      </a:r>
                    </a:p>
                    <a:p>
                      <a:pPr algn="r">
                        <a:lnSpc>
                          <a:spcPct val="80000"/>
                        </a:lnSpc>
                      </a:pPr>
                      <a:r>
                        <a:rPr lang="en-US" sz="1600" b="1" dirty="0" smtClean="0"/>
                        <a:t>Timeout</a:t>
                      </a:r>
                    </a:p>
                  </a:txBody>
                  <a:tcPr>
                    <a:solidFill>
                      <a:srgbClr val="D3DFEE"/>
                    </a:solidFill>
                  </a:tcPr>
                </a:tc>
                <a:tc>
                  <a:txBody>
                    <a:bodyPr/>
                    <a:lstStyle/>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a:t>
                      </a:r>
                    </a:p>
                    <a:p>
                      <a:pPr algn="r">
                        <a:lnSpc>
                          <a:spcPct val="80000"/>
                        </a:lnSpc>
                      </a:pPr>
                      <a:r>
                        <a:rPr lang="en-US" sz="1600" b="1" dirty="0" smtClean="0"/>
                        <a:t>0.5</a:t>
                      </a:r>
                    </a:p>
                    <a:p>
                      <a:pPr algn="r">
                        <a:lnSpc>
                          <a:spcPct val="80000"/>
                        </a:lnSpc>
                      </a:pPr>
                      <a:r>
                        <a:rPr lang="en-US" sz="1600" b="1" dirty="0" smtClean="0"/>
                        <a:t>1.0</a:t>
                      </a:r>
                    </a:p>
                    <a:p>
                      <a:pPr algn="r">
                        <a:lnSpc>
                          <a:spcPct val="80000"/>
                        </a:lnSpc>
                      </a:pPr>
                      <a:r>
                        <a:rPr lang="en-US" sz="1600" b="1" dirty="0" smtClean="0"/>
                        <a:t>4.0</a:t>
                      </a:r>
                    </a:p>
                    <a:p>
                      <a:pPr algn="r">
                        <a:lnSpc>
                          <a:spcPct val="80000"/>
                        </a:lnSpc>
                      </a:pPr>
                      <a:r>
                        <a:rPr lang="en-US" sz="1600" b="1" dirty="0" smtClean="0"/>
                        <a:t>26.2</a:t>
                      </a:r>
                    </a:p>
                    <a:p>
                      <a:pPr algn="r">
                        <a:lnSpc>
                          <a:spcPct val="80000"/>
                        </a:lnSpc>
                      </a:pPr>
                      <a:r>
                        <a:rPr lang="en-US" sz="1600" b="1" dirty="0" smtClean="0"/>
                        <a:t>215.5</a:t>
                      </a:r>
                    </a:p>
                    <a:p>
                      <a:pPr algn="r">
                        <a:lnSpc>
                          <a:spcPct val="80000"/>
                        </a:lnSpc>
                      </a:pPr>
                      <a:r>
                        <a:rPr lang="en-US" sz="1600" b="1" dirty="0" smtClean="0"/>
                        <a:t>2180.5</a:t>
                      </a:r>
                    </a:p>
                  </a:txBody>
                  <a:tcPr>
                    <a:solidFill>
                      <a:srgbClr val="D3DFEE"/>
                    </a:solidFill>
                  </a:tcPr>
                </a:tc>
              </a:tr>
            </a:tbl>
          </a:graphicData>
        </a:graphic>
      </p:graphicFrame>
    </p:spTree>
    <p:extLst>
      <p:ext uri="{BB962C8B-B14F-4D97-AF65-F5344CB8AC3E}">
        <p14:creationId xmlns:p14="http://schemas.microsoft.com/office/powerpoint/2010/main" val="10888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 Example</a:t>
            </a:r>
            <a:endParaRPr lang="en-US" dirty="0"/>
          </a:p>
        </p:txBody>
      </p:sp>
      <p:sp>
        <p:nvSpPr>
          <p:cNvPr id="3" name="Content Placeholder 2"/>
          <p:cNvSpPr>
            <a:spLocks noGrp="1"/>
          </p:cNvSpPr>
          <p:nvPr>
            <p:ph idx="1"/>
          </p:nvPr>
        </p:nvSpPr>
        <p:spPr/>
        <p:txBody>
          <a:bodyPr/>
          <a:lstStyle/>
          <a:p>
            <a:r>
              <a:rPr lang="en-US" dirty="0"/>
              <a:t>B</a:t>
            </a:r>
            <a:r>
              <a:rPr lang="en-US" dirty="0" smtClean="0"/>
              <a:t>inary tree with balancing properties</a:t>
            </a:r>
          </a:p>
          <a:p>
            <a:r>
              <a:rPr lang="en-US" dirty="0" smtClean="0"/>
              <a:t>We check the usual red-black tree invariants</a:t>
            </a:r>
          </a:p>
          <a:p>
            <a:pPr lvl="1"/>
            <a:r>
              <a:rPr lang="en-US" dirty="0" smtClean="0"/>
              <a:t>The tree is ordered</a:t>
            </a:r>
          </a:p>
          <a:p>
            <a:pPr lvl="1"/>
            <a:r>
              <a:rPr lang="en-US" dirty="0" smtClean="0"/>
              <a:t>No red node has a red child</a:t>
            </a:r>
          </a:p>
          <a:p>
            <a:pPr lvl="1"/>
            <a:r>
              <a:rPr lang="en-US" dirty="0" smtClean="0"/>
              <a:t>The black height along any path is constant</a:t>
            </a:r>
          </a:p>
          <a:p>
            <a:r>
              <a:rPr lang="en-US" dirty="0" smtClean="0"/>
              <a:t>Check all red-black trees up to finite bounds</a:t>
            </a:r>
          </a:p>
          <a:p>
            <a:pPr lvl="1"/>
            <a:r>
              <a:rPr lang="en-US" dirty="0" smtClean="0"/>
              <a:t>What about bugs in larger trees?</a:t>
            </a:r>
          </a:p>
          <a:p>
            <a:pPr lvl="1"/>
            <a:r>
              <a:rPr lang="en-US" dirty="0" smtClean="0"/>
              <a:t>Small Scope Hypothesis</a:t>
            </a:r>
            <a:endParaRPr lang="en-US" dirty="0"/>
          </a:p>
        </p:txBody>
      </p:sp>
      <p:sp>
        <p:nvSpPr>
          <p:cNvPr id="4" name="TextBox 3"/>
          <p:cNvSpPr txBox="1"/>
          <p:nvPr/>
        </p:nvSpPr>
        <p:spPr>
          <a:xfrm>
            <a:off x="1066800" y="5867400"/>
            <a:ext cx="7848600" cy="923330"/>
          </a:xfrm>
          <a:prstGeom prst="rect">
            <a:avLst/>
          </a:prstGeom>
          <a:noFill/>
        </p:spPr>
        <p:txBody>
          <a:bodyPr wrap="square" rtlCol="0">
            <a:spAutoFit/>
          </a:bodyPr>
          <a:lstStyle/>
          <a:p>
            <a:r>
              <a:rPr lang="en-US" dirty="0"/>
              <a:t>D. Jackson and C. Damon. Elements of style: Analyzing a software design feature</a:t>
            </a:r>
          </a:p>
          <a:p>
            <a:r>
              <a:rPr lang="en-US" dirty="0"/>
              <a:t>with a counterexample detector. </a:t>
            </a:r>
            <a:r>
              <a:rPr lang="en-US" i="1" dirty="0"/>
              <a:t>IEEE Transactions on Software Engineering</a:t>
            </a:r>
          </a:p>
          <a:p>
            <a:r>
              <a:rPr lang="en-US" i="1" dirty="0"/>
              <a:t>(TSE) 22(7)</a:t>
            </a:r>
            <a:r>
              <a:rPr lang="en-US" dirty="0"/>
              <a:t>, July 1996.</a:t>
            </a:r>
          </a:p>
        </p:txBody>
      </p:sp>
    </p:spTree>
    <p:extLst>
      <p:ext uri="{BB962C8B-B14F-4D97-AF65-F5344CB8AC3E}">
        <p14:creationId xmlns:p14="http://schemas.microsoft.com/office/powerpoint/2010/main" val="247861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 Clients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4684345"/>
              </p:ext>
            </p:extLst>
          </p:nvPr>
        </p:nvGraphicFramePr>
        <p:xfrm>
          <a:off x="381000" y="1478532"/>
          <a:ext cx="8420903" cy="5293616"/>
        </p:xfrm>
        <a:graphic>
          <a:graphicData uri="http://schemas.openxmlformats.org/drawingml/2006/table">
            <a:tbl>
              <a:tblPr firstRow="1" firstCol="1" bandRow="1">
                <a:tableStyleId>{5C22544A-7EE6-4342-B048-85BDC9FD1C3A}</a:tableStyleId>
              </a:tblPr>
              <a:tblGrid>
                <a:gridCol w="1676401"/>
                <a:gridCol w="762000"/>
                <a:gridCol w="2446826"/>
                <a:gridCol w="3535676"/>
              </a:tblGrid>
              <a:tr h="819152">
                <a:tc>
                  <a:txBody>
                    <a:bodyPr/>
                    <a:lstStyle/>
                    <a:p>
                      <a:pPr algn="ctr"/>
                      <a:r>
                        <a:rPr lang="en-US" dirty="0" smtClean="0"/>
                        <a:t>Benchmark</a:t>
                      </a:r>
                      <a:endParaRPr lang="en-US" dirty="0"/>
                    </a:p>
                  </a:txBody>
                  <a:tcPr anchor="ctr">
                    <a:solidFill>
                      <a:schemeClr val="bg2">
                        <a:lumMod val="75000"/>
                        <a:lumOff val="25000"/>
                      </a:schemeClr>
                    </a:solidFill>
                  </a:tcPr>
                </a:tc>
                <a:tc>
                  <a:txBody>
                    <a:bodyPr/>
                    <a:lstStyle/>
                    <a:p>
                      <a:pPr algn="ctr"/>
                      <a:r>
                        <a:rPr lang="en-US" dirty="0" smtClean="0"/>
                        <a:t>nodes</a:t>
                      </a:r>
                      <a:endParaRPr lang="en-US" dirty="0"/>
                    </a:p>
                  </a:txBody>
                  <a:tcPr anchor="ctr">
                    <a:solidFill>
                      <a:schemeClr val="bg2">
                        <a:lumMod val="75000"/>
                        <a:lumOff val="25000"/>
                      </a:schemeClr>
                    </a:solidFill>
                  </a:tcPr>
                </a:tc>
                <a:tc>
                  <a:txBody>
                    <a:bodyPr/>
                    <a:lstStyle/>
                    <a:p>
                      <a:pPr algn="ctr"/>
                      <a:r>
                        <a:rPr lang="en-US" dirty="0" smtClean="0"/>
                        <a:t>Original Program</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r>
                        <a:rPr lang="en-US" dirty="0" smtClean="0"/>
                        <a:t>Maps Replaced with </a:t>
                      </a:r>
                      <a:r>
                        <a:rPr lang="en-US" dirty="0" err="1" smtClean="0"/>
                        <a:t>AbstractMap</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r>
              <a:tr h="1616569">
                <a:tc>
                  <a:txBody>
                    <a:bodyPr/>
                    <a:lstStyle/>
                    <a:p>
                      <a:pPr algn="ctr"/>
                      <a:r>
                        <a:rPr lang="en-US" dirty="0" err="1" smtClean="0"/>
                        <a:t>TreeSet</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a:t>
                      </a:r>
                    </a:p>
                    <a:p>
                      <a:pPr algn="r">
                        <a:lnSpc>
                          <a:spcPct val="80000"/>
                        </a:lnSpc>
                      </a:pPr>
                      <a:r>
                        <a:rPr lang="en-US" sz="1600" dirty="0" smtClean="0"/>
                        <a:t>7</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p>
                      <a:pPr algn="r">
                        <a:lnSpc>
                          <a:spcPct val="80000"/>
                        </a:lnSpc>
                      </a:pPr>
                      <a:r>
                        <a:rPr lang="en-US" sz="1600" dirty="0" smtClean="0"/>
                        <a:t>127</a:t>
                      </a:r>
                    </a:p>
                    <a:p>
                      <a:pPr algn="r">
                        <a:lnSpc>
                          <a:spcPct val="80000"/>
                        </a:lnSpc>
                      </a:pPr>
                      <a:r>
                        <a:rPr lang="en-US" sz="1600" dirty="0" smtClean="0"/>
                        <a:t>255</a:t>
                      </a:r>
                    </a:p>
                    <a:p>
                      <a:pPr algn="r">
                        <a:lnSpc>
                          <a:spcPct val="80000"/>
                        </a:lnSpc>
                      </a:pPr>
                      <a:r>
                        <a:rPr lang="en-US" sz="1600" dirty="0" smtClean="0"/>
                        <a:t>511</a:t>
                      </a:r>
                    </a:p>
                  </a:txBody>
                  <a:tcPr>
                    <a:solidFill>
                      <a:srgbClr val="EAF0F7"/>
                    </a:solidFill>
                  </a:tcPr>
                </a:tc>
                <a:tc>
                  <a:txBody>
                    <a:bodyPr/>
                    <a:lstStyle/>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0.5</a:t>
                      </a:r>
                    </a:p>
                    <a:p>
                      <a:pPr algn="r">
                        <a:lnSpc>
                          <a:spcPct val="80000"/>
                        </a:lnSpc>
                      </a:pPr>
                      <a:r>
                        <a:rPr lang="en-US" sz="1600" b="1" dirty="0" smtClean="0"/>
                        <a:t>…</a:t>
                      </a:r>
                    </a:p>
                    <a:p>
                      <a:pPr algn="r">
                        <a:lnSpc>
                          <a:spcPct val="80000"/>
                        </a:lnSpc>
                      </a:pPr>
                      <a:r>
                        <a:rPr lang="en-US" sz="1600" b="1" dirty="0" smtClean="0"/>
                        <a:t>1.4</a:t>
                      </a:r>
                    </a:p>
                    <a:p>
                      <a:pPr algn="r">
                        <a:lnSpc>
                          <a:spcPct val="80000"/>
                        </a:lnSpc>
                      </a:pPr>
                      <a:r>
                        <a:rPr lang="en-US" sz="1600" b="1" dirty="0" smtClean="0"/>
                        <a:t>6.1</a:t>
                      </a:r>
                    </a:p>
                    <a:p>
                      <a:pPr algn="r">
                        <a:lnSpc>
                          <a:spcPct val="80000"/>
                        </a:lnSpc>
                      </a:pPr>
                      <a:r>
                        <a:rPr lang="en-US" sz="1600" b="1" dirty="0" smtClean="0"/>
                        <a:t>46.5</a:t>
                      </a:r>
                    </a:p>
                    <a:p>
                      <a:pPr algn="r">
                        <a:lnSpc>
                          <a:spcPct val="80000"/>
                        </a:lnSpc>
                      </a:pPr>
                      <a:r>
                        <a:rPr lang="en-US" sz="1600" b="1" dirty="0" smtClean="0"/>
                        <a:t>795.1</a:t>
                      </a:r>
                    </a:p>
                    <a:p>
                      <a:pPr algn="r">
                        <a:lnSpc>
                          <a:spcPct val="80000"/>
                        </a:lnSpc>
                      </a:pPr>
                      <a:r>
                        <a:rPr lang="en-US" sz="1600" b="1" dirty="0" smtClean="0"/>
                        <a:t>Timeout</a:t>
                      </a:r>
                    </a:p>
                  </a:txBody>
                  <a:tcPr>
                    <a:lnT w="38100" cap="flat" cmpd="sng" algn="ctr">
                      <a:solidFill>
                        <a:schemeClr val="tx1"/>
                      </a:solidFill>
                      <a:prstDash val="solid"/>
                      <a:round/>
                      <a:headEnd type="none" w="med" len="med"/>
                      <a:tailEnd type="none" w="med" len="med"/>
                    </a:lnT>
                    <a:solidFill>
                      <a:srgbClr val="EAF0F7"/>
                    </a:solidFill>
                  </a:tcPr>
                </a:tc>
                <a:tc>
                  <a:txBody>
                    <a:bodyPr/>
                    <a:lstStyle/>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a:t>
                      </a:r>
                    </a:p>
                    <a:p>
                      <a:pPr algn="r">
                        <a:lnSpc>
                          <a:spcPct val="80000"/>
                        </a:lnSpc>
                      </a:pPr>
                      <a:r>
                        <a:rPr lang="en-US" sz="1600" b="1" dirty="0" smtClean="0"/>
                        <a:t>0.3</a:t>
                      </a:r>
                    </a:p>
                    <a:p>
                      <a:pPr algn="r">
                        <a:lnSpc>
                          <a:spcPct val="80000"/>
                        </a:lnSpc>
                      </a:pPr>
                      <a:r>
                        <a:rPr lang="en-US" sz="1600" b="1" dirty="0" smtClean="0"/>
                        <a:t>0.6</a:t>
                      </a:r>
                    </a:p>
                    <a:p>
                      <a:pPr algn="r">
                        <a:lnSpc>
                          <a:spcPct val="80000"/>
                        </a:lnSpc>
                      </a:pPr>
                      <a:r>
                        <a:rPr lang="en-US" sz="1600" b="1" dirty="0" smtClean="0"/>
                        <a:t>1.3</a:t>
                      </a:r>
                    </a:p>
                    <a:p>
                      <a:pPr algn="r">
                        <a:lnSpc>
                          <a:spcPct val="80000"/>
                        </a:lnSpc>
                      </a:pPr>
                      <a:r>
                        <a:rPr lang="en-US" sz="1600" b="1" dirty="0" smtClean="0"/>
                        <a:t>4.8</a:t>
                      </a:r>
                    </a:p>
                    <a:p>
                      <a:pPr algn="r">
                        <a:lnSpc>
                          <a:spcPct val="80000"/>
                        </a:lnSpc>
                      </a:pPr>
                      <a:r>
                        <a:rPr lang="en-US" sz="1600" b="1" dirty="0" smtClean="0"/>
                        <a:t>21.1</a:t>
                      </a:r>
                    </a:p>
                    <a:p>
                      <a:pPr algn="r">
                        <a:lnSpc>
                          <a:spcPct val="80000"/>
                        </a:lnSpc>
                      </a:pPr>
                      <a:r>
                        <a:rPr lang="en-US" sz="1600" b="1" dirty="0" smtClean="0"/>
                        <a:t>108.9</a:t>
                      </a:r>
                    </a:p>
                    <a:p>
                      <a:pPr algn="r">
                        <a:lnSpc>
                          <a:spcPct val="80000"/>
                        </a:lnSpc>
                      </a:pPr>
                      <a:r>
                        <a:rPr lang="en-US" sz="1600" b="1" dirty="0" smtClean="0"/>
                        <a:t>495.2</a:t>
                      </a:r>
                    </a:p>
                  </a:txBody>
                  <a:tcPr>
                    <a:lnT w="38100" cap="flat" cmpd="sng" algn="ctr">
                      <a:solidFill>
                        <a:schemeClr val="tx1"/>
                      </a:solidFill>
                      <a:prstDash val="solid"/>
                      <a:round/>
                      <a:headEnd type="none" w="med" len="med"/>
                      <a:tailEnd type="none" w="med" len="med"/>
                    </a:lnT>
                    <a:solidFill>
                      <a:srgbClr val="EAF0F7"/>
                    </a:solidFill>
                  </a:tcPr>
                </a:tc>
              </a:tr>
              <a:tr h="1216138">
                <a:tc>
                  <a:txBody>
                    <a:bodyPr/>
                    <a:lstStyle/>
                    <a:p>
                      <a:pPr algn="ctr"/>
                      <a:r>
                        <a:rPr lang="en-US" dirty="0" err="1" smtClean="0"/>
                        <a:t>HashSet</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16</a:t>
                      </a:r>
                    </a:p>
                    <a:p>
                      <a:pPr algn="r">
                        <a:lnSpc>
                          <a:spcPct val="80000"/>
                        </a:lnSpc>
                      </a:pPr>
                      <a:r>
                        <a:rPr lang="en-US" sz="1600" dirty="0" smtClean="0"/>
                        <a:t>32</a:t>
                      </a:r>
                    </a:p>
                    <a:p>
                      <a:pPr algn="r">
                        <a:lnSpc>
                          <a:spcPct val="80000"/>
                        </a:lnSpc>
                      </a:pPr>
                      <a:r>
                        <a:rPr lang="en-US" sz="1600" dirty="0" smtClean="0"/>
                        <a:t>64</a:t>
                      </a:r>
                    </a:p>
                    <a:p>
                      <a:pPr algn="r">
                        <a:lnSpc>
                          <a:spcPct val="80000"/>
                        </a:lnSpc>
                      </a:pPr>
                      <a:r>
                        <a:rPr lang="en-US" sz="1600" dirty="0" smtClean="0"/>
                        <a:t>128</a:t>
                      </a:r>
                    </a:p>
                    <a:p>
                      <a:pPr algn="r">
                        <a:lnSpc>
                          <a:spcPct val="80000"/>
                        </a:lnSpc>
                      </a:pPr>
                      <a:r>
                        <a:rPr lang="en-US" sz="1600" dirty="0" smtClean="0"/>
                        <a:t>256</a:t>
                      </a:r>
                    </a:p>
                    <a:p>
                      <a:pPr algn="r">
                        <a:lnSpc>
                          <a:spcPct val="80000"/>
                        </a:lnSpc>
                      </a:pPr>
                      <a:r>
                        <a:rPr lang="en-US" sz="1600" dirty="0" smtClean="0"/>
                        <a:t>512</a:t>
                      </a:r>
                    </a:p>
                  </a:txBody>
                  <a:tcPr>
                    <a:solidFill>
                      <a:srgbClr val="D3DFEE"/>
                    </a:solidFill>
                  </a:tcPr>
                </a:tc>
                <a:tc>
                  <a:txBody>
                    <a:bodyPr/>
                    <a:lstStyle/>
                    <a:p>
                      <a:pPr algn="r">
                        <a:lnSpc>
                          <a:spcPct val="80000"/>
                        </a:lnSpc>
                      </a:pPr>
                      <a:r>
                        <a:rPr lang="en-US" sz="1600" b="1" dirty="0" smtClean="0"/>
                        <a:t>0.2</a:t>
                      </a:r>
                    </a:p>
                    <a:p>
                      <a:pPr algn="r">
                        <a:lnSpc>
                          <a:spcPct val="80000"/>
                        </a:lnSpc>
                      </a:pPr>
                      <a:r>
                        <a:rPr lang="en-US" sz="1600" b="1" dirty="0" smtClean="0"/>
                        <a:t>0.3</a:t>
                      </a:r>
                    </a:p>
                    <a:p>
                      <a:pPr algn="r">
                        <a:lnSpc>
                          <a:spcPct val="80000"/>
                        </a:lnSpc>
                      </a:pPr>
                      <a:r>
                        <a:rPr lang="en-US" sz="1600" b="1" dirty="0" smtClean="0"/>
                        <a:t>0.3</a:t>
                      </a:r>
                    </a:p>
                    <a:p>
                      <a:pPr algn="r">
                        <a:lnSpc>
                          <a:spcPct val="80000"/>
                        </a:lnSpc>
                      </a:pPr>
                      <a:r>
                        <a:rPr lang="en-US" sz="1600" b="1" dirty="0" smtClean="0"/>
                        <a:t>0.4</a:t>
                      </a:r>
                    </a:p>
                    <a:p>
                      <a:pPr algn="r">
                        <a:lnSpc>
                          <a:spcPct val="80000"/>
                        </a:lnSpc>
                      </a:pPr>
                      <a:r>
                        <a:rPr lang="en-US" sz="1600" b="1" dirty="0" smtClean="0"/>
                        <a:t>…</a:t>
                      </a:r>
                    </a:p>
                    <a:p>
                      <a:pPr algn="r">
                        <a:lnSpc>
                          <a:spcPct val="80000"/>
                        </a:lnSpc>
                      </a:pPr>
                      <a:r>
                        <a:rPr lang="en-US" sz="1600" b="1" dirty="0" smtClean="0"/>
                        <a:t>3.2</a:t>
                      </a:r>
                    </a:p>
                    <a:p>
                      <a:pPr algn="r">
                        <a:lnSpc>
                          <a:spcPct val="80000"/>
                        </a:lnSpc>
                      </a:pPr>
                      <a:r>
                        <a:rPr lang="en-US" sz="1600" b="1" dirty="0" smtClean="0"/>
                        <a:t>70.5</a:t>
                      </a:r>
                    </a:p>
                    <a:p>
                      <a:pPr algn="r">
                        <a:lnSpc>
                          <a:spcPct val="80000"/>
                        </a:lnSpc>
                      </a:pPr>
                      <a:r>
                        <a:rPr lang="en-US" sz="1600" b="1" dirty="0" smtClean="0"/>
                        <a:t>2323.1</a:t>
                      </a:r>
                    </a:p>
                    <a:p>
                      <a:pPr algn="r">
                        <a:lnSpc>
                          <a:spcPct val="80000"/>
                        </a:lnSpc>
                      </a:pPr>
                      <a:r>
                        <a:rPr lang="en-US" sz="1600" b="1" dirty="0" smtClean="0"/>
                        <a:t>Timeout</a:t>
                      </a:r>
                      <a:endParaRPr lang="en-US" sz="1600" b="1" dirty="0"/>
                    </a:p>
                  </a:txBody>
                  <a:tcPr>
                    <a:solidFill>
                      <a:srgbClr val="D3DFEE"/>
                    </a:solidFill>
                  </a:tcPr>
                </a:tc>
                <a:tc>
                  <a:txBody>
                    <a:bodyPr/>
                    <a:lstStyle/>
                    <a:p>
                      <a:pPr algn="r">
                        <a:lnSpc>
                          <a:spcPct val="80000"/>
                        </a:lnSpc>
                      </a:pPr>
                      <a:r>
                        <a:rPr lang="en-US" sz="1600" b="1" dirty="0" smtClean="0"/>
                        <a:t>0.1</a:t>
                      </a:r>
                    </a:p>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0.2</a:t>
                      </a:r>
                    </a:p>
                    <a:p>
                      <a:pPr algn="r">
                        <a:lnSpc>
                          <a:spcPct val="80000"/>
                        </a:lnSpc>
                      </a:pPr>
                      <a:r>
                        <a:rPr lang="en-US" sz="1600" b="1" dirty="0" smtClean="0"/>
                        <a:t>…</a:t>
                      </a:r>
                    </a:p>
                    <a:p>
                      <a:pPr algn="r">
                        <a:lnSpc>
                          <a:spcPct val="80000"/>
                        </a:lnSpc>
                      </a:pPr>
                      <a:r>
                        <a:rPr lang="en-US" sz="1600" b="1" dirty="0" smtClean="0"/>
                        <a:t>0.6</a:t>
                      </a:r>
                    </a:p>
                    <a:p>
                      <a:pPr algn="r">
                        <a:lnSpc>
                          <a:spcPct val="80000"/>
                        </a:lnSpc>
                      </a:pPr>
                      <a:r>
                        <a:rPr lang="en-US" sz="1600" b="1" dirty="0" smtClean="0"/>
                        <a:t>1.4</a:t>
                      </a:r>
                    </a:p>
                    <a:p>
                      <a:pPr algn="r">
                        <a:lnSpc>
                          <a:spcPct val="80000"/>
                        </a:lnSpc>
                      </a:pPr>
                      <a:r>
                        <a:rPr lang="en-US" sz="1600" b="1" dirty="0" smtClean="0"/>
                        <a:t>4.7</a:t>
                      </a:r>
                    </a:p>
                    <a:p>
                      <a:pPr algn="r">
                        <a:lnSpc>
                          <a:spcPct val="80000"/>
                        </a:lnSpc>
                      </a:pPr>
                      <a:r>
                        <a:rPr lang="en-US" sz="1600" b="1" dirty="0" smtClean="0"/>
                        <a:t>21.6</a:t>
                      </a:r>
                    </a:p>
                    <a:p>
                      <a:pPr algn="r">
                        <a:lnSpc>
                          <a:spcPct val="80000"/>
                        </a:lnSpc>
                      </a:pPr>
                      <a:r>
                        <a:rPr lang="en-US" sz="1600" b="1" dirty="0" smtClean="0"/>
                        <a:t>109.5</a:t>
                      </a:r>
                    </a:p>
                    <a:p>
                      <a:pPr algn="r">
                        <a:lnSpc>
                          <a:spcPct val="80000"/>
                        </a:lnSpc>
                      </a:pPr>
                      <a:r>
                        <a:rPr lang="en-US" sz="1600" b="1" dirty="0" smtClean="0"/>
                        <a:t>496.9</a:t>
                      </a:r>
                    </a:p>
                  </a:txBody>
                  <a:tcPr>
                    <a:solidFill>
                      <a:srgbClr val="D3DFEE"/>
                    </a:solidFill>
                  </a:tcPr>
                </a:tc>
              </a:tr>
            </a:tbl>
          </a:graphicData>
        </a:graphic>
      </p:graphicFrame>
    </p:spTree>
    <p:extLst>
      <p:ext uri="{BB962C8B-B14F-4D97-AF65-F5344CB8AC3E}">
        <p14:creationId xmlns:p14="http://schemas.microsoft.com/office/powerpoint/2010/main" val="27254056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Soundness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8851064"/>
              </p:ext>
            </p:extLst>
          </p:nvPr>
        </p:nvGraphicFramePr>
        <p:xfrm>
          <a:off x="391391" y="1524000"/>
          <a:ext cx="8420902" cy="5193792"/>
        </p:xfrm>
        <a:graphic>
          <a:graphicData uri="http://schemas.openxmlformats.org/drawingml/2006/table">
            <a:tbl>
              <a:tblPr firstRow="1" firstCol="1" bandRow="1">
                <a:tableStyleId>{5C22544A-7EE6-4342-B048-85BDC9FD1C3A}</a:tableStyleId>
              </a:tblPr>
              <a:tblGrid>
                <a:gridCol w="1589809"/>
                <a:gridCol w="1610591"/>
                <a:gridCol w="1600200"/>
                <a:gridCol w="1828800"/>
                <a:gridCol w="1791502"/>
              </a:tblGrid>
              <a:tr h="819152">
                <a:tc>
                  <a:txBody>
                    <a:bodyPr/>
                    <a:lstStyle/>
                    <a:p>
                      <a:pPr algn="ctr"/>
                      <a:r>
                        <a:rPr lang="en-US" dirty="0" smtClean="0"/>
                        <a:t>Language</a:t>
                      </a:r>
                      <a:endParaRPr lang="en-US" dirty="0"/>
                    </a:p>
                  </a:txBody>
                  <a:tcPr anchor="ctr">
                    <a:solidFill>
                      <a:schemeClr val="bg2">
                        <a:lumMod val="75000"/>
                        <a:lumOff val="25000"/>
                      </a:schemeClr>
                    </a:solidFill>
                  </a:tcPr>
                </a:tc>
                <a:tc>
                  <a:txBody>
                    <a:bodyPr/>
                    <a:lstStyle/>
                    <a:p>
                      <a:pPr algn="ctr"/>
                      <a:r>
                        <a:rPr lang="en-US" dirty="0" smtClean="0"/>
                        <a:t>Max Expression Size</a:t>
                      </a:r>
                      <a:endParaRPr lang="en-US" dirty="0"/>
                    </a:p>
                  </a:txBody>
                  <a:tcPr anchor="ctr">
                    <a:solidFill>
                      <a:schemeClr val="bg2">
                        <a:lumMod val="75000"/>
                        <a:lumOff val="25000"/>
                      </a:schemeClr>
                    </a:solidFill>
                  </a:tcPr>
                </a:tc>
                <a:tc>
                  <a:txBody>
                    <a:bodyPr/>
                    <a:lstStyle/>
                    <a:p>
                      <a:pPr algn="ctr"/>
                      <a:r>
                        <a:rPr lang="en-US" dirty="0" smtClean="0"/>
                        <a:t>Well-Typed States (approximate)</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r>
                        <a:rPr lang="en-US" dirty="0" smtClean="0"/>
                        <a:t>Steps Checked</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r>
              <a:tr h="1616569">
                <a:tc>
                  <a:txBody>
                    <a:bodyPr/>
                    <a:lstStyle/>
                    <a:p>
                      <a:pPr algn="ctr"/>
                      <a:r>
                        <a:rPr lang="en-US" dirty="0" smtClean="0"/>
                        <a:t>Expression Language</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4</a:t>
                      </a:r>
                    </a:p>
                    <a:p>
                      <a:pPr algn="r">
                        <a:lnSpc>
                          <a:spcPct val="80000"/>
                        </a:lnSpc>
                      </a:pPr>
                      <a:r>
                        <a:rPr lang="en-US" sz="1600" dirty="0" smtClean="0"/>
                        <a:t>…</a:t>
                      </a:r>
                    </a:p>
                    <a:p>
                      <a:pPr algn="r">
                        <a:lnSpc>
                          <a:spcPct val="80000"/>
                        </a:lnSpc>
                      </a:pPr>
                      <a:r>
                        <a:rPr lang="en-US" sz="1600" dirty="0" smtClean="0"/>
                        <a:t>13</a:t>
                      </a:r>
                    </a:p>
                    <a:p>
                      <a:pPr algn="r">
                        <a:lnSpc>
                          <a:spcPct val="80000"/>
                        </a:lnSpc>
                      </a:pPr>
                      <a:r>
                        <a:rPr lang="en-US" sz="1600" dirty="0" smtClean="0"/>
                        <a:t>40</a:t>
                      </a:r>
                    </a:p>
                    <a:p>
                      <a:pPr algn="r">
                        <a:lnSpc>
                          <a:spcPct val="80000"/>
                        </a:lnSpc>
                      </a:pPr>
                      <a:r>
                        <a:rPr lang="en-US" sz="1600" dirty="0" smtClean="0"/>
                        <a:t>121</a:t>
                      </a:r>
                    </a:p>
                    <a:p>
                      <a:pPr algn="r">
                        <a:lnSpc>
                          <a:spcPct val="80000"/>
                        </a:lnSpc>
                      </a:pPr>
                      <a:r>
                        <a:rPr lang="en-US" sz="1600" dirty="0" smtClean="0"/>
                        <a:t>364</a:t>
                      </a:r>
                    </a:p>
                    <a:p>
                      <a:pPr algn="r">
                        <a:lnSpc>
                          <a:spcPct val="80000"/>
                        </a:lnSpc>
                      </a:pPr>
                      <a:r>
                        <a:rPr lang="en-US" sz="1600" dirty="0" smtClean="0"/>
                        <a:t>1093</a:t>
                      </a:r>
                    </a:p>
                    <a:p>
                      <a:pPr algn="r">
                        <a:lnSpc>
                          <a:spcPct val="80000"/>
                        </a:lnSpc>
                      </a:pPr>
                      <a:r>
                        <a:rPr lang="en-US" sz="1600" dirty="0" smtClean="0"/>
                        <a:t>3280</a:t>
                      </a:r>
                    </a:p>
                  </a:txBody>
                  <a:tcPr>
                    <a:solidFill>
                      <a:srgbClr val="EAF0F7"/>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1</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4</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10</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31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93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280</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841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2523</a:t>
                      </a:r>
                    </a:p>
                  </a:txBody>
                  <a:tcPr horzOverflow="overflow">
                    <a:lnT w="38100" cap="flat" cmpd="sng" algn="ctr">
                      <a:solidFill>
                        <a:schemeClr val="tx1"/>
                      </a:solidFill>
                      <a:prstDash val="solid"/>
                      <a:round/>
                      <a:headEnd type="none" w="med" len="med"/>
                      <a:tailEnd type="none" w="med" len="med"/>
                    </a:lnT>
                    <a:solidFill>
                      <a:srgbClr val="EAF0F7"/>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5</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17</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29</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35</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41</a:t>
                      </a:r>
                    </a:p>
                  </a:txBody>
                  <a:tcPr horzOverflow="overflow">
                    <a:lnT w="38100" cap="flat" cmpd="sng" algn="ctr">
                      <a:solidFill>
                        <a:schemeClr val="tx1"/>
                      </a:solidFill>
                      <a:prstDash val="solid"/>
                      <a:round/>
                      <a:headEnd type="none" w="med" len="med"/>
                      <a:tailEnd type="none" w="med" len="med"/>
                    </a:lnT>
                    <a:solidFill>
                      <a:srgbClr val="EAF0F7"/>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0.6</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1.4</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3.6</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10.8</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38.5</a:t>
                      </a:r>
                    </a:p>
                  </a:txBody>
                  <a:tcPr horzOverflow="overflow">
                    <a:lnT w="38100" cap="flat" cmpd="sng" algn="ctr">
                      <a:solidFill>
                        <a:schemeClr val="tx1"/>
                      </a:solidFill>
                      <a:prstDash val="solid"/>
                      <a:round/>
                      <a:headEnd type="none" w="med" len="med"/>
                      <a:tailEnd type="none" w="med" len="med"/>
                    </a:lnT>
                    <a:solidFill>
                      <a:srgbClr val="EAF0F7"/>
                    </a:solidFill>
                  </a:tcPr>
                </a:tc>
              </a:tr>
              <a:tr h="1389636">
                <a:tc>
                  <a:txBody>
                    <a:bodyPr/>
                    <a:lstStyle/>
                    <a:p>
                      <a:pPr algn="ctr"/>
                      <a:r>
                        <a:rPr lang="en-US" dirty="0" smtClean="0"/>
                        <a:t>IMP</a:t>
                      </a:r>
                      <a:endParaRPr lang="en-US" dirty="0"/>
                    </a:p>
                  </a:txBody>
                  <a:tcPr anchor="ctr">
                    <a:solidFill>
                      <a:schemeClr val="bg2">
                        <a:lumMod val="75000"/>
                        <a:lumOff val="25000"/>
                      </a:schemeClr>
                    </a:solidFill>
                  </a:tcPr>
                </a:tc>
                <a:tc>
                  <a:txBody>
                    <a:bodyPr/>
                    <a:lstStyle/>
                    <a:p>
                      <a:pPr algn="r">
                        <a:lnSpc>
                          <a:spcPct val="80000"/>
                        </a:lnSpc>
                      </a:pPr>
                      <a:r>
                        <a:rPr lang="en-US" sz="1600" dirty="0" smtClean="0"/>
                        <a:t>1</a:t>
                      </a:r>
                    </a:p>
                    <a:p>
                      <a:pPr algn="r">
                        <a:lnSpc>
                          <a:spcPct val="80000"/>
                        </a:lnSpc>
                      </a:pPr>
                      <a:r>
                        <a:rPr lang="en-US" sz="1600" dirty="0" smtClean="0"/>
                        <a:t>2</a:t>
                      </a:r>
                    </a:p>
                    <a:p>
                      <a:pPr algn="r">
                        <a:lnSpc>
                          <a:spcPct val="80000"/>
                        </a:lnSpc>
                      </a:pPr>
                      <a:r>
                        <a:rPr lang="en-US" sz="1600" dirty="0" smtClean="0"/>
                        <a:t>3</a:t>
                      </a:r>
                    </a:p>
                    <a:p>
                      <a:pPr algn="r">
                        <a:lnSpc>
                          <a:spcPct val="80000"/>
                        </a:lnSpc>
                      </a:pPr>
                      <a:r>
                        <a:rPr lang="en-US" sz="1600" dirty="0" smtClean="0"/>
                        <a:t>…</a:t>
                      </a:r>
                    </a:p>
                    <a:p>
                      <a:pPr algn="r">
                        <a:lnSpc>
                          <a:spcPct val="80000"/>
                        </a:lnSpc>
                      </a:pPr>
                      <a:r>
                        <a:rPr lang="en-US" sz="1600" dirty="0" smtClean="0"/>
                        <a:t>15</a:t>
                      </a:r>
                    </a:p>
                    <a:p>
                      <a:pPr algn="r">
                        <a:lnSpc>
                          <a:spcPct val="80000"/>
                        </a:lnSpc>
                      </a:pPr>
                      <a:r>
                        <a:rPr lang="en-US" sz="1600" dirty="0" smtClean="0"/>
                        <a:t>31</a:t>
                      </a:r>
                    </a:p>
                    <a:p>
                      <a:pPr algn="r">
                        <a:lnSpc>
                          <a:spcPct val="80000"/>
                        </a:lnSpc>
                      </a:pPr>
                      <a:r>
                        <a:rPr lang="en-US" sz="1600" dirty="0" smtClean="0"/>
                        <a:t>63</a:t>
                      </a:r>
                    </a:p>
                    <a:p>
                      <a:pPr algn="r">
                        <a:lnSpc>
                          <a:spcPct val="80000"/>
                        </a:lnSpc>
                      </a:pPr>
                      <a:r>
                        <a:rPr lang="en-US" sz="1600" dirty="0" smtClean="0"/>
                        <a:t>127</a:t>
                      </a:r>
                    </a:p>
                    <a:p>
                      <a:pPr algn="r">
                        <a:lnSpc>
                          <a:spcPct val="80000"/>
                        </a:lnSpc>
                      </a:pPr>
                      <a:r>
                        <a:rPr lang="en-US" sz="1600" dirty="0" smtClean="0"/>
                        <a:t>255</a:t>
                      </a:r>
                    </a:p>
                    <a:p>
                      <a:pPr algn="r">
                        <a:lnSpc>
                          <a:spcPct val="80000"/>
                        </a:lnSpc>
                      </a:pPr>
                      <a:r>
                        <a:rPr lang="en-US" sz="1600" dirty="0" smtClean="0"/>
                        <a:t>511</a:t>
                      </a:r>
                    </a:p>
                  </a:txBody>
                  <a:tcPr>
                    <a:solidFill>
                      <a:srgbClr val="D3DFEE"/>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5</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8</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36</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75</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157</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327</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679</a:t>
                      </a:r>
                      <a:endParaRPr kumimoji="0" lang="en-US" sz="1600" b="0" i="0" u="none" strike="noStrike" cap="none" normalizeH="0" baseline="0" dirty="0" smtClean="0">
                        <a:ln>
                          <a:noFill/>
                        </a:ln>
                        <a:solidFill>
                          <a:schemeClr val="bg1"/>
                        </a:solidFill>
                        <a:effectLst/>
                        <a:latin typeface="+mn-lt"/>
                      </a:endParaRP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a:t>
                      </a:r>
                      <a:r>
                        <a:rPr kumimoji="0" lang="en-US" sz="1600" b="0" i="0" u="none" strike="noStrike" cap="none" normalizeH="0" baseline="30000" dirty="0" smtClean="0">
                          <a:ln>
                            <a:noFill/>
                          </a:ln>
                          <a:solidFill>
                            <a:schemeClr val="bg1"/>
                          </a:solidFill>
                          <a:effectLst/>
                          <a:latin typeface="+mn-lt"/>
                        </a:rPr>
                        <a:t>1402</a:t>
                      </a:r>
                    </a:p>
                  </a:txBody>
                  <a:tcPr horzOverflow="overflow">
                    <a:solidFill>
                      <a:srgbClr val="D3DFEE"/>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7</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61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96</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147</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230</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377</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bg1"/>
                          </a:solidFill>
                          <a:effectLst/>
                          <a:latin typeface="+mn-lt"/>
                        </a:rPr>
                        <a:t>652</a:t>
                      </a:r>
                    </a:p>
                  </a:txBody>
                  <a:tcPr horzOverflow="overflow">
                    <a:solidFill>
                      <a:srgbClr val="D3DFEE"/>
                    </a:solidFill>
                  </a:tcPr>
                </a:tc>
                <a:tc>
                  <a:txBody>
                    <a:bodyPr/>
                    <a:lstStyle/>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0.3</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2.2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5.1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10.1</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21.0</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52.2</a:t>
                      </a:r>
                    </a:p>
                    <a:p>
                      <a:pPr marL="0" marR="0" lvl="0" indent="0" algn="r" defTabSz="914400" rtl="0" eaLnBrk="1" fontAlgn="base" latinLnBrk="0" hangingPunct="1">
                        <a:lnSpc>
                          <a:spcPct val="80000"/>
                        </a:lnSpc>
                        <a:spcBef>
                          <a:spcPct val="0"/>
                        </a:spcBef>
                        <a:spcAft>
                          <a:spcPct val="0"/>
                        </a:spcAft>
                        <a:buClr>
                          <a:schemeClr val="hlink"/>
                        </a:buClr>
                        <a:buSzPct val="70000"/>
                        <a:buFont typeface="Wingdings" pitchFamily="2" charset="2"/>
                        <a:buNone/>
                        <a:tabLst/>
                      </a:pPr>
                      <a:r>
                        <a:rPr kumimoji="0" lang="en-US" sz="1600" b="1" i="0" u="none" strike="noStrike" cap="none" normalizeH="0" baseline="0" dirty="0" smtClean="0">
                          <a:ln>
                            <a:noFill/>
                          </a:ln>
                          <a:solidFill>
                            <a:schemeClr val="bg1"/>
                          </a:solidFill>
                          <a:effectLst/>
                          <a:latin typeface="+mn-lt"/>
                        </a:rPr>
                        <a:t>331.1</a:t>
                      </a:r>
                    </a:p>
                  </a:txBody>
                  <a:tcPr horzOverflow="overflow">
                    <a:solidFill>
                      <a:srgbClr val="D3DFEE"/>
                    </a:solidFill>
                  </a:tcPr>
                </a:tc>
              </a:tr>
            </a:tbl>
          </a:graphicData>
        </a:graphic>
      </p:graphicFrame>
    </p:spTree>
    <p:extLst>
      <p:ext uri="{BB962C8B-B14F-4D97-AF65-F5344CB8AC3E}">
        <p14:creationId xmlns:p14="http://schemas.microsoft.com/office/powerpoint/2010/main" val="39730371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Soundness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574441"/>
              </p:ext>
            </p:extLst>
          </p:nvPr>
        </p:nvGraphicFramePr>
        <p:xfrm>
          <a:off x="76200" y="1611057"/>
          <a:ext cx="8991601" cy="5065776"/>
        </p:xfrm>
        <a:graphic>
          <a:graphicData uri="http://schemas.openxmlformats.org/drawingml/2006/table">
            <a:tbl>
              <a:tblPr firstRow="1" firstCol="1" bandRow="1">
                <a:tableStyleId>{5C22544A-7EE6-4342-B048-85BDC9FD1C3A}</a:tableStyleId>
              </a:tblPr>
              <a:tblGrid>
                <a:gridCol w="2095814"/>
                <a:gridCol w="2123212"/>
                <a:gridCol w="2410872"/>
                <a:gridCol w="2361703"/>
              </a:tblGrid>
              <a:tr h="609600">
                <a:tc>
                  <a:txBody>
                    <a:bodyPr/>
                    <a:lstStyle/>
                    <a:p>
                      <a:pPr algn="ctr"/>
                      <a:r>
                        <a:rPr lang="en-US" dirty="0" smtClean="0"/>
                        <a:t>Language</a:t>
                      </a:r>
                      <a:endParaRPr lang="en-US" dirty="0"/>
                    </a:p>
                  </a:txBody>
                  <a:tcPr anchor="ctr">
                    <a:solidFill>
                      <a:schemeClr val="bg2">
                        <a:lumMod val="75000"/>
                        <a:lumOff val="25000"/>
                      </a:schemeClr>
                    </a:solidFill>
                  </a:tcPr>
                </a:tc>
                <a:tc>
                  <a:txBody>
                    <a:bodyPr/>
                    <a:lstStyle/>
                    <a:p>
                      <a:pPr algn="ctr"/>
                      <a:r>
                        <a:rPr lang="en-US" dirty="0" smtClean="0"/>
                        <a:t>Max Expression Size</a:t>
                      </a:r>
                      <a:endParaRPr lang="en-US" dirty="0"/>
                    </a:p>
                  </a:txBody>
                  <a:tcPr anchor="ctr">
                    <a:solidFill>
                      <a:schemeClr val="bg2">
                        <a:lumMod val="75000"/>
                        <a:lumOff val="25000"/>
                      </a:schemeClr>
                    </a:solidFill>
                  </a:tcPr>
                </a:tc>
                <a:tc>
                  <a:txBody>
                    <a:bodyPr/>
                    <a:lstStyle/>
                    <a:p>
                      <a:pPr algn="ctr"/>
                      <a:r>
                        <a:rPr lang="en-US" dirty="0" smtClean="0"/>
                        <a:t>Steps Checked</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r>
                        <a:rPr lang="en-US" b="1" dirty="0" smtClean="0">
                          <a:solidFill>
                            <a:schemeClr val="tx1"/>
                          </a:solidFill>
                        </a:rPr>
                        <a:t>Time</a:t>
                      </a:r>
                      <a:endParaRPr lang="en-US" b="1" dirty="0">
                        <a:solidFill>
                          <a:schemeClr val="tx1"/>
                        </a:solidFill>
                      </a:endParaRPr>
                    </a:p>
                  </a:txBody>
                  <a:tcPr anchor="ctr">
                    <a:lnB w="38100" cap="flat" cmpd="sng" algn="ctr">
                      <a:solidFill>
                        <a:schemeClr val="tx1"/>
                      </a:solidFill>
                      <a:prstDash val="solid"/>
                      <a:round/>
                      <a:headEnd type="none" w="med" len="med"/>
                      <a:tailEnd type="none" w="med" len="med"/>
                    </a:lnB>
                    <a:solidFill>
                      <a:schemeClr val="bg2">
                        <a:lumMod val="75000"/>
                        <a:lumOff val="25000"/>
                      </a:schemeClr>
                    </a:solidFill>
                  </a:tcPr>
                </a:tc>
              </a:tr>
              <a:tr h="1295400">
                <a:tc>
                  <a:txBody>
                    <a:bodyPr/>
                    <a:lstStyle/>
                    <a:p>
                      <a:pPr algn="ctr"/>
                      <a:r>
                        <a:rPr lang="en-US" dirty="0" smtClean="0"/>
                        <a:t>Featherweight Java</a:t>
                      </a:r>
                      <a:endParaRPr lang="en-US" dirty="0"/>
                    </a:p>
                  </a:txBody>
                  <a:tcPr anchor="ctr">
                    <a:solidFill>
                      <a:schemeClr val="bg2">
                        <a:lumMod val="75000"/>
                        <a:lumOff val="25000"/>
                      </a:schemeClr>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4</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85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341</a:t>
                      </a:r>
                    </a:p>
                  </a:txBody>
                  <a:tcPr horzOverflow="overflow">
                    <a:solidFill>
                      <a:srgbClr val="EAF0F7"/>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70</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298</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1210</a:t>
                      </a:r>
                    </a:p>
                  </a:txBody>
                  <a:tcPr horzOverflow="overflow">
                    <a:lnT w="38100" cap="flat" cmpd="sng" algn="ctr">
                      <a:solidFill>
                        <a:schemeClr val="tx1"/>
                      </a:solidFill>
                      <a:prstDash val="solid"/>
                      <a:round/>
                      <a:headEnd type="none" w="med" len="med"/>
                      <a:tailEnd type="none" w="med" len="med"/>
                    </a:lnT>
                    <a:solidFill>
                      <a:srgbClr val="EAF0F7"/>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1.1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1.6</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1.7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1.9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2.2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6.9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43.8</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475.0</a:t>
                      </a:r>
                    </a:p>
                  </a:txBody>
                  <a:tcPr horzOverflow="overflow">
                    <a:lnT w="38100" cap="flat" cmpd="sng" algn="ctr">
                      <a:solidFill>
                        <a:schemeClr val="tx1"/>
                      </a:solidFill>
                      <a:prstDash val="solid"/>
                      <a:round/>
                      <a:headEnd type="none" w="med" len="med"/>
                      <a:tailEnd type="none" w="med" len="med"/>
                    </a:lnT>
                    <a:solidFill>
                      <a:srgbClr val="EAF0F7"/>
                    </a:solidFill>
                  </a:tcPr>
                </a:tc>
              </a:tr>
              <a:tr h="1389636">
                <a:tc>
                  <a:txBody>
                    <a:bodyPr/>
                    <a:lstStyle/>
                    <a:p>
                      <a:pPr algn="ctr"/>
                      <a:r>
                        <a:rPr lang="en-US" dirty="0" smtClean="0"/>
                        <a:t>Mini Java</a:t>
                      </a:r>
                      <a:endParaRPr lang="en-US" dirty="0"/>
                    </a:p>
                  </a:txBody>
                  <a:tcPr anchor="ctr">
                    <a:solidFill>
                      <a:schemeClr val="bg2">
                        <a:lumMod val="75000"/>
                        <a:lumOff val="25000"/>
                      </a:schemeClr>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4</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85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341</a:t>
                      </a:r>
                    </a:p>
                  </a:txBody>
                  <a:tcPr horzOverflow="overflow">
                    <a:solidFill>
                      <a:srgbClr val="D3DFEE"/>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40</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275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1133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4565</a:t>
                      </a:r>
                    </a:p>
                  </a:txBody>
                  <a:tcPr horzOverflow="overflow">
                    <a:solidFill>
                      <a:srgbClr val="D3DFEE"/>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2.7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3.1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3.9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5.8</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6.2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37.4</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342.4</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5981.1</a:t>
                      </a:r>
                    </a:p>
                  </a:txBody>
                  <a:tcPr horzOverflow="overflow">
                    <a:solidFill>
                      <a:srgbClr val="D3DFEE"/>
                    </a:solidFill>
                  </a:tcPr>
                </a:tc>
              </a:tr>
              <a:tr h="1389636">
                <a:tc>
                  <a:txBody>
                    <a:bodyPr/>
                    <a:lstStyle/>
                    <a:p>
                      <a:pPr algn="ctr"/>
                      <a:r>
                        <a:rPr lang="en-US" dirty="0" smtClean="0"/>
                        <a:t>Mini Java</a:t>
                      </a:r>
                      <a:r>
                        <a:rPr lang="en-US" baseline="0" dirty="0" smtClean="0"/>
                        <a:t> with Ownership Types</a:t>
                      </a:r>
                      <a:endParaRPr lang="en-US" dirty="0"/>
                    </a:p>
                  </a:txBody>
                  <a:tcPr anchor="ctr">
                    <a:solidFill>
                      <a:schemeClr val="bg2">
                        <a:lumMod val="75000"/>
                        <a:lumOff val="25000"/>
                      </a:schemeClr>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4</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29</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33</a:t>
                      </a:r>
                    </a:p>
                  </a:txBody>
                  <a:tcPr horzOverflow="overflow">
                    <a:solidFill>
                      <a:srgbClr val="EAF0F7"/>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73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110</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135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157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733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877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1021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0" i="0" u="none" strike="noStrike" cap="none" normalizeH="0" baseline="0" dirty="0" smtClean="0">
                          <a:ln>
                            <a:noFill/>
                          </a:ln>
                          <a:solidFill>
                            <a:schemeClr val="bg1"/>
                          </a:solidFill>
                          <a:effectLst/>
                          <a:latin typeface="+mn-lt"/>
                        </a:rPr>
                        <a:t>1165</a:t>
                      </a:r>
                    </a:p>
                  </a:txBody>
                  <a:tcPr horzOverflow="overflow">
                    <a:solidFill>
                      <a:srgbClr val="EAF0F7"/>
                    </a:solidFill>
                  </a:tcPr>
                </a:tc>
                <a:tc>
                  <a:txBody>
                    <a:bodyPr/>
                    <a:lstStyle/>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50.8</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77.1</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103.2</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231.3</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248.0</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2760.7</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3963.8</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5271.5</a:t>
                      </a:r>
                    </a:p>
                    <a:p>
                      <a:pPr marL="0" marR="0" lvl="0" indent="0" algn="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1400" b="1" i="0" u="none" strike="noStrike" cap="none" normalizeH="0" baseline="0" dirty="0" smtClean="0">
                          <a:ln>
                            <a:noFill/>
                          </a:ln>
                          <a:solidFill>
                            <a:schemeClr val="bg1"/>
                          </a:solidFill>
                          <a:effectLst/>
                          <a:latin typeface="+mn-lt"/>
                        </a:rPr>
                        <a:t>6255.3</a:t>
                      </a:r>
                    </a:p>
                  </a:txBody>
                  <a:tcPr horzOverflow="overflow">
                    <a:solidFill>
                      <a:srgbClr val="EAF0F7"/>
                    </a:solidFill>
                  </a:tcPr>
                </a:tc>
              </a:tr>
            </a:tbl>
          </a:graphicData>
        </a:graphic>
      </p:graphicFrame>
    </p:spTree>
    <p:extLst>
      <p:ext uri="{BB962C8B-B14F-4D97-AF65-F5344CB8AC3E}">
        <p14:creationId xmlns:p14="http://schemas.microsoft.com/office/powerpoint/2010/main" val="27219834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Catching</a:t>
            </a:r>
            <a:endParaRPr lang="en-US" dirty="0"/>
          </a:p>
        </p:txBody>
      </p:sp>
      <p:sp>
        <p:nvSpPr>
          <p:cNvPr id="3" name="Content Placeholder 2"/>
          <p:cNvSpPr>
            <a:spLocks noGrp="1"/>
          </p:cNvSpPr>
          <p:nvPr>
            <p:ph idx="1"/>
          </p:nvPr>
        </p:nvSpPr>
        <p:spPr/>
        <p:txBody>
          <a:bodyPr>
            <a:normAutofit/>
          </a:bodyPr>
          <a:lstStyle/>
          <a:p>
            <a:r>
              <a:rPr lang="en-US" sz="2400" dirty="0" smtClean="0"/>
              <a:t>We inserted 20 errors into Mini Java with Ownership Types</a:t>
            </a:r>
            <a:endParaRPr lang="en-US" sz="2400" dirty="0"/>
          </a:p>
        </p:txBody>
      </p:sp>
      <p:graphicFrame>
        <p:nvGraphicFramePr>
          <p:cNvPr id="5" name="Group 52"/>
          <p:cNvGraphicFramePr>
            <a:graphicFrameLocks/>
          </p:cNvGraphicFramePr>
          <p:nvPr>
            <p:extLst>
              <p:ext uri="{D42A27DB-BD31-4B8C-83A1-F6EECF244321}">
                <p14:modId xmlns:p14="http://schemas.microsoft.com/office/powerpoint/2010/main" val="2505886400"/>
              </p:ext>
            </p:extLst>
          </p:nvPr>
        </p:nvGraphicFramePr>
        <p:xfrm>
          <a:off x="1219200" y="2819400"/>
          <a:ext cx="4065587" cy="2362200"/>
        </p:xfrm>
        <a:graphic>
          <a:graphicData uri="http://schemas.openxmlformats.org/drawingml/2006/table">
            <a:tbl>
              <a:tblPr/>
              <a:tblGrid>
                <a:gridCol w="2036762"/>
                <a:gridCol w="2028825"/>
              </a:tblGrid>
              <a:tr h="67310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Max Expression 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Percentage of Errors Caught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89100">
                <a:tc>
                  <a:txBody>
                    <a:bodyPr/>
                    <a:lstStyle/>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2</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3</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5</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6</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7</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40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68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76</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80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84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dirty="0" smtClean="0">
                          <a:ln>
                            <a:noFill/>
                          </a:ln>
                          <a:solidFill>
                            <a:srgbClr val="33CC33"/>
                          </a:solidFill>
                          <a:effectLst>
                            <a:outerShdw blurRad="38100" dist="38100" dir="2700000" algn="tl">
                              <a:srgbClr val="000000"/>
                            </a:outerShdw>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30837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Catching</a:t>
            </a:r>
            <a:endParaRPr lang="en-US" dirty="0"/>
          </a:p>
        </p:txBody>
      </p:sp>
      <p:sp>
        <p:nvSpPr>
          <p:cNvPr id="3" name="Content Placeholder 2"/>
          <p:cNvSpPr>
            <a:spLocks noGrp="1"/>
          </p:cNvSpPr>
          <p:nvPr>
            <p:ph idx="1"/>
          </p:nvPr>
        </p:nvSpPr>
        <p:spPr/>
        <p:txBody>
          <a:bodyPr>
            <a:normAutofit/>
          </a:bodyPr>
          <a:lstStyle/>
          <a:p>
            <a:r>
              <a:rPr lang="en-US" sz="2400" dirty="0" smtClean="0"/>
              <a:t>We inserted 20 errors into Mini Java with Ownership </a:t>
            </a:r>
            <a:r>
              <a:rPr lang="en-US" sz="2400" dirty="0"/>
              <a:t>T</a:t>
            </a:r>
            <a:r>
              <a:rPr lang="en-US" sz="2400" dirty="0" smtClean="0"/>
              <a:t>ypes</a:t>
            </a:r>
            <a:endParaRPr lang="en-US" sz="2400" dirty="0"/>
          </a:p>
        </p:txBody>
      </p:sp>
      <p:graphicFrame>
        <p:nvGraphicFramePr>
          <p:cNvPr id="6" name="Group 35"/>
          <p:cNvGraphicFramePr>
            <a:graphicFrameLocks/>
          </p:cNvGraphicFramePr>
          <p:nvPr>
            <p:extLst>
              <p:ext uri="{D42A27DB-BD31-4B8C-83A1-F6EECF244321}">
                <p14:modId xmlns:p14="http://schemas.microsoft.com/office/powerpoint/2010/main" val="2001635017"/>
              </p:ext>
            </p:extLst>
          </p:nvPr>
        </p:nvGraphicFramePr>
        <p:xfrm>
          <a:off x="1219200" y="2819400"/>
          <a:ext cx="6884987" cy="3290570"/>
        </p:xfrm>
        <a:graphic>
          <a:graphicData uri="http://schemas.openxmlformats.org/drawingml/2006/table">
            <a:tbl>
              <a:tblPr/>
              <a:tblGrid>
                <a:gridCol w="2036762"/>
                <a:gridCol w="2028825"/>
                <a:gridCol w="2819400"/>
              </a:tblGrid>
              <a:tr h="67310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Max Expression 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Percentage of Errors Caught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Time to Check the Entire Search Space (s)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89100">
                <a:tc>
                  <a:txBody>
                    <a:bodyPr/>
                    <a:lstStyle/>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2</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3</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5</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6</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7</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8</a:t>
                      </a:r>
                      <a:endParaRPr kumimoji="0" lang="en-US" sz="1500" b="0" i="0" u="none" strike="noStrike" cap="none" normalizeH="0" baseline="0" smtClean="0">
                        <a:ln>
                          <a:noFill/>
                        </a:ln>
                        <a:solidFill>
                          <a:srgbClr val="33CC33"/>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25</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29</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40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68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76</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80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84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1" i="0" u="none" strike="noStrike" cap="none" normalizeH="0" baseline="0" smtClean="0">
                          <a:ln>
                            <a:noFill/>
                          </a:ln>
                          <a:solidFill>
                            <a:srgbClr val="33CC33"/>
                          </a:solidFill>
                          <a:effectLst>
                            <a:outerShdw blurRad="38100" dist="38100" dir="2700000" algn="tl">
                              <a:srgbClr val="000000"/>
                            </a:outerShdw>
                          </a:effectLst>
                          <a:latin typeface="Tahoma" pitchFamily="34" charset="0"/>
                        </a:rPr>
                        <a:t>100</a:t>
                      </a:r>
                      <a:endParaRPr kumimoji="0" lang="en-US" sz="1500" b="0" i="0" u="none" strike="noStrike" cap="none" normalizeH="0" baseline="0" smtClean="0">
                        <a:ln>
                          <a:noFill/>
                        </a:ln>
                        <a:solidFill>
                          <a:srgbClr val="33CC33"/>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50.818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77.135</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103.230</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231.328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247.954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339.632</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403.249</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latin typeface="Tahoma" pitchFamily="34" charset="0"/>
                        </a:rPr>
                        <a:t>836.568</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2760.734</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3963.836</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5271.509</a:t>
                      </a:r>
                    </a:p>
                    <a:p>
                      <a:pPr marL="0" marR="0" lvl="0" indent="0" algn="r" defTabSz="914400" rtl="0" eaLnBrk="1" fontAlgn="base" latinLnBrk="0" hangingPunct="1">
                        <a:lnSpc>
                          <a:spcPct val="85000"/>
                        </a:lnSpc>
                        <a:spcBef>
                          <a:spcPct val="0"/>
                        </a:spcBef>
                        <a:spcAft>
                          <a:spcPct val="0"/>
                        </a:spcAft>
                        <a:buClr>
                          <a:schemeClr val="hlink"/>
                        </a:buClr>
                        <a:buSzPct val="70000"/>
                        <a:buFont typeface="Wingdings" pitchFamily="2" charset="2"/>
                        <a:buNone/>
                        <a:tabLst/>
                      </a:pPr>
                      <a:r>
                        <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6255.260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02379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Example</a:t>
            </a:r>
          </a:p>
          <a:p>
            <a:r>
              <a:rPr lang="en-US" dirty="0" smtClean="0"/>
              <a:t>Approach</a:t>
            </a:r>
          </a:p>
          <a:p>
            <a:r>
              <a:rPr lang="en-US" dirty="0" smtClean="0"/>
              <a:t>Modular Extension</a:t>
            </a:r>
          </a:p>
          <a:p>
            <a:r>
              <a:rPr lang="en-US" dirty="0" smtClean="0"/>
              <a:t>Checking Type Soundness</a:t>
            </a:r>
          </a:p>
          <a:p>
            <a:r>
              <a:rPr lang="en-US" dirty="0"/>
              <a:t>Experimental Results</a:t>
            </a:r>
            <a:endParaRPr lang="en-US" dirty="0" smtClean="0"/>
          </a:p>
          <a:p>
            <a:r>
              <a:rPr lang="en-US" b="1" dirty="0" smtClean="0">
                <a:solidFill>
                  <a:srgbClr val="FFFF00"/>
                </a:solidFill>
              </a:rPr>
              <a:t>Related Work and Conclusions</a:t>
            </a:r>
            <a:endParaRPr lang="en-US" b="1" dirty="0">
              <a:solidFill>
                <a:srgbClr val="FFFF00"/>
              </a:solidFill>
            </a:endParaRPr>
          </a:p>
        </p:txBody>
      </p:sp>
    </p:spTree>
    <p:extLst>
      <p:ext uri="{BB962C8B-B14F-4D97-AF65-F5344CB8AC3E}">
        <p14:creationId xmlns:p14="http://schemas.microsoft.com/office/powerpoint/2010/main" val="10709848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pPr marL="431800" indent="-323850">
              <a:buSzPct val="60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State space reduction techniques</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Abstraction &amp; refinement </a:t>
            </a:r>
            <a:r>
              <a:rPr lang="en-US" dirty="0" smtClean="0">
                <a:solidFill>
                  <a:srgbClr val="00AE00"/>
                </a:solidFill>
              </a:rPr>
              <a:t>[SLAM; Blast; Magic]</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Partial order reduction </a:t>
            </a:r>
            <a:r>
              <a:rPr lang="en-US" dirty="0" smtClean="0">
                <a:solidFill>
                  <a:srgbClr val="00AE00"/>
                </a:solidFill>
              </a:rPr>
              <a:t>[Godefroid97; Flanagan05]</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Heap canonicalization </a:t>
            </a:r>
            <a:r>
              <a:rPr lang="en-US" dirty="0" smtClean="0">
                <a:solidFill>
                  <a:srgbClr val="00AE00"/>
                </a:solidFill>
              </a:rPr>
              <a:t>[Musuvathi05; Iosif02]</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Symmetry reduction </a:t>
            </a:r>
            <a:r>
              <a:rPr lang="en-US" dirty="0" smtClean="0">
                <a:solidFill>
                  <a:srgbClr val="00AE00"/>
                </a:solidFill>
              </a:rPr>
              <a:t>[Ip93]</a:t>
            </a:r>
          </a:p>
          <a:p>
            <a:endParaRPr lang="en-US" dirty="0"/>
          </a:p>
        </p:txBody>
      </p:sp>
    </p:spTree>
    <p:extLst>
      <p:ext uri="{BB962C8B-B14F-4D97-AF65-F5344CB8AC3E}">
        <p14:creationId xmlns:p14="http://schemas.microsoft.com/office/powerpoint/2010/main" val="348853086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lnSpcReduction="10000"/>
          </a:bodyPr>
          <a:lstStyle/>
          <a:p>
            <a:pPr marL="431800" indent="-323850">
              <a:buSzPct val="60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Software model checkers</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Verisoft</a:t>
            </a:r>
            <a:r>
              <a:rPr lang="en-US" dirty="0" smtClean="0"/>
              <a:t> </a:t>
            </a:r>
            <a:r>
              <a:rPr lang="en-US" dirty="0" smtClean="0">
                <a:solidFill>
                  <a:srgbClr val="00AE00"/>
                </a:solidFill>
              </a:rPr>
              <a:t>[Godefroid97]</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Java Pathfinder </a:t>
            </a:r>
            <a:r>
              <a:rPr lang="en-US" dirty="0" smtClean="0">
                <a:solidFill>
                  <a:srgbClr val="00AE00"/>
                </a:solidFill>
              </a:rPr>
              <a:t>[Visser00]</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CMC </a:t>
            </a:r>
            <a:r>
              <a:rPr lang="en-US" dirty="0" smtClean="0">
                <a:solidFill>
                  <a:srgbClr val="00AE00"/>
                </a:solidFill>
              </a:rPr>
              <a:t>[Musuvathi02]</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Bandera </a:t>
            </a:r>
            <a:r>
              <a:rPr lang="en-US" dirty="0" smtClean="0">
                <a:solidFill>
                  <a:srgbClr val="00AE00"/>
                </a:solidFill>
              </a:rPr>
              <a:t>[Corbett00]</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Bogor </a:t>
            </a:r>
            <a:r>
              <a:rPr lang="en-US" dirty="0" smtClean="0">
                <a:solidFill>
                  <a:srgbClr val="00AE00"/>
                </a:solidFill>
              </a:rPr>
              <a:t>[Dwyer05]</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SLAM </a:t>
            </a:r>
            <a:r>
              <a:rPr lang="en-US" dirty="0" smtClean="0">
                <a:solidFill>
                  <a:srgbClr val="00AE00"/>
                </a:solidFill>
              </a:rPr>
              <a:t>[Ball01]</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Blast </a:t>
            </a:r>
            <a:r>
              <a:rPr lang="en-US" dirty="0" smtClean="0">
                <a:solidFill>
                  <a:srgbClr val="00AE00"/>
                </a:solidFill>
              </a:rPr>
              <a:t>[Henzinger02]</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Magic </a:t>
            </a:r>
            <a:r>
              <a:rPr lang="en-US" dirty="0" smtClean="0">
                <a:solidFill>
                  <a:srgbClr val="00AE00"/>
                </a:solidFill>
              </a:rPr>
              <a:t>[Chaki03]</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Jalloy</a:t>
            </a:r>
            <a:r>
              <a:rPr lang="en-US" dirty="0" smtClean="0"/>
              <a:t> </a:t>
            </a:r>
            <a:r>
              <a:rPr lang="en-US" dirty="0" smtClean="0">
                <a:solidFill>
                  <a:srgbClr val="00AE00"/>
                </a:solidFill>
              </a:rPr>
              <a:t>[Vaziri03]</a:t>
            </a:r>
          </a:p>
          <a:p>
            <a:pPr marL="863600" lvl="1" indent="-323850">
              <a:buClr>
                <a:srgbClr val="FFFFFF"/>
              </a:buClr>
              <a:buSzPct val="75000"/>
              <a:buFont typeface="DejaVu San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Miniatur</a:t>
            </a:r>
            <a:r>
              <a:rPr lang="en-US" dirty="0" smtClean="0"/>
              <a:t> </a:t>
            </a:r>
            <a:r>
              <a:rPr lang="en-US" dirty="0" smtClean="0">
                <a:solidFill>
                  <a:srgbClr val="00AE00"/>
                </a:solidFill>
              </a:rPr>
              <a:t>[Dolby07]</a:t>
            </a:r>
            <a:endParaRPr lang="en-US" dirty="0">
              <a:solidFill>
                <a:srgbClr val="00AE00"/>
              </a:solidFill>
            </a:endParaRPr>
          </a:p>
        </p:txBody>
      </p:sp>
    </p:spTree>
    <p:extLst>
      <p:ext uri="{BB962C8B-B14F-4D97-AF65-F5344CB8AC3E}">
        <p14:creationId xmlns:p14="http://schemas.microsoft.com/office/powerpoint/2010/main" val="288509211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endParaRPr lang="en-US" dirty="0" smtClean="0"/>
          </a:p>
          <a:p>
            <a:pPr marL="431800" indent="-323850">
              <a:buSzPct val="60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smtClean="0"/>
          </a:p>
          <a:p>
            <a:pPr marL="431800" indent="-323850">
              <a:buSzPct val="60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Significant improvement over traditional model checkers for checking complex data dependent properties</a:t>
            </a:r>
          </a:p>
          <a:p>
            <a:pPr marL="431800" indent="-323850">
              <a:buSzPct val="60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smtClean="0"/>
          </a:p>
          <a:p>
            <a:pPr marL="431800" indent="-323850">
              <a:buSzPct val="60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 promising approach to checking much larger programs and broader classes of program properties than is currently possible</a:t>
            </a:r>
            <a:endParaRPr lang="en-US" dirty="0"/>
          </a:p>
        </p:txBody>
      </p:sp>
      <p:sp>
        <p:nvSpPr>
          <p:cNvPr id="4" name="Text Box 3"/>
          <p:cNvSpPr txBox="1">
            <a:spLocks noChangeArrowheads="1"/>
          </p:cNvSpPr>
          <p:nvPr/>
        </p:nvSpPr>
        <p:spPr bwMode="auto">
          <a:xfrm>
            <a:off x="152400" y="1587500"/>
            <a:ext cx="91932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3224"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DejaVu Sans" charset="0"/>
                <a:cs typeface="DejaVu Sans" charset="0"/>
              </a:defRPr>
            </a:lvl9pPr>
          </a:lstStyle>
          <a:p>
            <a:r>
              <a:rPr lang="en-US" sz="3200" b="1" dirty="0" smtClean="0">
                <a:solidFill>
                  <a:srgbClr val="FFFF00"/>
                </a:solidFill>
                <a:effectLst>
                  <a:outerShdw blurRad="38100" dist="38100" dir="2700000" algn="tl">
                    <a:srgbClr val="000000"/>
                  </a:outerShdw>
                </a:effectLst>
              </a:rPr>
              <a:t>Glass </a:t>
            </a:r>
            <a:r>
              <a:rPr lang="en-US" sz="3200" b="1" dirty="0">
                <a:solidFill>
                  <a:srgbClr val="FFFF00"/>
                </a:solidFill>
                <a:effectLst>
                  <a:outerShdw blurRad="38100" dist="38100" dir="2700000" algn="tl">
                    <a:srgbClr val="000000"/>
                  </a:outerShdw>
                </a:effectLst>
              </a:rPr>
              <a:t>Box Model Checking Offers:</a:t>
            </a:r>
          </a:p>
        </p:txBody>
      </p:sp>
    </p:spTree>
    <p:extLst>
      <p:ext uri="{BB962C8B-B14F-4D97-AF65-F5344CB8AC3E}">
        <p14:creationId xmlns:p14="http://schemas.microsoft.com/office/powerpoint/2010/main" val="3932846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 Box Pruning</a:t>
            </a:r>
            <a:endParaRPr lang="en-US" dirty="0"/>
          </a:p>
        </p:txBody>
      </p:sp>
      <p:sp>
        <p:nvSpPr>
          <p:cNvPr id="3" name="Content Placeholder 2"/>
          <p:cNvSpPr>
            <a:spLocks noGrp="1"/>
          </p:cNvSpPr>
          <p:nvPr>
            <p:ph idx="1"/>
          </p:nvPr>
        </p:nvSpPr>
        <p:spPr>
          <a:xfrm>
            <a:off x="152400" y="5562600"/>
            <a:ext cx="8839200" cy="1219200"/>
          </a:xfrm>
        </p:spPr>
        <p:txBody>
          <a:bodyPr/>
          <a:lstStyle/>
          <a:p>
            <a:r>
              <a:rPr lang="en-US" dirty="0" smtClean="0"/>
              <a:t>An insert operation touches only one path</a:t>
            </a:r>
          </a:p>
          <a:p>
            <a:r>
              <a:rPr lang="en-US" dirty="0" smtClean="0"/>
              <a:t>Insert behaves similarly on many states</a:t>
            </a:r>
            <a:endParaRPr lang="en-US" dirty="0"/>
          </a:p>
        </p:txBody>
      </p:sp>
      <p:grpSp>
        <p:nvGrpSpPr>
          <p:cNvPr id="4" name="Group 27"/>
          <p:cNvGrpSpPr>
            <a:grpSpLocks/>
          </p:cNvGrpSpPr>
          <p:nvPr/>
        </p:nvGrpSpPr>
        <p:grpSpPr bwMode="auto">
          <a:xfrm>
            <a:off x="2720975" y="1524000"/>
            <a:ext cx="3137689" cy="387841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1524000"/>
            <a:ext cx="3323944" cy="393858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9" y="2089151"/>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9" y="25368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794306" y="25368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2342744"/>
            <a:ext cx="506198" cy="194081"/>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561870" y="2342744"/>
            <a:ext cx="440183" cy="194081"/>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46506" y="29940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097" y="2790420"/>
            <a:ext cx="534989" cy="203606"/>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1" y="29940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2790420"/>
            <a:ext cx="558630" cy="203605"/>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1524001"/>
            <a:ext cx="1237882" cy="312336"/>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dirty="0">
                <a:solidFill>
                  <a:srgbClr val="FFFFFF"/>
                </a:solidFill>
              </a:rPr>
              <a:t>insert(3,x)</a:t>
            </a:r>
          </a:p>
        </p:txBody>
      </p:sp>
      <p:sp>
        <p:nvSpPr>
          <p:cNvPr id="64" name="Oval 12"/>
          <p:cNvSpPr>
            <a:spLocks noChangeArrowheads="1"/>
          </p:cNvSpPr>
          <p:nvPr/>
        </p:nvSpPr>
        <p:spPr bwMode="auto">
          <a:xfrm>
            <a:off x="57150" y="1931987"/>
            <a:ext cx="2236499" cy="15201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838200" y="3754438"/>
            <a:ext cx="2170594" cy="1598932"/>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175400" y="3452119"/>
            <a:ext cx="748814" cy="302319"/>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4531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additive="repl">
                                        <p:cTn id="6" dur="500" fill="hold" masterRel="sameClick"/>
                                        <p:tgtEl>
                                          <p:spTgt spid="54"/>
                                        </p:tgtEl>
                                        <p:attrNameLst>
                                          <p:attrName>fillColor</p:attrName>
                                        </p:attrNameLst>
                                      </p:cBhvr>
                                      <p:to>
                                        <a:srgbClr val="00FF00"/>
                                      </p:to>
                                    </p:animClr>
                                    <p:set>
                                      <p:cBhvr additive="repl">
                                        <p:cTn id="7" dur="500" fill="hold"/>
                                        <p:tgtEl>
                                          <p:spTgt spid="54"/>
                                        </p:tgtEl>
                                        <p:attrNameLst>
                                          <p:attrName>fill.type</p:attrName>
                                        </p:attrNameLst>
                                      </p:cBhvr>
                                      <p:to>
                                        <p:strVal val="solid"/>
                                      </p:to>
                                    </p:set>
                                  </p:childTnLst>
                                </p:cTn>
                              </p:par>
                              <p:par>
                                <p:cTn id="8" presetID="7" presetClass="emph" presetSubtype="2" fill="hold" nodeType="withEffect">
                                  <p:stCondLst>
                                    <p:cond delay="0"/>
                                  </p:stCondLst>
                                  <p:childTnLst>
                                    <p:animClr clrSpc="rgb" dir="cw">
                                      <p:cBhvr additive="repl">
                                        <p:cTn id="9" dur="500" fill="hold" masterRel="sameClick"/>
                                        <p:tgtEl>
                                          <p:spTgt spid="57"/>
                                        </p:tgtEl>
                                        <p:attrNameLst>
                                          <p:attrName>stroke.color</p:attrName>
                                        </p:attrNameLst>
                                      </p:cBhvr>
                                      <p:to>
                                        <a:srgbClr val="00FF00"/>
                                      </p:to>
                                    </p:animClr>
                                    <p:set>
                                      <p:cBhvr additive="repl">
                                        <p:cTn id="10" dur="500" fill="hold"/>
                                        <p:tgtEl>
                                          <p:spTgt spid="57"/>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additive="repl">
                                        <p:cTn id="12" dur="500" fill="hold" masterRel="sameClick"/>
                                        <p:tgtEl>
                                          <p:spTgt spid="55"/>
                                        </p:tgtEl>
                                        <p:attrNameLst>
                                          <p:attrName>fillColor</p:attrName>
                                        </p:attrNameLst>
                                      </p:cBhvr>
                                      <p:to>
                                        <a:srgbClr val="00FF00"/>
                                      </p:to>
                                    </p:animClr>
                                    <p:set>
                                      <p:cBhvr additive="repl">
                                        <p:cTn id="13" dur="500" fill="hold"/>
                                        <p:tgtEl>
                                          <p:spTgt spid="55"/>
                                        </p:tgtEl>
                                        <p:attrNameLst>
                                          <p:attrName>fill.type</p:attrName>
                                        </p:attrNameLst>
                                      </p:cBhvr>
                                      <p:to>
                                        <p:strVal val="solid"/>
                                      </p:to>
                                    </p:set>
                                  </p:childTnLst>
                                </p:cTn>
                              </p:par>
                              <p:par>
                                <p:cTn id="14" presetID="7" presetClass="emph" presetSubtype="2" fill="hold" nodeType="withEffect">
                                  <p:stCondLst>
                                    <p:cond delay="0"/>
                                  </p:stCondLst>
                                  <p:childTnLst>
                                    <p:animClr clrSpc="rgb" dir="cw">
                                      <p:cBhvr additive="repl">
                                        <p:cTn id="15" dur="500" fill="hold" masterRel="sameClick"/>
                                        <p:tgtEl>
                                          <p:spTgt spid="62"/>
                                        </p:tgtEl>
                                        <p:attrNameLst>
                                          <p:attrName>stroke.color</p:attrName>
                                        </p:attrNameLst>
                                      </p:cBhvr>
                                      <p:to>
                                        <a:srgbClr val="00FF00"/>
                                      </p:to>
                                    </p:animClr>
                                    <p:set>
                                      <p:cBhvr additive="repl">
                                        <p:cTn id="16" dur="500" fill="hold"/>
                                        <p:tgtEl>
                                          <p:spTgt spid="62"/>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additive="repl">
                                        <p:cTn id="18" dur="500" fill="hold" masterRel="sameClick"/>
                                        <p:tgtEl>
                                          <p:spTgt spid="61"/>
                                        </p:tgtEl>
                                        <p:attrNameLst>
                                          <p:attrName>fillColor</p:attrName>
                                        </p:attrNameLst>
                                      </p:cBhvr>
                                      <p:to>
                                        <a:srgbClr val="00FF00"/>
                                      </p:to>
                                    </p:animClr>
                                    <p:set>
                                      <p:cBhvr additive="repl">
                                        <p:cTn id="19" dur="500" fill="hold"/>
                                        <p:tgtEl>
                                          <p:spTgt spid="61"/>
                                        </p:tgtEl>
                                        <p:attrNameLst>
                                          <p:attrName>fill.type</p:attrName>
                                        </p:attrNameLst>
                                      </p:cBhvr>
                                      <p:to>
                                        <p:strVal val="solid"/>
                                      </p:to>
                                    </p:set>
                                  </p:childTnLst>
                                </p:cTn>
                              </p:par>
                            </p:childTnLst>
                          </p:cTn>
                        </p:par>
                        <p:par>
                          <p:cTn id="20" fill="hold">
                            <p:stCondLst>
                              <p:cond delay="500"/>
                            </p:stCondLst>
                            <p:childTnLst>
                              <p:par>
                                <p:cTn id="21" presetID="1" presetClass="entr" fill="hold" nodeType="afterEffect">
                                  <p:stCondLst>
                                    <p:cond delay="0"/>
                                  </p:stCondLst>
                                  <p:childTnLst>
                                    <p:set>
                                      <p:cBhvr additive="repl">
                                        <p:cTn id="22" dur="1" fill="hold">
                                          <p:stCondLst>
                                            <p:cond delay="0"/>
                                          </p:stCondLst>
                                        </p:cTn>
                                        <p:tgtEl>
                                          <p:spTgt spid="6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par>
                          <p:cTn id="31" fill="hold">
                            <p:stCondLst>
                              <p:cond delay="0"/>
                            </p:stCondLst>
                            <p:childTnLst>
                              <p:par>
                                <p:cTn id="32" presetID="1" presetClass="entr" fill="hold" nodeType="afterEffect">
                                  <p:stCondLst>
                                    <p:cond delay="200"/>
                                  </p:stCondLst>
                                  <p:childTnLst>
                                    <p:set>
                                      <p:cBhvr additive="repl">
                                        <p:cTn id="33" dur="1" fill="hold">
                                          <p:stCondLst>
                                            <p:cond delay="0"/>
                                          </p:stCondLst>
                                        </p:cTn>
                                        <p:tgtEl>
                                          <p:spTgt spid="4"/>
                                        </p:tgtEl>
                                        <p:attrNameLst>
                                          <p:attrName>style.visibility</p:attrName>
                                        </p:attrNameLst>
                                      </p:cBhvr>
                                      <p:to>
                                        <p:strVal val="visible"/>
                                      </p:to>
                                    </p:set>
                                  </p:childTnLst>
                                </p:cTn>
                              </p:par>
                            </p:childTnLst>
                          </p:cTn>
                        </p:par>
                        <p:par>
                          <p:cTn id="34" fill="hold">
                            <p:stCondLst>
                              <p:cond delay="200"/>
                            </p:stCondLst>
                            <p:childTnLst>
                              <p:par>
                                <p:cTn id="35" presetID="1" presetClass="entr" fill="hold" nodeType="afterEffect">
                                  <p:stCondLst>
                                    <p:cond delay="200"/>
                                  </p:stCondLst>
                                  <p:childTnLst>
                                    <p:set>
                                      <p:cBhvr additive="repl">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 Box Pruning</a:t>
            </a:r>
            <a:endParaRPr lang="en-US" dirty="0"/>
          </a:p>
        </p:txBody>
      </p:sp>
      <p:grpSp>
        <p:nvGrpSpPr>
          <p:cNvPr id="4" name="Group 27"/>
          <p:cNvGrpSpPr>
            <a:grpSpLocks/>
          </p:cNvGrpSpPr>
          <p:nvPr/>
        </p:nvGrpSpPr>
        <p:grpSpPr bwMode="auto">
          <a:xfrm>
            <a:off x="2720975" y="1524000"/>
            <a:ext cx="3137689" cy="387841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1524000"/>
            <a:ext cx="3323944" cy="393858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9" y="2089151"/>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9" y="2536826"/>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794306" y="25368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2342744"/>
            <a:ext cx="506198" cy="194081"/>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561870" y="2342744"/>
            <a:ext cx="440183" cy="194081"/>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46506" y="29940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097" y="2790420"/>
            <a:ext cx="534989" cy="203606"/>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1" y="2994026"/>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2790420"/>
            <a:ext cx="558630" cy="203605"/>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1524001"/>
            <a:ext cx="1237882" cy="312336"/>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sp>
        <p:nvSpPr>
          <p:cNvPr id="64" name="Oval 12"/>
          <p:cNvSpPr>
            <a:spLocks noChangeArrowheads="1"/>
          </p:cNvSpPr>
          <p:nvPr/>
        </p:nvSpPr>
        <p:spPr bwMode="auto">
          <a:xfrm>
            <a:off x="57150" y="1931987"/>
            <a:ext cx="2236499" cy="15201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838200" y="3754438"/>
            <a:ext cx="2170594" cy="1598932"/>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175400" y="3452119"/>
            <a:ext cx="748814" cy="302319"/>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9" name="Group 77"/>
          <p:cNvGrpSpPr>
            <a:grpSpLocks/>
          </p:cNvGrpSpPr>
          <p:nvPr/>
        </p:nvGrpSpPr>
        <p:grpSpPr bwMode="auto">
          <a:xfrm>
            <a:off x="3917951" y="1970088"/>
            <a:ext cx="3299588" cy="3299588"/>
            <a:chOff x="2880" y="1856"/>
            <a:chExt cx="2303" cy="2303"/>
          </a:xfrm>
        </p:grpSpPr>
        <p:sp>
          <p:nvSpPr>
            <p:cNvPr id="8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
        <p:nvSpPr>
          <p:cNvPr id="82" name="Content Placeholder 2"/>
          <p:cNvSpPr txBox="1">
            <a:spLocks/>
          </p:cNvSpPr>
          <p:nvPr/>
        </p:nvSpPr>
        <p:spPr>
          <a:xfrm>
            <a:off x="152400" y="5562600"/>
            <a:ext cx="88392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only need to check one of these states</a:t>
            </a:r>
          </a:p>
          <a:p>
            <a:r>
              <a:rPr lang="en-US" dirty="0" smtClean="0"/>
              <a:t>We can prune the rest from the state space</a:t>
            </a:r>
            <a:endParaRPr lang="en-US" dirty="0"/>
          </a:p>
        </p:txBody>
      </p:sp>
    </p:spTree>
    <p:extLst>
      <p:ext uri="{BB962C8B-B14F-4D97-AF65-F5344CB8AC3E}">
        <p14:creationId xmlns:p14="http://schemas.microsoft.com/office/powerpoint/2010/main" val="12226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 Box Pruning</a:t>
            </a:r>
            <a:endParaRPr lang="en-US" dirty="0"/>
          </a:p>
        </p:txBody>
      </p:sp>
      <p:grpSp>
        <p:nvGrpSpPr>
          <p:cNvPr id="4" name="Group 27"/>
          <p:cNvGrpSpPr>
            <a:grpSpLocks/>
          </p:cNvGrpSpPr>
          <p:nvPr/>
        </p:nvGrpSpPr>
        <p:grpSpPr bwMode="auto">
          <a:xfrm>
            <a:off x="2720975" y="1524000"/>
            <a:ext cx="3137689" cy="387841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1524000"/>
            <a:ext cx="3323944" cy="393858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9" y="2089151"/>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9" y="2536826"/>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794306" y="25368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2342744"/>
            <a:ext cx="506198" cy="194081"/>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561870" y="2342744"/>
            <a:ext cx="440183" cy="194081"/>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46506" y="2994026"/>
            <a:ext cx="415494" cy="253594"/>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097" y="2790420"/>
            <a:ext cx="534989" cy="203606"/>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1" y="2994026"/>
            <a:ext cx="415494" cy="253594"/>
          </a:xfrm>
          <a:prstGeom prst="ellipse">
            <a:avLst/>
          </a:prstGeom>
          <a:solidFill>
            <a:srgbClr val="00FF00"/>
          </a:solidFill>
          <a:ln w="18360">
            <a:solidFill>
              <a:srgbClr val="00FF00"/>
            </a:solidFill>
            <a:miter lim="800000"/>
            <a:headEnd/>
            <a:tailEnd/>
          </a:ln>
          <a:effectLs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2790420"/>
            <a:ext cx="558630" cy="203605"/>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1524001"/>
            <a:ext cx="1237882" cy="312336"/>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insert(3,x)</a:t>
            </a:r>
          </a:p>
        </p:txBody>
      </p:sp>
      <p:sp>
        <p:nvSpPr>
          <p:cNvPr id="64" name="Oval 12"/>
          <p:cNvSpPr>
            <a:spLocks noChangeArrowheads="1"/>
          </p:cNvSpPr>
          <p:nvPr/>
        </p:nvSpPr>
        <p:spPr bwMode="auto">
          <a:xfrm>
            <a:off x="57150" y="1931987"/>
            <a:ext cx="2236499" cy="15201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838200" y="3754438"/>
            <a:ext cx="2170594" cy="1598932"/>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175400" y="3452119"/>
            <a:ext cx="748814" cy="302319"/>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9" name="Group 77"/>
          <p:cNvGrpSpPr>
            <a:grpSpLocks/>
          </p:cNvGrpSpPr>
          <p:nvPr/>
        </p:nvGrpSpPr>
        <p:grpSpPr bwMode="auto">
          <a:xfrm>
            <a:off x="3917951" y="1970088"/>
            <a:ext cx="3299588" cy="3299588"/>
            <a:chOff x="2880" y="1856"/>
            <a:chExt cx="2303" cy="2303"/>
          </a:xfrm>
        </p:grpSpPr>
        <p:sp>
          <p:nvSpPr>
            <p:cNvPr id="8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
        <p:nvSpPr>
          <p:cNvPr id="82" name="Content Placeholder 2"/>
          <p:cNvSpPr txBox="1">
            <a:spLocks/>
          </p:cNvSpPr>
          <p:nvPr/>
        </p:nvSpPr>
        <p:spPr>
          <a:xfrm>
            <a:off x="152400" y="5562600"/>
            <a:ext cx="8839200" cy="1219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check each tree path, not each tree</a:t>
            </a:r>
          </a:p>
          <a:p>
            <a:pPr lvl="1"/>
            <a:r>
              <a:rPr lang="en-US" dirty="0" smtClean="0">
                <a:solidFill>
                  <a:srgbClr val="FFFF00"/>
                </a:solidFill>
              </a:rPr>
              <a:t>Exponential</a:t>
            </a:r>
            <a:r>
              <a:rPr lang="en-US" dirty="0" smtClean="0"/>
              <a:t> trees</a:t>
            </a:r>
          </a:p>
          <a:p>
            <a:pPr lvl="1"/>
            <a:r>
              <a:rPr lang="en-US" dirty="0" smtClean="0">
                <a:solidFill>
                  <a:srgbClr val="FFFF00"/>
                </a:solidFill>
              </a:rPr>
              <a:t>Polynomial</a:t>
            </a:r>
            <a:r>
              <a:rPr lang="en-US" dirty="0" smtClean="0"/>
              <a:t> tree paths</a:t>
            </a:r>
            <a:endParaRPr lang="en-US" dirty="0"/>
          </a:p>
        </p:txBody>
      </p:sp>
    </p:spTree>
    <p:extLst>
      <p:ext uri="{BB962C8B-B14F-4D97-AF65-F5344CB8AC3E}">
        <p14:creationId xmlns:p14="http://schemas.microsoft.com/office/powerpoint/2010/main" val="401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 Box Pruning</a:t>
            </a:r>
            <a:endParaRPr lang="en-US" dirty="0"/>
          </a:p>
        </p:txBody>
      </p:sp>
      <p:sp>
        <p:nvSpPr>
          <p:cNvPr id="4" name="Oval 2"/>
          <p:cNvSpPr>
            <a:spLocks noChangeArrowheads="1"/>
          </p:cNvSpPr>
          <p:nvPr/>
        </p:nvSpPr>
        <p:spPr bwMode="auto">
          <a:xfrm>
            <a:off x="4222751" y="1600200"/>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 name="Oval 4"/>
          <p:cNvSpPr>
            <a:spLocks noChangeArrowheads="1"/>
          </p:cNvSpPr>
          <p:nvPr/>
        </p:nvSpPr>
        <p:spPr bwMode="auto">
          <a:xfrm>
            <a:off x="7632700"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Oval 5"/>
          <p:cNvSpPr>
            <a:spLocks noChangeArrowheads="1"/>
          </p:cNvSpPr>
          <p:nvPr/>
        </p:nvSpPr>
        <p:spPr bwMode="auto">
          <a:xfrm>
            <a:off x="7034213"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Oval 6"/>
          <p:cNvSpPr>
            <a:spLocks noChangeArrowheads="1"/>
          </p:cNvSpPr>
          <p:nvPr/>
        </p:nvSpPr>
        <p:spPr bwMode="auto">
          <a:xfrm>
            <a:off x="6437313"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9" name="Oval 7"/>
          <p:cNvSpPr>
            <a:spLocks noChangeArrowheads="1"/>
          </p:cNvSpPr>
          <p:nvPr/>
        </p:nvSpPr>
        <p:spPr bwMode="auto">
          <a:xfrm>
            <a:off x="5838825"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 name="Oval 8"/>
          <p:cNvSpPr>
            <a:spLocks noChangeArrowheads="1"/>
          </p:cNvSpPr>
          <p:nvPr/>
        </p:nvSpPr>
        <p:spPr bwMode="auto">
          <a:xfrm>
            <a:off x="5240338"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1" name="Oval 9"/>
          <p:cNvSpPr>
            <a:spLocks noChangeArrowheads="1"/>
          </p:cNvSpPr>
          <p:nvPr/>
        </p:nvSpPr>
        <p:spPr bwMode="auto">
          <a:xfrm>
            <a:off x="4643438"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2" name="Oval 10"/>
          <p:cNvSpPr>
            <a:spLocks noChangeArrowheads="1"/>
          </p:cNvSpPr>
          <p:nvPr/>
        </p:nvSpPr>
        <p:spPr bwMode="auto">
          <a:xfrm>
            <a:off x="4044950"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3" name="Oval 11"/>
          <p:cNvSpPr>
            <a:spLocks noChangeArrowheads="1"/>
          </p:cNvSpPr>
          <p:nvPr/>
        </p:nvSpPr>
        <p:spPr bwMode="auto">
          <a:xfrm>
            <a:off x="3446463"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4" name="Oval 12"/>
          <p:cNvSpPr>
            <a:spLocks noChangeArrowheads="1"/>
          </p:cNvSpPr>
          <p:nvPr/>
        </p:nvSpPr>
        <p:spPr bwMode="auto">
          <a:xfrm>
            <a:off x="2849563"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 name="Oval 13"/>
          <p:cNvSpPr>
            <a:spLocks noChangeArrowheads="1"/>
          </p:cNvSpPr>
          <p:nvPr/>
        </p:nvSpPr>
        <p:spPr bwMode="auto">
          <a:xfrm>
            <a:off x="2251075"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6" name="Oval 14"/>
          <p:cNvSpPr>
            <a:spLocks noChangeArrowheads="1"/>
          </p:cNvSpPr>
          <p:nvPr/>
        </p:nvSpPr>
        <p:spPr bwMode="auto">
          <a:xfrm>
            <a:off x="1652588"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7" name="Oval 15"/>
          <p:cNvSpPr>
            <a:spLocks noChangeArrowheads="1"/>
          </p:cNvSpPr>
          <p:nvPr/>
        </p:nvSpPr>
        <p:spPr bwMode="auto">
          <a:xfrm>
            <a:off x="1055688"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 name="Oval 16"/>
          <p:cNvSpPr>
            <a:spLocks noChangeArrowheads="1"/>
          </p:cNvSpPr>
          <p:nvPr/>
        </p:nvSpPr>
        <p:spPr bwMode="auto">
          <a:xfrm>
            <a:off x="457200"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9" name="Oval 17"/>
          <p:cNvSpPr>
            <a:spLocks noChangeArrowheads="1"/>
          </p:cNvSpPr>
          <p:nvPr/>
        </p:nvSpPr>
        <p:spPr bwMode="auto">
          <a:xfrm>
            <a:off x="8229600" y="6224594"/>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20" name="AutoShape 18"/>
          <p:cNvCxnSpPr>
            <a:cxnSpLocks noChangeShapeType="1"/>
            <a:stCxn id="60" idx="3"/>
            <a:endCxn id="18" idx="0"/>
          </p:cNvCxnSpPr>
          <p:nvPr/>
        </p:nvCxnSpPr>
        <p:spPr bwMode="auto">
          <a:xfrm flipH="1">
            <a:off x="685800" y="5438781"/>
            <a:ext cx="436563" cy="78581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19"/>
          <p:cNvCxnSpPr>
            <a:cxnSpLocks noChangeShapeType="1"/>
            <a:stCxn id="60" idx="4"/>
            <a:endCxn id="17" idx="0"/>
          </p:cNvCxnSpPr>
          <p:nvPr/>
        </p:nvCxnSpPr>
        <p:spPr bwMode="auto">
          <a:xfrm flipH="1">
            <a:off x="1284288" y="5538794"/>
            <a:ext cx="80963"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0"/>
          <p:cNvCxnSpPr>
            <a:cxnSpLocks noChangeShapeType="1"/>
            <a:stCxn id="60" idx="5"/>
            <a:endCxn id="16" idx="0"/>
          </p:cNvCxnSpPr>
          <p:nvPr/>
        </p:nvCxnSpPr>
        <p:spPr bwMode="auto">
          <a:xfrm>
            <a:off x="1608138" y="5438781"/>
            <a:ext cx="273050" cy="78581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21"/>
          <p:cNvCxnSpPr>
            <a:cxnSpLocks noChangeShapeType="1"/>
            <a:stCxn id="60" idx="5"/>
            <a:endCxn id="13" idx="1"/>
          </p:cNvCxnSpPr>
          <p:nvPr/>
        </p:nvCxnSpPr>
        <p:spPr bwMode="auto">
          <a:xfrm>
            <a:off x="1608138" y="5438781"/>
            <a:ext cx="1905000"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22"/>
          <p:cNvCxnSpPr>
            <a:cxnSpLocks noChangeShapeType="1"/>
            <a:stCxn id="57" idx="3"/>
            <a:endCxn id="16" idx="7"/>
          </p:cNvCxnSpPr>
          <p:nvPr/>
        </p:nvCxnSpPr>
        <p:spPr bwMode="auto">
          <a:xfrm flipH="1">
            <a:off x="2043113" y="5438781"/>
            <a:ext cx="679450"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23"/>
          <p:cNvCxnSpPr>
            <a:cxnSpLocks noChangeShapeType="1"/>
            <a:stCxn id="57" idx="4"/>
            <a:endCxn id="15" idx="0"/>
          </p:cNvCxnSpPr>
          <p:nvPr/>
        </p:nvCxnSpPr>
        <p:spPr bwMode="auto">
          <a:xfrm flipH="1">
            <a:off x="2479675" y="5538794"/>
            <a:ext cx="485775"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24"/>
          <p:cNvCxnSpPr>
            <a:cxnSpLocks noChangeShapeType="1"/>
            <a:stCxn id="57" idx="4"/>
            <a:endCxn id="14" idx="0"/>
          </p:cNvCxnSpPr>
          <p:nvPr/>
        </p:nvCxnSpPr>
        <p:spPr bwMode="auto">
          <a:xfrm>
            <a:off x="2965450" y="5538794"/>
            <a:ext cx="112713"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25"/>
          <p:cNvCxnSpPr>
            <a:cxnSpLocks noChangeShapeType="1"/>
            <a:stCxn id="57" idx="5"/>
            <a:endCxn id="12" idx="1"/>
          </p:cNvCxnSpPr>
          <p:nvPr/>
        </p:nvCxnSpPr>
        <p:spPr bwMode="auto">
          <a:xfrm>
            <a:off x="3208338" y="5438781"/>
            <a:ext cx="903288"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26"/>
          <p:cNvCxnSpPr>
            <a:cxnSpLocks noChangeShapeType="1"/>
            <a:stCxn id="56" idx="3"/>
            <a:endCxn id="13" idx="7"/>
          </p:cNvCxnSpPr>
          <p:nvPr/>
        </p:nvCxnSpPr>
        <p:spPr bwMode="auto">
          <a:xfrm flipH="1">
            <a:off x="3836988" y="5438781"/>
            <a:ext cx="485775"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7"/>
          <p:cNvCxnSpPr>
            <a:cxnSpLocks noChangeShapeType="1"/>
            <a:stCxn id="56" idx="4"/>
            <a:endCxn id="12" idx="0"/>
          </p:cNvCxnSpPr>
          <p:nvPr/>
        </p:nvCxnSpPr>
        <p:spPr bwMode="auto">
          <a:xfrm flipH="1">
            <a:off x="4273550" y="5538794"/>
            <a:ext cx="292100"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8"/>
          <p:cNvCxnSpPr>
            <a:cxnSpLocks noChangeShapeType="1"/>
            <a:stCxn id="56" idx="4"/>
            <a:endCxn id="11" idx="0"/>
          </p:cNvCxnSpPr>
          <p:nvPr/>
        </p:nvCxnSpPr>
        <p:spPr bwMode="auto">
          <a:xfrm>
            <a:off x="4565650" y="5538794"/>
            <a:ext cx="306388"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AutoShape 29"/>
          <p:cNvCxnSpPr>
            <a:cxnSpLocks noChangeShapeType="1"/>
            <a:stCxn id="56" idx="5"/>
            <a:endCxn id="10" idx="1"/>
          </p:cNvCxnSpPr>
          <p:nvPr/>
        </p:nvCxnSpPr>
        <p:spPr bwMode="auto">
          <a:xfrm>
            <a:off x="4808538" y="5438781"/>
            <a:ext cx="498475"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30"/>
          <p:cNvCxnSpPr>
            <a:cxnSpLocks noChangeShapeType="1"/>
            <a:stCxn id="58" idx="3"/>
            <a:endCxn id="11" idx="7"/>
          </p:cNvCxnSpPr>
          <p:nvPr/>
        </p:nvCxnSpPr>
        <p:spPr bwMode="auto">
          <a:xfrm flipH="1">
            <a:off x="5033963" y="5438781"/>
            <a:ext cx="889000"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31"/>
          <p:cNvCxnSpPr>
            <a:cxnSpLocks noChangeShapeType="1"/>
            <a:stCxn id="58" idx="4"/>
            <a:endCxn id="9" idx="0"/>
          </p:cNvCxnSpPr>
          <p:nvPr/>
        </p:nvCxnSpPr>
        <p:spPr bwMode="auto">
          <a:xfrm flipH="1">
            <a:off x="6067425" y="5538794"/>
            <a:ext cx="98425"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32"/>
          <p:cNvCxnSpPr>
            <a:cxnSpLocks noChangeShapeType="1"/>
            <a:stCxn id="58" idx="4"/>
            <a:endCxn id="8" idx="0"/>
          </p:cNvCxnSpPr>
          <p:nvPr/>
        </p:nvCxnSpPr>
        <p:spPr bwMode="auto">
          <a:xfrm>
            <a:off x="6165850" y="5538794"/>
            <a:ext cx="500063"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33"/>
          <p:cNvCxnSpPr>
            <a:cxnSpLocks noChangeShapeType="1"/>
            <a:stCxn id="58" idx="5"/>
            <a:endCxn id="7" idx="1"/>
          </p:cNvCxnSpPr>
          <p:nvPr/>
        </p:nvCxnSpPr>
        <p:spPr bwMode="auto">
          <a:xfrm>
            <a:off x="6408738" y="5438781"/>
            <a:ext cx="692150"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AutoShape 34"/>
          <p:cNvCxnSpPr>
            <a:cxnSpLocks noChangeShapeType="1"/>
            <a:stCxn id="59" idx="5"/>
            <a:endCxn id="19" idx="0"/>
          </p:cNvCxnSpPr>
          <p:nvPr/>
        </p:nvCxnSpPr>
        <p:spPr bwMode="auto">
          <a:xfrm>
            <a:off x="8008938" y="5438781"/>
            <a:ext cx="449263" cy="78581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AutoShape 35"/>
          <p:cNvCxnSpPr>
            <a:cxnSpLocks noChangeShapeType="1"/>
            <a:stCxn id="59" idx="4"/>
            <a:endCxn id="6" idx="0"/>
          </p:cNvCxnSpPr>
          <p:nvPr/>
        </p:nvCxnSpPr>
        <p:spPr bwMode="auto">
          <a:xfrm>
            <a:off x="7766050" y="5538794"/>
            <a:ext cx="95250" cy="6858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36"/>
          <p:cNvCxnSpPr>
            <a:cxnSpLocks noChangeShapeType="1"/>
            <a:stCxn id="59" idx="3"/>
            <a:endCxn id="7" idx="0"/>
          </p:cNvCxnSpPr>
          <p:nvPr/>
        </p:nvCxnSpPr>
        <p:spPr bwMode="auto">
          <a:xfrm flipH="1">
            <a:off x="7262813" y="5438781"/>
            <a:ext cx="260350" cy="78581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37"/>
          <p:cNvCxnSpPr>
            <a:cxnSpLocks noChangeShapeType="1"/>
            <a:stCxn id="59" idx="3"/>
            <a:endCxn id="10" idx="7"/>
          </p:cNvCxnSpPr>
          <p:nvPr/>
        </p:nvCxnSpPr>
        <p:spPr bwMode="auto">
          <a:xfrm flipH="1">
            <a:off x="5630863" y="5438781"/>
            <a:ext cx="1892300" cy="8524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0" name="Group 38"/>
          <p:cNvGrpSpPr>
            <a:grpSpLocks/>
          </p:cNvGrpSpPr>
          <p:nvPr/>
        </p:nvGrpSpPr>
        <p:grpSpPr bwMode="auto">
          <a:xfrm>
            <a:off x="4222754" y="2286000"/>
            <a:ext cx="685801" cy="1171576"/>
            <a:chOff x="2880" y="1566"/>
            <a:chExt cx="432" cy="738"/>
          </a:xfrm>
        </p:grpSpPr>
        <p:sp>
          <p:nvSpPr>
            <p:cNvPr id="41" name="Oval 39"/>
            <p:cNvSpPr>
              <a:spLocks noChangeArrowheads="1"/>
            </p:cNvSpPr>
            <p:nvPr/>
          </p:nvSpPr>
          <p:spPr bwMode="auto">
            <a:xfrm>
              <a:off x="2880" y="1872"/>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42" name="AutoShape 40"/>
            <p:cNvCxnSpPr>
              <a:cxnSpLocks noChangeShapeType="1"/>
              <a:stCxn id="4" idx="4"/>
              <a:endCxn id="41" idx="0"/>
            </p:cNvCxnSpPr>
            <p:nvPr/>
          </p:nvCxnSpPr>
          <p:spPr bwMode="auto">
            <a:xfrm>
              <a:off x="3096" y="1566"/>
              <a:ext cx="0" cy="306"/>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Oval 41"/>
            <p:cNvSpPr>
              <a:spLocks noChangeArrowheads="1"/>
            </p:cNvSpPr>
            <p:nvPr/>
          </p:nvSpPr>
          <p:spPr bwMode="auto">
            <a:xfrm>
              <a:off x="3061" y="204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44" name="Group 42"/>
          <p:cNvGrpSpPr>
            <a:grpSpLocks/>
          </p:cNvGrpSpPr>
          <p:nvPr/>
        </p:nvGrpSpPr>
        <p:grpSpPr bwMode="auto">
          <a:xfrm>
            <a:off x="2622551" y="3357564"/>
            <a:ext cx="3886201" cy="1009651"/>
            <a:chOff x="1872" y="2244"/>
            <a:chExt cx="2448" cy="636"/>
          </a:xfrm>
        </p:grpSpPr>
        <p:sp>
          <p:nvSpPr>
            <p:cNvPr id="45" name="Oval 43"/>
            <p:cNvSpPr>
              <a:spLocks noChangeArrowheads="1"/>
            </p:cNvSpPr>
            <p:nvPr/>
          </p:nvSpPr>
          <p:spPr bwMode="auto">
            <a:xfrm>
              <a:off x="1872" y="2433"/>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6" name="Oval 44"/>
            <p:cNvSpPr>
              <a:spLocks noChangeArrowheads="1"/>
            </p:cNvSpPr>
            <p:nvPr/>
          </p:nvSpPr>
          <p:spPr bwMode="auto">
            <a:xfrm>
              <a:off x="3888" y="244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47" name="AutoShape 45"/>
            <p:cNvCxnSpPr>
              <a:cxnSpLocks noChangeShapeType="1"/>
              <a:stCxn id="41" idx="3"/>
              <a:endCxn id="45" idx="7"/>
            </p:cNvCxnSpPr>
            <p:nvPr/>
          </p:nvCxnSpPr>
          <p:spPr bwMode="auto">
            <a:xfrm flipH="1">
              <a:off x="2241" y="2244"/>
              <a:ext cx="703" cy="25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46"/>
            <p:cNvCxnSpPr>
              <a:cxnSpLocks noChangeShapeType="1"/>
              <a:stCxn id="41" idx="5"/>
              <a:endCxn id="46" idx="1"/>
            </p:cNvCxnSpPr>
            <p:nvPr/>
          </p:nvCxnSpPr>
          <p:spPr bwMode="auto">
            <a:xfrm>
              <a:off x="3249" y="2244"/>
              <a:ext cx="703" cy="26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Oval 47"/>
            <p:cNvSpPr>
              <a:spLocks noChangeArrowheads="1"/>
            </p:cNvSpPr>
            <p:nvPr/>
          </p:nvSpPr>
          <p:spPr bwMode="auto">
            <a:xfrm>
              <a:off x="2006" y="267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0" name="Oval 48"/>
            <p:cNvSpPr>
              <a:spLocks noChangeArrowheads="1"/>
            </p:cNvSpPr>
            <p:nvPr/>
          </p:nvSpPr>
          <p:spPr bwMode="auto">
            <a:xfrm>
              <a:off x="2102" y="258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51" name="AutoShape 49"/>
            <p:cNvCxnSpPr>
              <a:cxnSpLocks noChangeShapeType="1"/>
            </p:cNvCxnSpPr>
            <p:nvPr/>
          </p:nvCxnSpPr>
          <p:spPr bwMode="auto">
            <a:xfrm flipH="1">
              <a:off x="2057" y="2625"/>
              <a:ext cx="54"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Oval 50"/>
            <p:cNvSpPr>
              <a:spLocks noChangeArrowheads="1"/>
            </p:cNvSpPr>
            <p:nvPr/>
          </p:nvSpPr>
          <p:spPr bwMode="auto">
            <a:xfrm>
              <a:off x="4118" y="267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3" name="Oval 51"/>
            <p:cNvSpPr>
              <a:spLocks noChangeArrowheads="1"/>
            </p:cNvSpPr>
            <p:nvPr/>
          </p:nvSpPr>
          <p:spPr bwMode="auto">
            <a:xfrm>
              <a:off x="4032" y="258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54" name="AutoShape 52"/>
            <p:cNvCxnSpPr>
              <a:cxnSpLocks noChangeShapeType="1"/>
            </p:cNvCxnSpPr>
            <p:nvPr/>
          </p:nvCxnSpPr>
          <p:spPr bwMode="auto">
            <a:xfrm>
              <a:off x="4082" y="2625"/>
              <a:ext cx="4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7" name="Oval 55"/>
          <p:cNvSpPr>
            <a:spLocks noChangeArrowheads="1"/>
          </p:cNvSpPr>
          <p:nvPr/>
        </p:nvSpPr>
        <p:spPr bwMode="auto">
          <a:xfrm>
            <a:off x="2622551" y="4852983"/>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8" name="Oval 56"/>
          <p:cNvSpPr>
            <a:spLocks noChangeArrowheads="1"/>
          </p:cNvSpPr>
          <p:nvPr/>
        </p:nvSpPr>
        <p:spPr bwMode="auto">
          <a:xfrm>
            <a:off x="5822952" y="4852983"/>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9" name="Oval 57"/>
          <p:cNvSpPr>
            <a:spLocks noChangeArrowheads="1"/>
          </p:cNvSpPr>
          <p:nvPr/>
        </p:nvSpPr>
        <p:spPr bwMode="auto">
          <a:xfrm>
            <a:off x="7423152" y="4852983"/>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0" name="Oval 58"/>
          <p:cNvSpPr>
            <a:spLocks noChangeArrowheads="1"/>
          </p:cNvSpPr>
          <p:nvPr/>
        </p:nvSpPr>
        <p:spPr bwMode="auto">
          <a:xfrm>
            <a:off x="1022351" y="4852983"/>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61" name="AutoShape 59"/>
          <p:cNvCxnSpPr>
            <a:cxnSpLocks noChangeShapeType="1"/>
            <a:stCxn id="45" idx="3"/>
            <a:endCxn id="60" idx="7"/>
          </p:cNvCxnSpPr>
          <p:nvPr/>
        </p:nvCxnSpPr>
        <p:spPr bwMode="auto">
          <a:xfrm flipH="1">
            <a:off x="1608139" y="4243383"/>
            <a:ext cx="1116013" cy="7112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60"/>
          <p:cNvCxnSpPr>
            <a:cxnSpLocks noChangeShapeType="1"/>
            <a:stCxn id="45" idx="4"/>
            <a:endCxn id="57" idx="0"/>
          </p:cNvCxnSpPr>
          <p:nvPr/>
        </p:nvCxnSpPr>
        <p:spPr bwMode="auto">
          <a:xfrm>
            <a:off x="2965451" y="4343396"/>
            <a:ext cx="0" cy="5095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61"/>
          <p:cNvCxnSpPr>
            <a:cxnSpLocks noChangeShapeType="1"/>
            <a:stCxn id="46" idx="4"/>
            <a:endCxn id="58" idx="0"/>
          </p:cNvCxnSpPr>
          <p:nvPr/>
        </p:nvCxnSpPr>
        <p:spPr bwMode="auto">
          <a:xfrm>
            <a:off x="6165852" y="4367208"/>
            <a:ext cx="0" cy="485775"/>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62"/>
          <p:cNvCxnSpPr>
            <a:cxnSpLocks noChangeShapeType="1"/>
            <a:stCxn id="45" idx="5"/>
            <a:endCxn id="56" idx="1"/>
          </p:cNvCxnSpPr>
          <p:nvPr/>
        </p:nvCxnSpPr>
        <p:spPr bwMode="auto">
          <a:xfrm>
            <a:off x="3208339" y="4243383"/>
            <a:ext cx="1116013" cy="711200"/>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63"/>
          <p:cNvCxnSpPr>
            <a:cxnSpLocks noChangeShapeType="1"/>
            <a:stCxn id="46" idx="3"/>
            <a:endCxn id="56" idx="7"/>
          </p:cNvCxnSpPr>
          <p:nvPr/>
        </p:nvCxnSpPr>
        <p:spPr bwMode="auto">
          <a:xfrm flipH="1">
            <a:off x="4808539" y="4267196"/>
            <a:ext cx="1116013" cy="6873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64"/>
          <p:cNvCxnSpPr>
            <a:cxnSpLocks noChangeShapeType="1"/>
            <a:stCxn id="46" idx="5"/>
            <a:endCxn id="59" idx="1"/>
          </p:cNvCxnSpPr>
          <p:nvPr/>
        </p:nvCxnSpPr>
        <p:spPr bwMode="auto">
          <a:xfrm>
            <a:off x="6408739" y="4267196"/>
            <a:ext cx="1116013" cy="68738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 name="Oval 65"/>
          <p:cNvSpPr>
            <a:spLocks noChangeArrowheads="1"/>
          </p:cNvSpPr>
          <p:nvPr/>
        </p:nvSpPr>
        <p:spPr bwMode="auto">
          <a:xfrm>
            <a:off x="1317626" y="51482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8" name="Oval 66"/>
          <p:cNvSpPr>
            <a:spLocks noChangeArrowheads="1"/>
          </p:cNvSpPr>
          <p:nvPr/>
        </p:nvSpPr>
        <p:spPr bwMode="auto">
          <a:xfrm>
            <a:off x="1470026" y="49958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69" name="AutoShape 67"/>
          <p:cNvCxnSpPr>
            <a:cxnSpLocks noChangeShapeType="1"/>
          </p:cNvCxnSpPr>
          <p:nvPr/>
        </p:nvCxnSpPr>
        <p:spPr bwMode="auto">
          <a:xfrm flipH="1">
            <a:off x="1401764" y="5070471"/>
            <a:ext cx="873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Oval 68"/>
          <p:cNvSpPr>
            <a:spLocks noChangeArrowheads="1"/>
          </p:cNvSpPr>
          <p:nvPr/>
        </p:nvSpPr>
        <p:spPr bwMode="auto">
          <a:xfrm>
            <a:off x="1165226" y="53006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1" name="AutoShape 69"/>
          <p:cNvCxnSpPr>
            <a:cxnSpLocks noChangeShapeType="1"/>
          </p:cNvCxnSpPr>
          <p:nvPr/>
        </p:nvCxnSpPr>
        <p:spPr bwMode="auto">
          <a:xfrm flipH="1">
            <a:off x="1249364" y="5224458"/>
            <a:ext cx="873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 name="Oval 70"/>
          <p:cNvSpPr>
            <a:spLocks noChangeArrowheads="1"/>
          </p:cNvSpPr>
          <p:nvPr/>
        </p:nvSpPr>
        <p:spPr bwMode="auto">
          <a:xfrm>
            <a:off x="2797176" y="5157783"/>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3" name="Oval 71"/>
          <p:cNvSpPr>
            <a:spLocks noChangeArrowheads="1"/>
          </p:cNvSpPr>
          <p:nvPr/>
        </p:nvSpPr>
        <p:spPr bwMode="auto">
          <a:xfrm>
            <a:off x="3025776" y="5005383"/>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4" name="AutoShape 72"/>
          <p:cNvCxnSpPr>
            <a:cxnSpLocks noChangeShapeType="1"/>
          </p:cNvCxnSpPr>
          <p:nvPr/>
        </p:nvCxnSpPr>
        <p:spPr bwMode="auto">
          <a:xfrm flipH="1">
            <a:off x="2860676" y="5072058"/>
            <a:ext cx="1635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Oval 73"/>
          <p:cNvSpPr>
            <a:spLocks noChangeArrowheads="1"/>
          </p:cNvSpPr>
          <p:nvPr/>
        </p:nvSpPr>
        <p:spPr bwMode="auto">
          <a:xfrm>
            <a:off x="2933701" y="5310183"/>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6" name="AutoShape 74"/>
          <p:cNvCxnSpPr>
            <a:cxnSpLocks noChangeShapeType="1"/>
          </p:cNvCxnSpPr>
          <p:nvPr/>
        </p:nvCxnSpPr>
        <p:spPr bwMode="auto">
          <a:xfrm>
            <a:off x="2876551" y="5235571"/>
            <a:ext cx="71438"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 name="Group 2"/>
          <p:cNvGrpSpPr/>
          <p:nvPr/>
        </p:nvGrpSpPr>
        <p:grpSpPr>
          <a:xfrm>
            <a:off x="4222751" y="4852983"/>
            <a:ext cx="685800" cy="685800"/>
            <a:chOff x="4222751" y="4852983"/>
            <a:chExt cx="685800" cy="685800"/>
          </a:xfrm>
        </p:grpSpPr>
        <p:sp>
          <p:nvSpPr>
            <p:cNvPr id="56" name="Oval 54"/>
            <p:cNvSpPr>
              <a:spLocks noChangeArrowheads="1"/>
            </p:cNvSpPr>
            <p:nvPr/>
          </p:nvSpPr>
          <p:spPr bwMode="auto">
            <a:xfrm>
              <a:off x="4222751" y="4852983"/>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7" name="Oval 75"/>
            <p:cNvSpPr>
              <a:spLocks noChangeArrowheads="1"/>
            </p:cNvSpPr>
            <p:nvPr/>
          </p:nvSpPr>
          <p:spPr bwMode="auto">
            <a:xfrm>
              <a:off x="4375151" y="52054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8" name="Oval 76"/>
            <p:cNvSpPr>
              <a:spLocks noChangeArrowheads="1"/>
            </p:cNvSpPr>
            <p:nvPr/>
          </p:nvSpPr>
          <p:spPr bwMode="auto">
            <a:xfrm>
              <a:off x="4527551" y="50530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9" name="AutoShape 77"/>
            <p:cNvCxnSpPr>
              <a:cxnSpLocks noChangeShapeType="1"/>
            </p:cNvCxnSpPr>
            <p:nvPr/>
          </p:nvCxnSpPr>
          <p:spPr bwMode="auto">
            <a:xfrm flipH="1">
              <a:off x="4451351" y="5116508"/>
              <a:ext cx="85725"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 name="Oval 78"/>
            <p:cNvSpPr>
              <a:spLocks noChangeArrowheads="1"/>
            </p:cNvSpPr>
            <p:nvPr/>
          </p:nvSpPr>
          <p:spPr bwMode="auto">
            <a:xfrm>
              <a:off x="4664077" y="52054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1" name="AutoShape 79"/>
            <p:cNvCxnSpPr>
              <a:cxnSpLocks noChangeShapeType="1"/>
            </p:cNvCxnSpPr>
            <p:nvPr/>
          </p:nvCxnSpPr>
          <p:spPr bwMode="auto">
            <a:xfrm>
              <a:off x="4595814" y="5126033"/>
              <a:ext cx="71438"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2" name="Oval 80"/>
          <p:cNvSpPr>
            <a:spLocks noChangeArrowheads="1"/>
          </p:cNvSpPr>
          <p:nvPr/>
        </p:nvSpPr>
        <p:spPr bwMode="auto">
          <a:xfrm>
            <a:off x="6226177" y="51482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3" name="Oval 81"/>
          <p:cNvSpPr>
            <a:spLocks noChangeArrowheads="1"/>
          </p:cNvSpPr>
          <p:nvPr/>
        </p:nvSpPr>
        <p:spPr bwMode="auto">
          <a:xfrm>
            <a:off x="6013452" y="49958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4" name="AutoShape 82"/>
          <p:cNvCxnSpPr>
            <a:cxnSpLocks noChangeShapeType="1"/>
          </p:cNvCxnSpPr>
          <p:nvPr/>
        </p:nvCxnSpPr>
        <p:spPr bwMode="auto">
          <a:xfrm>
            <a:off x="6088064" y="5083171"/>
            <a:ext cx="147638"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5" name="Oval 83"/>
          <p:cNvSpPr>
            <a:spLocks noChangeArrowheads="1"/>
          </p:cNvSpPr>
          <p:nvPr/>
        </p:nvSpPr>
        <p:spPr bwMode="auto">
          <a:xfrm>
            <a:off x="6073777" y="530065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6" name="AutoShape 84"/>
          <p:cNvCxnSpPr>
            <a:cxnSpLocks noChangeShapeType="1"/>
          </p:cNvCxnSpPr>
          <p:nvPr/>
        </p:nvCxnSpPr>
        <p:spPr bwMode="auto">
          <a:xfrm flipH="1">
            <a:off x="6148389" y="5224458"/>
            <a:ext cx="873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 name="Oval 85"/>
          <p:cNvSpPr>
            <a:spLocks noChangeArrowheads="1"/>
          </p:cNvSpPr>
          <p:nvPr/>
        </p:nvSpPr>
        <p:spPr bwMode="auto">
          <a:xfrm>
            <a:off x="7718427" y="51292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8" name="Oval 86"/>
          <p:cNvSpPr>
            <a:spLocks noChangeArrowheads="1"/>
          </p:cNvSpPr>
          <p:nvPr/>
        </p:nvSpPr>
        <p:spPr bwMode="auto">
          <a:xfrm>
            <a:off x="7566027" y="49768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9" name="AutoShape 87"/>
          <p:cNvCxnSpPr>
            <a:cxnSpLocks noChangeShapeType="1"/>
          </p:cNvCxnSpPr>
          <p:nvPr/>
        </p:nvCxnSpPr>
        <p:spPr bwMode="auto">
          <a:xfrm>
            <a:off x="7648577" y="5060946"/>
            <a:ext cx="873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Oval 88"/>
          <p:cNvSpPr>
            <a:spLocks noChangeArrowheads="1"/>
          </p:cNvSpPr>
          <p:nvPr/>
        </p:nvSpPr>
        <p:spPr bwMode="auto">
          <a:xfrm>
            <a:off x="7870827" y="5281608"/>
            <a:ext cx="92075" cy="920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91" name="AutoShape 89"/>
          <p:cNvCxnSpPr>
            <a:cxnSpLocks noChangeShapeType="1"/>
          </p:cNvCxnSpPr>
          <p:nvPr/>
        </p:nvCxnSpPr>
        <p:spPr bwMode="auto">
          <a:xfrm>
            <a:off x="7789864" y="5202233"/>
            <a:ext cx="87313" cy="87313"/>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0929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5"/>
                                        </p:tgtEl>
                                        <p:attrNameLst>
                                          <p:attrName>style.opacity</p:attrName>
                                        </p:attrNameLst>
                                      </p:cBhvr>
                                      <p:to>
                                        <p:strVal val="0.25"/>
                                      </p:to>
                                    </p:set>
                                    <p:animEffect filter="image" prLst="opacity: 0.25">
                                      <p:cBhvr rctx="IE">
                                        <p:cTn id="7" dur="indefinite"/>
                                        <p:tgtEl>
                                          <p:spTgt spid="65"/>
                                        </p:tgtEl>
                                      </p:cBhvr>
                                    </p:animEffect>
                                  </p:childTnLst>
                                </p:cTn>
                              </p:par>
                              <p:par>
                                <p:cTn id="8" presetID="9" presetClass="emph" presetSubtype="0" nodeType="withEffect">
                                  <p:stCondLst>
                                    <p:cond delay="0"/>
                                  </p:stCondLst>
                                  <p:childTnLst>
                                    <p:set>
                                      <p:cBhvr rctx="PPT">
                                        <p:cTn id="9" dur="indefinite"/>
                                        <p:tgtEl>
                                          <p:spTgt spid="32"/>
                                        </p:tgtEl>
                                        <p:attrNameLst>
                                          <p:attrName>style.opacity</p:attrName>
                                        </p:attrNameLst>
                                      </p:cBhvr>
                                      <p:to>
                                        <p:strVal val="0.25"/>
                                      </p:to>
                                    </p:set>
                                    <p:animEffect filter="image" prLst="opacity: 0.25">
                                      <p:cBhvr rctx="IE">
                                        <p:cTn id="10" dur="indefinite"/>
                                        <p:tgtEl>
                                          <p:spTgt spid="32"/>
                                        </p:tgtEl>
                                      </p:cBhvr>
                                    </p:animEffect>
                                  </p:childTnLst>
                                </p:cTn>
                              </p:par>
                              <p:par>
                                <p:cTn id="11" presetID="9" presetClass="emph" presetSubtype="0" nodeType="withEffect">
                                  <p:stCondLst>
                                    <p:cond delay="0"/>
                                  </p:stCondLst>
                                  <p:childTnLst>
                                    <p:set>
                                      <p:cBhvr rctx="PPT">
                                        <p:cTn id="12" dur="indefinite"/>
                                        <p:tgtEl>
                                          <p:spTgt spid="39"/>
                                        </p:tgtEl>
                                        <p:attrNameLst>
                                          <p:attrName>style.opacity</p:attrName>
                                        </p:attrNameLst>
                                      </p:cBhvr>
                                      <p:to>
                                        <p:strVal val="0.25"/>
                                      </p:to>
                                    </p:set>
                                    <p:animEffect filter="image" prLst="opacity: 0.25">
                                      <p:cBhvr rctx="IE">
                                        <p:cTn id="13" dur="indefinite"/>
                                        <p:tgtEl>
                                          <p:spTgt spid="39"/>
                                        </p:tgtEl>
                                      </p:cBhvr>
                                    </p:animEffect>
                                  </p:childTnLst>
                                </p:cTn>
                              </p:par>
                              <p:par>
                                <p:cTn id="14" presetID="9" presetClass="emph" presetSubtype="0" nodeType="withEffect">
                                  <p:stCondLst>
                                    <p:cond delay="0"/>
                                  </p:stCondLst>
                                  <p:childTnLst>
                                    <p:set>
                                      <p:cBhvr rctx="PPT">
                                        <p:cTn id="15" dur="indefinite"/>
                                        <p:tgtEl>
                                          <p:spTgt spid="64"/>
                                        </p:tgtEl>
                                        <p:attrNameLst>
                                          <p:attrName>style.opacity</p:attrName>
                                        </p:attrNameLst>
                                      </p:cBhvr>
                                      <p:to>
                                        <p:strVal val="0.25"/>
                                      </p:to>
                                    </p:set>
                                    <p:animEffect filter="image" prLst="opacity: 0.25">
                                      <p:cBhvr rctx="IE">
                                        <p:cTn id="16" dur="indefinite"/>
                                        <p:tgtEl>
                                          <p:spTgt spid="64"/>
                                        </p:tgtEl>
                                      </p:cBhvr>
                                    </p:animEffect>
                                  </p:childTnLst>
                                </p:cTn>
                              </p:par>
                              <p:par>
                                <p:cTn id="17" presetID="9" presetClass="emph" presetSubtype="0" nodeType="withEffect">
                                  <p:stCondLst>
                                    <p:cond delay="0"/>
                                  </p:stCondLst>
                                  <p:childTnLst>
                                    <p:set>
                                      <p:cBhvr rctx="PPT">
                                        <p:cTn id="18" dur="indefinite"/>
                                        <p:tgtEl>
                                          <p:spTgt spid="27"/>
                                        </p:tgtEl>
                                        <p:attrNameLst>
                                          <p:attrName>style.opacity</p:attrName>
                                        </p:attrNameLst>
                                      </p:cBhvr>
                                      <p:to>
                                        <p:strVal val="0.25"/>
                                      </p:to>
                                    </p:set>
                                    <p:animEffect filter="image" prLst="opacity: 0.25">
                                      <p:cBhvr rctx="IE">
                                        <p:cTn id="19" dur="indefinite"/>
                                        <p:tgtEl>
                                          <p:spTgt spid="27"/>
                                        </p:tgtEl>
                                      </p:cBhvr>
                                    </p:animEffect>
                                  </p:childTnLst>
                                </p:cTn>
                              </p:par>
                              <p:par>
                                <p:cTn id="20" presetID="9" presetClass="emph" presetSubtype="0" nodeType="withEffect">
                                  <p:stCondLst>
                                    <p:cond delay="0"/>
                                  </p:stCondLst>
                                  <p:childTnLst>
                                    <p:set>
                                      <p:cBhvr rctx="PPT">
                                        <p:cTn id="21" dur="indefinite"/>
                                        <p:tgtEl>
                                          <p:spTgt spid="23"/>
                                        </p:tgtEl>
                                        <p:attrNameLst>
                                          <p:attrName>style.opacity</p:attrName>
                                        </p:attrNameLst>
                                      </p:cBhvr>
                                      <p:to>
                                        <p:strVal val="0.25"/>
                                      </p:to>
                                    </p:set>
                                    <p:animEffect filter="image" prLst="opacity: 0.25">
                                      <p:cBhvr rctx="IE">
                                        <p:cTn id="22" dur="indefinite"/>
                                        <p:tgtEl>
                                          <p:spTgt spid="23"/>
                                        </p:tgtEl>
                                      </p:cBhvr>
                                    </p:animEffect>
                                  </p:childTnLst>
                                </p:cTn>
                              </p:par>
                              <p:par>
                                <p:cTn id="23" presetID="9" presetClass="emph" presetSubtype="0" nodeType="withEffect">
                                  <p:stCondLst>
                                    <p:cond delay="0"/>
                                  </p:stCondLst>
                                  <p:childTnLst>
                                    <p:set>
                                      <p:cBhvr rctx="PPT">
                                        <p:cTn id="24" dur="indefinite"/>
                                        <p:tgtEl>
                                          <p:spTgt spid="22"/>
                                        </p:tgtEl>
                                        <p:attrNameLst>
                                          <p:attrName>style.opacity</p:attrName>
                                        </p:attrNameLst>
                                      </p:cBhvr>
                                      <p:to>
                                        <p:strVal val="0.25"/>
                                      </p:to>
                                    </p:set>
                                    <p:animEffect filter="image" prLst="opacity: 0.25">
                                      <p:cBhvr rctx="IE">
                                        <p:cTn id="25" dur="indefinite"/>
                                        <p:tgtEl>
                                          <p:spTgt spid="22"/>
                                        </p:tgtEl>
                                      </p:cBhvr>
                                    </p:animEffect>
                                  </p:childTnLst>
                                </p:cTn>
                              </p:par>
                              <p:par>
                                <p:cTn id="26" presetID="9" presetClass="emph" presetSubtype="0" nodeType="withEffect">
                                  <p:stCondLst>
                                    <p:cond delay="0"/>
                                  </p:stCondLst>
                                  <p:childTnLst>
                                    <p:set>
                                      <p:cBhvr rctx="PPT">
                                        <p:cTn id="27" dur="indefinite"/>
                                        <p:tgtEl>
                                          <p:spTgt spid="24"/>
                                        </p:tgtEl>
                                        <p:attrNameLst>
                                          <p:attrName>style.opacity</p:attrName>
                                        </p:attrNameLst>
                                      </p:cBhvr>
                                      <p:to>
                                        <p:strVal val="0.25"/>
                                      </p:to>
                                    </p:set>
                                    <p:animEffect filter="image" prLst="opacity: 0.25">
                                      <p:cBhvr rctx="IE">
                                        <p:cTn id="28" dur="indefinite"/>
                                        <p:tgtEl>
                                          <p:spTgt spid="24"/>
                                        </p:tgtEl>
                                      </p:cBhvr>
                                    </p:animEffect>
                                  </p:childTnLst>
                                </p:cTn>
                              </p:par>
                              <p:par>
                                <p:cTn id="29" presetID="9" presetClass="emph" presetSubtype="0" nodeType="withEffect">
                                  <p:stCondLst>
                                    <p:cond delay="0"/>
                                  </p:stCondLst>
                                  <p:childTnLst>
                                    <p:set>
                                      <p:cBhvr rctx="PPT">
                                        <p:cTn id="30" dur="indefinite"/>
                                        <p:tgtEl>
                                          <p:spTgt spid="28"/>
                                        </p:tgtEl>
                                        <p:attrNameLst>
                                          <p:attrName>style.opacity</p:attrName>
                                        </p:attrNameLst>
                                      </p:cBhvr>
                                      <p:to>
                                        <p:strVal val="0.25"/>
                                      </p:to>
                                    </p:set>
                                    <p:animEffect filter="image" prLst="opacity: 0.25">
                                      <p:cBhvr rctx="IE">
                                        <p:cTn id="31" dur="indefinite"/>
                                        <p:tgtEl>
                                          <p:spTgt spid="28"/>
                                        </p:tgtEl>
                                      </p:cBhvr>
                                    </p:animEffect>
                                  </p:childTnLst>
                                </p:cTn>
                              </p:par>
                              <p:par>
                                <p:cTn id="32" presetID="9" presetClass="emph" presetSubtype="0" nodeType="withEffect">
                                  <p:stCondLst>
                                    <p:cond delay="0"/>
                                  </p:stCondLst>
                                  <p:childTnLst>
                                    <p:set>
                                      <p:cBhvr rctx="PPT">
                                        <p:cTn id="33" dur="indefinite"/>
                                        <p:tgtEl>
                                          <p:spTgt spid="29"/>
                                        </p:tgtEl>
                                        <p:attrNameLst>
                                          <p:attrName>style.opacity</p:attrName>
                                        </p:attrNameLst>
                                      </p:cBhvr>
                                      <p:to>
                                        <p:strVal val="0.25"/>
                                      </p:to>
                                    </p:set>
                                    <p:animEffect filter="image" prLst="opacity: 0.25">
                                      <p:cBhvr rctx="IE">
                                        <p:cTn id="34" dur="indefinite"/>
                                        <p:tgtEl>
                                          <p:spTgt spid="29"/>
                                        </p:tgtEl>
                                      </p:cBhvr>
                                    </p:animEffect>
                                  </p:childTnLst>
                                </p:cTn>
                              </p:par>
                              <p:par>
                                <p:cTn id="35" presetID="9" presetClass="emph" presetSubtype="0" nodeType="withEffect">
                                  <p:stCondLst>
                                    <p:cond delay="0"/>
                                  </p:stCondLst>
                                  <p:childTnLst>
                                    <p:set>
                                      <p:cBhvr rctx="PPT">
                                        <p:cTn id="36" dur="indefinite"/>
                                        <p:tgtEl>
                                          <p:spTgt spid="30"/>
                                        </p:tgtEl>
                                        <p:attrNameLst>
                                          <p:attrName>style.opacity</p:attrName>
                                        </p:attrNameLst>
                                      </p:cBhvr>
                                      <p:to>
                                        <p:strVal val="0.25"/>
                                      </p:to>
                                    </p:set>
                                    <p:animEffect filter="image" prLst="opacity: 0.25">
                                      <p:cBhvr rctx="IE">
                                        <p:cTn id="37" dur="indefinite"/>
                                        <p:tgtEl>
                                          <p:spTgt spid="30"/>
                                        </p:tgtEl>
                                      </p:cBhvr>
                                    </p:animEffect>
                                  </p:childTnLst>
                                </p:cTn>
                              </p:par>
                              <p:par>
                                <p:cTn id="38" presetID="9" presetClass="emph" presetSubtype="0" nodeType="withEffect">
                                  <p:stCondLst>
                                    <p:cond delay="0"/>
                                  </p:stCondLst>
                                  <p:childTnLst>
                                    <p:set>
                                      <p:cBhvr rctx="PPT">
                                        <p:cTn id="39" dur="indefinite"/>
                                        <p:tgtEl>
                                          <p:spTgt spid="31"/>
                                        </p:tgtEl>
                                        <p:attrNameLst>
                                          <p:attrName>style.opacity</p:attrName>
                                        </p:attrNameLst>
                                      </p:cBhvr>
                                      <p:to>
                                        <p:strVal val="0.25"/>
                                      </p:to>
                                    </p:set>
                                    <p:animEffect filter="image" prLst="opacity: 0.25">
                                      <p:cBhvr rctx="IE">
                                        <p:cTn id="40" dur="indefinite"/>
                                        <p:tgtEl>
                                          <p:spTgt spid="31"/>
                                        </p:tgtEl>
                                      </p:cBhvr>
                                    </p:animEffect>
                                  </p:childTnLst>
                                </p:cTn>
                              </p:par>
                              <p:par>
                                <p:cTn id="41" presetID="9" presetClass="emph" presetSubtype="0" nodeType="withEffect">
                                  <p:stCondLst>
                                    <p:cond delay="0"/>
                                  </p:stCondLst>
                                  <p:childTnLst>
                                    <p:set>
                                      <p:cBhvr rctx="PPT">
                                        <p:cTn id="42" dur="indefinite"/>
                                        <p:tgtEl>
                                          <p:spTgt spid="39"/>
                                        </p:tgtEl>
                                        <p:attrNameLst>
                                          <p:attrName>style.opacity</p:attrName>
                                        </p:attrNameLst>
                                      </p:cBhvr>
                                      <p:to>
                                        <p:strVal val="0.25"/>
                                      </p:to>
                                    </p:set>
                                    <p:animEffect filter="image" prLst="opacity: 0.25">
                                      <p:cBhvr rctx="IE">
                                        <p:cTn id="43" dur="indefinite"/>
                                        <p:tgtEl>
                                          <p:spTgt spid="39"/>
                                        </p:tgtEl>
                                      </p:cBhvr>
                                    </p:animEffect>
                                  </p:childTnLst>
                                </p:cTn>
                              </p:par>
                              <p:par>
                                <p:cTn id="44" presetID="9" presetClass="emph" presetSubtype="0" nodeType="withEffect">
                                  <p:stCondLst>
                                    <p:cond delay="0"/>
                                  </p:stCondLst>
                                  <p:childTnLst>
                                    <p:set>
                                      <p:cBhvr rctx="PPT">
                                        <p:cTn id="45" dur="indefinite"/>
                                        <p:tgtEl>
                                          <p:spTgt spid="38"/>
                                        </p:tgtEl>
                                        <p:attrNameLst>
                                          <p:attrName>style.opacity</p:attrName>
                                        </p:attrNameLst>
                                      </p:cBhvr>
                                      <p:to>
                                        <p:strVal val="0.25"/>
                                      </p:to>
                                    </p:set>
                                    <p:animEffect filter="image" prLst="opacity: 0.25">
                                      <p:cBhvr rctx="IE">
                                        <p:cTn id="46" dur="indefinite"/>
                                        <p:tgtEl>
                                          <p:spTgt spid="38"/>
                                        </p:tgtEl>
                                      </p:cBhvr>
                                    </p:animEffect>
                                  </p:childTnLst>
                                </p:cTn>
                              </p:par>
                              <p:par>
                                <p:cTn id="47" presetID="9" presetClass="emph" presetSubtype="0" nodeType="withEffect">
                                  <p:stCondLst>
                                    <p:cond delay="0"/>
                                  </p:stCondLst>
                                  <p:childTnLst>
                                    <p:set>
                                      <p:cBhvr rctx="PPT">
                                        <p:cTn id="48" dur="indefinite"/>
                                        <p:tgtEl>
                                          <p:spTgt spid="35"/>
                                        </p:tgtEl>
                                        <p:attrNameLst>
                                          <p:attrName>style.opacity</p:attrName>
                                        </p:attrNameLst>
                                      </p:cBhvr>
                                      <p:to>
                                        <p:strVal val="0.25"/>
                                      </p:to>
                                    </p:set>
                                    <p:animEffect filter="image" prLst="opacity: 0.25">
                                      <p:cBhvr rctx="IE">
                                        <p:cTn id="49" dur="indefinite"/>
                                        <p:tgtEl>
                                          <p:spTgt spid="35"/>
                                        </p:tgtEl>
                                      </p:cBhvr>
                                    </p:animEffect>
                                  </p:childTnLst>
                                </p:cTn>
                              </p:par>
                              <p:par>
                                <p:cTn id="50" presetID="9" presetClass="emph" presetSubtype="0" grpId="0" nodeType="withEffect">
                                  <p:stCondLst>
                                    <p:cond delay="0"/>
                                  </p:stCondLst>
                                  <p:childTnLst>
                                    <p:set>
                                      <p:cBhvr rctx="PPT">
                                        <p:cTn id="51" dur="indefinite"/>
                                        <p:tgtEl>
                                          <p:spTgt spid="16"/>
                                        </p:tgtEl>
                                        <p:attrNameLst>
                                          <p:attrName>style.opacity</p:attrName>
                                        </p:attrNameLst>
                                      </p:cBhvr>
                                      <p:to>
                                        <p:strVal val="0.25"/>
                                      </p:to>
                                    </p:set>
                                    <p:animEffect filter="image" prLst="opacity: 0.25">
                                      <p:cBhvr rctx="IE">
                                        <p:cTn id="52" dur="indefinite"/>
                                        <p:tgtEl>
                                          <p:spTgt spid="16"/>
                                        </p:tgtEl>
                                      </p:cBhvr>
                                    </p:animEffect>
                                  </p:childTnLst>
                                </p:cTn>
                              </p:par>
                              <p:par>
                                <p:cTn id="53" presetID="9" presetClass="emph" presetSubtype="0" grpId="0" nodeType="withEffect">
                                  <p:stCondLst>
                                    <p:cond delay="0"/>
                                  </p:stCondLst>
                                  <p:childTnLst>
                                    <p:set>
                                      <p:cBhvr rctx="PPT">
                                        <p:cTn id="54" dur="indefinite"/>
                                        <p:tgtEl>
                                          <p:spTgt spid="13"/>
                                        </p:tgtEl>
                                        <p:attrNameLst>
                                          <p:attrName>style.opacity</p:attrName>
                                        </p:attrNameLst>
                                      </p:cBhvr>
                                      <p:to>
                                        <p:strVal val="0.25"/>
                                      </p:to>
                                    </p:set>
                                    <p:animEffect filter="image" prLst="opacity: 0.25">
                                      <p:cBhvr rctx="IE">
                                        <p:cTn id="55" dur="indefinite"/>
                                        <p:tgtEl>
                                          <p:spTgt spid="13"/>
                                        </p:tgtEl>
                                      </p:cBhvr>
                                    </p:animEffect>
                                  </p:childTnLst>
                                </p:cTn>
                              </p:par>
                              <p:par>
                                <p:cTn id="56" presetID="9" presetClass="emph" presetSubtype="0" grpId="0" nodeType="withEffect">
                                  <p:stCondLst>
                                    <p:cond delay="0"/>
                                  </p:stCondLst>
                                  <p:childTnLst>
                                    <p:set>
                                      <p:cBhvr rctx="PPT">
                                        <p:cTn id="57" dur="indefinite"/>
                                        <p:tgtEl>
                                          <p:spTgt spid="12"/>
                                        </p:tgtEl>
                                        <p:attrNameLst>
                                          <p:attrName>style.opacity</p:attrName>
                                        </p:attrNameLst>
                                      </p:cBhvr>
                                      <p:to>
                                        <p:strVal val="0.25"/>
                                      </p:to>
                                    </p:set>
                                    <p:animEffect filter="image" prLst="opacity: 0.25">
                                      <p:cBhvr rctx="IE">
                                        <p:cTn id="58" dur="indefinite"/>
                                        <p:tgtEl>
                                          <p:spTgt spid="12"/>
                                        </p:tgtEl>
                                      </p:cBhvr>
                                    </p:animEffect>
                                  </p:childTnLst>
                                </p:cTn>
                              </p:par>
                              <p:par>
                                <p:cTn id="59" presetID="9" presetClass="emph" presetSubtype="0" grpId="0" nodeType="withEffect">
                                  <p:stCondLst>
                                    <p:cond delay="0"/>
                                  </p:stCondLst>
                                  <p:childTnLst>
                                    <p:set>
                                      <p:cBhvr rctx="PPT">
                                        <p:cTn id="60" dur="indefinite"/>
                                        <p:tgtEl>
                                          <p:spTgt spid="11"/>
                                        </p:tgtEl>
                                        <p:attrNameLst>
                                          <p:attrName>style.opacity</p:attrName>
                                        </p:attrNameLst>
                                      </p:cBhvr>
                                      <p:to>
                                        <p:strVal val="0.25"/>
                                      </p:to>
                                    </p:set>
                                    <p:animEffect filter="image" prLst="opacity: 0.25">
                                      <p:cBhvr rctx="IE">
                                        <p:cTn id="61" dur="indefinite"/>
                                        <p:tgtEl>
                                          <p:spTgt spid="11"/>
                                        </p:tgtEl>
                                      </p:cBhvr>
                                    </p:animEffect>
                                  </p:childTnLst>
                                </p:cTn>
                              </p:par>
                              <p:par>
                                <p:cTn id="62" presetID="9" presetClass="emph" presetSubtype="0" grpId="0" nodeType="withEffect">
                                  <p:stCondLst>
                                    <p:cond delay="0"/>
                                  </p:stCondLst>
                                  <p:childTnLst>
                                    <p:set>
                                      <p:cBhvr rctx="PPT">
                                        <p:cTn id="63" dur="indefinite"/>
                                        <p:tgtEl>
                                          <p:spTgt spid="10"/>
                                        </p:tgtEl>
                                        <p:attrNameLst>
                                          <p:attrName>style.opacity</p:attrName>
                                        </p:attrNameLst>
                                      </p:cBhvr>
                                      <p:to>
                                        <p:strVal val="0.25"/>
                                      </p:to>
                                    </p:set>
                                    <p:animEffect filter="image" prLst="opacity: 0.25">
                                      <p:cBhvr rctx="IE">
                                        <p:cTn id="64" dur="indefinite"/>
                                        <p:tgtEl>
                                          <p:spTgt spid="10"/>
                                        </p:tgtEl>
                                      </p:cBhvr>
                                    </p:animEffect>
                                  </p:childTnLst>
                                </p:cTn>
                              </p:par>
                              <p:par>
                                <p:cTn id="65" presetID="9" presetClass="emph" presetSubtype="0" grpId="0" nodeType="withEffect">
                                  <p:stCondLst>
                                    <p:cond delay="0"/>
                                  </p:stCondLst>
                                  <p:childTnLst>
                                    <p:set>
                                      <p:cBhvr rctx="PPT">
                                        <p:cTn id="66" dur="indefinite"/>
                                        <p:tgtEl>
                                          <p:spTgt spid="7"/>
                                        </p:tgtEl>
                                        <p:attrNameLst>
                                          <p:attrName>style.opacity</p:attrName>
                                        </p:attrNameLst>
                                      </p:cBhvr>
                                      <p:to>
                                        <p:strVal val="0.25"/>
                                      </p:to>
                                    </p:set>
                                    <p:animEffect filter="image" prLst="opacity: 0.25">
                                      <p:cBhvr rctx="IE">
                                        <p:cTn id="67" dur="indefinite"/>
                                        <p:tgtEl>
                                          <p:spTgt spid="7"/>
                                        </p:tgtEl>
                                      </p:cBhvr>
                                    </p:animEffect>
                                  </p:childTnLst>
                                </p:cTn>
                              </p:par>
                              <p:par>
                                <p:cTn id="68" presetID="9" presetClass="emph" presetSubtype="0" nodeType="withEffect">
                                  <p:stCondLst>
                                    <p:cond delay="0"/>
                                  </p:stCondLst>
                                  <p:childTnLst>
                                    <p:set>
                                      <p:cBhvr rctx="PPT">
                                        <p:cTn id="69" dur="indefinite"/>
                                        <p:tgtEl>
                                          <p:spTgt spid="3"/>
                                        </p:tgtEl>
                                        <p:attrNameLst>
                                          <p:attrName>style.opacity</p:attrName>
                                        </p:attrNameLst>
                                      </p:cBhvr>
                                      <p:to>
                                        <p:strVal val="0.25"/>
                                      </p:to>
                                    </p:set>
                                    <p:animEffect filter="image" prLst="opacity: 0.25">
                                      <p:cBhvr rctx="IE">
                                        <p:cTn id="70"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Motivation</a:t>
            </a:r>
          </a:p>
          <a:p>
            <a:r>
              <a:rPr lang="en-US" dirty="0" smtClean="0"/>
              <a:t>Example</a:t>
            </a:r>
          </a:p>
          <a:p>
            <a:r>
              <a:rPr lang="en-US" b="1" dirty="0" smtClean="0">
                <a:solidFill>
                  <a:srgbClr val="FFFF00"/>
                </a:solidFill>
              </a:rPr>
              <a:t>Approach</a:t>
            </a:r>
          </a:p>
          <a:p>
            <a:pPr lvl="1"/>
            <a:r>
              <a:rPr lang="en-US" b="1" dirty="0" smtClean="0">
                <a:solidFill>
                  <a:srgbClr val="FFFF00"/>
                </a:solidFill>
              </a:rPr>
              <a:t>Program Specification</a:t>
            </a:r>
          </a:p>
          <a:p>
            <a:pPr lvl="1"/>
            <a:r>
              <a:rPr lang="en-US" dirty="0" smtClean="0"/>
              <a:t>Search Algorithm</a:t>
            </a:r>
          </a:p>
          <a:p>
            <a:pPr lvl="1"/>
            <a:r>
              <a:rPr lang="en-US" dirty="0" smtClean="0"/>
              <a:t>State Space Representation</a:t>
            </a:r>
          </a:p>
          <a:p>
            <a:pPr lvl="1"/>
            <a:r>
              <a:rPr lang="en-US" dirty="0" smtClean="0"/>
              <a:t>State Space Reduction</a:t>
            </a:r>
          </a:p>
          <a:p>
            <a:pPr lvl="1"/>
            <a:r>
              <a:rPr lang="en-US" dirty="0"/>
              <a:t>Translating Declarative Methods</a:t>
            </a:r>
          </a:p>
          <a:p>
            <a:pPr lvl="1"/>
            <a:r>
              <a:rPr lang="en-US" dirty="0"/>
              <a:t>Advanced </a:t>
            </a:r>
            <a:r>
              <a:rPr lang="en-US" dirty="0" smtClean="0"/>
              <a:t>Specifications</a:t>
            </a:r>
          </a:p>
          <a:p>
            <a:r>
              <a:rPr lang="en-US" dirty="0" smtClean="0"/>
              <a:t>Modular Extension</a:t>
            </a:r>
          </a:p>
          <a:p>
            <a:r>
              <a:rPr lang="en-US" dirty="0" smtClean="0"/>
              <a:t>Checking Type Soundness</a:t>
            </a:r>
          </a:p>
          <a:p>
            <a:r>
              <a:rPr lang="en-US" dirty="0"/>
              <a:t>Experimental Results</a:t>
            </a:r>
            <a:endParaRPr lang="en-US" dirty="0" smtClean="0"/>
          </a:p>
          <a:p>
            <a:r>
              <a:rPr lang="en-US" dirty="0" smtClean="0"/>
              <a:t>Related Work and Conclusions</a:t>
            </a:r>
            <a:endParaRPr lang="en-US" dirty="0"/>
          </a:p>
        </p:txBody>
      </p:sp>
    </p:spTree>
    <p:extLst>
      <p:ext uri="{BB962C8B-B14F-4D97-AF65-F5344CB8AC3E}">
        <p14:creationId xmlns:p14="http://schemas.microsoft.com/office/powerpoint/2010/main" val="2283126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Specification</a:t>
            </a:r>
            <a:endParaRPr lang="en-US" dirty="0"/>
          </a:p>
        </p:txBody>
      </p:sp>
      <p:sp>
        <p:nvSpPr>
          <p:cNvPr id="4" name="Text Box 2"/>
          <p:cNvSpPr txBox="1">
            <a:spLocks noChangeArrowheads="1"/>
          </p:cNvSpPr>
          <p:nvPr/>
        </p:nvSpPr>
        <p:spPr bwMode="auto">
          <a:xfrm>
            <a:off x="228600" y="1676400"/>
            <a:ext cx="7315200" cy="477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smtClean="0">
                <a:solidFill>
                  <a:srgbClr val="FFFFFF"/>
                </a:solidFill>
                <a:latin typeface="Courier New" pitchFamily="49" charset="0"/>
              </a:rPr>
              <a:t>RedBlackTree</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class</a:t>
            </a:r>
            <a:r>
              <a:rPr lang="en-US" sz="1200" dirty="0">
                <a:solidFill>
                  <a:srgbClr val="FFFFFF"/>
                </a:solidFill>
                <a:latin typeface="Courier New" pitchFamily="49" charset="0"/>
              </a:rPr>
              <a:t> Node {</a:t>
            </a:r>
          </a:p>
          <a:p>
            <a:pPr>
              <a:lnSpc>
                <a:spcPct val="118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key;</a:t>
            </a:r>
          </a:p>
          <a:p>
            <a:pPr>
              <a:lnSpc>
                <a:spcPct val="118000"/>
              </a:lnSpc>
            </a:pPr>
            <a:r>
              <a:rPr lang="en-US" sz="1200" dirty="0">
                <a:solidFill>
                  <a:srgbClr val="FFFFFF"/>
                </a:solidFill>
                <a:latin typeface="Courier New" pitchFamily="49" charset="0"/>
              </a:rPr>
              <a:t>        Object value;</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left;</a:t>
            </a: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right;</a:t>
            </a:r>
          </a:p>
          <a:p>
            <a:pPr>
              <a:lnSpc>
                <a:spcPct val="118000"/>
              </a:lnSpc>
            </a:pPr>
            <a:r>
              <a:rPr lang="en-US" sz="1200" dirty="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b="1" dirty="0">
                <a:solidFill>
                  <a:srgbClr val="FFFFFF"/>
                </a:solidFill>
                <a:latin typeface="Courier New" pitchFamily="49" charset="0"/>
              </a:rPr>
              <a:t>    </a:t>
            </a:r>
            <a:r>
              <a:rPr lang="en-US" sz="1200" b="1" dirty="0" smtClean="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root;</a:t>
            </a:r>
          </a:p>
          <a:p>
            <a:pPr>
              <a:lnSpc>
                <a:spcPct val="118000"/>
              </a:lnSpc>
            </a:pP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repOk</a:t>
            </a:r>
            <a:r>
              <a:rPr lang="en-US" sz="1200" dirty="0" smtClean="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(root,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&amp;&amp; </a:t>
            </a:r>
            <a:r>
              <a:rPr lang="en-US" sz="1200" dirty="0" err="1" smtClean="0">
                <a:solidFill>
                  <a:srgbClr val="FFFFFF"/>
                </a:solidFill>
                <a:latin typeface="Courier New" pitchFamily="49" charset="0"/>
              </a:rPr>
              <a:t>isBalanced</a:t>
            </a:r>
            <a:r>
              <a:rPr lang="en-US" sz="1200" dirty="0" smtClean="0">
                <a:solidFill>
                  <a:srgbClr val="FFFFFF"/>
                </a:solidFill>
                <a:latin typeface="Courier New" pitchFamily="49" charset="0"/>
              </a:rPr>
              <a:t>(root);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(Node n, Node low, Node high)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(n ==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true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(low  != </a:t>
            </a:r>
            <a:r>
              <a:rPr lang="en-US" sz="1200" b="1" dirty="0" smtClean="0">
                <a:solidFill>
                  <a:srgbClr val="00FF00"/>
                </a:solidFill>
                <a:latin typeface="Courier New" pitchFamily="49" charset="0"/>
              </a:rPr>
              <a:t>null</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&amp;&amp; </a:t>
            </a:r>
            <a:r>
              <a:rPr lang="en-US" sz="1200" dirty="0" err="1" smtClean="0">
                <a:solidFill>
                  <a:srgbClr val="FFFFFF"/>
                </a:solidFill>
                <a:latin typeface="Courier New" pitchFamily="49" charset="0"/>
              </a:rPr>
              <a:t>low.key</a:t>
            </a:r>
            <a:r>
              <a:rPr lang="en-US" sz="1200" dirty="0" smtClean="0">
                <a:solidFill>
                  <a:srgbClr val="FFFFFF"/>
                </a:solidFill>
                <a:latin typeface="Courier New" pitchFamily="49" charset="0"/>
              </a:rPr>
              <a:t>  &gt;= </a:t>
            </a:r>
            <a:r>
              <a:rPr lang="en-US" sz="1200" dirty="0" err="1" smtClean="0">
                <a:solidFill>
                  <a:srgbClr val="FFFFFF"/>
                </a:solidFill>
                <a:latin typeface="Courier New" pitchFamily="49" charset="0"/>
              </a:rPr>
              <a:t>n.key</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(high != </a:t>
            </a:r>
            <a:r>
              <a:rPr lang="en-US" sz="1200" b="1" dirty="0" smtClean="0">
                <a:solidFill>
                  <a:srgbClr val="00FF00"/>
                </a:solidFill>
                <a:latin typeface="Courier New" pitchFamily="49" charset="0"/>
              </a:rPr>
              <a:t>null</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&amp;&amp; </a:t>
            </a:r>
            <a:r>
              <a:rPr lang="en-US" sz="1200" dirty="0" err="1" smtClean="0">
                <a:solidFill>
                  <a:srgbClr val="FFFFFF"/>
                </a:solidFill>
                <a:latin typeface="Courier New" pitchFamily="49" charset="0"/>
              </a:rPr>
              <a:t>high.key</a:t>
            </a:r>
            <a:r>
              <a:rPr lang="en-US" sz="1200" dirty="0" smtClean="0">
                <a:solidFill>
                  <a:srgbClr val="FFFFFF"/>
                </a:solidFill>
                <a:latin typeface="Courier New" pitchFamily="49" charset="0"/>
              </a:rPr>
              <a:t> &lt;= </a:t>
            </a:r>
            <a:r>
              <a:rPr lang="en-US" sz="1200" dirty="0" err="1" smtClean="0">
                <a:solidFill>
                  <a:srgbClr val="FFFFFF"/>
                </a:solidFill>
                <a:latin typeface="Courier New" pitchFamily="49" charset="0"/>
              </a:rPr>
              <a:t>n.key</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n.left</a:t>
            </a:r>
            <a:r>
              <a:rPr lang="en-US" sz="1200" dirty="0" smtClean="0">
                <a:solidFill>
                  <a:srgbClr val="FFFFFF"/>
                </a:solidFill>
                <a:latin typeface="Courier New" pitchFamily="49" charset="0"/>
              </a:rPr>
              <a:t>,  low, n   ))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n.right</a:t>
            </a:r>
            <a:r>
              <a:rPr lang="en-US" sz="1200" dirty="0" smtClean="0">
                <a:solidFill>
                  <a:srgbClr val="FFFFFF"/>
                </a:solidFill>
                <a:latin typeface="Courier New" pitchFamily="49" charset="0"/>
              </a:rPr>
              <a:t>, n,   high))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true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b="1" dirty="0">
                <a:solidFill>
                  <a:srgbClr val="FFFFFF"/>
                </a:solidFill>
                <a:latin typeface="Courier New" pitchFamily="49" charset="0"/>
              </a:rPr>
              <a:t>}</a:t>
            </a:r>
          </a:p>
        </p:txBody>
      </p:sp>
      <p:sp>
        <p:nvSpPr>
          <p:cNvPr id="5" name="Text Box 3"/>
          <p:cNvSpPr txBox="1">
            <a:spLocks noChangeArrowheads="1"/>
          </p:cNvSpPr>
          <p:nvPr/>
        </p:nvSpPr>
        <p:spPr bwMode="auto">
          <a:xfrm>
            <a:off x="5029200" y="3505200"/>
            <a:ext cx="35814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err="1" smtClean="0">
                <a:solidFill>
                  <a:srgbClr val="FFFFFF"/>
                </a:solidFill>
              </a:rPr>
              <a:t>repOk</a:t>
            </a:r>
            <a:r>
              <a:rPr lang="en-US" sz="2200" dirty="0" smtClean="0">
                <a:solidFill>
                  <a:srgbClr val="FFFFFF"/>
                </a:solidFill>
              </a:rPr>
              <a:t>: class invariant</a:t>
            </a:r>
            <a:endParaRPr lang="en-US" sz="2200" dirty="0">
              <a:solidFill>
                <a:srgbClr val="FFFFFF"/>
              </a:solidFill>
            </a:endParaRPr>
          </a:p>
        </p:txBody>
      </p:sp>
      <p:cxnSp>
        <p:nvCxnSpPr>
          <p:cNvPr id="6" name="AutoShape 6"/>
          <p:cNvCxnSpPr>
            <a:cxnSpLocks noChangeShapeType="1"/>
            <a:stCxn id="5" idx="1"/>
          </p:cNvCxnSpPr>
          <p:nvPr/>
        </p:nvCxnSpPr>
        <p:spPr bwMode="auto">
          <a:xfrm flipH="1">
            <a:off x="3505200" y="3771900"/>
            <a:ext cx="1524000" cy="1905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3"/>
          <p:cNvSpPr txBox="1">
            <a:spLocks noChangeArrowheads="1"/>
          </p:cNvSpPr>
          <p:nvPr/>
        </p:nvSpPr>
        <p:spPr bwMode="auto">
          <a:xfrm>
            <a:off x="5105400" y="4648200"/>
            <a:ext cx="35814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Ordering and Balancing</a:t>
            </a:r>
            <a:endParaRPr lang="en-US" sz="2200" dirty="0">
              <a:solidFill>
                <a:srgbClr val="FFFFFF"/>
              </a:solidFill>
            </a:endParaRPr>
          </a:p>
        </p:txBody>
      </p:sp>
      <p:cxnSp>
        <p:nvCxnSpPr>
          <p:cNvPr id="10" name="AutoShape 6"/>
          <p:cNvCxnSpPr>
            <a:cxnSpLocks noChangeShapeType="1"/>
          </p:cNvCxnSpPr>
          <p:nvPr/>
        </p:nvCxnSpPr>
        <p:spPr bwMode="auto">
          <a:xfrm flipH="1" flipV="1">
            <a:off x="2514600" y="4343400"/>
            <a:ext cx="2590800" cy="3810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6"/>
          <p:cNvCxnSpPr>
            <a:cxnSpLocks noChangeShapeType="1"/>
          </p:cNvCxnSpPr>
          <p:nvPr/>
        </p:nvCxnSpPr>
        <p:spPr bwMode="auto">
          <a:xfrm flipH="1" flipV="1">
            <a:off x="4953000" y="4343400"/>
            <a:ext cx="152400" cy="3048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3"/>
          <p:cNvSpPr txBox="1">
            <a:spLocks noChangeArrowheads="1"/>
          </p:cNvSpPr>
          <p:nvPr/>
        </p:nvSpPr>
        <p:spPr bwMode="auto">
          <a:xfrm>
            <a:off x="3951514" y="2868386"/>
            <a:ext cx="3592286"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Specify tree structure</a:t>
            </a:r>
            <a:endParaRPr lang="en-US" sz="2200" dirty="0">
              <a:solidFill>
                <a:srgbClr val="FFFFFF"/>
              </a:solidFill>
            </a:endParaRPr>
          </a:p>
        </p:txBody>
      </p:sp>
      <p:cxnSp>
        <p:nvCxnSpPr>
          <p:cNvPr id="12" name="AutoShape 6"/>
          <p:cNvCxnSpPr>
            <a:cxnSpLocks noChangeShapeType="1"/>
          </p:cNvCxnSpPr>
          <p:nvPr/>
        </p:nvCxnSpPr>
        <p:spPr bwMode="auto">
          <a:xfrm flipH="1" flipV="1">
            <a:off x="2667000" y="2868386"/>
            <a:ext cx="1284515" cy="2667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6"/>
          <p:cNvCxnSpPr>
            <a:cxnSpLocks noChangeShapeType="1"/>
          </p:cNvCxnSpPr>
          <p:nvPr/>
        </p:nvCxnSpPr>
        <p:spPr bwMode="auto">
          <a:xfrm flipH="1">
            <a:off x="2209800" y="3154136"/>
            <a:ext cx="1741714" cy="351064"/>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38981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5"/>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9"/>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0"/>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Specification</a:t>
            </a:r>
            <a:endParaRPr lang="en-US" dirty="0"/>
          </a:p>
        </p:txBody>
      </p:sp>
      <p:sp>
        <p:nvSpPr>
          <p:cNvPr id="3" name="Content Placeholder 2"/>
          <p:cNvSpPr>
            <a:spLocks noGrp="1"/>
          </p:cNvSpPr>
          <p:nvPr>
            <p:ph idx="1"/>
          </p:nvPr>
        </p:nvSpPr>
        <p:spPr>
          <a:xfrm>
            <a:off x="5105400" y="1524000"/>
            <a:ext cx="3886200" cy="5257800"/>
          </a:xfrm>
        </p:spPr>
        <p:txBody>
          <a:bodyPr>
            <a:normAutofit/>
          </a:bodyPr>
          <a:lstStyle/>
          <a:p>
            <a:r>
              <a:rPr lang="en-US" sz="2800" b="1" dirty="0" smtClean="0">
                <a:solidFill>
                  <a:srgbClr val="FF0000"/>
                </a:solidFill>
              </a:rPr>
              <a:t>Declarative</a:t>
            </a:r>
            <a:r>
              <a:rPr lang="en-US" sz="2800" dirty="0" smtClean="0"/>
              <a:t> methods</a:t>
            </a:r>
          </a:p>
          <a:p>
            <a:pPr lvl="1"/>
            <a:r>
              <a:rPr lang="en-US" sz="2400" dirty="0" smtClean="0"/>
              <a:t>Subset of Java</a:t>
            </a:r>
          </a:p>
          <a:p>
            <a:pPr lvl="1"/>
            <a:r>
              <a:rPr lang="en-US" sz="2400" dirty="0" smtClean="0"/>
              <a:t>Free of side effects</a:t>
            </a:r>
          </a:p>
          <a:p>
            <a:pPr lvl="1"/>
            <a:r>
              <a:rPr lang="en-US" sz="2400" dirty="0" smtClean="0"/>
              <a:t>Used for specification</a:t>
            </a:r>
          </a:p>
          <a:p>
            <a:pPr lvl="1"/>
            <a:r>
              <a:rPr lang="en-US" sz="2400" dirty="0" smtClean="0"/>
              <a:t>Aid our analysis</a:t>
            </a:r>
            <a:endParaRPr lang="en-US" sz="2400" dirty="0"/>
          </a:p>
        </p:txBody>
      </p:sp>
      <p:sp>
        <p:nvSpPr>
          <p:cNvPr id="4" name="Text Box 2"/>
          <p:cNvSpPr txBox="1">
            <a:spLocks noChangeArrowheads="1"/>
          </p:cNvSpPr>
          <p:nvPr/>
        </p:nvSpPr>
        <p:spPr bwMode="auto">
          <a:xfrm>
            <a:off x="228600" y="1676400"/>
            <a:ext cx="7315200" cy="477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smtClean="0">
                <a:solidFill>
                  <a:srgbClr val="FFFFFF"/>
                </a:solidFill>
                <a:latin typeface="Courier New" pitchFamily="49" charset="0"/>
              </a:rPr>
              <a:t>RedBlackTree</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class</a:t>
            </a:r>
            <a:r>
              <a:rPr lang="en-US" sz="1200" dirty="0">
                <a:solidFill>
                  <a:srgbClr val="FFFFFF"/>
                </a:solidFill>
                <a:latin typeface="Courier New" pitchFamily="49" charset="0"/>
              </a:rPr>
              <a:t> Node {</a:t>
            </a:r>
          </a:p>
          <a:p>
            <a:pPr>
              <a:lnSpc>
                <a:spcPct val="118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key;</a:t>
            </a:r>
          </a:p>
          <a:p>
            <a:pPr>
              <a:lnSpc>
                <a:spcPct val="118000"/>
              </a:lnSpc>
            </a:pPr>
            <a:r>
              <a:rPr lang="en-US" sz="1200" dirty="0">
                <a:solidFill>
                  <a:srgbClr val="FFFFFF"/>
                </a:solidFill>
                <a:latin typeface="Courier New" pitchFamily="49" charset="0"/>
              </a:rPr>
              <a:t>        Object value;</a:t>
            </a: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left;</a:t>
            </a: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right;</a:t>
            </a:r>
          </a:p>
          <a:p>
            <a:pPr>
              <a:lnSpc>
                <a:spcPct val="118000"/>
              </a:lnSpc>
            </a:pPr>
            <a:r>
              <a:rPr lang="en-US" sz="1200" dirty="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root;</a:t>
            </a:r>
          </a:p>
          <a:p>
            <a:pPr>
              <a:lnSpc>
                <a:spcPct val="118000"/>
              </a:lnSpc>
            </a:pP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repOk</a:t>
            </a:r>
            <a:r>
              <a:rPr lang="en-US" sz="1200" dirty="0" smtClean="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(root,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&amp;&amp; </a:t>
            </a:r>
            <a:r>
              <a:rPr lang="en-US" sz="1200" dirty="0" err="1" smtClean="0">
                <a:solidFill>
                  <a:srgbClr val="FFFFFF"/>
                </a:solidFill>
                <a:latin typeface="Courier New" pitchFamily="49" charset="0"/>
              </a:rPr>
              <a:t>isBalanced</a:t>
            </a:r>
            <a:r>
              <a:rPr lang="en-US" sz="1200" dirty="0" smtClean="0">
                <a:solidFill>
                  <a:srgbClr val="FFFFFF"/>
                </a:solidFill>
                <a:latin typeface="Courier New" pitchFamily="49" charset="0"/>
              </a:rPr>
              <a:t>(root);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(Node n, Node low, Node high)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(n ==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true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(low  != </a:t>
            </a:r>
            <a:r>
              <a:rPr lang="en-US" sz="1200" b="1" dirty="0" smtClean="0">
                <a:solidFill>
                  <a:srgbClr val="00FF00"/>
                </a:solidFill>
                <a:latin typeface="Courier New" pitchFamily="49" charset="0"/>
              </a:rPr>
              <a:t>null</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&amp;&amp; </a:t>
            </a:r>
            <a:r>
              <a:rPr lang="en-US" sz="1200" dirty="0" err="1" smtClean="0">
                <a:solidFill>
                  <a:srgbClr val="FFFFFF"/>
                </a:solidFill>
                <a:latin typeface="Courier New" pitchFamily="49" charset="0"/>
              </a:rPr>
              <a:t>low.key</a:t>
            </a:r>
            <a:r>
              <a:rPr lang="en-US" sz="1200" dirty="0" smtClean="0">
                <a:solidFill>
                  <a:srgbClr val="FFFFFF"/>
                </a:solidFill>
                <a:latin typeface="Courier New" pitchFamily="49" charset="0"/>
              </a:rPr>
              <a:t>  &gt;= </a:t>
            </a:r>
            <a:r>
              <a:rPr lang="en-US" sz="1200" dirty="0" err="1" smtClean="0">
                <a:solidFill>
                  <a:srgbClr val="FFFFFF"/>
                </a:solidFill>
                <a:latin typeface="Courier New" pitchFamily="49" charset="0"/>
              </a:rPr>
              <a:t>n.key</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(high != </a:t>
            </a:r>
            <a:r>
              <a:rPr lang="en-US" sz="1200" b="1" dirty="0" smtClean="0">
                <a:solidFill>
                  <a:srgbClr val="00FF00"/>
                </a:solidFill>
                <a:latin typeface="Courier New" pitchFamily="49" charset="0"/>
              </a:rPr>
              <a:t>null</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&amp;&amp; </a:t>
            </a:r>
            <a:r>
              <a:rPr lang="en-US" sz="1200" dirty="0" err="1" smtClean="0">
                <a:solidFill>
                  <a:srgbClr val="FFFFFF"/>
                </a:solidFill>
                <a:latin typeface="Courier New" pitchFamily="49" charset="0"/>
              </a:rPr>
              <a:t>high.key</a:t>
            </a:r>
            <a:r>
              <a:rPr lang="en-US" sz="1200" dirty="0" smtClean="0">
                <a:solidFill>
                  <a:srgbClr val="FFFFFF"/>
                </a:solidFill>
                <a:latin typeface="Courier New" pitchFamily="49" charset="0"/>
              </a:rPr>
              <a:t> &lt;= </a:t>
            </a:r>
            <a:r>
              <a:rPr lang="en-US" sz="1200" dirty="0" err="1" smtClean="0">
                <a:solidFill>
                  <a:srgbClr val="FFFFFF"/>
                </a:solidFill>
                <a:latin typeface="Courier New" pitchFamily="49" charset="0"/>
              </a:rPr>
              <a:t>n.key</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n.left</a:t>
            </a:r>
            <a:r>
              <a:rPr lang="en-US" sz="1200" dirty="0" smtClean="0">
                <a:solidFill>
                  <a:srgbClr val="FFFFFF"/>
                </a:solidFill>
                <a:latin typeface="Courier New" pitchFamily="49" charset="0"/>
              </a:rPr>
              <a:t>,  low, n   ))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if</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isOrdered</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n.right</a:t>
            </a:r>
            <a:r>
              <a:rPr lang="en-US" sz="1200" dirty="0" smtClean="0">
                <a:solidFill>
                  <a:srgbClr val="FFFFFF"/>
                </a:solidFill>
                <a:latin typeface="Courier New" pitchFamily="49" charset="0"/>
              </a:rPr>
              <a:t>, n,   high))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false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b="1" dirty="0" smtClean="0">
                <a:solidFill>
                  <a:srgbClr val="00FF00"/>
                </a:solidFill>
                <a:latin typeface="Courier New" pitchFamily="49" charset="0"/>
              </a:rPr>
              <a:t>true</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b="1" dirty="0">
                <a:solidFill>
                  <a:srgbClr val="FFFFFF"/>
                </a:solidFill>
                <a:latin typeface="Courier New" pitchFamily="49" charset="0"/>
              </a:rPr>
              <a:t>}</a:t>
            </a:r>
          </a:p>
        </p:txBody>
      </p:sp>
    </p:spTree>
    <p:extLst>
      <p:ext uri="{BB962C8B-B14F-4D97-AF65-F5344CB8AC3E}">
        <p14:creationId xmlns:p14="http://schemas.microsoft.com/office/powerpoint/2010/main" val="53959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Program Specification</a:t>
            </a:r>
          </a:p>
          <a:p>
            <a:r>
              <a:rPr lang="en-US" b="1" dirty="0" smtClean="0">
                <a:solidFill>
                  <a:srgbClr val="FFFF00"/>
                </a:solidFill>
              </a:rPr>
              <a:t>Search Algorithm</a:t>
            </a:r>
          </a:p>
          <a:p>
            <a:r>
              <a:rPr lang="en-US" dirty="0" smtClean="0"/>
              <a:t>State Space Representation</a:t>
            </a:r>
          </a:p>
          <a:p>
            <a:r>
              <a:rPr lang="en-US" dirty="0" smtClean="0"/>
              <a:t>State Space Reduction</a:t>
            </a:r>
          </a:p>
          <a:p>
            <a:r>
              <a:rPr lang="en-US" dirty="0"/>
              <a:t>Translating Declarative Methods</a:t>
            </a:r>
          </a:p>
          <a:p>
            <a:r>
              <a:rPr lang="en-US" dirty="0"/>
              <a:t>Advanced </a:t>
            </a:r>
            <a:r>
              <a:rPr lang="en-US" dirty="0" smtClean="0"/>
              <a:t>Specifications</a:t>
            </a:r>
            <a:endParaRPr lang="en-US" dirty="0"/>
          </a:p>
        </p:txBody>
      </p:sp>
    </p:spTree>
    <p:extLst>
      <p:ext uri="{BB962C8B-B14F-4D97-AF65-F5344CB8AC3E}">
        <p14:creationId xmlns:p14="http://schemas.microsoft.com/office/powerpoint/2010/main" val="1061338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effectLst>
                  <a:outerShdw blurRad="38100" dist="38100" dir="2700000" algn="tl">
                    <a:srgbClr val="000000">
                      <a:alpha val="43137"/>
                    </a:srgbClr>
                  </a:outerShdw>
                </a:effectLst>
              </a:rPr>
              <a:t>Software Reliability</a:t>
            </a:r>
            <a:endParaRPr lang="en-US" b="1"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Software is pervasive in our infrastructure</a:t>
            </a:r>
          </a:p>
          <a:p>
            <a:pPr lvl="1"/>
            <a:r>
              <a:rPr lang="en-US" dirty="0" smtClean="0"/>
              <a:t>We depend on it working correctly</a:t>
            </a:r>
          </a:p>
          <a:p>
            <a:r>
              <a:rPr lang="en-US" dirty="0" smtClean="0"/>
              <a:t>Software often has bugs</a:t>
            </a:r>
          </a:p>
          <a:p>
            <a:pPr lvl="1"/>
            <a:r>
              <a:rPr lang="en-US" dirty="0" smtClean="0"/>
              <a:t>Bugs prevent software from being useful</a:t>
            </a:r>
          </a:p>
          <a:p>
            <a:r>
              <a:rPr lang="en-US" dirty="0" smtClean="0"/>
              <a:t>Software bugs are costly</a:t>
            </a:r>
          </a:p>
          <a:p>
            <a:pPr lvl="1"/>
            <a:r>
              <a:rPr lang="en-US" dirty="0" smtClean="0"/>
              <a:t>Software bugs cost $60 billion per year in the US</a:t>
            </a:r>
          </a:p>
          <a:p>
            <a:endParaRPr lang="en-US" dirty="0"/>
          </a:p>
          <a:p>
            <a:r>
              <a:rPr lang="en-US" dirty="0" smtClean="0">
                <a:solidFill>
                  <a:srgbClr val="FFFF00"/>
                </a:solidFill>
              </a:rPr>
              <a:t>Improving software reliability is important</a:t>
            </a:r>
            <a:endParaRPr lang="en-US" dirty="0">
              <a:solidFill>
                <a:srgbClr val="FFFF00"/>
              </a:solidFill>
            </a:endParaRPr>
          </a:p>
        </p:txBody>
      </p:sp>
    </p:spTree>
    <p:extLst>
      <p:ext uri="{BB962C8B-B14F-4D97-AF65-F5344CB8AC3E}">
        <p14:creationId xmlns:p14="http://schemas.microsoft.com/office/powerpoint/2010/main" val="370723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Coverage</a:t>
            </a:r>
            <a:endParaRPr lang="en-US" dirty="0"/>
          </a:p>
        </p:txBody>
      </p:sp>
      <p:sp>
        <p:nvSpPr>
          <p:cNvPr id="3" name="Content Placeholder 2"/>
          <p:cNvSpPr>
            <a:spLocks noGrp="1"/>
          </p:cNvSpPr>
          <p:nvPr>
            <p:ph idx="1"/>
          </p:nvPr>
        </p:nvSpPr>
        <p:spPr>
          <a:xfrm>
            <a:off x="152400" y="4038600"/>
            <a:ext cx="8839200" cy="2743200"/>
          </a:xfrm>
        </p:spPr>
        <p:txBody>
          <a:bodyPr/>
          <a:lstStyle/>
          <a:p>
            <a:r>
              <a:rPr lang="en-US" dirty="0" smtClean="0"/>
              <a:t>We can not use reachability through transitions</a:t>
            </a:r>
          </a:p>
          <a:p>
            <a:r>
              <a:rPr lang="en-US" dirty="0" smtClean="0"/>
              <a:t>Programmers must provide a </a:t>
            </a:r>
            <a:r>
              <a:rPr lang="en-US" dirty="0" smtClean="0">
                <a:solidFill>
                  <a:srgbClr val="FFFF00"/>
                </a:solidFill>
              </a:rPr>
              <a:t>class invariant</a:t>
            </a:r>
          </a:p>
          <a:p>
            <a:r>
              <a:rPr lang="en-US" dirty="0" smtClean="0"/>
              <a:t>State space: all states that satisfy the invariant</a:t>
            </a:r>
          </a:p>
        </p:txBody>
      </p:sp>
      <p:sp>
        <p:nvSpPr>
          <p:cNvPr id="4" name="Line 1"/>
          <p:cNvSpPr>
            <a:spLocks noChangeShapeType="1"/>
          </p:cNvSpPr>
          <p:nvPr/>
        </p:nvSpPr>
        <p:spPr bwMode="auto">
          <a:xfrm>
            <a:off x="4535488" y="2935288"/>
            <a:ext cx="1587" cy="457200"/>
          </a:xfrm>
          <a:prstGeom prst="line">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5" name="Freeform 2"/>
          <p:cNvSpPr>
            <a:spLocks/>
          </p:cNvSpPr>
          <p:nvPr/>
        </p:nvSpPr>
        <p:spPr bwMode="auto">
          <a:xfrm>
            <a:off x="4697413" y="2436813"/>
            <a:ext cx="334962" cy="246062"/>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6" name="Freeform 3"/>
          <p:cNvSpPr>
            <a:spLocks/>
          </p:cNvSpPr>
          <p:nvPr/>
        </p:nvSpPr>
        <p:spPr bwMode="auto">
          <a:xfrm>
            <a:off x="4038600" y="2422525"/>
            <a:ext cx="354013"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 name="Freeform 4"/>
          <p:cNvSpPr>
            <a:spLocks/>
          </p:cNvSpPr>
          <p:nvPr/>
        </p:nvSpPr>
        <p:spPr bwMode="auto">
          <a:xfrm>
            <a:off x="4595813" y="1895475"/>
            <a:ext cx="354012"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 name="Freeform 5"/>
          <p:cNvSpPr>
            <a:spLocks/>
          </p:cNvSpPr>
          <p:nvPr/>
        </p:nvSpPr>
        <p:spPr bwMode="auto">
          <a:xfrm>
            <a:off x="4124325" y="1895475"/>
            <a:ext cx="334963" cy="246063"/>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9" name="Freeform 7"/>
          <p:cNvSpPr>
            <a:spLocks/>
          </p:cNvSpPr>
          <p:nvPr/>
        </p:nvSpPr>
        <p:spPr bwMode="auto">
          <a:xfrm>
            <a:off x="4124325" y="1895475"/>
            <a:ext cx="334963" cy="246063"/>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 name="Freeform 8"/>
          <p:cNvSpPr>
            <a:spLocks/>
          </p:cNvSpPr>
          <p:nvPr/>
        </p:nvSpPr>
        <p:spPr bwMode="auto">
          <a:xfrm>
            <a:off x="4595813" y="1895475"/>
            <a:ext cx="354012"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1" name="Oval 9"/>
          <p:cNvSpPr>
            <a:spLocks noChangeArrowheads="1"/>
          </p:cNvSpPr>
          <p:nvPr/>
        </p:nvSpPr>
        <p:spPr bwMode="auto">
          <a:xfrm>
            <a:off x="4305300" y="160020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2" name="Freeform 10"/>
          <p:cNvSpPr>
            <a:spLocks/>
          </p:cNvSpPr>
          <p:nvPr/>
        </p:nvSpPr>
        <p:spPr bwMode="auto">
          <a:xfrm>
            <a:off x="4038600" y="2422525"/>
            <a:ext cx="354013"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3" name="Oval 11"/>
          <p:cNvSpPr>
            <a:spLocks noChangeArrowheads="1"/>
          </p:cNvSpPr>
          <p:nvPr/>
        </p:nvSpPr>
        <p:spPr bwMode="auto">
          <a:xfrm>
            <a:off x="3735388" y="206375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4" name="Freeform 12"/>
          <p:cNvSpPr>
            <a:spLocks/>
          </p:cNvSpPr>
          <p:nvPr/>
        </p:nvSpPr>
        <p:spPr bwMode="auto">
          <a:xfrm>
            <a:off x="4697413" y="2436813"/>
            <a:ext cx="334962" cy="246062"/>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54720">
            <a:solidFill>
              <a:srgbClr val="FF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 name="Oval 13"/>
          <p:cNvSpPr>
            <a:spLocks noChangeArrowheads="1"/>
          </p:cNvSpPr>
          <p:nvPr/>
        </p:nvSpPr>
        <p:spPr bwMode="auto">
          <a:xfrm>
            <a:off x="4883150" y="206375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6" name="Oval 14"/>
          <p:cNvSpPr>
            <a:spLocks noChangeArrowheads="1"/>
          </p:cNvSpPr>
          <p:nvPr/>
        </p:nvSpPr>
        <p:spPr bwMode="auto">
          <a:xfrm>
            <a:off x="4305300" y="2620963"/>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7" name="Oval 15"/>
          <p:cNvSpPr>
            <a:spLocks noChangeArrowheads="1"/>
          </p:cNvSpPr>
          <p:nvPr/>
        </p:nvSpPr>
        <p:spPr bwMode="auto">
          <a:xfrm>
            <a:off x="4305300" y="341630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18" name="Group 16"/>
          <p:cNvGrpSpPr>
            <a:grpSpLocks/>
          </p:cNvGrpSpPr>
          <p:nvPr/>
        </p:nvGrpSpPr>
        <p:grpSpPr bwMode="auto">
          <a:xfrm>
            <a:off x="4608513" y="3046413"/>
            <a:ext cx="4305300" cy="344487"/>
            <a:chOff x="2903" y="1919"/>
            <a:chExt cx="2712" cy="217"/>
          </a:xfrm>
        </p:grpSpPr>
        <p:sp>
          <p:nvSpPr>
            <p:cNvPr id="19" name="Text Box 17"/>
            <p:cNvSpPr txBox="1">
              <a:spLocks noChangeArrowheads="1"/>
            </p:cNvSpPr>
            <p:nvPr/>
          </p:nvSpPr>
          <p:spPr bwMode="auto">
            <a:xfrm>
              <a:off x="3600" y="1919"/>
              <a:ext cx="201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pPr algn="ctr"/>
              <a:r>
                <a:rPr lang="en-US" dirty="0">
                  <a:solidFill>
                    <a:srgbClr val="FFFFFF"/>
                  </a:solidFill>
                </a:rPr>
                <a:t>We can't reach this transition!</a:t>
              </a:r>
            </a:p>
          </p:txBody>
        </p:sp>
        <p:sp>
          <p:nvSpPr>
            <p:cNvPr id="20" name="Line 18"/>
            <p:cNvSpPr>
              <a:spLocks noChangeShapeType="1"/>
            </p:cNvSpPr>
            <p:nvPr/>
          </p:nvSpPr>
          <p:spPr bwMode="auto">
            <a:xfrm flipH="1">
              <a:off x="2902" y="2016"/>
              <a:ext cx="722" cy="1"/>
            </a:xfrm>
            <a:prstGeom prst="line">
              <a:avLst/>
            </a:prstGeom>
            <a:noFill/>
            <a:ln w="18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Tree>
    <p:extLst>
      <p:ext uri="{BB962C8B-B14F-4D97-AF65-F5344CB8AC3E}">
        <p14:creationId xmlns:p14="http://schemas.microsoft.com/office/powerpoint/2010/main" val="168731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fill="hold" grpId="0" nodeType="clickEffect">
                                  <p:stCondLst>
                                    <p:cond delay="0"/>
                                  </p:stCondLst>
                                  <p:childTnLst>
                                    <p:set>
                                      <p:cBhvr additive="repl">
                                        <p:cTn id="6" dur="1" fill="hold">
                                          <p:stCondLst>
                                            <p:cond delay="0"/>
                                          </p:stCondLst>
                                        </p:cTn>
                                        <p:tgtEl>
                                          <p:spTgt spid="8"/>
                                        </p:tgtEl>
                                        <p:attrNameLst>
                                          <p:attrName>style.visibility</p:attrName>
                                        </p:attrNameLst>
                                      </p:cBhvr>
                                      <p:to>
                                        <p:strVal val="hidden"/>
                                      </p:to>
                                    </p:set>
                                  </p:childTnLst>
                                </p:cTn>
                              </p:par>
                              <p:par>
                                <p:cTn id="7" presetID="1" presetClass="entr" fill="hold" grpId="0" nodeType="withEffect">
                                  <p:stCondLst>
                                    <p:cond delay="0"/>
                                  </p:stCondLst>
                                  <p:childTnLst>
                                    <p:set>
                                      <p:cBhvr additive="repl">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fill="hold" grpId="0" nodeType="clickEffect">
                                  <p:stCondLst>
                                    <p:cond delay="0"/>
                                  </p:stCondLst>
                                  <p:childTnLst>
                                    <p:set>
                                      <p:cBhvr additive="repl">
                                        <p:cTn id="12" dur="1" fill="hold">
                                          <p:stCondLst>
                                            <p:cond delay="0"/>
                                          </p:stCondLst>
                                        </p:cTn>
                                        <p:tgtEl>
                                          <p:spTgt spid="5"/>
                                        </p:tgtEl>
                                        <p:attrNameLst>
                                          <p:attrName>style.visibility</p:attrName>
                                        </p:attrNameLst>
                                      </p:cBhvr>
                                      <p:to>
                                        <p:strVal val="hidden"/>
                                      </p:to>
                                    </p:set>
                                  </p:childTnLst>
                                </p:cTn>
                              </p:par>
                              <p:par>
                                <p:cTn id="13" presetID="1" presetClass="entr" fill="hold" grpId="0" nodeType="withEffect">
                                  <p:stCondLst>
                                    <p:cond delay="0"/>
                                  </p:stCondLst>
                                  <p:childTnLst>
                                    <p:set>
                                      <p:cBhvr additive="repl">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fill="hold" grpId="0" nodeType="clickEffect">
                                  <p:stCondLst>
                                    <p:cond delay="0"/>
                                  </p:stCondLst>
                                  <p:childTnLst>
                                    <p:set>
                                      <p:cBhvr additive="repl">
                                        <p:cTn id="23" dur="1" fill="hold">
                                          <p:stCondLst>
                                            <p:cond delay="0"/>
                                          </p:stCondLst>
                                        </p:cTn>
                                        <p:tgtEl>
                                          <p:spTgt spid="7"/>
                                        </p:tgtEl>
                                        <p:attrNameLst>
                                          <p:attrName>style.visibility</p:attrName>
                                        </p:attrNameLst>
                                      </p:cBhvr>
                                      <p:to>
                                        <p:strVal val="hidden"/>
                                      </p:to>
                                    </p:set>
                                  </p:childTnLst>
                                </p:cTn>
                              </p:par>
                              <p:par>
                                <p:cTn id="24" presetID="1" presetClass="entr" fill="hold" grpId="0" nodeType="withEffect">
                                  <p:stCondLst>
                                    <p:cond delay="0"/>
                                  </p:stCondLst>
                                  <p:childTnLst>
                                    <p:set>
                                      <p:cBhvr additive="repl">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fill="hold" grpId="0" nodeType="clickEffect">
                                  <p:stCondLst>
                                    <p:cond delay="0"/>
                                  </p:stCondLst>
                                  <p:childTnLst>
                                    <p:set>
                                      <p:cBhvr additive="repl">
                                        <p:cTn id="29" dur="1" fill="hold">
                                          <p:stCondLst>
                                            <p:cond delay="0"/>
                                          </p:stCondLst>
                                        </p:cTn>
                                        <p:tgtEl>
                                          <p:spTgt spid="6"/>
                                        </p:tgtEl>
                                        <p:attrNameLst>
                                          <p:attrName>style.visibility</p:attrName>
                                        </p:attrNameLst>
                                      </p:cBhvr>
                                      <p:to>
                                        <p:strVal val="hidden"/>
                                      </p:to>
                                    </p:set>
                                  </p:childTnLst>
                                </p:cTn>
                              </p:par>
                              <p:par>
                                <p:cTn id="30" presetID="1" presetClass="entr" fill="hold" grpId="0" nodeType="withEffect">
                                  <p:stCondLst>
                                    <p:cond delay="0"/>
                                  </p:stCondLst>
                                  <p:childTnLst>
                                    <p:set>
                                      <p:cBhvr additive="repl">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additive="repl">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2" grpId="0" animBg="1"/>
      <p:bldP spid="12" grpId="1" animBg="1"/>
      <p:bldP spid="14" grpId="0" animBg="1"/>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lstStyle/>
          <a:p>
            <a:r>
              <a:rPr lang="en-US" dirty="0" smtClean="0"/>
              <a:t>Choose an unchecked state that satisfies </a:t>
            </a:r>
            <a:r>
              <a:rPr lang="en-US" dirty="0" err="1" smtClean="0"/>
              <a:t>repOk</a:t>
            </a:r>
            <a:r>
              <a:rPr lang="en-US" dirty="0" smtClean="0"/>
              <a:t>()</a:t>
            </a:r>
            <a:endParaRPr lang="en-US" dirty="0"/>
          </a:p>
        </p:txBody>
      </p:sp>
      <p:grpSp>
        <p:nvGrpSpPr>
          <p:cNvPr id="4" name="Group 2"/>
          <p:cNvGrpSpPr>
            <a:grpSpLocks/>
          </p:cNvGrpSpPr>
          <p:nvPr/>
        </p:nvGrpSpPr>
        <p:grpSpPr bwMode="auto">
          <a:xfrm>
            <a:off x="1257300" y="2971800"/>
            <a:ext cx="2476500" cy="1682750"/>
            <a:chOff x="792" y="1872"/>
            <a:chExt cx="1560" cy="1060"/>
          </a:xfrm>
        </p:grpSpPr>
        <p:sp>
          <p:nvSpPr>
            <p:cNvPr id="5" name="Oval 3"/>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 name="Oval 4"/>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7" name="Oval 5"/>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8" name="Line 6"/>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8"/>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 name="Line 9"/>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10"/>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3" name="Line 11"/>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12"/>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 name="Text Box 14"/>
          <p:cNvSpPr txBox="1">
            <a:spLocks noChangeArrowheads="1"/>
          </p:cNvSpPr>
          <p:nvPr/>
        </p:nvSpPr>
        <p:spPr bwMode="auto">
          <a:xfrm>
            <a:off x="685800" y="2625725"/>
            <a:ext cx="1371600" cy="346075"/>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16" name="Text Box 15"/>
          <p:cNvSpPr txBox="1">
            <a:spLocks noChangeArrowheads="1"/>
          </p:cNvSpPr>
          <p:nvPr/>
        </p:nvSpPr>
        <p:spPr bwMode="auto">
          <a:xfrm>
            <a:off x="4800600" y="3417888"/>
            <a:ext cx="1828800" cy="925512"/>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5400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200" b="1">
                <a:solidFill>
                  <a:srgbClr val="FF0000"/>
                </a:solidFill>
                <a:latin typeface="Courier New" pitchFamily="49" charset="0"/>
              </a:rPr>
              <a:t>@Declarative</a:t>
            </a:r>
          </a:p>
          <a:p>
            <a:pPr>
              <a:lnSpc>
                <a:spcPct val="118000"/>
              </a:lnSpc>
            </a:pPr>
            <a:r>
              <a:rPr lang="en-US" sz="1200" b="1">
                <a:solidFill>
                  <a:srgbClr val="00FF00"/>
                </a:solidFill>
                <a:latin typeface="Courier New" pitchFamily="49" charset="0"/>
              </a:rPr>
              <a:t>boolean</a:t>
            </a:r>
            <a:r>
              <a:rPr lang="en-US" sz="1200">
                <a:solidFill>
                  <a:srgbClr val="FFFFFF"/>
                </a:solidFill>
                <a:latin typeface="Courier New" pitchFamily="49" charset="0"/>
              </a:rPr>
              <a:t> repOk() {</a:t>
            </a:r>
          </a:p>
          <a:p>
            <a:pPr>
              <a:lnSpc>
                <a:spcPct val="118000"/>
              </a:lnSpc>
            </a:pPr>
            <a:r>
              <a:rPr lang="en-US" sz="1200" b="1">
                <a:solidFill>
                  <a:srgbClr val="99CCFF"/>
                </a:solidFill>
                <a:latin typeface="Courier New" pitchFamily="49" charset="0"/>
              </a:rPr>
              <a:t>    /* ... */</a:t>
            </a:r>
          </a:p>
          <a:p>
            <a:pPr>
              <a:lnSpc>
                <a:spcPct val="118000"/>
              </a:lnSpc>
            </a:pPr>
            <a:r>
              <a:rPr lang="en-US" sz="1200">
                <a:solidFill>
                  <a:srgbClr val="FFFFFF"/>
                </a:solidFill>
                <a:latin typeface="Courier New" pitchFamily="49" charset="0"/>
              </a:rPr>
              <a:t>}</a:t>
            </a:r>
          </a:p>
        </p:txBody>
      </p:sp>
    </p:spTree>
    <p:extLst>
      <p:ext uri="{BB962C8B-B14F-4D97-AF65-F5344CB8AC3E}">
        <p14:creationId xmlns:p14="http://schemas.microsoft.com/office/powerpoint/2010/main" val="993616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lstStyle/>
          <a:p>
            <a:r>
              <a:rPr lang="en-US" dirty="0" smtClean="0"/>
              <a:t>Run an operation on the state</a:t>
            </a:r>
            <a:endParaRPr lang="en-US" dirty="0"/>
          </a:p>
        </p:txBody>
      </p:sp>
      <p:grpSp>
        <p:nvGrpSpPr>
          <p:cNvPr id="4" name="Group 2"/>
          <p:cNvGrpSpPr>
            <a:grpSpLocks/>
          </p:cNvGrpSpPr>
          <p:nvPr/>
        </p:nvGrpSpPr>
        <p:grpSpPr bwMode="auto">
          <a:xfrm>
            <a:off x="1257300" y="2971800"/>
            <a:ext cx="2476500" cy="1682750"/>
            <a:chOff x="792" y="1872"/>
            <a:chExt cx="1560" cy="1060"/>
          </a:xfrm>
        </p:grpSpPr>
        <p:sp>
          <p:nvSpPr>
            <p:cNvPr id="5" name="Oval 3"/>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 name="Oval 4"/>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7" name="Oval 5"/>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8" name="Line 6"/>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8"/>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 name="Line 9"/>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10"/>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3" name="Line 11"/>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12"/>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 name="Text Box 14"/>
          <p:cNvSpPr txBox="1">
            <a:spLocks noChangeArrowheads="1"/>
          </p:cNvSpPr>
          <p:nvPr/>
        </p:nvSpPr>
        <p:spPr bwMode="auto">
          <a:xfrm>
            <a:off x="685800" y="2625725"/>
            <a:ext cx="1371600" cy="346075"/>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29" name="Group 18"/>
          <p:cNvGrpSpPr>
            <a:grpSpLocks/>
          </p:cNvGrpSpPr>
          <p:nvPr/>
        </p:nvGrpSpPr>
        <p:grpSpPr bwMode="auto">
          <a:xfrm>
            <a:off x="2496344" y="4937919"/>
            <a:ext cx="2405063" cy="1771650"/>
            <a:chOff x="4100" y="1845"/>
            <a:chExt cx="1515" cy="1116"/>
          </a:xfrm>
        </p:grpSpPr>
        <p:sp>
          <p:nvSpPr>
            <p:cNvPr id="30" name="Oval 19"/>
            <p:cNvSpPr>
              <a:spLocks noChangeArrowheads="1"/>
            </p:cNvSpPr>
            <p:nvPr/>
          </p:nvSpPr>
          <p:spPr bwMode="auto">
            <a:xfrm>
              <a:off x="4848" y="187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1" name="Oval 20"/>
            <p:cNvSpPr>
              <a:spLocks noChangeArrowheads="1"/>
            </p:cNvSpPr>
            <p:nvPr/>
          </p:nvSpPr>
          <p:spPr bwMode="auto">
            <a:xfrm>
              <a:off x="4516"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2" name="Oval 21"/>
            <p:cNvSpPr>
              <a:spLocks noChangeArrowheads="1"/>
            </p:cNvSpPr>
            <p:nvPr/>
          </p:nvSpPr>
          <p:spPr bwMode="auto">
            <a:xfrm>
              <a:off x="5188"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3" name="Line 22"/>
            <p:cNvSpPr>
              <a:spLocks noChangeShapeType="1"/>
            </p:cNvSpPr>
            <p:nvPr/>
          </p:nvSpPr>
          <p:spPr bwMode="auto">
            <a:xfrm flipH="1">
              <a:off x="4659" y="205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23"/>
            <p:cNvSpPr>
              <a:spLocks noChangeShapeType="1"/>
            </p:cNvSpPr>
            <p:nvPr/>
          </p:nvSpPr>
          <p:spPr bwMode="auto">
            <a:xfrm>
              <a:off x="4992" y="205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Oval 24"/>
            <p:cNvSpPr>
              <a:spLocks noChangeArrowheads="1"/>
            </p:cNvSpPr>
            <p:nvPr/>
          </p:nvSpPr>
          <p:spPr bwMode="auto">
            <a:xfrm>
              <a:off x="4180"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6" name="Line 25"/>
            <p:cNvSpPr>
              <a:spLocks noChangeShapeType="1"/>
            </p:cNvSpPr>
            <p:nvPr/>
          </p:nvSpPr>
          <p:spPr bwMode="auto">
            <a:xfrm flipH="1">
              <a:off x="4323" y="234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26"/>
            <p:cNvSpPr>
              <a:spLocks noChangeArrowheads="1"/>
            </p:cNvSpPr>
            <p:nvPr/>
          </p:nvSpPr>
          <p:spPr bwMode="auto">
            <a:xfrm>
              <a:off x="4852"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27"/>
            <p:cNvSpPr>
              <a:spLocks noChangeShapeType="1"/>
            </p:cNvSpPr>
            <p:nvPr/>
          </p:nvSpPr>
          <p:spPr bwMode="auto">
            <a:xfrm>
              <a:off x="4656" y="234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28"/>
            <p:cNvSpPr>
              <a:spLocks noChangeArrowheads="1"/>
            </p:cNvSpPr>
            <p:nvPr/>
          </p:nvSpPr>
          <p:spPr bwMode="auto">
            <a:xfrm>
              <a:off x="4533" y="272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40" name="Line 29"/>
            <p:cNvSpPr>
              <a:spLocks noChangeShapeType="1"/>
            </p:cNvSpPr>
            <p:nvPr/>
          </p:nvSpPr>
          <p:spPr bwMode="auto">
            <a:xfrm flipH="1">
              <a:off x="4676" y="262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Oval 30"/>
            <p:cNvSpPr>
              <a:spLocks noChangeArrowheads="1"/>
            </p:cNvSpPr>
            <p:nvPr/>
          </p:nvSpPr>
          <p:spPr bwMode="auto">
            <a:xfrm>
              <a:off x="4100" y="1845"/>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46" name="AutoShape 26"/>
          <p:cNvCxnSpPr>
            <a:cxnSpLocks noChangeShapeType="1"/>
            <a:stCxn id="14" idx="4"/>
            <a:endCxn id="41" idx="0"/>
          </p:cNvCxnSpPr>
          <p:nvPr/>
        </p:nvCxnSpPr>
        <p:spPr bwMode="auto">
          <a:xfrm>
            <a:off x="2496344" y="4656138"/>
            <a:ext cx="1203326" cy="281781"/>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Text Box 55"/>
          <p:cNvSpPr txBox="1">
            <a:spLocks noChangeArrowheads="1"/>
          </p:cNvSpPr>
          <p:nvPr/>
        </p:nvSpPr>
        <p:spPr bwMode="auto">
          <a:xfrm>
            <a:off x="4343400" y="4033838"/>
            <a:ext cx="3657600" cy="709613"/>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54000" rIns="99000" bIns="54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00FF00"/>
                </a:solidFill>
                <a:latin typeface="Courier New" pitchFamily="49" charset="0"/>
              </a:rPr>
              <a:t>void</a:t>
            </a:r>
            <a:r>
              <a:rPr lang="en-US" sz="1200" dirty="0">
                <a:solidFill>
                  <a:srgbClr val="FFFFFF"/>
                </a:solidFill>
                <a:latin typeface="Courier New" pitchFamily="49" charset="0"/>
              </a:rPr>
              <a:t> insert(</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key, </a:t>
            </a:r>
            <a:r>
              <a:rPr lang="en-US" sz="1200" dirty="0" smtClean="0">
                <a:solidFill>
                  <a:srgbClr val="FFFFFF"/>
                </a:solidFill>
                <a:latin typeface="Courier New" pitchFamily="49" charset="0"/>
              </a:rPr>
              <a:t>Object </a:t>
            </a:r>
            <a:r>
              <a:rPr lang="en-US" sz="1200" dirty="0">
                <a:solidFill>
                  <a:srgbClr val="FFFFFF"/>
                </a:solidFill>
                <a:latin typeface="Courier New" pitchFamily="49" charset="0"/>
              </a:rPr>
              <a:t>value) {</a:t>
            </a:r>
          </a:p>
          <a:p>
            <a:pPr>
              <a:lnSpc>
                <a:spcPct val="118000"/>
              </a:lnSpc>
            </a:pPr>
            <a:r>
              <a:rPr lang="en-US" sz="1200" b="1" dirty="0">
                <a:solidFill>
                  <a:srgbClr val="99CCFF"/>
                </a:solidFill>
                <a:latin typeface="Courier New" pitchFamily="49" charset="0"/>
              </a:rPr>
              <a:t>    /* ... */</a:t>
            </a:r>
          </a:p>
          <a:p>
            <a:pPr>
              <a:lnSpc>
                <a:spcPct val="118000"/>
              </a:lnSpc>
            </a:pPr>
            <a:r>
              <a:rPr lang="en-US" sz="1200" dirty="0">
                <a:solidFill>
                  <a:srgbClr val="FFFFFF"/>
                </a:solidFill>
                <a:latin typeface="Courier New" pitchFamily="49" charset="0"/>
              </a:rPr>
              <a:t>}</a:t>
            </a:r>
          </a:p>
        </p:txBody>
      </p:sp>
    </p:spTree>
    <p:extLst>
      <p:ext uri="{BB962C8B-B14F-4D97-AF65-F5344CB8AC3E}">
        <p14:creationId xmlns:p14="http://schemas.microsoft.com/office/powerpoint/2010/main" val="3425003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lstStyle/>
          <a:p>
            <a:r>
              <a:rPr lang="en-US" dirty="0" smtClean="0"/>
              <a:t>Check the invariant of the post-state</a:t>
            </a:r>
            <a:endParaRPr lang="en-US" dirty="0"/>
          </a:p>
        </p:txBody>
      </p:sp>
      <p:grpSp>
        <p:nvGrpSpPr>
          <p:cNvPr id="4" name="Group 2"/>
          <p:cNvGrpSpPr>
            <a:grpSpLocks/>
          </p:cNvGrpSpPr>
          <p:nvPr/>
        </p:nvGrpSpPr>
        <p:grpSpPr bwMode="auto">
          <a:xfrm>
            <a:off x="1257300" y="2971800"/>
            <a:ext cx="2476500" cy="1682750"/>
            <a:chOff x="792" y="1872"/>
            <a:chExt cx="1560" cy="1060"/>
          </a:xfrm>
        </p:grpSpPr>
        <p:sp>
          <p:nvSpPr>
            <p:cNvPr id="5" name="Oval 3"/>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 name="Oval 4"/>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7" name="Oval 5"/>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8" name="Line 6"/>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8"/>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 name="Line 9"/>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10"/>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3" name="Line 11"/>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12"/>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 name="Text Box 14"/>
          <p:cNvSpPr txBox="1">
            <a:spLocks noChangeArrowheads="1"/>
          </p:cNvSpPr>
          <p:nvPr/>
        </p:nvSpPr>
        <p:spPr bwMode="auto">
          <a:xfrm>
            <a:off x="685800" y="2625725"/>
            <a:ext cx="1371600" cy="346075"/>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29" name="Group 18"/>
          <p:cNvGrpSpPr>
            <a:grpSpLocks/>
          </p:cNvGrpSpPr>
          <p:nvPr/>
        </p:nvGrpSpPr>
        <p:grpSpPr bwMode="auto">
          <a:xfrm>
            <a:off x="2496344" y="4937919"/>
            <a:ext cx="2405063" cy="1771650"/>
            <a:chOff x="4100" y="1845"/>
            <a:chExt cx="1515" cy="1116"/>
          </a:xfrm>
        </p:grpSpPr>
        <p:sp>
          <p:nvSpPr>
            <p:cNvPr id="30" name="Oval 19"/>
            <p:cNvSpPr>
              <a:spLocks noChangeArrowheads="1"/>
            </p:cNvSpPr>
            <p:nvPr/>
          </p:nvSpPr>
          <p:spPr bwMode="auto">
            <a:xfrm>
              <a:off x="4848" y="187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1" name="Oval 20"/>
            <p:cNvSpPr>
              <a:spLocks noChangeArrowheads="1"/>
            </p:cNvSpPr>
            <p:nvPr/>
          </p:nvSpPr>
          <p:spPr bwMode="auto">
            <a:xfrm>
              <a:off x="4516"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2" name="Oval 21"/>
            <p:cNvSpPr>
              <a:spLocks noChangeArrowheads="1"/>
            </p:cNvSpPr>
            <p:nvPr/>
          </p:nvSpPr>
          <p:spPr bwMode="auto">
            <a:xfrm>
              <a:off x="5188"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3" name="Line 22"/>
            <p:cNvSpPr>
              <a:spLocks noChangeShapeType="1"/>
            </p:cNvSpPr>
            <p:nvPr/>
          </p:nvSpPr>
          <p:spPr bwMode="auto">
            <a:xfrm flipH="1">
              <a:off x="4659" y="205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23"/>
            <p:cNvSpPr>
              <a:spLocks noChangeShapeType="1"/>
            </p:cNvSpPr>
            <p:nvPr/>
          </p:nvSpPr>
          <p:spPr bwMode="auto">
            <a:xfrm>
              <a:off x="4992" y="205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Oval 24"/>
            <p:cNvSpPr>
              <a:spLocks noChangeArrowheads="1"/>
            </p:cNvSpPr>
            <p:nvPr/>
          </p:nvSpPr>
          <p:spPr bwMode="auto">
            <a:xfrm>
              <a:off x="4180"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6" name="Line 25"/>
            <p:cNvSpPr>
              <a:spLocks noChangeShapeType="1"/>
            </p:cNvSpPr>
            <p:nvPr/>
          </p:nvSpPr>
          <p:spPr bwMode="auto">
            <a:xfrm flipH="1">
              <a:off x="4323" y="234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26"/>
            <p:cNvSpPr>
              <a:spLocks noChangeArrowheads="1"/>
            </p:cNvSpPr>
            <p:nvPr/>
          </p:nvSpPr>
          <p:spPr bwMode="auto">
            <a:xfrm>
              <a:off x="4852"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27"/>
            <p:cNvSpPr>
              <a:spLocks noChangeShapeType="1"/>
            </p:cNvSpPr>
            <p:nvPr/>
          </p:nvSpPr>
          <p:spPr bwMode="auto">
            <a:xfrm>
              <a:off x="4656" y="234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28"/>
            <p:cNvSpPr>
              <a:spLocks noChangeArrowheads="1"/>
            </p:cNvSpPr>
            <p:nvPr/>
          </p:nvSpPr>
          <p:spPr bwMode="auto">
            <a:xfrm>
              <a:off x="4533" y="272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40" name="Line 29"/>
            <p:cNvSpPr>
              <a:spLocks noChangeShapeType="1"/>
            </p:cNvSpPr>
            <p:nvPr/>
          </p:nvSpPr>
          <p:spPr bwMode="auto">
            <a:xfrm flipH="1">
              <a:off x="4676" y="262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Oval 30"/>
            <p:cNvSpPr>
              <a:spLocks noChangeArrowheads="1"/>
            </p:cNvSpPr>
            <p:nvPr/>
          </p:nvSpPr>
          <p:spPr bwMode="auto">
            <a:xfrm>
              <a:off x="4100" y="1845"/>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46" name="AutoShape 26"/>
          <p:cNvCxnSpPr>
            <a:cxnSpLocks noChangeShapeType="1"/>
            <a:stCxn id="14" idx="4"/>
            <a:endCxn id="41" idx="0"/>
          </p:cNvCxnSpPr>
          <p:nvPr/>
        </p:nvCxnSpPr>
        <p:spPr bwMode="auto">
          <a:xfrm>
            <a:off x="2496344" y="4656138"/>
            <a:ext cx="1203326" cy="281781"/>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Text Box 15"/>
          <p:cNvSpPr txBox="1">
            <a:spLocks noChangeArrowheads="1"/>
          </p:cNvSpPr>
          <p:nvPr/>
        </p:nvSpPr>
        <p:spPr bwMode="auto">
          <a:xfrm>
            <a:off x="5486400" y="4935269"/>
            <a:ext cx="1828800" cy="925512"/>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5400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200" b="1">
                <a:solidFill>
                  <a:srgbClr val="FF0000"/>
                </a:solidFill>
                <a:latin typeface="Courier New" pitchFamily="49" charset="0"/>
              </a:rPr>
              <a:t>@Declarative</a:t>
            </a:r>
          </a:p>
          <a:p>
            <a:pPr>
              <a:lnSpc>
                <a:spcPct val="118000"/>
              </a:lnSpc>
            </a:pPr>
            <a:r>
              <a:rPr lang="en-US" sz="1200" b="1">
                <a:solidFill>
                  <a:srgbClr val="00FF00"/>
                </a:solidFill>
                <a:latin typeface="Courier New" pitchFamily="49" charset="0"/>
              </a:rPr>
              <a:t>boolean</a:t>
            </a:r>
            <a:r>
              <a:rPr lang="en-US" sz="1200">
                <a:solidFill>
                  <a:srgbClr val="FFFFFF"/>
                </a:solidFill>
                <a:latin typeface="Courier New" pitchFamily="49" charset="0"/>
              </a:rPr>
              <a:t> repOk() {</a:t>
            </a:r>
          </a:p>
          <a:p>
            <a:pPr>
              <a:lnSpc>
                <a:spcPct val="118000"/>
              </a:lnSpc>
            </a:pPr>
            <a:r>
              <a:rPr lang="en-US" sz="1200" b="1">
                <a:solidFill>
                  <a:srgbClr val="99CCFF"/>
                </a:solidFill>
                <a:latin typeface="Courier New" pitchFamily="49" charset="0"/>
              </a:rPr>
              <a:t>    /* ... */</a:t>
            </a:r>
          </a:p>
          <a:p>
            <a:pPr>
              <a:lnSpc>
                <a:spcPct val="118000"/>
              </a:lnSpc>
            </a:pPr>
            <a:r>
              <a:rPr lang="en-US" sz="1200">
                <a:solidFill>
                  <a:srgbClr val="FFFFFF"/>
                </a:solidFill>
                <a:latin typeface="Courier New" pitchFamily="49" charset="0"/>
              </a:rPr>
              <a:t>}</a:t>
            </a:r>
          </a:p>
        </p:txBody>
      </p:sp>
    </p:spTree>
    <p:extLst>
      <p:ext uri="{BB962C8B-B14F-4D97-AF65-F5344CB8AC3E}">
        <p14:creationId xmlns:p14="http://schemas.microsoft.com/office/powerpoint/2010/main" val="2531578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lstStyle/>
          <a:p>
            <a:r>
              <a:rPr lang="en-US" dirty="0" smtClean="0"/>
              <a:t>Identify and prune similar states</a:t>
            </a:r>
            <a:endParaRPr lang="en-US" dirty="0"/>
          </a:p>
        </p:txBody>
      </p:sp>
      <p:grpSp>
        <p:nvGrpSpPr>
          <p:cNvPr id="4" name="Group 27"/>
          <p:cNvGrpSpPr>
            <a:grpSpLocks/>
          </p:cNvGrpSpPr>
          <p:nvPr/>
        </p:nvGrpSpPr>
        <p:grpSpPr bwMode="auto">
          <a:xfrm>
            <a:off x="2720975" y="2417762"/>
            <a:ext cx="3476625" cy="429736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2417762"/>
            <a:ext cx="3683000" cy="436403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8" y="2982912"/>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9192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3263899"/>
            <a:ext cx="527050" cy="166688"/>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608138" y="3263899"/>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19088"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100" y="3721099"/>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0"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3721099"/>
            <a:ext cx="539750" cy="166688"/>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2417762"/>
            <a:ext cx="137160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64" name="Oval 12"/>
          <p:cNvSpPr>
            <a:spLocks noChangeArrowheads="1"/>
          </p:cNvSpPr>
          <p:nvPr/>
        </p:nvSpPr>
        <p:spPr bwMode="auto">
          <a:xfrm>
            <a:off x="57150" y="2825749"/>
            <a:ext cx="2478088" cy="1684338"/>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1200150" y="4943474"/>
            <a:ext cx="2405063" cy="1771650"/>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296194" y="4510087"/>
            <a:ext cx="1107282" cy="433387"/>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9" name="Group 77"/>
          <p:cNvGrpSpPr>
            <a:grpSpLocks/>
          </p:cNvGrpSpPr>
          <p:nvPr/>
        </p:nvGrpSpPr>
        <p:grpSpPr bwMode="auto">
          <a:xfrm>
            <a:off x="3917950" y="2863849"/>
            <a:ext cx="3656013" cy="3656013"/>
            <a:chOff x="2880" y="1856"/>
            <a:chExt cx="2303" cy="2303"/>
          </a:xfrm>
        </p:grpSpPr>
        <p:sp>
          <p:nvSpPr>
            <p:cNvPr id="8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Tree>
    <p:extLst>
      <p:ext uri="{BB962C8B-B14F-4D97-AF65-F5344CB8AC3E}">
        <p14:creationId xmlns:p14="http://schemas.microsoft.com/office/powerpoint/2010/main" val="220554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additive="repl">
                                        <p:cTn id="6" dur="500" fill="hold" masterRel="sameClick"/>
                                        <p:tgtEl>
                                          <p:spTgt spid="54"/>
                                        </p:tgtEl>
                                        <p:attrNameLst>
                                          <p:attrName>fillColor</p:attrName>
                                        </p:attrNameLst>
                                      </p:cBhvr>
                                      <p:to>
                                        <a:srgbClr val="00FF00"/>
                                      </p:to>
                                    </p:animClr>
                                    <p:set>
                                      <p:cBhvr additive="repl">
                                        <p:cTn id="7" dur="500" fill="hold"/>
                                        <p:tgtEl>
                                          <p:spTgt spid="54"/>
                                        </p:tgtEl>
                                        <p:attrNameLst>
                                          <p:attrName>fill.type</p:attrName>
                                        </p:attrNameLst>
                                      </p:cBhvr>
                                      <p:to>
                                        <p:strVal val="solid"/>
                                      </p:to>
                                    </p:set>
                                  </p:childTnLst>
                                </p:cTn>
                              </p:par>
                              <p:par>
                                <p:cTn id="8" presetID="7" presetClass="emph" presetSubtype="2" fill="hold" nodeType="withEffect">
                                  <p:stCondLst>
                                    <p:cond delay="0"/>
                                  </p:stCondLst>
                                  <p:childTnLst>
                                    <p:animClr clrSpc="rgb" dir="cw">
                                      <p:cBhvr additive="repl">
                                        <p:cTn id="9" dur="500" fill="hold" masterRel="sameClick"/>
                                        <p:tgtEl>
                                          <p:spTgt spid="57"/>
                                        </p:tgtEl>
                                        <p:attrNameLst>
                                          <p:attrName>stroke.color</p:attrName>
                                        </p:attrNameLst>
                                      </p:cBhvr>
                                      <p:to>
                                        <a:srgbClr val="00FF00"/>
                                      </p:to>
                                    </p:animClr>
                                    <p:set>
                                      <p:cBhvr additive="repl">
                                        <p:cTn id="10" dur="500" fill="hold"/>
                                        <p:tgtEl>
                                          <p:spTgt spid="57"/>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additive="repl">
                                        <p:cTn id="12" dur="500" fill="hold" masterRel="sameClick"/>
                                        <p:tgtEl>
                                          <p:spTgt spid="55"/>
                                        </p:tgtEl>
                                        <p:attrNameLst>
                                          <p:attrName>fillColor</p:attrName>
                                        </p:attrNameLst>
                                      </p:cBhvr>
                                      <p:to>
                                        <a:srgbClr val="00FF00"/>
                                      </p:to>
                                    </p:animClr>
                                    <p:set>
                                      <p:cBhvr additive="repl">
                                        <p:cTn id="13" dur="500" fill="hold"/>
                                        <p:tgtEl>
                                          <p:spTgt spid="55"/>
                                        </p:tgtEl>
                                        <p:attrNameLst>
                                          <p:attrName>fill.type</p:attrName>
                                        </p:attrNameLst>
                                      </p:cBhvr>
                                      <p:to>
                                        <p:strVal val="solid"/>
                                      </p:to>
                                    </p:set>
                                  </p:childTnLst>
                                </p:cTn>
                              </p:par>
                              <p:par>
                                <p:cTn id="14" presetID="7" presetClass="emph" presetSubtype="2" fill="hold" nodeType="withEffect">
                                  <p:stCondLst>
                                    <p:cond delay="0"/>
                                  </p:stCondLst>
                                  <p:childTnLst>
                                    <p:animClr clrSpc="rgb" dir="cw">
                                      <p:cBhvr additive="repl">
                                        <p:cTn id="15" dur="500" fill="hold" masterRel="sameClick"/>
                                        <p:tgtEl>
                                          <p:spTgt spid="62"/>
                                        </p:tgtEl>
                                        <p:attrNameLst>
                                          <p:attrName>stroke.color</p:attrName>
                                        </p:attrNameLst>
                                      </p:cBhvr>
                                      <p:to>
                                        <a:srgbClr val="00FF00"/>
                                      </p:to>
                                    </p:animClr>
                                    <p:set>
                                      <p:cBhvr additive="repl">
                                        <p:cTn id="16" dur="500" fill="hold"/>
                                        <p:tgtEl>
                                          <p:spTgt spid="62"/>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additive="repl">
                                        <p:cTn id="18" dur="500" fill="hold" masterRel="sameClick"/>
                                        <p:tgtEl>
                                          <p:spTgt spid="61"/>
                                        </p:tgtEl>
                                        <p:attrNameLst>
                                          <p:attrName>fillColor</p:attrName>
                                        </p:attrNameLst>
                                      </p:cBhvr>
                                      <p:to>
                                        <a:srgbClr val="00FF00"/>
                                      </p:to>
                                    </p:animClr>
                                    <p:set>
                                      <p:cBhvr additive="repl">
                                        <p:cTn id="19" dur="500" fill="hold"/>
                                        <p:tgtEl>
                                          <p:spTgt spid="61"/>
                                        </p:tgtEl>
                                        <p:attrNameLst>
                                          <p:attrName>fill.type</p:attrName>
                                        </p:attrNameLst>
                                      </p:cBhvr>
                                      <p:to>
                                        <p:strVal val="solid"/>
                                      </p:to>
                                    </p:set>
                                  </p:childTnLst>
                                </p:cTn>
                              </p:par>
                            </p:childTnLst>
                          </p:cTn>
                        </p:par>
                        <p:par>
                          <p:cTn id="20" fill="hold">
                            <p:stCondLst>
                              <p:cond delay="500"/>
                            </p:stCondLst>
                            <p:childTnLst>
                              <p:par>
                                <p:cTn id="21" presetID="1" presetClass="entr" fill="hold" nodeType="afterEffect">
                                  <p:stCondLst>
                                    <p:cond delay="0"/>
                                  </p:stCondLst>
                                  <p:childTnLst>
                                    <p:set>
                                      <p:cBhvr additive="repl">
                                        <p:cTn id="22" dur="1" fill="hold">
                                          <p:stCondLst>
                                            <p:cond delay="0"/>
                                          </p:stCondLst>
                                        </p:cTn>
                                        <p:tgtEl>
                                          <p:spTgt spid="6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78"/>
                                        </p:tgtEl>
                                        <p:attrNameLst>
                                          <p:attrName>style.visibility</p:attrName>
                                        </p:attrNameLst>
                                      </p:cBhvr>
                                      <p:to>
                                        <p:strVal val="visible"/>
                                      </p:to>
                                    </p:set>
                                  </p:childTnLst>
                                </p:cTn>
                              </p:par>
                            </p:childTnLst>
                          </p:cTn>
                        </p:par>
                        <p:par>
                          <p:cTn id="25" fill="hold">
                            <p:stCondLst>
                              <p:cond delay="500"/>
                            </p:stCondLst>
                            <p:childTnLst>
                              <p:par>
                                <p:cTn id="26" presetID="1" presetClass="entr" fill="hold" nodeType="afterEffect">
                                  <p:stCondLst>
                                    <p:cond delay="200"/>
                                  </p:stCondLst>
                                  <p:childTnLst>
                                    <p:set>
                                      <p:cBhvr additive="repl">
                                        <p:cTn id="27" dur="1" fill="hold">
                                          <p:stCondLst>
                                            <p:cond delay="0"/>
                                          </p:stCondLst>
                                        </p:cTn>
                                        <p:tgtEl>
                                          <p:spTgt spid="4"/>
                                        </p:tgtEl>
                                        <p:attrNameLst>
                                          <p:attrName>style.visibility</p:attrName>
                                        </p:attrNameLst>
                                      </p:cBhvr>
                                      <p:to>
                                        <p:strVal val="visible"/>
                                      </p:to>
                                    </p:set>
                                  </p:childTnLst>
                                </p:cTn>
                              </p:par>
                            </p:childTnLst>
                          </p:cTn>
                        </p:par>
                        <p:par>
                          <p:cTn id="28" fill="hold">
                            <p:stCondLst>
                              <p:cond delay="700"/>
                            </p:stCondLst>
                            <p:childTnLst>
                              <p:par>
                                <p:cTn id="29" presetID="1" presetClass="entr" fill="hold" nodeType="afterEffect">
                                  <p:stCondLst>
                                    <p:cond delay="200"/>
                                  </p:stCondLst>
                                  <p:childTnLst>
                                    <p:set>
                                      <p:cBhvr additive="repl">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a:xfrm>
            <a:off x="838200" y="1752600"/>
            <a:ext cx="8153400" cy="5029200"/>
          </a:xfrm>
        </p:spPr>
        <p:txBody>
          <a:bodyPr/>
          <a:lstStyle/>
          <a:p>
            <a:pPr marL="0" indent="0">
              <a:buNone/>
            </a:pPr>
            <a:r>
              <a:rPr lang="en-US" dirty="0" smtClean="0"/>
              <a:t>Let </a:t>
            </a:r>
            <a:r>
              <a:rPr lang="en-US" dirty="0" smtClean="0">
                <a:solidFill>
                  <a:srgbClr val="FFFF00"/>
                </a:solidFill>
              </a:rPr>
              <a:t>S</a:t>
            </a:r>
            <a:r>
              <a:rPr lang="en-US" dirty="0" smtClean="0"/>
              <a:t> be the states that satisfy </a:t>
            </a:r>
            <a:r>
              <a:rPr lang="en-US" dirty="0" err="1" smtClean="0"/>
              <a:t>repOk</a:t>
            </a:r>
            <a:r>
              <a:rPr lang="en-US" dirty="0" smtClean="0"/>
              <a:t>()</a:t>
            </a:r>
          </a:p>
          <a:p>
            <a:pPr marL="0" indent="0">
              <a:buNone/>
            </a:pPr>
            <a:r>
              <a:rPr lang="en-US" dirty="0" smtClean="0"/>
              <a:t>While </a:t>
            </a:r>
            <a:r>
              <a:rPr lang="en-US" dirty="0" smtClean="0">
                <a:solidFill>
                  <a:srgbClr val="FFFF00"/>
                </a:solidFill>
              </a:rPr>
              <a:t>S</a:t>
            </a:r>
            <a:r>
              <a:rPr lang="en-US" dirty="0" smtClean="0"/>
              <a:t> is not empty</a:t>
            </a:r>
          </a:p>
          <a:p>
            <a:pPr marL="0" indent="0">
              <a:buNone/>
            </a:pPr>
            <a:r>
              <a:rPr lang="en-US" dirty="0"/>
              <a:t>	</a:t>
            </a:r>
            <a:r>
              <a:rPr lang="en-US" dirty="0" smtClean="0"/>
              <a:t>Choose a state </a:t>
            </a:r>
            <a:r>
              <a:rPr lang="en-US" dirty="0" smtClean="0">
                <a:solidFill>
                  <a:srgbClr val="FFFF00"/>
                </a:solidFill>
              </a:rPr>
              <a:t>s</a:t>
            </a:r>
            <a:r>
              <a:rPr lang="en-US" dirty="0" smtClean="0"/>
              <a:t> in </a:t>
            </a:r>
            <a:r>
              <a:rPr lang="en-US" dirty="0" smtClean="0">
                <a:solidFill>
                  <a:srgbClr val="FFFF00"/>
                </a:solidFill>
              </a:rPr>
              <a:t>S</a:t>
            </a:r>
          </a:p>
          <a:p>
            <a:pPr marL="0" indent="0">
              <a:buNone/>
            </a:pPr>
            <a:r>
              <a:rPr lang="en-US" dirty="0"/>
              <a:t>	</a:t>
            </a:r>
            <a:r>
              <a:rPr lang="en-US" dirty="0" smtClean="0"/>
              <a:t>Check </a:t>
            </a:r>
            <a:r>
              <a:rPr lang="en-US" dirty="0" smtClean="0">
                <a:solidFill>
                  <a:srgbClr val="FFFF00"/>
                </a:solidFill>
              </a:rPr>
              <a:t>s</a:t>
            </a:r>
          </a:p>
          <a:p>
            <a:pPr marL="0" indent="0">
              <a:buNone/>
            </a:pPr>
            <a:r>
              <a:rPr lang="en-US" dirty="0"/>
              <a:t>	</a:t>
            </a:r>
            <a:r>
              <a:rPr lang="en-US" dirty="0" smtClean="0"/>
              <a:t>Let </a:t>
            </a:r>
            <a:r>
              <a:rPr lang="en-US" dirty="0" smtClean="0">
                <a:solidFill>
                  <a:srgbClr val="FFFF00"/>
                </a:solidFill>
              </a:rPr>
              <a:t>P</a:t>
            </a:r>
            <a:r>
              <a:rPr lang="en-US" dirty="0" smtClean="0"/>
              <a:t> be the set of states similar to </a:t>
            </a:r>
            <a:r>
              <a:rPr lang="en-US" dirty="0" smtClean="0">
                <a:solidFill>
                  <a:srgbClr val="FFFF00"/>
                </a:solidFill>
              </a:rPr>
              <a:t>s</a:t>
            </a:r>
          </a:p>
          <a:p>
            <a:pPr marL="0" indent="0">
              <a:buNone/>
            </a:pPr>
            <a:r>
              <a:rPr lang="en-US" dirty="0"/>
              <a:t>	</a:t>
            </a:r>
            <a:r>
              <a:rPr lang="en-US" dirty="0" smtClean="0">
                <a:solidFill>
                  <a:srgbClr val="FFFF00"/>
                </a:solidFill>
              </a:rPr>
              <a:t>S</a:t>
            </a:r>
            <a:r>
              <a:rPr lang="en-US" dirty="0" smtClean="0"/>
              <a:t> = </a:t>
            </a:r>
            <a:r>
              <a:rPr lang="en-US" dirty="0" smtClean="0">
                <a:solidFill>
                  <a:srgbClr val="FFFF00"/>
                </a:solidFill>
              </a:rPr>
              <a:t>S</a:t>
            </a:r>
            <a:r>
              <a:rPr lang="en-US" dirty="0" smtClean="0"/>
              <a:t> - </a:t>
            </a:r>
            <a:r>
              <a:rPr lang="en-US" dirty="0" smtClean="0">
                <a:solidFill>
                  <a:srgbClr val="FFFF00"/>
                </a:solidFill>
              </a:rPr>
              <a:t>P</a:t>
            </a:r>
            <a:endParaRPr lang="en-US" dirty="0">
              <a:solidFill>
                <a:srgbClr val="FFFF00"/>
              </a:solidFill>
            </a:endParaRPr>
          </a:p>
        </p:txBody>
      </p:sp>
      <p:sp>
        <p:nvSpPr>
          <p:cNvPr id="4" name="Oval 3"/>
          <p:cNvSpPr/>
          <p:nvPr/>
        </p:nvSpPr>
        <p:spPr>
          <a:xfrm>
            <a:off x="1676400" y="2895600"/>
            <a:ext cx="38100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648200"/>
            <a:ext cx="19050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3"/>
          <p:cNvSpPr txBox="1">
            <a:spLocks noChangeArrowheads="1"/>
          </p:cNvSpPr>
          <p:nvPr/>
        </p:nvSpPr>
        <p:spPr bwMode="auto">
          <a:xfrm>
            <a:off x="838200" y="5715000"/>
            <a:ext cx="79248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a:solidFill>
                  <a:srgbClr val="FFFFFF"/>
                </a:solidFill>
              </a:rPr>
              <a:t>Need efficient representation and operations for these sets!</a:t>
            </a:r>
          </a:p>
        </p:txBody>
      </p:sp>
      <p:cxnSp>
        <p:nvCxnSpPr>
          <p:cNvPr id="7" name="AutoShape 6"/>
          <p:cNvCxnSpPr>
            <a:cxnSpLocks noChangeShapeType="1"/>
            <a:stCxn id="6" idx="0"/>
          </p:cNvCxnSpPr>
          <p:nvPr/>
        </p:nvCxnSpPr>
        <p:spPr bwMode="auto">
          <a:xfrm flipH="1" flipV="1">
            <a:off x="4419600" y="3581400"/>
            <a:ext cx="381000" cy="21336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AutoShape 6"/>
          <p:cNvCxnSpPr>
            <a:cxnSpLocks noChangeShapeType="1"/>
            <a:stCxn id="6" idx="0"/>
          </p:cNvCxnSpPr>
          <p:nvPr/>
        </p:nvCxnSpPr>
        <p:spPr bwMode="auto">
          <a:xfrm flipH="1" flipV="1">
            <a:off x="3429000" y="5105400"/>
            <a:ext cx="1371600" cy="6096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5488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7"/>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Program Specification</a:t>
            </a:r>
          </a:p>
          <a:p>
            <a:r>
              <a:rPr lang="en-US" dirty="0" smtClean="0"/>
              <a:t>Search Algorithm</a:t>
            </a:r>
          </a:p>
          <a:p>
            <a:r>
              <a:rPr lang="en-US" b="1" dirty="0" smtClean="0">
                <a:solidFill>
                  <a:srgbClr val="FFFF00"/>
                </a:solidFill>
              </a:rPr>
              <a:t>State Space Representation</a:t>
            </a:r>
          </a:p>
          <a:p>
            <a:r>
              <a:rPr lang="en-US" dirty="0" smtClean="0"/>
              <a:t>State Space Reduction</a:t>
            </a:r>
          </a:p>
          <a:p>
            <a:r>
              <a:rPr lang="en-US" dirty="0"/>
              <a:t>Translating Declarative Methods</a:t>
            </a:r>
          </a:p>
          <a:p>
            <a:r>
              <a:rPr lang="en-US" dirty="0"/>
              <a:t>Advanced Specifications</a:t>
            </a:r>
          </a:p>
          <a:p>
            <a:endParaRPr lang="en-US" dirty="0"/>
          </a:p>
        </p:txBody>
      </p:sp>
    </p:spTree>
    <p:extLst>
      <p:ext uri="{BB962C8B-B14F-4D97-AF65-F5344CB8AC3E}">
        <p14:creationId xmlns:p14="http://schemas.microsoft.com/office/powerpoint/2010/main" val="722744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Isosceles Triangle 46"/>
          <p:cNvSpPr/>
          <p:nvPr/>
        </p:nvSpPr>
        <p:spPr>
          <a:xfrm>
            <a:off x="544284" y="4452257"/>
            <a:ext cx="3113315" cy="388216"/>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4811484" y="4463143"/>
            <a:ext cx="3113315" cy="388216"/>
          </a:xfrm>
          <a:prstGeom prst="triangle">
            <a:avLst>
              <a:gd name="adj" fmla="val 167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971800" y="3468873"/>
            <a:ext cx="31242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State Space</a:t>
            </a:r>
            <a:endParaRPr lang="en-US" dirty="0"/>
          </a:p>
        </p:txBody>
      </p:sp>
      <p:grpSp>
        <p:nvGrpSpPr>
          <p:cNvPr id="39" name="Group 38"/>
          <p:cNvGrpSpPr/>
          <p:nvPr/>
        </p:nvGrpSpPr>
        <p:grpSpPr>
          <a:xfrm>
            <a:off x="3352800" y="3657600"/>
            <a:ext cx="2326671" cy="1110128"/>
            <a:chOff x="3730625" y="3581400"/>
            <a:chExt cx="1527175" cy="728663"/>
          </a:xfrm>
        </p:grpSpPr>
        <p:sp>
          <p:nvSpPr>
            <p:cNvPr id="29" name="Oval 3"/>
            <p:cNvSpPr>
              <a:spLocks noChangeArrowheads="1"/>
            </p:cNvSpPr>
            <p:nvPr/>
          </p:nvSpPr>
          <p:spPr bwMode="auto">
            <a:xfrm>
              <a:off x="4257675" y="3581400"/>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n1</a:t>
              </a:r>
              <a:endParaRPr lang="en-US" dirty="0">
                <a:solidFill>
                  <a:srgbClr val="000000"/>
                </a:solidFill>
                <a:latin typeface="Courier New" pitchFamily="49" charset="0"/>
                <a:ea typeface="DejaVu Sans" charset="0"/>
                <a:cs typeface="DejaVu Sans" charset="0"/>
              </a:endParaRPr>
            </a:p>
          </p:txBody>
        </p:sp>
        <p:sp>
          <p:nvSpPr>
            <p:cNvPr id="30" name="Oval 4"/>
            <p:cNvSpPr>
              <a:spLocks noChangeArrowheads="1"/>
            </p:cNvSpPr>
            <p:nvPr/>
          </p:nvSpPr>
          <p:spPr bwMode="auto">
            <a:xfrm>
              <a:off x="3730625" y="4029075"/>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n2</a:t>
              </a:r>
              <a:endParaRPr lang="en-US" dirty="0">
                <a:solidFill>
                  <a:srgbClr val="000000"/>
                </a:solidFill>
                <a:latin typeface="Courier New" pitchFamily="49" charset="0"/>
                <a:ea typeface="DejaVu Sans" charset="0"/>
                <a:cs typeface="DejaVu Sans" charset="0"/>
              </a:endParaRPr>
            </a:p>
          </p:txBody>
        </p:sp>
        <p:sp>
          <p:nvSpPr>
            <p:cNvPr id="31" name="Oval 5"/>
            <p:cNvSpPr>
              <a:spLocks noChangeArrowheads="1"/>
            </p:cNvSpPr>
            <p:nvPr/>
          </p:nvSpPr>
          <p:spPr bwMode="auto">
            <a:xfrm>
              <a:off x="4797425" y="4029075"/>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n3</a:t>
              </a:r>
              <a:endParaRPr lang="en-US" dirty="0">
                <a:solidFill>
                  <a:srgbClr val="000000"/>
                </a:solidFill>
                <a:latin typeface="Courier New" pitchFamily="49" charset="0"/>
                <a:ea typeface="DejaVu Sans" charset="0"/>
                <a:cs typeface="DejaVu Sans" charset="0"/>
              </a:endParaRPr>
            </a:p>
          </p:txBody>
        </p:sp>
        <p:sp>
          <p:nvSpPr>
            <p:cNvPr id="32" name="Line 6"/>
            <p:cNvSpPr>
              <a:spLocks noChangeShapeType="1"/>
            </p:cNvSpPr>
            <p:nvPr/>
          </p:nvSpPr>
          <p:spPr bwMode="auto">
            <a:xfrm flipH="1">
              <a:off x="3957637" y="3862387"/>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7"/>
            <p:cNvSpPr>
              <a:spLocks noChangeShapeType="1"/>
            </p:cNvSpPr>
            <p:nvPr/>
          </p:nvSpPr>
          <p:spPr bwMode="auto">
            <a:xfrm>
              <a:off x="4486275" y="3862387"/>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41" name="Table 40"/>
          <p:cNvGraphicFramePr>
            <a:graphicFrameLocks noGrp="1"/>
          </p:cNvGraphicFramePr>
          <p:nvPr>
            <p:extLst>
              <p:ext uri="{D42A27DB-BD31-4B8C-83A1-F6EECF244321}">
                <p14:modId xmlns:p14="http://schemas.microsoft.com/office/powerpoint/2010/main" val="3072749509"/>
              </p:ext>
            </p:extLst>
          </p:nvPr>
        </p:nvGraphicFramePr>
        <p:xfrm>
          <a:off x="2971800" y="1651000"/>
          <a:ext cx="3124200" cy="1854200"/>
        </p:xfrm>
        <a:graphic>
          <a:graphicData uri="http://schemas.openxmlformats.org/drawingml/2006/table">
            <a:tbl>
              <a:tblPr firstRow="1" bandRow="1">
                <a:tableStyleId>{5C22544A-7EE6-4342-B048-85BDC9FD1C3A}</a:tableStyleId>
              </a:tblPr>
              <a:tblGrid>
                <a:gridCol w="914400"/>
                <a:gridCol w="22098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 n2</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 n3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442999293"/>
              </p:ext>
            </p:extLst>
          </p:nvPr>
        </p:nvGraphicFramePr>
        <p:xfrm>
          <a:off x="533400" y="4851400"/>
          <a:ext cx="3124200" cy="1854200"/>
        </p:xfrm>
        <a:graphic>
          <a:graphicData uri="http://schemas.openxmlformats.org/drawingml/2006/table">
            <a:tbl>
              <a:tblPr firstRow="1" bandRow="1">
                <a:tableStyleId>{5C22544A-7EE6-4342-B048-85BDC9FD1C3A}</a:tableStyleId>
              </a:tblPr>
              <a:tblGrid>
                <a:gridCol w="914400"/>
                <a:gridCol w="22098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558877924"/>
              </p:ext>
            </p:extLst>
          </p:nvPr>
        </p:nvGraphicFramePr>
        <p:xfrm>
          <a:off x="4800600" y="4851400"/>
          <a:ext cx="3124200" cy="1854200"/>
        </p:xfrm>
        <a:graphic>
          <a:graphicData uri="http://schemas.openxmlformats.org/drawingml/2006/table">
            <a:tbl>
              <a:tblPr firstRow="1" bandRow="1">
                <a:tableStyleId>{5C22544A-7EE6-4342-B048-85BDC9FD1C3A}</a:tableStyleId>
              </a:tblPr>
              <a:tblGrid>
                <a:gridCol w="914400"/>
                <a:gridCol w="22098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60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sosceles Triangle 12"/>
          <p:cNvSpPr/>
          <p:nvPr/>
        </p:nvSpPr>
        <p:spPr>
          <a:xfrm>
            <a:off x="544284" y="4452257"/>
            <a:ext cx="3951516" cy="388216"/>
          </a:xfrm>
          <a:prstGeom prst="triangle">
            <a:avLst>
              <a:gd name="adj" fmla="val 80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811484" y="4463143"/>
            <a:ext cx="4147459" cy="388216"/>
          </a:xfrm>
          <a:prstGeom prst="triangle">
            <a:avLst>
              <a:gd name="adj" fmla="val 117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0800000">
            <a:off x="2971799" y="3468873"/>
            <a:ext cx="3940629" cy="457200"/>
          </a:xfrm>
          <a:prstGeom prst="triangle">
            <a:avLst>
              <a:gd name="adj" fmla="val 610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State Space</a:t>
            </a:r>
            <a:endParaRPr lang="en-US" dirty="0"/>
          </a:p>
        </p:txBody>
      </p:sp>
      <p:grpSp>
        <p:nvGrpSpPr>
          <p:cNvPr id="39" name="Group 38"/>
          <p:cNvGrpSpPr/>
          <p:nvPr/>
        </p:nvGrpSpPr>
        <p:grpSpPr>
          <a:xfrm>
            <a:off x="3352800" y="3657600"/>
            <a:ext cx="2326671" cy="1110128"/>
            <a:chOff x="3730625" y="3581400"/>
            <a:chExt cx="1527175" cy="728663"/>
          </a:xfrm>
        </p:grpSpPr>
        <p:sp>
          <p:nvSpPr>
            <p:cNvPr id="29" name="Oval 3"/>
            <p:cNvSpPr>
              <a:spLocks noChangeArrowheads="1"/>
            </p:cNvSpPr>
            <p:nvPr/>
          </p:nvSpPr>
          <p:spPr bwMode="auto">
            <a:xfrm>
              <a:off x="4257675" y="3581400"/>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n1</a:t>
              </a:r>
              <a:endParaRPr lang="en-US" dirty="0">
                <a:solidFill>
                  <a:srgbClr val="000000"/>
                </a:solidFill>
                <a:latin typeface="Courier New" pitchFamily="49" charset="0"/>
                <a:ea typeface="DejaVu Sans" charset="0"/>
                <a:cs typeface="DejaVu Sans" charset="0"/>
              </a:endParaRPr>
            </a:p>
          </p:txBody>
        </p:sp>
        <p:sp>
          <p:nvSpPr>
            <p:cNvPr id="30" name="Oval 4"/>
            <p:cNvSpPr>
              <a:spLocks noChangeArrowheads="1"/>
            </p:cNvSpPr>
            <p:nvPr/>
          </p:nvSpPr>
          <p:spPr bwMode="auto">
            <a:xfrm>
              <a:off x="3730625" y="4029075"/>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n2</a:t>
              </a:r>
              <a:endParaRPr lang="en-US" dirty="0">
                <a:solidFill>
                  <a:srgbClr val="000000"/>
                </a:solidFill>
                <a:latin typeface="Courier New" pitchFamily="49" charset="0"/>
                <a:ea typeface="DejaVu Sans" charset="0"/>
                <a:cs typeface="DejaVu Sans" charset="0"/>
              </a:endParaRPr>
            </a:p>
          </p:txBody>
        </p:sp>
        <p:sp>
          <p:nvSpPr>
            <p:cNvPr id="31" name="Oval 5"/>
            <p:cNvSpPr>
              <a:spLocks noChangeArrowheads="1"/>
            </p:cNvSpPr>
            <p:nvPr/>
          </p:nvSpPr>
          <p:spPr bwMode="auto">
            <a:xfrm>
              <a:off x="4797425" y="4029075"/>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n3</a:t>
              </a:r>
              <a:endParaRPr lang="en-US" dirty="0">
                <a:solidFill>
                  <a:srgbClr val="000000"/>
                </a:solidFill>
                <a:latin typeface="Courier New" pitchFamily="49" charset="0"/>
                <a:ea typeface="DejaVu Sans" charset="0"/>
                <a:cs typeface="DejaVu Sans" charset="0"/>
              </a:endParaRPr>
            </a:p>
          </p:txBody>
        </p:sp>
        <p:sp>
          <p:nvSpPr>
            <p:cNvPr id="32" name="Line 6"/>
            <p:cNvSpPr>
              <a:spLocks noChangeShapeType="1"/>
            </p:cNvSpPr>
            <p:nvPr/>
          </p:nvSpPr>
          <p:spPr bwMode="auto">
            <a:xfrm flipH="1">
              <a:off x="3957637" y="3862387"/>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7"/>
            <p:cNvSpPr>
              <a:spLocks noChangeShapeType="1"/>
            </p:cNvSpPr>
            <p:nvPr/>
          </p:nvSpPr>
          <p:spPr bwMode="auto">
            <a:xfrm>
              <a:off x="4486275" y="3862387"/>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41" name="Table 40"/>
          <p:cNvGraphicFramePr>
            <a:graphicFrameLocks noGrp="1"/>
          </p:cNvGraphicFramePr>
          <p:nvPr>
            <p:extLst>
              <p:ext uri="{D42A27DB-BD31-4B8C-83A1-F6EECF244321}">
                <p14:modId xmlns:p14="http://schemas.microsoft.com/office/powerpoint/2010/main" val="881800781"/>
              </p:ext>
            </p:extLst>
          </p:nvPr>
        </p:nvGraphicFramePr>
        <p:xfrm>
          <a:off x="2971800" y="1651000"/>
          <a:ext cx="3962400" cy="1854200"/>
        </p:xfrm>
        <a:graphic>
          <a:graphicData uri="http://schemas.openxmlformats.org/drawingml/2006/table">
            <a:tbl>
              <a:tblPr firstRow="1" bandRow="1">
                <a:tableStyleId>{5C22544A-7EE6-4342-B048-85BDC9FD1C3A}</a:tableStyleId>
              </a:tblPr>
              <a:tblGrid>
                <a:gridCol w="914400"/>
                <a:gridCol w="2209800"/>
                <a:gridCol w="8382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Bits</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b0, b1</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0" dirty="0" smtClean="0">
                          <a:ln>
                            <a:noFill/>
                          </a:ln>
                        </a:rPr>
                        <a:t>b2, b3</a:t>
                      </a:r>
                      <a:endParaRPr lang="en-US" i="0"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 n2</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mn-lt"/>
                          <a:cs typeface="Courier New" pitchFamily="49" charset="0"/>
                        </a:rPr>
                        <a:t>b4</a:t>
                      </a:r>
                      <a:endParaRPr lang="en-US" dirty="0">
                        <a:ln>
                          <a:noFill/>
                        </a:ln>
                        <a:latin typeface="+mn-lt"/>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 n3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mn-lt"/>
                          <a:cs typeface="Courier New" pitchFamily="49" charset="0"/>
                        </a:rPr>
                        <a:t>b5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671438447"/>
              </p:ext>
            </p:extLst>
          </p:nvPr>
        </p:nvGraphicFramePr>
        <p:xfrm>
          <a:off x="533400" y="4851400"/>
          <a:ext cx="3962400" cy="1854200"/>
        </p:xfrm>
        <a:graphic>
          <a:graphicData uri="http://schemas.openxmlformats.org/drawingml/2006/table">
            <a:tbl>
              <a:tblPr firstRow="1" bandRow="1">
                <a:tableStyleId>{5C22544A-7EE6-4342-B048-85BDC9FD1C3A}</a:tableStyleId>
              </a:tblPr>
              <a:tblGrid>
                <a:gridCol w="914400"/>
                <a:gridCol w="2209800"/>
                <a:gridCol w="8382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Bits</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b6, b7</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0" dirty="0" smtClean="0">
                          <a:ln>
                            <a:noFill/>
                          </a:ln>
                        </a:rPr>
                        <a:t>b8, b9</a:t>
                      </a:r>
                      <a:endParaRPr lang="en-US" i="0"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smtClean="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276138177"/>
              </p:ext>
            </p:extLst>
          </p:nvPr>
        </p:nvGraphicFramePr>
        <p:xfrm>
          <a:off x="4800600" y="4851400"/>
          <a:ext cx="4191000" cy="1854200"/>
        </p:xfrm>
        <a:graphic>
          <a:graphicData uri="http://schemas.openxmlformats.org/drawingml/2006/table">
            <a:tbl>
              <a:tblPr firstRow="1" bandRow="1">
                <a:tableStyleId>{5C22544A-7EE6-4342-B048-85BDC9FD1C3A}</a:tableStyleId>
              </a:tblPr>
              <a:tblGrid>
                <a:gridCol w="914400"/>
                <a:gridCol w="2209800"/>
                <a:gridCol w="10668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Bits</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n>
                            <a:noFill/>
                          </a:ln>
                        </a:rPr>
                        <a:t>b10, b11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n>
                            <a:noFill/>
                          </a:ln>
                        </a:rPr>
                        <a:t>b12, b13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3226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sosceles Triangle 12"/>
          <p:cNvSpPr/>
          <p:nvPr/>
        </p:nvSpPr>
        <p:spPr>
          <a:xfrm>
            <a:off x="544284" y="4452257"/>
            <a:ext cx="3951516" cy="388216"/>
          </a:xfrm>
          <a:prstGeom prst="triangle">
            <a:avLst>
              <a:gd name="adj" fmla="val 80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0800000">
            <a:off x="2971799" y="3468873"/>
            <a:ext cx="3940629" cy="457200"/>
          </a:xfrm>
          <a:prstGeom prst="triangle">
            <a:avLst>
              <a:gd name="adj" fmla="val 610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State Space</a:t>
            </a:r>
            <a:endParaRPr lang="en-US" dirty="0"/>
          </a:p>
        </p:txBody>
      </p:sp>
      <p:grpSp>
        <p:nvGrpSpPr>
          <p:cNvPr id="39" name="Group 38"/>
          <p:cNvGrpSpPr/>
          <p:nvPr/>
        </p:nvGrpSpPr>
        <p:grpSpPr>
          <a:xfrm>
            <a:off x="3352801" y="3657600"/>
            <a:ext cx="1973559" cy="1110128"/>
            <a:chOff x="3730625" y="3581400"/>
            <a:chExt cx="1295400" cy="728663"/>
          </a:xfrm>
        </p:grpSpPr>
        <p:sp>
          <p:nvSpPr>
            <p:cNvPr id="29" name="Oval 3"/>
            <p:cNvSpPr>
              <a:spLocks noChangeArrowheads="1"/>
            </p:cNvSpPr>
            <p:nvPr/>
          </p:nvSpPr>
          <p:spPr bwMode="auto">
            <a:xfrm>
              <a:off x="4257675" y="3581400"/>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n1</a:t>
              </a:r>
              <a:endParaRPr lang="en-US" dirty="0">
                <a:solidFill>
                  <a:srgbClr val="000000"/>
                </a:solidFill>
                <a:latin typeface="Courier New" pitchFamily="49" charset="0"/>
                <a:ea typeface="DejaVu Sans" charset="0"/>
                <a:cs typeface="DejaVu Sans" charset="0"/>
              </a:endParaRPr>
            </a:p>
          </p:txBody>
        </p:sp>
        <p:sp>
          <p:nvSpPr>
            <p:cNvPr id="30" name="Oval 4"/>
            <p:cNvSpPr>
              <a:spLocks noChangeArrowheads="1"/>
            </p:cNvSpPr>
            <p:nvPr/>
          </p:nvSpPr>
          <p:spPr bwMode="auto">
            <a:xfrm>
              <a:off x="3730625" y="4029075"/>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n2</a:t>
              </a:r>
              <a:endParaRPr lang="en-US" dirty="0">
                <a:solidFill>
                  <a:srgbClr val="000000"/>
                </a:solidFill>
                <a:latin typeface="Courier New" pitchFamily="49" charset="0"/>
                <a:ea typeface="DejaVu Sans" charset="0"/>
                <a:cs typeface="DejaVu Sans" charset="0"/>
              </a:endParaRPr>
            </a:p>
          </p:txBody>
        </p:sp>
        <p:sp>
          <p:nvSpPr>
            <p:cNvPr id="32" name="Line 6"/>
            <p:cNvSpPr>
              <a:spLocks noChangeShapeType="1"/>
            </p:cNvSpPr>
            <p:nvPr/>
          </p:nvSpPr>
          <p:spPr bwMode="auto">
            <a:xfrm flipH="1">
              <a:off x="3957637" y="3862387"/>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7"/>
            <p:cNvSpPr>
              <a:spLocks noChangeShapeType="1"/>
            </p:cNvSpPr>
            <p:nvPr/>
          </p:nvSpPr>
          <p:spPr bwMode="auto">
            <a:xfrm>
              <a:off x="4486275" y="3862387"/>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41" name="Table 40"/>
          <p:cNvGraphicFramePr>
            <a:graphicFrameLocks noGrp="1"/>
          </p:cNvGraphicFramePr>
          <p:nvPr>
            <p:extLst>
              <p:ext uri="{D42A27DB-BD31-4B8C-83A1-F6EECF244321}">
                <p14:modId xmlns:p14="http://schemas.microsoft.com/office/powerpoint/2010/main" val="1812508139"/>
              </p:ext>
            </p:extLst>
          </p:nvPr>
        </p:nvGraphicFramePr>
        <p:xfrm>
          <a:off x="2971800" y="1651000"/>
          <a:ext cx="3962400" cy="1854200"/>
        </p:xfrm>
        <a:graphic>
          <a:graphicData uri="http://schemas.openxmlformats.org/drawingml/2006/table">
            <a:tbl>
              <a:tblPr firstRow="1" bandRow="1">
                <a:tableStyleId>{5C22544A-7EE6-4342-B048-85BDC9FD1C3A}</a:tableStyleId>
              </a:tblPr>
              <a:tblGrid>
                <a:gridCol w="914400"/>
                <a:gridCol w="2209800"/>
                <a:gridCol w="8382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Bits</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b0, b1</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0" dirty="0" smtClean="0">
                          <a:ln>
                            <a:noFill/>
                          </a:ln>
                        </a:rPr>
                        <a:t>b2, b3</a:t>
                      </a:r>
                      <a:endParaRPr lang="en-US" i="0"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 n2</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mn-lt"/>
                          <a:cs typeface="Courier New" pitchFamily="49" charset="0"/>
                        </a:rPr>
                        <a:t>b4</a:t>
                      </a:r>
                      <a:endParaRPr lang="en-US" dirty="0">
                        <a:ln>
                          <a:noFill/>
                        </a:ln>
                        <a:latin typeface="+mn-lt"/>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 n3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mn-lt"/>
                          <a:cs typeface="Courier New" pitchFamily="49" charset="0"/>
                        </a:rPr>
                        <a:t>b5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074573471"/>
              </p:ext>
            </p:extLst>
          </p:nvPr>
        </p:nvGraphicFramePr>
        <p:xfrm>
          <a:off x="533400" y="4851400"/>
          <a:ext cx="3962400" cy="1854200"/>
        </p:xfrm>
        <a:graphic>
          <a:graphicData uri="http://schemas.openxmlformats.org/drawingml/2006/table">
            <a:tbl>
              <a:tblPr firstRow="1" bandRow="1">
                <a:tableStyleId>{5C22544A-7EE6-4342-B048-85BDC9FD1C3A}</a:tableStyleId>
              </a:tblPr>
              <a:tblGrid>
                <a:gridCol w="914400"/>
                <a:gridCol w="2209800"/>
                <a:gridCol w="838200"/>
              </a:tblGrid>
              <a:tr h="370840">
                <a:tc>
                  <a:txBody>
                    <a:bodyPr/>
                    <a:lstStyle/>
                    <a:p>
                      <a:r>
                        <a:rPr lang="en-US" dirty="0" smtClean="0">
                          <a:ln>
                            <a:noFill/>
                          </a:ln>
                          <a:solidFill>
                            <a:schemeClr val="bg1"/>
                          </a:solidFill>
                        </a:rPr>
                        <a:t>Field</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Domain</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solidFill>
                            <a:schemeClr val="bg1"/>
                          </a:solidFill>
                        </a:rPr>
                        <a:t>Bits</a:t>
                      </a:r>
                      <a:endParaRPr lang="en-US"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key</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1,2,3,4</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rPr>
                        <a:t>b6, b7</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value</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1" dirty="0" smtClean="0">
                          <a:ln>
                            <a:noFill/>
                          </a:ln>
                        </a:rPr>
                        <a:t>obj1, obj2, obj3, obj4</a:t>
                      </a:r>
                      <a:endParaRPr lang="en-US" i="1"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i="0" dirty="0" smtClean="0">
                          <a:ln>
                            <a:noFill/>
                          </a:ln>
                        </a:rPr>
                        <a:t>b8, b9</a:t>
                      </a:r>
                      <a:endParaRPr lang="en-US" i="0"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left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smtClean="0">
                          <a:ln>
                            <a:noFill/>
                          </a:ln>
                          <a:latin typeface="Courier New" pitchFamily="49" charset="0"/>
                          <a:cs typeface="Courier New" pitchFamily="49" charset="0"/>
                        </a:rPr>
                        <a:t>null</a:t>
                      </a:r>
                      <a:endParaRPr lang="en-US" dirty="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smtClean="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n-US" dirty="0" smtClean="0">
                          <a:ln>
                            <a:noFill/>
                          </a:ln>
                        </a:rPr>
                        <a:t>right</a:t>
                      </a:r>
                      <a:endParaRPr lang="en-US" dirty="0">
                        <a:ln>
                          <a:no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a:noFill/>
                          </a:ln>
                          <a:latin typeface="Courier New" pitchFamily="49" charset="0"/>
                          <a:cs typeface="Courier New" pitchFamily="49" charset="0"/>
                        </a:rPr>
                        <a:t>null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n>
                          <a:noFill/>
                        </a:ln>
                        <a:latin typeface="Courier New" pitchFamily="49" charset="0"/>
                        <a:cs typeface="Courier New"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6" name="Text Box 13"/>
          <p:cNvSpPr txBox="1">
            <a:spLocks noChangeArrowheads="1"/>
          </p:cNvSpPr>
          <p:nvPr/>
        </p:nvSpPr>
        <p:spPr bwMode="auto">
          <a:xfrm>
            <a:off x="5410200" y="4262417"/>
            <a:ext cx="500435" cy="422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p>
            <a:r>
              <a:rPr lang="en-US" sz="2400" dirty="0">
                <a:solidFill>
                  <a:srgbClr val="FFFFFF"/>
                </a:solidFill>
                <a:ea typeface="DejaVu Sans" charset="0"/>
                <a:cs typeface="DejaVu Sans" charset="0"/>
              </a:rPr>
              <a:t>...</a:t>
            </a:r>
          </a:p>
        </p:txBody>
      </p:sp>
      <p:sp>
        <p:nvSpPr>
          <p:cNvPr id="17" name="Rectangle 16"/>
          <p:cNvSpPr>
            <a:spLocks noChangeArrowheads="1"/>
          </p:cNvSpPr>
          <p:nvPr/>
        </p:nvSpPr>
        <p:spPr bwMode="auto">
          <a:xfrm>
            <a:off x="4834146" y="4800600"/>
            <a:ext cx="4157454" cy="39594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 pos="3619500" algn="l"/>
                <a:tab pos="4343400" algn="l"/>
              </a:tabLst>
            </a:pPr>
            <a:r>
              <a:rPr lang="en-US">
                <a:solidFill>
                  <a:srgbClr val="FFFF00"/>
                </a:solidFill>
                <a:ea typeface="DejaVu Sans" charset="0"/>
                <a:cs typeface="DejaVu Sans" charset="0"/>
              </a:rPr>
              <a:t>n1.left = null || n1.key &gt; n2.key</a:t>
            </a:r>
          </a:p>
        </p:txBody>
      </p:sp>
      <p:sp>
        <p:nvSpPr>
          <p:cNvPr id="18" name="Rectangle 17"/>
          <p:cNvSpPr>
            <a:spLocks noChangeArrowheads="1"/>
          </p:cNvSpPr>
          <p:nvPr/>
        </p:nvSpPr>
        <p:spPr bwMode="auto">
          <a:xfrm>
            <a:off x="4605546" y="6169025"/>
            <a:ext cx="4462254" cy="39594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54000" rIns="99000" bIns="54000" anchor="ctr"/>
          <a:lstStyle/>
          <a:p>
            <a:pPr algn="ctr">
              <a:lnSpc>
                <a:spcPct val="102000"/>
              </a:lnSpc>
              <a:tabLst>
                <a:tab pos="723900" algn="l"/>
                <a:tab pos="1447800" algn="l"/>
                <a:tab pos="2171700" algn="l"/>
                <a:tab pos="2895600" algn="l"/>
                <a:tab pos="3619500" algn="l"/>
                <a:tab pos="4343400" algn="l"/>
              </a:tabLst>
            </a:pP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b4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(b1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b7)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((b1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b7)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b0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b6)</a:t>
            </a:r>
          </a:p>
        </p:txBody>
      </p:sp>
      <p:sp>
        <p:nvSpPr>
          <p:cNvPr id="19" name="AutoShape 5"/>
          <p:cNvSpPr>
            <a:spLocks noChangeArrowheads="1"/>
          </p:cNvSpPr>
          <p:nvPr/>
        </p:nvSpPr>
        <p:spPr bwMode="auto">
          <a:xfrm>
            <a:off x="6477000" y="5378450"/>
            <a:ext cx="791896" cy="593922"/>
          </a:xfrm>
          <a:prstGeom prst="downArrow">
            <a:avLst>
              <a:gd name="adj1" fmla="val 50000"/>
              <a:gd name="adj2" fmla="val 25000"/>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72020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8"/>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Model Checking</a:t>
            </a:r>
            <a:endParaRPr lang="en-US" dirty="0"/>
          </a:p>
        </p:txBody>
      </p:sp>
      <p:sp>
        <p:nvSpPr>
          <p:cNvPr id="3" name="Content Placeholder 2"/>
          <p:cNvSpPr>
            <a:spLocks noGrp="1"/>
          </p:cNvSpPr>
          <p:nvPr>
            <p:ph idx="1"/>
          </p:nvPr>
        </p:nvSpPr>
        <p:spPr/>
        <p:txBody>
          <a:bodyPr/>
          <a:lstStyle/>
          <a:p>
            <a:r>
              <a:rPr lang="en-US" dirty="0" smtClean="0"/>
              <a:t>Exhaustively test programs</a:t>
            </a:r>
          </a:p>
          <a:p>
            <a:pPr lvl="1"/>
            <a:r>
              <a:rPr lang="en-US" dirty="0" smtClean="0"/>
              <a:t>On all possible inputs</a:t>
            </a:r>
          </a:p>
          <a:p>
            <a:pPr lvl="1"/>
            <a:r>
              <a:rPr lang="en-US" dirty="0" smtClean="0"/>
              <a:t>On all possible nondeterministic schedules</a:t>
            </a:r>
          </a:p>
          <a:p>
            <a:pPr lvl="1"/>
            <a:r>
              <a:rPr lang="en-US" dirty="0" smtClean="0"/>
              <a:t>Up to some finite bounds</a:t>
            </a:r>
            <a:endParaRPr lang="en-US" dirty="0"/>
          </a:p>
        </p:txBody>
      </p:sp>
    </p:spTree>
    <p:extLst>
      <p:ext uri="{BB962C8B-B14F-4D97-AF65-F5344CB8AC3E}">
        <p14:creationId xmlns:p14="http://schemas.microsoft.com/office/powerpoint/2010/main" val="303051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Representation</a:t>
            </a:r>
            <a:endParaRPr lang="en-US" dirty="0"/>
          </a:p>
        </p:txBody>
      </p:sp>
      <p:sp>
        <p:nvSpPr>
          <p:cNvPr id="3" name="Content Placeholder 2"/>
          <p:cNvSpPr>
            <a:spLocks noGrp="1"/>
          </p:cNvSpPr>
          <p:nvPr>
            <p:ph idx="1"/>
          </p:nvPr>
        </p:nvSpPr>
        <p:spPr>
          <a:xfrm>
            <a:off x="152400" y="1524000"/>
            <a:ext cx="8839200" cy="1828800"/>
          </a:xfrm>
        </p:spPr>
        <p:txBody>
          <a:bodyPr/>
          <a:lstStyle/>
          <a:p>
            <a:r>
              <a:rPr lang="en-US" dirty="0" smtClean="0"/>
              <a:t>Represent a set as a </a:t>
            </a:r>
            <a:r>
              <a:rPr lang="en-US" dirty="0" err="1" smtClean="0"/>
              <a:t>boolean</a:t>
            </a:r>
            <a:r>
              <a:rPr lang="en-US" dirty="0" smtClean="0"/>
              <a:t> formula</a:t>
            </a:r>
          </a:p>
          <a:p>
            <a:pPr lvl="1"/>
            <a:r>
              <a:rPr lang="en-US" dirty="0" smtClean="0"/>
              <a:t>Encode each field as bits (</a:t>
            </a:r>
            <a:r>
              <a:rPr lang="en-US" dirty="0" smtClean="0">
                <a:solidFill>
                  <a:srgbClr val="FFFF00"/>
                </a:solidFill>
              </a:rPr>
              <a:t>b0</a:t>
            </a:r>
            <a:r>
              <a:rPr lang="en-US" dirty="0" smtClean="0"/>
              <a:t>, </a:t>
            </a:r>
            <a:r>
              <a:rPr lang="en-US" dirty="0" smtClean="0">
                <a:solidFill>
                  <a:srgbClr val="FFFF00"/>
                </a:solidFill>
              </a:rPr>
              <a:t>b1</a:t>
            </a:r>
            <a:r>
              <a:rPr lang="en-US" dirty="0" smtClean="0"/>
              <a:t>, …)</a:t>
            </a:r>
          </a:p>
          <a:p>
            <a:pPr lvl="1"/>
            <a:r>
              <a:rPr lang="en-US" dirty="0" smtClean="0"/>
              <a:t>Constrain bits using </a:t>
            </a:r>
            <a:r>
              <a:rPr lang="en-US" dirty="0" err="1"/>
              <a:t>b</a:t>
            </a:r>
            <a:r>
              <a:rPr lang="en-US" dirty="0" err="1" smtClean="0"/>
              <a:t>oolean</a:t>
            </a:r>
            <a:r>
              <a:rPr lang="en-US" dirty="0" smtClean="0"/>
              <a:t> operations</a:t>
            </a:r>
            <a:endParaRPr lang="en-US" dirty="0"/>
          </a:p>
        </p:txBody>
      </p:sp>
      <p:sp>
        <p:nvSpPr>
          <p:cNvPr id="4" name="Rectangle 3"/>
          <p:cNvSpPr>
            <a:spLocks noChangeArrowheads="1"/>
          </p:cNvSpPr>
          <p:nvPr/>
        </p:nvSpPr>
        <p:spPr bwMode="auto">
          <a:xfrm>
            <a:off x="4529346" y="3632199"/>
            <a:ext cx="4157454" cy="39594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 pos="3619500" algn="l"/>
                <a:tab pos="4343400" algn="l"/>
              </a:tabLst>
            </a:pPr>
            <a:r>
              <a:rPr lang="en-US">
                <a:solidFill>
                  <a:srgbClr val="FFFF00"/>
                </a:solidFill>
                <a:ea typeface="DejaVu Sans" charset="0"/>
                <a:cs typeface="DejaVu Sans" charset="0"/>
              </a:rPr>
              <a:t>n1.left = null || n1.key &gt; n2.key</a:t>
            </a:r>
          </a:p>
        </p:txBody>
      </p:sp>
      <p:sp>
        <p:nvSpPr>
          <p:cNvPr id="5" name="Rectangle 4"/>
          <p:cNvSpPr>
            <a:spLocks noChangeArrowheads="1"/>
          </p:cNvSpPr>
          <p:nvPr/>
        </p:nvSpPr>
        <p:spPr bwMode="auto">
          <a:xfrm>
            <a:off x="4300746" y="5000624"/>
            <a:ext cx="4462254" cy="39594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54000" rIns="99000" bIns="54000" anchor="ctr"/>
          <a:lstStyle/>
          <a:p>
            <a:pPr algn="ctr">
              <a:lnSpc>
                <a:spcPct val="102000"/>
              </a:lnSpc>
              <a:tabLst>
                <a:tab pos="723900" algn="l"/>
                <a:tab pos="1447800" algn="l"/>
                <a:tab pos="2171700" algn="l"/>
                <a:tab pos="2895600" algn="l"/>
                <a:tab pos="3619500" algn="l"/>
                <a:tab pos="4343400" algn="l"/>
              </a:tabLst>
            </a:pP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b4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(b1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b7)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((b1 </a:t>
            </a:r>
            <a:r>
              <a:rPr lang="en-US" dirty="0">
                <a:solidFill>
                  <a:srgbClr val="FFFF00"/>
                </a:solidFill>
                <a:latin typeface="Symbol" charset="2"/>
                <a:ea typeface="Symbol" charset="2"/>
                <a:cs typeface="Symbol" charset="2"/>
              </a:rPr>
              <a:t>Ú</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b7)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b0 </a:t>
            </a:r>
            <a:r>
              <a:rPr lang="en-US" dirty="0">
                <a:solidFill>
                  <a:srgbClr val="FFFF00"/>
                </a:solidFill>
                <a:latin typeface="Symbol" charset="2"/>
                <a:ea typeface="Symbol" charset="2"/>
                <a:cs typeface="Symbol" charset="2"/>
              </a:rPr>
              <a:t>Ù</a:t>
            </a:r>
            <a:r>
              <a:rPr lang="en-US" dirty="0">
                <a:solidFill>
                  <a:srgbClr val="FFFF00"/>
                </a:solidFill>
                <a:ea typeface="DejaVu Sans" charset="0"/>
                <a:cs typeface="DejaVu Sans" charset="0"/>
              </a:rPr>
              <a:t> </a:t>
            </a:r>
            <a:r>
              <a:rPr lang="en-US" dirty="0">
                <a:solidFill>
                  <a:srgbClr val="FFFF00"/>
                </a:solidFill>
                <a:latin typeface="Symbol" charset="2"/>
                <a:ea typeface="Symbol" charset="2"/>
                <a:cs typeface="Symbol" charset="2"/>
              </a:rPr>
              <a:t>Ø</a:t>
            </a:r>
            <a:r>
              <a:rPr lang="en-US" dirty="0">
                <a:solidFill>
                  <a:srgbClr val="FFFF00"/>
                </a:solidFill>
                <a:ea typeface="DejaVu Sans" charset="0"/>
                <a:cs typeface="DejaVu Sans" charset="0"/>
              </a:rPr>
              <a:t>b6)</a:t>
            </a:r>
          </a:p>
        </p:txBody>
      </p:sp>
      <p:sp>
        <p:nvSpPr>
          <p:cNvPr id="6" name="AutoShape 5"/>
          <p:cNvSpPr>
            <a:spLocks noChangeArrowheads="1"/>
          </p:cNvSpPr>
          <p:nvPr/>
        </p:nvSpPr>
        <p:spPr bwMode="auto">
          <a:xfrm>
            <a:off x="6172200" y="4210049"/>
            <a:ext cx="791896" cy="593922"/>
          </a:xfrm>
          <a:prstGeom prst="downArrow">
            <a:avLst>
              <a:gd name="adj1" fmla="val 50000"/>
              <a:gd name="adj2" fmla="val 25000"/>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 name="Group 6"/>
          <p:cNvGrpSpPr>
            <a:grpSpLocks/>
          </p:cNvGrpSpPr>
          <p:nvPr/>
        </p:nvGrpSpPr>
        <p:grpSpPr bwMode="auto">
          <a:xfrm>
            <a:off x="381000" y="3200400"/>
            <a:ext cx="3459049" cy="3448050"/>
            <a:chOff x="576" y="2100"/>
            <a:chExt cx="2516" cy="2508"/>
          </a:xfrm>
        </p:grpSpPr>
        <p:sp>
          <p:nvSpPr>
            <p:cNvPr id="8" name="Oval 7"/>
            <p:cNvSpPr>
              <a:spLocks noChangeArrowheads="1"/>
            </p:cNvSpPr>
            <p:nvPr/>
          </p:nvSpPr>
          <p:spPr bwMode="auto">
            <a:xfrm>
              <a:off x="1423" y="2100"/>
              <a:ext cx="1584" cy="100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096" rIns="90000" bIns="45000" anchor="ctr"/>
            <a:lstStyle/>
            <a:p>
              <a:pPr algn="ctr">
                <a:lnSpc>
                  <a:spcPct val="94000"/>
                </a:lnSpc>
                <a:tabLst>
                  <a:tab pos="723900" algn="l"/>
                  <a:tab pos="1447800" algn="l"/>
                  <a:tab pos="2171700" algn="l"/>
                </a:tabLst>
              </a:pPr>
              <a:endParaRPr lang="en-US" sz="1400" dirty="0">
                <a:solidFill>
                  <a:srgbClr val="000000"/>
                </a:solidFill>
                <a:latin typeface="Courier New" pitchFamily="49" charset="0"/>
                <a:ea typeface="DejaVu Sans" charset="0"/>
                <a:cs typeface="DejaVu Sans" charset="0"/>
              </a:endParaRPr>
            </a:p>
            <a:p>
              <a:pPr algn="ctr">
                <a:lnSpc>
                  <a:spcPct val="94000"/>
                </a:lnSpc>
                <a:tabLst>
                  <a:tab pos="723900" algn="l"/>
                  <a:tab pos="1447800" algn="l"/>
                  <a:tab pos="2171700" algn="l"/>
                </a:tabLst>
              </a:pPr>
              <a:endParaRPr lang="en-US" sz="1400" dirty="0">
                <a:solidFill>
                  <a:srgbClr val="000000"/>
                </a:solidFill>
                <a:latin typeface="Courier New" pitchFamily="49" charset="0"/>
                <a:ea typeface="DejaVu Sans" charset="0"/>
                <a:cs typeface="DejaVu Sans" charset="0"/>
              </a:endParaRPr>
            </a:p>
            <a:p>
              <a:pPr algn="ctr">
                <a:lnSpc>
                  <a:spcPct val="94000"/>
                </a:lnSpc>
                <a:tabLst>
                  <a:tab pos="723900" algn="l"/>
                  <a:tab pos="1447800" algn="l"/>
                  <a:tab pos="2171700" algn="l"/>
                </a:tabLst>
              </a:pPr>
              <a:r>
                <a:rPr lang="en-US" sz="1400" dirty="0">
                  <a:solidFill>
                    <a:srgbClr val="000000"/>
                  </a:solidFill>
                  <a:latin typeface="Courier New" pitchFamily="49" charset="0"/>
                  <a:ea typeface="DejaVu Sans" charset="0"/>
                  <a:cs typeface="DejaVu Sans" charset="0"/>
                </a:rPr>
                <a:t>key = {b0,b1}</a:t>
              </a:r>
            </a:p>
            <a:p>
              <a:pPr algn="ctr">
                <a:lnSpc>
                  <a:spcPct val="94000"/>
                </a:lnSpc>
                <a:tabLst>
                  <a:tab pos="723900" algn="l"/>
                  <a:tab pos="1447800" algn="l"/>
                  <a:tab pos="2171700" algn="l"/>
                </a:tabLst>
              </a:pPr>
              <a:r>
                <a:rPr lang="en-US" sz="1400" dirty="0">
                  <a:solidFill>
                    <a:srgbClr val="000000"/>
                  </a:solidFill>
                  <a:latin typeface="Courier New" pitchFamily="49" charset="0"/>
                  <a:ea typeface="DejaVu Sans" charset="0"/>
                  <a:cs typeface="DejaVu Sans" charset="0"/>
                </a:rPr>
                <a:t>value = {b2,b3}</a:t>
              </a:r>
            </a:p>
            <a:p>
              <a:pPr algn="ctr">
                <a:lnSpc>
                  <a:spcPct val="94000"/>
                </a:lnSpc>
                <a:tabLst>
                  <a:tab pos="723900" algn="l"/>
                  <a:tab pos="1447800" algn="l"/>
                  <a:tab pos="2171700" algn="l"/>
                </a:tabLst>
              </a:pPr>
              <a:r>
                <a:rPr lang="en-US" sz="1400" dirty="0">
                  <a:solidFill>
                    <a:srgbClr val="000000"/>
                  </a:solidFill>
                  <a:latin typeface="Courier New" pitchFamily="49" charset="0"/>
                  <a:ea typeface="DejaVu Sans" charset="0"/>
                  <a:cs typeface="DejaVu Sans" charset="0"/>
                </a:rPr>
                <a:t>left = {b4}</a:t>
              </a:r>
            </a:p>
            <a:p>
              <a:pPr algn="ctr">
                <a:lnSpc>
                  <a:spcPct val="94000"/>
                </a:lnSpc>
                <a:tabLst>
                  <a:tab pos="723900" algn="l"/>
                  <a:tab pos="1447800" algn="l"/>
                  <a:tab pos="2171700" algn="l"/>
                </a:tabLst>
              </a:pPr>
              <a:r>
                <a:rPr lang="en-US" sz="1400" dirty="0">
                  <a:solidFill>
                    <a:srgbClr val="000000"/>
                  </a:solidFill>
                  <a:latin typeface="Courier New" pitchFamily="49" charset="0"/>
                  <a:ea typeface="DejaVu Sans" charset="0"/>
                  <a:cs typeface="DejaVu Sans" charset="0"/>
                </a:rPr>
                <a:t>right = {b5}</a:t>
              </a:r>
            </a:p>
          </p:txBody>
        </p:sp>
        <p:sp>
          <p:nvSpPr>
            <p:cNvPr id="9" name="Text Box 8"/>
            <p:cNvSpPr txBox="1">
              <a:spLocks noChangeArrowheads="1"/>
            </p:cNvSpPr>
            <p:nvPr/>
          </p:nvSpPr>
          <p:spPr bwMode="auto">
            <a:xfrm>
              <a:off x="1907" y="2187"/>
              <a:ext cx="576" cy="229"/>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9876" rIns="99000" bIns="54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a:solidFill>
                    <a:srgbClr val="FFFFFF"/>
                  </a:solidFill>
                </a:rPr>
                <a:t>n1</a:t>
              </a:r>
            </a:p>
          </p:txBody>
        </p:sp>
        <p:cxnSp>
          <p:nvCxnSpPr>
            <p:cNvPr id="10" name="AutoShape 9"/>
            <p:cNvCxnSpPr>
              <a:cxnSpLocks noChangeShapeType="1"/>
              <a:stCxn id="8" idx="4"/>
              <a:endCxn id="12" idx="0"/>
            </p:cNvCxnSpPr>
            <p:nvPr/>
          </p:nvCxnSpPr>
          <p:spPr bwMode="auto">
            <a:xfrm flipH="1">
              <a:off x="1368" y="3108"/>
              <a:ext cx="847" cy="492"/>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0"/>
            <p:cNvCxnSpPr>
              <a:cxnSpLocks noChangeShapeType="1"/>
              <a:stCxn id="14" idx="0"/>
            </p:cNvCxnSpPr>
            <p:nvPr/>
          </p:nvCxnSpPr>
          <p:spPr bwMode="auto">
            <a:xfrm flipH="1" flipV="1">
              <a:off x="2215" y="3110"/>
              <a:ext cx="695" cy="589"/>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11"/>
            <p:cNvSpPr>
              <a:spLocks noChangeArrowheads="1"/>
            </p:cNvSpPr>
            <p:nvPr/>
          </p:nvSpPr>
          <p:spPr bwMode="auto">
            <a:xfrm>
              <a:off x="576" y="3600"/>
              <a:ext cx="1584" cy="100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096" rIns="90000" bIns="45000" anchor="ctr"/>
            <a:lstStyle/>
            <a:p>
              <a:pPr algn="ctr">
                <a:lnSpc>
                  <a:spcPct val="94000"/>
                </a:lnSpc>
                <a:tabLst>
                  <a:tab pos="723900" algn="l"/>
                  <a:tab pos="1447800" algn="l"/>
                  <a:tab pos="2171700" algn="l"/>
                </a:tabLst>
              </a:pPr>
              <a:endParaRPr lang="en-US" sz="1400">
                <a:solidFill>
                  <a:srgbClr val="000000"/>
                </a:solidFill>
                <a:latin typeface="Courier New" pitchFamily="49" charset="0"/>
                <a:ea typeface="DejaVu Sans" charset="0"/>
                <a:cs typeface="DejaVu Sans" charset="0"/>
              </a:endParaRPr>
            </a:p>
            <a:p>
              <a:pPr algn="ctr">
                <a:lnSpc>
                  <a:spcPct val="94000"/>
                </a:lnSpc>
                <a:tabLst>
                  <a:tab pos="723900" algn="l"/>
                  <a:tab pos="1447800" algn="l"/>
                  <a:tab pos="2171700" algn="l"/>
                </a:tabLst>
              </a:pPr>
              <a:endParaRPr lang="en-US" sz="1400">
                <a:solidFill>
                  <a:srgbClr val="000000"/>
                </a:solidFill>
                <a:latin typeface="Courier New" pitchFamily="49" charset="0"/>
                <a:ea typeface="DejaVu Sans" charset="0"/>
                <a:cs typeface="DejaVu Sans" charset="0"/>
              </a:endParaRPr>
            </a:p>
            <a:p>
              <a:pPr algn="ctr">
                <a:lnSpc>
                  <a:spcPct val="94000"/>
                </a:lnSpc>
                <a:tabLst>
                  <a:tab pos="723900" algn="l"/>
                  <a:tab pos="1447800" algn="l"/>
                  <a:tab pos="2171700" algn="l"/>
                </a:tabLst>
              </a:pPr>
              <a:r>
                <a:rPr lang="en-US" sz="1400">
                  <a:solidFill>
                    <a:srgbClr val="000000"/>
                  </a:solidFill>
                  <a:latin typeface="Courier New" pitchFamily="49" charset="0"/>
                  <a:ea typeface="DejaVu Sans" charset="0"/>
                  <a:cs typeface="DejaVu Sans" charset="0"/>
                </a:rPr>
                <a:t>key = {b6,b7}</a:t>
              </a:r>
            </a:p>
            <a:p>
              <a:pPr algn="ctr">
                <a:lnSpc>
                  <a:spcPct val="94000"/>
                </a:lnSpc>
                <a:tabLst>
                  <a:tab pos="723900" algn="l"/>
                  <a:tab pos="1447800" algn="l"/>
                  <a:tab pos="2171700" algn="l"/>
                </a:tabLst>
              </a:pPr>
              <a:r>
                <a:rPr lang="en-US" sz="1400">
                  <a:solidFill>
                    <a:srgbClr val="000000"/>
                  </a:solidFill>
                  <a:latin typeface="Courier New" pitchFamily="49" charset="0"/>
                  <a:ea typeface="DejaVu Sans" charset="0"/>
                  <a:cs typeface="DejaVu Sans" charset="0"/>
                </a:rPr>
                <a:t>value = {b8,b9}</a:t>
              </a:r>
            </a:p>
            <a:p>
              <a:pPr algn="ctr">
                <a:lnSpc>
                  <a:spcPct val="94000"/>
                </a:lnSpc>
                <a:tabLst>
                  <a:tab pos="723900" algn="l"/>
                  <a:tab pos="1447800" algn="l"/>
                  <a:tab pos="2171700" algn="l"/>
                </a:tabLst>
              </a:pPr>
              <a:r>
                <a:rPr lang="en-US" sz="1400">
                  <a:solidFill>
                    <a:srgbClr val="000000"/>
                  </a:solidFill>
                  <a:latin typeface="Courier New" pitchFamily="49" charset="0"/>
                  <a:ea typeface="DejaVu Sans" charset="0"/>
                  <a:cs typeface="DejaVu Sans" charset="0"/>
                </a:rPr>
                <a:t>left = {}</a:t>
              </a:r>
            </a:p>
            <a:p>
              <a:pPr algn="ctr">
                <a:lnSpc>
                  <a:spcPct val="94000"/>
                </a:lnSpc>
                <a:tabLst>
                  <a:tab pos="723900" algn="l"/>
                  <a:tab pos="1447800" algn="l"/>
                  <a:tab pos="2171700" algn="l"/>
                </a:tabLst>
              </a:pPr>
              <a:r>
                <a:rPr lang="en-US" sz="1400">
                  <a:solidFill>
                    <a:srgbClr val="000000"/>
                  </a:solidFill>
                  <a:latin typeface="Courier New" pitchFamily="49" charset="0"/>
                  <a:ea typeface="DejaVu Sans" charset="0"/>
                  <a:cs typeface="DejaVu Sans" charset="0"/>
                </a:rPr>
                <a:t>right = {}</a:t>
              </a:r>
            </a:p>
          </p:txBody>
        </p:sp>
        <p:sp>
          <p:nvSpPr>
            <p:cNvPr id="13" name="Text Box 12"/>
            <p:cNvSpPr txBox="1">
              <a:spLocks noChangeArrowheads="1"/>
            </p:cNvSpPr>
            <p:nvPr/>
          </p:nvSpPr>
          <p:spPr bwMode="auto">
            <a:xfrm>
              <a:off x="1060" y="3687"/>
              <a:ext cx="576" cy="229"/>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9876" rIns="99000" bIns="54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sz="1600" dirty="0">
                  <a:solidFill>
                    <a:srgbClr val="FFFFFF"/>
                  </a:solidFill>
                </a:rPr>
                <a:t>n2</a:t>
              </a:r>
            </a:p>
          </p:txBody>
        </p:sp>
        <p:sp>
          <p:nvSpPr>
            <p:cNvPr id="14" name="Text Box 13"/>
            <p:cNvSpPr txBox="1">
              <a:spLocks noChangeArrowheads="1"/>
            </p:cNvSpPr>
            <p:nvPr/>
          </p:nvSpPr>
          <p:spPr bwMode="auto">
            <a:xfrm>
              <a:off x="2728" y="3699"/>
              <a:ext cx="364"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p>
              <a:r>
                <a:rPr lang="en-US" sz="2400" dirty="0">
                  <a:solidFill>
                    <a:srgbClr val="FFFFFF"/>
                  </a:solidFill>
                  <a:ea typeface="DejaVu Sans" charset="0"/>
                  <a:cs typeface="DejaVu Sans" charset="0"/>
                </a:rPr>
                <a:t>...</a:t>
              </a:r>
            </a:p>
          </p:txBody>
        </p:sp>
      </p:grpSp>
    </p:spTree>
    <p:extLst>
      <p:ext uri="{BB962C8B-B14F-4D97-AF65-F5344CB8AC3E}">
        <p14:creationId xmlns:p14="http://schemas.microsoft.com/office/powerpoint/2010/main" val="98161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5"/>
                                        </p:tgtEl>
                                        <p:attrNameLst>
                                          <p:attrName>style.visibility</p:attrName>
                                        </p:attrNameLst>
                                      </p:cBhvr>
                                      <p:to>
                                        <p:strVal val="visible"/>
                                      </p:to>
                                    </p:set>
                                  </p:childTnLst>
                                </p:cTn>
                              </p:par>
                              <p:par>
                                <p:cTn id="23" presetID="1" presetClass="entr" fill="hold" grpId="0" nodeType="withEffect">
                                  <p:stCondLst>
                                    <p:cond delay="0"/>
                                  </p:stCondLst>
                                  <p:childTnLst>
                                    <p:set>
                                      <p:cBhvr additive="repl">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Representation</a:t>
            </a:r>
            <a:endParaRPr lang="en-US" dirty="0"/>
          </a:p>
        </p:txBody>
      </p:sp>
      <p:sp>
        <p:nvSpPr>
          <p:cNvPr id="3" name="Content Placeholder 2"/>
          <p:cNvSpPr>
            <a:spLocks noGrp="1"/>
          </p:cNvSpPr>
          <p:nvPr>
            <p:ph idx="1"/>
          </p:nvPr>
        </p:nvSpPr>
        <p:spPr/>
        <p:txBody>
          <a:bodyPr/>
          <a:lstStyle/>
          <a:p>
            <a:r>
              <a:rPr lang="en-US" dirty="0" smtClean="0"/>
              <a:t>Initialize to set of states that satisfy the invariant</a:t>
            </a:r>
          </a:p>
          <a:p>
            <a:pPr lvl="1"/>
            <a:r>
              <a:rPr lang="en-US" dirty="0" smtClean="0"/>
              <a:t>Construct a formula describing the invariant</a:t>
            </a:r>
            <a:endParaRPr lang="en-US" dirty="0"/>
          </a:p>
        </p:txBody>
      </p:sp>
      <p:sp>
        <p:nvSpPr>
          <p:cNvPr id="4" name="Rectangle 3"/>
          <p:cNvSpPr>
            <a:spLocks noChangeArrowheads="1"/>
          </p:cNvSpPr>
          <p:nvPr/>
        </p:nvSpPr>
        <p:spPr bwMode="auto">
          <a:xfrm>
            <a:off x="3429000" y="5029200"/>
            <a:ext cx="3079750" cy="4572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Lst>
            </a:pPr>
            <a:r>
              <a:rPr lang="en-US" dirty="0" err="1">
                <a:solidFill>
                  <a:srgbClr val="FFFF00"/>
                </a:solidFill>
                <a:ea typeface="DejaVu Sans" charset="0"/>
                <a:cs typeface="DejaVu Sans" charset="0"/>
              </a:rPr>
              <a:t>boolean</a:t>
            </a:r>
            <a:r>
              <a:rPr lang="en-US" dirty="0">
                <a:solidFill>
                  <a:srgbClr val="FFFF00"/>
                </a:solidFill>
                <a:ea typeface="DejaVu Sans" charset="0"/>
                <a:cs typeface="DejaVu Sans" charset="0"/>
              </a:rPr>
              <a:t> formula</a:t>
            </a:r>
          </a:p>
        </p:txBody>
      </p:sp>
      <p:sp>
        <p:nvSpPr>
          <p:cNvPr id="5" name="Text Box 4"/>
          <p:cNvSpPr txBox="1">
            <a:spLocks noChangeArrowheads="1"/>
          </p:cNvSpPr>
          <p:nvPr/>
        </p:nvSpPr>
        <p:spPr bwMode="auto">
          <a:xfrm>
            <a:off x="3886200" y="2960688"/>
            <a:ext cx="2063750" cy="925512"/>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5400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FF0000"/>
                </a:solidFill>
                <a:latin typeface="Courier New" pitchFamily="49" charset="0"/>
              </a:rPr>
              <a:t>@Declarative</a:t>
            </a:r>
          </a:p>
          <a:p>
            <a:pPr>
              <a:lnSpc>
                <a:spcPct val="118000"/>
              </a:lnSpc>
            </a:pP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t>
            </a:r>
            <a:r>
              <a:rPr lang="en-US" sz="1200" dirty="0" err="1">
                <a:solidFill>
                  <a:srgbClr val="FFFFFF"/>
                </a:solidFill>
                <a:latin typeface="Courier New" pitchFamily="49" charset="0"/>
              </a:rPr>
              <a:t>repOk</a:t>
            </a:r>
            <a:r>
              <a:rPr lang="en-US" sz="1200" dirty="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b="1" dirty="0">
                <a:solidFill>
                  <a:srgbClr val="99CCFF"/>
                </a:solidFill>
                <a:latin typeface="Courier New" pitchFamily="49" charset="0"/>
              </a:rPr>
              <a:t>/* ... */</a:t>
            </a:r>
          </a:p>
          <a:p>
            <a:pPr>
              <a:lnSpc>
                <a:spcPct val="118000"/>
              </a:lnSpc>
            </a:pPr>
            <a:r>
              <a:rPr lang="en-US" sz="1200" dirty="0">
                <a:solidFill>
                  <a:srgbClr val="FFFFFF"/>
                </a:solidFill>
                <a:latin typeface="Courier New" pitchFamily="49" charset="0"/>
              </a:rPr>
              <a:t>}</a:t>
            </a:r>
          </a:p>
        </p:txBody>
      </p:sp>
      <p:sp>
        <p:nvSpPr>
          <p:cNvPr id="6" name="AutoShape 5"/>
          <p:cNvSpPr>
            <a:spLocks noChangeArrowheads="1"/>
          </p:cNvSpPr>
          <p:nvPr/>
        </p:nvSpPr>
        <p:spPr bwMode="auto">
          <a:xfrm>
            <a:off x="4572000" y="4114800"/>
            <a:ext cx="685800" cy="685800"/>
          </a:xfrm>
          <a:prstGeom prst="downArrow">
            <a:avLst>
              <a:gd name="adj1" fmla="val 50000"/>
              <a:gd name="adj2" fmla="val 25000"/>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673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Representation</a:t>
            </a:r>
            <a:endParaRPr lang="en-US" dirty="0"/>
          </a:p>
        </p:txBody>
      </p:sp>
      <p:sp>
        <p:nvSpPr>
          <p:cNvPr id="3" name="Content Placeholder 2"/>
          <p:cNvSpPr>
            <a:spLocks noGrp="1"/>
          </p:cNvSpPr>
          <p:nvPr>
            <p:ph idx="1"/>
          </p:nvPr>
        </p:nvSpPr>
        <p:spPr/>
        <p:txBody>
          <a:bodyPr/>
          <a:lstStyle/>
          <a:p>
            <a:r>
              <a:rPr lang="en-US" dirty="0" smtClean="0"/>
              <a:t>Initialize to set of states that satisfy the invariant</a:t>
            </a:r>
          </a:p>
          <a:p>
            <a:pPr lvl="1"/>
            <a:r>
              <a:rPr lang="en-US" dirty="0" smtClean="0"/>
              <a:t>Construct a formula describing the invariant</a:t>
            </a:r>
          </a:p>
          <a:p>
            <a:endParaRPr lang="en-US" dirty="0" smtClean="0"/>
          </a:p>
          <a:p>
            <a:endParaRPr lang="en-US" dirty="0"/>
          </a:p>
          <a:p>
            <a:endParaRPr lang="en-US" dirty="0" smtClean="0"/>
          </a:p>
          <a:p>
            <a:r>
              <a:rPr lang="en-US" dirty="0" smtClean="0"/>
              <a:t>Declarative methods</a:t>
            </a:r>
          </a:p>
          <a:p>
            <a:pPr lvl="1"/>
            <a:r>
              <a:rPr lang="en-US" dirty="0" smtClean="0"/>
              <a:t>No assignment to fields or exception handling</a:t>
            </a:r>
          </a:p>
          <a:p>
            <a:pPr lvl="1"/>
            <a:r>
              <a:rPr lang="en-US" b="1" dirty="0" smtClean="0">
                <a:solidFill>
                  <a:srgbClr val="FFFF00"/>
                </a:solidFill>
              </a:rPr>
              <a:t>Declarative methods allow efficient translation</a:t>
            </a:r>
          </a:p>
          <a:p>
            <a:pPr lvl="1"/>
            <a:r>
              <a:rPr lang="en-US" b="1" dirty="0" smtClean="0">
                <a:solidFill>
                  <a:srgbClr val="FFFF00"/>
                </a:solidFill>
              </a:rPr>
              <a:t>Declarative methods produce compact formulas</a:t>
            </a:r>
            <a:endParaRPr lang="en-US" b="1" dirty="0">
              <a:solidFill>
                <a:srgbClr val="FFFF00"/>
              </a:solidFill>
            </a:endParaRPr>
          </a:p>
        </p:txBody>
      </p:sp>
      <p:sp>
        <p:nvSpPr>
          <p:cNvPr id="5" name="Text Box 4"/>
          <p:cNvSpPr txBox="1">
            <a:spLocks noChangeArrowheads="1"/>
          </p:cNvSpPr>
          <p:nvPr/>
        </p:nvSpPr>
        <p:spPr bwMode="auto">
          <a:xfrm>
            <a:off x="3886200" y="2960688"/>
            <a:ext cx="2063750" cy="925512"/>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5400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FF0000"/>
                </a:solidFill>
                <a:latin typeface="Courier New" pitchFamily="49" charset="0"/>
              </a:rPr>
              <a:t>@Declarative</a:t>
            </a:r>
          </a:p>
          <a:p>
            <a:pPr>
              <a:lnSpc>
                <a:spcPct val="118000"/>
              </a:lnSpc>
            </a:pP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t>
            </a:r>
            <a:r>
              <a:rPr lang="en-US" sz="1200" dirty="0" err="1">
                <a:solidFill>
                  <a:srgbClr val="FFFFFF"/>
                </a:solidFill>
                <a:latin typeface="Courier New" pitchFamily="49" charset="0"/>
              </a:rPr>
              <a:t>repOk</a:t>
            </a:r>
            <a:r>
              <a:rPr lang="en-US" sz="1200" dirty="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b="1" dirty="0">
                <a:solidFill>
                  <a:srgbClr val="99CCFF"/>
                </a:solidFill>
                <a:latin typeface="Courier New" pitchFamily="49" charset="0"/>
              </a:rPr>
              <a:t>/* ... */</a:t>
            </a:r>
          </a:p>
          <a:p>
            <a:pPr>
              <a:lnSpc>
                <a:spcPct val="118000"/>
              </a:lnSpc>
            </a:pPr>
            <a:r>
              <a:rPr lang="en-US" sz="1200" dirty="0">
                <a:solidFill>
                  <a:srgbClr val="FFFFFF"/>
                </a:solidFill>
                <a:latin typeface="Courier New" pitchFamily="49" charset="0"/>
              </a:rPr>
              <a:t>}</a:t>
            </a:r>
          </a:p>
        </p:txBody>
      </p:sp>
    </p:spTree>
    <p:extLst>
      <p:ext uri="{BB962C8B-B14F-4D97-AF65-F5344CB8AC3E}">
        <p14:creationId xmlns:p14="http://schemas.microsoft.com/office/powerpoint/2010/main" val="279312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a:xfrm>
            <a:off x="838200" y="1752600"/>
            <a:ext cx="8153400" cy="5029200"/>
          </a:xfrm>
        </p:spPr>
        <p:txBody>
          <a:bodyPr/>
          <a:lstStyle/>
          <a:p>
            <a:pPr marL="0" indent="0">
              <a:buNone/>
            </a:pPr>
            <a:r>
              <a:rPr lang="en-US" dirty="0" smtClean="0"/>
              <a:t>Let </a:t>
            </a:r>
            <a:r>
              <a:rPr lang="en-US" dirty="0" smtClean="0">
                <a:solidFill>
                  <a:srgbClr val="FFFF00"/>
                </a:solidFill>
              </a:rPr>
              <a:t>S</a:t>
            </a:r>
            <a:r>
              <a:rPr lang="en-US" dirty="0" smtClean="0"/>
              <a:t> be the states that satisfy </a:t>
            </a:r>
            <a:r>
              <a:rPr lang="en-US" dirty="0" err="1" smtClean="0"/>
              <a:t>repOk</a:t>
            </a:r>
            <a:r>
              <a:rPr lang="en-US" dirty="0" smtClean="0"/>
              <a:t>()</a:t>
            </a:r>
          </a:p>
          <a:p>
            <a:pPr marL="0" indent="0">
              <a:buNone/>
            </a:pPr>
            <a:r>
              <a:rPr lang="en-US" dirty="0" smtClean="0"/>
              <a:t>While </a:t>
            </a:r>
            <a:r>
              <a:rPr lang="en-US" dirty="0" smtClean="0">
                <a:solidFill>
                  <a:srgbClr val="FFFF00"/>
                </a:solidFill>
              </a:rPr>
              <a:t>S</a:t>
            </a:r>
            <a:r>
              <a:rPr lang="en-US" dirty="0" smtClean="0"/>
              <a:t> is not empty</a:t>
            </a:r>
          </a:p>
          <a:p>
            <a:pPr marL="0" indent="0">
              <a:buNone/>
            </a:pPr>
            <a:r>
              <a:rPr lang="en-US" dirty="0"/>
              <a:t>	</a:t>
            </a:r>
            <a:r>
              <a:rPr lang="en-US" dirty="0" smtClean="0"/>
              <a:t>Choose a state </a:t>
            </a:r>
            <a:r>
              <a:rPr lang="en-US" dirty="0" smtClean="0">
                <a:solidFill>
                  <a:srgbClr val="FFFF00"/>
                </a:solidFill>
              </a:rPr>
              <a:t>s</a:t>
            </a:r>
            <a:r>
              <a:rPr lang="en-US" dirty="0" smtClean="0"/>
              <a:t> in </a:t>
            </a:r>
            <a:r>
              <a:rPr lang="en-US" dirty="0" smtClean="0">
                <a:solidFill>
                  <a:srgbClr val="FFFF00"/>
                </a:solidFill>
              </a:rPr>
              <a:t>S</a:t>
            </a:r>
          </a:p>
          <a:p>
            <a:pPr marL="0" indent="0">
              <a:buNone/>
            </a:pPr>
            <a:r>
              <a:rPr lang="en-US" dirty="0"/>
              <a:t>	</a:t>
            </a:r>
            <a:r>
              <a:rPr lang="en-US" dirty="0" smtClean="0"/>
              <a:t>Check </a:t>
            </a:r>
            <a:r>
              <a:rPr lang="en-US" dirty="0" smtClean="0">
                <a:solidFill>
                  <a:srgbClr val="FFFF00"/>
                </a:solidFill>
              </a:rPr>
              <a:t>s</a:t>
            </a:r>
          </a:p>
          <a:p>
            <a:pPr marL="0" indent="0">
              <a:buNone/>
            </a:pPr>
            <a:r>
              <a:rPr lang="en-US" dirty="0"/>
              <a:t>	</a:t>
            </a:r>
            <a:r>
              <a:rPr lang="en-US" dirty="0" smtClean="0"/>
              <a:t>Let </a:t>
            </a:r>
            <a:r>
              <a:rPr lang="en-US" dirty="0" smtClean="0">
                <a:solidFill>
                  <a:srgbClr val="FFFF00"/>
                </a:solidFill>
              </a:rPr>
              <a:t>P</a:t>
            </a:r>
            <a:r>
              <a:rPr lang="en-US" dirty="0" smtClean="0"/>
              <a:t> be the set of states similar to </a:t>
            </a:r>
            <a:r>
              <a:rPr lang="en-US" dirty="0" smtClean="0">
                <a:solidFill>
                  <a:srgbClr val="FFFF00"/>
                </a:solidFill>
              </a:rPr>
              <a:t>s</a:t>
            </a:r>
          </a:p>
          <a:p>
            <a:pPr marL="0" indent="0">
              <a:buNone/>
            </a:pPr>
            <a:r>
              <a:rPr lang="en-US" dirty="0"/>
              <a:t>	</a:t>
            </a:r>
            <a:r>
              <a:rPr lang="en-US" dirty="0" smtClean="0">
                <a:solidFill>
                  <a:srgbClr val="FFFF00"/>
                </a:solidFill>
              </a:rPr>
              <a:t>S</a:t>
            </a:r>
            <a:r>
              <a:rPr lang="en-US" dirty="0" smtClean="0"/>
              <a:t> = </a:t>
            </a:r>
            <a:r>
              <a:rPr lang="en-US" dirty="0" smtClean="0">
                <a:solidFill>
                  <a:srgbClr val="FFFF00"/>
                </a:solidFill>
              </a:rPr>
              <a:t>S</a:t>
            </a:r>
            <a:r>
              <a:rPr lang="en-US" dirty="0" smtClean="0"/>
              <a:t> - </a:t>
            </a:r>
            <a:r>
              <a:rPr lang="en-US" dirty="0" smtClean="0">
                <a:solidFill>
                  <a:srgbClr val="FFFF00"/>
                </a:solidFill>
              </a:rPr>
              <a:t>P</a:t>
            </a:r>
            <a:endParaRPr lang="en-US" dirty="0">
              <a:solidFill>
                <a:srgbClr val="FFFF00"/>
              </a:solidFill>
            </a:endParaRPr>
          </a:p>
        </p:txBody>
      </p:sp>
      <p:sp>
        <p:nvSpPr>
          <p:cNvPr id="4" name="Oval 3"/>
          <p:cNvSpPr/>
          <p:nvPr/>
        </p:nvSpPr>
        <p:spPr>
          <a:xfrm>
            <a:off x="1676400" y="2895600"/>
            <a:ext cx="38100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648200"/>
            <a:ext cx="19050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2"/>
          <p:cNvSpPr txBox="1">
            <a:spLocks noChangeArrowheads="1"/>
          </p:cNvSpPr>
          <p:nvPr/>
        </p:nvSpPr>
        <p:spPr bwMode="auto">
          <a:xfrm>
            <a:off x="6096000" y="2724944"/>
            <a:ext cx="2514600" cy="513556"/>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a:solidFill>
                  <a:srgbClr val="FFFFFF"/>
                </a:solidFill>
              </a:rPr>
              <a:t>Use a SAT solver</a:t>
            </a:r>
          </a:p>
        </p:txBody>
      </p:sp>
      <p:cxnSp>
        <p:nvCxnSpPr>
          <p:cNvPr id="7" name="AutoShape 6"/>
          <p:cNvCxnSpPr>
            <a:cxnSpLocks noChangeShapeType="1"/>
            <a:stCxn id="6" idx="1"/>
          </p:cNvCxnSpPr>
          <p:nvPr/>
        </p:nvCxnSpPr>
        <p:spPr bwMode="auto">
          <a:xfrm flipH="1">
            <a:off x="5332038" y="2981722"/>
            <a:ext cx="763962" cy="105466"/>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5"/>
          <p:cNvCxnSpPr>
            <a:cxnSpLocks noChangeShapeType="1"/>
            <a:stCxn id="9" idx="1"/>
          </p:cNvCxnSpPr>
          <p:nvPr/>
        </p:nvCxnSpPr>
        <p:spPr bwMode="auto">
          <a:xfrm flipH="1" flipV="1">
            <a:off x="3317298" y="5178353"/>
            <a:ext cx="492702" cy="288204"/>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7"/>
          <p:cNvSpPr txBox="1">
            <a:spLocks noChangeArrowheads="1"/>
          </p:cNvSpPr>
          <p:nvPr/>
        </p:nvSpPr>
        <p:spPr bwMode="auto">
          <a:xfrm>
            <a:off x="3810000" y="5218113"/>
            <a:ext cx="3429000" cy="496887"/>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pPr algn="ctr"/>
            <a:r>
              <a:rPr lang="en-US" sz="2200">
                <a:solidFill>
                  <a:srgbClr val="FFFFFF"/>
                </a:solidFill>
              </a:rPr>
              <a:t>Add </a:t>
            </a:r>
            <a:r>
              <a:rPr lang="en-US" sz="2200">
                <a:solidFill>
                  <a:srgbClr val="FFFF00"/>
                </a:solidFill>
                <a:cs typeface="Arial" charset="0"/>
              </a:rPr>
              <a:t>¬P</a:t>
            </a:r>
            <a:r>
              <a:rPr lang="en-US" sz="2200">
                <a:solidFill>
                  <a:srgbClr val="FFFFFF"/>
                </a:solidFill>
                <a:cs typeface="Arial" charset="0"/>
              </a:rPr>
              <a:t> to the SAT solver</a:t>
            </a:r>
          </a:p>
        </p:txBody>
      </p:sp>
    </p:spTree>
    <p:extLst>
      <p:ext uri="{BB962C8B-B14F-4D97-AF65-F5344CB8AC3E}">
        <p14:creationId xmlns:p14="http://schemas.microsoft.com/office/powerpoint/2010/main" val="52282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8"/>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Program Specification</a:t>
            </a:r>
          </a:p>
          <a:p>
            <a:r>
              <a:rPr lang="en-US" dirty="0" smtClean="0"/>
              <a:t>Search Algorithm</a:t>
            </a:r>
          </a:p>
          <a:p>
            <a:r>
              <a:rPr lang="en-US" dirty="0" smtClean="0"/>
              <a:t>State Space Representation</a:t>
            </a:r>
          </a:p>
          <a:p>
            <a:r>
              <a:rPr lang="en-US" b="1" dirty="0" smtClean="0">
                <a:solidFill>
                  <a:srgbClr val="FFFF00"/>
                </a:solidFill>
              </a:rPr>
              <a:t>State Space Reduction</a:t>
            </a:r>
          </a:p>
          <a:p>
            <a:pPr lvl="1"/>
            <a:r>
              <a:rPr lang="en-US" b="1" dirty="0" smtClean="0">
                <a:solidFill>
                  <a:srgbClr val="FFFF00"/>
                </a:solidFill>
              </a:rPr>
              <a:t>Dynamic Analysis</a:t>
            </a:r>
          </a:p>
          <a:p>
            <a:pPr lvl="1"/>
            <a:r>
              <a:rPr lang="en-US" b="1" dirty="0" smtClean="0">
                <a:solidFill>
                  <a:srgbClr val="FFFF00"/>
                </a:solidFill>
              </a:rPr>
              <a:t>Static Analysis</a:t>
            </a:r>
          </a:p>
          <a:p>
            <a:r>
              <a:rPr lang="en-US" dirty="0" smtClean="0"/>
              <a:t>Translating Declarative Methods</a:t>
            </a:r>
          </a:p>
          <a:p>
            <a:r>
              <a:rPr lang="en-US" dirty="0"/>
              <a:t>Advanced </a:t>
            </a:r>
            <a:r>
              <a:rPr lang="en-US" dirty="0" smtClean="0"/>
              <a:t>Specifications</a:t>
            </a:r>
            <a:endParaRPr lang="en-US" dirty="0"/>
          </a:p>
        </p:txBody>
      </p:sp>
    </p:spTree>
    <p:extLst>
      <p:ext uri="{BB962C8B-B14F-4D97-AF65-F5344CB8AC3E}">
        <p14:creationId xmlns:p14="http://schemas.microsoft.com/office/powerpoint/2010/main" val="722744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3" name="Content Placeholder 2"/>
          <p:cNvSpPr>
            <a:spLocks noGrp="1"/>
          </p:cNvSpPr>
          <p:nvPr>
            <p:ph idx="1"/>
          </p:nvPr>
        </p:nvSpPr>
        <p:spPr/>
        <p:txBody>
          <a:bodyPr/>
          <a:lstStyle/>
          <a:p>
            <a:r>
              <a:rPr lang="en-US" dirty="0" smtClean="0"/>
              <a:t>Discover and prune states that are similar</a:t>
            </a:r>
          </a:p>
          <a:p>
            <a:r>
              <a:rPr lang="en-US" dirty="0" smtClean="0"/>
              <a:t>Symbolic execution</a:t>
            </a:r>
          </a:p>
          <a:p>
            <a:pPr lvl="1"/>
            <a:r>
              <a:rPr lang="en-US" dirty="0" smtClean="0"/>
              <a:t>Generates a path constraint, </a:t>
            </a:r>
            <a:r>
              <a:rPr lang="en-US" dirty="0" smtClean="0">
                <a:solidFill>
                  <a:srgbClr val="FFFF00"/>
                </a:solidFill>
              </a:rPr>
              <a:t>P</a:t>
            </a:r>
          </a:p>
          <a:p>
            <a:pPr lvl="1"/>
            <a:r>
              <a:rPr lang="en-US" dirty="0" smtClean="0"/>
              <a:t> </a:t>
            </a:r>
            <a:r>
              <a:rPr lang="en-US" dirty="0" smtClean="0">
                <a:solidFill>
                  <a:srgbClr val="FFFF00"/>
                </a:solidFill>
              </a:rPr>
              <a:t>P</a:t>
            </a:r>
            <a:r>
              <a:rPr lang="en-US" dirty="0" smtClean="0"/>
              <a:t> holds for states that traverse the same code path</a:t>
            </a:r>
          </a:p>
          <a:p>
            <a:pPr lvl="1"/>
            <a:r>
              <a:rPr lang="en-US" dirty="0" smtClean="0"/>
              <a:t> </a:t>
            </a:r>
            <a:r>
              <a:rPr lang="en-US" dirty="0" smtClean="0">
                <a:solidFill>
                  <a:srgbClr val="FFFF00"/>
                </a:solidFill>
              </a:rPr>
              <a:t>P</a:t>
            </a:r>
            <a:r>
              <a:rPr lang="en-US" dirty="0" smtClean="0"/>
              <a:t> is the set of similar states to be pruned</a:t>
            </a:r>
            <a:endParaRPr lang="en-US" dirty="0"/>
          </a:p>
        </p:txBody>
      </p:sp>
      <p:grpSp>
        <p:nvGrpSpPr>
          <p:cNvPr id="16" name="Group 15"/>
          <p:cNvGrpSpPr/>
          <p:nvPr/>
        </p:nvGrpSpPr>
        <p:grpSpPr>
          <a:xfrm>
            <a:off x="914400" y="4868862"/>
            <a:ext cx="2478088" cy="1684338"/>
            <a:chOff x="1257300" y="4868862"/>
            <a:chExt cx="2478088" cy="1684338"/>
          </a:xfrm>
        </p:grpSpPr>
        <p:sp>
          <p:nvSpPr>
            <p:cNvPr id="4" name="Oval 3"/>
            <p:cNvSpPr>
              <a:spLocks noChangeArrowheads="1"/>
            </p:cNvSpPr>
            <p:nvPr/>
          </p:nvSpPr>
          <p:spPr bwMode="auto">
            <a:xfrm>
              <a:off x="2579688" y="5024437"/>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 name="Oval 4"/>
            <p:cNvSpPr>
              <a:spLocks noChangeArrowheads="1"/>
            </p:cNvSpPr>
            <p:nvPr/>
          </p:nvSpPr>
          <p:spPr bwMode="auto">
            <a:xfrm>
              <a:off x="2052638" y="54721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 name="Oval 5"/>
            <p:cNvSpPr>
              <a:spLocks noChangeArrowheads="1"/>
            </p:cNvSpPr>
            <p:nvPr/>
          </p:nvSpPr>
          <p:spPr bwMode="auto">
            <a:xfrm>
              <a:off x="3119438" y="54721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7" name="Freeform 6"/>
            <p:cNvSpPr>
              <a:spLocks noChangeArrowheads="1"/>
            </p:cNvSpPr>
            <p:nvPr/>
          </p:nvSpPr>
          <p:spPr bwMode="auto">
            <a:xfrm>
              <a:off x="2281238" y="5305425"/>
              <a:ext cx="527050" cy="166687"/>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7"/>
            <p:cNvSpPr>
              <a:spLocks noChangeArrowheads="1"/>
            </p:cNvSpPr>
            <p:nvPr/>
          </p:nvSpPr>
          <p:spPr bwMode="auto">
            <a:xfrm>
              <a:off x="2808288" y="5305425"/>
              <a:ext cx="539750" cy="166687"/>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Oval 8"/>
            <p:cNvSpPr>
              <a:spLocks noChangeArrowheads="1"/>
            </p:cNvSpPr>
            <p:nvPr/>
          </p:nvSpPr>
          <p:spPr bwMode="auto">
            <a:xfrm>
              <a:off x="1519238" y="59293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0" name="Freeform 9"/>
            <p:cNvSpPr>
              <a:spLocks noChangeArrowheads="1"/>
            </p:cNvSpPr>
            <p:nvPr/>
          </p:nvSpPr>
          <p:spPr bwMode="auto">
            <a:xfrm>
              <a:off x="1747838" y="5762625"/>
              <a:ext cx="527050" cy="166687"/>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Oval 10"/>
            <p:cNvSpPr>
              <a:spLocks noChangeArrowheads="1"/>
            </p:cNvSpPr>
            <p:nvPr/>
          </p:nvSpPr>
          <p:spPr bwMode="auto">
            <a:xfrm>
              <a:off x="2586038" y="59293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2" name="Freeform 11"/>
            <p:cNvSpPr>
              <a:spLocks noChangeArrowheads="1"/>
            </p:cNvSpPr>
            <p:nvPr/>
          </p:nvSpPr>
          <p:spPr bwMode="auto">
            <a:xfrm>
              <a:off x="2274888" y="5762625"/>
              <a:ext cx="539750" cy="166687"/>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Oval 12"/>
            <p:cNvSpPr>
              <a:spLocks noChangeArrowheads="1"/>
            </p:cNvSpPr>
            <p:nvPr/>
          </p:nvSpPr>
          <p:spPr bwMode="auto">
            <a:xfrm>
              <a:off x="1257300" y="4868862"/>
              <a:ext cx="2478088" cy="1684338"/>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 name="Text Box 13"/>
          <p:cNvSpPr txBox="1">
            <a:spLocks noChangeArrowheads="1"/>
          </p:cNvSpPr>
          <p:nvPr/>
        </p:nvSpPr>
        <p:spPr bwMode="auto">
          <a:xfrm>
            <a:off x="685800" y="4419601"/>
            <a:ext cx="1371600" cy="380999"/>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Tree>
    <p:extLst>
      <p:ext uri="{BB962C8B-B14F-4D97-AF65-F5344CB8AC3E}">
        <p14:creationId xmlns:p14="http://schemas.microsoft.com/office/powerpoint/2010/main" val="228733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3" name="Content Placeholder 2"/>
          <p:cNvSpPr>
            <a:spLocks noGrp="1"/>
          </p:cNvSpPr>
          <p:nvPr>
            <p:ph idx="1"/>
          </p:nvPr>
        </p:nvSpPr>
        <p:spPr/>
        <p:txBody>
          <a:bodyPr/>
          <a:lstStyle/>
          <a:p>
            <a:r>
              <a:rPr lang="en-US" dirty="0" smtClean="0"/>
              <a:t>Discover and prune states that are similar</a:t>
            </a:r>
          </a:p>
          <a:p>
            <a:r>
              <a:rPr lang="en-US" dirty="0" smtClean="0"/>
              <a:t>Symbolic execution</a:t>
            </a:r>
          </a:p>
          <a:p>
            <a:pPr lvl="1"/>
            <a:r>
              <a:rPr lang="en-US" dirty="0" smtClean="0"/>
              <a:t>Generates a path constraint, </a:t>
            </a:r>
            <a:r>
              <a:rPr lang="en-US" dirty="0" smtClean="0">
                <a:solidFill>
                  <a:srgbClr val="FFFF00"/>
                </a:solidFill>
              </a:rPr>
              <a:t>P</a:t>
            </a:r>
          </a:p>
          <a:p>
            <a:pPr lvl="1"/>
            <a:r>
              <a:rPr lang="en-US" dirty="0" smtClean="0"/>
              <a:t> </a:t>
            </a:r>
            <a:r>
              <a:rPr lang="en-US" dirty="0" smtClean="0">
                <a:solidFill>
                  <a:srgbClr val="FFFF00"/>
                </a:solidFill>
              </a:rPr>
              <a:t>P</a:t>
            </a:r>
            <a:r>
              <a:rPr lang="en-US" dirty="0" smtClean="0"/>
              <a:t> holds for states that traverse the same code path</a:t>
            </a:r>
          </a:p>
          <a:p>
            <a:pPr lvl="1"/>
            <a:r>
              <a:rPr lang="en-US" dirty="0" smtClean="0"/>
              <a:t> </a:t>
            </a:r>
            <a:r>
              <a:rPr lang="en-US" dirty="0" smtClean="0">
                <a:solidFill>
                  <a:srgbClr val="FFFF00"/>
                </a:solidFill>
              </a:rPr>
              <a:t>P</a:t>
            </a:r>
            <a:r>
              <a:rPr lang="en-US" dirty="0" smtClean="0"/>
              <a:t> is the set of similar states to be pruned</a:t>
            </a:r>
            <a:endParaRPr lang="en-US" dirty="0"/>
          </a:p>
        </p:txBody>
      </p:sp>
      <p:grpSp>
        <p:nvGrpSpPr>
          <p:cNvPr id="26" name="Group 25"/>
          <p:cNvGrpSpPr/>
          <p:nvPr/>
        </p:nvGrpSpPr>
        <p:grpSpPr>
          <a:xfrm>
            <a:off x="914400" y="4868862"/>
            <a:ext cx="2478088" cy="1684338"/>
            <a:chOff x="1257300" y="4868862"/>
            <a:chExt cx="2478088" cy="1684338"/>
          </a:xfrm>
        </p:grpSpPr>
        <p:sp>
          <p:nvSpPr>
            <p:cNvPr id="4" name="Oval 3"/>
            <p:cNvSpPr>
              <a:spLocks noChangeArrowheads="1"/>
            </p:cNvSpPr>
            <p:nvPr/>
          </p:nvSpPr>
          <p:spPr bwMode="auto">
            <a:xfrm>
              <a:off x="2579688" y="5024437"/>
              <a:ext cx="460375" cy="280988"/>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n1</a:t>
              </a:r>
              <a:endParaRPr lang="en-US" dirty="0">
                <a:solidFill>
                  <a:srgbClr val="000000"/>
                </a:solidFill>
                <a:latin typeface="Courier New" pitchFamily="49" charset="0"/>
                <a:ea typeface="DejaVu Sans" charset="0"/>
                <a:cs typeface="DejaVu Sans" charset="0"/>
              </a:endParaRPr>
            </a:p>
          </p:txBody>
        </p:sp>
        <p:sp>
          <p:nvSpPr>
            <p:cNvPr id="5" name="Oval 4"/>
            <p:cNvSpPr>
              <a:spLocks noChangeArrowheads="1"/>
            </p:cNvSpPr>
            <p:nvPr/>
          </p:nvSpPr>
          <p:spPr bwMode="auto">
            <a:xfrm>
              <a:off x="2052638" y="5472112"/>
              <a:ext cx="460375" cy="280988"/>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n2</a:t>
              </a:r>
              <a:endParaRPr lang="en-US" dirty="0">
                <a:solidFill>
                  <a:srgbClr val="000000"/>
                </a:solidFill>
                <a:latin typeface="Courier New" pitchFamily="49" charset="0"/>
                <a:ea typeface="DejaVu Sans" charset="0"/>
                <a:cs typeface="DejaVu Sans" charset="0"/>
              </a:endParaRPr>
            </a:p>
          </p:txBody>
        </p:sp>
        <p:sp>
          <p:nvSpPr>
            <p:cNvPr id="6" name="Oval 5"/>
            <p:cNvSpPr>
              <a:spLocks noChangeArrowheads="1"/>
            </p:cNvSpPr>
            <p:nvPr/>
          </p:nvSpPr>
          <p:spPr bwMode="auto">
            <a:xfrm>
              <a:off x="3119438" y="54721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n3</a:t>
              </a:r>
              <a:endParaRPr lang="en-US" dirty="0">
                <a:solidFill>
                  <a:srgbClr val="000000"/>
                </a:solidFill>
                <a:latin typeface="Courier New" pitchFamily="49" charset="0"/>
                <a:ea typeface="DejaVu Sans" charset="0"/>
                <a:cs typeface="DejaVu Sans" charset="0"/>
              </a:endParaRPr>
            </a:p>
          </p:txBody>
        </p:sp>
        <p:sp>
          <p:nvSpPr>
            <p:cNvPr id="7" name="Freeform 6"/>
            <p:cNvSpPr>
              <a:spLocks noChangeArrowheads="1"/>
            </p:cNvSpPr>
            <p:nvPr/>
          </p:nvSpPr>
          <p:spPr bwMode="auto">
            <a:xfrm>
              <a:off x="2281238" y="5305425"/>
              <a:ext cx="527050" cy="166687"/>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7"/>
            <p:cNvSpPr>
              <a:spLocks noChangeArrowheads="1"/>
            </p:cNvSpPr>
            <p:nvPr/>
          </p:nvSpPr>
          <p:spPr bwMode="auto">
            <a:xfrm>
              <a:off x="2808288" y="5305425"/>
              <a:ext cx="539750" cy="166687"/>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Oval 8"/>
            <p:cNvSpPr>
              <a:spLocks noChangeArrowheads="1"/>
            </p:cNvSpPr>
            <p:nvPr/>
          </p:nvSpPr>
          <p:spPr bwMode="auto">
            <a:xfrm>
              <a:off x="1519238" y="5929312"/>
              <a:ext cx="460375" cy="280988"/>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n4</a:t>
              </a:r>
              <a:endParaRPr lang="en-US" dirty="0">
                <a:solidFill>
                  <a:srgbClr val="000000"/>
                </a:solidFill>
                <a:latin typeface="Courier New" pitchFamily="49" charset="0"/>
                <a:ea typeface="DejaVu Sans" charset="0"/>
                <a:cs typeface="DejaVu Sans" charset="0"/>
              </a:endParaRPr>
            </a:p>
          </p:txBody>
        </p:sp>
        <p:sp>
          <p:nvSpPr>
            <p:cNvPr id="10" name="Freeform 9"/>
            <p:cNvSpPr>
              <a:spLocks noChangeArrowheads="1"/>
            </p:cNvSpPr>
            <p:nvPr/>
          </p:nvSpPr>
          <p:spPr bwMode="auto">
            <a:xfrm>
              <a:off x="1747838" y="5762625"/>
              <a:ext cx="527050" cy="166687"/>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Oval 10"/>
            <p:cNvSpPr>
              <a:spLocks noChangeArrowheads="1"/>
            </p:cNvSpPr>
            <p:nvPr/>
          </p:nvSpPr>
          <p:spPr bwMode="auto">
            <a:xfrm>
              <a:off x="2586038" y="5929312"/>
              <a:ext cx="460375" cy="280988"/>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dirty="0" smtClean="0">
                  <a:solidFill>
                    <a:srgbClr val="000000"/>
                  </a:solidFill>
                  <a:latin typeface="Courier New" pitchFamily="49" charset="0"/>
                  <a:ea typeface="DejaVu Sans" charset="0"/>
                  <a:cs typeface="DejaVu Sans" charset="0"/>
                </a:rPr>
                <a:t>n5</a:t>
              </a:r>
              <a:endParaRPr lang="en-US" dirty="0">
                <a:solidFill>
                  <a:srgbClr val="000000"/>
                </a:solidFill>
                <a:latin typeface="Courier New" pitchFamily="49" charset="0"/>
                <a:ea typeface="DejaVu Sans" charset="0"/>
                <a:cs typeface="DejaVu Sans" charset="0"/>
              </a:endParaRPr>
            </a:p>
          </p:txBody>
        </p:sp>
        <p:sp>
          <p:nvSpPr>
            <p:cNvPr id="12" name="Freeform 11"/>
            <p:cNvSpPr>
              <a:spLocks noChangeArrowheads="1"/>
            </p:cNvSpPr>
            <p:nvPr/>
          </p:nvSpPr>
          <p:spPr bwMode="auto">
            <a:xfrm>
              <a:off x="2274888" y="5762625"/>
              <a:ext cx="539750" cy="166687"/>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Oval 12"/>
            <p:cNvSpPr>
              <a:spLocks noChangeArrowheads="1"/>
            </p:cNvSpPr>
            <p:nvPr/>
          </p:nvSpPr>
          <p:spPr bwMode="auto">
            <a:xfrm>
              <a:off x="1257300" y="4868862"/>
              <a:ext cx="2478088" cy="1684338"/>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 name="Text Box 13"/>
          <p:cNvSpPr txBox="1">
            <a:spLocks noChangeArrowheads="1"/>
          </p:cNvSpPr>
          <p:nvPr/>
        </p:nvSpPr>
        <p:spPr bwMode="auto">
          <a:xfrm>
            <a:off x="457200" y="4419601"/>
            <a:ext cx="1600200" cy="380999"/>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dirty="0">
                <a:solidFill>
                  <a:srgbClr val="FFFFFF"/>
                </a:solidFill>
              </a:rPr>
              <a:t>o</a:t>
            </a:r>
            <a:r>
              <a:rPr lang="en-US" dirty="0" smtClean="0">
                <a:solidFill>
                  <a:srgbClr val="FFFFFF"/>
                </a:solidFill>
              </a:rPr>
              <a:t>p(key, value)</a:t>
            </a:r>
            <a:endParaRPr lang="en-US" dirty="0">
              <a:solidFill>
                <a:srgbClr val="FFFFFF"/>
              </a:solidFill>
            </a:endParaRPr>
          </a:p>
        </p:txBody>
      </p:sp>
      <p:sp>
        <p:nvSpPr>
          <p:cNvPr id="16" name="Rectangle 15"/>
          <p:cNvSpPr>
            <a:spLocks noChangeArrowheads="1"/>
          </p:cNvSpPr>
          <p:nvPr/>
        </p:nvSpPr>
        <p:spPr bwMode="auto">
          <a:xfrm>
            <a:off x="3505201" y="5010150"/>
            <a:ext cx="3505199" cy="13716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 pos="3619500" algn="l"/>
              </a:tabLst>
            </a:pPr>
            <a:r>
              <a:rPr lang="en-US">
                <a:solidFill>
                  <a:srgbClr val="FFFF00"/>
                </a:solidFill>
                <a:ea typeface="DejaVu Sans" charset="0"/>
                <a:cs typeface="DejaVu Sans" charset="0"/>
              </a:rPr>
              <a:t>op = insert</a:t>
            </a:r>
          </a:p>
          <a:p>
            <a:pPr algn="ctr">
              <a:tabLst>
                <a:tab pos="723900" algn="l"/>
                <a:tab pos="1447800" algn="l"/>
                <a:tab pos="2171700" algn="l"/>
                <a:tab pos="2895600" algn="l"/>
                <a:tab pos="3619500" algn="l"/>
              </a:tabLst>
            </a:pPr>
            <a:r>
              <a:rPr lang="en-US">
                <a:solidFill>
                  <a:srgbClr val="FFFF00"/>
                </a:solidFill>
                <a:ea typeface="DejaVu Sans" charset="0"/>
                <a:cs typeface="DejaVu Sans" charset="0"/>
              </a:rPr>
              <a:t>&amp;&amp; root = n1 &amp;&amp; key &lt; n1.key</a:t>
            </a:r>
          </a:p>
          <a:p>
            <a:pPr algn="ctr">
              <a:tabLst>
                <a:tab pos="723900" algn="l"/>
                <a:tab pos="1447800" algn="l"/>
                <a:tab pos="2171700" algn="l"/>
                <a:tab pos="2895600" algn="l"/>
                <a:tab pos="3619500" algn="l"/>
              </a:tabLst>
            </a:pPr>
            <a:r>
              <a:rPr lang="en-US">
                <a:solidFill>
                  <a:srgbClr val="FFFF00"/>
                </a:solidFill>
                <a:ea typeface="DejaVu Sans" charset="0"/>
                <a:cs typeface="DejaVu Sans" charset="0"/>
              </a:rPr>
              <a:t>&amp;&amp; n1.left = n2 &amp;&amp; key &gt; n2.key</a:t>
            </a:r>
          </a:p>
          <a:p>
            <a:pPr algn="ctr">
              <a:tabLst>
                <a:tab pos="723900" algn="l"/>
                <a:tab pos="1447800" algn="l"/>
                <a:tab pos="2171700" algn="l"/>
                <a:tab pos="2895600" algn="l"/>
                <a:tab pos="3619500" algn="l"/>
              </a:tabLst>
            </a:pPr>
            <a:r>
              <a:rPr lang="en-US">
                <a:solidFill>
                  <a:srgbClr val="FFFF00"/>
                </a:solidFill>
                <a:ea typeface="DejaVu Sans" charset="0"/>
                <a:cs typeface="DejaVu Sans" charset="0"/>
              </a:rPr>
              <a:t>&amp;&amp; n2.right = n5 &amp;&amp; key &lt; n5.key</a:t>
            </a:r>
          </a:p>
          <a:p>
            <a:pPr algn="ctr">
              <a:tabLst>
                <a:tab pos="723900" algn="l"/>
                <a:tab pos="1447800" algn="l"/>
                <a:tab pos="2171700" algn="l"/>
                <a:tab pos="2895600" algn="l"/>
                <a:tab pos="3619500" algn="l"/>
              </a:tabLst>
            </a:pPr>
            <a:r>
              <a:rPr lang="en-US">
                <a:solidFill>
                  <a:srgbClr val="FFFF00"/>
                </a:solidFill>
                <a:ea typeface="DejaVu Sans" charset="0"/>
                <a:cs typeface="DejaVu Sans" charset="0"/>
              </a:rPr>
              <a:t>&amp;&amp; n5.left = null</a:t>
            </a:r>
          </a:p>
        </p:txBody>
      </p:sp>
      <p:grpSp>
        <p:nvGrpSpPr>
          <p:cNvPr id="17" name="Group 16"/>
          <p:cNvGrpSpPr>
            <a:grpSpLocks/>
          </p:cNvGrpSpPr>
          <p:nvPr/>
        </p:nvGrpSpPr>
        <p:grpSpPr bwMode="auto">
          <a:xfrm>
            <a:off x="5845175" y="4602162"/>
            <a:ext cx="3527425" cy="544513"/>
            <a:chOff x="4113" y="3238"/>
            <a:chExt cx="2222" cy="343"/>
          </a:xfrm>
        </p:grpSpPr>
        <p:sp>
          <p:nvSpPr>
            <p:cNvPr id="18" name="Text Box 17"/>
            <p:cNvSpPr txBox="1">
              <a:spLocks noChangeArrowheads="1"/>
            </p:cNvSpPr>
            <p:nvPr/>
          </p:nvSpPr>
          <p:spPr bwMode="auto">
            <a:xfrm>
              <a:off x="4752" y="3238"/>
              <a:ext cx="158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a:solidFill>
                    <a:srgbClr val="FFFFFF"/>
                  </a:solidFill>
                </a:rPr>
                <a:t>Operation is insert</a:t>
              </a:r>
            </a:p>
          </p:txBody>
        </p:sp>
        <p:sp>
          <p:nvSpPr>
            <p:cNvPr id="19" name="Line 18"/>
            <p:cNvSpPr>
              <a:spLocks noChangeShapeType="1"/>
            </p:cNvSpPr>
            <p:nvPr/>
          </p:nvSpPr>
          <p:spPr bwMode="auto">
            <a:xfrm flipH="1">
              <a:off x="4112" y="3346"/>
              <a:ext cx="800" cy="235"/>
            </a:xfrm>
            <a:prstGeom prst="line">
              <a:avLst/>
            </a:prstGeom>
            <a:noFill/>
            <a:ln w="18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0" name="Group 19"/>
          <p:cNvGrpSpPr>
            <a:grpSpLocks/>
          </p:cNvGrpSpPr>
          <p:nvPr/>
        </p:nvGrpSpPr>
        <p:grpSpPr bwMode="auto">
          <a:xfrm>
            <a:off x="6858000" y="5248275"/>
            <a:ext cx="2176463" cy="912812"/>
            <a:chOff x="4828" y="3645"/>
            <a:chExt cx="1371" cy="575"/>
          </a:xfrm>
        </p:grpSpPr>
        <p:sp>
          <p:nvSpPr>
            <p:cNvPr id="21" name="AutoShape 20"/>
            <p:cNvSpPr>
              <a:spLocks/>
            </p:cNvSpPr>
            <p:nvPr/>
          </p:nvSpPr>
          <p:spPr bwMode="auto">
            <a:xfrm>
              <a:off x="4828" y="3645"/>
              <a:ext cx="288" cy="576"/>
            </a:xfrm>
            <a:prstGeom prst="rightBrace">
              <a:avLst>
                <a:gd name="adj1" fmla="val 16667"/>
                <a:gd name="adj2" fmla="val 50000"/>
              </a:avLst>
            </a:prstGeom>
            <a:noFill/>
            <a:ln w="18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Text Box 21"/>
            <p:cNvSpPr txBox="1">
              <a:spLocks noChangeArrowheads="1"/>
            </p:cNvSpPr>
            <p:nvPr/>
          </p:nvSpPr>
          <p:spPr bwMode="auto">
            <a:xfrm>
              <a:off x="5048" y="3669"/>
              <a:ext cx="1152"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a:solidFill>
                    <a:srgbClr val="FFFFFF"/>
                  </a:solidFill>
                </a:rPr>
                <a:t>Node exists, is greater/less than key</a:t>
              </a:r>
            </a:p>
          </p:txBody>
        </p:sp>
      </p:grpSp>
      <p:grpSp>
        <p:nvGrpSpPr>
          <p:cNvPr id="23" name="Group 22"/>
          <p:cNvGrpSpPr>
            <a:grpSpLocks/>
          </p:cNvGrpSpPr>
          <p:nvPr/>
        </p:nvGrpSpPr>
        <p:grpSpPr bwMode="auto">
          <a:xfrm>
            <a:off x="6248400" y="6181731"/>
            <a:ext cx="2820987" cy="601663"/>
            <a:chOff x="4378" y="4281"/>
            <a:chExt cx="1777" cy="379"/>
          </a:xfrm>
        </p:grpSpPr>
        <p:sp>
          <p:nvSpPr>
            <p:cNvPr id="24" name="Line 23"/>
            <p:cNvSpPr>
              <a:spLocks noChangeShapeType="1"/>
            </p:cNvSpPr>
            <p:nvPr/>
          </p:nvSpPr>
          <p:spPr bwMode="auto">
            <a:xfrm flipH="1" flipV="1">
              <a:off x="4378" y="4355"/>
              <a:ext cx="571" cy="106"/>
            </a:xfrm>
            <a:prstGeom prst="line">
              <a:avLst/>
            </a:prstGeom>
            <a:noFill/>
            <a:ln w="18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p:cNvSpPr txBox="1">
              <a:spLocks noChangeArrowheads="1"/>
            </p:cNvSpPr>
            <p:nvPr/>
          </p:nvSpPr>
          <p:spPr bwMode="auto">
            <a:xfrm>
              <a:off x="4859" y="4281"/>
              <a:ext cx="1296"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a:solidFill>
                    <a:srgbClr val="FFFFFF"/>
                  </a:solidFill>
                </a:rPr>
                <a:t>Final node does not exist (yet)</a:t>
              </a:r>
            </a:p>
          </p:txBody>
        </p:sp>
      </p:grpSp>
    </p:spTree>
    <p:extLst>
      <p:ext uri="{BB962C8B-B14F-4D97-AF65-F5344CB8AC3E}">
        <p14:creationId xmlns:p14="http://schemas.microsoft.com/office/powerpoint/2010/main" val="20418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0"/>
                                        </p:tgtEl>
                                        <p:attrNameLst>
                                          <p:attrName>style.visibility</p:attrName>
                                        </p:attrNameLst>
                                      </p:cBhvr>
                                      <p:to>
                                        <p:strVal val="visible"/>
                                      </p:to>
                                    </p:set>
                                  </p:childTnLst>
                                </p:cTn>
                              </p:par>
                              <p:par>
                                <p:cTn id="15" presetID="1" presetClass="exit" fill="hold" nodeType="withEffect">
                                  <p:stCondLst>
                                    <p:cond delay="0"/>
                                  </p:stCondLst>
                                  <p:childTnLst>
                                    <p:set>
                                      <p:cBhvr additive="repl">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23"/>
                                        </p:tgtEl>
                                        <p:attrNameLst>
                                          <p:attrName>style.visibility</p:attrName>
                                        </p:attrNameLst>
                                      </p:cBhvr>
                                      <p:to>
                                        <p:strVal val="visible"/>
                                      </p:to>
                                    </p:set>
                                  </p:childTnLst>
                                </p:cTn>
                              </p:par>
                              <p:par>
                                <p:cTn id="21" presetID="1" presetClass="exit" fill="hold" nodeType="withEffect">
                                  <p:stCondLst>
                                    <p:cond delay="0"/>
                                  </p:stCondLst>
                                  <p:childTnLst>
                                    <p:set>
                                      <p:cBhvr additive="repl">
                                        <p:cTn id="2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p:txBody>
          <a:bodyPr>
            <a:normAutofit/>
          </a:bodyPr>
          <a:lstStyle/>
          <a:p>
            <a:r>
              <a:rPr lang="en-US" dirty="0" smtClean="0"/>
              <a:t>Dynamic analysis finds </a:t>
            </a:r>
            <a:r>
              <a:rPr lang="en-US" dirty="0" smtClean="0">
                <a:solidFill>
                  <a:srgbClr val="FFFF00"/>
                </a:solidFill>
              </a:rPr>
              <a:t>P</a:t>
            </a:r>
            <a:r>
              <a:rPr lang="en-US" dirty="0" smtClean="0"/>
              <a:t>, the similar states</a:t>
            </a:r>
          </a:p>
          <a:p>
            <a:r>
              <a:rPr lang="en-US" dirty="0" smtClean="0"/>
              <a:t>Pruning these states is not always correct!</a:t>
            </a:r>
          </a:p>
          <a:p>
            <a:endParaRPr lang="en-US" dirty="0"/>
          </a:p>
          <a:p>
            <a:endParaRPr lang="en-US" dirty="0" smtClean="0"/>
          </a:p>
          <a:p>
            <a:endParaRPr lang="en-US" dirty="0"/>
          </a:p>
          <a:p>
            <a:endParaRPr lang="en-US" dirty="0" smtClean="0"/>
          </a:p>
          <a:p>
            <a:r>
              <a:rPr lang="en-US" dirty="0" smtClean="0"/>
              <a:t>We use a static analysis to ensure correctness</a:t>
            </a:r>
          </a:p>
          <a:p>
            <a:pPr lvl="1"/>
            <a:r>
              <a:rPr lang="en-US" dirty="0" smtClean="0"/>
              <a:t>All pruned transitions checked together</a:t>
            </a:r>
          </a:p>
          <a:p>
            <a:pPr lvl="1"/>
            <a:r>
              <a:rPr lang="en-US" dirty="0" smtClean="0"/>
              <a:t>Any error within finite bounds is caught</a:t>
            </a:r>
            <a:endParaRPr lang="en-US" dirty="0"/>
          </a:p>
        </p:txBody>
      </p:sp>
      <p:sp>
        <p:nvSpPr>
          <p:cNvPr id="4" name="Text Box 3"/>
          <p:cNvSpPr txBox="1">
            <a:spLocks noChangeArrowheads="1"/>
          </p:cNvSpPr>
          <p:nvPr/>
        </p:nvSpPr>
        <p:spPr bwMode="auto">
          <a:xfrm>
            <a:off x="260350" y="2667000"/>
            <a:ext cx="2743200" cy="246062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a:solidFill>
                  <a:srgbClr val="FFFFFF"/>
                </a:solidFill>
                <a:latin typeface="Courier New" pitchFamily="49" charset="0"/>
              </a:rPr>
              <a:t>WhyStaticAnalysis</a:t>
            </a:r>
            <a:r>
              <a:rPr lang="en-US" sz="1200" dirty="0">
                <a:solidFill>
                  <a:srgbClr val="FFFFFF"/>
                </a:solidFill>
                <a:latin typeface="Courier New" pitchFamily="49" charset="0"/>
              </a:rPr>
              <a:t> {</a:t>
            </a:r>
          </a:p>
          <a:p>
            <a:r>
              <a:rPr lang="en-US" sz="1200" dirty="0">
                <a:solidFill>
                  <a:srgbClr val="FFFFFF"/>
                </a:solidFill>
                <a:latin typeface="Courier New" pitchFamily="49" charset="0"/>
              </a:rPr>
              <a:t>    </a:t>
            </a: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 b;</a:t>
            </a:r>
          </a:p>
          <a:p>
            <a:endParaRPr lang="en-US" sz="1200" dirty="0">
              <a:solidFill>
                <a:srgbClr val="FFFFFF"/>
              </a:solidFill>
              <a:latin typeface="Courier New" pitchFamily="49" charset="0"/>
            </a:endParaRPr>
          </a:p>
          <a:p>
            <a:r>
              <a:rPr lang="en-US" sz="1200" dirty="0">
                <a:solidFill>
                  <a:srgbClr val="FFFFFF"/>
                </a:solidFill>
                <a:latin typeface="Courier New" pitchFamily="49" charset="0"/>
              </a:rPr>
              <a:t>    </a:t>
            </a:r>
            <a:r>
              <a:rPr lang="en-US" sz="1200" b="1" dirty="0">
                <a:solidFill>
                  <a:srgbClr val="00FF00"/>
                </a:solidFill>
                <a:latin typeface="Courier New" pitchFamily="49" charset="0"/>
              </a:rPr>
              <a:t>void</a:t>
            </a:r>
            <a:r>
              <a:rPr lang="en-US" sz="1200" dirty="0">
                <a:solidFill>
                  <a:srgbClr val="FFFFFF"/>
                </a:solidFill>
                <a:latin typeface="Courier New" pitchFamily="49" charset="0"/>
              </a:rPr>
              <a:t> operation() {</a:t>
            </a:r>
          </a:p>
          <a:p>
            <a:r>
              <a:rPr lang="en-US" sz="1200" dirty="0">
                <a:solidFill>
                  <a:srgbClr val="FFFFFF"/>
                </a:solidFill>
                <a:latin typeface="Courier New" pitchFamily="49" charset="0"/>
              </a:rPr>
              <a:t>        if (a) a = false;</a:t>
            </a:r>
          </a:p>
          <a:p>
            <a:r>
              <a:rPr lang="en-US" sz="1200" dirty="0">
                <a:solidFill>
                  <a:srgbClr val="FFFFFF"/>
                </a:solidFill>
                <a:latin typeface="Courier New" pitchFamily="49" charset="0"/>
              </a:rPr>
              <a:t>        else a = true;</a:t>
            </a:r>
          </a:p>
          <a:p>
            <a:r>
              <a:rPr lang="en-US" sz="1200" dirty="0">
                <a:solidFill>
                  <a:srgbClr val="FFFFFF"/>
                </a:solidFill>
                <a:latin typeface="Courier New" pitchFamily="49" charset="0"/>
              </a:rPr>
              <a:t>    }</a:t>
            </a:r>
          </a:p>
          <a:p>
            <a:endParaRPr lang="en-US" sz="1200" dirty="0">
              <a:solidFill>
                <a:srgbClr val="FFFFFF"/>
              </a:solidFill>
              <a:latin typeface="Courier New" pitchFamily="49" charset="0"/>
            </a:endParaRPr>
          </a:p>
          <a:p>
            <a:r>
              <a:rPr lang="en-US" sz="1200" dirty="0">
                <a:solidFill>
                  <a:srgbClr val="FFFFFF"/>
                </a:solidFill>
                <a:latin typeface="Courier New" pitchFamily="49" charset="0"/>
              </a:rPr>
              <a:t>    </a:t>
            </a:r>
            <a:r>
              <a:rPr lang="en-US" sz="1200" b="1" dirty="0">
                <a:solidFill>
                  <a:srgbClr val="FF0000"/>
                </a:solidFill>
                <a:latin typeface="Courier New" pitchFamily="49" charset="0"/>
              </a:rPr>
              <a:t>@Declarative</a:t>
            </a:r>
          </a:p>
          <a:p>
            <a:r>
              <a:rPr lang="en-US" sz="1200" dirty="0">
                <a:solidFill>
                  <a:srgbClr val="FFFFFF"/>
                </a:solidFill>
                <a:latin typeface="Courier New" pitchFamily="49" charset="0"/>
              </a:rPr>
              <a:t>    </a:t>
            </a: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t>
            </a:r>
            <a:r>
              <a:rPr lang="en-US" sz="1200" dirty="0" err="1">
                <a:solidFill>
                  <a:srgbClr val="FFFFFF"/>
                </a:solidFill>
                <a:latin typeface="Courier New" pitchFamily="49" charset="0"/>
              </a:rPr>
              <a:t>repOk</a:t>
            </a:r>
            <a:r>
              <a:rPr lang="en-US" sz="1200" dirty="0">
                <a:solidFill>
                  <a:srgbClr val="FFFFFF"/>
                </a:solidFill>
                <a:latin typeface="Courier New" pitchFamily="49" charset="0"/>
              </a:rPr>
              <a:t>() {</a:t>
            </a:r>
          </a:p>
          <a:p>
            <a:r>
              <a:rPr lang="en-US" sz="1200" dirty="0">
                <a:solidFill>
                  <a:srgbClr val="FFFFFF"/>
                </a:solidFill>
                <a:latin typeface="Courier New" pitchFamily="49" charset="0"/>
              </a:rPr>
              <a:t>        </a:t>
            </a:r>
            <a:r>
              <a:rPr lang="en-US" sz="1200" b="1" dirty="0">
                <a:solidFill>
                  <a:srgbClr val="00FF00"/>
                </a:solidFill>
                <a:latin typeface="Courier New" pitchFamily="49" charset="0"/>
              </a:rPr>
              <a:t>return</a:t>
            </a:r>
            <a:r>
              <a:rPr lang="en-US" sz="1200" dirty="0">
                <a:solidFill>
                  <a:srgbClr val="FFFFFF"/>
                </a:solidFill>
                <a:latin typeface="Courier New" pitchFamily="49" charset="0"/>
              </a:rPr>
              <a:t> a || b;</a:t>
            </a:r>
          </a:p>
          <a:p>
            <a:r>
              <a:rPr lang="en-US" sz="1200" dirty="0">
                <a:solidFill>
                  <a:srgbClr val="FFFFFF"/>
                </a:solidFill>
                <a:latin typeface="Courier New" pitchFamily="49" charset="0"/>
              </a:rPr>
              <a:t>    }</a:t>
            </a:r>
          </a:p>
          <a:p>
            <a:r>
              <a:rPr lang="en-US" sz="1200" dirty="0">
                <a:solidFill>
                  <a:srgbClr val="FFFFFF"/>
                </a:solidFill>
                <a:latin typeface="Courier New" pitchFamily="49" charset="0"/>
              </a:rPr>
              <a:t>}</a:t>
            </a:r>
          </a:p>
        </p:txBody>
      </p:sp>
      <p:cxnSp>
        <p:nvCxnSpPr>
          <p:cNvPr id="5" name="AutoShape 4"/>
          <p:cNvCxnSpPr>
            <a:cxnSpLocks noChangeShapeType="1"/>
          </p:cNvCxnSpPr>
          <p:nvPr/>
        </p:nvCxnSpPr>
        <p:spPr bwMode="auto">
          <a:xfrm>
            <a:off x="4573154" y="3209925"/>
            <a:ext cx="1089025"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 name="Rectangle 5"/>
          <p:cNvSpPr>
            <a:spLocks noChangeArrowheads="1"/>
          </p:cNvSpPr>
          <p:nvPr/>
        </p:nvSpPr>
        <p:spPr bwMode="auto">
          <a:xfrm>
            <a:off x="3429000" y="2752725"/>
            <a:ext cx="1143000" cy="457200"/>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true</a:t>
            </a:r>
          </a:p>
        </p:txBody>
      </p:sp>
      <p:sp>
        <p:nvSpPr>
          <p:cNvPr id="7" name="Rectangle 6"/>
          <p:cNvSpPr>
            <a:spLocks noChangeArrowheads="1"/>
          </p:cNvSpPr>
          <p:nvPr/>
        </p:nvSpPr>
        <p:spPr bwMode="auto">
          <a:xfrm>
            <a:off x="3429000" y="3209925"/>
            <a:ext cx="1143000" cy="457200"/>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true</a:t>
            </a:r>
          </a:p>
        </p:txBody>
      </p:sp>
      <p:grpSp>
        <p:nvGrpSpPr>
          <p:cNvPr id="8" name="Group 7"/>
          <p:cNvGrpSpPr>
            <a:grpSpLocks/>
          </p:cNvGrpSpPr>
          <p:nvPr/>
        </p:nvGrpSpPr>
        <p:grpSpPr bwMode="auto">
          <a:xfrm>
            <a:off x="5661025" y="2752725"/>
            <a:ext cx="1141413" cy="912813"/>
            <a:chOff x="4142" y="1872"/>
            <a:chExt cx="719" cy="575"/>
          </a:xfrm>
        </p:grpSpPr>
        <p:sp>
          <p:nvSpPr>
            <p:cNvPr id="9" name="Rectangle 8"/>
            <p:cNvSpPr>
              <a:spLocks noChangeArrowheads="1"/>
            </p:cNvSpPr>
            <p:nvPr/>
          </p:nvSpPr>
          <p:spPr bwMode="auto">
            <a:xfrm>
              <a:off x="4142" y="1872"/>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false</a:t>
              </a:r>
            </a:p>
          </p:txBody>
        </p:sp>
        <p:sp>
          <p:nvSpPr>
            <p:cNvPr id="10" name="Rectangle 9"/>
            <p:cNvSpPr>
              <a:spLocks noChangeArrowheads="1"/>
            </p:cNvSpPr>
            <p:nvPr/>
          </p:nvSpPr>
          <p:spPr bwMode="auto">
            <a:xfrm>
              <a:off x="4142" y="2160"/>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true</a:t>
              </a:r>
            </a:p>
          </p:txBody>
        </p:sp>
      </p:grpSp>
      <p:cxnSp>
        <p:nvCxnSpPr>
          <p:cNvPr id="11" name="AutoShape 10"/>
          <p:cNvCxnSpPr>
            <a:cxnSpLocks noChangeShapeType="1"/>
          </p:cNvCxnSpPr>
          <p:nvPr/>
        </p:nvCxnSpPr>
        <p:spPr bwMode="auto">
          <a:xfrm>
            <a:off x="4573154" y="4649788"/>
            <a:ext cx="1089025" cy="1587"/>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a:grpSpLocks/>
          </p:cNvGrpSpPr>
          <p:nvPr/>
        </p:nvGrpSpPr>
        <p:grpSpPr bwMode="auto">
          <a:xfrm>
            <a:off x="3429000" y="4192588"/>
            <a:ext cx="1141413" cy="912812"/>
            <a:chOff x="2736" y="2779"/>
            <a:chExt cx="719" cy="575"/>
          </a:xfrm>
        </p:grpSpPr>
        <p:sp>
          <p:nvSpPr>
            <p:cNvPr id="13" name="Rectangle 12"/>
            <p:cNvSpPr>
              <a:spLocks noChangeArrowheads="1"/>
            </p:cNvSpPr>
            <p:nvPr/>
          </p:nvSpPr>
          <p:spPr bwMode="auto">
            <a:xfrm>
              <a:off x="2736" y="2779"/>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true</a:t>
              </a:r>
            </a:p>
          </p:txBody>
        </p:sp>
        <p:sp>
          <p:nvSpPr>
            <p:cNvPr id="14" name="Rectangle 13"/>
            <p:cNvSpPr>
              <a:spLocks noChangeArrowheads="1"/>
            </p:cNvSpPr>
            <p:nvPr/>
          </p:nvSpPr>
          <p:spPr bwMode="auto">
            <a:xfrm>
              <a:off x="2736" y="3067"/>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false</a:t>
              </a:r>
            </a:p>
          </p:txBody>
        </p:sp>
      </p:grpSp>
      <p:grpSp>
        <p:nvGrpSpPr>
          <p:cNvPr id="15" name="Group 14"/>
          <p:cNvGrpSpPr>
            <a:grpSpLocks/>
          </p:cNvGrpSpPr>
          <p:nvPr/>
        </p:nvGrpSpPr>
        <p:grpSpPr bwMode="auto">
          <a:xfrm>
            <a:off x="5661025" y="4192588"/>
            <a:ext cx="1141413" cy="912812"/>
            <a:chOff x="4142" y="2779"/>
            <a:chExt cx="719" cy="575"/>
          </a:xfrm>
        </p:grpSpPr>
        <p:sp>
          <p:nvSpPr>
            <p:cNvPr id="16" name="Rectangle 15"/>
            <p:cNvSpPr>
              <a:spLocks noChangeArrowheads="1"/>
            </p:cNvSpPr>
            <p:nvPr/>
          </p:nvSpPr>
          <p:spPr bwMode="auto">
            <a:xfrm>
              <a:off x="4142" y="2779"/>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false</a:t>
              </a:r>
            </a:p>
          </p:txBody>
        </p:sp>
        <p:sp>
          <p:nvSpPr>
            <p:cNvPr id="17" name="Rectangle 16"/>
            <p:cNvSpPr>
              <a:spLocks noChangeArrowheads="1"/>
            </p:cNvSpPr>
            <p:nvPr/>
          </p:nvSpPr>
          <p:spPr bwMode="auto">
            <a:xfrm>
              <a:off x="4142" y="3067"/>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false</a:t>
              </a:r>
            </a:p>
          </p:txBody>
        </p:sp>
      </p:grpSp>
      <p:sp>
        <p:nvSpPr>
          <p:cNvPr id="18" name="Rectangle 17"/>
          <p:cNvSpPr>
            <a:spLocks noChangeArrowheads="1"/>
          </p:cNvSpPr>
          <p:nvPr/>
        </p:nvSpPr>
        <p:spPr bwMode="auto">
          <a:xfrm>
            <a:off x="7569200" y="2981325"/>
            <a:ext cx="1238250" cy="4572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FFFF00"/>
                </a:solidFill>
                <a:ea typeface="DejaVu Sans" charset="0"/>
                <a:cs typeface="DejaVu Sans" charset="0"/>
              </a:rPr>
              <a:t>a = true</a:t>
            </a:r>
          </a:p>
        </p:txBody>
      </p:sp>
      <p:sp>
        <p:nvSpPr>
          <p:cNvPr id="19" name="Text Box 18"/>
          <p:cNvSpPr txBox="1">
            <a:spLocks noChangeArrowheads="1"/>
          </p:cNvSpPr>
          <p:nvPr/>
        </p:nvSpPr>
        <p:spPr bwMode="auto">
          <a:xfrm>
            <a:off x="6883400" y="3033713"/>
            <a:ext cx="6858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pPr algn="r"/>
            <a:r>
              <a:rPr lang="en-US">
                <a:solidFill>
                  <a:srgbClr val="FFFF00"/>
                </a:solidFill>
                <a:ea typeface="DejaVu Sans" charset="0"/>
                <a:cs typeface="DejaVu Sans" charset="0"/>
              </a:rPr>
              <a:t>P :=</a:t>
            </a:r>
          </a:p>
        </p:txBody>
      </p:sp>
      <p:sp>
        <p:nvSpPr>
          <p:cNvPr id="20" name="Text Box 20"/>
          <p:cNvSpPr txBox="1">
            <a:spLocks noChangeArrowheads="1"/>
          </p:cNvSpPr>
          <p:nvPr/>
        </p:nvSpPr>
        <p:spPr bwMode="auto">
          <a:xfrm>
            <a:off x="6705600" y="2493962"/>
            <a:ext cx="68580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150336" rIns="90000" bIns="45000"/>
          <a:lstStyle/>
          <a:p>
            <a:pPr>
              <a:lnSpc>
                <a:spcPct val="81000"/>
              </a:lnSpc>
            </a:pPr>
            <a:r>
              <a:rPr lang="en-US" sz="4400" dirty="0" smtClean="0">
                <a:solidFill>
                  <a:srgbClr val="00FF00"/>
                </a:solidFill>
                <a:latin typeface="Dingbats" charset="2"/>
                <a:ea typeface="Dingbats" charset="2"/>
                <a:cs typeface="Dingbats" charset="2"/>
                <a:sym typeface="Wingdings"/>
              </a:rPr>
              <a:t></a:t>
            </a:r>
            <a:endParaRPr lang="en-US" sz="4400" dirty="0">
              <a:solidFill>
                <a:srgbClr val="00FF00"/>
              </a:solidFill>
              <a:latin typeface="Dingbats" charset="2"/>
              <a:ea typeface="Dingbats" charset="2"/>
              <a:cs typeface="Dingbats" charset="2"/>
            </a:endParaRPr>
          </a:p>
        </p:txBody>
      </p:sp>
      <p:sp>
        <p:nvSpPr>
          <p:cNvPr id="21" name="Text Box 21"/>
          <p:cNvSpPr txBox="1">
            <a:spLocks noChangeArrowheads="1"/>
          </p:cNvSpPr>
          <p:nvPr/>
        </p:nvSpPr>
        <p:spPr bwMode="auto">
          <a:xfrm>
            <a:off x="6705600" y="4038600"/>
            <a:ext cx="68580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150336" rIns="90000" bIns="45000"/>
          <a:lstStyle/>
          <a:p>
            <a:pPr>
              <a:lnSpc>
                <a:spcPct val="81000"/>
              </a:lnSpc>
            </a:pPr>
            <a:r>
              <a:rPr lang="en-US" sz="4400" dirty="0" smtClean="0">
                <a:solidFill>
                  <a:srgbClr val="FF0000"/>
                </a:solidFill>
                <a:latin typeface="Dingbats" charset="2"/>
                <a:ea typeface="Dingbats" charset="2"/>
                <a:cs typeface="Dingbats" charset="2"/>
                <a:sym typeface="Wingdings"/>
              </a:rPr>
              <a:t></a:t>
            </a:r>
            <a:endParaRPr lang="en-US" sz="4400" dirty="0">
              <a:solidFill>
                <a:srgbClr val="FF0000"/>
              </a:solidFill>
              <a:latin typeface="Dingbats" charset="2"/>
              <a:ea typeface="Dingbats" charset="2"/>
              <a:cs typeface="Dingbats" charset="2"/>
            </a:endParaRPr>
          </a:p>
        </p:txBody>
      </p:sp>
    </p:spTree>
    <p:extLst>
      <p:ext uri="{BB962C8B-B14F-4D97-AF65-F5344CB8AC3E}">
        <p14:creationId xmlns:p14="http://schemas.microsoft.com/office/powerpoint/2010/main" val="387044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5"/>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18"/>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additive="repl">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additive="repl">
                                        <p:cTn id="44" dur="1" fill="hold">
                                          <p:stCondLst>
                                            <p:cond delay="0"/>
                                          </p:stCondLst>
                                        </p:cTn>
                                        <p:tgtEl>
                                          <p:spTgt spid="11"/>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additive="repl">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4" name="Text Box 3"/>
          <p:cNvSpPr txBox="1">
            <a:spLocks noChangeArrowheads="1"/>
          </p:cNvSpPr>
          <p:nvPr/>
        </p:nvSpPr>
        <p:spPr bwMode="auto">
          <a:xfrm>
            <a:off x="260350" y="1654175"/>
            <a:ext cx="2743200" cy="246062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a:solidFill>
                  <a:srgbClr val="FFFFFF"/>
                </a:solidFill>
                <a:latin typeface="Courier New" pitchFamily="49" charset="0"/>
              </a:rPr>
              <a:t>WhyStaticAnalysis</a:t>
            </a:r>
            <a:r>
              <a:rPr lang="en-US" sz="1200" dirty="0">
                <a:solidFill>
                  <a:srgbClr val="FFFFFF"/>
                </a:solidFill>
                <a:latin typeface="Courier New" pitchFamily="49" charset="0"/>
              </a:rPr>
              <a:t> {</a:t>
            </a:r>
          </a:p>
          <a:p>
            <a:r>
              <a:rPr lang="en-US" sz="1200" dirty="0">
                <a:solidFill>
                  <a:srgbClr val="FFFFFF"/>
                </a:solidFill>
                <a:latin typeface="Courier New" pitchFamily="49" charset="0"/>
              </a:rPr>
              <a:t>    </a:t>
            </a: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 b;</a:t>
            </a:r>
          </a:p>
          <a:p>
            <a:endParaRPr lang="en-US" sz="1200" dirty="0">
              <a:solidFill>
                <a:srgbClr val="FFFFFF"/>
              </a:solidFill>
              <a:latin typeface="Courier New" pitchFamily="49" charset="0"/>
            </a:endParaRPr>
          </a:p>
          <a:p>
            <a:r>
              <a:rPr lang="en-US" sz="1200" dirty="0">
                <a:solidFill>
                  <a:srgbClr val="FFFFFF"/>
                </a:solidFill>
                <a:latin typeface="Courier New" pitchFamily="49" charset="0"/>
              </a:rPr>
              <a:t>    </a:t>
            </a:r>
            <a:r>
              <a:rPr lang="en-US" sz="1200" b="1" dirty="0">
                <a:solidFill>
                  <a:srgbClr val="00FF00"/>
                </a:solidFill>
                <a:latin typeface="Courier New" pitchFamily="49" charset="0"/>
              </a:rPr>
              <a:t>void</a:t>
            </a:r>
            <a:r>
              <a:rPr lang="en-US" sz="1200" dirty="0">
                <a:solidFill>
                  <a:srgbClr val="FFFFFF"/>
                </a:solidFill>
                <a:latin typeface="Courier New" pitchFamily="49" charset="0"/>
              </a:rPr>
              <a:t> operation() {</a:t>
            </a:r>
          </a:p>
          <a:p>
            <a:r>
              <a:rPr lang="en-US" sz="1200" dirty="0">
                <a:solidFill>
                  <a:srgbClr val="FFFFFF"/>
                </a:solidFill>
                <a:latin typeface="Courier New" pitchFamily="49" charset="0"/>
              </a:rPr>
              <a:t>        if (a) a = false;</a:t>
            </a:r>
          </a:p>
          <a:p>
            <a:r>
              <a:rPr lang="en-US" sz="1200" dirty="0">
                <a:solidFill>
                  <a:srgbClr val="FFFFFF"/>
                </a:solidFill>
                <a:latin typeface="Courier New" pitchFamily="49" charset="0"/>
              </a:rPr>
              <a:t>        else a = true;</a:t>
            </a:r>
          </a:p>
          <a:p>
            <a:r>
              <a:rPr lang="en-US" sz="1200" dirty="0">
                <a:solidFill>
                  <a:srgbClr val="FFFFFF"/>
                </a:solidFill>
                <a:latin typeface="Courier New" pitchFamily="49" charset="0"/>
              </a:rPr>
              <a:t>    }</a:t>
            </a:r>
          </a:p>
          <a:p>
            <a:endParaRPr lang="en-US" sz="1200" dirty="0">
              <a:solidFill>
                <a:srgbClr val="FFFFFF"/>
              </a:solidFill>
              <a:latin typeface="Courier New" pitchFamily="49" charset="0"/>
            </a:endParaRPr>
          </a:p>
          <a:p>
            <a:r>
              <a:rPr lang="en-US" sz="1200" dirty="0">
                <a:solidFill>
                  <a:srgbClr val="FFFFFF"/>
                </a:solidFill>
                <a:latin typeface="Courier New" pitchFamily="49" charset="0"/>
              </a:rPr>
              <a:t>    </a:t>
            </a:r>
            <a:r>
              <a:rPr lang="en-US" sz="1200" b="1" dirty="0">
                <a:solidFill>
                  <a:srgbClr val="FF0000"/>
                </a:solidFill>
                <a:latin typeface="Courier New" pitchFamily="49" charset="0"/>
              </a:rPr>
              <a:t>@Declarative</a:t>
            </a:r>
          </a:p>
          <a:p>
            <a:r>
              <a:rPr lang="en-US" sz="1200" dirty="0">
                <a:solidFill>
                  <a:srgbClr val="FFFFFF"/>
                </a:solidFill>
                <a:latin typeface="Courier New" pitchFamily="49" charset="0"/>
              </a:rPr>
              <a:t>    </a:t>
            </a:r>
            <a:r>
              <a:rPr lang="en-US" sz="1200" b="1" dirty="0" err="1">
                <a:solidFill>
                  <a:srgbClr val="00FF00"/>
                </a:solidFill>
                <a:latin typeface="Courier New" pitchFamily="49" charset="0"/>
              </a:rPr>
              <a:t>boolean</a:t>
            </a:r>
            <a:r>
              <a:rPr lang="en-US" sz="1200" dirty="0">
                <a:solidFill>
                  <a:srgbClr val="FFFFFF"/>
                </a:solidFill>
                <a:latin typeface="Courier New" pitchFamily="49" charset="0"/>
              </a:rPr>
              <a:t> </a:t>
            </a:r>
            <a:r>
              <a:rPr lang="en-US" sz="1200" dirty="0" err="1">
                <a:solidFill>
                  <a:srgbClr val="FFFFFF"/>
                </a:solidFill>
                <a:latin typeface="Courier New" pitchFamily="49" charset="0"/>
              </a:rPr>
              <a:t>repOk</a:t>
            </a:r>
            <a:r>
              <a:rPr lang="en-US" sz="1200" dirty="0">
                <a:solidFill>
                  <a:srgbClr val="FFFFFF"/>
                </a:solidFill>
                <a:latin typeface="Courier New" pitchFamily="49" charset="0"/>
              </a:rPr>
              <a:t>() {</a:t>
            </a:r>
          </a:p>
          <a:p>
            <a:r>
              <a:rPr lang="en-US" sz="1200" dirty="0">
                <a:solidFill>
                  <a:srgbClr val="FFFFFF"/>
                </a:solidFill>
                <a:latin typeface="Courier New" pitchFamily="49" charset="0"/>
              </a:rPr>
              <a:t>        </a:t>
            </a:r>
            <a:r>
              <a:rPr lang="en-US" sz="1200" b="1" dirty="0">
                <a:solidFill>
                  <a:srgbClr val="00FF00"/>
                </a:solidFill>
                <a:latin typeface="Courier New" pitchFamily="49" charset="0"/>
              </a:rPr>
              <a:t>return</a:t>
            </a:r>
            <a:r>
              <a:rPr lang="en-US" sz="1200" dirty="0">
                <a:solidFill>
                  <a:srgbClr val="FFFFFF"/>
                </a:solidFill>
                <a:latin typeface="Courier New" pitchFamily="49" charset="0"/>
              </a:rPr>
              <a:t> a || b;</a:t>
            </a:r>
          </a:p>
          <a:p>
            <a:r>
              <a:rPr lang="en-US" sz="1200" dirty="0">
                <a:solidFill>
                  <a:srgbClr val="FFFFFF"/>
                </a:solidFill>
                <a:latin typeface="Courier New" pitchFamily="49" charset="0"/>
              </a:rPr>
              <a:t>    }</a:t>
            </a:r>
          </a:p>
          <a:p>
            <a:r>
              <a:rPr lang="en-US" sz="1200" dirty="0">
                <a:solidFill>
                  <a:srgbClr val="FFFFFF"/>
                </a:solidFill>
                <a:latin typeface="Courier New" pitchFamily="49" charset="0"/>
              </a:rPr>
              <a:t>}</a:t>
            </a:r>
          </a:p>
        </p:txBody>
      </p:sp>
      <p:cxnSp>
        <p:nvCxnSpPr>
          <p:cNvPr id="5" name="AutoShape 4"/>
          <p:cNvCxnSpPr>
            <a:cxnSpLocks noChangeShapeType="1"/>
          </p:cNvCxnSpPr>
          <p:nvPr/>
        </p:nvCxnSpPr>
        <p:spPr bwMode="auto">
          <a:xfrm>
            <a:off x="4573154" y="2197100"/>
            <a:ext cx="1089025"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 name="Rectangle 5"/>
          <p:cNvSpPr>
            <a:spLocks noChangeArrowheads="1"/>
          </p:cNvSpPr>
          <p:nvPr/>
        </p:nvSpPr>
        <p:spPr bwMode="auto">
          <a:xfrm>
            <a:off x="3429000" y="1739900"/>
            <a:ext cx="1143000" cy="457200"/>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true</a:t>
            </a:r>
          </a:p>
        </p:txBody>
      </p:sp>
      <p:sp>
        <p:nvSpPr>
          <p:cNvPr id="7" name="Rectangle 6"/>
          <p:cNvSpPr>
            <a:spLocks noChangeArrowheads="1"/>
          </p:cNvSpPr>
          <p:nvPr/>
        </p:nvSpPr>
        <p:spPr bwMode="auto">
          <a:xfrm>
            <a:off x="3429000" y="2197100"/>
            <a:ext cx="1143000" cy="457200"/>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true</a:t>
            </a:r>
          </a:p>
        </p:txBody>
      </p:sp>
      <p:grpSp>
        <p:nvGrpSpPr>
          <p:cNvPr id="8" name="Group 7"/>
          <p:cNvGrpSpPr>
            <a:grpSpLocks/>
          </p:cNvGrpSpPr>
          <p:nvPr/>
        </p:nvGrpSpPr>
        <p:grpSpPr bwMode="auto">
          <a:xfrm>
            <a:off x="5661025" y="1739900"/>
            <a:ext cx="1141413" cy="912813"/>
            <a:chOff x="4142" y="1872"/>
            <a:chExt cx="719" cy="575"/>
          </a:xfrm>
        </p:grpSpPr>
        <p:sp>
          <p:nvSpPr>
            <p:cNvPr id="9" name="Rectangle 8"/>
            <p:cNvSpPr>
              <a:spLocks noChangeArrowheads="1"/>
            </p:cNvSpPr>
            <p:nvPr/>
          </p:nvSpPr>
          <p:spPr bwMode="auto">
            <a:xfrm>
              <a:off x="4142" y="1872"/>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false</a:t>
              </a:r>
            </a:p>
          </p:txBody>
        </p:sp>
        <p:sp>
          <p:nvSpPr>
            <p:cNvPr id="10" name="Rectangle 9"/>
            <p:cNvSpPr>
              <a:spLocks noChangeArrowheads="1"/>
            </p:cNvSpPr>
            <p:nvPr/>
          </p:nvSpPr>
          <p:spPr bwMode="auto">
            <a:xfrm>
              <a:off x="4142" y="2160"/>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 true</a:t>
              </a:r>
            </a:p>
          </p:txBody>
        </p:sp>
      </p:grpSp>
      <p:sp>
        <p:nvSpPr>
          <p:cNvPr id="11" name="Rectangle 10"/>
          <p:cNvSpPr>
            <a:spLocks noChangeArrowheads="1"/>
          </p:cNvSpPr>
          <p:nvPr/>
        </p:nvSpPr>
        <p:spPr bwMode="auto">
          <a:xfrm>
            <a:off x="7569200" y="1968500"/>
            <a:ext cx="1238250" cy="4572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FFFF00"/>
                </a:solidFill>
                <a:ea typeface="DejaVu Sans" charset="0"/>
                <a:cs typeface="DejaVu Sans" charset="0"/>
              </a:rPr>
              <a:t>a = true</a:t>
            </a:r>
          </a:p>
        </p:txBody>
      </p:sp>
      <p:sp>
        <p:nvSpPr>
          <p:cNvPr id="12" name="Text Box 18"/>
          <p:cNvSpPr txBox="1">
            <a:spLocks noChangeArrowheads="1"/>
          </p:cNvSpPr>
          <p:nvPr/>
        </p:nvSpPr>
        <p:spPr bwMode="auto">
          <a:xfrm>
            <a:off x="6883400" y="2020888"/>
            <a:ext cx="6858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pPr algn="r"/>
            <a:r>
              <a:rPr lang="en-US">
                <a:solidFill>
                  <a:srgbClr val="FFFF00"/>
                </a:solidFill>
                <a:ea typeface="DejaVu Sans" charset="0"/>
                <a:cs typeface="DejaVu Sans" charset="0"/>
              </a:rPr>
              <a:t>P :=</a:t>
            </a:r>
          </a:p>
        </p:txBody>
      </p:sp>
      <p:sp>
        <p:nvSpPr>
          <p:cNvPr id="13" name="Text Box 20"/>
          <p:cNvSpPr txBox="1">
            <a:spLocks noChangeArrowheads="1"/>
          </p:cNvSpPr>
          <p:nvPr/>
        </p:nvSpPr>
        <p:spPr bwMode="auto">
          <a:xfrm>
            <a:off x="6705600" y="1481137"/>
            <a:ext cx="68580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150336" rIns="90000" bIns="45000"/>
          <a:lstStyle/>
          <a:p>
            <a:pPr>
              <a:lnSpc>
                <a:spcPct val="81000"/>
              </a:lnSpc>
            </a:pPr>
            <a:r>
              <a:rPr lang="en-US" sz="4400" dirty="0" smtClean="0">
                <a:solidFill>
                  <a:srgbClr val="00FF00"/>
                </a:solidFill>
                <a:latin typeface="Dingbats" charset="2"/>
                <a:ea typeface="Dingbats" charset="2"/>
                <a:cs typeface="Dingbats" charset="2"/>
                <a:sym typeface="Wingdings"/>
              </a:rPr>
              <a:t></a:t>
            </a:r>
            <a:endParaRPr lang="en-US" sz="4400" dirty="0">
              <a:solidFill>
                <a:srgbClr val="00FF00"/>
              </a:solidFill>
              <a:latin typeface="Dingbats" charset="2"/>
              <a:ea typeface="Dingbats" charset="2"/>
              <a:cs typeface="Dingbats" charset="2"/>
            </a:endParaRPr>
          </a:p>
        </p:txBody>
      </p:sp>
      <p:cxnSp>
        <p:nvCxnSpPr>
          <p:cNvPr id="22" name="AutoShape 9"/>
          <p:cNvCxnSpPr>
            <a:cxnSpLocks noChangeShapeType="1"/>
          </p:cNvCxnSpPr>
          <p:nvPr/>
        </p:nvCxnSpPr>
        <p:spPr bwMode="auto">
          <a:xfrm>
            <a:off x="4573587" y="3887787"/>
            <a:ext cx="1089025"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 name="Group 10"/>
          <p:cNvGrpSpPr>
            <a:grpSpLocks/>
          </p:cNvGrpSpPr>
          <p:nvPr/>
        </p:nvGrpSpPr>
        <p:grpSpPr bwMode="auto">
          <a:xfrm>
            <a:off x="3429000" y="3430587"/>
            <a:ext cx="1141412" cy="912813"/>
            <a:chOff x="2645" y="2462"/>
            <a:chExt cx="719" cy="575"/>
          </a:xfrm>
        </p:grpSpPr>
        <p:sp>
          <p:nvSpPr>
            <p:cNvPr id="24" name="Rectangle 11"/>
            <p:cNvSpPr>
              <a:spLocks noChangeArrowheads="1"/>
            </p:cNvSpPr>
            <p:nvPr/>
          </p:nvSpPr>
          <p:spPr bwMode="auto">
            <a:xfrm>
              <a:off x="2645" y="2462"/>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true</a:t>
              </a:r>
            </a:p>
          </p:txBody>
        </p:sp>
        <p:sp>
          <p:nvSpPr>
            <p:cNvPr id="25" name="Rectangle 12"/>
            <p:cNvSpPr>
              <a:spLocks noChangeArrowheads="1"/>
            </p:cNvSpPr>
            <p:nvPr/>
          </p:nvSpPr>
          <p:spPr bwMode="auto">
            <a:xfrm>
              <a:off x="2645" y="2750"/>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a:t>
              </a:r>
            </a:p>
          </p:txBody>
        </p:sp>
      </p:grpSp>
      <p:grpSp>
        <p:nvGrpSpPr>
          <p:cNvPr id="26" name="Group 13"/>
          <p:cNvGrpSpPr>
            <a:grpSpLocks/>
          </p:cNvGrpSpPr>
          <p:nvPr/>
        </p:nvGrpSpPr>
        <p:grpSpPr bwMode="auto">
          <a:xfrm>
            <a:off x="5662612" y="3430587"/>
            <a:ext cx="1141413" cy="912813"/>
            <a:chOff x="4052" y="2462"/>
            <a:chExt cx="719" cy="575"/>
          </a:xfrm>
        </p:grpSpPr>
        <p:sp>
          <p:nvSpPr>
            <p:cNvPr id="27" name="Rectangle 14"/>
            <p:cNvSpPr>
              <a:spLocks noChangeArrowheads="1"/>
            </p:cNvSpPr>
            <p:nvPr/>
          </p:nvSpPr>
          <p:spPr bwMode="auto">
            <a:xfrm>
              <a:off x="4052" y="2462"/>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a = false</a:t>
              </a:r>
            </a:p>
          </p:txBody>
        </p:sp>
        <p:sp>
          <p:nvSpPr>
            <p:cNvPr id="28" name="Rectangle 15"/>
            <p:cNvSpPr>
              <a:spLocks noChangeArrowheads="1"/>
            </p:cNvSpPr>
            <p:nvPr/>
          </p:nvSpPr>
          <p:spPr bwMode="auto">
            <a:xfrm>
              <a:off x="4052" y="2750"/>
              <a:ext cx="720" cy="288"/>
            </a:xfrm>
            <a:prstGeom prst="rect">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Lst>
              </a:pPr>
              <a:r>
                <a:rPr lang="en-US">
                  <a:solidFill>
                    <a:srgbClr val="000000"/>
                  </a:solidFill>
                  <a:ea typeface="DejaVu Sans" charset="0"/>
                  <a:cs typeface="DejaVu Sans" charset="0"/>
                </a:rPr>
                <a:t>b           </a:t>
              </a:r>
            </a:p>
          </p:txBody>
        </p:sp>
      </p:grpSp>
      <p:sp>
        <p:nvSpPr>
          <p:cNvPr id="29" name="Text Box 19"/>
          <p:cNvSpPr txBox="1">
            <a:spLocks noChangeArrowheads="1"/>
          </p:cNvSpPr>
          <p:nvPr/>
        </p:nvSpPr>
        <p:spPr bwMode="auto">
          <a:xfrm>
            <a:off x="3048000" y="2838450"/>
            <a:ext cx="1905000" cy="557212"/>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1600" dirty="0" err="1">
                <a:solidFill>
                  <a:srgbClr val="FFFFFF"/>
                </a:solidFill>
              </a:rPr>
              <a:t>Prestate</a:t>
            </a:r>
            <a:endParaRPr lang="en-US" sz="1600" dirty="0">
              <a:solidFill>
                <a:srgbClr val="FFFFFF"/>
              </a:solidFill>
            </a:endParaRPr>
          </a:p>
          <a:p>
            <a:pPr algn="ctr"/>
            <a:r>
              <a:rPr lang="en-US" sz="1400" dirty="0">
                <a:solidFill>
                  <a:srgbClr val="FFFFFF"/>
                </a:solidFill>
              </a:rPr>
              <a:t>of a pruned transition</a:t>
            </a:r>
          </a:p>
        </p:txBody>
      </p:sp>
      <p:sp>
        <p:nvSpPr>
          <p:cNvPr id="30" name="Text Box 20"/>
          <p:cNvSpPr txBox="1">
            <a:spLocks noChangeArrowheads="1"/>
          </p:cNvSpPr>
          <p:nvPr/>
        </p:nvSpPr>
        <p:spPr bwMode="auto">
          <a:xfrm>
            <a:off x="5257800" y="2838450"/>
            <a:ext cx="1946275" cy="557212"/>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1600" dirty="0" err="1">
                <a:solidFill>
                  <a:srgbClr val="FFFFFF"/>
                </a:solidFill>
              </a:rPr>
              <a:t>Poststate</a:t>
            </a:r>
            <a:endParaRPr lang="en-US" sz="1600" dirty="0">
              <a:solidFill>
                <a:srgbClr val="FFFFFF"/>
              </a:solidFill>
            </a:endParaRPr>
          </a:p>
          <a:p>
            <a:pPr algn="ctr"/>
            <a:r>
              <a:rPr lang="en-US" sz="1400" dirty="0">
                <a:solidFill>
                  <a:srgbClr val="FFFFFF"/>
                </a:solidFill>
              </a:rPr>
              <a:t>of a pruned transition</a:t>
            </a:r>
          </a:p>
        </p:txBody>
      </p:sp>
      <p:sp>
        <p:nvSpPr>
          <p:cNvPr id="31" name="TextBox 30"/>
          <p:cNvSpPr txBox="1"/>
          <p:nvPr/>
        </p:nvSpPr>
        <p:spPr>
          <a:xfrm>
            <a:off x="260350" y="4495800"/>
            <a:ext cx="2787650" cy="2308324"/>
          </a:xfrm>
          <a:prstGeom prst="rect">
            <a:avLst/>
          </a:prstGeom>
          <a:noFill/>
        </p:spPr>
        <p:txBody>
          <a:bodyPr wrap="square" rtlCol="0">
            <a:spAutoFit/>
          </a:bodyPr>
          <a:lstStyle/>
          <a:p>
            <a:pPr algn="ctr">
              <a:lnSpc>
                <a:spcPct val="150000"/>
              </a:lnSpc>
            </a:pPr>
            <a:r>
              <a:rPr lang="en-US" sz="2400" b="1" dirty="0" smtClean="0">
                <a:solidFill>
                  <a:srgbClr val="00B050"/>
                </a:solidFill>
                <a:effectLst>
                  <a:outerShdw blurRad="38100" dist="38100" dir="2700000" algn="tl">
                    <a:srgbClr val="000000">
                      <a:alpha val="43137"/>
                    </a:srgbClr>
                  </a:outerShdw>
                </a:effectLst>
              </a:rPr>
              <a:t>Invariant</a:t>
            </a:r>
          </a:p>
          <a:p>
            <a:pPr algn="ctr">
              <a:lnSpc>
                <a:spcPct val="150000"/>
              </a:lnSpc>
            </a:pPr>
            <a:r>
              <a:rPr lang="en-US" sz="2400" b="1" dirty="0" err="1" smtClean="0">
                <a:solidFill>
                  <a:srgbClr val="00B050"/>
                </a:solidFill>
                <a:effectLst>
                  <a:outerShdw blurRad="38100" dist="38100" dir="2700000" algn="tl">
                    <a:srgbClr val="000000">
                      <a:alpha val="43137"/>
                    </a:srgbClr>
                  </a:outerShdw>
                </a:effectLst>
              </a:rPr>
              <a:t>Prestate</a:t>
            </a:r>
            <a:r>
              <a:rPr lang="en-US" sz="2400" b="1" dirty="0" smtClean="0">
                <a:solidFill>
                  <a:srgbClr val="00B050"/>
                </a:solidFill>
                <a:effectLst>
                  <a:outerShdw blurRad="38100" dist="38100" dir="2700000" algn="tl">
                    <a:srgbClr val="000000">
                      <a:alpha val="43137"/>
                    </a:srgbClr>
                  </a:outerShdw>
                </a:effectLst>
              </a:rPr>
              <a:t> Invariant</a:t>
            </a:r>
          </a:p>
          <a:p>
            <a:pPr algn="ctr">
              <a:lnSpc>
                <a:spcPct val="150000"/>
              </a:lnSpc>
            </a:pPr>
            <a:r>
              <a:rPr lang="en-US" sz="2400" b="1" dirty="0" err="1" smtClean="0">
                <a:solidFill>
                  <a:srgbClr val="00B050"/>
                </a:solidFill>
                <a:effectLst>
                  <a:outerShdw blurRad="38100" dist="38100" dir="2700000" algn="tl">
                    <a:srgbClr val="000000">
                      <a:alpha val="43137"/>
                    </a:srgbClr>
                  </a:outerShdw>
                </a:effectLst>
              </a:rPr>
              <a:t>Poststate</a:t>
            </a:r>
            <a:r>
              <a:rPr lang="en-US" sz="2400" b="1" dirty="0" smtClean="0">
                <a:solidFill>
                  <a:srgbClr val="00B050"/>
                </a:solidFill>
                <a:effectLst>
                  <a:outerShdw blurRad="38100" dist="38100" dir="2700000" algn="tl">
                    <a:srgbClr val="000000">
                      <a:alpha val="43137"/>
                    </a:srgbClr>
                  </a:outerShdw>
                </a:effectLst>
              </a:rPr>
              <a:t> Invariant</a:t>
            </a:r>
          </a:p>
          <a:p>
            <a:pPr algn="ctr">
              <a:lnSpc>
                <a:spcPct val="150000"/>
              </a:lnSpc>
            </a:pPr>
            <a:r>
              <a:rPr lang="en-US" sz="2400" b="1" dirty="0" smtClean="0">
                <a:solidFill>
                  <a:srgbClr val="FFFF00"/>
                </a:solidFill>
                <a:effectLst>
                  <a:outerShdw blurRad="38100" dist="38100" dir="2700000" algn="tl">
                    <a:srgbClr val="000000">
                      <a:alpha val="43137"/>
                    </a:srgbClr>
                  </a:outerShdw>
                </a:effectLst>
              </a:rPr>
              <a:t>Correct Transition</a:t>
            </a:r>
            <a:endParaRPr lang="en-US" sz="2400" b="1" dirty="0">
              <a:solidFill>
                <a:srgbClr val="FFFF00"/>
              </a:solidFill>
              <a:effectLst>
                <a:outerShdw blurRad="38100" dist="38100" dir="2700000" algn="tl">
                  <a:srgbClr val="000000">
                    <a:alpha val="43137"/>
                  </a:srgbClr>
                </a:outerShdw>
              </a:effectLst>
            </a:endParaRPr>
          </a:p>
        </p:txBody>
      </p:sp>
      <p:sp>
        <p:nvSpPr>
          <p:cNvPr id="32" name="TextBox 31"/>
          <p:cNvSpPr txBox="1"/>
          <p:nvPr/>
        </p:nvSpPr>
        <p:spPr>
          <a:xfrm>
            <a:off x="2971800" y="4495800"/>
            <a:ext cx="2787650" cy="2308324"/>
          </a:xfrm>
          <a:prstGeom prst="rect">
            <a:avLst/>
          </a:prstGeom>
          <a:noFill/>
        </p:spPr>
        <p:txBody>
          <a:bodyPr wrap="square" rtlCol="0">
            <a:spAutoFit/>
          </a:bodyPr>
          <a:lstStyle/>
          <a:p>
            <a:pPr>
              <a:lnSpc>
                <a:spcPct val="150000"/>
              </a:lnSpc>
            </a:pPr>
            <a:r>
              <a:rPr lang="en-US" sz="2400" dirty="0" err="1" smtClean="0"/>
              <a:t>repOk</a:t>
            </a:r>
            <a:endParaRPr lang="en-US" sz="2400" dirty="0" smtClean="0"/>
          </a:p>
          <a:p>
            <a:pPr>
              <a:lnSpc>
                <a:spcPct val="150000"/>
              </a:lnSpc>
            </a:pPr>
            <a:r>
              <a:rPr lang="en-US" sz="2400" dirty="0" err="1" smtClean="0"/>
              <a:t>repOk</a:t>
            </a:r>
            <a:r>
              <a:rPr lang="en-US" sz="2400" baseline="-25000" dirty="0" err="1" smtClean="0"/>
              <a:t>Pre</a:t>
            </a:r>
            <a:endParaRPr lang="en-US" sz="2400" baseline="-25000" dirty="0" smtClean="0"/>
          </a:p>
          <a:p>
            <a:pPr>
              <a:lnSpc>
                <a:spcPct val="150000"/>
              </a:lnSpc>
            </a:pPr>
            <a:r>
              <a:rPr lang="en-US" sz="2400" dirty="0" err="1" smtClean="0"/>
              <a:t>repOk</a:t>
            </a:r>
            <a:r>
              <a:rPr lang="en-US" sz="2400" baseline="-25000" dirty="0" err="1" smtClean="0"/>
              <a:t>Post</a:t>
            </a:r>
            <a:endParaRPr lang="en-US" sz="2400" baseline="-25000" dirty="0" smtClean="0"/>
          </a:p>
          <a:p>
            <a:pPr>
              <a:lnSpc>
                <a:spcPct val="150000"/>
              </a:lnSpc>
            </a:pPr>
            <a:r>
              <a:rPr lang="en-US" sz="2400" dirty="0" err="1" smtClean="0"/>
              <a:t>repOk</a:t>
            </a:r>
            <a:r>
              <a:rPr lang="en-US" sz="2400" baseline="-25000" dirty="0" err="1" smtClean="0"/>
              <a:t>Pre</a:t>
            </a:r>
            <a:r>
              <a:rPr lang="en-US" sz="2400" dirty="0" smtClean="0"/>
              <a:t> </a:t>
            </a:r>
            <a:r>
              <a:rPr lang="en-US" sz="2400" dirty="0" smtClean="0">
                <a:sym typeface="Symbol"/>
              </a:rPr>
              <a:t></a:t>
            </a:r>
            <a:r>
              <a:rPr lang="en-US" sz="2400" dirty="0" smtClean="0"/>
              <a:t> </a:t>
            </a:r>
            <a:r>
              <a:rPr lang="en-US" sz="2400" dirty="0" err="1" smtClean="0"/>
              <a:t>repOk</a:t>
            </a:r>
            <a:r>
              <a:rPr lang="en-US" sz="2400" baseline="-25000" dirty="0" err="1" smtClean="0"/>
              <a:t>Post</a:t>
            </a:r>
            <a:endParaRPr lang="en-US" sz="2400" baseline="-25000" dirty="0"/>
          </a:p>
        </p:txBody>
      </p:sp>
      <p:sp>
        <p:nvSpPr>
          <p:cNvPr id="33" name="TextBox 32"/>
          <p:cNvSpPr txBox="1"/>
          <p:nvPr/>
        </p:nvSpPr>
        <p:spPr>
          <a:xfrm>
            <a:off x="4343400" y="4495800"/>
            <a:ext cx="2787650" cy="2123658"/>
          </a:xfrm>
          <a:prstGeom prst="rect">
            <a:avLst/>
          </a:prstGeom>
          <a:noFill/>
        </p:spPr>
        <p:txBody>
          <a:bodyPr wrap="square" rtlCol="0">
            <a:spAutoFit/>
          </a:bodyPr>
          <a:lstStyle/>
          <a:p>
            <a:pPr>
              <a:lnSpc>
                <a:spcPct val="150000"/>
              </a:lnSpc>
            </a:pPr>
            <a:r>
              <a:rPr lang="en-US" sz="2400" dirty="0" smtClean="0"/>
              <a:t>= (a || b)</a:t>
            </a:r>
          </a:p>
          <a:p>
            <a:pPr>
              <a:lnSpc>
                <a:spcPct val="150000"/>
              </a:lnSpc>
            </a:pPr>
            <a:r>
              <a:rPr lang="en-US" sz="2400" dirty="0" smtClean="0"/>
              <a:t>= (a || b)</a:t>
            </a:r>
            <a:r>
              <a:rPr lang="en-US" sz="2400" baseline="-25000" dirty="0" smtClean="0"/>
              <a:t>a=true</a:t>
            </a:r>
          </a:p>
          <a:p>
            <a:pPr>
              <a:lnSpc>
                <a:spcPct val="150000"/>
              </a:lnSpc>
            </a:pPr>
            <a:r>
              <a:rPr lang="en-US" sz="2400" dirty="0" smtClean="0"/>
              <a:t>= (a || b)</a:t>
            </a:r>
            <a:r>
              <a:rPr lang="en-US" sz="2400" baseline="-25000" dirty="0" smtClean="0"/>
              <a:t>a=false</a:t>
            </a:r>
          </a:p>
          <a:p>
            <a:pPr>
              <a:lnSpc>
                <a:spcPct val="150000"/>
              </a:lnSpc>
            </a:pPr>
            <a:endParaRPr lang="en-US" sz="2400" baseline="-25000" dirty="0"/>
          </a:p>
        </p:txBody>
      </p:sp>
      <p:sp>
        <p:nvSpPr>
          <p:cNvPr id="34" name="TextBox 33"/>
          <p:cNvSpPr txBox="1"/>
          <p:nvPr/>
        </p:nvSpPr>
        <p:spPr>
          <a:xfrm>
            <a:off x="6280150" y="4495800"/>
            <a:ext cx="1050925" cy="2308324"/>
          </a:xfrm>
          <a:prstGeom prst="rect">
            <a:avLst/>
          </a:prstGeom>
          <a:noFill/>
        </p:spPr>
        <p:txBody>
          <a:bodyPr wrap="square" rtlCol="0">
            <a:spAutoFit/>
          </a:bodyPr>
          <a:lstStyle/>
          <a:p>
            <a:pPr>
              <a:lnSpc>
                <a:spcPct val="150000"/>
              </a:lnSpc>
            </a:pPr>
            <a:endParaRPr lang="en-US" sz="2400" dirty="0" smtClean="0"/>
          </a:p>
          <a:p>
            <a:pPr>
              <a:lnSpc>
                <a:spcPct val="150000"/>
              </a:lnSpc>
            </a:pPr>
            <a:r>
              <a:rPr lang="en-US" sz="2400" dirty="0" smtClean="0"/>
              <a:t>= true</a:t>
            </a:r>
            <a:endParaRPr lang="en-US" sz="2400" baseline="-25000" dirty="0" smtClean="0"/>
          </a:p>
          <a:p>
            <a:pPr>
              <a:lnSpc>
                <a:spcPct val="150000"/>
              </a:lnSpc>
            </a:pPr>
            <a:r>
              <a:rPr lang="en-US" sz="2400" dirty="0" smtClean="0"/>
              <a:t>= b</a:t>
            </a:r>
          </a:p>
          <a:p>
            <a:pPr>
              <a:lnSpc>
                <a:spcPct val="150000"/>
              </a:lnSpc>
            </a:pPr>
            <a:r>
              <a:rPr lang="en-US" sz="2400" dirty="0" smtClean="0"/>
              <a:t>= b</a:t>
            </a:r>
          </a:p>
        </p:txBody>
      </p:sp>
      <p:sp>
        <p:nvSpPr>
          <p:cNvPr id="35" name="Text Box 25"/>
          <p:cNvSpPr txBox="1">
            <a:spLocks noChangeArrowheads="1"/>
          </p:cNvSpPr>
          <p:nvPr/>
        </p:nvSpPr>
        <p:spPr bwMode="auto">
          <a:xfrm>
            <a:off x="6248400" y="4759325"/>
            <a:ext cx="272415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dirty="0" smtClean="0">
                <a:solidFill>
                  <a:srgbClr val="FFFFFF"/>
                </a:solidFill>
              </a:rPr>
              <a:t>Incorrect </a:t>
            </a:r>
            <a:r>
              <a:rPr lang="en-US" dirty="0">
                <a:solidFill>
                  <a:srgbClr val="FFFFFF"/>
                </a:solidFill>
              </a:rPr>
              <a:t>when b = false!</a:t>
            </a:r>
          </a:p>
        </p:txBody>
      </p:sp>
      <p:sp>
        <p:nvSpPr>
          <p:cNvPr id="36" name="Freeform 30"/>
          <p:cNvSpPr>
            <a:spLocks/>
          </p:cNvSpPr>
          <p:nvPr/>
        </p:nvSpPr>
        <p:spPr bwMode="auto">
          <a:xfrm>
            <a:off x="6804026" y="5105401"/>
            <a:ext cx="903287" cy="1295400"/>
          </a:xfrm>
          <a:custGeom>
            <a:avLst/>
            <a:gdLst>
              <a:gd name="T0" fmla="*/ 2646 w 2647"/>
              <a:gd name="T1" fmla="*/ 0 h 1378"/>
              <a:gd name="T2" fmla="*/ 0 w 2647"/>
              <a:gd name="T3" fmla="*/ 1377 h 1378"/>
            </a:gdLst>
            <a:ahLst/>
            <a:cxnLst>
              <a:cxn ang="0">
                <a:pos x="T0" y="T1"/>
              </a:cxn>
              <a:cxn ang="0">
                <a:pos x="T2" y="T3"/>
              </a:cxn>
            </a:cxnLst>
            <a:rect l="0" t="0" r="r" b="b"/>
            <a:pathLst>
              <a:path w="2647" h="1378">
                <a:moveTo>
                  <a:pt x="2646" y="0"/>
                </a:moveTo>
                <a:lnTo>
                  <a:pt x="0" y="1377"/>
                </a:lnTo>
              </a:path>
            </a:pathLst>
          </a:custGeom>
          <a:noFill/>
          <a:ln w="1836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334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22"/>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26"/>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fill="hold" nodeType="clickEffect">
                                  <p:stCondLst>
                                    <p:cond delay="0"/>
                                  </p:stCondLst>
                                  <p:childTnLst>
                                    <p:set>
                                      <p:cBhvr additive="repl">
                                        <p:cTn id="56" dur="1" fill="hold">
                                          <p:stCondLst>
                                            <p:cond delay="0"/>
                                          </p:stCondLst>
                                        </p:cTn>
                                        <p:tgtEl>
                                          <p:spTgt spid="35"/>
                                        </p:tgtEl>
                                        <p:attrNameLst>
                                          <p:attrName>style.visibility</p:attrName>
                                        </p:attrNameLst>
                                      </p:cBhvr>
                                      <p:to>
                                        <p:strVal val="visible"/>
                                      </p:to>
                                    </p:set>
                                  </p:childTnLst>
                                </p:cTn>
                              </p:par>
                              <p:par>
                                <p:cTn id="57" presetID="1" presetClass="entr" fill="hold" grpId="0" nodeType="withEffect">
                                  <p:stCondLst>
                                    <p:cond delay="0"/>
                                  </p:stCondLst>
                                  <p:childTnLst>
                                    <p:set>
                                      <p:cBhvr additive="repl">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32" grpId="0" uiExpand="1" build="p"/>
      <p:bldP spid="33" grpId="0" uiExpand="1" build="p"/>
      <p:bldP spid="34" grpId="0" uiExpand="1" build="p"/>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a:xfrm>
            <a:off x="152400" y="1524000"/>
            <a:ext cx="8915400" cy="5257800"/>
          </a:xfrm>
        </p:spPr>
        <p:txBody>
          <a:bodyPr/>
          <a:lstStyle/>
          <a:p>
            <a:r>
              <a:rPr lang="en-US" dirty="0" smtClean="0"/>
              <a:t>Symbolically execute a transition of </a:t>
            </a:r>
            <a:r>
              <a:rPr lang="en-US" dirty="0" smtClean="0">
                <a:solidFill>
                  <a:srgbClr val="FFFF00"/>
                </a:solidFill>
              </a:rPr>
              <a:t>pre</a:t>
            </a:r>
            <a:r>
              <a:rPr lang="en-US" dirty="0" smtClean="0"/>
              <a:t> to get </a:t>
            </a:r>
            <a:r>
              <a:rPr lang="en-US" dirty="0" smtClean="0">
                <a:solidFill>
                  <a:srgbClr val="FFFF00"/>
                </a:solidFill>
              </a:rPr>
              <a:t>post</a:t>
            </a:r>
          </a:p>
          <a:p>
            <a:r>
              <a:rPr lang="en-US" dirty="0" smtClean="0"/>
              <a:t>Consider all similar states in </a:t>
            </a:r>
            <a:r>
              <a:rPr lang="en-US" dirty="0" smtClean="0">
                <a:solidFill>
                  <a:srgbClr val="FFFF00"/>
                </a:solidFill>
              </a:rPr>
              <a:t>P</a:t>
            </a:r>
            <a:r>
              <a:rPr lang="en-US" dirty="0" smtClean="0"/>
              <a:t> that satisfy </a:t>
            </a:r>
            <a:r>
              <a:rPr lang="en-US" dirty="0" err="1" smtClean="0"/>
              <a:t>repOk</a:t>
            </a:r>
            <a:r>
              <a:rPr lang="en-US" dirty="0" smtClean="0"/>
              <a:t>()</a:t>
            </a:r>
          </a:p>
          <a:p>
            <a:r>
              <a:rPr lang="en-US" dirty="0" smtClean="0"/>
              <a:t>Check that they satisfy </a:t>
            </a:r>
            <a:r>
              <a:rPr lang="en-US" dirty="0" err="1" smtClean="0"/>
              <a:t>repOk</a:t>
            </a:r>
            <a:r>
              <a:rPr lang="en-US" dirty="0" smtClean="0"/>
              <a:t>() in the </a:t>
            </a:r>
            <a:r>
              <a:rPr lang="en-US" dirty="0" err="1" smtClean="0"/>
              <a:t>poststate</a:t>
            </a:r>
            <a:endParaRPr lang="en-US" dirty="0" smtClean="0"/>
          </a:p>
          <a:p>
            <a:pPr marL="0" indent="0">
              <a:buNone/>
            </a:pPr>
            <a:r>
              <a:rPr lang="en-US" dirty="0" smtClean="0"/>
              <a:t>	     </a:t>
            </a:r>
            <a:r>
              <a:rPr lang="en-US" dirty="0" smtClean="0">
                <a:solidFill>
                  <a:srgbClr val="FFFF00"/>
                </a:solidFill>
              </a:rPr>
              <a:t>(</a:t>
            </a:r>
            <a:r>
              <a:rPr lang="en-US" dirty="0" err="1" smtClean="0">
                <a:solidFill>
                  <a:srgbClr val="FFFF00"/>
                </a:solidFill>
              </a:rPr>
              <a:t>pre.repOk</a:t>
            </a:r>
            <a:r>
              <a:rPr lang="en-US" dirty="0" smtClean="0">
                <a:solidFill>
                  <a:srgbClr val="FFFF00"/>
                </a:solidFill>
              </a:rPr>
              <a:t>() &amp;&amp; P) </a:t>
            </a:r>
            <a:r>
              <a:rPr lang="en-US" dirty="0" smtClean="0">
                <a:solidFill>
                  <a:srgbClr val="FFFF00"/>
                </a:solidFill>
                <a:sym typeface="Symbol"/>
              </a:rPr>
              <a:t></a:t>
            </a:r>
            <a:r>
              <a:rPr lang="en-US" dirty="0" smtClean="0">
                <a:solidFill>
                  <a:srgbClr val="FFFF00"/>
                </a:solidFill>
              </a:rPr>
              <a:t> </a:t>
            </a:r>
            <a:r>
              <a:rPr lang="en-US" dirty="0" err="1" smtClean="0">
                <a:solidFill>
                  <a:srgbClr val="FFFF00"/>
                </a:solidFill>
              </a:rPr>
              <a:t>post.repOk</a:t>
            </a:r>
            <a:r>
              <a:rPr lang="en-US" dirty="0" smtClean="0">
                <a:solidFill>
                  <a:srgbClr val="FFFF00"/>
                </a:solidFill>
              </a:rPr>
              <a:t>()</a:t>
            </a:r>
            <a:endParaRPr lang="en-US" baseline="-25000" dirty="0" smtClean="0">
              <a:solidFill>
                <a:srgbClr val="FFFF00"/>
              </a:solidFill>
            </a:endParaRPr>
          </a:p>
          <a:p>
            <a:endParaRPr lang="en-US" dirty="0"/>
          </a:p>
          <a:p>
            <a:endParaRPr lang="en-US" dirty="0"/>
          </a:p>
        </p:txBody>
      </p:sp>
      <p:sp>
        <p:nvSpPr>
          <p:cNvPr id="4" name="Text Box 25"/>
          <p:cNvSpPr txBox="1">
            <a:spLocks noChangeArrowheads="1"/>
          </p:cNvSpPr>
          <p:nvPr/>
        </p:nvSpPr>
        <p:spPr bwMode="auto">
          <a:xfrm>
            <a:off x="1295400" y="4495801"/>
            <a:ext cx="272415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dirty="0" smtClean="0">
                <a:solidFill>
                  <a:srgbClr val="FFFFFF"/>
                </a:solidFill>
              </a:rPr>
              <a:t>Invariant holds initially</a:t>
            </a:r>
            <a:endParaRPr lang="en-US" dirty="0">
              <a:solidFill>
                <a:srgbClr val="FFFFFF"/>
              </a:solidFill>
            </a:endParaRPr>
          </a:p>
        </p:txBody>
      </p:sp>
      <p:sp>
        <p:nvSpPr>
          <p:cNvPr id="5" name="Freeform 30"/>
          <p:cNvSpPr>
            <a:spLocks/>
          </p:cNvSpPr>
          <p:nvPr/>
        </p:nvSpPr>
        <p:spPr bwMode="auto">
          <a:xfrm flipH="1" flipV="1">
            <a:off x="2657473" y="3886201"/>
            <a:ext cx="45719" cy="609601"/>
          </a:xfrm>
          <a:custGeom>
            <a:avLst/>
            <a:gdLst>
              <a:gd name="T0" fmla="*/ 2646 w 2647"/>
              <a:gd name="T1" fmla="*/ 0 h 1378"/>
              <a:gd name="T2" fmla="*/ 0 w 2647"/>
              <a:gd name="T3" fmla="*/ 1377 h 1378"/>
            </a:gdLst>
            <a:ahLst/>
            <a:cxnLst>
              <a:cxn ang="0">
                <a:pos x="T0" y="T1"/>
              </a:cxn>
              <a:cxn ang="0">
                <a:pos x="T2" y="T3"/>
              </a:cxn>
            </a:cxnLst>
            <a:rect l="0" t="0" r="r" b="b"/>
            <a:pathLst>
              <a:path w="2647" h="1378">
                <a:moveTo>
                  <a:pt x="2646" y="0"/>
                </a:moveTo>
                <a:lnTo>
                  <a:pt x="0" y="1377"/>
                </a:lnTo>
              </a:path>
            </a:pathLst>
          </a:custGeom>
          <a:noFill/>
          <a:ln w="1836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Text Box 25"/>
          <p:cNvSpPr txBox="1">
            <a:spLocks noChangeArrowheads="1"/>
          </p:cNvSpPr>
          <p:nvPr/>
        </p:nvSpPr>
        <p:spPr bwMode="auto">
          <a:xfrm>
            <a:off x="2295525" y="4876801"/>
            <a:ext cx="4181475" cy="346076"/>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dirty="0" smtClean="0">
                <a:solidFill>
                  <a:srgbClr val="FFFFFF"/>
                </a:solidFill>
              </a:rPr>
              <a:t>Transition follows a certain code path</a:t>
            </a:r>
            <a:endParaRPr lang="en-US" dirty="0">
              <a:solidFill>
                <a:srgbClr val="FFFFFF"/>
              </a:solidFill>
            </a:endParaRPr>
          </a:p>
        </p:txBody>
      </p:sp>
      <p:sp>
        <p:nvSpPr>
          <p:cNvPr id="7" name="Freeform 30"/>
          <p:cNvSpPr>
            <a:spLocks/>
          </p:cNvSpPr>
          <p:nvPr/>
        </p:nvSpPr>
        <p:spPr bwMode="auto">
          <a:xfrm flipH="1" flipV="1">
            <a:off x="4386262" y="3886201"/>
            <a:ext cx="52386" cy="990600"/>
          </a:xfrm>
          <a:custGeom>
            <a:avLst/>
            <a:gdLst>
              <a:gd name="T0" fmla="*/ 2646 w 2647"/>
              <a:gd name="T1" fmla="*/ 0 h 1378"/>
              <a:gd name="T2" fmla="*/ 0 w 2647"/>
              <a:gd name="T3" fmla="*/ 1377 h 1378"/>
            </a:gdLst>
            <a:ahLst/>
            <a:cxnLst>
              <a:cxn ang="0">
                <a:pos x="T0" y="T1"/>
              </a:cxn>
              <a:cxn ang="0">
                <a:pos x="T2" y="T3"/>
              </a:cxn>
            </a:cxnLst>
            <a:rect l="0" t="0" r="r" b="b"/>
            <a:pathLst>
              <a:path w="2647" h="1378">
                <a:moveTo>
                  <a:pt x="2646" y="0"/>
                </a:moveTo>
                <a:lnTo>
                  <a:pt x="0" y="1377"/>
                </a:lnTo>
              </a:path>
            </a:pathLst>
          </a:custGeom>
          <a:noFill/>
          <a:ln w="1836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Text Box 25"/>
          <p:cNvSpPr txBox="1">
            <a:spLocks noChangeArrowheads="1"/>
          </p:cNvSpPr>
          <p:nvPr/>
        </p:nvSpPr>
        <p:spPr bwMode="auto">
          <a:xfrm>
            <a:off x="4343400" y="4492625"/>
            <a:ext cx="394335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dirty="0" smtClean="0">
                <a:solidFill>
                  <a:srgbClr val="FFFFFF"/>
                </a:solidFill>
              </a:rPr>
              <a:t>Invariant holds after the transition</a:t>
            </a:r>
            <a:endParaRPr lang="en-US" dirty="0">
              <a:solidFill>
                <a:srgbClr val="FFFFFF"/>
              </a:solidFill>
            </a:endParaRPr>
          </a:p>
        </p:txBody>
      </p:sp>
      <p:sp>
        <p:nvSpPr>
          <p:cNvPr id="9" name="Freeform 30"/>
          <p:cNvSpPr>
            <a:spLocks/>
          </p:cNvSpPr>
          <p:nvPr/>
        </p:nvSpPr>
        <p:spPr bwMode="auto">
          <a:xfrm flipH="1" flipV="1">
            <a:off x="6257922" y="3886200"/>
            <a:ext cx="45719" cy="606425"/>
          </a:xfrm>
          <a:custGeom>
            <a:avLst/>
            <a:gdLst>
              <a:gd name="T0" fmla="*/ 2646 w 2647"/>
              <a:gd name="T1" fmla="*/ 0 h 1378"/>
              <a:gd name="T2" fmla="*/ 0 w 2647"/>
              <a:gd name="T3" fmla="*/ 1377 h 1378"/>
            </a:gdLst>
            <a:ahLst/>
            <a:cxnLst>
              <a:cxn ang="0">
                <a:pos x="T0" y="T1"/>
              </a:cxn>
              <a:cxn ang="0">
                <a:pos x="T2" y="T3"/>
              </a:cxn>
            </a:cxnLst>
            <a:rect l="0" t="0" r="r" b="b"/>
            <a:pathLst>
              <a:path w="2647" h="1378">
                <a:moveTo>
                  <a:pt x="2646" y="0"/>
                </a:moveTo>
                <a:lnTo>
                  <a:pt x="0" y="1377"/>
                </a:lnTo>
              </a:path>
            </a:pathLst>
          </a:custGeom>
          <a:noFill/>
          <a:ln w="1836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45499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additive="repl">
                                        <p:cTn id="28" dur="1" fill="hold">
                                          <p:stCondLst>
                                            <p:cond delay="0"/>
                                          </p:stCondLst>
                                        </p:cTn>
                                        <p:tgtEl>
                                          <p:spTgt spid="6"/>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8"/>
                                        </p:tgtEl>
                                        <p:attrNameLst>
                                          <p:attrName>style.visibility</p:attrName>
                                        </p:attrNameLst>
                                      </p:cBhvr>
                                      <p:to>
                                        <p:strVal val="visible"/>
                                      </p:to>
                                    </p:set>
                                  </p:childTnLst>
                                </p:cTn>
                              </p:par>
                              <p:par>
                                <p:cTn id="39" presetID="1" presetClass="entr" fill="hold" grpId="0" nodeType="withEffect">
                                  <p:stCondLst>
                                    <p:cond delay="0"/>
                                  </p:stCondLst>
                                  <p:childTnLst>
                                    <p:set>
                                      <p:cBhvr additive="repl">
                                        <p:cTn id="40" dur="1" fill="hold">
                                          <p:stCondLst>
                                            <p:cond delay="0"/>
                                          </p:stCondLst>
                                        </p:cTn>
                                        <p:tgtEl>
                                          <p:spTgt spid="9"/>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7" grpId="0" animBg="1"/>
      <p:bldP spid="7" grpId="1"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 Binary Tree</a:t>
            </a:r>
            <a:endParaRPr lang="en-US" dirty="0"/>
          </a:p>
        </p:txBody>
      </p:sp>
      <p:sp>
        <p:nvSpPr>
          <p:cNvPr id="4" name="Oval 2"/>
          <p:cNvSpPr>
            <a:spLocks noChangeArrowheads="1"/>
          </p:cNvSpPr>
          <p:nvPr/>
        </p:nvSpPr>
        <p:spPr bwMode="auto">
          <a:xfrm>
            <a:off x="4222751" y="1600200"/>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5" name="Group 3"/>
          <p:cNvGrpSpPr>
            <a:grpSpLocks/>
          </p:cNvGrpSpPr>
          <p:nvPr/>
        </p:nvGrpSpPr>
        <p:grpSpPr bwMode="auto">
          <a:xfrm>
            <a:off x="457200" y="5438781"/>
            <a:ext cx="8229600" cy="1243013"/>
            <a:chOff x="508" y="3552"/>
            <a:chExt cx="5184" cy="783"/>
          </a:xfrm>
        </p:grpSpPr>
        <p:sp>
          <p:nvSpPr>
            <p:cNvPr id="6" name="Oval 4"/>
            <p:cNvSpPr>
              <a:spLocks noChangeArrowheads="1"/>
            </p:cNvSpPr>
            <p:nvPr/>
          </p:nvSpPr>
          <p:spPr bwMode="auto">
            <a:xfrm>
              <a:off x="5028"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Oval 5"/>
            <p:cNvSpPr>
              <a:spLocks noChangeArrowheads="1"/>
            </p:cNvSpPr>
            <p:nvPr/>
          </p:nvSpPr>
          <p:spPr bwMode="auto">
            <a:xfrm>
              <a:off x="4651"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Oval 6"/>
            <p:cNvSpPr>
              <a:spLocks noChangeArrowheads="1"/>
            </p:cNvSpPr>
            <p:nvPr/>
          </p:nvSpPr>
          <p:spPr bwMode="auto">
            <a:xfrm>
              <a:off x="4275"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9" name="Oval 7"/>
            <p:cNvSpPr>
              <a:spLocks noChangeArrowheads="1"/>
            </p:cNvSpPr>
            <p:nvPr/>
          </p:nvSpPr>
          <p:spPr bwMode="auto">
            <a:xfrm>
              <a:off x="3898"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 name="Oval 8"/>
            <p:cNvSpPr>
              <a:spLocks noChangeArrowheads="1"/>
            </p:cNvSpPr>
            <p:nvPr/>
          </p:nvSpPr>
          <p:spPr bwMode="auto">
            <a:xfrm>
              <a:off x="3521"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1" name="Oval 9"/>
            <p:cNvSpPr>
              <a:spLocks noChangeArrowheads="1"/>
            </p:cNvSpPr>
            <p:nvPr/>
          </p:nvSpPr>
          <p:spPr bwMode="auto">
            <a:xfrm>
              <a:off x="3145"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2" name="Oval 10"/>
            <p:cNvSpPr>
              <a:spLocks noChangeArrowheads="1"/>
            </p:cNvSpPr>
            <p:nvPr/>
          </p:nvSpPr>
          <p:spPr bwMode="auto">
            <a:xfrm>
              <a:off x="2768"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3" name="Oval 11"/>
            <p:cNvSpPr>
              <a:spLocks noChangeArrowheads="1"/>
            </p:cNvSpPr>
            <p:nvPr/>
          </p:nvSpPr>
          <p:spPr bwMode="auto">
            <a:xfrm>
              <a:off x="2391"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4" name="Oval 12"/>
            <p:cNvSpPr>
              <a:spLocks noChangeArrowheads="1"/>
            </p:cNvSpPr>
            <p:nvPr/>
          </p:nvSpPr>
          <p:spPr bwMode="auto">
            <a:xfrm>
              <a:off x="2015"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 name="Oval 13"/>
            <p:cNvSpPr>
              <a:spLocks noChangeArrowheads="1"/>
            </p:cNvSpPr>
            <p:nvPr/>
          </p:nvSpPr>
          <p:spPr bwMode="auto">
            <a:xfrm>
              <a:off x="1638"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6" name="Oval 14"/>
            <p:cNvSpPr>
              <a:spLocks noChangeArrowheads="1"/>
            </p:cNvSpPr>
            <p:nvPr/>
          </p:nvSpPr>
          <p:spPr bwMode="auto">
            <a:xfrm>
              <a:off x="1261"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7" name="Oval 15"/>
            <p:cNvSpPr>
              <a:spLocks noChangeArrowheads="1"/>
            </p:cNvSpPr>
            <p:nvPr/>
          </p:nvSpPr>
          <p:spPr bwMode="auto">
            <a:xfrm>
              <a:off x="885"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 name="Oval 16"/>
            <p:cNvSpPr>
              <a:spLocks noChangeArrowheads="1"/>
            </p:cNvSpPr>
            <p:nvPr/>
          </p:nvSpPr>
          <p:spPr bwMode="auto">
            <a:xfrm>
              <a:off x="508"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9" name="Oval 17"/>
            <p:cNvSpPr>
              <a:spLocks noChangeArrowheads="1"/>
            </p:cNvSpPr>
            <p:nvPr/>
          </p:nvSpPr>
          <p:spPr bwMode="auto">
            <a:xfrm>
              <a:off x="5404" y="4047"/>
              <a:ext cx="288"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20" name="AutoShape 18"/>
            <p:cNvCxnSpPr>
              <a:cxnSpLocks noChangeShapeType="1"/>
              <a:stCxn id="60" idx="3"/>
              <a:endCxn id="18" idx="0"/>
            </p:cNvCxnSpPr>
            <p:nvPr/>
          </p:nvCxnSpPr>
          <p:spPr bwMode="auto">
            <a:xfrm flipH="1">
              <a:off x="652" y="3552"/>
              <a:ext cx="275" cy="495"/>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19"/>
            <p:cNvCxnSpPr>
              <a:cxnSpLocks noChangeShapeType="1"/>
              <a:stCxn id="60" idx="4"/>
              <a:endCxn id="17" idx="0"/>
            </p:cNvCxnSpPr>
            <p:nvPr/>
          </p:nvCxnSpPr>
          <p:spPr bwMode="auto">
            <a:xfrm flipH="1">
              <a:off x="1029" y="3615"/>
              <a:ext cx="51"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0"/>
            <p:cNvCxnSpPr>
              <a:cxnSpLocks noChangeShapeType="1"/>
              <a:stCxn id="60" idx="5"/>
              <a:endCxn id="16" idx="0"/>
            </p:cNvCxnSpPr>
            <p:nvPr/>
          </p:nvCxnSpPr>
          <p:spPr bwMode="auto">
            <a:xfrm>
              <a:off x="1233" y="3552"/>
              <a:ext cx="172" cy="495"/>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21"/>
            <p:cNvCxnSpPr>
              <a:cxnSpLocks noChangeShapeType="1"/>
              <a:stCxn id="60" idx="5"/>
              <a:endCxn id="13" idx="1"/>
            </p:cNvCxnSpPr>
            <p:nvPr/>
          </p:nvCxnSpPr>
          <p:spPr bwMode="auto">
            <a:xfrm>
              <a:off x="1233" y="3552"/>
              <a:ext cx="1200"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22"/>
            <p:cNvCxnSpPr>
              <a:cxnSpLocks noChangeShapeType="1"/>
              <a:stCxn id="57" idx="3"/>
              <a:endCxn id="16" idx="7"/>
            </p:cNvCxnSpPr>
            <p:nvPr/>
          </p:nvCxnSpPr>
          <p:spPr bwMode="auto">
            <a:xfrm flipH="1">
              <a:off x="1507" y="3552"/>
              <a:ext cx="428"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23"/>
            <p:cNvCxnSpPr>
              <a:cxnSpLocks noChangeShapeType="1"/>
              <a:stCxn id="57" idx="4"/>
              <a:endCxn id="15" idx="0"/>
            </p:cNvCxnSpPr>
            <p:nvPr/>
          </p:nvCxnSpPr>
          <p:spPr bwMode="auto">
            <a:xfrm flipH="1">
              <a:off x="1782" y="3615"/>
              <a:ext cx="306"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24"/>
            <p:cNvCxnSpPr>
              <a:cxnSpLocks noChangeShapeType="1"/>
              <a:stCxn id="57" idx="4"/>
              <a:endCxn id="14" idx="0"/>
            </p:cNvCxnSpPr>
            <p:nvPr/>
          </p:nvCxnSpPr>
          <p:spPr bwMode="auto">
            <a:xfrm>
              <a:off x="2088" y="3615"/>
              <a:ext cx="71"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25"/>
            <p:cNvCxnSpPr>
              <a:cxnSpLocks noChangeShapeType="1"/>
              <a:stCxn id="57" idx="5"/>
              <a:endCxn id="12" idx="1"/>
            </p:cNvCxnSpPr>
            <p:nvPr/>
          </p:nvCxnSpPr>
          <p:spPr bwMode="auto">
            <a:xfrm>
              <a:off x="2241" y="3552"/>
              <a:ext cx="569"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26"/>
            <p:cNvCxnSpPr>
              <a:cxnSpLocks noChangeShapeType="1"/>
              <a:stCxn id="56" idx="3"/>
              <a:endCxn id="13" idx="7"/>
            </p:cNvCxnSpPr>
            <p:nvPr/>
          </p:nvCxnSpPr>
          <p:spPr bwMode="auto">
            <a:xfrm flipH="1">
              <a:off x="2637" y="3552"/>
              <a:ext cx="306"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7"/>
            <p:cNvCxnSpPr>
              <a:cxnSpLocks noChangeShapeType="1"/>
              <a:stCxn id="56" idx="4"/>
              <a:endCxn id="12" idx="0"/>
            </p:cNvCxnSpPr>
            <p:nvPr/>
          </p:nvCxnSpPr>
          <p:spPr bwMode="auto">
            <a:xfrm flipH="1">
              <a:off x="2912" y="3615"/>
              <a:ext cx="184"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8"/>
            <p:cNvCxnSpPr>
              <a:cxnSpLocks noChangeShapeType="1"/>
              <a:stCxn id="56" idx="4"/>
              <a:endCxn id="11" idx="0"/>
            </p:cNvCxnSpPr>
            <p:nvPr/>
          </p:nvCxnSpPr>
          <p:spPr bwMode="auto">
            <a:xfrm>
              <a:off x="3096" y="3615"/>
              <a:ext cx="193"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AutoShape 29"/>
            <p:cNvCxnSpPr>
              <a:cxnSpLocks noChangeShapeType="1"/>
              <a:stCxn id="56" idx="5"/>
              <a:endCxn id="10" idx="1"/>
            </p:cNvCxnSpPr>
            <p:nvPr/>
          </p:nvCxnSpPr>
          <p:spPr bwMode="auto">
            <a:xfrm>
              <a:off x="3249" y="3552"/>
              <a:ext cx="314"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30"/>
            <p:cNvCxnSpPr>
              <a:cxnSpLocks noChangeShapeType="1"/>
              <a:stCxn id="58" idx="3"/>
              <a:endCxn id="11" idx="7"/>
            </p:cNvCxnSpPr>
            <p:nvPr/>
          </p:nvCxnSpPr>
          <p:spPr bwMode="auto">
            <a:xfrm flipH="1">
              <a:off x="3391" y="3552"/>
              <a:ext cx="560"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31"/>
            <p:cNvCxnSpPr>
              <a:cxnSpLocks noChangeShapeType="1"/>
              <a:stCxn id="58" idx="4"/>
              <a:endCxn id="9" idx="0"/>
            </p:cNvCxnSpPr>
            <p:nvPr/>
          </p:nvCxnSpPr>
          <p:spPr bwMode="auto">
            <a:xfrm flipH="1">
              <a:off x="4042" y="3615"/>
              <a:ext cx="62"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32"/>
            <p:cNvCxnSpPr>
              <a:cxnSpLocks noChangeShapeType="1"/>
              <a:stCxn id="58" idx="4"/>
              <a:endCxn id="8" idx="0"/>
            </p:cNvCxnSpPr>
            <p:nvPr/>
          </p:nvCxnSpPr>
          <p:spPr bwMode="auto">
            <a:xfrm>
              <a:off x="4104" y="3615"/>
              <a:ext cx="315"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33"/>
            <p:cNvCxnSpPr>
              <a:cxnSpLocks noChangeShapeType="1"/>
              <a:stCxn id="58" idx="5"/>
              <a:endCxn id="7" idx="1"/>
            </p:cNvCxnSpPr>
            <p:nvPr/>
          </p:nvCxnSpPr>
          <p:spPr bwMode="auto">
            <a:xfrm>
              <a:off x="4257" y="3552"/>
              <a:ext cx="436"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AutoShape 34"/>
            <p:cNvCxnSpPr>
              <a:cxnSpLocks noChangeShapeType="1"/>
              <a:stCxn id="59" idx="5"/>
              <a:endCxn id="19" idx="0"/>
            </p:cNvCxnSpPr>
            <p:nvPr/>
          </p:nvCxnSpPr>
          <p:spPr bwMode="auto">
            <a:xfrm>
              <a:off x="5265" y="3552"/>
              <a:ext cx="283" cy="495"/>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AutoShape 35"/>
            <p:cNvCxnSpPr>
              <a:cxnSpLocks noChangeShapeType="1"/>
              <a:stCxn id="59" idx="4"/>
              <a:endCxn id="6" idx="0"/>
            </p:cNvCxnSpPr>
            <p:nvPr/>
          </p:nvCxnSpPr>
          <p:spPr bwMode="auto">
            <a:xfrm>
              <a:off x="5112" y="3615"/>
              <a:ext cx="60" cy="432"/>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36"/>
            <p:cNvCxnSpPr>
              <a:cxnSpLocks noChangeShapeType="1"/>
              <a:stCxn id="59" idx="3"/>
              <a:endCxn id="7" idx="0"/>
            </p:cNvCxnSpPr>
            <p:nvPr/>
          </p:nvCxnSpPr>
          <p:spPr bwMode="auto">
            <a:xfrm flipH="1">
              <a:off x="4795" y="3552"/>
              <a:ext cx="164" cy="495"/>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37"/>
            <p:cNvCxnSpPr>
              <a:cxnSpLocks noChangeShapeType="1"/>
              <a:stCxn id="59" idx="3"/>
              <a:endCxn id="10" idx="7"/>
            </p:cNvCxnSpPr>
            <p:nvPr/>
          </p:nvCxnSpPr>
          <p:spPr bwMode="auto">
            <a:xfrm flipH="1">
              <a:off x="3767" y="3552"/>
              <a:ext cx="1192" cy="537"/>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40" name="Group 38"/>
          <p:cNvGrpSpPr>
            <a:grpSpLocks/>
          </p:cNvGrpSpPr>
          <p:nvPr/>
        </p:nvGrpSpPr>
        <p:grpSpPr bwMode="auto">
          <a:xfrm>
            <a:off x="4222754" y="2286000"/>
            <a:ext cx="685801" cy="1171576"/>
            <a:chOff x="2880" y="1566"/>
            <a:chExt cx="432" cy="738"/>
          </a:xfrm>
        </p:grpSpPr>
        <p:sp>
          <p:nvSpPr>
            <p:cNvPr id="41" name="Oval 39"/>
            <p:cNvSpPr>
              <a:spLocks noChangeArrowheads="1"/>
            </p:cNvSpPr>
            <p:nvPr/>
          </p:nvSpPr>
          <p:spPr bwMode="auto">
            <a:xfrm>
              <a:off x="2880" y="1872"/>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42" name="AutoShape 40"/>
            <p:cNvCxnSpPr>
              <a:cxnSpLocks noChangeShapeType="1"/>
              <a:stCxn id="4" idx="4"/>
              <a:endCxn id="41" idx="0"/>
            </p:cNvCxnSpPr>
            <p:nvPr/>
          </p:nvCxnSpPr>
          <p:spPr bwMode="auto">
            <a:xfrm>
              <a:off x="3096" y="1566"/>
              <a:ext cx="0" cy="306"/>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Oval 41"/>
            <p:cNvSpPr>
              <a:spLocks noChangeArrowheads="1"/>
            </p:cNvSpPr>
            <p:nvPr/>
          </p:nvSpPr>
          <p:spPr bwMode="auto">
            <a:xfrm>
              <a:off x="3061" y="204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44" name="Group 42"/>
          <p:cNvGrpSpPr>
            <a:grpSpLocks/>
          </p:cNvGrpSpPr>
          <p:nvPr/>
        </p:nvGrpSpPr>
        <p:grpSpPr bwMode="auto">
          <a:xfrm>
            <a:off x="2622551" y="3357564"/>
            <a:ext cx="3886201" cy="1009651"/>
            <a:chOff x="1872" y="2244"/>
            <a:chExt cx="2448" cy="636"/>
          </a:xfrm>
        </p:grpSpPr>
        <p:sp>
          <p:nvSpPr>
            <p:cNvPr id="45" name="Oval 43"/>
            <p:cNvSpPr>
              <a:spLocks noChangeArrowheads="1"/>
            </p:cNvSpPr>
            <p:nvPr/>
          </p:nvSpPr>
          <p:spPr bwMode="auto">
            <a:xfrm>
              <a:off x="1872" y="2433"/>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6" name="Oval 44"/>
            <p:cNvSpPr>
              <a:spLocks noChangeArrowheads="1"/>
            </p:cNvSpPr>
            <p:nvPr/>
          </p:nvSpPr>
          <p:spPr bwMode="auto">
            <a:xfrm>
              <a:off x="3888" y="244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47" name="AutoShape 45"/>
            <p:cNvCxnSpPr>
              <a:cxnSpLocks noChangeShapeType="1"/>
              <a:stCxn id="41" idx="3"/>
              <a:endCxn id="45" idx="7"/>
            </p:cNvCxnSpPr>
            <p:nvPr/>
          </p:nvCxnSpPr>
          <p:spPr bwMode="auto">
            <a:xfrm flipH="1">
              <a:off x="2241" y="2244"/>
              <a:ext cx="703" cy="25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46"/>
            <p:cNvCxnSpPr>
              <a:cxnSpLocks noChangeShapeType="1"/>
              <a:stCxn id="41" idx="5"/>
              <a:endCxn id="46" idx="1"/>
            </p:cNvCxnSpPr>
            <p:nvPr/>
          </p:nvCxnSpPr>
          <p:spPr bwMode="auto">
            <a:xfrm>
              <a:off x="3249" y="2244"/>
              <a:ext cx="703" cy="26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Oval 47"/>
            <p:cNvSpPr>
              <a:spLocks noChangeArrowheads="1"/>
            </p:cNvSpPr>
            <p:nvPr/>
          </p:nvSpPr>
          <p:spPr bwMode="auto">
            <a:xfrm>
              <a:off x="2006" y="267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0" name="Oval 48"/>
            <p:cNvSpPr>
              <a:spLocks noChangeArrowheads="1"/>
            </p:cNvSpPr>
            <p:nvPr/>
          </p:nvSpPr>
          <p:spPr bwMode="auto">
            <a:xfrm>
              <a:off x="2102" y="258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51" name="AutoShape 49"/>
            <p:cNvCxnSpPr>
              <a:cxnSpLocks noChangeShapeType="1"/>
            </p:cNvCxnSpPr>
            <p:nvPr/>
          </p:nvCxnSpPr>
          <p:spPr bwMode="auto">
            <a:xfrm flipH="1">
              <a:off x="2057" y="2625"/>
              <a:ext cx="54"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Oval 50"/>
            <p:cNvSpPr>
              <a:spLocks noChangeArrowheads="1"/>
            </p:cNvSpPr>
            <p:nvPr/>
          </p:nvSpPr>
          <p:spPr bwMode="auto">
            <a:xfrm>
              <a:off x="4118" y="267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3" name="Oval 51"/>
            <p:cNvSpPr>
              <a:spLocks noChangeArrowheads="1"/>
            </p:cNvSpPr>
            <p:nvPr/>
          </p:nvSpPr>
          <p:spPr bwMode="auto">
            <a:xfrm>
              <a:off x="4032" y="258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54" name="AutoShape 52"/>
            <p:cNvCxnSpPr>
              <a:cxnSpLocks noChangeShapeType="1"/>
            </p:cNvCxnSpPr>
            <p:nvPr/>
          </p:nvCxnSpPr>
          <p:spPr bwMode="auto">
            <a:xfrm>
              <a:off x="4082" y="2625"/>
              <a:ext cx="4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5" name="Group 53"/>
          <p:cNvGrpSpPr>
            <a:grpSpLocks/>
          </p:cNvGrpSpPr>
          <p:nvPr/>
        </p:nvGrpSpPr>
        <p:grpSpPr bwMode="auto">
          <a:xfrm>
            <a:off x="1022351" y="4243383"/>
            <a:ext cx="7086601" cy="1295400"/>
            <a:chOff x="864" y="2784"/>
            <a:chExt cx="4464" cy="816"/>
          </a:xfrm>
        </p:grpSpPr>
        <p:sp>
          <p:nvSpPr>
            <p:cNvPr id="56" name="Oval 54"/>
            <p:cNvSpPr>
              <a:spLocks noChangeArrowheads="1"/>
            </p:cNvSpPr>
            <p:nvPr/>
          </p:nvSpPr>
          <p:spPr bwMode="auto">
            <a:xfrm>
              <a:off x="2880" y="316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7" name="Oval 55"/>
            <p:cNvSpPr>
              <a:spLocks noChangeArrowheads="1"/>
            </p:cNvSpPr>
            <p:nvPr/>
          </p:nvSpPr>
          <p:spPr bwMode="auto">
            <a:xfrm>
              <a:off x="1872" y="316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8" name="Oval 56"/>
            <p:cNvSpPr>
              <a:spLocks noChangeArrowheads="1"/>
            </p:cNvSpPr>
            <p:nvPr/>
          </p:nvSpPr>
          <p:spPr bwMode="auto">
            <a:xfrm>
              <a:off x="3888" y="316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9" name="Oval 57"/>
            <p:cNvSpPr>
              <a:spLocks noChangeArrowheads="1"/>
            </p:cNvSpPr>
            <p:nvPr/>
          </p:nvSpPr>
          <p:spPr bwMode="auto">
            <a:xfrm>
              <a:off x="4896" y="316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0" name="Oval 58"/>
            <p:cNvSpPr>
              <a:spLocks noChangeArrowheads="1"/>
            </p:cNvSpPr>
            <p:nvPr/>
          </p:nvSpPr>
          <p:spPr bwMode="auto">
            <a:xfrm>
              <a:off x="864" y="3168"/>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61" name="AutoShape 59"/>
            <p:cNvCxnSpPr>
              <a:cxnSpLocks noChangeShapeType="1"/>
              <a:stCxn id="45" idx="3"/>
              <a:endCxn id="60" idx="7"/>
            </p:cNvCxnSpPr>
            <p:nvPr/>
          </p:nvCxnSpPr>
          <p:spPr bwMode="auto">
            <a:xfrm flipH="1">
              <a:off x="1233" y="2784"/>
              <a:ext cx="703" cy="44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AutoShape 60"/>
            <p:cNvCxnSpPr>
              <a:cxnSpLocks noChangeShapeType="1"/>
              <a:stCxn id="45" idx="4"/>
              <a:endCxn id="57" idx="0"/>
            </p:cNvCxnSpPr>
            <p:nvPr/>
          </p:nvCxnSpPr>
          <p:spPr bwMode="auto">
            <a:xfrm>
              <a:off x="2088" y="2847"/>
              <a:ext cx="0" cy="321"/>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AutoShape 61"/>
            <p:cNvCxnSpPr>
              <a:cxnSpLocks noChangeShapeType="1"/>
              <a:stCxn id="46" idx="4"/>
              <a:endCxn id="58" idx="0"/>
            </p:cNvCxnSpPr>
            <p:nvPr/>
          </p:nvCxnSpPr>
          <p:spPr bwMode="auto">
            <a:xfrm>
              <a:off x="4104" y="2862"/>
              <a:ext cx="0" cy="306"/>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62"/>
            <p:cNvCxnSpPr>
              <a:cxnSpLocks noChangeShapeType="1"/>
              <a:stCxn id="45" idx="5"/>
              <a:endCxn id="56" idx="1"/>
            </p:cNvCxnSpPr>
            <p:nvPr/>
          </p:nvCxnSpPr>
          <p:spPr bwMode="auto">
            <a:xfrm>
              <a:off x="2241" y="2784"/>
              <a:ext cx="703" cy="448"/>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AutoShape 63"/>
            <p:cNvCxnSpPr>
              <a:cxnSpLocks noChangeShapeType="1"/>
              <a:stCxn id="46" idx="3"/>
              <a:endCxn id="56" idx="7"/>
            </p:cNvCxnSpPr>
            <p:nvPr/>
          </p:nvCxnSpPr>
          <p:spPr bwMode="auto">
            <a:xfrm flipH="1">
              <a:off x="3249" y="2799"/>
              <a:ext cx="703" cy="43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64"/>
            <p:cNvCxnSpPr>
              <a:cxnSpLocks noChangeShapeType="1"/>
              <a:stCxn id="46" idx="5"/>
              <a:endCxn id="59" idx="1"/>
            </p:cNvCxnSpPr>
            <p:nvPr/>
          </p:nvCxnSpPr>
          <p:spPr bwMode="auto">
            <a:xfrm>
              <a:off x="4257" y="2799"/>
              <a:ext cx="703" cy="433"/>
            </a:xfrm>
            <a:prstGeom prst="straightConnector1">
              <a:avLst/>
            </a:prstGeom>
            <a:noFill/>
            <a:ln w="1836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 name="Oval 65"/>
            <p:cNvSpPr>
              <a:spLocks noChangeArrowheads="1"/>
            </p:cNvSpPr>
            <p:nvPr/>
          </p:nvSpPr>
          <p:spPr bwMode="auto">
            <a:xfrm>
              <a:off x="1050" y="3354"/>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8" name="Oval 66"/>
            <p:cNvSpPr>
              <a:spLocks noChangeArrowheads="1"/>
            </p:cNvSpPr>
            <p:nvPr/>
          </p:nvSpPr>
          <p:spPr bwMode="auto">
            <a:xfrm>
              <a:off x="1146" y="325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69" name="AutoShape 67"/>
            <p:cNvCxnSpPr>
              <a:cxnSpLocks noChangeShapeType="1"/>
            </p:cNvCxnSpPr>
            <p:nvPr/>
          </p:nvCxnSpPr>
          <p:spPr bwMode="auto">
            <a:xfrm flipH="1">
              <a:off x="1103" y="3305"/>
              <a:ext cx="5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Oval 68"/>
            <p:cNvSpPr>
              <a:spLocks noChangeArrowheads="1"/>
            </p:cNvSpPr>
            <p:nvPr/>
          </p:nvSpPr>
          <p:spPr bwMode="auto">
            <a:xfrm>
              <a:off x="954" y="3450"/>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1" name="AutoShape 69"/>
            <p:cNvCxnSpPr>
              <a:cxnSpLocks noChangeShapeType="1"/>
            </p:cNvCxnSpPr>
            <p:nvPr/>
          </p:nvCxnSpPr>
          <p:spPr bwMode="auto">
            <a:xfrm flipH="1">
              <a:off x="1007" y="3402"/>
              <a:ext cx="5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 name="Oval 70"/>
            <p:cNvSpPr>
              <a:spLocks noChangeArrowheads="1"/>
            </p:cNvSpPr>
            <p:nvPr/>
          </p:nvSpPr>
          <p:spPr bwMode="auto">
            <a:xfrm>
              <a:off x="1982" y="3360"/>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3" name="Oval 71"/>
            <p:cNvSpPr>
              <a:spLocks noChangeArrowheads="1"/>
            </p:cNvSpPr>
            <p:nvPr/>
          </p:nvSpPr>
          <p:spPr bwMode="auto">
            <a:xfrm>
              <a:off x="2126" y="3264"/>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4" name="AutoShape 72"/>
            <p:cNvCxnSpPr>
              <a:cxnSpLocks noChangeShapeType="1"/>
            </p:cNvCxnSpPr>
            <p:nvPr/>
          </p:nvCxnSpPr>
          <p:spPr bwMode="auto">
            <a:xfrm flipH="1">
              <a:off x="2022" y="3306"/>
              <a:ext cx="103"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Oval 73"/>
            <p:cNvSpPr>
              <a:spLocks noChangeArrowheads="1"/>
            </p:cNvSpPr>
            <p:nvPr/>
          </p:nvSpPr>
          <p:spPr bwMode="auto">
            <a:xfrm>
              <a:off x="2068" y="3456"/>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6" name="AutoShape 74"/>
            <p:cNvCxnSpPr>
              <a:cxnSpLocks noChangeShapeType="1"/>
            </p:cNvCxnSpPr>
            <p:nvPr/>
          </p:nvCxnSpPr>
          <p:spPr bwMode="auto">
            <a:xfrm>
              <a:off x="2032" y="3409"/>
              <a:ext cx="4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 name="Oval 75"/>
            <p:cNvSpPr>
              <a:spLocks noChangeArrowheads="1"/>
            </p:cNvSpPr>
            <p:nvPr/>
          </p:nvSpPr>
          <p:spPr bwMode="auto">
            <a:xfrm>
              <a:off x="2976" y="3390"/>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8" name="Oval 76"/>
            <p:cNvSpPr>
              <a:spLocks noChangeArrowheads="1"/>
            </p:cNvSpPr>
            <p:nvPr/>
          </p:nvSpPr>
          <p:spPr bwMode="auto">
            <a:xfrm>
              <a:off x="3072" y="3294"/>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79" name="AutoShape 77"/>
            <p:cNvCxnSpPr>
              <a:cxnSpLocks noChangeShapeType="1"/>
            </p:cNvCxnSpPr>
            <p:nvPr/>
          </p:nvCxnSpPr>
          <p:spPr bwMode="auto">
            <a:xfrm flipH="1">
              <a:off x="3024" y="3334"/>
              <a:ext cx="54"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 name="Oval 78"/>
            <p:cNvSpPr>
              <a:spLocks noChangeArrowheads="1"/>
            </p:cNvSpPr>
            <p:nvPr/>
          </p:nvSpPr>
          <p:spPr bwMode="auto">
            <a:xfrm>
              <a:off x="3158" y="3390"/>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1" name="AutoShape 79"/>
            <p:cNvCxnSpPr>
              <a:cxnSpLocks noChangeShapeType="1"/>
            </p:cNvCxnSpPr>
            <p:nvPr/>
          </p:nvCxnSpPr>
          <p:spPr bwMode="auto">
            <a:xfrm>
              <a:off x="3115" y="3340"/>
              <a:ext cx="4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 name="Oval 80"/>
            <p:cNvSpPr>
              <a:spLocks noChangeArrowheads="1"/>
            </p:cNvSpPr>
            <p:nvPr/>
          </p:nvSpPr>
          <p:spPr bwMode="auto">
            <a:xfrm>
              <a:off x="4142" y="3354"/>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3" name="Oval 81"/>
            <p:cNvSpPr>
              <a:spLocks noChangeArrowheads="1"/>
            </p:cNvSpPr>
            <p:nvPr/>
          </p:nvSpPr>
          <p:spPr bwMode="auto">
            <a:xfrm>
              <a:off x="4008" y="325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4" name="AutoShape 82"/>
            <p:cNvCxnSpPr>
              <a:cxnSpLocks noChangeShapeType="1"/>
            </p:cNvCxnSpPr>
            <p:nvPr/>
          </p:nvCxnSpPr>
          <p:spPr bwMode="auto">
            <a:xfrm>
              <a:off x="4055" y="3313"/>
              <a:ext cx="93"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5" name="Oval 83"/>
            <p:cNvSpPr>
              <a:spLocks noChangeArrowheads="1"/>
            </p:cNvSpPr>
            <p:nvPr/>
          </p:nvSpPr>
          <p:spPr bwMode="auto">
            <a:xfrm>
              <a:off x="4046" y="3450"/>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6" name="AutoShape 84"/>
            <p:cNvCxnSpPr>
              <a:cxnSpLocks noChangeShapeType="1"/>
            </p:cNvCxnSpPr>
            <p:nvPr/>
          </p:nvCxnSpPr>
          <p:spPr bwMode="auto">
            <a:xfrm flipH="1">
              <a:off x="4093" y="3402"/>
              <a:ext cx="5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 name="Oval 85"/>
            <p:cNvSpPr>
              <a:spLocks noChangeArrowheads="1"/>
            </p:cNvSpPr>
            <p:nvPr/>
          </p:nvSpPr>
          <p:spPr bwMode="auto">
            <a:xfrm>
              <a:off x="5082" y="3342"/>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8" name="Oval 86"/>
            <p:cNvSpPr>
              <a:spLocks noChangeArrowheads="1"/>
            </p:cNvSpPr>
            <p:nvPr/>
          </p:nvSpPr>
          <p:spPr bwMode="auto">
            <a:xfrm>
              <a:off x="4986" y="3246"/>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89" name="AutoShape 87"/>
            <p:cNvCxnSpPr>
              <a:cxnSpLocks noChangeShapeType="1"/>
            </p:cNvCxnSpPr>
            <p:nvPr/>
          </p:nvCxnSpPr>
          <p:spPr bwMode="auto">
            <a:xfrm>
              <a:off x="5038" y="3299"/>
              <a:ext cx="5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Oval 88"/>
            <p:cNvSpPr>
              <a:spLocks noChangeArrowheads="1"/>
            </p:cNvSpPr>
            <p:nvPr/>
          </p:nvSpPr>
          <p:spPr bwMode="auto">
            <a:xfrm>
              <a:off x="5178" y="3438"/>
              <a:ext cx="58" cy="5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cxnSp>
          <p:nvCxnSpPr>
            <p:cNvPr id="91" name="AutoShape 89"/>
            <p:cNvCxnSpPr>
              <a:cxnSpLocks noChangeShapeType="1"/>
            </p:cNvCxnSpPr>
            <p:nvPr/>
          </p:nvCxnSpPr>
          <p:spPr bwMode="auto">
            <a:xfrm>
              <a:off x="5127" y="3388"/>
              <a:ext cx="55" cy="55"/>
            </a:xfrm>
            <a:prstGeom prst="straightConnector1">
              <a:avLst/>
            </a:prstGeom>
            <a:noFill/>
            <a:ln w="126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92" name="Group 90"/>
          <p:cNvGrpSpPr>
            <a:grpSpLocks/>
          </p:cNvGrpSpPr>
          <p:nvPr/>
        </p:nvGrpSpPr>
        <p:grpSpPr bwMode="auto">
          <a:xfrm>
            <a:off x="1084264" y="1749425"/>
            <a:ext cx="2944812" cy="455613"/>
            <a:chOff x="903" y="1228"/>
            <a:chExt cx="1855" cy="287"/>
          </a:xfrm>
        </p:grpSpPr>
        <p:sp>
          <p:nvSpPr>
            <p:cNvPr id="93" name="Text Box 91"/>
            <p:cNvSpPr txBox="1">
              <a:spLocks noChangeArrowheads="1"/>
            </p:cNvSpPr>
            <p:nvPr/>
          </p:nvSpPr>
          <p:spPr bwMode="auto">
            <a:xfrm>
              <a:off x="903" y="1228"/>
              <a:ext cx="125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2400" dirty="0">
                  <a:solidFill>
                    <a:schemeClr val="tx1"/>
                  </a:solidFill>
                </a:rPr>
                <a:t>Initial State</a:t>
              </a:r>
            </a:p>
          </p:txBody>
        </p:sp>
        <p:sp>
          <p:nvSpPr>
            <p:cNvPr id="94" name="AutoShape 92"/>
            <p:cNvSpPr>
              <a:spLocks noChangeArrowheads="1"/>
            </p:cNvSpPr>
            <p:nvPr/>
          </p:nvSpPr>
          <p:spPr bwMode="auto">
            <a:xfrm>
              <a:off x="2183" y="1228"/>
              <a:ext cx="576" cy="288"/>
            </a:xfrm>
            <a:prstGeom prst="rightArrow">
              <a:avLst>
                <a:gd name="adj1" fmla="val 50000"/>
                <a:gd name="adj2" fmla="val 50000"/>
              </a:avLst>
            </a:prstGeom>
            <a:no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
        <p:nvSpPr>
          <p:cNvPr id="95" name="Freeform 93"/>
          <p:cNvSpPr>
            <a:spLocks noChangeArrowheads="1"/>
          </p:cNvSpPr>
          <p:nvPr/>
        </p:nvSpPr>
        <p:spPr bwMode="auto">
          <a:xfrm>
            <a:off x="565151" y="4191000"/>
            <a:ext cx="7772400" cy="2514600"/>
          </a:xfrm>
          <a:custGeom>
            <a:avLst/>
            <a:gdLst>
              <a:gd name="T0" fmla="*/ 426 w 858"/>
              <a:gd name="T1" fmla="*/ 0 h 864"/>
              <a:gd name="T2" fmla="*/ 480 w 858"/>
              <a:gd name="T3" fmla="*/ 246 h 864"/>
              <a:gd name="T4" fmla="*/ 642 w 858"/>
              <a:gd name="T5" fmla="*/ 60 h 864"/>
              <a:gd name="T6" fmla="*/ 564 w 858"/>
              <a:gd name="T7" fmla="*/ 294 h 864"/>
              <a:gd name="T8" fmla="*/ 804 w 858"/>
              <a:gd name="T9" fmla="*/ 216 h 864"/>
              <a:gd name="T10" fmla="*/ 618 w 858"/>
              <a:gd name="T11" fmla="*/ 384 h 864"/>
              <a:gd name="T12" fmla="*/ 858 w 858"/>
              <a:gd name="T13" fmla="*/ 432 h 864"/>
              <a:gd name="T14" fmla="*/ 618 w 858"/>
              <a:gd name="T15" fmla="*/ 480 h 864"/>
              <a:gd name="T16" fmla="*/ 804 w 858"/>
              <a:gd name="T17" fmla="*/ 648 h 864"/>
              <a:gd name="T18" fmla="*/ 564 w 858"/>
              <a:gd name="T19" fmla="*/ 570 h 864"/>
              <a:gd name="T20" fmla="*/ 642 w 858"/>
              <a:gd name="T21" fmla="*/ 804 h 864"/>
              <a:gd name="T22" fmla="*/ 480 w 858"/>
              <a:gd name="T23" fmla="*/ 618 h 864"/>
              <a:gd name="T24" fmla="*/ 426 w 858"/>
              <a:gd name="T25" fmla="*/ 864 h 864"/>
              <a:gd name="T26" fmla="*/ 378 w 858"/>
              <a:gd name="T27" fmla="*/ 618 h 864"/>
              <a:gd name="T28" fmla="*/ 216 w 858"/>
              <a:gd name="T29" fmla="*/ 804 h 864"/>
              <a:gd name="T30" fmla="*/ 294 w 858"/>
              <a:gd name="T31" fmla="*/ 570 h 864"/>
              <a:gd name="T32" fmla="*/ 54 w 858"/>
              <a:gd name="T33" fmla="*/ 648 h 864"/>
              <a:gd name="T34" fmla="*/ 240 w 858"/>
              <a:gd name="T35" fmla="*/ 480 h 864"/>
              <a:gd name="T36" fmla="*/ 0 w 858"/>
              <a:gd name="T37" fmla="*/ 432 h 864"/>
              <a:gd name="T38" fmla="*/ 240 w 858"/>
              <a:gd name="T39" fmla="*/ 384 h 864"/>
              <a:gd name="T40" fmla="*/ 54 w 858"/>
              <a:gd name="T41" fmla="*/ 216 h 864"/>
              <a:gd name="T42" fmla="*/ 294 w 858"/>
              <a:gd name="T43" fmla="*/ 294 h 864"/>
              <a:gd name="T44" fmla="*/ 216 w 858"/>
              <a:gd name="T45" fmla="*/ 60 h 864"/>
              <a:gd name="T46" fmla="*/ 378 w 858"/>
              <a:gd name="T47" fmla="*/ 246 h 864"/>
              <a:gd name="T48" fmla="*/ 426 w 858"/>
              <a:gd name="T49"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7932" rIns="90000" bIns="45000" anchor="ctr"/>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2600" b="1" dirty="0">
                <a:solidFill>
                  <a:srgbClr val="000000"/>
                </a:solidFill>
                <a:ea typeface="DejaVu Sans" charset="0"/>
                <a:cs typeface="DejaVu Sans" charset="0"/>
              </a:rPr>
              <a:t>State Space Explosion</a:t>
            </a:r>
          </a:p>
        </p:txBody>
      </p:sp>
    </p:spTree>
    <p:extLst>
      <p:ext uri="{BB962C8B-B14F-4D97-AF65-F5344CB8AC3E}">
        <p14:creationId xmlns:p14="http://schemas.microsoft.com/office/powerpoint/2010/main" val="106505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additive="repl">
                                        <p:cTn id="28" dur="1" fill="hold">
                                          <p:stCondLst>
                                            <p:cond delay="0"/>
                                          </p:stCondLst>
                                        </p:cTn>
                                        <p:tgtEl>
                                          <p:spTgt spid="95"/>
                                        </p:tgtEl>
                                        <p:attrNameLst>
                                          <p:attrName>style.visibility</p:attrName>
                                        </p:attrNameLst>
                                      </p:cBhvr>
                                      <p:to>
                                        <p:strVal val="visible"/>
                                      </p:to>
                                    </p:set>
                                    <p:anim calcmode="lin" valueType="num">
                                      <p:cBhvr additive="repl">
                                        <p:cTn id="29" dur="500" fill="hold"/>
                                        <p:tgtEl>
                                          <p:spTgt spid="95"/>
                                        </p:tgtEl>
                                        <p:attrNameLst>
                                          <p:attrName>ppt_w</p:attrName>
                                        </p:attrNameLst>
                                      </p:cBhvr>
                                      <p:tavLst>
                                        <p:tav tm="100000">
                                          <p:val>
                                            <p:strVal val="0"/>
                                          </p:val>
                                        </p:tav>
                                        <p:tav>
                                          <p:val>
                                            <p:strVal val="#ppt_w"/>
                                          </p:val>
                                        </p:tav>
                                      </p:tavLst>
                                    </p:anim>
                                    <p:anim calcmode="lin" valueType="num">
                                      <p:cBhvr additive="repl">
                                        <p:cTn id="30" dur="500" fill="hold"/>
                                        <p:tgtEl>
                                          <p:spTgt spid="95"/>
                                        </p:tgtEl>
                                        <p:attrNameLst>
                                          <p:attrName>ppt_h</p:attrName>
                                        </p:attrNameLst>
                                      </p:cBhvr>
                                      <p:tavLst>
                                        <p:tav tm="100000">
                                          <p:val>
                                            <p:str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a:xfrm>
            <a:off x="152400" y="1524000"/>
            <a:ext cx="8915400" cy="5257800"/>
          </a:xfrm>
        </p:spPr>
        <p:txBody>
          <a:bodyPr/>
          <a:lstStyle/>
          <a:p>
            <a:r>
              <a:rPr lang="en-US" dirty="0" smtClean="0"/>
              <a:t>Symbolically execute a transition of </a:t>
            </a:r>
            <a:r>
              <a:rPr lang="en-US" dirty="0" smtClean="0">
                <a:solidFill>
                  <a:srgbClr val="FFFF00"/>
                </a:solidFill>
              </a:rPr>
              <a:t>pre</a:t>
            </a:r>
            <a:r>
              <a:rPr lang="en-US" dirty="0" smtClean="0"/>
              <a:t> to get </a:t>
            </a:r>
            <a:r>
              <a:rPr lang="en-US" dirty="0" smtClean="0">
                <a:solidFill>
                  <a:srgbClr val="FFFF00"/>
                </a:solidFill>
              </a:rPr>
              <a:t>post</a:t>
            </a:r>
          </a:p>
          <a:p>
            <a:r>
              <a:rPr lang="en-US" dirty="0" smtClean="0"/>
              <a:t>Consider all similar states in </a:t>
            </a:r>
            <a:r>
              <a:rPr lang="en-US" dirty="0" smtClean="0">
                <a:solidFill>
                  <a:srgbClr val="FFFF00"/>
                </a:solidFill>
              </a:rPr>
              <a:t>P</a:t>
            </a:r>
            <a:r>
              <a:rPr lang="en-US" dirty="0" smtClean="0"/>
              <a:t> that satisfy </a:t>
            </a:r>
            <a:r>
              <a:rPr lang="en-US" dirty="0" err="1" smtClean="0"/>
              <a:t>repOk</a:t>
            </a:r>
            <a:r>
              <a:rPr lang="en-US" dirty="0" smtClean="0"/>
              <a:t>()</a:t>
            </a:r>
          </a:p>
          <a:p>
            <a:r>
              <a:rPr lang="en-US" dirty="0" smtClean="0"/>
              <a:t>Check that they satisfy </a:t>
            </a:r>
            <a:r>
              <a:rPr lang="en-US" dirty="0" err="1" smtClean="0"/>
              <a:t>repOk</a:t>
            </a:r>
            <a:r>
              <a:rPr lang="en-US" dirty="0" smtClean="0"/>
              <a:t>() in the </a:t>
            </a:r>
            <a:r>
              <a:rPr lang="en-US" dirty="0" err="1" smtClean="0"/>
              <a:t>poststate</a:t>
            </a:r>
            <a:endParaRPr lang="en-US" dirty="0" smtClean="0"/>
          </a:p>
          <a:p>
            <a:pPr marL="0" indent="0">
              <a:buNone/>
            </a:pPr>
            <a:r>
              <a:rPr lang="en-US" dirty="0" smtClean="0"/>
              <a:t>	     </a:t>
            </a:r>
            <a:r>
              <a:rPr lang="en-US" dirty="0" smtClean="0">
                <a:solidFill>
                  <a:srgbClr val="FFFF00"/>
                </a:solidFill>
              </a:rPr>
              <a:t>(</a:t>
            </a:r>
            <a:r>
              <a:rPr lang="en-US" dirty="0" err="1" smtClean="0">
                <a:solidFill>
                  <a:srgbClr val="FFFF00"/>
                </a:solidFill>
              </a:rPr>
              <a:t>pre.repOk</a:t>
            </a:r>
            <a:r>
              <a:rPr lang="en-US" dirty="0" smtClean="0">
                <a:solidFill>
                  <a:srgbClr val="FFFF00"/>
                </a:solidFill>
              </a:rPr>
              <a:t>() &amp;&amp; P) </a:t>
            </a:r>
            <a:r>
              <a:rPr lang="en-US" dirty="0" smtClean="0">
                <a:solidFill>
                  <a:srgbClr val="FFFF00"/>
                </a:solidFill>
                <a:sym typeface="Symbol"/>
              </a:rPr>
              <a:t></a:t>
            </a:r>
            <a:r>
              <a:rPr lang="en-US" dirty="0" smtClean="0">
                <a:solidFill>
                  <a:srgbClr val="FFFF00"/>
                </a:solidFill>
              </a:rPr>
              <a:t> </a:t>
            </a:r>
            <a:r>
              <a:rPr lang="en-US" dirty="0" err="1" smtClean="0">
                <a:solidFill>
                  <a:srgbClr val="FFFF00"/>
                </a:solidFill>
              </a:rPr>
              <a:t>post.repOk</a:t>
            </a:r>
            <a:r>
              <a:rPr lang="en-US" dirty="0" smtClean="0">
                <a:solidFill>
                  <a:srgbClr val="FFFF00"/>
                </a:solidFill>
              </a:rPr>
              <a:t>()</a:t>
            </a:r>
            <a:endParaRPr lang="en-US" baseline="-25000" dirty="0" smtClean="0">
              <a:solidFill>
                <a:srgbClr val="FFFF00"/>
              </a:solidFill>
            </a:endParaRPr>
          </a:p>
          <a:p>
            <a:endParaRPr lang="en-US" dirty="0" smtClean="0"/>
          </a:p>
          <a:p>
            <a:endParaRPr lang="en-US" dirty="0" smtClean="0"/>
          </a:p>
          <a:p>
            <a:r>
              <a:rPr lang="en-US" dirty="0" smtClean="0"/>
              <a:t>Use a SAT solver to check this formula</a:t>
            </a:r>
          </a:p>
          <a:p>
            <a:pPr lvl="1"/>
            <a:r>
              <a:rPr lang="en-US" dirty="0" smtClean="0"/>
              <a:t>If it always holds then the pruning is sound</a:t>
            </a:r>
          </a:p>
          <a:p>
            <a:pPr lvl="1"/>
            <a:r>
              <a:rPr lang="en-US" dirty="0" smtClean="0"/>
              <a:t>If not, then we have a concrete counterexample </a:t>
            </a:r>
            <a:endParaRPr lang="en-US" dirty="0"/>
          </a:p>
          <a:p>
            <a:endParaRPr lang="en-US" dirty="0"/>
          </a:p>
        </p:txBody>
      </p:sp>
      <p:sp>
        <p:nvSpPr>
          <p:cNvPr id="10" name="AutoShape 18"/>
          <p:cNvSpPr>
            <a:spLocks noChangeArrowheads="1"/>
          </p:cNvSpPr>
          <p:nvPr/>
        </p:nvSpPr>
        <p:spPr bwMode="auto">
          <a:xfrm>
            <a:off x="4267200" y="3886200"/>
            <a:ext cx="685800" cy="457200"/>
          </a:xfrm>
          <a:prstGeom prst="downArrow">
            <a:avLst>
              <a:gd name="adj1" fmla="val 50000"/>
              <a:gd name="adj2" fmla="val 25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Rectangle 19"/>
          <p:cNvSpPr>
            <a:spLocks noChangeArrowheads="1"/>
          </p:cNvSpPr>
          <p:nvPr/>
        </p:nvSpPr>
        <p:spPr bwMode="auto">
          <a:xfrm>
            <a:off x="3124200" y="4525963"/>
            <a:ext cx="3079750" cy="4572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Lst>
            </a:pPr>
            <a:r>
              <a:rPr lang="en-US" dirty="0" err="1">
                <a:solidFill>
                  <a:srgbClr val="FFFF00"/>
                </a:solidFill>
                <a:ea typeface="DejaVu Sans" charset="0"/>
                <a:cs typeface="DejaVu Sans" charset="0"/>
              </a:rPr>
              <a:t>boolean</a:t>
            </a:r>
            <a:r>
              <a:rPr lang="en-US" dirty="0">
                <a:solidFill>
                  <a:srgbClr val="FFFF00"/>
                </a:solidFill>
                <a:ea typeface="DejaVu Sans" charset="0"/>
                <a:cs typeface="DejaVu Sans" charset="0"/>
              </a:rPr>
              <a:t> formula</a:t>
            </a:r>
          </a:p>
        </p:txBody>
      </p:sp>
    </p:spTree>
    <p:extLst>
      <p:ext uri="{BB962C8B-B14F-4D97-AF65-F5344CB8AC3E}">
        <p14:creationId xmlns:p14="http://schemas.microsoft.com/office/powerpoint/2010/main" val="28091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Program Specification</a:t>
            </a:r>
          </a:p>
          <a:p>
            <a:r>
              <a:rPr lang="en-US" dirty="0" smtClean="0"/>
              <a:t>Search Algorithm</a:t>
            </a:r>
          </a:p>
          <a:p>
            <a:r>
              <a:rPr lang="en-US" dirty="0" smtClean="0"/>
              <a:t>State Space Representation</a:t>
            </a:r>
          </a:p>
          <a:p>
            <a:r>
              <a:rPr lang="en-US" dirty="0" smtClean="0"/>
              <a:t>State Space Reduction</a:t>
            </a:r>
            <a:endParaRPr lang="en-US" dirty="0"/>
          </a:p>
          <a:p>
            <a:r>
              <a:rPr lang="en-US" b="1" dirty="0" smtClean="0">
                <a:solidFill>
                  <a:srgbClr val="FFFF00"/>
                </a:solidFill>
              </a:rPr>
              <a:t>Translating Declarative Methods</a:t>
            </a:r>
          </a:p>
          <a:p>
            <a:r>
              <a:rPr lang="en-US" dirty="0" smtClean="0"/>
              <a:t>Advanced Specifications</a:t>
            </a:r>
            <a:endParaRPr lang="en-US" dirty="0"/>
          </a:p>
        </p:txBody>
      </p:sp>
    </p:spTree>
    <p:extLst>
      <p:ext uri="{BB962C8B-B14F-4D97-AF65-F5344CB8AC3E}">
        <p14:creationId xmlns:p14="http://schemas.microsoft.com/office/powerpoint/2010/main" val="272645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Declarative Methods</a:t>
            </a:r>
            <a:endParaRPr lang="en-US" dirty="0"/>
          </a:p>
        </p:txBody>
      </p:sp>
      <p:sp>
        <p:nvSpPr>
          <p:cNvPr id="4" name="Text Box 2"/>
          <p:cNvSpPr txBox="1">
            <a:spLocks noChangeArrowheads="1"/>
          </p:cNvSpPr>
          <p:nvPr/>
        </p:nvSpPr>
        <p:spPr bwMode="auto">
          <a:xfrm>
            <a:off x="533400" y="1524000"/>
            <a:ext cx="8077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600" b="1" dirty="0" smtClean="0">
                <a:solidFill>
                  <a:srgbClr val="FF0000"/>
                </a:solidFill>
                <a:latin typeface="Courier New" pitchFamily="49" charset="0"/>
              </a:rPr>
              <a:t>@Declarative</a:t>
            </a:r>
            <a:r>
              <a:rPr lang="en-US" sz="1600" dirty="0" smtClean="0">
                <a:solidFill>
                  <a:srgbClr val="FFFFFF"/>
                </a:solidFill>
                <a:latin typeface="Courier New" pitchFamily="49" charset="0"/>
              </a:rPr>
              <a:t> </a:t>
            </a:r>
            <a:r>
              <a:rPr lang="en-US" sz="1600" b="1" dirty="0" err="1" smtClean="0">
                <a:solidFill>
                  <a:srgbClr val="00FF00"/>
                </a:solidFill>
                <a:latin typeface="Courier New" pitchFamily="49" charset="0"/>
              </a:rPr>
              <a:t>boolean</a:t>
            </a:r>
            <a:r>
              <a:rPr lang="en-US" sz="1600" dirty="0" smtClean="0">
                <a:solidFill>
                  <a:srgbClr val="00FF00"/>
                </a:solidFill>
                <a:latin typeface="Courier New" pitchFamily="49" charset="0"/>
              </a:rPr>
              <a:t> </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(Node n, Node low, Node high) {</a:t>
            </a:r>
          </a:p>
          <a:p>
            <a:pPr>
              <a:lnSpc>
                <a:spcPct val="118000"/>
              </a:lnSpc>
            </a:pP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(n == </a:t>
            </a:r>
            <a:r>
              <a:rPr lang="en-US" sz="1600" b="1" dirty="0" smtClean="0">
                <a:solidFill>
                  <a:srgbClr val="00FF00"/>
                </a:solidFill>
                <a:latin typeface="Courier New" pitchFamily="49" charset="0"/>
              </a:rPr>
              <a:t>null</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(low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low.key</a:t>
            </a:r>
            <a:r>
              <a:rPr lang="en-US" sz="1600" dirty="0" smtClean="0">
                <a:solidFill>
                  <a:srgbClr val="FFFFFF"/>
                </a:solidFill>
                <a:latin typeface="Courier New" pitchFamily="49" charset="0"/>
              </a:rPr>
              <a:t>  &gt;=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(high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high.key</a:t>
            </a:r>
            <a:r>
              <a:rPr lang="en-US" sz="1600" dirty="0" smtClean="0">
                <a:solidFill>
                  <a:srgbClr val="FFFFFF"/>
                </a:solidFill>
                <a:latin typeface="Courier New" pitchFamily="49" charset="0"/>
              </a:rPr>
              <a:t> &lt;=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n.left</a:t>
            </a:r>
            <a:r>
              <a:rPr lang="en-US" sz="1600" dirty="0" smtClean="0">
                <a:solidFill>
                  <a:srgbClr val="FFFFFF"/>
                </a:solidFill>
                <a:latin typeface="Courier New" pitchFamily="49" charset="0"/>
              </a:rPr>
              <a:t>,  low, n   ))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n.right</a:t>
            </a:r>
            <a:r>
              <a:rPr lang="en-US" sz="1600" dirty="0" smtClean="0">
                <a:solidFill>
                  <a:srgbClr val="FFFFFF"/>
                </a:solidFill>
                <a:latin typeface="Courier New" pitchFamily="49" charset="0"/>
              </a:rPr>
              <a:t>, n,   high))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smtClean="0">
                <a:solidFill>
                  <a:srgbClr val="FFFFFF"/>
                </a:solidFill>
                <a:latin typeface="Courier New" pitchFamily="49" charset="0"/>
              </a:rPr>
              <a:t>}</a:t>
            </a:r>
            <a:endParaRPr lang="en-US" sz="1600" dirty="0">
              <a:solidFill>
                <a:srgbClr val="FFFFFF"/>
              </a:solidFill>
              <a:latin typeface="Courier New" pitchFamily="49" charset="0"/>
            </a:endParaRPr>
          </a:p>
        </p:txBody>
      </p:sp>
      <p:sp>
        <p:nvSpPr>
          <p:cNvPr id="8" name="AutoShape 18"/>
          <p:cNvSpPr>
            <a:spLocks noChangeArrowheads="1"/>
          </p:cNvSpPr>
          <p:nvPr/>
        </p:nvSpPr>
        <p:spPr bwMode="auto">
          <a:xfrm>
            <a:off x="4006850" y="3932237"/>
            <a:ext cx="685800" cy="457200"/>
          </a:xfrm>
          <a:prstGeom prst="downArrow">
            <a:avLst>
              <a:gd name="adj1" fmla="val 50000"/>
              <a:gd name="adj2" fmla="val 25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19"/>
          <p:cNvSpPr>
            <a:spLocks noChangeArrowheads="1"/>
          </p:cNvSpPr>
          <p:nvPr/>
        </p:nvSpPr>
        <p:spPr bwMode="auto">
          <a:xfrm>
            <a:off x="2863850" y="4724400"/>
            <a:ext cx="3079750" cy="4572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69876" rIns="99000" bIns="54000" anchor="ctr"/>
          <a:lstStyle/>
          <a:p>
            <a:pPr algn="ctr">
              <a:tabLst>
                <a:tab pos="723900" algn="l"/>
                <a:tab pos="1447800" algn="l"/>
                <a:tab pos="2171700" algn="l"/>
                <a:tab pos="2895600" algn="l"/>
              </a:tabLst>
            </a:pPr>
            <a:r>
              <a:rPr lang="en-US" dirty="0" err="1">
                <a:solidFill>
                  <a:srgbClr val="FFFF00"/>
                </a:solidFill>
                <a:ea typeface="DejaVu Sans" charset="0"/>
                <a:cs typeface="DejaVu Sans" charset="0"/>
              </a:rPr>
              <a:t>boolean</a:t>
            </a:r>
            <a:r>
              <a:rPr lang="en-US" dirty="0">
                <a:solidFill>
                  <a:srgbClr val="FFFF00"/>
                </a:solidFill>
                <a:ea typeface="DejaVu Sans" charset="0"/>
                <a:cs typeface="DejaVu Sans" charset="0"/>
              </a:rPr>
              <a:t> formula</a:t>
            </a:r>
          </a:p>
        </p:txBody>
      </p:sp>
    </p:spTree>
    <p:extLst>
      <p:ext uri="{BB962C8B-B14F-4D97-AF65-F5344CB8AC3E}">
        <p14:creationId xmlns:p14="http://schemas.microsoft.com/office/powerpoint/2010/main" val="4100991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Declarative Methods</a:t>
            </a:r>
            <a:endParaRPr lang="en-US" dirty="0"/>
          </a:p>
        </p:txBody>
      </p:sp>
      <p:sp>
        <p:nvSpPr>
          <p:cNvPr id="4" name="Text Box 2"/>
          <p:cNvSpPr txBox="1">
            <a:spLocks noChangeArrowheads="1"/>
          </p:cNvSpPr>
          <p:nvPr/>
        </p:nvSpPr>
        <p:spPr bwMode="auto">
          <a:xfrm>
            <a:off x="533400" y="1524000"/>
            <a:ext cx="8077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600" b="1" dirty="0" smtClean="0">
                <a:solidFill>
                  <a:srgbClr val="FF0000"/>
                </a:solidFill>
                <a:latin typeface="Courier New" pitchFamily="49" charset="0"/>
              </a:rPr>
              <a:t>@Declarative</a:t>
            </a:r>
            <a:r>
              <a:rPr lang="en-US" sz="1600" dirty="0" smtClean="0">
                <a:solidFill>
                  <a:srgbClr val="FFFFFF"/>
                </a:solidFill>
                <a:latin typeface="Courier New" pitchFamily="49" charset="0"/>
              </a:rPr>
              <a:t> </a:t>
            </a:r>
            <a:r>
              <a:rPr lang="en-US" sz="1600" b="1" dirty="0" err="1" smtClean="0">
                <a:solidFill>
                  <a:srgbClr val="00FF00"/>
                </a:solidFill>
                <a:latin typeface="Courier New" pitchFamily="49" charset="0"/>
              </a:rPr>
              <a:t>boolean</a:t>
            </a:r>
            <a:r>
              <a:rPr lang="en-US" sz="1600" dirty="0" smtClean="0">
                <a:solidFill>
                  <a:srgbClr val="00FF00"/>
                </a:solidFill>
                <a:latin typeface="Courier New" pitchFamily="49" charset="0"/>
              </a:rPr>
              <a:t> </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(Node n, Node low, Node high) {</a:t>
            </a:r>
          </a:p>
          <a:p>
            <a:pPr>
              <a:lnSpc>
                <a:spcPct val="118000"/>
              </a:lnSpc>
            </a:pP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(n == </a:t>
            </a:r>
            <a:r>
              <a:rPr lang="en-US" sz="1600" b="1" dirty="0" smtClean="0">
                <a:solidFill>
                  <a:srgbClr val="00FF00"/>
                </a:solidFill>
                <a:latin typeface="Courier New" pitchFamily="49" charset="0"/>
              </a:rPr>
              <a:t>null</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(low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low.key</a:t>
            </a:r>
            <a:r>
              <a:rPr lang="en-US" sz="1600" dirty="0" smtClean="0">
                <a:solidFill>
                  <a:srgbClr val="FFFFFF"/>
                </a:solidFill>
                <a:latin typeface="Courier New" pitchFamily="49" charset="0"/>
              </a:rPr>
              <a:t>  &gt;=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(high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high.key</a:t>
            </a:r>
            <a:r>
              <a:rPr lang="en-US" sz="1600" dirty="0" smtClean="0">
                <a:solidFill>
                  <a:srgbClr val="FFFFFF"/>
                </a:solidFill>
                <a:latin typeface="Courier New" pitchFamily="49" charset="0"/>
              </a:rPr>
              <a:t> &lt;=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n.left</a:t>
            </a:r>
            <a:r>
              <a:rPr lang="en-US" sz="1600" dirty="0" smtClean="0">
                <a:solidFill>
                  <a:srgbClr val="FFFFFF"/>
                </a:solidFill>
                <a:latin typeface="Courier New" pitchFamily="49" charset="0"/>
              </a:rPr>
              <a:t>,  low, n   ))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n.right</a:t>
            </a:r>
            <a:r>
              <a:rPr lang="en-US" sz="1600" dirty="0" smtClean="0">
                <a:solidFill>
                  <a:srgbClr val="FFFFFF"/>
                </a:solidFill>
                <a:latin typeface="Courier New" pitchFamily="49" charset="0"/>
              </a:rPr>
              <a:t>, n,   high))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smtClean="0">
                <a:solidFill>
                  <a:srgbClr val="FFFFFF"/>
                </a:solidFill>
                <a:latin typeface="Courier New" pitchFamily="49" charset="0"/>
              </a:rPr>
              <a:t>}</a:t>
            </a:r>
            <a:endParaRPr lang="en-US" sz="1600" dirty="0">
              <a:solidFill>
                <a:srgbClr val="FFFFFF"/>
              </a:solidFill>
              <a:latin typeface="Courier New" pitchFamily="49" charset="0"/>
            </a:endParaRPr>
          </a:p>
        </p:txBody>
      </p:sp>
      <p:sp>
        <p:nvSpPr>
          <p:cNvPr id="5" name="TextBox 4"/>
          <p:cNvSpPr txBox="1"/>
          <p:nvPr/>
        </p:nvSpPr>
        <p:spPr>
          <a:xfrm>
            <a:off x="304800" y="4800600"/>
            <a:ext cx="8534400" cy="1754326"/>
          </a:xfrm>
          <a:prstGeom prst="rect">
            <a:avLst/>
          </a:prstGeom>
          <a:noFill/>
        </p:spPr>
        <p:txBody>
          <a:bodyPr wrap="square" rtlCol="0">
            <a:spAutoFit/>
          </a:bodyPr>
          <a:lstStyle/>
          <a:p>
            <a:r>
              <a:rPr lang="en-US" dirty="0" smtClean="0">
                <a:solidFill>
                  <a:srgbClr val="FFFF00"/>
                </a:solidFill>
              </a:rPr>
              <a:t>(n == null &amp;&amp; true) || (n != null &amp;&amp; (</a:t>
            </a:r>
          </a:p>
          <a:p>
            <a:r>
              <a:rPr lang="en-US" dirty="0">
                <a:solidFill>
                  <a:srgbClr val="FFFF00"/>
                </a:solidFill>
              </a:rPr>
              <a:t> </a:t>
            </a:r>
            <a:r>
              <a:rPr lang="en-US" dirty="0" smtClean="0">
                <a:solidFill>
                  <a:srgbClr val="FFFF00"/>
                </a:solidFill>
              </a:rPr>
              <a:t>   (low != null &amp;&amp; </a:t>
            </a:r>
            <a:r>
              <a:rPr lang="en-US" dirty="0" err="1" smtClean="0">
                <a:solidFill>
                  <a:srgbClr val="FFFF00"/>
                </a:solidFill>
              </a:rPr>
              <a:t>low.key</a:t>
            </a:r>
            <a:r>
              <a:rPr lang="en-US" dirty="0" smtClean="0">
                <a:solidFill>
                  <a:srgbClr val="FFFF00"/>
                </a:solidFill>
              </a:rPr>
              <a:t> &gt;= </a:t>
            </a:r>
            <a:r>
              <a:rPr lang="en-US" dirty="0" err="1" smtClean="0">
                <a:solidFill>
                  <a:srgbClr val="FFFF00"/>
                </a:solidFill>
              </a:rPr>
              <a:t>n.key</a:t>
            </a:r>
            <a:r>
              <a:rPr lang="en-US" dirty="0">
                <a:solidFill>
                  <a:srgbClr val="FFFF00"/>
                </a:solidFill>
              </a:rPr>
              <a:t> </a:t>
            </a:r>
            <a:r>
              <a:rPr lang="en-US" dirty="0" smtClean="0">
                <a:solidFill>
                  <a:srgbClr val="FFFF00"/>
                </a:solidFill>
              </a:rPr>
              <a:t>&amp;&amp; false) || ((</a:t>
            </a:r>
            <a:r>
              <a:rPr lang="en-US" dirty="0">
                <a:solidFill>
                  <a:srgbClr val="FFFF00"/>
                </a:solidFill>
              </a:rPr>
              <a:t>low </a:t>
            </a:r>
            <a:r>
              <a:rPr lang="en-US" dirty="0" smtClean="0">
                <a:solidFill>
                  <a:srgbClr val="FFFF00"/>
                </a:solidFill>
              </a:rPr>
              <a:t>== </a:t>
            </a:r>
            <a:r>
              <a:rPr lang="en-US" dirty="0">
                <a:solidFill>
                  <a:srgbClr val="FFFF00"/>
                </a:solidFill>
              </a:rPr>
              <a:t>null </a:t>
            </a:r>
            <a:r>
              <a:rPr lang="en-US" dirty="0" smtClean="0">
                <a:solidFill>
                  <a:srgbClr val="FFFF00"/>
                </a:solidFill>
              </a:rPr>
              <a:t>|| </a:t>
            </a:r>
            <a:r>
              <a:rPr lang="en-US" dirty="0" err="1">
                <a:solidFill>
                  <a:srgbClr val="FFFF00"/>
                </a:solidFill>
              </a:rPr>
              <a:t>low.key</a:t>
            </a:r>
            <a:r>
              <a:rPr lang="en-US" dirty="0">
                <a:solidFill>
                  <a:srgbClr val="FFFF00"/>
                </a:solidFill>
              </a:rPr>
              <a:t> &lt;</a:t>
            </a:r>
            <a:r>
              <a:rPr lang="en-US" dirty="0" smtClean="0">
                <a:solidFill>
                  <a:srgbClr val="FFFF00"/>
                </a:solidFill>
              </a:rPr>
              <a:t> </a:t>
            </a:r>
            <a:r>
              <a:rPr lang="en-US" dirty="0" err="1" smtClean="0">
                <a:solidFill>
                  <a:srgbClr val="FFFF00"/>
                </a:solidFill>
              </a:rPr>
              <a:t>n.key</a:t>
            </a:r>
            <a:r>
              <a:rPr lang="en-US" dirty="0" smtClean="0">
                <a:solidFill>
                  <a:srgbClr val="FFFF00"/>
                </a:solidFill>
              </a:rPr>
              <a:t>) &amp;&amp; (</a:t>
            </a:r>
          </a:p>
          <a:p>
            <a:r>
              <a:rPr lang="en-US" dirty="0">
                <a:solidFill>
                  <a:srgbClr val="FFFF00"/>
                </a:solidFill>
              </a:rPr>
              <a:t> </a:t>
            </a:r>
            <a:r>
              <a:rPr lang="en-US" dirty="0" smtClean="0">
                <a:solidFill>
                  <a:srgbClr val="FFFF00"/>
                </a:solidFill>
              </a:rPr>
              <a:t>       (high != null &amp;&amp; </a:t>
            </a:r>
            <a:r>
              <a:rPr lang="en-US" dirty="0" err="1" smtClean="0">
                <a:solidFill>
                  <a:srgbClr val="FFFF00"/>
                </a:solidFill>
              </a:rPr>
              <a:t>high.key</a:t>
            </a:r>
            <a:r>
              <a:rPr lang="en-US" dirty="0" smtClean="0">
                <a:solidFill>
                  <a:srgbClr val="FFFF00"/>
                </a:solidFill>
              </a:rPr>
              <a:t> &lt;= </a:t>
            </a:r>
            <a:r>
              <a:rPr lang="en-US" dirty="0" err="1" smtClean="0">
                <a:solidFill>
                  <a:srgbClr val="FFFF00"/>
                </a:solidFill>
              </a:rPr>
              <a:t>n.key</a:t>
            </a:r>
            <a:r>
              <a:rPr lang="en-US" dirty="0" smtClean="0">
                <a:solidFill>
                  <a:srgbClr val="FFFF00"/>
                </a:solidFill>
              </a:rPr>
              <a:t> &amp;&amp; false) || ((high == null || </a:t>
            </a:r>
            <a:r>
              <a:rPr lang="en-US" dirty="0" err="1" smtClean="0">
                <a:solidFill>
                  <a:srgbClr val="FFFF00"/>
                </a:solidFill>
              </a:rPr>
              <a:t>high.key</a:t>
            </a:r>
            <a:r>
              <a:rPr lang="en-US" dirty="0" smtClean="0">
                <a:solidFill>
                  <a:srgbClr val="FFFF00"/>
                </a:solidFill>
              </a:rPr>
              <a:t> &gt; </a:t>
            </a:r>
            <a:r>
              <a:rPr lang="en-US" dirty="0" err="1" smtClean="0">
                <a:solidFill>
                  <a:srgbClr val="FFFF00"/>
                </a:solidFill>
              </a:rPr>
              <a:t>n.key</a:t>
            </a:r>
            <a:r>
              <a:rPr lang="en-US" dirty="0" smtClean="0">
                <a:solidFill>
                  <a:srgbClr val="FFFF00"/>
                </a:solidFill>
              </a:rPr>
              <a:t>) &amp;&amp; (</a:t>
            </a:r>
          </a:p>
          <a:p>
            <a:r>
              <a:rPr lang="en-US" dirty="0">
                <a:solidFill>
                  <a:srgbClr val="FFFF00"/>
                </a:solidFill>
              </a:rPr>
              <a:t> </a:t>
            </a:r>
            <a:r>
              <a:rPr lang="en-US" dirty="0" smtClean="0">
                <a:solidFill>
                  <a:srgbClr val="FFFF00"/>
                </a:solidFill>
              </a:rPr>
              <a:t>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n.left</a:t>
            </a:r>
            <a:r>
              <a:rPr lang="en-US" dirty="0" smtClean="0">
                <a:solidFill>
                  <a:srgbClr val="FFFF00"/>
                </a:solidFill>
              </a:rPr>
              <a:t>, low, n) &amp;&amp; false) ||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n.left</a:t>
            </a:r>
            <a:r>
              <a:rPr lang="en-US" dirty="0" smtClean="0">
                <a:solidFill>
                  <a:srgbClr val="FFFF00"/>
                </a:solidFill>
              </a:rPr>
              <a:t>, low, n) &amp;&amp; (</a:t>
            </a:r>
          </a:p>
          <a:p>
            <a:r>
              <a:rPr lang="en-US" dirty="0">
                <a:solidFill>
                  <a:srgbClr val="FFFF00"/>
                </a:solidFill>
              </a:rPr>
              <a:t> </a:t>
            </a:r>
            <a:r>
              <a:rPr lang="en-US" dirty="0" smtClean="0">
                <a:solidFill>
                  <a:srgbClr val="FFFF00"/>
                </a:solidFill>
              </a:rPr>
              <a:t>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n.right</a:t>
            </a:r>
            <a:r>
              <a:rPr lang="en-US" dirty="0" smtClean="0">
                <a:solidFill>
                  <a:srgbClr val="FFFF00"/>
                </a:solidFill>
              </a:rPr>
              <a:t>, n, high) &amp;&amp; false) ||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n.right</a:t>
            </a:r>
            <a:r>
              <a:rPr lang="en-US" dirty="0" smtClean="0">
                <a:solidFill>
                  <a:srgbClr val="FFFF00"/>
                </a:solidFill>
              </a:rPr>
              <a:t>, n, high) &amp;&amp; (</a:t>
            </a:r>
          </a:p>
          <a:p>
            <a:r>
              <a:rPr lang="en-US" dirty="0">
                <a:solidFill>
                  <a:srgbClr val="FFFF00"/>
                </a:solidFill>
              </a:rPr>
              <a:t> </a:t>
            </a:r>
            <a:r>
              <a:rPr lang="en-US" dirty="0" smtClean="0">
                <a:solidFill>
                  <a:srgbClr val="FFFF00"/>
                </a:solidFill>
              </a:rPr>
              <a:t>                   true))))))))))</a:t>
            </a:r>
            <a:endParaRPr lang="en-US" dirty="0"/>
          </a:p>
        </p:txBody>
      </p:sp>
      <p:sp>
        <p:nvSpPr>
          <p:cNvPr id="8" name="AutoShape 18"/>
          <p:cNvSpPr>
            <a:spLocks noChangeArrowheads="1"/>
          </p:cNvSpPr>
          <p:nvPr/>
        </p:nvSpPr>
        <p:spPr bwMode="auto">
          <a:xfrm>
            <a:off x="4006850" y="3932237"/>
            <a:ext cx="685800" cy="457200"/>
          </a:xfrm>
          <a:prstGeom prst="downArrow">
            <a:avLst>
              <a:gd name="adj1" fmla="val 50000"/>
              <a:gd name="adj2" fmla="val 25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 name="Straight Arrow Connector 5"/>
          <p:cNvCxnSpPr/>
          <p:nvPr/>
        </p:nvCxnSpPr>
        <p:spPr>
          <a:xfrm>
            <a:off x="304800" y="1828800"/>
            <a:ext cx="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800" y="1948542"/>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 y="1828800"/>
            <a:ext cx="0" cy="685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800" y="2209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4800" y="1828800"/>
            <a:ext cx="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4800" y="25146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04800" y="1828800"/>
            <a:ext cx="0" cy="1295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04800" y="28194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4800" y="1828800"/>
            <a:ext cx="0" cy="1600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04800" y="3080658"/>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73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Declarative Methods</a:t>
            </a:r>
            <a:endParaRPr lang="en-US" dirty="0"/>
          </a:p>
        </p:txBody>
      </p:sp>
      <p:sp>
        <p:nvSpPr>
          <p:cNvPr id="4" name="Text Box 2"/>
          <p:cNvSpPr txBox="1">
            <a:spLocks noChangeArrowheads="1"/>
          </p:cNvSpPr>
          <p:nvPr/>
        </p:nvSpPr>
        <p:spPr bwMode="auto">
          <a:xfrm>
            <a:off x="533400" y="1524000"/>
            <a:ext cx="8077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600" b="1" dirty="0" smtClean="0">
                <a:solidFill>
                  <a:srgbClr val="FF0000"/>
                </a:solidFill>
                <a:latin typeface="Courier New" pitchFamily="49" charset="0"/>
              </a:rPr>
              <a:t>@Declarative</a:t>
            </a:r>
            <a:r>
              <a:rPr lang="en-US" sz="1600" dirty="0" smtClean="0">
                <a:solidFill>
                  <a:srgbClr val="FFFFFF"/>
                </a:solidFill>
                <a:latin typeface="Courier New" pitchFamily="49" charset="0"/>
              </a:rPr>
              <a:t> </a:t>
            </a:r>
            <a:r>
              <a:rPr lang="en-US" sz="1600" b="1" dirty="0" err="1" smtClean="0">
                <a:solidFill>
                  <a:srgbClr val="00FF00"/>
                </a:solidFill>
                <a:latin typeface="Courier New" pitchFamily="49" charset="0"/>
              </a:rPr>
              <a:t>boolean</a:t>
            </a:r>
            <a:r>
              <a:rPr lang="en-US" sz="1600" dirty="0" smtClean="0">
                <a:solidFill>
                  <a:srgbClr val="00FF00"/>
                </a:solidFill>
                <a:latin typeface="Courier New" pitchFamily="49" charset="0"/>
              </a:rPr>
              <a:t> </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(Node n, Node low, Node high) {</a:t>
            </a:r>
          </a:p>
          <a:p>
            <a:pPr>
              <a:lnSpc>
                <a:spcPct val="118000"/>
              </a:lnSpc>
            </a:pP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(n == </a:t>
            </a:r>
            <a:r>
              <a:rPr lang="en-US" sz="1600" b="1" dirty="0" smtClean="0">
                <a:solidFill>
                  <a:srgbClr val="00FF00"/>
                </a:solidFill>
                <a:latin typeface="Courier New" pitchFamily="49" charset="0"/>
              </a:rPr>
              <a:t>null</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(low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low.key</a:t>
            </a:r>
            <a:r>
              <a:rPr lang="en-US" sz="1600" dirty="0" smtClean="0">
                <a:solidFill>
                  <a:srgbClr val="FFFFFF"/>
                </a:solidFill>
                <a:latin typeface="Courier New" pitchFamily="49" charset="0"/>
              </a:rPr>
              <a:t>  &gt;=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(high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high.key</a:t>
            </a:r>
            <a:r>
              <a:rPr lang="en-US" sz="1600" dirty="0" smtClean="0">
                <a:solidFill>
                  <a:srgbClr val="FFFFFF"/>
                </a:solidFill>
                <a:latin typeface="Courier New" pitchFamily="49" charset="0"/>
              </a:rPr>
              <a:t> &lt;=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n.left</a:t>
            </a:r>
            <a:r>
              <a:rPr lang="en-US" sz="1600" dirty="0" smtClean="0">
                <a:solidFill>
                  <a:srgbClr val="FFFFFF"/>
                </a:solidFill>
                <a:latin typeface="Courier New" pitchFamily="49" charset="0"/>
              </a:rPr>
              <a:t>,  low, n   ))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n.right</a:t>
            </a:r>
            <a:r>
              <a:rPr lang="en-US" sz="1600" dirty="0" smtClean="0">
                <a:solidFill>
                  <a:srgbClr val="FFFFFF"/>
                </a:solidFill>
                <a:latin typeface="Courier New" pitchFamily="49" charset="0"/>
              </a:rPr>
              <a:t>, n,   high))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smtClean="0">
                <a:solidFill>
                  <a:srgbClr val="FFFFFF"/>
                </a:solidFill>
                <a:latin typeface="Courier New" pitchFamily="49" charset="0"/>
              </a:rPr>
              <a:t>}</a:t>
            </a:r>
            <a:endParaRPr lang="en-US" sz="1600" dirty="0">
              <a:solidFill>
                <a:srgbClr val="FFFFFF"/>
              </a:solidFill>
              <a:latin typeface="Courier New" pitchFamily="49" charset="0"/>
            </a:endParaRPr>
          </a:p>
        </p:txBody>
      </p:sp>
      <p:sp>
        <p:nvSpPr>
          <p:cNvPr id="8" name="AutoShape 18"/>
          <p:cNvSpPr>
            <a:spLocks noChangeArrowheads="1"/>
          </p:cNvSpPr>
          <p:nvPr/>
        </p:nvSpPr>
        <p:spPr bwMode="auto">
          <a:xfrm>
            <a:off x="4006850" y="3932237"/>
            <a:ext cx="685800" cy="457200"/>
          </a:xfrm>
          <a:prstGeom prst="downArrow">
            <a:avLst>
              <a:gd name="adj1" fmla="val 50000"/>
              <a:gd name="adj2" fmla="val 25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TextBox 5"/>
          <p:cNvSpPr txBox="1"/>
          <p:nvPr/>
        </p:nvSpPr>
        <p:spPr>
          <a:xfrm>
            <a:off x="2235200" y="4724400"/>
            <a:ext cx="4229100" cy="1754326"/>
          </a:xfrm>
          <a:prstGeom prst="rect">
            <a:avLst/>
          </a:prstGeom>
          <a:noFill/>
        </p:spPr>
        <p:txBody>
          <a:bodyPr wrap="square" rtlCol="0">
            <a:spAutoFit/>
          </a:bodyPr>
          <a:lstStyle/>
          <a:p>
            <a:r>
              <a:rPr lang="en-US" dirty="0" smtClean="0">
                <a:solidFill>
                  <a:srgbClr val="FFFF00"/>
                </a:solidFill>
              </a:rPr>
              <a:t>n == null || (</a:t>
            </a:r>
          </a:p>
          <a:p>
            <a:r>
              <a:rPr lang="en-US" dirty="0">
                <a:solidFill>
                  <a:srgbClr val="FFFF00"/>
                </a:solidFill>
              </a:rPr>
              <a:t> </a:t>
            </a:r>
            <a:r>
              <a:rPr lang="en-US" dirty="0" smtClean="0">
                <a:solidFill>
                  <a:srgbClr val="FFFF00"/>
                </a:solidFill>
              </a:rPr>
              <a:t>   n != null &amp;&amp;</a:t>
            </a:r>
          </a:p>
          <a:p>
            <a:r>
              <a:rPr lang="en-US" dirty="0">
                <a:solidFill>
                  <a:srgbClr val="FFFF00"/>
                </a:solidFill>
              </a:rPr>
              <a:t> </a:t>
            </a:r>
            <a:r>
              <a:rPr lang="en-US" dirty="0" smtClean="0">
                <a:solidFill>
                  <a:srgbClr val="FFFF00"/>
                </a:solidFill>
              </a:rPr>
              <a:t>   (</a:t>
            </a:r>
            <a:r>
              <a:rPr lang="en-US" dirty="0">
                <a:solidFill>
                  <a:srgbClr val="FFFF00"/>
                </a:solidFill>
              </a:rPr>
              <a:t>low </a:t>
            </a:r>
            <a:r>
              <a:rPr lang="en-US" dirty="0" smtClean="0">
                <a:solidFill>
                  <a:srgbClr val="FFFF00"/>
                </a:solidFill>
              </a:rPr>
              <a:t>== </a:t>
            </a:r>
            <a:r>
              <a:rPr lang="en-US" dirty="0">
                <a:solidFill>
                  <a:srgbClr val="FFFF00"/>
                </a:solidFill>
              </a:rPr>
              <a:t>null </a:t>
            </a:r>
            <a:r>
              <a:rPr lang="en-US" dirty="0" smtClean="0">
                <a:solidFill>
                  <a:srgbClr val="FFFF00"/>
                </a:solidFill>
              </a:rPr>
              <a:t>|| </a:t>
            </a:r>
            <a:r>
              <a:rPr lang="en-US" dirty="0" err="1">
                <a:solidFill>
                  <a:srgbClr val="FFFF00"/>
                </a:solidFill>
              </a:rPr>
              <a:t>low.key</a:t>
            </a:r>
            <a:r>
              <a:rPr lang="en-US" dirty="0">
                <a:solidFill>
                  <a:srgbClr val="FFFF00"/>
                </a:solidFill>
              </a:rPr>
              <a:t> &lt;</a:t>
            </a:r>
            <a:r>
              <a:rPr lang="en-US" dirty="0" smtClean="0">
                <a:solidFill>
                  <a:srgbClr val="FFFF00"/>
                </a:solidFill>
              </a:rPr>
              <a:t> </a:t>
            </a:r>
            <a:r>
              <a:rPr lang="en-US" dirty="0" err="1" smtClean="0">
                <a:solidFill>
                  <a:srgbClr val="FFFF00"/>
                </a:solidFill>
              </a:rPr>
              <a:t>n.key</a:t>
            </a:r>
            <a:r>
              <a:rPr lang="en-US" dirty="0" smtClean="0">
                <a:solidFill>
                  <a:srgbClr val="FFFF00"/>
                </a:solidFill>
              </a:rPr>
              <a:t>) &amp;&amp;</a:t>
            </a:r>
          </a:p>
          <a:p>
            <a:r>
              <a:rPr lang="en-US" dirty="0">
                <a:solidFill>
                  <a:srgbClr val="FFFF00"/>
                </a:solidFill>
              </a:rPr>
              <a:t> </a:t>
            </a:r>
            <a:r>
              <a:rPr lang="en-US" dirty="0" smtClean="0">
                <a:solidFill>
                  <a:srgbClr val="FFFF00"/>
                </a:solidFill>
              </a:rPr>
              <a:t>   (high == null || </a:t>
            </a:r>
            <a:r>
              <a:rPr lang="en-US" dirty="0" err="1" smtClean="0">
                <a:solidFill>
                  <a:srgbClr val="FFFF00"/>
                </a:solidFill>
              </a:rPr>
              <a:t>high.key</a:t>
            </a:r>
            <a:r>
              <a:rPr lang="en-US" dirty="0" smtClean="0">
                <a:solidFill>
                  <a:srgbClr val="FFFF00"/>
                </a:solidFill>
              </a:rPr>
              <a:t> &gt; </a:t>
            </a:r>
            <a:r>
              <a:rPr lang="en-US" dirty="0" err="1" smtClean="0">
                <a:solidFill>
                  <a:srgbClr val="FFFF00"/>
                </a:solidFill>
              </a:rPr>
              <a:t>n.key</a:t>
            </a:r>
            <a:r>
              <a:rPr lang="en-US" dirty="0" smtClean="0">
                <a:solidFill>
                  <a:srgbClr val="FFFF00"/>
                </a:solidFill>
              </a:rPr>
              <a:t>) &amp;&amp;</a:t>
            </a:r>
          </a:p>
          <a:p>
            <a:r>
              <a:rPr lang="en-US" dirty="0">
                <a:solidFill>
                  <a:srgbClr val="FFFF00"/>
                </a:solidFill>
              </a:rPr>
              <a:t> </a:t>
            </a:r>
            <a:r>
              <a:rPr lang="en-US" dirty="0" smtClean="0">
                <a:solidFill>
                  <a:srgbClr val="FFFF00"/>
                </a:solidFill>
              </a:rPr>
              <a:t>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n.left</a:t>
            </a:r>
            <a:r>
              <a:rPr lang="en-US" dirty="0" smtClean="0">
                <a:solidFill>
                  <a:srgbClr val="FFFF00"/>
                </a:solidFill>
              </a:rPr>
              <a:t>, low, n) &amp;&amp;</a:t>
            </a:r>
          </a:p>
          <a:p>
            <a:r>
              <a:rPr lang="en-US" dirty="0">
                <a:solidFill>
                  <a:srgbClr val="FFFF00"/>
                </a:solidFill>
              </a:rPr>
              <a:t> </a:t>
            </a:r>
            <a:r>
              <a:rPr lang="en-US" dirty="0" smtClean="0">
                <a:solidFill>
                  <a:srgbClr val="FFFF00"/>
                </a:solidFill>
              </a:rPr>
              <a:t>   </a:t>
            </a:r>
            <a:r>
              <a:rPr lang="en-US" dirty="0" err="1" smtClean="0">
                <a:solidFill>
                  <a:srgbClr val="FFFF00"/>
                </a:solidFill>
              </a:rPr>
              <a:t>isOrdered</a:t>
            </a:r>
            <a:r>
              <a:rPr lang="en-US" dirty="0" smtClean="0">
                <a:solidFill>
                  <a:srgbClr val="FFFF00"/>
                </a:solidFill>
              </a:rPr>
              <a:t>(</a:t>
            </a:r>
            <a:r>
              <a:rPr lang="en-US" dirty="0" err="1" smtClean="0">
                <a:solidFill>
                  <a:srgbClr val="FFFF00"/>
                </a:solidFill>
              </a:rPr>
              <a:t>n.right</a:t>
            </a:r>
            <a:r>
              <a:rPr lang="en-US" dirty="0" smtClean="0">
                <a:solidFill>
                  <a:srgbClr val="FFFF00"/>
                </a:solidFill>
              </a:rPr>
              <a:t>, n, high))</a:t>
            </a:r>
            <a:endParaRPr lang="en-US" dirty="0"/>
          </a:p>
        </p:txBody>
      </p:sp>
      <p:sp>
        <p:nvSpPr>
          <p:cNvPr id="5" name="Left Brace 4"/>
          <p:cNvSpPr/>
          <p:nvPr/>
        </p:nvSpPr>
        <p:spPr>
          <a:xfrm>
            <a:off x="2235200" y="5867400"/>
            <a:ext cx="203200" cy="611326"/>
          </a:xfrm>
          <a:prstGeom prst="lef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09600" y="5943600"/>
            <a:ext cx="1600200" cy="369332"/>
          </a:xfrm>
          <a:prstGeom prst="rect">
            <a:avLst/>
          </a:prstGeom>
          <a:noFill/>
        </p:spPr>
        <p:txBody>
          <a:bodyPr wrap="square" rtlCol="0">
            <a:spAutoFit/>
          </a:bodyPr>
          <a:lstStyle/>
          <a:p>
            <a:r>
              <a:rPr lang="en-US" dirty="0" smtClean="0"/>
              <a:t>Recursive Calls</a:t>
            </a:r>
            <a:endParaRPr lang="en-US" dirty="0"/>
          </a:p>
        </p:txBody>
      </p:sp>
    </p:spTree>
    <p:extLst>
      <p:ext uri="{BB962C8B-B14F-4D97-AF65-F5344CB8AC3E}">
        <p14:creationId xmlns:p14="http://schemas.microsoft.com/office/powerpoint/2010/main" val="323341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Declarative Methods</a:t>
            </a:r>
            <a:endParaRPr lang="en-US" dirty="0"/>
          </a:p>
        </p:txBody>
      </p:sp>
      <p:sp>
        <p:nvSpPr>
          <p:cNvPr id="4" name="Text Box 2"/>
          <p:cNvSpPr txBox="1">
            <a:spLocks noChangeArrowheads="1"/>
          </p:cNvSpPr>
          <p:nvPr/>
        </p:nvSpPr>
        <p:spPr bwMode="auto">
          <a:xfrm>
            <a:off x="533400" y="1524000"/>
            <a:ext cx="8077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600" b="1" dirty="0" smtClean="0">
                <a:solidFill>
                  <a:srgbClr val="FF0000"/>
                </a:solidFill>
                <a:latin typeface="Courier New" pitchFamily="49" charset="0"/>
              </a:rPr>
              <a:t>@Declarative</a:t>
            </a:r>
            <a:r>
              <a:rPr lang="en-US" sz="1600" dirty="0" smtClean="0">
                <a:solidFill>
                  <a:srgbClr val="FFFFFF"/>
                </a:solidFill>
                <a:latin typeface="Courier New" pitchFamily="49" charset="0"/>
              </a:rPr>
              <a:t> </a:t>
            </a:r>
            <a:r>
              <a:rPr lang="en-US" sz="1600" b="1" dirty="0" err="1" smtClean="0">
                <a:solidFill>
                  <a:srgbClr val="00FF00"/>
                </a:solidFill>
                <a:latin typeface="Courier New" pitchFamily="49" charset="0"/>
              </a:rPr>
              <a:t>boolean</a:t>
            </a:r>
            <a:r>
              <a:rPr lang="en-US" sz="1600" dirty="0" smtClean="0">
                <a:solidFill>
                  <a:srgbClr val="00FF00"/>
                </a:solidFill>
                <a:latin typeface="Courier New" pitchFamily="49" charset="0"/>
              </a:rPr>
              <a:t> </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(Node n, Node low, Node high) {</a:t>
            </a:r>
          </a:p>
          <a:p>
            <a:pPr>
              <a:lnSpc>
                <a:spcPct val="118000"/>
              </a:lnSpc>
            </a:pP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(n == </a:t>
            </a:r>
            <a:r>
              <a:rPr lang="en-US" sz="1600" b="1" dirty="0" smtClean="0">
                <a:solidFill>
                  <a:srgbClr val="00FF00"/>
                </a:solidFill>
                <a:latin typeface="Courier New" pitchFamily="49" charset="0"/>
              </a:rPr>
              <a:t>null</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(low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low.key</a:t>
            </a:r>
            <a:r>
              <a:rPr lang="en-US" sz="1600" dirty="0" smtClean="0">
                <a:solidFill>
                  <a:srgbClr val="FFFFFF"/>
                </a:solidFill>
                <a:latin typeface="Courier New" pitchFamily="49" charset="0"/>
              </a:rPr>
              <a:t>  &gt;=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(high != </a:t>
            </a:r>
            <a:r>
              <a:rPr lang="en-US" sz="1600" b="1" dirty="0" smtClean="0">
                <a:solidFill>
                  <a:srgbClr val="00FF00"/>
                </a:solidFill>
                <a:latin typeface="Courier New" pitchFamily="49" charset="0"/>
              </a:rPr>
              <a:t>null</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&amp;&amp; </a:t>
            </a:r>
            <a:r>
              <a:rPr lang="en-US" sz="1600" dirty="0" err="1" smtClean="0">
                <a:solidFill>
                  <a:srgbClr val="FFFFFF"/>
                </a:solidFill>
                <a:latin typeface="Courier New" pitchFamily="49" charset="0"/>
              </a:rPr>
              <a:t>high.key</a:t>
            </a:r>
            <a:r>
              <a:rPr lang="en-US" sz="1600" dirty="0" smtClean="0">
                <a:solidFill>
                  <a:srgbClr val="FFFFFF"/>
                </a:solidFill>
                <a:latin typeface="Courier New" pitchFamily="49" charset="0"/>
              </a:rPr>
              <a:t> &lt;= </a:t>
            </a:r>
            <a:r>
              <a:rPr lang="en-US" sz="1600" dirty="0" err="1" smtClean="0">
                <a:solidFill>
                  <a:srgbClr val="FFFFFF"/>
                </a:solidFill>
                <a:latin typeface="Courier New" pitchFamily="49" charset="0"/>
              </a:rPr>
              <a:t>n.key</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n.left</a:t>
            </a:r>
            <a:r>
              <a:rPr lang="en-US" sz="1600" dirty="0" smtClean="0">
                <a:solidFill>
                  <a:srgbClr val="FFFFFF"/>
                </a:solidFill>
                <a:latin typeface="Courier New" pitchFamily="49" charset="0"/>
              </a:rPr>
              <a:t>,  low, n   ))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dirty="0" smtClean="0">
                <a:solidFill>
                  <a:srgbClr val="00FF00"/>
                </a:solidFill>
                <a:latin typeface="Courier New" pitchFamily="49" charset="0"/>
              </a:rPr>
              <a:t> </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isOrdered</a:t>
            </a:r>
            <a:r>
              <a:rPr lang="en-US" sz="1600" dirty="0" smtClean="0">
                <a:solidFill>
                  <a:srgbClr val="FFFFFF"/>
                </a:solidFill>
                <a:latin typeface="Courier New" pitchFamily="49" charset="0"/>
              </a:rPr>
              <a:t>(</a:t>
            </a:r>
            <a:r>
              <a:rPr lang="en-US" sz="1600" dirty="0" err="1" smtClean="0">
                <a:solidFill>
                  <a:srgbClr val="FFFFFF"/>
                </a:solidFill>
                <a:latin typeface="Courier New" pitchFamily="49" charset="0"/>
              </a:rPr>
              <a:t>n.right</a:t>
            </a:r>
            <a:r>
              <a:rPr lang="en-US" sz="1600" dirty="0" smtClean="0">
                <a:solidFill>
                  <a:srgbClr val="FFFFFF"/>
                </a:solidFill>
                <a:latin typeface="Courier New" pitchFamily="49" charset="0"/>
              </a:rPr>
              <a:t>, n,   high))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false</a:t>
            </a:r>
            <a:r>
              <a:rPr lang="en-US" sz="1600" dirty="0" smtClean="0">
                <a:solidFill>
                  <a:srgbClr val="FFFFFF"/>
                </a:solidFill>
                <a:latin typeface="Courier New" pitchFamily="49" charset="0"/>
              </a:rPr>
              <a:t>;</a:t>
            </a:r>
          </a:p>
          <a:p>
            <a:pPr>
              <a:lnSpc>
                <a:spcPct val="118000"/>
              </a:lnSpc>
            </a:pPr>
            <a:r>
              <a:rPr lang="en-US" sz="1600" dirty="0">
                <a:solidFill>
                  <a:srgbClr val="FFFFFF"/>
                </a:solidFill>
                <a:latin typeface="Courier New" pitchFamily="49" charset="0"/>
              </a:rPr>
              <a:t> </a:t>
            </a:r>
            <a:r>
              <a:rPr lang="en-US" sz="1600"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dirty="0" smtClean="0">
                <a:solidFill>
                  <a:srgbClr val="00FF00"/>
                </a:solidFill>
                <a:latin typeface="Courier New" pitchFamily="49" charset="0"/>
              </a:rPr>
              <a:t> </a:t>
            </a:r>
            <a:r>
              <a:rPr lang="en-US" sz="1600" b="1" dirty="0" smtClean="0">
                <a:solidFill>
                  <a:srgbClr val="00FF00"/>
                </a:solidFill>
                <a:latin typeface="Courier New" pitchFamily="49" charset="0"/>
              </a:rPr>
              <a:t>true</a:t>
            </a:r>
            <a:r>
              <a:rPr lang="en-US" sz="1600" dirty="0" smtClean="0">
                <a:solidFill>
                  <a:srgbClr val="FFFFFF"/>
                </a:solidFill>
                <a:latin typeface="Courier New" pitchFamily="49" charset="0"/>
              </a:rPr>
              <a:t>;</a:t>
            </a:r>
          </a:p>
          <a:p>
            <a:pPr>
              <a:lnSpc>
                <a:spcPct val="118000"/>
              </a:lnSpc>
            </a:pPr>
            <a:r>
              <a:rPr lang="en-US" sz="1600" dirty="0" smtClean="0">
                <a:solidFill>
                  <a:srgbClr val="FFFFFF"/>
                </a:solidFill>
                <a:latin typeface="Courier New" pitchFamily="49" charset="0"/>
              </a:rPr>
              <a:t>}</a:t>
            </a:r>
            <a:endParaRPr lang="en-US" sz="1600" dirty="0">
              <a:solidFill>
                <a:srgbClr val="FFFFFF"/>
              </a:solidFill>
              <a:latin typeface="Courier New" pitchFamily="49" charset="0"/>
            </a:endParaRPr>
          </a:p>
        </p:txBody>
      </p:sp>
      <p:sp>
        <p:nvSpPr>
          <p:cNvPr id="8" name="AutoShape 18"/>
          <p:cNvSpPr>
            <a:spLocks noChangeArrowheads="1"/>
          </p:cNvSpPr>
          <p:nvPr/>
        </p:nvSpPr>
        <p:spPr bwMode="auto">
          <a:xfrm>
            <a:off x="4006850" y="3932237"/>
            <a:ext cx="685800" cy="457200"/>
          </a:xfrm>
          <a:prstGeom prst="downArrow">
            <a:avLst>
              <a:gd name="adj1" fmla="val 50000"/>
              <a:gd name="adj2" fmla="val 25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TextBox 5"/>
          <p:cNvSpPr txBox="1"/>
          <p:nvPr/>
        </p:nvSpPr>
        <p:spPr>
          <a:xfrm>
            <a:off x="2235200" y="4724400"/>
            <a:ext cx="4229100" cy="1754326"/>
          </a:xfrm>
          <a:prstGeom prst="rect">
            <a:avLst/>
          </a:prstGeom>
          <a:noFill/>
        </p:spPr>
        <p:txBody>
          <a:bodyPr wrap="square" rtlCol="0">
            <a:spAutoFit/>
          </a:bodyPr>
          <a:lstStyle/>
          <a:p>
            <a:r>
              <a:rPr lang="en-US" dirty="0" smtClean="0">
                <a:solidFill>
                  <a:srgbClr val="FFFF00"/>
                </a:solidFill>
              </a:rPr>
              <a:t>n == null || (</a:t>
            </a:r>
          </a:p>
          <a:p>
            <a:r>
              <a:rPr lang="en-US" dirty="0">
                <a:solidFill>
                  <a:srgbClr val="FFFF00"/>
                </a:solidFill>
              </a:rPr>
              <a:t> </a:t>
            </a:r>
            <a:r>
              <a:rPr lang="en-US" dirty="0" smtClean="0">
                <a:solidFill>
                  <a:srgbClr val="FFFF00"/>
                </a:solidFill>
              </a:rPr>
              <a:t>   n != null &amp;&amp;</a:t>
            </a:r>
          </a:p>
          <a:p>
            <a:r>
              <a:rPr lang="en-US" dirty="0">
                <a:solidFill>
                  <a:srgbClr val="FFFF00"/>
                </a:solidFill>
              </a:rPr>
              <a:t> </a:t>
            </a:r>
            <a:r>
              <a:rPr lang="en-US" dirty="0" smtClean="0">
                <a:solidFill>
                  <a:srgbClr val="FFFF00"/>
                </a:solidFill>
              </a:rPr>
              <a:t>   (</a:t>
            </a:r>
            <a:r>
              <a:rPr lang="en-US" dirty="0">
                <a:solidFill>
                  <a:srgbClr val="FFFF00"/>
                </a:solidFill>
              </a:rPr>
              <a:t>low </a:t>
            </a:r>
            <a:r>
              <a:rPr lang="en-US" dirty="0" smtClean="0">
                <a:solidFill>
                  <a:srgbClr val="FFFF00"/>
                </a:solidFill>
              </a:rPr>
              <a:t>== </a:t>
            </a:r>
            <a:r>
              <a:rPr lang="en-US" dirty="0">
                <a:solidFill>
                  <a:srgbClr val="FFFF00"/>
                </a:solidFill>
              </a:rPr>
              <a:t>null </a:t>
            </a:r>
            <a:r>
              <a:rPr lang="en-US" dirty="0" smtClean="0">
                <a:solidFill>
                  <a:srgbClr val="FFFF00"/>
                </a:solidFill>
              </a:rPr>
              <a:t>|| </a:t>
            </a:r>
            <a:r>
              <a:rPr lang="en-US" dirty="0" err="1">
                <a:solidFill>
                  <a:srgbClr val="FFFF00"/>
                </a:solidFill>
              </a:rPr>
              <a:t>low.key</a:t>
            </a:r>
            <a:r>
              <a:rPr lang="en-US" dirty="0">
                <a:solidFill>
                  <a:srgbClr val="FFFF00"/>
                </a:solidFill>
              </a:rPr>
              <a:t> &lt;</a:t>
            </a:r>
            <a:r>
              <a:rPr lang="en-US" dirty="0" smtClean="0">
                <a:solidFill>
                  <a:srgbClr val="FFFF00"/>
                </a:solidFill>
              </a:rPr>
              <a:t> </a:t>
            </a:r>
            <a:r>
              <a:rPr lang="en-US" dirty="0" err="1" smtClean="0">
                <a:solidFill>
                  <a:srgbClr val="FFFF00"/>
                </a:solidFill>
              </a:rPr>
              <a:t>n.key</a:t>
            </a:r>
            <a:r>
              <a:rPr lang="en-US" dirty="0" smtClean="0">
                <a:solidFill>
                  <a:srgbClr val="FFFF00"/>
                </a:solidFill>
              </a:rPr>
              <a:t>) &amp;&amp;</a:t>
            </a:r>
          </a:p>
          <a:p>
            <a:r>
              <a:rPr lang="en-US" dirty="0">
                <a:solidFill>
                  <a:srgbClr val="FFFF00"/>
                </a:solidFill>
              </a:rPr>
              <a:t> </a:t>
            </a:r>
            <a:r>
              <a:rPr lang="en-US" dirty="0" smtClean="0">
                <a:solidFill>
                  <a:srgbClr val="FFFF00"/>
                </a:solidFill>
              </a:rPr>
              <a:t>   (high == null || </a:t>
            </a:r>
            <a:r>
              <a:rPr lang="en-US" dirty="0" err="1" smtClean="0">
                <a:solidFill>
                  <a:srgbClr val="FFFF00"/>
                </a:solidFill>
              </a:rPr>
              <a:t>high.key</a:t>
            </a:r>
            <a:r>
              <a:rPr lang="en-US" dirty="0" smtClean="0">
                <a:solidFill>
                  <a:srgbClr val="FFFF00"/>
                </a:solidFill>
              </a:rPr>
              <a:t> &gt; </a:t>
            </a:r>
            <a:r>
              <a:rPr lang="en-US" dirty="0" err="1" smtClean="0">
                <a:solidFill>
                  <a:srgbClr val="FFFF00"/>
                </a:solidFill>
              </a:rPr>
              <a:t>n.key</a:t>
            </a:r>
            <a:r>
              <a:rPr lang="en-US" dirty="0" smtClean="0">
                <a:solidFill>
                  <a:srgbClr val="FFFF00"/>
                </a:solidFill>
              </a:rPr>
              <a:t>) &amp;&amp;</a:t>
            </a:r>
          </a:p>
          <a:p>
            <a:r>
              <a:rPr lang="en-US" dirty="0">
                <a:solidFill>
                  <a:srgbClr val="FFFF00"/>
                </a:solidFill>
              </a:rPr>
              <a:t> </a:t>
            </a:r>
            <a:r>
              <a:rPr lang="en-US" dirty="0" smtClean="0">
                <a:solidFill>
                  <a:srgbClr val="FFFF00"/>
                </a:solidFill>
              </a:rPr>
              <a:t>   (</a:t>
            </a:r>
            <a:r>
              <a:rPr lang="en-US" dirty="0" err="1" smtClean="0">
                <a:solidFill>
                  <a:srgbClr val="FFFF00"/>
                </a:solidFill>
              </a:rPr>
              <a:t>n.left</a:t>
            </a:r>
            <a:r>
              <a:rPr lang="en-US" dirty="0" smtClean="0">
                <a:solidFill>
                  <a:srgbClr val="FFFF00"/>
                </a:solidFill>
              </a:rPr>
              <a:t> == null || … ) &amp;&amp;</a:t>
            </a:r>
          </a:p>
          <a:p>
            <a:r>
              <a:rPr lang="en-US" dirty="0">
                <a:solidFill>
                  <a:srgbClr val="FFFF00"/>
                </a:solidFill>
              </a:rPr>
              <a:t> </a:t>
            </a:r>
            <a:r>
              <a:rPr lang="en-US" dirty="0" smtClean="0">
                <a:solidFill>
                  <a:srgbClr val="FFFF00"/>
                </a:solidFill>
              </a:rPr>
              <a:t>   (</a:t>
            </a:r>
            <a:r>
              <a:rPr lang="en-US" dirty="0" err="1" smtClean="0">
                <a:solidFill>
                  <a:srgbClr val="FFFF00"/>
                </a:solidFill>
              </a:rPr>
              <a:t>n.right</a:t>
            </a:r>
            <a:r>
              <a:rPr lang="en-US" dirty="0" smtClean="0">
                <a:solidFill>
                  <a:srgbClr val="FFFF00"/>
                </a:solidFill>
              </a:rPr>
              <a:t> == null || … ))</a:t>
            </a:r>
            <a:endParaRPr lang="en-US" dirty="0"/>
          </a:p>
        </p:txBody>
      </p:sp>
      <p:sp>
        <p:nvSpPr>
          <p:cNvPr id="5" name="Left Brace 4"/>
          <p:cNvSpPr/>
          <p:nvPr/>
        </p:nvSpPr>
        <p:spPr>
          <a:xfrm>
            <a:off x="2235200" y="5867400"/>
            <a:ext cx="203200" cy="611326"/>
          </a:xfrm>
          <a:prstGeom prst="lef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09600" y="5943600"/>
            <a:ext cx="1600200" cy="369332"/>
          </a:xfrm>
          <a:prstGeom prst="rect">
            <a:avLst/>
          </a:prstGeom>
          <a:noFill/>
        </p:spPr>
        <p:txBody>
          <a:bodyPr wrap="square" rtlCol="0">
            <a:spAutoFit/>
          </a:bodyPr>
          <a:lstStyle/>
          <a:p>
            <a:r>
              <a:rPr lang="en-US" dirty="0" smtClean="0"/>
              <a:t>Recursive Calls</a:t>
            </a:r>
            <a:endParaRPr lang="en-US" dirty="0"/>
          </a:p>
        </p:txBody>
      </p:sp>
    </p:spTree>
    <p:extLst>
      <p:ext uri="{BB962C8B-B14F-4D97-AF65-F5344CB8AC3E}">
        <p14:creationId xmlns:p14="http://schemas.microsoft.com/office/powerpoint/2010/main" val="274349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Declarative Syntax</a:t>
            </a:r>
            <a:endParaRPr lang="en-US" dirty="0"/>
          </a:p>
        </p:txBody>
      </p:sp>
      <p:sp>
        <p:nvSpPr>
          <p:cNvPr id="3" name="Content Placeholder 2"/>
          <p:cNvSpPr>
            <a:spLocks noGrp="1"/>
          </p:cNvSpPr>
          <p:nvPr>
            <p:ph idx="1"/>
          </p:nvPr>
        </p:nvSpPr>
        <p:spPr/>
        <p:txBody>
          <a:bodyPr>
            <a:normAutofit lnSpcReduction="10000"/>
          </a:bodyPr>
          <a:lstStyle/>
          <a:p>
            <a:r>
              <a:rPr lang="en-US" dirty="0" smtClean="0"/>
              <a:t>Non-</a:t>
            </a:r>
            <a:r>
              <a:rPr lang="en-US" dirty="0" err="1" smtClean="0"/>
              <a:t>boolean</a:t>
            </a:r>
            <a:r>
              <a:rPr lang="en-US" dirty="0" smtClean="0"/>
              <a:t> return values</a:t>
            </a:r>
          </a:p>
          <a:p>
            <a:pPr lvl="1"/>
            <a:r>
              <a:rPr lang="en-US" dirty="0" smtClean="0"/>
              <a:t>Use log n bits to select from n values</a:t>
            </a:r>
          </a:p>
          <a:p>
            <a:pPr lvl="1"/>
            <a:r>
              <a:rPr lang="en-US" dirty="0" smtClean="0"/>
              <a:t>Translate method into log n formulas</a:t>
            </a:r>
          </a:p>
          <a:p>
            <a:r>
              <a:rPr lang="en-US" dirty="0" smtClean="0"/>
              <a:t>Assignment to local variables</a:t>
            </a:r>
          </a:p>
          <a:p>
            <a:pPr lvl="1"/>
            <a:r>
              <a:rPr lang="en-US" dirty="0" smtClean="0"/>
              <a:t>Convert to Static Single Assignment form</a:t>
            </a:r>
          </a:p>
          <a:p>
            <a:pPr lvl="1"/>
            <a:r>
              <a:rPr lang="en-US" dirty="0" smtClean="0"/>
              <a:t>Compute static formulas for each new variable</a:t>
            </a:r>
          </a:p>
          <a:p>
            <a:r>
              <a:rPr lang="en-US" dirty="0" smtClean="0"/>
              <a:t>Object creation</a:t>
            </a:r>
          </a:p>
          <a:p>
            <a:pPr lvl="1"/>
            <a:r>
              <a:rPr lang="en-US" dirty="0" smtClean="0"/>
              <a:t>Call a declarative constructor</a:t>
            </a:r>
          </a:p>
          <a:p>
            <a:pPr lvl="1"/>
            <a:r>
              <a:rPr lang="en-US" dirty="0" smtClean="0"/>
              <a:t>May assign fields of object being created</a:t>
            </a:r>
          </a:p>
          <a:p>
            <a:r>
              <a:rPr lang="en-US" dirty="0" smtClean="0"/>
              <a:t>Loops</a:t>
            </a:r>
            <a:endParaRPr lang="en-US" dirty="0"/>
          </a:p>
        </p:txBody>
      </p:sp>
    </p:spTree>
    <p:extLst>
      <p:ext uri="{BB962C8B-B14F-4D97-AF65-F5344CB8AC3E}">
        <p14:creationId xmlns:p14="http://schemas.microsoft.com/office/powerpoint/2010/main" val="151881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Program Specification</a:t>
            </a:r>
          </a:p>
          <a:p>
            <a:r>
              <a:rPr lang="en-US" dirty="0" smtClean="0"/>
              <a:t>Search Algorithm</a:t>
            </a:r>
          </a:p>
          <a:p>
            <a:r>
              <a:rPr lang="en-US" dirty="0" smtClean="0"/>
              <a:t>State Space Representation</a:t>
            </a:r>
          </a:p>
          <a:p>
            <a:r>
              <a:rPr lang="en-US" dirty="0" smtClean="0"/>
              <a:t>State Space Reduction</a:t>
            </a:r>
          </a:p>
          <a:p>
            <a:r>
              <a:rPr lang="en-US" dirty="0" smtClean="0"/>
              <a:t>Translating Declarative Methods</a:t>
            </a:r>
            <a:endParaRPr lang="en-US" dirty="0"/>
          </a:p>
          <a:p>
            <a:r>
              <a:rPr lang="en-US" b="1" dirty="0" smtClean="0">
                <a:solidFill>
                  <a:srgbClr val="FFFF00"/>
                </a:solidFill>
              </a:rPr>
              <a:t>Advanced Specifications</a:t>
            </a:r>
            <a:endParaRPr lang="en-US" b="1" dirty="0">
              <a:solidFill>
                <a:srgbClr val="FFFF00"/>
              </a:solidFill>
            </a:endParaRPr>
          </a:p>
        </p:txBody>
      </p:sp>
    </p:spTree>
    <p:extLst>
      <p:ext uri="{BB962C8B-B14F-4D97-AF65-F5344CB8AC3E}">
        <p14:creationId xmlns:p14="http://schemas.microsoft.com/office/powerpoint/2010/main" val="3057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Specifications</a:t>
            </a:r>
            <a:endParaRPr lang="en-US" dirty="0"/>
          </a:p>
        </p:txBody>
      </p:sp>
      <p:sp>
        <p:nvSpPr>
          <p:cNvPr id="4" name="Text Box 2"/>
          <p:cNvSpPr txBox="1">
            <a:spLocks noChangeArrowheads="1"/>
          </p:cNvSpPr>
          <p:nvPr/>
        </p:nvSpPr>
        <p:spPr bwMode="auto">
          <a:xfrm>
            <a:off x="228600" y="1676400"/>
            <a:ext cx="7315200" cy="477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smtClean="0">
                <a:solidFill>
                  <a:srgbClr val="FFFFFF"/>
                </a:solidFill>
                <a:latin typeface="Courier New" pitchFamily="49" charset="0"/>
              </a:rPr>
              <a:t>RedBlackTree</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class</a:t>
            </a:r>
            <a:r>
              <a:rPr lang="en-US" sz="1200" dirty="0">
                <a:solidFill>
                  <a:srgbClr val="FFFFFF"/>
                </a:solidFill>
                <a:latin typeface="Courier New" pitchFamily="49" charset="0"/>
              </a:rPr>
              <a:t> Node {</a:t>
            </a:r>
          </a:p>
          <a:p>
            <a:pPr>
              <a:lnSpc>
                <a:spcPct val="118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key;</a:t>
            </a:r>
          </a:p>
          <a:p>
            <a:pPr>
              <a:lnSpc>
                <a:spcPct val="118000"/>
              </a:lnSpc>
            </a:pPr>
            <a:r>
              <a:rPr lang="en-US" sz="1200" dirty="0">
                <a:solidFill>
                  <a:srgbClr val="FFFFFF"/>
                </a:solidFill>
                <a:latin typeface="Courier New" pitchFamily="49" charset="0"/>
              </a:rPr>
              <a:t>        Object value;</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left;</a:t>
            </a: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right;</a:t>
            </a:r>
          </a:p>
          <a:p>
            <a:pPr>
              <a:lnSpc>
                <a:spcPct val="118000"/>
              </a:lnSpc>
            </a:pPr>
            <a:r>
              <a:rPr lang="en-US" sz="1200" dirty="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b="1" dirty="0">
                <a:solidFill>
                  <a:srgbClr val="FFFFFF"/>
                </a:solidFill>
                <a:latin typeface="Courier New" pitchFamily="49" charset="0"/>
              </a:rPr>
              <a:t>    </a:t>
            </a:r>
            <a:r>
              <a:rPr lang="en-US" sz="1200" b="1" dirty="0" smtClean="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root;</a:t>
            </a:r>
          </a:p>
          <a:p>
            <a:pPr>
              <a:lnSpc>
                <a:spcPct val="118000"/>
              </a:lnSpc>
            </a:pP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repOk</a:t>
            </a:r>
            <a:r>
              <a:rPr lang="en-US" sz="1200" dirty="0" smtClean="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a:solidFill>
                  <a:srgbClr val="99CCFF"/>
                </a:solidFill>
                <a:latin typeface="Courier New" pitchFamily="49" charset="0"/>
              </a:rPr>
              <a:t>/* ... </a:t>
            </a:r>
            <a:r>
              <a:rPr lang="en-US" sz="1200" b="1" dirty="0" smtClean="0">
                <a:solidFill>
                  <a:srgbClr val="99CCFF"/>
                </a:solidFill>
                <a:latin typeface="Courier New" pitchFamily="49" charset="0"/>
              </a:rPr>
              <a:t>*/</a:t>
            </a:r>
            <a:endParaRPr lang="en-US" sz="1200" dirty="0" smtClean="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@Declarative</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boolean</a:t>
            </a:r>
            <a:r>
              <a:rPr lang="en-US" sz="1200" dirty="0" smtClean="0">
                <a:solidFill>
                  <a:srgbClr val="00FF00"/>
                </a:solidFill>
                <a:latin typeface="Courier New" pitchFamily="49" charset="0"/>
              </a:rPr>
              <a:t> </a:t>
            </a:r>
            <a:r>
              <a:rPr lang="en-US" sz="1200" dirty="0" smtClean="0">
                <a:solidFill>
                  <a:srgbClr val="FFFFFF"/>
                </a:solidFill>
                <a:latin typeface="Courier New" pitchFamily="49" charset="0"/>
              </a:rPr>
              <a:t>precondition() {</a:t>
            </a:r>
          </a:p>
          <a:p>
            <a:pPr>
              <a:lnSpc>
                <a:spcPct val="118000"/>
              </a:lnSpc>
            </a:pPr>
            <a:r>
              <a:rPr lang="en-US" sz="1200" b="1" dirty="0" smtClean="0">
                <a:solidFill>
                  <a:srgbClr val="99CCFF"/>
                </a:solidFill>
                <a:latin typeface="Courier New" pitchFamily="49" charset="0"/>
              </a:rPr>
              <a:t>        </a:t>
            </a:r>
            <a:r>
              <a:rPr lang="en-US" sz="1200" b="1" dirty="0" smtClean="0">
                <a:solidFill>
                  <a:srgbClr val="00FF00"/>
                </a:solidFill>
                <a:latin typeface="Courier New" pitchFamily="49" charset="0"/>
              </a:rPr>
              <a:t>return </a:t>
            </a:r>
            <a:r>
              <a:rPr lang="en-US" sz="1200" dirty="0" smtClean="0">
                <a:solidFill>
                  <a:schemeClr val="tx1"/>
                </a:solidFill>
                <a:latin typeface="Courier New" pitchFamily="49" charset="0"/>
              </a:rPr>
              <a:t>root</a:t>
            </a:r>
            <a:r>
              <a:rPr lang="en-US" sz="1200" b="1" dirty="0" smtClean="0">
                <a:solidFill>
                  <a:schemeClr val="tx1"/>
                </a:solidFill>
                <a:latin typeface="Courier New" pitchFamily="49" charset="0"/>
              </a:rPr>
              <a:t> </a:t>
            </a:r>
            <a:r>
              <a:rPr lang="en-US" sz="1200" dirty="0" smtClean="0">
                <a:solidFill>
                  <a:schemeClr val="tx1"/>
                </a:solidFill>
                <a:latin typeface="Courier New" pitchFamily="49" charset="0"/>
              </a:rPr>
              <a:t>!=</a:t>
            </a:r>
            <a:r>
              <a:rPr lang="en-US" sz="1200" b="1" dirty="0" smtClean="0">
                <a:solidFill>
                  <a:srgbClr val="00FF00"/>
                </a:solidFill>
                <a:latin typeface="Courier New" pitchFamily="49" charset="0"/>
              </a:rPr>
              <a:t> null</a:t>
            </a:r>
            <a:r>
              <a:rPr lang="en-US" sz="1200" dirty="0" smtClean="0">
                <a:solidFill>
                  <a:schemeClr val="tx1"/>
                </a:solidFill>
                <a:latin typeface="Courier New" pitchFamily="49" charset="0"/>
              </a:rPr>
              <a:t>;</a:t>
            </a:r>
            <a:r>
              <a:rPr lang="en-US" sz="1200" b="1" dirty="0" smtClean="0">
                <a:solidFill>
                  <a:srgbClr val="00FF00"/>
                </a:solidFill>
                <a:latin typeface="Courier New" pitchFamily="49" charset="0"/>
              </a:rPr>
              <a:t> </a:t>
            </a:r>
            <a:r>
              <a:rPr lang="en-US" sz="1200" b="1" dirty="0" smtClean="0">
                <a:solidFill>
                  <a:srgbClr val="99CCFF"/>
                </a:solidFill>
                <a:latin typeface="Courier New" pitchFamily="49" charset="0"/>
              </a:rPr>
              <a:t>// only check nonempty trees</a:t>
            </a:r>
            <a:endParaRPr lang="en-US" sz="1200" b="1" dirty="0">
              <a:solidFill>
                <a:srgbClr val="99CCFF"/>
              </a:solidFill>
              <a:latin typeface="Courier New" pitchFamily="49" charset="0"/>
            </a:endParaRPr>
          </a:p>
          <a:p>
            <a:pPr>
              <a:lnSpc>
                <a:spcPct val="118000"/>
              </a:lnSpc>
            </a:pPr>
            <a:r>
              <a:rPr lang="en-US" sz="1200" dirty="0" smtClean="0">
                <a:solidFill>
                  <a:srgbClr val="FFFFFF"/>
                </a:solidFill>
                <a:latin typeface="Courier New" pitchFamily="49" charset="0"/>
              </a:rPr>
              <a:t>    }</a:t>
            </a:r>
          </a:p>
          <a:p>
            <a:pPr>
              <a:lnSpc>
                <a:spcPct val="118000"/>
              </a:lnSpc>
            </a:pPr>
            <a:endParaRPr lang="en-US" sz="1200" dirty="0" smtClean="0">
              <a:solidFill>
                <a:srgbClr val="FFFFFF"/>
              </a:solidFill>
              <a:latin typeface="Courier New" pitchFamily="49" charset="0"/>
            </a:endParaRP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Declarative</a:t>
            </a:r>
            <a:r>
              <a:rPr lang="en-US" sz="1200" dirty="0">
                <a:solidFill>
                  <a:srgbClr val="FFFFFF"/>
                </a:solidFill>
                <a:latin typeface="Courier New" pitchFamily="49" charset="0"/>
              </a:rPr>
              <a:t> </a:t>
            </a:r>
            <a:r>
              <a:rPr lang="en-US" sz="1200" b="1" dirty="0" err="1">
                <a:solidFill>
                  <a:srgbClr val="00FF00"/>
                </a:solidFill>
                <a:latin typeface="Courier New" pitchFamily="49" charset="0"/>
              </a:rPr>
              <a:t>boolean</a:t>
            </a:r>
            <a:r>
              <a:rPr lang="en-US" sz="1200" dirty="0">
                <a:solidFill>
                  <a:srgbClr val="00FF00"/>
                </a:solidFill>
                <a:latin typeface="Courier New" pitchFamily="49" charset="0"/>
              </a:rPr>
              <a:t> </a:t>
            </a:r>
            <a:r>
              <a:rPr lang="en-US" sz="1200" dirty="0" err="1" smtClean="0">
                <a:solidFill>
                  <a:srgbClr val="FFFFFF"/>
                </a:solidFill>
                <a:latin typeface="Courier New" pitchFamily="49" charset="0"/>
              </a:rPr>
              <a:t>postcondition</a:t>
            </a:r>
            <a:r>
              <a:rPr lang="en-US" sz="1200" dirty="0" smtClean="0">
                <a:solidFill>
                  <a:srgbClr val="FFFFFF"/>
                </a:solidFill>
                <a:latin typeface="Courier New" pitchFamily="49" charset="0"/>
              </a:rPr>
              <a:t>(</a:t>
            </a:r>
            <a:r>
              <a:rPr lang="en-US" sz="1200" dirty="0" err="1" smtClean="0">
                <a:solidFill>
                  <a:srgbClr val="FFFFFF"/>
                </a:solidFill>
                <a:latin typeface="Courier New" pitchFamily="49" charset="0"/>
              </a:rPr>
              <a:t>RedBlackTree</a:t>
            </a:r>
            <a:r>
              <a:rPr lang="en-US" sz="1200" dirty="0" smtClean="0">
                <a:solidFill>
                  <a:srgbClr val="FFFFFF"/>
                </a:solidFill>
                <a:latin typeface="Courier New" pitchFamily="49" charset="0"/>
              </a:rPr>
              <a:t> </a:t>
            </a:r>
            <a:r>
              <a:rPr lang="en-US" sz="1200" dirty="0" err="1" smtClean="0">
                <a:solidFill>
                  <a:srgbClr val="FFFFFF"/>
                </a:solidFill>
                <a:latin typeface="Courier New" pitchFamily="49" charset="0"/>
              </a:rPr>
              <a:t>prestate</a:t>
            </a:r>
            <a:r>
              <a:rPr lang="en-US" sz="1200" dirty="0" smtClean="0">
                <a:solidFill>
                  <a:srgbClr val="FFFFFF"/>
                </a:solidFill>
                <a:latin typeface="Courier New" pitchFamily="49" charset="0"/>
              </a:rPr>
              <a:t>)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00FF00"/>
                </a:solidFill>
                <a:latin typeface="Courier New" pitchFamily="49" charset="0"/>
              </a:rPr>
              <a:t>return</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this.size</a:t>
            </a:r>
            <a:r>
              <a:rPr lang="en-US" sz="1200" dirty="0" smtClean="0">
                <a:solidFill>
                  <a:srgbClr val="FFFFFF"/>
                </a:solidFill>
                <a:latin typeface="Courier New" pitchFamily="49" charset="0"/>
              </a:rPr>
              <a:t>() &lt; </a:t>
            </a:r>
            <a:r>
              <a:rPr lang="en-US" sz="1200" dirty="0" err="1" smtClean="0">
                <a:solidFill>
                  <a:srgbClr val="FFFFFF"/>
                </a:solidFill>
                <a:latin typeface="Courier New" pitchFamily="49" charset="0"/>
              </a:rPr>
              <a:t>prestate.size</a:t>
            </a:r>
            <a:r>
              <a:rPr lang="en-US" sz="1200" dirty="0" smtClean="0">
                <a:solidFill>
                  <a:srgbClr val="FFFFFF"/>
                </a:solidFill>
                <a:latin typeface="Courier New" pitchFamily="49" charset="0"/>
              </a:rPr>
              <a:t>();</a:t>
            </a:r>
            <a:r>
              <a:rPr lang="en-US" sz="1200" b="1" dirty="0" smtClean="0">
                <a:solidFill>
                  <a:srgbClr val="99CCFF"/>
                </a:solidFill>
                <a:latin typeface="Courier New" pitchFamily="49" charset="0"/>
              </a:rPr>
              <a:t> // require size to decrease</a:t>
            </a:r>
            <a:endParaRPr lang="en-US" sz="1200" b="1" dirty="0">
              <a:solidFill>
                <a:srgbClr val="99CC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a:t>
            </a:r>
            <a:endParaRPr lang="en-US" sz="1200" dirty="0">
              <a:solidFill>
                <a:srgbClr val="FFFFFF"/>
              </a:solidFill>
              <a:latin typeface="Courier New" pitchFamily="49" charset="0"/>
            </a:endParaRPr>
          </a:p>
          <a:p>
            <a:pPr>
              <a:lnSpc>
                <a:spcPct val="118000"/>
              </a:lnSpc>
            </a:pPr>
            <a:r>
              <a:rPr lang="en-US" sz="1200" b="1" dirty="0" smtClean="0">
                <a:solidFill>
                  <a:srgbClr val="FFFFFF"/>
                </a:solidFill>
                <a:latin typeface="Courier New" pitchFamily="49" charset="0"/>
              </a:rPr>
              <a:t>}</a:t>
            </a:r>
            <a:endParaRPr lang="en-US" sz="1200" b="1" dirty="0">
              <a:solidFill>
                <a:srgbClr val="FFFFFF"/>
              </a:solidFill>
              <a:latin typeface="Courier New" pitchFamily="49" charset="0"/>
            </a:endParaRPr>
          </a:p>
        </p:txBody>
      </p:sp>
      <p:sp>
        <p:nvSpPr>
          <p:cNvPr id="5" name="Text Box 3"/>
          <p:cNvSpPr txBox="1">
            <a:spLocks noChangeArrowheads="1"/>
          </p:cNvSpPr>
          <p:nvPr/>
        </p:nvSpPr>
        <p:spPr bwMode="auto">
          <a:xfrm>
            <a:off x="4343400" y="3581400"/>
            <a:ext cx="35814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err="1" smtClean="0">
                <a:solidFill>
                  <a:srgbClr val="FFFFFF"/>
                </a:solidFill>
              </a:rPr>
              <a:t>repOk</a:t>
            </a:r>
            <a:r>
              <a:rPr lang="en-US" sz="2200" dirty="0" smtClean="0">
                <a:solidFill>
                  <a:srgbClr val="FFFFFF"/>
                </a:solidFill>
              </a:rPr>
              <a:t>: class invariant</a:t>
            </a:r>
            <a:endParaRPr lang="en-US" sz="2200" dirty="0">
              <a:solidFill>
                <a:srgbClr val="FFFFFF"/>
              </a:solidFill>
            </a:endParaRPr>
          </a:p>
        </p:txBody>
      </p:sp>
      <p:cxnSp>
        <p:nvCxnSpPr>
          <p:cNvPr id="6" name="AutoShape 6"/>
          <p:cNvCxnSpPr>
            <a:cxnSpLocks noChangeShapeType="1"/>
            <a:stCxn id="5" idx="1"/>
          </p:cNvCxnSpPr>
          <p:nvPr/>
        </p:nvCxnSpPr>
        <p:spPr bwMode="auto">
          <a:xfrm flipH="1">
            <a:off x="3450772" y="3848100"/>
            <a:ext cx="892628" cy="92528"/>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Text Box 3"/>
          <p:cNvSpPr txBox="1">
            <a:spLocks noChangeArrowheads="1"/>
          </p:cNvSpPr>
          <p:nvPr/>
        </p:nvSpPr>
        <p:spPr bwMode="auto">
          <a:xfrm>
            <a:off x="3951514" y="2868386"/>
            <a:ext cx="3592286"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Specify tree structure</a:t>
            </a:r>
            <a:endParaRPr lang="en-US" sz="2200" dirty="0">
              <a:solidFill>
                <a:srgbClr val="FFFFFF"/>
              </a:solidFill>
            </a:endParaRPr>
          </a:p>
        </p:txBody>
      </p:sp>
      <p:cxnSp>
        <p:nvCxnSpPr>
          <p:cNvPr id="8" name="AutoShape 6"/>
          <p:cNvCxnSpPr>
            <a:cxnSpLocks noChangeShapeType="1"/>
          </p:cNvCxnSpPr>
          <p:nvPr/>
        </p:nvCxnSpPr>
        <p:spPr bwMode="auto">
          <a:xfrm flipH="1" flipV="1">
            <a:off x="2667000" y="2868386"/>
            <a:ext cx="1284515" cy="26670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AutoShape 6"/>
          <p:cNvCxnSpPr>
            <a:cxnSpLocks noChangeShapeType="1"/>
          </p:cNvCxnSpPr>
          <p:nvPr/>
        </p:nvCxnSpPr>
        <p:spPr bwMode="auto">
          <a:xfrm flipH="1">
            <a:off x="2209800" y="3154136"/>
            <a:ext cx="1741714" cy="351064"/>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3"/>
          <p:cNvSpPr txBox="1">
            <a:spLocks noChangeArrowheads="1"/>
          </p:cNvSpPr>
          <p:nvPr/>
        </p:nvSpPr>
        <p:spPr bwMode="auto">
          <a:xfrm>
            <a:off x="5105400" y="4299857"/>
            <a:ext cx="22860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Precondition</a:t>
            </a:r>
            <a:endParaRPr lang="en-US" sz="2200" dirty="0">
              <a:solidFill>
                <a:srgbClr val="FFFFFF"/>
              </a:solidFill>
            </a:endParaRPr>
          </a:p>
        </p:txBody>
      </p:sp>
      <p:cxnSp>
        <p:nvCxnSpPr>
          <p:cNvPr id="12" name="AutoShape 6"/>
          <p:cNvCxnSpPr>
            <a:cxnSpLocks noChangeShapeType="1"/>
          </p:cNvCxnSpPr>
          <p:nvPr/>
        </p:nvCxnSpPr>
        <p:spPr bwMode="auto">
          <a:xfrm flipH="1">
            <a:off x="4212771" y="4566557"/>
            <a:ext cx="892630" cy="157843"/>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 Box 3"/>
          <p:cNvSpPr txBox="1">
            <a:spLocks noChangeArrowheads="1"/>
          </p:cNvSpPr>
          <p:nvPr/>
        </p:nvSpPr>
        <p:spPr bwMode="auto">
          <a:xfrm>
            <a:off x="6400800" y="5105400"/>
            <a:ext cx="22860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err="1" smtClean="0">
                <a:solidFill>
                  <a:srgbClr val="FFFFFF"/>
                </a:solidFill>
              </a:rPr>
              <a:t>Postcondition</a:t>
            </a:r>
            <a:endParaRPr lang="en-US" sz="2200" dirty="0">
              <a:solidFill>
                <a:srgbClr val="FFFFFF"/>
              </a:solidFill>
            </a:endParaRPr>
          </a:p>
        </p:txBody>
      </p:sp>
      <p:cxnSp>
        <p:nvCxnSpPr>
          <p:cNvPr id="15" name="AutoShape 6"/>
          <p:cNvCxnSpPr>
            <a:cxnSpLocks noChangeShapeType="1"/>
          </p:cNvCxnSpPr>
          <p:nvPr/>
        </p:nvCxnSpPr>
        <p:spPr bwMode="auto">
          <a:xfrm flipH="1">
            <a:off x="5508171" y="5372100"/>
            <a:ext cx="892630" cy="157843"/>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60641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5"/>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11"/>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4"/>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Specifications</a:t>
            </a:r>
            <a:endParaRPr lang="en-US" dirty="0"/>
          </a:p>
        </p:txBody>
      </p:sp>
      <p:sp>
        <p:nvSpPr>
          <p:cNvPr id="4" name="Text Box 2"/>
          <p:cNvSpPr txBox="1">
            <a:spLocks noChangeArrowheads="1"/>
          </p:cNvSpPr>
          <p:nvPr/>
        </p:nvSpPr>
        <p:spPr bwMode="auto">
          <a:xfrm>
            <a:off x="228600" y="1676400"/>
            <a:ext cx="7315200" cy="477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smtClean="0">
                <a:solidFill>
                  <a:srgbClr val="FFFFFF"/>
                </a:solidFill>
                <a:latin typeface="Courier New" pitchFamily="49" charset="0"/>
              </a:rPr>
              <a:t>RedBlackTree</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class</a:t>
            </a:r>
            <a:r>
              <a:rPr lang="en-US" sz="1200" dirty="0">
                <a:solidFill>
                  <a:srgbClr val="FFFFFF"/>
                </a:solidFill>
                <a:latin typeface="Courier New" pitchFamily="49" charset="0"/>
              </a:rPr>
              <a:t> Node {</a:t>
            </a:r>
          </a:p>
          <a:p>
            <a:pPr>
              <a:lnSpc>
                <a:spcPct val="118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key;</a:t>
            </a:r>
          </a:p>
          <a:p>
            <a:pPr>
              <a:lnSpc>
                <a:spcPct val="118000"/>
              </a:lnSpc>
            </a:pPr>
            <a:r>
              <a:rPr lang="en-US" sz="1200" dirty="0">
                <a:solidFill>
                  <a:srgbClr val="FFFFFF"/>
                </a:solidFill>
                <a:latin typeface="Courier New" pitchFamily="49" charset="0"/>
              </a:rPr>
              <a:t>        Object value;</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smtClean="0">
                <a:solidFill>
                  <a:srgbClr val="FF0000"/>
                </a:solidFill>
                <a:latin typeface="Courier New" pitchFamily="49" charset="0"/>
              </a:rPr>
              <a:t>@</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left;</a:t>
            </a:r>
          </a:p>
          <a:p>
            <a:pPr>
              <a:lnSpc>
                <a:spcPct val="118000"/>
              </a:lnSpc>
            </a:pPr>
            <a:r>
              <a:rPr lang="en-US" sz="1200" b="1" dirty="0" smtClean="0">
                <a:solidFill>
                  <a:srgbClr val="FF0000"/>
                </a:solidFill>
                <a:latin typeface="Courier New" pitchFamily="49" charset="0"/>
              </a:rPr>
              <a:t>        @</a:t>
            </a:r>
            <a:r>
              <a:rPr lang="en-US" sz="1200" b="1" dirty="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right;</a:t>
            </a:r>
          </a:p>
          <a:p>
            <a:pPr>
              <a:lnSpc>
                <a:spcPct val="118000"/>
              </a:lnSpc>
            </a:pPr>
            <a:r>
              <a:rPr lang="en-US" sz="1200" dirty="0">
                <a:solidFill>
                  <a:srgbClr val="FFFFFF"/>
                </a:solidFill>
                <a:latin typeface="Courier New" pitchFamily="49" charset="0"/>
              </a:rPr>
              <a:t>    }</a:t>
            </a:r>
          </a:p>
          <a:p>
            <a:pPr>
              <a:lnSpc>
                <a:spcPct val="118000"/>
              </a:lnSpc>
            </a:pPr>
            <a:endParaRPr lang="en-US" sz="1200" dirty="0">
              <a:solidFill>
                <a:srgbClr val="FFFFFF"/>
              </a:solidFill>
              <a:latin typeface="Courier New" pitchFamily="49" charset="0"/>
            </a:endParaRPr>
          </a:p>
          <a:p>
            <a:pPr>
              <a:lnSpc>
                <a:spcPct val="118000"/>
              </a:lnSpc>
            </a:pPr>
            <a:r>
              <a:rPr lang="en-US" sz="1200" b="1" dirty="0">
                <a:solidFill>
                  <a:srgbClr val="FFFFFF"/>
                </a:solidFill>
                <a:latin typeface="Courier New" pitchFamily="49" charset="0"/>
              </a:rPr>
              <a:t>    </a:t>
            </a:r>
            <a:r>
              <a:rPr lang="en-US" sz="1200" b="1" dirty="0" smtClean="0">
                <a:solidFill>
                  <a:srgbClr val="FF0000"/>
                </a:solidFill>
                <a:latin typeface="Courier New" pitchFamily="49" charset="0"/>
              </a:rPr>
              <a:t>@Tree </a:t>
            </a:r>
            <a:r>
              <a:rPr lang="en-US" sz="1200" dirty="0" smtClean="0">
                <a:solidFill>
                  <a:srgbClr val="FFFFFF"/>
                </a:solidFill>
                <a:latin typeface="Courier New" pitchFamily="49" charset="0"/>
              </a:rPr>
              <a:t>Node </a:t>
            </a:r>
            <a:r>
              <a:rPr lang="en-US" sz="1200" dirty="0">
                <a:solidFill>
                  <a:srgbClr val="FFFFFF"/>
                </a:solidFill>
                <a:latin typeface="Courier New" pitchFamily="49" charset="0"/>
              </a:rPr>
              <a:t>root;</a:t>
            </a:r>
          </a:p>
          <a:p>
            <a:pPr>
              <a:lnSpc>
                <a:spcPct val="118000"/>
              </a:lnSpc>
            </a:pPr>
            <a:endParaRPr lang="en-US" sz="1200" dirty="0" smtClean="0">
              <a:solidFill>
                <a:srgbClr val="FFFFFF"/>
              </a:solidFill>
              <a:latin typeface="Courier New" pitchFamily="49" charset="0"/>
            </a:endParaRP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Object pop() {</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dirty="0" err="1" smtClean="0">
                <a:solidFill>
                  <a:srgbClr val="FFFFFF"/>
                </a:solidFill>
                <a:latin typeface="Courier New" pitchFamily="49" charset="0"/>
              </a:rPr>
              <a:t>GlassBox.assume</a:t>
            </a:r>
            <a:r>
              <a:rPr lang="en-US" sz="1200" dirty="0" smtClean="0">
                <a:solidFill>
                  <a:srgbClr val="FFFFFF"/>
                </a:solidFill>
                <a:latin typeface="Courier New" pitchFamily="49" charset="0"/>
              </a:rPr>
              <a:t>(root != </a:t>
            </a:r>
            <a:r>
              <a:rPr lang="en-US" sz="1200" b="1" dirty="0" smtClean="0">
                <a:solidFill>
                  <a:srgbClr val="00FF00"/>
                </a:solidFill>
                <a:latin typeface="Courier New" pitchFamily="49" charset="0"/>
              </a:rPr>
              <a:t>null</a:t>
            </a:r>
            <a:r>
              <a:rPr lang="en-US" sz="1200" dirty="0" smtClean="0">
                <a:solidFill>
                  <a:srgbClr val="FFFFFF"/>
                </a:solidFill>
                <a:latin typeface="Courier New" pitchFamily="49" charset="0"/>
              </a:rPr>
              <a: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r>
              <a:rPr lang="en-US" sz="1200" b="1" dirty="0" err="1" smtClean="0">
                <a:solidFill>
                  <a:srgbClr val="00FF00"/>
                </a:solidFill>
                <a:latin typeface="Courier New" pitchFamily="49" charset="0"/>
              </a:rPr>
              <a:t>int</a:t>
            </a:r>
            <a:r>
              <a:rPr lang="en-US" sz="1200" dirty="0" smtClean="0">
                <a:solidFill>
                  <a:srgbClr val="00FF00"/>
                </a:solidFill>
                <a:latin typeface="Courier New" pitchFamily="49" charset="0"/>
              </a:rPr>
              <a:t> </a:t>
            </a:r>
            <a:r>
              <a:rPr lang="en-US" sz="1200" dirty="0" err="1" smtClean="0">
                <a:solidFill>
                  <a:srgbClr val="FFFFFF"/>
                </a:solidFill>
                <a:latin typeface="Courier New" pitchFamily="49" charset="0"/>
              </a:rPr>
              <a:t>old_size</a:t>
            </a:r>
            <a:r>
              <a:rPr lang="en-US" sz="1200" dirty="0" smtClean="0">
                <a:solidFill>
                  <a:srgbClr val="FFFFFF"/>
                </a:solidFill>
                <a:latin typeface="Courier New" pitchFamily="49" charset="0"/>
              </a:rPr>
              <a:t> = size();</a:t>
            </a:r>
          </a:p>
          <a:p>
            <a:pPr>
              <a:lnSpc>
                <a:spcPct val="118000"/>
              </a:lnSpc>
            </a:pPr>
            <a:r>
              <a:rPr lang="en-US" sz="1200" b="1" dirty="0" smtClean="0">
                <a:solidFill>
                  <a:srgbClr val="99CCFF"/>
                </a:solidFill>
                <a:latin typeface="Courier New" pitchFamily="49" charset="0"/>
              </a:rPr>
              <a:t>        /* implementation */</a:t>
            </a:r>
          </a:p>
          <a:p>
            <a:pPr>
              <a:lnSpc>
                <a:spcPct val="118000"/>
              </a:lnSpc>
            </a:pPr>
            <a:r>
              <a:rPr lang="en-US" sz="1200" b="1" dirty="0">
                <a:solidFill>
                  <a:srgbClr val="99CCFF"/>
                </a:solidFill>
                <a:latin typeface="Courier New" pitchFamily="49" charset="0"/>
              </a:rPr>
              <a:t> </a:t>
            </a:r>
            <a:r>
              <a:rPr lang="en-US" sz="1200" b="1" dirty="0" smtClean="0">
                <a:solidFill>
                  <a:srgbClr val="99CCFF"/>
                </a:solidFill>
                <a:latin typeface="Courier New" pitchFamily="49" charset="0"/>
              </a:rPr>
              <a:t>       </a:t>
            </a:r>
            <a:r>
              <a:rPr lang="en-US" sz="1200" b="1" dirty="0" smtClean="0">
                <a:solidFill>
                  <a:srgbClr val="00FF00"/>
                </a:solidFill>
                <a:latin typeface="Courier New" pitchFamily="49" charset="0"/>
              </a:rPr>
              <a:t>assert</a:t>
            </a:r>
            <a:r>
              <a:rPr lang="en-US" sz="1200" dirty="0" smtClean="0">
                <a:solidFill>
                  <a:schemeClr val="tx1"/>
                </a:solidFill>
                <a:latin typeface="Courier New" pitchFamily="49" charset="0"/>
              </a:rPr>
              <a:t>(size() &lt; </a:t>
            </a:r>
            <a:r>
              <a:rPr lang="en-US" sz="1200" dirty="0" err="1" smtClean="0">
                <a:solidFill>
                  <a:schemeClr val="tx1"/>
                </a:solidFill>
                <a:latin typeface="Courier New" pitchFamily="49" charset="0"/>
              </a:rPr>
              <a:t>old_size</a:t>
            </a:r>
            <a:r>
              <a:rPr lang="en-US" sz="1200" dirty="0" smtClean="0">
                <a:solidFill>
                  <a:schemeClr val="tx1"/>
                </a:solidFill>
                <a:latin typeface="Courier New" pitchFamily="49" charset="0"/>
              </a:rPr>
              <a:t>);</a:t>
            </a:r>
          </a:p>
          <a:p>
            <a:pPr>
              <a:lnSpc>
                <a:spcPct val="118000"/>
              </a:lnSpc>
            </a:pPr>
            <a:r>
              <a:rPr lang="en-US" sz="1200" dirty="0">
                <a:solidFill>
                  <a:schemeClr val="tx1"/>
                </a:solidFill>
                <a:latin typeface="Courier New" pitchFamily="49" charset="0"/>
              </a:rPr>
              <a:t> </a:t>
            </a:r>
            <a:r>
              <a:rPr lang="en-US" sz="1200" dirty="0" smtClean="0">
                <a:solidFill>
                  <a:schemeClr val="tx1"/>
                </a:solidFill>
                <a:latin typeface="Courier New" pitchFamily="49" charset="0"/>
              </a:rPr>
              <a:t>       </a:t>
            </a:r>
            <a:r>
              <a:rPr lang="en-US" sz="1200" b="1" dirty="0" smtClean="0">
                <a:solidFill>
                  <a:srgbClr val="00FF00"/>
                </a:solidFill>
                <a:latin typeface="Courier New" pitchFamily="49" charset="0"/>
              </a:rPr>
              <a:t>return </a:t>
            </a:r>
            <a:r>
              <a:rPr lang="en-US" sz="1200" dirty="0" smtClean="0">
                <a:solidFill>
                  <a:schemeClr val="tx1"/>
                </a:solidFill>
                <a:latin typeface="Courier New" pitchFamily="49" charset="0"/>
              </a:rPr>
              <a:t>result;</a:t>
            </a:r>
          </a:p>
          <a:p>
            <a:pPr>
              <a:lnSpc>
                <a:spcPct val="118000"/>
              </a:lnSpc>
            </a:pPr>
            <a:r>
              <a:rPr lang="en-US" sz="1200" dirty="0">
                <a:solidFill>
                  <a:srgbClr val="FFFFFF"/>
                </a:solidFill>
                <a:latin typeface="Courier New" pitchFamily="49" charset="0"/>
              </a:rPr>
              <a:t> </a:t>
            </a:r>
            <a:r>
              <a:rPr lang="en-US" sz="1200" dirty="0" smtClean="0">
                <a:solidFill>
                  <a:srgbClr val="FFFFFF"/>
                </a:solidFill>
                <a:latin typeface="Courier New" pitchFamily="49" charset="0"/>
              </a:rPr>
              <a:t>   }</a:t>
            </a:r>
            <a:endParaRPr lang="en-US" sz="1200" dirty="0">
              <a:solidFill>
                <a:srgbClr val="FFFFFF"/>
              </a:solidFill>
              <a:latin typeface="Courier New" pitchFamily="49" charset="0"/>
            </a:endParaRPr>
          </a:p>
          <a:p>
            <a:pPr>
              <a:lnSpc>
                <a:spcPct val="118000"/>
              </a:lnSpc>
            </a:pPr>
            <a:r>
              <a:rPr lang="en-US" sz="1200" b="1" dirty="0" smtClean="0">
                <a:solidFill>
                  <a:srgbClr val="FFFFFF"/>
                </a:solidFill>
                <a:latin typeface="Courier New" pitchFamily="49" charset="0"/>
              </a:rPr>
              <a:t>}</a:t>
            </a:r>
            <a:endParaRPr lang="en-US" sz="1200" b="1" dirty="0">
              <a:solidFill>
                <a:srgbClr val="FFFFFF"/>
              </a:solidFill>
              <a:latin typeface="Courier New" pitchFamily="49" charset="0"/>
            </a:endParaRPr>
          </a:p>
        </p:txBody>
      </p:sp>
      <p:sp>
        <p:nvSpPr>
          <p:cNvPr id="11" name="Text Box 3"/>
          <p:cNvSpPr txBox="1">
            <a:spLocks noChangeArrowheads="1"/>
          </p:cNvSpPr>
          <p:nvPr/>
        </p:nvSpPr>
        <p:spPr bwMode="auto">
          <a:xfrm>
            <a:off x="4800600" y="3755571"/>
            <a:ext cx="4038600"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Assume: add to precondition</a:t>
            </a:r>
            <a:endParaRPr lang="en-US" sz="2200" dirty="0">
              <a:solidFill>
                <a:srgbClr val="FFFFFF"/>
              </a:solidFill>
            </a:endParaRPr>
          </a:p>
        </p:txBody>
      </p:sp>
      <p:cxnSp>
        <p:nvCxnSpPr>
          <p:cNvPr id="12" name="AutoShape 6"/>
          <p:cNvCxnSpPr>
            <a:cxnSpLocks noChangeShapeType="1"/>
          </p:cNvCxnSpPr>
          <p:nvPr/>
        </p:nvCxnSpPr>
        <p:spPr bwMode="auto">
          <a:xfrm flipH="1">
            <a:off x="3907971" y="4022271"/>
            <a:ext cx="892630" cy="157843"/>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 Box 3"/>
          <p:cNvSpPr txBox="1">
            <a:spLocks noChangeArrowheads="1"/>
          </p:cNvSpPr>
          <p:nvPr/>
        </p:nvSpPr>
        <p:spPr bwMode="auto">
          <a:xfrm>
            <a:off x="4490356" y="4572000"/>
            <a:ext cx="4044043" cy="533400"/>
          </a:xfrm>
          <a:prstGeom prst="rect">
            <a:avLst/>
          </a:prstGeom>
          <a:solidFill>
            <a:srgbClr val="333333"/>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3404"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200" dirty="0" smtClean="0">
                <a:solidFill>
                  <a:srgbClr val="FFFFFF"/>
                </a:solidFill>
              </a:rPr>
              <a:t>Assert: add to </a:t>
            </a:r>
            <a:r>
              <a:rPr lang="en-US" sz="2200" dirty="0" err="1" smtClean="0">
                <a:solidFill>
                  <a:srgbClr val="FFFFFF"/>
                </a:solidFill>
              </a:rPr>
              <a:t>postcondition</a:t>
            </a:r>
            <a:endParaRPr lang="en-US" sz="2200" dirty="0">
              <a:solidFill>
                <a:srgbClr val="FFFFFF"/>
              </a:solidFill>
            </a:endParaRPr>
          </a:p>
        </p:txBody>
      </p:sp>
      <p:cxnSp>
        <p:nvCxnSpPr>
          <p:cNvPr id="15" name="AutoShape 6"/>
          <p:cNvCxnSpPr>
            <a:cxnSpLocks noChangeShapeType="1"/>
          </p:cNvCxnSpPr>
          <p:nvPr/>
        </p:nvCxnSpPr>
        <p:spPr bwMode="auto">
          <a:xfrm flipH="1">
            <a:off x="3597728" y="4838700"/>
            <a:ext cx="892630" cy="0"/>
          </a:xfrm>
          <a:prstGeom prst="straightConnector1">
            <a:avLst/>
          </a:prstGeom>
          <a:noFill/>
          <a:ln w="3672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80030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14"/>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Reduction</a:t>
            </a:r>
            <a:endParaRPr lang="en-US" dirty="0"/>
          </a:p>
        </p:txBody>
      </p:sp>
      <p:sp>
        <p:nvSpPr>
          <p:cNvPr id="3" name="Content Placeholder 2"/>
          <p:cNvSpPr>
            <a:spLocks noGrp="1"/>
          </p:cNvSpPr>
          <p:nvPr>
            <p:ph idx="1"/>
          </p:nvPr>
        </p:nvSpPr>
        <p:spPr>
          <a:xfrm>
            <a:off x="228600" y="1600200"/>
            <a:ext cx="8686800" cy="5105400"/>
          </a:xfrm>
        </p:spPr>
        <p:txBody>
          <a:bodyPr>
            <a:normAutofit lnSpcReduction="10000"/>
          </a:bodyPr>
          <a:lstStyle/>
          <a:p>
            <a:r>
              <a:rPr lang="en-US" dirty="0" smtClean="0"/>
              <a:t>There are many model checkers</a:t>
            </a:r>
          </a:p>
          <a:p>
            <a:pPr lvl="1"/>
            <a:r>
              <a:rPr lang="en-US" dirty="0" smtClean="0">
                <a:solidFill>
                  <a:srgbClr val="00B050"/>
                </a:solidFill>
              </a:rPr>
              <a:t>Verisoft, JPF, CMC, SLAM, Blast, Magic</a:t>
            </a:r>
          </a:p>
          <a:p>
            <a:endParaRPr lang="en-US" dirty="0"/>
          </a:p>
          <a:p>
            <a:r>
              <a:rPr lang="en-US" dirty="0" smtClean="0"/>
              <a:t>There are many state space reduction techniques</a:t>
            </a:r>
          </a:p>
          <a:p>
            <a:pPr lvl="1"/>
            <a:r>
              <a:rPr lang="en-US" dirty="0" smtClean="0"/>
              <a:t>Partial order reduction</a:t>
            </a:r>
          </a:p>
          <a:p>
            <a:pPr lvl="1"/>
            <a:r>
              <a:rPr lang="en-US" dirty="0" smtClean="0"/>
              <a:t>Predicate abstraction</a:t>
            </a:r>
          </a:p>
          <a:p>
            <a:pPr lvl="1"/>
            <a:r>
              <a:rPr lang="en-US" dirty="0" smtClean="0"/>
              <a:t>Effective for </a:t>
            </a:r>
            <a:r>
              <a:rPr lang="en-US" dirty="0" smtClean="0">
                <a:solidFill>
                  <a:srgbClr val="FFFF00"/>
                </a:solidFill>
              </a:rPr>
              <a:t>control-oriented</a:t>
            </a:r>
            <a:r>
              <a:rPr lang="en-US" dirty="0" smtClean="0"/>
              <a:t> properties</a:t>
            </a:r>
          </a:p>
          <a:p>
            <a:endParaRPr lang="en-US" dirty="0"/>
          </a:p>
          <a:p>
            <a:r>
              <a:rPr lang="en-US" dirty="0" smtClean="0"/>
              <a:t>Not effective for </a:t>
            </a:r>
            <a:r>
              <a:rPr lang="en-US" dirty="0" smtClean="0">
                <a:solidFill>
                  <a:srgbClr val="FFFF00"/>
                </a:solidFill>
              </a:rPr>
              <a:t>data-oriented</a:t>
            </a:r>
            <a:r>
              <a:rPr lang="en-US" dirty="0" smtClean="0"/>
              <a:t> properties</a:t>
            </a:r>
            <a:endParaRPr lang="en-US" dirty="0"/>
          </a:p>
          <a:p>
            <a:r>
              <a:rPr lang="en-US" dirty="0" smtClean="0"/>
              <a:t>We present </a:t>
            </a:r>
            <a:r>
              <a:rPr lang="en-US" dirty="0" smtClean="0">
                <a:solidFill>
                  <a:srgbClr val="FFFF00"/>
                </a:solidFill>
              </a:rPr>
              <a:t>Glass Box Software Model Checking</a:t>
            </a:r>
          </a:p>
        </p:txBody>
      </p:sp>
    </p:spTree>
    <p:extLst>
      <p:ext uri="{BB962C8B-B14F-4D97-AF65-F5344CB8AC3E}">
        <p14:creationId xmlns:p14="http://schemas.microsoft.com/office/powerpoint/2010/main" val="35278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Summary</a:t>
            </a:r>
            <a:endParaRPr lang="en-US" dirty="0"/>
          </a:p>
        </p:txBody>
      </p:sp>
      <p:sp>
        <p:nvSpPr>
          <p:cNvPr id="6" name="Content Placeholder 5"/>
          <p:cNvSpPr>
            <a:spLocks noGrp="1"/>
          </p:cNvSpPr>
          <p:nvPr>
            <p:ph sz="half" idx="1"/>
          </p:nvPr>
        </p:nvSpPr>
        <p:spPr>
          <a:xfrm>
            <a:off x="381000" y="1600200"/>
            <a:ext cx="4114800" cy="4525963"/>
          </a:xfrm>
        </p:spPr>
        <p:txBody>
          <a:bodyPr/>
          <a:lstStyle/>
          <a:p>
            <a:pPr marL="0" indent="0">
              <a:buNone/>
            </a:pPr>
            <a:r>
              <a:rPr lang="en-US" dirty="0" smtClean="0"/>
              <a:t>We only check states that satisfy the following</a:t>
            </a:r>
            <a:endParaRPr lang="en-US" dirty="0"/>
          </a:p>
          <a:p>
            <a:endParaRPr lang="en-US" dirty="0"/>
          </a:p>
          <a:p>
            <a:endParaRPr lang="en-US" dirty="0" smtClean="0"/>
          </a:p>
          <a:p>
            <a:r>
              <a:rPr lang="en-US" dirty="0" err="1" smtClean="0"/>
              <a:t>repOk</a:t>
            </a:r>
            <a:r>
              <a:rPr lang="en-US" dirty="0"/>
              <a:t>()</a:t>
            </a:r>
          </a:p>
          <a:p>
            <a:r>
              <a:rPr lang="en-US" dirty="0"/>
              <a:t>Tree structure</a:t>
            </a:r>
          </a:p>
          <a:p>
            <a:r>
              <a:rPr lang="en-US" dirty="0"/>
              <a:t>precondition()</a:t>
            </a:r>
          </a:p>
          <a:p>
            <a:r>
              <a:rPr lang="en-US" dirty="0" err="1" smtClean="0"/>
              <a:t>GlassBox.assume</a:t>
            </a:r>
            <a:endParaRPr lang="en-US" dirty="0"/>
          </a:p>
          <a:p>
            <a:endParaRPr lang="en-US" dirty="0"/>
          </a:p>
        </p:txBody>
      </p:sp>
      <p:sp>
        <p:nvSpPr>
          <p:cNvPr id="7" name="Content Placeholder 6"/>
          <p:cNvSpPr>
            <a:spLocks noGrp="1"/>
          </p:cNvSpPr>
          <p:nvPr>
            <p:ph sz="half" idx="2"/>
          </p:nvPr>
        </p:nvSpPr>
        <p:spPr>
          <a:xfrm>
            <a:off x="4648200" y="1600200"/>
            <a:ext cx="4343400" cy="4525963"/>
          </a:xfrm>
        </p:spPr>
        <p:txBody>
          <a:bodyPr/>
          <a:lstStyle/>
          <a:p>
            <a:pPr marL="0" indent="0">
              <a:buNone/>
            </a:pPr>
            <a:r>
              <a:rPr lang="en-US" dirty="0" smtClean="0"/>
              <a:t>After a transition, each state much satisfy the following</a:t>
            </a:r>
          </a:p>
          <a:p>
            <a:endParaRPr lang="en-US" dirty="0"/>
          </a:p>
          <a:p>
            <a:endParaRPr lang="en-US" dirty="0" smtClean="0"/>
          </a:p>
          <a:p>
            <a:r>
              <a:rPr lang="en-US" dirty="0" err="1" smtClean="0"/>
              <a:t>repOk</a:t>
            </a:r>
            <a:r>
              <a:rPr lang="en-US" dirty="0" smtClean="0"/>
              <a:t>()</a:t>
            </a:r>
          </a:p>
          <a:p>
            <a:r>
              <a:rPr lang="en-US" dirty="0" smtClean="0"/>
              <a:t>Tree structure</a:t>
            </a:r>
          </a:p>
          <a:p>
            <a:r>
              <a:rPr lang="en-US" dirty="0" err="1" smtClean="0"/>
              <a:t>postcondition</a:t>
            </a:r>
            <a:r>
              <a:rPr lang="en-US" dirty="0" smtClean="0"/>
              <a:t>()</a:t>
            </a:r>
          </a:p>
          <a:p>
            <a:r>
              <a:rPr lang="en-US" dirty="0" smtClean="0"/>
              <a:t>assert</a:t>
            </a:r>
            <a:endParaRPr lang="en-US" dirty="0"/>
          </a:p>
        </p:txBody>
      </p:sp>
      <p:cxnSp>
        <p:nvCxnSpPr>
          <p:cNvPr id="9" name="Straight Connector 8"/>
          <p:cNvCxnSpPr/>
          <p:nvPr/>
        </p:nvCxnSpPr>
        <p:spPr>
          <a:xfrm>
            <a:off x="152400" y="3048000"/>
            <a:ext cx="883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343400" y="1600200"/>
            <a:ext cx="0" cy="48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3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Example</a:t>
            </a:r>
          </a:p>
          <a:p>
            <a:r>
              <a:rPr lang="en-US" dirty="0" smtClean="0"/>
              <a:t>Approach</a:t>
            </a:r>
          </a:p>
          <a:p>
            <a:r>
              <a:rPr lang="en-US" b="1" dirty="0" smtClean="0">
                <a:solidFill>
                  <a:srgbClr val="FFFF00"/>
                </a:solidFill>
              </a:rPr>
              <a:t>Modular Extension</a:t>
            </a:r>
          </a:p>
          <a:p>
            <a:r>
              <a:rPr lang="en-US" dirty="0" smtClean="0"/>
              <a:t>Checking Type Soundness</a:t>
            </a:r>
          </a:p>
          <a:p>
            <a:r>
              <a:rPr lang="en-US" dirty="0" smtClean="0"/>
              <a:t>Experimental Results</a:t>
            </a:r>
          </a:p>
          <a:p>
            <a:r>
              <a:rPr lang="en-US" dirty="0" smtClean="0"/>
              <a:t>Related Work and Conclusions</a:t>
            </a:r>
            <a:endParaRPr lang="en-US" dirty="0"/>
          </a:p>
        </p:txBody>
      </p:sp>
    </p:spTree>
    <p:extLst>
      <p:ext uri="{BB962C8B-B14F-4D97-AF65-F5344CB8AC3E}">
        <p14:creationId xmlns:p14="http://schemas.microsoft.com/office/powerpoint/2010/main" val="2201646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Glass Box Model Checking</a:t>
            </a:r>
            <a:endParaRPr lang="en-US" dirty="0"/>
          </a:p>
        </p:txBody>
      </p:sp>
      <p:sp>
        <p:nvSpPr>
          <p:cNvPr id="3" name="Content Placeholder 2"/>
          <p:cNvSpPr>
            <a:spLocks noGrp="1"/>
          </p:cNvSpPr>
          <p:nvPr>
            <p:ph idx="1"/>
          </p:nvPr>
        </p:nvSpPr>
        <p:spPr>
          <a:xfrm>
            <a:off x="0" y="1524000"/>
            <a:ext cx="9144000" cy="5257800"/>
          </a:xfrm>
        </p:spPr>
        <p:txBody>
          <a:bodyPr/>
          <a:lstStyle/>
          <a:p>
            <a:r>
              <a:rPr lang="en-US" dirty="0" smtClean="0"/>
              <a:t>Check modules against abstractions</a:t>
            </a:r>
          </a:p>
          <a:p>
            <a:r>
              <a:rPr lang="en-US" dirty="0" smtClean="0"/>
              <a:t>Check program replacing modules with abstractions</a:t>
            </a:r>
          </a:p>
          <a:p>
            <a:endParaRPr lang="en-US" dirty="0" smtClean="0"/>
          </a:p>
          <a:p>
            <a:r>
              <a:rPr lang="en-US" dirty="0" smtClean="0"/>
              <a:t>Further improve the scalability of glass box checking</a:t>
            </a:r>
          </a:p>
          <a:p>
            <a:endParaRPr lang="en-US" dirty="0"/>
          </a:p>
          <a:p>
            <a:r>
              <a:rPr lang="en-US" dirty="0" smtClean="0"/>
              <a:t>Modular glass box model checking is nontrivial</a:t>
            </a:r>
          </a:p>
        </p:txBody>
      </p:sp>
    </p:spTree>
    <p:extLst>
      <p:ext uri="{BB962C8B-B14F-4D97-AF65-F5344CB8AC3E}">
        <p14:creationId xmlns:p14="http://schemas.microsoft.com/office/powerpoint/2010/main" val="11246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Modular Model Checking</a:t>
            </a:r>
            <a:endParaRPr lang="en-US" dirty="0"/>
          </a:p>
        </p:txBody>
      </p:sp>
      <p:sp>
        <p:nvSpPr>
          <p:cNvPr id="4" name="Rectangle 1"/>
          <p:cNvSpPr>
            <a:spLocks noChangeArrowheads="1"/>
          </p:cNvSpPr>
          <p:nvPr/>
        </p:nvSpPr>
        <p:spPr bwMode="auto">
          <a:xfrm>
            <a:off x="3732212" y="2057400"/>
            <a:ext cx="1998663" cy="914400"/>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Oval 3"/>
          <p:cNvSpPr>
            <a:spLocks noChangeArrowheads="1"/>
          </p:cNvSpPr>
          <p:nvPr/>
        </p:nvSpPr>
        <p:spPr bwMode="auto">
          <a:xfrm>
            <a:off x="3937000" y="2178050"/>
            <a:ext cx="685800" cy="6858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4851400" y="2178050"/>
            <a:ext cx="685800" cy="685800"/>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 name="Group 5"/>
          <p:cNvGrpSpPr>
            <a:grpSpLocks/>
          </p:cNvGrpSpPr>
          <p:nvPr/>
        </p:nvGrpSpPr>
        <p:grpSpPr bwMode="auto">
          <a:xfrm>
            <a:off x="2132012" y="3657600"/>
            <a:ext cx="1997075" cy="912813"/>
            <a:chOff x="1712" y="2614"/>
            <a:chExt cx="1258" cy="575"/>
          </a:xfrm>
        </p:grpSpPr>
        <p:sp>
          <p:nvSpPr>
            <p:cNvPr id="8" name="Rectangle 6"/>
            <p:cNvSpPr>
              <a:spLocks noChangeArrowheads="1"/>
            </p:cNvSpPr>
            <p:nvPr/>
          </p:nvSpPr>
          <p:spPr bwMode="auto">
            <a:xfrm>
              <a:off x="1712" y="2614"/>
              <a:ext cx="1259" cy="576"/>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Oval 7"/>
            <p:cNvSpPr>
              <a:spLocks noChangeArrowheads="1"/>
            </p:cNvSpPr>
            <p:nvPr/>
          </p:nvSpPr>
          <p:spPr bwMode="auto">
            <a:xfrm>
              <a:off x="1841" y="2690"/>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Oval 8"/>
            <p:cNvSpPr>
              <a:spLocks noChangeArrowheads="1"/>
            </p:cNvSpPr>
            <p:nvPr/>
          </p:nvSpPr>
          <p:spPr bwMode="auto">
            <a:xfrm>
              <a:off x="2417" y="2690"/>
              <a:ext cx="432" cy="432"/>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11" name="AutoShape 9"/>
          <p:cNvCxnSpPr>
            <a:cxnSpLocks noChangeShapeType="1"/>
          </p:cNvCxnSpPr>
          <p:nvPr/>
        </p:nvCxnSpPr>
        <p:spPr bwMode="auto">
          <a:xfrm flipH="1">
            <a:off x="3157537" y="2963234"/>
            <a:ext cx="1600200" cy="68580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0"/>
          <p:cNvGrpSpPr>
            <a:grpSpLocks/>
          </p:cNvGrpSpPr>
          <p:nvPr/>
        </p:nvGrpSpPr>
        <p:grpSpPr bwMode="auto">
          <a:xfrm>
            <a:off x="5392737" y="3657600"/>
            <a:ext cx="1997075" cy="912813"/>
            <a:chOff x="3766" y="2614"/>
            <a:chExt cx="1258" cy="575"/>
          </a:xfrm>
        </p:grpSpPr>
        <p:sp>
          <p:nvSpPr>
            <p:cNvPr id="13" name="Rectangle 11"/>
            <p:cNvSpPr>
              <a:spLocks noChangeArrowheads="1"/>
            </p:cNvSpPr>
            <p:nvPr/>
          </p:nvSpPr>
          <p:spPr bwMode="auto">
            <a:xfrm>
              <a:off x="3766" y="2614"/>
              <a:ext cx="1259" cy="576"/>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Oval 12"/>
            <p:cNvSpPr>
              <a:spLocks noChangeArrowheads="1"/>
            </p:cNvSpPr>
            <p:nvPr/>
          </p:nvSpPr>
          <p:spPr bwMode="auto">
            <a:xfrm>
              <a:off x="3895" y="2690"/>
              <a:ext cx="432" cy="432"/>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Oval 13"/>
            <p:cNvSpPr>
              <a:spLocks noChangeArrowheads="1"/>
            </p:cNvSpPr>
            <p:nvPr/>
          </p:nvSpPr>
          <p:spPr bwMode="auto">
            <a:xfrm>
              <a:off x="4471" y="2690"/>
              <a:ext cx="432" cy="432"/>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16" name="AutoShape 14"/>
          <p:cNvCxnSpPr>
            <a:cxnSpLocks noChangeShapeType="1"/>
          </p:cNvCxnSpPr>
          <p:nvPr/>
        </p:nvCxnSpPr>
        <p:spPr bwMode="auto">
          <a:xfrm>
            <a:off x="4697412" y="2963234"/>
            <a:ext cx="1660525" cy="68580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7" name="Group 15"/>
          <p:cNvGrpSpPr>
            <a:grpSpLocks/>
          </p:cNvGrpSpPr>
          <p:nvPr/>
        </p:nvGrpSpPr>
        <p:grpSpPr bwMode="auto">
          <a:xfrm>
            <a:off x="749300" y="5257800"/>
            <a:ext cx="1827212" cy="835025"/>
            <a:chOff x="841" y="3622"/>
            <a:chExt cx="1151" cy="526"/>
          </a:xfrm>
        </p:grpSpPr>
        <p:sp>
          <p:nvSpPr>
            <p:cNvPr id="18" name="Rectangle 16"/>
            <p:cNvSpPr>
              <a:spLocks noChangeArrowheads="1"/>
            </p:cNvSpPr>
            <p:nvPr/>
          </p:nvSpPr>
          <p:spPr bwMode="auto">
            <a:xfrm>
              <a:off x="841" y="3622"/>
              <a:ext cx="1152" cy="527"/>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17"/>
            <p:cNvSpPr>
              <a:spLocks noChangeArrowheads="1"/>
            </p:cNvSpPr>
            <p:nvPr/>
          </p:nvSpPr>
          <p:spPr bwMode="auto">
            <a:xfrm>
              <a:off x="960" y="3691"/>
              <a:ext cx="395" cy="395"/>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18"/>
            <p:cNvSpPr>
              <a:spLocks noChangeArrowheads="1"/>
            </p:cNvSpPr>
            <p:nvPr/>
          </p:nvSpPr>
          <p:spPr bwMode="auto">
            <a:xfrm>
              <a:off x="1487" y="3691"/>
              <a:ext cx="395" cy="395"/>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21" name="AutoShape 19"/>
          <p:cNvCxnSpPr>
            <a:cxnSpLocks noChangeShapeType="1"/>
          </p:cNvCxnSpPr>
          <p:nvPr/>
        </p:nvCxnSpPr>
        <p:spPr bwMode="auto">
          <a:xfrm flipH="1">
            <a:off x="1614487" y="4574067"/>
            <a:ext cx="1466850" cy="68580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0"/>
          <p:cNvCxnSpPr>
            <a:cxnSpLocks noChangeShapeType="1"/>
          </p:cNvCxnSpPr>
          <p:nvPr/>
        </p:nvCxnSpPr>
        <p:spPr bwMode="auto">
          <a:xfrm>
            <a:off x="3101975" y="4563434"/>
            <a:ext cx="1579562" cy="68580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 name="Group 21"/>
          <p:cNvGrpSpPr>
            <a:grpSpLocks/>
          </p:cNvGrpSpPr>
          <p:nvPr/>
        </p:nvGrpSpPr>
        <p:grpSpPr bwMode="auto">
          <a:xfrm>
            <a:off x="3795712" y="5257800"/>
            <a:ext cx="1827213" cy="835025"/>
            <a:chOff x="2760" y="3622"/>
            <a:chExt cx="1151" cy="526"/>
          </a:xfrm>
        </p:grpSpPr>
        <p:sp>
          <p:nvSpPr>
            <p:cNvPr id="24" name="Rectangle 22"/>
            <p:cNvSpPr>
              <a:spLocks noChangeArrowheads="1"/>
            </p:cNvSpPr>
            <p:nvPr/>
          </p:nvSpPr>
          <p:spPr bwMode="auto">
            <a:xfrm>
              <a:off x="2760" y="3622"/>
              <a:ext cx="1152" cy="527"/>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Oval 23"/>
            <p:cNvSpPr>
              <a:spLocks noChangeArrowheads="1"/>
            </p:cNvSpPr>
            <p:nvPr/>
          </p:nvSpPr>
          <p:spPr bwMode="auto">
            <a:xfrm>
              <a:off x="2878" y="3691"/>
              <a:ext cx="395" cy="395"/>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24"/>
            <p:cNvSpPr>
              <a:spLocks noChangeArrowheads="1"/>
            </p:cNvSpPr>
            <p:nvPr/>
          </p:nvSpPr>
          <p:spPr bwMode="auto">
            <a:xfrm>
              <a:off x="3405" y="3691"/>
              <a:ext cx="395" cy="395"/>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27" name="AutoShape 25"/>
          <p:cNvCxnSpPr>
            <a:cxnSpLocks noChangeShapeType="1"/>
          </p:cNvCxnSpPr>
          <p:nvPr/>
        </p:nvCxnSpPr>
        <p:spPr bwMode="auto">
          <a:xfrm flipH="1">
            <a:off x="4681537" y="4574067"/>
            <a:ext cx="1681163" cy="68580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8" name="Group 26"/>
          <p:cNvGrpSpPr>
            <a:grpSpLocks/>
          </p:cNvGrpSpPr>
          <p:nvPr/>
        </p:nvGrpSpPr>
        <p:grpSpPr bwMode="auto">
          <a:xfrm>
            <a:off x="6992937" y="5270500"/>
            <a:ext cx="1768475" cy="808038"/>
            <a:chOff x="4774" y="3630"/>
            <a:chExt cx="1114" cy="509"/>
          </a:xfrm>
        </p:grpSpPr>
        <p:sp>
          <p:nvSpPr>
            <p:cNvPr id="29" name="Rectangle 27"/>
            <p:cNvSpPr>
              <a:spLocks noChangeArrowheads="1"/>
            </p:cNvSpPr>
            <p:nvPr/>
          </p:nvSpPr>
          <p:spPr bwMode="auto">
            <a:xfrm>
              <a:off x="4774" y="3630"/>
              <a:ext cx="1115" cy="510"/>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8"/>
            <p:cNvSpPr>
              <a:spLocks noChangeArrowheads="1"/>
            </p:cNvSpPr>
            <p:nvPr/>
          </p:nvSpPr>
          <p:spPr bwMode="auto">
            <a:xfrm>
              <a:off x="4888" y="3698"/>
              <a:ext cx="383" cy="383"/>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Oval 29"/>
            <p:cNvSpPr>
              <a:spLocks noChangeArrowheads="1"/>
            </p:cNvSpPr>
            <p:nvPr/>
          </p:nvSpPr>
          <p:spPr bwMode="auto">
            <a:xfrm>
              <a:off x="5398" y="3698"/>
              <a:ext cx="383" cy="383"/>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32" name="AutoShape 30"/>
          <p:cNvCxnSpPr>
            <a:cxnSpLocks noChangeShapeType="1"/>
          </p:cNvCxnSpPr>
          <p:nvPr/>
        </p:nvCxnSpPr>
        <p:spPr bwMode="auto">
          <a:xfrm>
            <a:off x="6357937" y="4559780"/>
            <a:ext cx="1485900" cy="700087"/>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Text Box 31"/>
          <p:cNvSpPr txBox="1">
            <a:spLocks noChangeArrowheads="1"/>
          </p:cNvSpPr>
          <p:nvPr/>
        </p:nvSpPr>
        <p:spPr bwMode="auto">
          <a:xfrm>
            <a:off x="811212" y="2141538"/>
            <a:ext cx="1985963"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2400" dirty="0">
                <a:solidFill>
                  <a:srgbClr val="99CCFF"/>
                </a:solidFill>
              </a:rPr>
              <a:t>Initial State of Module</a:t>
            </a:r>
          </a:p>
        </p:txBody>
      </p:sp>
      <p:sp>
        <p:nvSpPr>
          <p:cNvPr id="34" name="AutoShape 32"/>
          <p:cNvSpPr>
            <a:spLocks noChangeArrowheads="1"/>
          </p:cNvSpPr>
          <p:nvPr/>
        </p:nvSpPr>
        <p:spPr bwMode="auto">
          <a:xfrm>
            <a:off x="2843212" y="2286000"/>
            <a:ext cx="914400" cy="457200"/>
          </a:xfrm>
          <a:prstGeom prst="rightArrow">
            <a:avLst>
              <a:gd name="adj1" fmla="val 50000"/>
              <a:gd name="adj2" fmla="val 50000"/>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Text Box 33"/>
          <p:cNvSpPr txBox="1">
            <a:spLocks noChangeArrowheads="1"/>
          </p:cNvSpPr>
          <p:nvPr/>
        </p:nvSpPr>
        <p:spPr bwMode="auto">
          <a:xfrm>
            <a:off x="6704012" y="2141538"/>
            <a:ext cx="2227263"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400">
                <a:solidFill>
                  <a:srgbClr val="FFFF00"/>
                </a:solidFill>
              </a:rPr>
              <a:t>Initial State of Abstraction</a:t>
            </a:r>
          </a:p>
        </p:txBody>
      </p:sp>
      <p:sp>
        <p:nvSpPr>
          <p:cNvPr id="36" name="AutoShape 34"/>
          <p:cNvSpPr>
            <a:spLocks noChangeArrowheads="1"/>
          </p:cNvSpPr>
          <p:nvPr/>
        </p:nvSpPr>
        <p:spPr bwMode="auto">
          <a:xfrm flipH="1">
            <a:off x="5741987" y="2286000"/>
            <a:ext cx="901700" cy="457200"/>
          </a:xfrm>
          <a:prstGeom prst="rightArrow">
            <a:avLst>
              <a:gd name="adj1" fmla="val 50000"/>
              <a:gd name="adj2" fmla="val 49306"/>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Text Box 35"/>
          <p:cNvSpPr txBox="1">
            <a:spLocks noChangeArrowheads="1"/>
          </p:cNvSpPr>
          <p:nvPr/>
        </p:nvSpPr>
        <p:spPr bwMode="auto">
          <a:xfrm>
            <a:off x="304800" y="3079750"/>
            <a:ext cx="29718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r>
              <a:rPr lang="en-US">
                <a:solidFill>
                  <a:srgbClr val="FFFFFF"/>
                </a:solidFill>
              </a:rPr>
              <a:t>Check outputs at each step</a:t>
            </a:r>
          </a:p>
        </p:txBody>
      </p:sp>
      <p:cxnSp>
        <p:nvCxnSpPr>
          <p:cNvPr id="38" name="AutoShape 36"/>
          <p:cNvCxnSpPr>
            <a:cxnSpLocks noChangeShapeType="1"/>
          </p:cNvCxnSpPr>
          <p:nvPr/>
        </p:nvCxnSpPr>
        <p:spPr bwMode="auto">
          <a:xfrm flipH="1">
            <a:off x="847724" y="6091717"/>
            <a:ext cx="785813"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37"/>
          <p:cNvCxnSpPr>
            <a:cxnSpLocks noChangeShapeType="1"/>
          </p:cNvCxnSpPr>
          <p:nvPr/>
        </p:nvCxnSpPr>
        <p:spPr bwMode="auto">
          <a:xfrm>
            <a:off x="1633537" y="6091717"/>
            <a:ext cx="685800"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AutoShape 38"/>
          <p:cNvCxnSpPr>
            <a:cxnSpLocks noChangeShapeType="1"/>
          </p:cNvCxnSpPr>
          <p:nvPr/>
        </p:nvCxnSpPr>
        <p:spPr bwMode="auto">
          <a:xfrm flipH="1">
            <a:off x="3843337" y="6091717"/>
            <a:ext cx="796925"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9"/>
          <p:cNvCxnSpPr>
            <a:cxnSpLocks noChangeShapeType="1"/>
          </p:cNvCxnSpPr>
          <p:nvPr/>
        </p:nvCxnSpPr>
        <p:spPr bwMode="auto">
          <a:xfrm>
            <a:off x="4681537" y="6091717"/>
            <a:ext cx="676275"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40"/>
          <p:cNvCxnSpPr>
            <a:cxnSpLocks noChangeShapeType="1"/>
          </p:cNvCxnSpPr>
          <p:nvPr/>
        </p:nvCxnSpPr>
        <p:spPr bwMode="auto">
          <a:xfrm flipH="1">
            <a:off x="7085012" y="6091717"/>
            <a:ext cx="796925"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41"/>
          <p:cNvCxnSpPr>
            <a:cxnSpLocks noChangeShapeType="1"/>
          </p:cNvCxnSpPr>
          <p:nvPr/>
        </p:nvCxnSpPr>
        <p:spPr bwMode="auto">
          <a:xfrm>
            <a:off x="7891462" y="6091717"/>
            <a:ext cx="676275" cy="61595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5173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3"/>
                                        </p:tgtEl>
                                        <p:attrNameLst>
                                          <p:attrName>style.visibility</p:attrName>
                                        </p:attrNameLst>
                                      </p:cBhvr>
                                      <p:to>
                                        <p:strVal val="visible"/>
                                      </p:to>
                                    </p:set>
                                  </p:childTnLst>
                                </p:cTn>
                              </p:par>
                              <p:par>
                                <p:cTn id="9" presetID="1" presetClass="entr" fill="hold" grpId="0" nodeType="withEffect">
                                  <p:stCondLst>
                                    <p:cond delay="0"/>
                                  </p:stCondLst>
                                  <p:childTnLst>
                                    <p:set>
                                      <p:cBhvr additive="repl">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grpId="0" nodeType="clickEffect">
                                  <p:stCondLst>
                                    <p:cond delay="0"/>
                                  </p:stCondLst>
                                  <p:childTnLst>
                                    <p:set>
                                      <p:cBhvr additive="repl">
                                        <p:cTn id="14" dur="1" fill="hold">
                                          <p:stCondLst>
                                            <p:cond delay="0"/>
                                          </p:stCondLst>
                                        </p:cTn>
                                        <p:tgtEl>
                                          <p:spTgt spid="6"/>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5"/>
                                        </p:tgtEl>
                                        <p:attrNameLst>
                                          <p:attrName>style.visibility</p:attrName>
                                        </p:attrNameLst>
                                      </p:cBhvr>
                                      <p:to>
                                        <p:strVal val="visible"/>
                                      </p:to>
                                    </p:set>
                                  </p:childTnLst>
                                </p:cTn>
                              </p:par>
                              <p:par>
                                <p:cTn id="17" presetID="1" presetClass="entr" fill="hold" grpId="0" nodeType="withEffect">
                                  <p:stCondLst>
                                    <p:cond delay="0"/>
                                  </p:stCondLst>
                                  <p:childTnLst>
                                    <p:set>
                                      <p:cBhvr additive="repl">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grpId="0" nodeType="clickEffect">
                                  <p:stCondLst>
                                    <p:cond delay="0"/>
                                  </p:stCondLst>
                                  <p:childTnLst>
                                    <p:set>
                                      <p:cBhvr additive="repl">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7"/>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1"/>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6"/>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17"/>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21"/>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22"/>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23"/>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27"/>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28"/>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32"/>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38"/>
                                        </p:tgtEl>
                                        <p:attrNameLst>
                                          <p:attrName>style.visibility</p:attrName>
                                        </p:attrNameLst>
                                      </p:cBhvr>
                                      <p:to>
                                        <p:strVal val="visible"/>
                                      </p:to>
                                    </p:set>
                                  </p:childTnLst>
                                </p:cTn>
                              </p:par>
                              <p:par>
                                <p:cTn id="53" presetID="1" presetClass="entr" fill="hold" nodeType="withEffect">
                                  <p:stCondLst>
                                    <p:cond delay="0"/>
                                  </p:stCondLst>
                                  <p:childTnLst>
                                    <p:set>
                                      <p:cBhvr additive="repl">
                                        <p:cTn id="54" dur="1" fill="hold">
                                          <p:stCondLst>
                                            <p:cond delay="0"/>
                                          </p:stCondLst>
                                        </p:cTn>
                                        <p:tgtEl>
                                          <p:spTgt spid="39"/>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40"/>
                                        </p:tgtEl>
                                        <p:attrNameLst>
                                          <p:attrName>style.visibility</p:attrName>
                                        </p:attrNameLst>
                                      </p:cBhvr>
                                      <p:to>
                                        <p:strVal val="visible"/>
                                      </p:to>
                                    </p:set>
                                  </p:childTnLst>
                                </p:cTn>
                              </p:par>
                              <p:par>
                                <p:cTn id="57" presetID="1" presetClass="entr" fill="hold" nodeType="withEffect">
                                  <p:stCondLst>
                                    <p:cond delay="0"/>
                                  </p:stCondLst>
                                  <p:childTnLst>
                                    <p:set>
                                      <p:cBhvr additive="repl">
                                        <p:cTn id="58" dur="1" fill="hold">
                                          <p:stCondLst>
                                            <p:cond delay="0"/>
                                          </p:stCondLst>
                                        </p:cTn>
                                        <p:tgtEl>
                                          <p:spTgt spid="41"/>
                                        </p:tgtEl>
                                        <p:attrNameLst>
                                          <p:attrName>style.visibility</p:attrName>
                                        </p:attrNameLst>
                                      </p:cBhvr>
                                      <p:to>
                                        <p:strVal val="visible"/>
                                      </p:to>
                                    </p:set>
                                  </p:childTnLst>
                                </p:cTn>
                              </p:par>
                              <p:par>
                                <p:cTn id="59" presetID="1" presetClass="entr" fill="hold" nodeType="withEffect">
                                  <p:stCondLst>
                                    <p:cond delay="0"/>
                                  </p:stCondLst>
                                  <p:childTnLst>
                                    <p:set>
                                      <p:cBhvr additive="repl">
                                        <p:cTn id="60" dur="1" fill="hold">
                                          <p:stCondLst>
                                            <p:cond delay="0"/>
                                          </p:stCondLst>
                                        </p:cTn>
                                        <p:tgtEl>
                                          <p:spTgt spid="42"/>
                                        </p:tgtEl>
                                        <p:attrNameLst>
                                          <p:attrName>style.visibility</p:attrName>
                                        </p:attrNameLst>
                                      </p:cBhvr>
                                      <p:to>
                                        <p:strVal val="visible"/>
                                      </p:to>
                                    </p:set>
                                  </p:childTnLst>
                                </p:cTn>
                              </p:par>
                              <p:par>
                                <p:cTn id="61" presetID="1" presetClass="entr" fill="hold" nodeType="withEffect">
                                  <p:stCondLst>
                                    <p:cond delay="0"/>
                                  </p:stCondLst>
                                  <p:childTnLst>
                                    <p:set>
                                      <p:cBhvr additive="repl">
                                        <p:cTn id="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4" grpId="0" animBg="1"/>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Glass Box Model Checking</a:t>
            </a:r>
            <a:endParaRPr lang="en-US" dirty="0"/>
          </a:p>
        </p:txBody>
      </p:sp>
      <p:sp>
        <p:nvSpPr>
          <p:cNvPr id="3" name="Content Placeholder 2"/>
          <p:cNvSpPr>
            <a:spLocks noGrp="1"/>
          </p:cNvSpPr>
          <p:nvPr>
            <p:ph idx="1"/>
          </p:nvPr>
        </p:nvSpPr>
        <p:spPr>
          <a:xfrm>
            <a:off x="0" y="3962400"/>
            <a:ext cx="9144000" cy="2895600"/>
          </a:xfrm>
        </p:spPr>
        <p:txBody>
          <a:bodyPr>
            <a:normAutofit lnSpcReduction="10000"/>
          </a:bodyPr>
          <a:lstStyle/>
          <a:p>
            <a:r>
              <a:rPr lang="en-US" dirty="0" smtClean="0"/>
              <a:t>We can not use reachability through transitions</a:t>
            </a:r>
          </a:p>
          <a:p>
            <a:r>
              <a:rPr lang="en-US" dirty="0" smtClean="0"/>
              <a:t>Programmers must provide a class invariant</a:t>
            </a:r>
          </a:p>
          <a:p>
            <a:r>
              <a:rPr lang="en-US" dirty="0" smtClean="0"/>
              <a:t>State space includes all states that satisfy invariant</a:t>
            </a:r>
          </a:p>
          <a:p>
            <a:r>
              <a:rPr lang="en-US" dirty="0" smtClean="0"/>
              <a:t>Programmers must provide an abstraction function</a:t>
            </a:r>
          </a:p>
          <a:p>
            <a:r>
              <a:rPr lang="en-US" dirty="0" smtClean="0"/>
              <a:t>We use it to generate the abstraction of each state</a:t>
            </a:r>
            <a:endParaRPr lang="en-US" dirty="0"/>
          </a:p>
        </p:txBody>
      </p:sp>
      <p:sp>
        <p:nvSpPr>
          <p:cNvPr id="4" name="Line 1"/>
          <p:cNvSpPr>
            <a:spLocks noChangeShapeType="1"/>
          </p:cNvSpPr>
          <p:nvPr/>
        </p:nvSpPr>
        <p:spPr bwMode="auto">
          <a:xfrm>
            <a:off x="4535488" y="2935288"/>
            <a:ext cx="1587" cy="457200"/>
          </a:xfrm>
          <a:prstGeom prst="line">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 name="Freeform 4"/>
          <p:cNvSpPr>
            <a:spLocks/>
          </p:cNvSpPr>
          <p:nvPr/>
        </p:nvSpPr>
        <p:spPr bwMode="auto">
          <a:xfrm>
            <a:off x="4595813" y="1895475"/>
            <a:ext cx="354012"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 name="Freeform 5"/>
          <p:cNvSpPr>
            <a:spLocks/>
          </p:cNvSpPr>
          <p:nvPr/>
        </p:nvSpPr>
        <p:spPr bwMode="auto">
          <a:xfrm>
            <a:off x="4124325" y="1895475"/>
            <a:ext cx="334963" cy="246063"/>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18360">
            <a:solidFill>
              <a:srgbClr val="FFFF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9" name="Freeform 7"/>
          <p:cNvSpPr>
            <a:spLocks/>
          </p:cNvSpPr>
          <p:nvPr/>
        </p:nvSpPr>
        <p:spPr bwMode="auto">
          <a:xfrm>
            <a:off x="4124325" y="1895475"/>
            <a:ext cx="334963" cy="246063"/>
          </a:xfrm>
          <a:custGeom>
            <a:avLst/>
            <a:gdLst>
              <a:gd name="T0" fmla="*/ 928 w 929"/>
              <a:gd name="T1" fmla="*/ 0 h 683"/>
              <a:gd name="T2" fmla="*/ 0 w 929"/>
              <a:gd name="T3" fmla="*/ 682 h 683"/>
            </a:gdLst>
            <a:ahLst/>
            <a:cxnLst>
              <a:cxn ang="0">
                <a:pos x="T0" y="T1"/>
              </a:cxn>
              <a:cxn ang="0">
                <a:pos x="T2" y="T3"/>
              </a:cxn>
            </a:cxnLst>
            <a:rect l="0" t="0" r="r" b="b"/>
            <a:pathLst>
              <a:path w="929" h="683">
                <a:moveTo>
                  <a:pt x="928" y="0"/>
                </a:moveTo>
                <a:lnTo>
                  <a:pt x="0"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0" name="Freeform 8"/>
          <p:cNvSpPr>
            <a:spLocks/>
          </p:cNvSpPr>
          <p:nvPr/>
        </p:nvSpPr>
        <p:spPr bwMode="auto">
          <a:xfrm>
            <a:off x="4595813" y="1895475"/>
            <a:ext cx="354012" cy="246063"/>
          </a:xfrm>
          <a:custGeom>
            <a:avLst/>
            <a:gdLst>
              <a:gd name="T0" fmla="*/ 0 w 983"/>
              <a:gd name="T1" fmla="*/ 0 h 683"/>
              <a:gd name="T2" fmla="*/ 982 w 983"/>
              <a:gd name="T3" fmla="*/ 682 h 683"/>
            </a:gdLst>
            <a:ahLst/>
            <a:cxnLst>
              <a:cxn ang="0">
                <a:pos x="T0" y="T1"/>
              </a:cxn>
              <a:cxn ang="0">
                <a:pos x="T2" y="T3"/>
              </a:cxn>
            </a:cxnLst>
            <a:rect l="0" t="0" r="r" b="b"/>
            <a:pathLst>
              <a:path w="983" h="683">
                <a:moveTo>
                  <a:pt x="0" y="0"/>
                </a:moveTo>
                <a:lnTo>
                  <a:pt x="982" y="682"/>
                </a:lnTo>
              </a:path>
            </a:pathLst>
          </a:custGeom>
          <a:noFill/>
          <a:ln w="54720">
            <a:solidFill>
              <a:srgbClr val="00FF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1" name="Oval 9"/>
          <p:cNvSpPr>
            <a:spLocks noChangeArrowheads="1"/>
          </p:cNvSpPr>
          <p:nvPr/>
        </p:nvSpPr>
        <p:spPr bwMode="auto">
          <a:xfrm>
            <a:off x="4305300" y="160020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3" name="Oval 11"/>
          <p:cNvSpPr>
            <a:spLocks noChangeArrowheads="1"/>
          </p:cNvSpPr>
          <p:nvPr/>
        </p:nvSpPr>
        <p:spPr bwMode="auto">
          <a:xfrm>
            <a:off x="3735388" y="206375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 name="Oval 13"/>
          <p:cNvSpPr>
            <a:spLocks noChangeArrowheads="1"/>
          </p:cNvSpPr>
          <p:nvPr/>
        </p:nvSpPr>
        <p:spPr bwMode="auto">
          <a:xfrm>
            <a:off x="4883150" y="206375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6" name="Oval 14"/>
          <p:cNvSpPr>
            <a:spLocks noChangeArrowheads="1"/>
          </p:cNvSpPr>
          <p:nvPr/>
        </p:nvSpPr>
        <p:spPr bwMode="auto">
          <a:xfrm>
            <a:off x="4305300" y="2620963"/>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7" name="Oval 15"/>
          <p:cNvSpPr>
            <a:spLocks noChangeArrowheads="1"/>
          </p:cNvSpPr>
          <p:nvPr/>
        </p:nvSpPr>
        <p:spPr bwMode="auto">
          <a:xfrm>
            <a:off x="4305300" y="3416300"/>
            <a:ext cx="457200" cy="4572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18" name="Group 16"/>
          <p:cNvGrpSpPr>
            <a:grpSpLocks/>
          </p:cNvGrpSpPr>
          <p:nvPr/>
        </p:nvGrpSpPr>
        <p:grpSpPr bwMode="auto">
          <a:xfrm>
            <a:off x="4608513" y="3046413"/>
            <a:ext cx="4305300" cy="344487"/>
            <a:chOff x="2903" y="1919"/>
            <a:chExt cx="2712" cy="217"/>
          </a:xfrm>
        </p:grpSpPr>
        <p:sp>
          <p:nvSpPr>
            <p:cNvPr id="19" name="Text Box 17"/>
            <p:cNvSpPr txBox="1">
              <a:spLocks noChangeArrowheads="1"/>
            </p:cNvSpPr>
            <p:nvPr/>
          </p:nvSpPr>
          <p:spPr bwMode="auto">
            <a:xfrm>
              <a:off x="3600" y="1919"/>
              <a:ext cx="201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pPr algn="ctr"/>
              <a:r>
                <a:rPr lang="en-US" dirty="0">
                  <a:solidFill>
                    <a:srgbClr val="FFFFFF"/>
                  </a:solidFill>
                </a:rPr>
                <a:t>We can't reach this transition!</a:t>
              </a:r>
            </a:p>
          </p:txBody>
        </p:sp>
        <p:sp>
          <p:nvSpPr>
            <p:cNvPr id="20" name="Line 18"/>
            <p:cNvSpPr>
              <a:spLocks noChangeShapeType="1"/>
            </p:cNvSpPr>
            <p:nvPr/>
          </p:nvSpPr>
          <p:spPr bwMode="auto">
            <a:xfrm flipH="1">
              <a:off x="2902" y="2016"/>
              <a:ext cx="722" cy="1"/>
            </a:xfrm>
            <a:prstGeom prst="line">
              <a:avLst/>
            </a:prstGeom>
            <a:noFill/>
            <a:ln w="18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Tree>
    <p:extLst>
      <p:ext uri="{BB962C8B-B14F-4D97-AF65-F5344CB8AC3E}">
        <p14:creationId xmlns:p14="http://schemas.microsoft.com/office/powerpoint/2010/main" val="818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Glass Box Model Checking</a:t>
            </a:r>
            <a:endParaRPr lang="en-US" dirty="0"/>
          </a:p>
        </p:txBody>
      </p:sp>
      <p:sp>
        <p:nvSpPr>
          <p:cNvPr id="4" name="AutoShape 1"/>
          <p:cNvSpPr>
            <a:spLocks noChangeArrowheads="1"/>
          </p:cNvSpPr>
          <p:nvPr/>
        </p:nvSpPr>
        <p:spPr bwMode="auto">
          <a:xfrm>
            <a:off x="7378004" y="3731305"/>
            <a:ext cx="1333860" cy="2487537"/>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r>
              <a:rPr lang="en-US" dirty="0" smtClean="0">
                <a:solidFill>
                  <a:srgbClr val="000000"/>
                </a:solidFill>
                <a:ea typeface="DejaVu Sans" charset="0"/>
                <a:cs typeface="DejaVu Sans" charset="0"/>
              </a:rPr>
              <a:t>Equal</a:t>
            </a:r>
            <a:endParaRPr lang="en-US" dirty="0">
              <a:solidFill>
                <a:srgbClr val="000000"/>
              </a:solidFill>
              <a:ea typeface="DejaVu Sans" charset="0"/>
              <a:cs typeface="DejaVu Sans" charset="0"/>
            </a:endParaRPr>
          </a:p>
        </p:txBody>
      </p:sp>
      <p:sp>
        <p:nvSpPr>
          <p:cNvPr id="5" name="Rectangle 3"/>
          <p:cNvSpPr txBox="1">
            <a:spLocks noChangeArrowheads="1"/>
          </p:cNvSpPr>
          <p:nvPr/>
        </p:nvSpPr>
        <p:spPr>
          <a:xfrm>
            <a:off x="228600" y="1451063"/>
            <a:ext cx="4438470" cy="5182368"/>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Choose a state</a:t>
            </a:r>
          </a:p>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Generate abstraction</a:t>
            </a:r>
          </a:p>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Run one operation</a:t>
            </a:r>
          </a:p>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Check outputs</a:t>
            </a:r>
          </a:p>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Generate abstraction on post-state</a:t>
            </a:r>
          </a:p>
          <a:p>
            <a:pPr marL="391686" indent="-293764">
              <a:buSzPct val="60000"/>
              <a:buFont typeface="Wingdings" charset="2"/>
              <a:buChar char=""/>
              <a:tabLst>
                <a:tab pos="656650" algn="l"/>
                <a:tab pos="1313299" algn="l"/>
                <a:tab pos="1969949" algn="l"/>
                <a:tab pos="2626599" algn="l"/>
                <a:tab pos="3283248" algn="l"/>
                <a:tab pos="3939898" algn="l"/>
              </a:tabLst>
            </a:pPr>
            <a:r>
              <a:rPr lang="en-US" dirty="0" smtClean="0"/>
              <a:t>Check for equality</a:t>
            </a:r>
            <a:endParaRPr lang="en-US" dirty="0"/>
          </a:p>
        </p:txBody>
      </p:sp>
      <p:sp>
        <p:nvSpPr>
          <p:cNvPr id="6" name="Oval 4"/>
          <p:cNvSpPr>
            <a:spLocks noChangeArrowheads="1"/>
          </p:cNvSpPr>
          <p:nvPr/>
        </p:nvSpPr>
        <p:spPr bwMode="auto">
          <a:xfrm>
            <a:off x="4946518" y="1658358"/>
            <a:ext cx="829701" cy="82917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c1</a:t>
            </a:r>
          </a:p>
        </p:txBody>
      </p:sp>
      <p:sp>
        <p:nvSpPr>
          <p:cNvPr id="7" name="Oval 5"/>
          <p:cNvSpPr>
            <a:spLocks noChangeArrowheads="1"/>
          </p:cNvSpPr>
          <p:nvPr/>
        </p:nvSpPr>
        <p:spPr bwMode="auto">
          <a:xfrm>
            <a:off x="7643047" y="1658358"/>
            <a:ext cx="829701" cy="82917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c2</a:t>
            </a:r>
          </a:p>
        </p:txBody>
      </p:sp>
      <p:cxnSp>
        <p:nvCxnSpPr>
          <p:cNvPr id="8" name="AutoShape 6"/>
          <p:cNvCxnSpPr>
            <a:cxnSpLocks noChangeShapeType="1"/>
          </p:cNvCxnSpPr>
          <p:nvPr/>
        </p:nvCxnSpPr>
        <p:spPr bwMode="auto">
          <a:xfrm>
            <a:off x="5778838" y="2072947"/>
            <a:ext cx="1866828" cy="1440"/>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7"/>
          <p:cNvSpPr>
            <a:spLocks noChangeArrowheads="1"/>
          </p:cNvSpPr>
          <p:nvPr/>
        </p:nvSpPr>
        <p:spPr bwMode="auto">
          <a:xfrm>
            <a:off x="4946518" y="4975073"/>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a1</a:t>
            </a:r>
          </a:p>
        </p:txBody>
      </p:sp>
      <p:cxnSp>
        <p:nvCxnSpPr>
          <p:cNvPr id="10" name="AutoShape 8"/>
          <p:cNvCxnSpPr>
            <a:cxnSpLocks noChangeShapeType="1"/>
          </p:cNvCxnSpPr>
          <p:nvPr/>
        </p:nvCxnSpPr>
        <p:spPr bwMode="auto">
          <a:xfrm>
            <a:off x="5361369" y="2483610"/>
            <a:ext cx="1441" cy="2487537"/>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9"/>
          <p:cNvSpPr>
            <a:spLocks noChangeArrowheads="1"/>
          </p:cNvSpPr>
          <p:nvPr/>
        </p:nvSpPr>
        <p:spPr bwMode="auto">
          <a:xfrm>
            <a:off x="7643047" y="4975073"/>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a2</a:t>
            </a:r>
          </a:p>
        </p:txBody>
      </p:sp>
      <p:cxnSp>
        <p:nvCxnSpPr>
          <p:cNvPr id="12" name="AutoShape 10"/>
          <p:cNvCxnSpPr>
            <a:cxnSpLocks noChangeShapeType="1"/>
          </p:cNvCxnSpPr>
          <p:nvPr/>
        </p:nvCxnSpPr>
        <p:spPr bwMode="auto">
          <a:xfrm>
            <a:off x="5778838" y="5389662"/>
            <a:ext cx="1866828" cy="1440"/>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1"/>
          <p:cNvCxnSpPr>
            <a:cxnSpLocks noChangeShapeType="1"/>
          </p:cNvCxnSpPr>
          <p:nvPr/>
        </p:nvCxnSpPr>
        <p:spPr bwMode="auto">
          <a:xfrm>
            <a:off x="8057898" y="2483610"/>
            <a:ext cx="1441" cy="142803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12"/>
          <p:cNvSpPr>
            <a:spLocks noChangeArrowheads="1"/>
          </p:cNvSpPr>
          <p:nvPr/>
        </p:nvSpPr>
        <p:spPr bwMode="auto">
          <a:xfrm>
            <a:off x="7643047" y="3915567"/>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a2'</a:t>
            </a:r>
          </a:p>
        </p:txBody>
      </p:sp>
      <p:sp>
        <p:nvSpPr>
          <p:cNvPr id="15" name="Text Box 13"/>
          <p:cNvSpPr txBox="1">
            <a:spLocks noChangeArrowheads="1"/>
          </p:cNvSpPr>
          <p:nvPr/>
        </p:nvSpPr>
        <p:spPr bwMode="auto">
          <a:xfrm>
            <a:off x="5983645" y="1658358"/>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16" name="Text Box 14"/>
          <p:cNvSpPr txBox="1">
            <a:spLocks noChangeArrowheads="1"/>
          </p:cNvSpPr>
          <p:nvPr/>
        </p:nvSpPr>
        <p:spPr bwMode="auto">
          <a:xfrm>
            <a:off x="5983645" y="4975074"/>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17" name="Text Box 15"/>
          <p:cNvSpPr txBox="1">
            <a:spLocks noChangeArrowheads="1"/>
          </p:cNvSpPr>
          <p:nvPr/>
        </p:nvSpPr>
        <p:spPr bwMode="auto">
          <a:xfrm rot="5400000">
            <a:off x="4929037" y="3370708"/>
            <a:ext cx="1247824" cy="388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600" dirty="0">
                <a:solidFill>
                  <a:srgbClr val="FFFFFF"/>
                </a:solidFill>
              </a:rPr>
              <a:t>Abstraction</a:t>
            </a:r>
          </a:p>
        </p:txBody>
      </p:sp>
      <p:sp>
        <p:nvSpPr>
          <p:cNvPr id="18" name="Text Box 16"/>
          <p:cNvSpPr txBox="1">
            <a:spLocks noChangeArrowheads="1"/>
          </p:cNvSpPr>
          <p:nvPr/>
        </p:nvSpPr>
        <p:spPr bwMode="auto">
          <a:xfrm rot="5400000">
            <a:off x="7634799" y="2965350"/>
            <a:ext cx="1250966" cy="36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600" dirty="0">
                <a:solidFill>
                  <a:srgbClr val="FFFFFF"/>
                </a:solidFill>
              </a:rPr>
              <a:t>Abstraction</a:t>
            </a:r>
          </a:p>
        </p:txBody>
      </p:sp>
      <p:sp>
        <p:nvSpPr>
          <p:cNvPr id="19" name="Freeform 17"/>
          <p:cNvSpPr>
            <a:spLocks/>
          </p:cNvSpPr>
          <p:nvPr/>
        </p:nvSpPr>
        <p:spPr bwMode="auto">
          <a:xfrm>
            <a:off x="6430185" y="2072947"/>
            <a:ext cx="1441" cy="621884"/>
          </a:xfrm>
          <a:custGeom>
            <a:avLst/>
            <a:gdLst>
              <a:gd name="T0" fmla="*/ 0 w 1"/>
              <a:gd name="T1" fmla="*/ 0 h 1906"/>
              <a:gd name="T2" fmla="*/ 0 w 1"/>
              <a:gd name="T3" fmla="*/ 1905 h 1906"/>
            </a:gdLst>
            <a:ahLst/>
            <a:cxnLst>
              <a:cxn ang="0">
                <a:pos x="T0" y="T1"/>
              </a:cxn>
              <a:cxn ang="0">
                <a:pos x="T2" y="T3"/>
              </a:cxn>
            </a:cxnLst>
            <a:rect l="0" t="0" r="r" b="b"/>
            <a:pathLst>
              <a:path w="1" h="1906">
                <a:moveTo>
                  <a:pt x="0" y="0"/>
                </a:moveTo>
                <a:lnTo>
                  <a:pt x="0" y="1905"/>
                </a:lnTo>
              </a:path>
            </a:pathLst>
          </a:custGeom>
          <a:noFill/>
          <a:ln w="54720">
            <a:solidFill>
              <a:srgbClr val="3DEB3D"/>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 name="Freeform 18"/>
          <p:cNvSpPr>
            <a:spLocks/>
          </p:cNvSpPr>
          <p:nvPr/>
        </p:nvSpPr>
        <p:spPr bwMode="auto">
          <a:xfrm>
            <a:off x="6430185" y="5389663"/>
            <a:ext cx="1441" cy="621884"/>
          </a:xfrm>
          <a:custGeom>
            <a:avLst/>
            <a:gdLst>
              <a:gd name="T0" fmla="*/ 0 w 1"/>
              <a:gd name="T1" fmla="*/ 0 h 1906"/>
              <a:gd name="T2" fmla="*/ 0 w 1"/>
              <a:gd name="T3" fmla="*/ 1905 h 1906"/>
            </a:gdLst>
            <a:ahLst/>
            <a:cxnLst>
              <a:cxn ang="0">
                <a:pos x="T0" y="T1"/>
              </a:cxn>
              <a:cxn ang="0">
                <a:pos x="T2" y="T3"/>
              </a:cxn>
            </a:cxnLst>
            <a:rect l="0" t="0" r="r" b="b"/>
            <a:pathLst>
              <a:path w="1" h="1906">
                <a:moveTo>
                  <a:pt x="0" y="0"/>
                </a:moveTo>
                <a:lnTo>
                  <a:pt x="0" y="1905"/>
                </a:lnTo>
              </a:path>
            </a:pathLst>
          </a:custGeom>
          <a:noFill/>
          <a:ln w="54720">
            <a:solidFill>
              <a:srgbClr val="3DEB3D"/>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 name="Text Box 19"/>
          <p:cNvSpPr txBox="1">
            <a:spLocks noChangeArrowheads="1"/>
          </p:cNvSpPr>
          <p:nvPr/>
        </p:nvSpPr>
        <p:spPr bwMode="auto">
          <a:xfrm>
            <a:off x="5852564" y="6014426"/>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a1_output</a:t>
            </a:r>
          </a:p>
        </p:txBody>
      </p:sp>
      <p:sp>
        <p:nvSpPr>
          <p:cNvPr id="22" name="Text Box 20"/>
          <p:cNvSpPr txBox="1">
            <a:spLocks noChangeArrowheads="1"/>
          </p:cNvSpPr>
          <p:nvPr/>
        </p:nvSpPr>
        <p:spPr bwMode="auto">
          <a:xfrm>
            <a:off x="5950515" y="2697711"/>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c1_output</a:t>
            </a:r>
          </a:p>
        </p:txBody>
      </p:sp>
    </p:spTree>
    <p:extLst>
      <p:ext uri="{BB962C8B-B14F-4D97-AF65-F5344CB8AC3E}">
        <p14:creationId xmlns:p14="http://schemas.microsoft.com/office/powerpoint/2010/main" val="250235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9"/>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0"/>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7"/>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1"/>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8"/>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5"/>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5">
                                            <p:txEl>
                                              <p:pRg st="3" end="3"/>
                                            </p:txEl>
                                          </p:spTgt>
                                        </p:tgtEl>
                                        <p:attrNameLst>
                                          <p:attrName>style.visibility</p:attrName>
                                        </p:attrNameLst>
                                      </p:cBhvr>
                                      <p:to>
                                        <p:strVal val="visible"/>
                                      </p:to>
                                    </p:set>
                                  </p:childTnLst>
                                </p:cTn>
                              </p:par>
                              <p:par>
                                <p:cTn id="39" presetID="1" presetClass="entr" fill="hold" grpId="0" nodeType="withEffect">
                                  <p:stCondLst>
                                    <p:cond delay="0"/>
                                  </p:stCondLst>
                                  <p:childTnLst>
                                    <p:set>
                                      <p:cBhvr additive="repl">
                                        <p:cTn id="40" dur="1" fill="hold">
                                          <p:stCondLst>
                                            <p:cond delay="0"/>
                                          </p:stCondLst>
                                        </p:cTn>
                                        <p:tgtEl>
                                          <p:spTgt spid="19"/>
                                        </p:tgtEl>
                                        <p:attrNameLst>
                                          <p:attrName>style.visibility</p:attrName>
                                        </p:attrNameLst>
                                      </p:cBhvr>
                                      <p:to>
                                        <p:strVal val="visible"/>
                                      </p:to>
                                    </p:set>
                                  </p:childTnLst>
                                </p:cTn>
                              </p:par>
                              <p:par>
                                <p:cTn id="41" presetID="1" presetClass="entr" fill="hold" grpId="0" nodeType="withEffect">
                                  <p:stCondLst>
                                    <p:cond delay="0"/>
                                  </p:stCondLst>
                                  <p:childTnLst>
                                    <p:set>
                                      <p:cBhvr additive="repl">
                                        <p:cTn id="42" dur="1" fill="hold">
                                          <p:stCondLst>
                                            <p:cond delay="0"/>
                                          </p:stCondLst>
                                        </p:cTn>
                                        <p:tgtEl>
                                          <p:spTgt spid="20"/>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21"/>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additive="repl">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14"/>
                                        </p:tgtEl>
                                        <p:attrNameLst>
                                          <p:attrName>style.visibility</p:attrName>
                                        </p:attrNameLst>
                                      </p:cBhvr>
                                      <p:to>
                                        <p:strVal val="visible"/>
                                      </p:to>
                                    </p:set>
                                  </p:childTnLst>
                                </p:cTn>
                              </p:par>
                              <p:par>
                                <p:cTn id="53" presetID="1" presetClass="entr" fill="hold" nodeType="withEffect">
                                  <p:stCondLst>
                                    <p:cond delay="0"/>
                                  </p:stCondLst>
                                  <p:childTnLst>
                                    <p:set>
                                      <p:cBhvr additive="repl">
                                        <p:cTn id="54" dur="1" fill="hold">
                                          <p:stCondLst>
                                            <p:cond delay="0"/>
                                          </p:stCondLst>
                                        </p:cTn>
                                        <p:tgtEl>
                                          <p:spTgt spid="13"/>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8"/>
                                        </p:tgtEl>
                                        <p:attrNameLst>
                                          <p:attrName>style.visibility</p:attrName>
                                        </p:attrNameLst>
                                      </p:cBhvr>
                                      <p:to>
                                        <p:strVal val="visible"/>
                                      </p:to>
                                    </p:set>
                                  </p:childTnLst>
                                </p:cTn>
                              </p:par>
                              <p:par>
                                <p:cTn id="57" presetID="1" presetClass="exit" fill="hold" grpId="1" nodeType="withEffect">
                                  <p:stCondLst>
                                    <p:cond delay="0"/>
                                  </p:stCondLst>
                                  <p:childTnLst>
                                    <p:set>
                                      <p:cBhvr additive="repl">
                                        <p:cTn id="58" dur="1" fill="hold">
                                          <p:stCondLst>
                                            <p:cond delay="0"/>
                                          </p:stCondLst>
                                        </p:cTn>
                                        <p:tgtEl>
                                          <p:spTgt spid="19"/>
                                        </p:tgtEl>
                                        <p:attrNameLst>
                                          <p:attrName>style.visibility</p:attrName>
                                        </p:attrNameLst>
                                      </p:cBhvr>
                                      <p:to>
                                        <p:strVal val="hidden"/>
                                      </p:to>
                                    </p:set>
                                  </p:childTnLst>
                                </p:cTn>
                              </p:par>
                              <p:par>
                                <p:cTn id="59" presetID="1" presetClass="exit" fill="hold" grpId="1" nodeType="withEffect">
                                  <p:stCondLst>
                                    <p:cond delay="0"/>
                                  </p:stCondLst>
                                  <p:childTnLst>
                                    <p:set>
                                      <p:cBhvr additive="repl">
                                        <p:cTn id="60" dur="1" fill="hold">
                                          <p:stCondLst>
                                            <p:cond delay="0"/>
                                          </p:stCondLst>
                                        </p:cTn>
                                        <p:tgtEl>
                                          <p:spTgt spid="20"/>
                                        </p:tgtEl>
                                        <p:attrNameLst>
                                          <p:attrName>style.visibility</p:attrName>
                                        </p:attrNameLst>
                                      </p:cBhvr>
                                      <p:to>
                                        <p:strVal val="hidden"/>
                                      </p:to>
                                    </p:set>
                                  </p:childTnLst>
                                </p:cTn>
                              </p:par>
                              <p:par>
                                <p:cTn id="61" presetID="1" presetClass="exit" fill="hold" nodeType="withEffect">
                                  <p:stCondLst>
                                    <p:cond delay="0"/>
                                  </p:stCondLst>
                                  <p:childTnLst>
                                    <p:set>
                                      <p:cBhvr additive="repl">
                                        <p:cTn id="62" dur="1" fill="hold">
                                          <p:stCondLst>
                                            <p:cond delay="0"/>
                                          </p:stCondLst>
                                        </p:cTn>
                                        <p:tgtEl>
                                          <p:spTgt spid="21"/>
                                        </p:tgtEl>
                                        <p:attrNameLst>
                                          <p:attrName>style.visibility</p:attrName>
                                        </p:attrNameLst>
                                      </p:cBhvr>
                                      <p:to>
                                        <p:strVal val="hidden"/>
                                      </p:to>
                                    </p:set>
                                  </p:childTnLst>
                                </p:cTn>
                              </p:par>
                              <p:par>
                                <p:cTn id="63" presetID="1" presetClass="exit" fill="hold" nodeType="withEffect">
                                  <p:stCondLst>
                                    <p:cond delay="0"/>
                                  </p:stCondLst>
                                  <p:childTnLst>
                                    <p:set>
                                      <p:cBhvr additive="repl">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fill="hold" nodeType="clickEffect">
                                  <p:stCondLst>
                                    <p:cond delay="0"/>
                                  </p:stCondLst>
                                  <p:childTnLst>
                                    <p:set>
                                      <p:cBhvr additive="repl">
                                        <p:cTn id="68" dur="1" fill="hold">
                                          <p:stCondLst>
                                            <p:cond delay="0"/>
                                          </p:stCondLst>
                                        </p:cTn>
                                        <p:tgtEl>
                                          <p:spTgt spid="5">
                                            <p:txEl>
                                              <p:pRg st="5" end="5"/>
                                            </p:txEl>
                                          </p:spTgt>
                                        </p:tgtEl>
                                        <p:attrNameLst>
                                          <p:attrName>style.visibility</p:attrName>
                                        </p:attrNameLst>
                                      </p:cBhvr>
                                      <p:to>
                                        <p:strVal val="visible"/>
                                      </p:to>
                                    </p:set>
                                  </p:childTnLst>
                                </p:cTn>
                              </p:par>
                              <p:par>
                                <p:cTn id="69" presetID="1" presetClass="entr" fill="hold" nodeType="withEffect">
                                  <p:stCondLst>
                                    <p:cond delay="0"/>
                                  </p:stCondLst>
                                  <p:childTnLst>
                                    <p:set>
                                      <p:cBhvr additive="repl">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Modular Extension</a:t>
            </a:r>
          </a:p>
          <a:p>
            <a:pPr lvl="1"/>
            <a:r>
              <a:rPr lang="en-US" sz="3200" dirty="0" smtClean="0"/>
              <a:t>Motivation</a:t>
            </a:r>
          </a:p>
          <a:p>
            <a:pPr lvl="1"/>
            <a:r>
              <a:rPr lang="en-US" sz="3200" b="1" dirty="0" smtClean="0">
                <a:solidFill>
                  <a:srgbClr val="FFFF00"/>
                </a:solidFill>
              </a:rPr>
              <a:t>Example</a:t>
            </a:r>
          </a:p>
          <a:p>
            <a:pPr lvl="1"/>
            <a:r>
              <a:rPr lang="en-US" sz="3200" dirty="0" smtClean="0"/>
              <a:t>Approach</a:t>
            </a:r>
          </a:p>
        </p:txBody>
      </p:sp>
    </p:spTree>
    <p:extLst>
      <p:ext uri="{BB962C8B-B14F-4D97-AF65-F5344CB8AC3E}">
        <p14:creationId xmlns:p14="http://schemas.microsoft.com/office/powerpoint/2010/main" val="7673902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IntegerCounter</a:t>
            </a:r>
            <a:endParaRPr lang="en-US" dirty="0"/>
          </a:p>
        </p:txBody>
      </p:sp>
      <p:sp>
        <p:nvSpPr>
          <p:cNvPr id="4" name="Text Box 2"/>
          <p:cNvSpPr txBox="1">
            <a:spLocks noChangeArrowheads="1"/>
          </p:cNvSpPr>
          <p:nvPr/>
        </p:nvSpPr>
        <p:spPr bwMode="auto">
          <a:xfrm>
            <a:off x="104001" y="1524000"/>
            <a:ext cx="4837112" cy="5389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9pPr>
          </a:lstStyle>
          <a:p>
            <a:pPr>
              <a:lnSpc>
                <a:spcPct val="112000"/>
              </a:lnSpc>
            </a:pPr>
            <a:r>
              <a:rPr lang="en-US" sz="1200" b="1" dirty="0">
                <a:solidFill>
                  <a:srgbClr val="00FF00"/>
                </a:solidFill>
                <a:latin typeface="Courier New" pitchFamily="49" charset="0"/>
              </a:rPr>
              <a:t>class</a:t>
            </a:r>
            <a:r>
              <a:rPr lang="en-US" sz="1200" dirty="0">
                <a:solidFill>
                  <a:srgbClr val="FFFFFF"/>
                </a:solidFill>
                <a:latin typeface="Courier New" pitchFamily="49" charset="0"/>
              </a:rPr>
              <a:t> </a:t>
            </a:r>
            <a:r>
              <a:rPr lang="en-US" sz="1200" dirty="0" err="1">
                <a:solidFill>
                  <a:srgbClr val="FFFFFF"/>
                </a:solidFill>
                <a:latin typeface="Courier New" pitchFamily="49" charset="0"/>
              </a:rPr>
              <a:t>IntegerCounter</a:t>
            </a: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Map </a:t>
            </a:r>
            <a:r>
              <a:rPr lang="en-US" sz="1200" dirty="0" err="1">
                <a:solidFill>
                  <a:srgbClr val="FFFFFF"/>
                </a:solidFill>
                <a:latin typeface="Courier New" pitchFamily="49" charset="0"/>
              </a:rPr>
              <a:t>map</a:t>
            </a:r>
            <a:r>
              <a:rPr lang="en-US" sz="1200" dirty="0">
                <a:solidFill>
                  <a:srgbClr val="FFFFFF"/>
                </a:solidFill>
                <a:latin typeface="Courier New" pitchFamily="49" charset="0"/>
              </a:rPr>
              <a:t> = </a:t>
            </a:r>
            <a:r>
              <a:rPr lang="en-US" sz="1200" b="1" dirty="0">
                <a:solidFill>
                  <a:srgbClr val="00FF00"/>
                </a:solidFill>
                <a:latin typeface="Courier New" pitchFamily="49" charset="0"/>
              </a:rPr>
              <a:t>new</a:t>
            </a:r>
            <a:r>
              <a:rPr lang="en-US" sz="1200" dirty="0">
                <a:solidFill>
                  <a:srgbClr val="FFFFFF"/>
                </a:solidFill>
                <a:latin typeface="Courier New" pitchFamily="49" charset="0"/>
              </a:rPr>
              <a:t> </a:t>
            </a:r>
            <a:r>
              <a:rPr lang="en-US" sz="1200" dirty="0" err="1">
                <a:solidFill>
                  <a:srgbClr val="FFFFFF"/>
                </a:solidFill>
                <a:latin typeface="Courier New" pitchFamily="49" charset="0"/>
              </a:rPr>
              <a:t>SearchTree</a:t>
            </a:r>
            <a:r>
              <a:rPr lang="en-US" sz="1200" dirty="0">
                <a:solidFill>
                  <a:srgbClr val="FFFFFF"/>
                </a:solidFill>
                <a:latin typeface="Courier New" pitchFamily="49" charset="0"/>
              </a:rPr>
              <a:t>();</a:t>
            </a:r>
          </a:p>
          <a:p>
            <a:pPr>
              <a:lnSpc>
                <a:spcPct val="112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a:t>
            </a:r>
            <a:r>
              <a:rPr lang="en-US" sz="1200" dirty="0" err="1">
                <a:solidFill>
                  <a:srgbClr val="FFFFFF"/>
                </a:solidFill>
                <a:latin typeface="Courier New" pitchFamily="49" charset="0"/>
              </a:rPr>
              <a:t>max_frequency</a:t>
            </a:r>
            <a:r>
              <a:rPr lang="en-US" sz="1200" dirty="0">
                <a:solidFill>
                  <a:srgbClr val="FFFFFF"/>
                </a:solidFill>
                <a:latin typeface="Courier New" pitchFamily="49" charset="0"/>
              </a:rPr>
              <a:t>   = 0;</a:t>
            </a:r>
          </a:p>
          <a:p>
            <a:pPr>
              <a:lnSpc>
                <a:spcPct val="112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a:t>
            </a:r>
            <a:r>
              <a:rPr lang="en-US" sz="1200" dirty="0" err="1">
                <a:solidFill>
                  <a:srgbClr val="FFFFFF"/>
                </a:solidFill>
                <a:latin typeface="Courier New" pitchFamily="49" charset="0"/>
              </a:rPr>
              <a:t>most_frequent</a:t>
            </a:r>
            <a:r>
              <a:rPr lang="en-US" sz="1200" dirty="0">
                <a:solidFill>
                  <a:srgbClr val="FFFFFF"/>
                </a:solidFill>
                <a:latin typeface="Courier New" pitchFamily="49" charset="0"/>
              </a:rPr>
              <a:t> = 0;</a:t>
            </a:r>
          </a:p>
          <a:p>
            <a:pPr>
              <a:lnSpc>
                <a:spcPct val="112000"/>
              </a:lnSpc>
            </a:pPr>
            <a:endParaRPr lang="en-US" dirty="0">
              <a:latin typeface="Courier New" pitchFamily="49" charset="0"/>
            </a:endParaRPr>
          </a:p>
          <a:p>
            <a:pPr>
              <a:lnSpc>
                <a:spcPct val="112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void</a:t>
            </a:r>
            <a:r>
              <a:rPr lang="en-US" sz="1200" dirty="0">
                <a:solidFill>
                  <a:srgbClr val="FFFFFF"/>
                </a:solidFill>
                <a:latin typeface="Courier New" pitchFamily="49" charset="0"/>
              </a:rPr>
              <a:t> count(</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i) {</a:t>
            </a:r>
          </a:p>
          <a:p>
            <a:pPr>
              <a:lnSpc>
                <a:spcPct val="112000"/>
              </a:lnSpc>
            </a:pPr>
            <a:r>
              <a:rPr lang="en-US" sz="1200" dirty="0">
                <a:solidFill>
                  <a:srgbClr val="FFFFFF"/>
                </a:solidFill>
                <a:latin typeface="Courier New" pitchFamily="49" charset="0"/>
              </a:rPr>
              <a:t>        Integer frequency = (Integer)</a:t>
            </a:r>
            <a:r>
              <a:rPr lang="en-US" sz="1200" dirty="0" err="1">
                <a:solidFill>
                  <a:srgbClr val="FFFFFF"/>
                </a:solidFill>
                <a:latin typeface="Courier New" pitchFamily="49" charset="0"/>
              </a:rPr>
              <a:t>map.get</a:t>
            </a:r>
            <a:r>
              <a:rPr lang="en-US" sz="1200" dirty="0">
                <a:solidFill>
                  <a:srgbClr val="FFFFFF"/>
                </a:solidFill>
                <a:latin typeface="Courier New" pitchFamily="49" charset="0"/>
              </a:rPr>
              <a:t>(i);</a:t>
            </a:r>
          </a:p>
          <a:p>
            <a:pPr>
              <a:lnSpc>
                <a:spcPct val="112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if</a:t>
            </a:r>
            <a:r>
              <a:rPr lang="en-US" sz="1200" dirty="0">
                <a:solidFill>
                  <a:srgbClr val="FFFFFF"/>
                </a:solidFill>
                <a:latin typeface="Courier New" pitchFamily="49" charset="0"/>
              </a:rPr>
              <a:t> (frequency == </a:t>
            </a:r>
            <a:r>
              <a:rPr lang="en-US" sz="1200" b="1" dirty="0">
                <a:solidFill>
                  <a:srgbClr val="00FF00"/>
                </a:solidFill>
                <a:latin typeface="Courier New" pitchFamily="49" charset="0"/>
              </a:rPr>
              <a:t>null</a:t>
            </a:r>
            <a:r>
              <a:rPr lang="en-US" sz="1200" dirty="0">
                <a:solidFill>
                  <a:srgbClr val="FFFFFF"/>
                </a:solidFill>
                <a:latin typeface="Courier New" pitchFamily="49" charset="0"/>
              </a:rPr>
              <a:t>)</a:t>
            </a:r>
          </a:p>
          <a:p>
            <a:pPr>
              <a:lnSpc>
                <a:spcPct val="112000"/>
              </a:lnSpc>
            </a:pPr>
            <a:r>
              <a:rPr lang="en-US" sz="1200" dirty="0">
                <a:solidFill>
                  <a:srgbClr val="FFFFFF"/>
                </a:solidFill>
                <a:latin typeface="Courier New" pitchFamily="49" charset="0"/>
              </a:rPr>
              <a:t>            frequency = new Integer(0);</a:t>
            </a:r>
          </a:p>
          <a:p>
            <a:pPr>
              <a:lnSpc>
                <a:spcPct val="112000"/>
              </a:lnSpc>
            </a:pPr>
            <a:r>
              <a:rPr lang="en-US" sz="1200" dirty="0">
                <a:solidFill>
                  <a:srgbClr val="FFFFFF"/>
                </a:solidFill>
                <a:latin typeface="Courier New" pitchFamily="49" charset="0"/>
              </a:rPr>
              <a:t>        </a:t>
            </a:r>
            <a:r>
              <a:rPr lang="en-US" sz="1200" dirty="0" err="1">
                <a:solidFill>
                  <a:srgbClr val="FFFFFF"/>
                </a:solidFill>
                <a:latin typeface="Courier New" pitchFamily="49" charset="0"/>
              </a:rPr>
              <a:t>map.insert</a:t>
            </a:r>
            <a:r>
              <a:rPr lang="en-US" sz="1200" dirty="0">
                <a:solidFill>
                  <a:srgbClr val="FFFFFF"/>
                </a:solidFill>
                <a:latin typeface="Courier New" pitchFamily="49" charset="0"/>
              </a:rPr>
              <a:t>(i, new Integer(frequency+1));</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if</a:t>
            </a:r>
            <a:r>
              <a:rPr lang="en-US" sz="1200" dirty="0">
                <a:solidFill>
                  <a:srgbClr val="FFFFFF"/>
                </a:solidFill>
                <a:latin typeface="Courier New" pitchFamily="49" charset="0"/>
              </a:rPr>
              <a:t> (frequency &gt;= </a:t>
            </a:r>
            <a:r>
              <a:rPr lang="en-US" sz="1200" dirty="0" err="1">
                <a:solidFill>
                  <a:srgbClr val="FFFFFF"/>
                </a:solidFill>
                <a:latin typeface="Courier New" pitchFamily="49" charset="0"/>
              </a:rPr>
              <a:t>max_frequency</a:t>
            </a: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dirty="0" err="1">
                <a:solidFill>
                  <a:srgbClr val="FFFFFF"/>
                </a:solidFill>
                <a:latin typeface="Courier New" pitchFamily="49" charset="0"/>
              </a:rPr>
              <a:t>max_frequency</a:t>
            </a:r>
            <a:r>
              <a:rPr lang="en-US" sz="1200" dirty="0">
                <a:solidFill>
                  <a:srgbClr val="FFFFFF"/>
                </a:solidFill>
                <a:latin typeface="Courier New" pitchFamily="49" charset="0"/>
              </a:rPr>
              <a:t>   = frequency;</a:t>
            </a:r>
          </a:p>
          <a:p>
            <a:pPr>
              <a:lnSpc>
                <a:spcPct val="112000"/>
              </a:lnSpc>
            </a:pPr>
            <a:r>
              <a:rPr lang="en-US" sz="1200" dirty="0">
                <a:solidFill>
                  <a:srgbClr val="FFFFFF"/>
                </a:solidFill>
                <a:latin typeface="Courier New" pitchFamily="49" charset="0"/>
              </a:rPr>
              <a:t>            </a:t>
            </a:r>
            <a:r>
              <a:rPr lang="en-US" sz="1200" dirty="0" err="1">
                <a:solidFill>
                  <a:srgbClr val="FFFFFF"/>
                </a:solidFill>
                <a:latin typeface="Courier New" pitchFamily="49" charset="0"/>
              </a:rPr>
              <a:t>most_frequent</a:t>
            </a:r>
            <a:r>
              <a:rPr lang="en-US" sz="1200" dirty="0">
                <a:solidFill>
                  <a:srgbClr val="FFFFFF"/>
                </a:solidFill>
                <a:latin typeface="Courier New" pitchFamily="49" charset="0"/>
              </a:rPr>
              <a:t> = i;</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a:t>
            </a:r>
            <a:r>
              <a:rPr lang="en-US" sz="1200" dirty="0" err="1">
                <a:solidFill>
                  <a:srgbClr val="FFFFFF"/>
                </a:solidFill>
                <a:latin typeface="Courier New" pitchFamily="49" charset="0"/>
              </a:rPr>
              <a:t>get_most_frequent</a:t>
            </a: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return</a:t>
            </a:r>
            <a:r>
              <a:rPr lang="en-US" sz="1200" dirty="0">
                <a:solidFill>
                  <a:srgbClr val="FFFFFF"/>
                </a:solidFill>
                <a:latin typeface="Courier New" pitchFamily="49" charset="0"/>
              </a:rPr>
              <a:t> </a:t>
            </a:r>
            <a:r>
              <a:rPr lang="en-US" sz="1200" dirty="0" err="1">
                <a:solidFill>
                  <a:srgbClr val="FFFFFF"/>
                </a:solidFill>
                <a:latin typeface="Courier New" pitchFamily="49" charset="0"/>
              </a:rPr>
              <a:t>most_frequent</a:t>
            </a:r>
            <a:r>
              <a:rPr lang="en-US" sz="1200" dirty="0">
                <a:solidFill>
                  <a:srgbClr val="FFFFFF"/>
                </a:solidFill>
                <a:latin typeface="Courier New" pitchFamily="49" charset="0"/>
              </a:rPr>
              <a:t>;</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b="1" dirty="0" err="1">
                <a:solidFill>
                  <a:srgbClr val="00FF00"/>
                </a:solidFill>
                <a:latin typeface="Courier New" pitchFamily="49" charset="0"/>
              </a:rPr>
              <a:t>int</a:t>
            </a:r>
            <a:r>
              <a:rPr lang="en-US" sz="1200" dirty="0">
                <a:solidFill>
                  <a:srgbClr val="FFFFFF"/>
                </a:solidFill>
                <a:latin typeface="Courier New" pitchFamily="49" charset="0"/>
              </a:rPr>
              <a:t> </a:t>
            </a:r>
            <a:r>
              <a:rPr lang="en-US" sz="1200" dirty="0" err="1">
                <a:solidFill>
                  <a:srgbClr val="FFFFFF"/>
                </a:solidFill>
                <a:latin typeface="Courier New" pitchFamily="49" charset="0"/>
              </a:rPr>
              <a:t>get_max_frequency</a:t>
            </a: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        </a:t>
            </a:r>
            <a:r>
              <a:rPr lang="en-US" sz="1200" b="1" dirty="0">
                <a:solidFill>
                  <a:srgbClr val="00FF00"/>
                </a:solidFill>
                <a:latin typeface="Courier New" pitchFamily="49" charset="0"/>
              </a:rPr>
              <a:t>return</a:t>
            </a:r>
            <a:r>
              <a:rPr lang="en-US" sz="1200" dirty="0">
                <a:solidFill>
                  <a:srgbClr val="FFFFFF"/>
                </a:solidFill>
                <a:latin typeface="Courier New" pitchFamily="49" charset="0"/>
              </a:rPr>
              <a:t> </a:t>
            </a:r>
            <a:r>
              <a:rPr lang="en-US" sz="1200" dirty="0" err="1">
                <a:solidFill>
                  <a:srgbClr val="FFFFFF"/>
                </a:solidFill>
                <a:latin typeface="Courier New" pitchFamily="49" charset="0"/>
              </a:rPr>
              <a:t>max_frequency</a:t>
            </a:r>
            <a:r>
              <a:rPr lang="en-US" sz="1200" dirty="0">
                <a:solidFill>
                  <a:srgbClr val="FFFFFF"/>
                </a:solidFill>
                <a:latin typeface="Courier New" pitchFamily="49" charset="0"/>
              </a:rPr>
              <a:t>;</a:t>
            </a:r>
          </a:p>
          <a:p>
            <a:pPr>
              <a:lnSpc>
                <a:spcPct val="112000"/>
              </a:lnSpc>
            </a:pPr>
            <a:r>
              <a:rPr lang="en-US" sz="1200" dirty="0">
                <a:solidFill>
                  <a:srgbClr val="FFFFFF"/>
                </a:solidFill>
                <a:latin typeface="Courier New" pitchFamily="49" charset="0"/>
              </a:rPr>
              <a:t>    }</a:t>
            </a:r>
          </a:p>
          <a:p>
            <a:pPr>
              <a:lnSpc>
                <a:spcPct val="112000"/>
              </a:lnSpc>
            </a:pPr>
            <a:r>
              <a:rPr lang="en-US" sz="1200" dirty="0">
                <a:solidFill>
                  <a:srgbClr val="FFFFFF"/>
                </a:solidFill>
                <a:latin typeface="Courier New" pitchFamily="49" charset="0"/>
              </a:rPr>
              <a:t>}</a:t>
            </a:r>
          </a:p>
        </p:txBody>
      </p:sp>
      <p:sp>
        <p:nvSpPr>
          <p:cNvPr id="5" name="Oval 3"/>
          <p:cNvSpPr>
            <a:spLocks noChangeArrowheads="1"/>
          </p:cNvSpPr>
          <p:nvPr/>
        </p:nvSpPr>
        <p:spPr bwMode="auto">
          <a:xfrm>
            <a:off x="284976" y="1752600"/>
            <a:ext cx="2896940" cy="304859"/>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418326" y="2659226"/>
            <a:ext cx="2096876" cy="30486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5"/>
          <p:cNvSpPr>
            <a:spLocks noChangeArrowheads="1"/>
          </p:cNvSpPr>
          <p:nvPr/>
        </p:nvSpPr>
        <p:spPr bwMode="auto">
          <a:xfrm>
            <a:off x="369113" y="5110326"/>
            <a:ext cx="2920153" cy="30486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Oval 6"/>
          <p:cNvSpPr>
            <a:spLocks noChangeArrowheads="1"/>
          </p:cNvSpPr>
          <p:nvPr/>
        </p:nvSpPr>
        <p:spPr bwMode="auto">
          <a:xfrm>
            <a:off x="358002" y="5926136"/>
            <a:ext cx="2794804" cy="30486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Text Box 8"/>
          <p:cNvSpPr txBox="1">
            <a:spLocks noChangeArrowheads="1"/>
          </p:cNvSpPr>
          <p:nvPr/>
        </p:nvSpPr>
        <p:spPr bwMode="auto">
          <a:xfrm>
            <a:off x="3093264" y="1784350"/>
            <a:ext cx="1935936" cy="273909"/>
          </a:xfrm>
          <a:prstGeom prst="rect">
            <a:avLst/>
          </a:prstGeom>
          <a:noFill/>
          <a:ln w="18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3072"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lnSpc>
                <a:spcPct val="94000"/>
              </a:lnSpc>
            </a:pPr>
            <a:r>
              <a:rPr lang="en-US" sz="1200" b="1">
                <a:solidFill>
                  <a:srgbClr val="00FF00"/>
                </a:solidFill>
                <a:latin typeface="Courier New" pitchFamily="49" charset="0"/>
              </a:rPr>
              <a:t>new</a:t>
            </a:r>
            <a:r>
              <a:rPr lang="en-US" sz="1200">
                <a:solidFill>
                  <a:srgbClr val="FFFFFF"/>
                </a:solidFill>
                <a:latin typeface="Courier New" pitchFamily="49" charset="0"/>
              </a:rPr>
              <a:t> AbstractMap();</a:t>
            </a:r>
          </a:p>
        </p:txBody>
      </p:sp>
      <p:sp>
        <p:nvSpPr>
          <p:cNvPr id="11" name="Text Box 9"/>
          <p:cNvSpPr txBox="1">
            <a:spLocks noChangeArrowheads="1"/>
          </p:cNvSpPr>
          <p:nvPr/>
        </p:nvSpPr>
        <p:spPr bwMode="auto">
          <a:xfrm>
            <a:off x="5829300" y="2687802"/>
            <a:ext cx="2674098" cy="469466"/>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5168" rIns="99000" bIns="54000"/>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gn="ctr"/>
            <a:r>
              <a:rPr lang="en-US" sz="2400">
                <a:solidFill>
                  <a:srgbClr val="FFFFFF"/>
                </a:solidFill>
              </a:rPr>
              <a:t>Count an integer</a:t>
            </a:r>
          </a:p>
        </p:txBody>
      </p:sp>
      <p:sp>
        <p:nvSpPr>
          <p:cNvPr id="12" name="Text Box 10"/>
          <p:cNvSpPr txBox="1">
            <a:spLocks noChangeArrowheads="1"/>
          </p:cNvSpPr>
          <p:nvPr/>
        </p:nvSpPr>
        <p:spPr bwMode="auto">
          <a:xfrm>
            <a:off x="4121150" y="5110326"/>
            <a:ext cx="4339219" cy="528474"/>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5168" rIns="99000" bIns="54000"/>
          <a:lstStyle>
            <a:lvl1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9pPr>
          </a:lstStyle>
          <a:p>
            <a:pPr algn="ctr"/>
            <a:r>
              <a:rPr lang="en-US" sz="2400">
                <a:solidFill>
                  <a:srgbClr val="FFFFFF"/>
                </a:solidFill>
              </a:rPr>
              <a:t>Return most frequent integer</a:t>
            </a:r>
          </a:p>
        </p:txBody>
      </p:sp>
      <p:sp>
        <p:nvSpPr>
          <p:cNvPr id="13" name="Text Box 11"/>
          <p:cNvSpPr txBox="1">
            <a:spLocks noChangeArrowheads="1"/>
          </p:cNvSpPr>
          <p:nvPr/>
        </p:nvSpPr>
        <p:spPr bwMode="auto">
          <a:xfrm>
            <a:off x="3170238" y="5791200"/>
            <a:ext cx="5897562" cy="523336"/>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5168" rIns="99000" bIns="54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DejaVu Sans" charset="0"/>
                <a:cs typeface="DejaVu Sans" charset="0"/>
              </a:defRPr>
            </a:lvl9pPr>
          </a:lstStyle>
          <a:p>
            <a:pPr algn="ctr"/>
            <a:r>
              <a:rPr lang="en-US" sz="2400">
                <a:solidFill>
                  <a:srgbClr val="FFFFFF"/>
                </a:solidFill>
              </a:rPr>
              <a:t>Return frequency of most frequent integer</a:t>
            </a:r>
          </a:p>
        </p:txBody>
      </p:sp>
      <p:sp>
        <p:nvSpPr>
          <p:cNvPr id="14" name="Text Box 12"/>
          <p:cNvSpPr txBox="1">
            <a:spLocks noChangeArrowheads="1"/>
          </p:cNvSpPr>
          <p:nvPr/>
        </p:nvSpPr>
        <p:spPr bwMode="auto">
          <a:xfrm>
            <a:off x="5264150" y="1735138"/>
            <a:ext cx="3225012" cy="8636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5168" rIns="99000" bIns="54000"/>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pPr algn="ctr"/>
            <a:r>
              <a:rPr lang="en-US" sz="2400">
                <a:solidFill>
                  <a:srgbClr val="FFFFFF"/>
                </a:solidFill>
              </a:rPr>
              <a:t>Frequencies are stored in a Map</a:t>
            </a:r>
          </a:p>
        </p:txBody>
      </p:sp>
      <p:sp>
        <p:nvSpPr>
          <p:cNvPr id="15" name="Text Box 13"/>
          <p:cNvSpPr txBox="1">
            <a:spLocks noChangeArrowheads="1"/>
          </p:cNvSpPr>
          <p:nvPr/>
        </p:nvSpPr>
        <p:spPr bwMode="auto">
          <a:xfrm>
            <a:off x="4806950" y="2674939"/>
            <a:ext cx="3672243" cy="1211261"/>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75168" rIns="99000" bIns="54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400">
                <a:solidFill>
                  <a:srgbClr val="FFFFFF"/>
                </a:solidFill>
              </a:rPr>
              <a:t>Modular Approach:</a:t>
            </a:r>
          </a:p>
          <a:p>
            <a:pPr algn="ctr"/>
            <a:r>
              <a:rPr lang="en-US" sz="2400">
                <a:solidFill>
                  <a:srgbClr val="FFFFFF"/>
                </a:solidFill>
              </a:rPr>
              <a:t>Replace Module with Abstraction</a:t>
            </a:r>
          </a:p>
        </p:txBody>
      </p:sp>
      <p:cxnSp>
        <p:nvCxnSpPr>
          <p:cNvPr id="17" name="Straight Connector 16"/>
          <p:cNvCxnSpPr/>
          <p:nvPr/>
        </p:nvCxnSpPr>
        <p:spPr>
          <a:xfrm>
            <a:off x="1429563" y="188774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43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fill="hold" nodeType="clickEffect">
                                  <p:stCondLst>
                                    <p:cond delay="0"/>
                                  </p:stCondLst>
                                  <p:childTnLst>
                                    <p:set>
                                      <p:cBhvr additive="repl">
                                        <p:cTn id="12" dur="1" fill="hold">
                                          <p:stCondLst>
                                            <p:cond delay="0"/>
                                          </p:stCondLst>
                                        </p:cTn>
                                        <p:tgtEl>
                                          <p:spTgt spid="11"/>
                                        </p:tgtEl>
                                        <p:attrNameLst>
                                          <p:attrName>style.visibility</p:attrName>
                                        </p:attrNameLst>
                                      </p:cBhvr>
                                      <p:to>
                                        <p:strVal val="hidden"/>
                                      </p:to>
                                    </p:set>
                                  </p:childTnLst>
                                </p:cTn>
                              </p:par>
                              <p:par>
                                <p:cTn id="13" presetID="1" presetClass="exit" fill="hold" grpId="1" nodeType="withEffect">
                                  <p:stCondLst>
                                    <p:cond delay="0"/>
                                  </p:stCondLst>
                                  <p:childTnLst>
                                    <p:set>
                                      <p:cBhvr additive="repl">
                                        <p:cTn id="14" dur="1" fill="hold">
                                          <p:stCondLst>
                                            <p:cond delay="0"/>
                                          </p:stCondLst>
                                        </p:cTn>
                                        <p:tgtEl>
                                          <p:spTgt spid="6"/>
                                        </p:tgtEl>
                                        <p:attrNameLst>
                                          <p:attrName>style.visibility</p:attrName>
                                        </p:attrNameLst>
                                      </p:cBhvr>
                                      <p:to>
                                        <p:strVal val="hidden"/>
                                      </p:to>
                                    </p:set>
                                  </p:childTnLst>
                                </p:cTn>
                              </p:par>
                              <p:par>
                                <p:cTn id="15" presetID="1" presetClass="entr" fill="hold" grpId="0" nodeType="withEffect">
                                  <p:stCondLst>
                                    <p:cond delay="0"/>
                                  </p:stCondLst>
                                  <p:childTnLst>
                                    <p:set>
                                      <p:cBhvr additive="repl">
                                        <p:cTn id="16" dur="1" fill="hold">
                                          <p:stCondLst>
                                            <p:cond delay="0"/>
                                          </p:stCondLst>
                                        </p:cTn>
                                        <p:tgtEl>
                                          <p:spTgt spid="7"/>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fill="hold" nodeType="clickEffect">
                                  <p:stCondLst>
                                    <p:cond delay="0"/>
                                  </p:stCondLst>
                                  <p:childTnLst>
                                    <p:set>
                                      <p:cBhvr additive="repl">
                                        <p:cTn id="22" dur="1" fill="hold">
                                          <p:stCondLst>
                                            <p:cond delay="0"/>
                                          </p:stCondLst>
                                        </p:cTn>
                                        <p:tgtEl>
                                          <p:spTgt spid="12"/>
                                        </p:tgtEl>
                                        <p:attrNameLst>
                                          <p:attrName>style.visibility</p:attrName>
                                        </p:attrNameLst>
                                      </p:cBhvr>
                                      <p:to>
                                        <p:strVal val="hidden"/>
                                      </p:to>
                                    </p:set>
                                  </p:childTnLst>
                                </p:cTn>
                              </p:par>
                              <p:par>
                                <p:cTn id="23" presetID="1" presetClass="entr" fill="hold" nodeType="withEffect">
                                  <p:stCondLst>
                                    <p:cond delay="0"/>
                                  </p:stCondLst>
                                  <p:childTnLst>
                                    <p:set>
                                      <p:cBhvr additive="repl">
                                        <p:cTn id="24" dur="1" fill="hold">
                                          <p:stCondLst>
                                            <p:cond delay="0"/>
                                          </p:stCondLst>
                                        </p:cTn>
                                        <p:tgtEl>
                                          <p:spTgt spid="13"/>
                                        </p:tgtEl>
                                        <p:attrNameLst>
                                          <p:attrName>style.visibility</p:attrName>
                                        </p:attrNameLst>
                                      </p:cBhvr>
                                      <p:to>
                                        <p:strVal val="visible"/>
                                      </p:to>
                                    </p:set>
                                  </p:childTnLst>
                                </p:cTn>
                              </p:par>
                              <p:par>
                                <p:cTn id="25" presetID="1" presetClass="entr" fill="hold" grpId="0" nodeType="withEffect">
                                  <p:stCondLst>
                                    <p:cond delay="0"/>
                                  </p:stCondLst>
                                  <p:childTnLst>
                                    <p:set>
                                      <p:cBhvr additive="repl">
                                        <p:cTn id="26" dur="1" fill="hold">
                                          <p:stCondLst>
                                            <p:cond delay="0"/>
                                          </p:stCondLst>
                                        </p:cTn>
                                        <p:tgtEl>
                                          <p:spTgt spid="8"/>
                                        </p:tgtEl>
                                        <p:attrNameLst>
                                          <p:attrName>style.visibility</p:attrName>
                                        </p:attrNameLst>
                                      </p:cBhvr>
                                      <p:to>
                                        <p:strVal val="visible"/>
                                      </p:to>
                                    </p:set>
                                  </p:childTnLst>
                                </p:cTn>
                              </p:par>
                              <p:par>
                                <p:cTn id="27" presetID="1" presetClass="exit" fill="hold" grpId="1" nodeType="withEffect">
                                  <p:stCondLst>
                                    <p:cond delay="0"/>
                                  </p:stCondLst>
                                  <p:childTnLst>
                                    <p:set>
                                      <p:cBhvr additive="repl">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fill="hold" nodeType="clickEffect">
                                  <p:stCondLst>
                                    <p:cond delay="0"/>
                                  </p:stCondLst>
                                  <p:childTnLst>
                                    <p:set>
                                      <p:cBhvr additive="repl">
                                        <p:cTn id="32" dur="1" fill="hold">
                                          <p:stCondLst>
                                            <p:cond delay="0"/>
                                          </p:stCondLst>
                                        </p:cTn>
                                        <p:tgtEl>
                                          <p:spTgt spid="13"/>
                                        </p:tgtEl>
                                        <p:attrNameLst>
                                          <p:attrName>style.visibility</p:attrName>
                                        </p:attrNameLst>
                                      </p:cBhvr>
                                      <p:to>
                                        <p:strVal val="hidden"/>
                                      </p:to>
                                    </p:set>
                                  </p:childTnLst>
                                </p:cTn>
                              </p:par>
                              <p:par>
                                <p:cTn id="33" presetID="1" presetClass="entr" fill="hold" nodeType="withEffect">
                                  <p:stCondLst>
                                    <p:cond delay="0"/>
                                  </p:stCondLst>
                                  <p:childTnLst>
                                    <p:set>
                                      <p:cBhvr additive="repl">
                                        <p:cTn id="34" dur="1" fill="hold">
                                          <p:stCondLst>
                                            <p:cond delay="0"/>
                                          </p:stCondLst>
                                        </p:cTn>
                                        <p:tgtEl>
                                          <p:spTgt spid="14"/>
                                        </p:tgtEl>
                                        <p:attrNameLst>
                                          <p:attrName>style.visibility</p:attrName>
                                        </p:attrNameLst>
                                      </p:cBhvr>
                                      <p:to>
                                        <p:strVal val="visible"/>
                                      </p:to>
                                    </p:set>
                                  </p:childTnLst>
                                </p:cTn>
                              </p:par>
                              <p:par>
                                <p:cTn id="35" presetID="1" presetClass="entr" fill="hold" grpId="0" nodeType="withEffect">
                                  <p:stCondLst>
                                    <p:cond delay="0"/>
                                  </p:stCondLst>
                                  <p:childTnLst>
                                    <p:set>
                                      <p:cBhvr additive="repl">
                                        <p:cTn id="36" dur="1" fill="hold">
                                          <p:stCondLst>
                                            <p:cond delay="0"/>
                                          </p:stCondLst>
                                        </p:cTn>
                                        <p:tgtEl>
                                          <p:spTgt spid="5"/>
                                        </p:tgtEl>
                                        <p:attrNameLst>
                                          <p:attrName>style.visibility</p:attrName>
                                        </p:attrNameLst>
                                      </p:cBhvr>
                                      <p:to>
                                        <p:strVal val="visible"/>
                                      </p:to>
                                    </p:set>
                                  </p:childTnLst>
                                </p:cTn>
                              </p:par>
                              <p:par>
                                <p:cTn id="37" presetID="1" presetClass="exit" fill="hold" grpId="1" nodeType="withEffect">
                                  <p:stCondLst>
                                    <p:cond delay="0"/>
                                  </p:stCondLst>
                                  <p:childTnLst>
                                    <p:set>
                                      <p:cBhvr additive="repl">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10"/>
                                        </p:tgtEl>
                                        <p:attrNameLst>
                                          <p:attrName>style.visibility</p:attrName>
                                        </p:attrNameLst>
                                      </p:cBhvr>
                                      <p:to>
                                        <p:strVal val="visible"/>
                                      </p:to>
                                    </p:set>
                                  </p:childTnLst>
                                </p:cTn>
                              </p:par>
                              <p:par>
                                <p:cTn id="45" presetID="1" presetClass="exit" fill="hold" grpId="1" nodeType="withEffect">
                                  <p:stCondLst>
                                    <p:cond delay="0"/>
                                  </p:stCondLst>
                                  <p:childTnLst>
                                    <p:set>
                                      <p:cBhvr additive="repl">
                                        <p:cTn id="46" dur="1" fill="hold">
                                          <p:stCondLst>
                                            <p:cond delay="0"/>
                                          </p:stCondLst>
                                        </p:cTn>
                                        <p:tgtEl>
                                          <p:spTgt spid="5"/>
                                        </p:tgtEl>
                                        <p:attrNameLst>
                                          <p:attrName>style.visibility</p:attrName>
                                        </p:attrNameLst>
                                      </p:cBhvr>
                                      <p:to>
                                        <p:strVal val="hidden"/>
                                      </p:to>
                                    </p:set>
                                  </p:childTnLst>
                                </p:cTn>
                              </p:par>
                              <p:par>
                                <p:cTn id="47" presetID="1" presetClass="entr" fill="hold" nodeType="withEffect">
                                  <p:stCondLst>
                                    <p:cond delay="0"/>
                                  </p:stCondLst>
                                  <p:childTnLst>
                                    <p:set>
                                      <p:cBhvr additive="repl">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err="1" smtClean="0"/>
              <a:t>vs</a:t>
            </a:r>
            <a:r>
              <a:rPr lang="en-US" dirty="0" smtClean="0"/>
              <a:t> Abstraction</a:t>
            </a:r>
            <a:endParaRPr lang="en-US" dirty="0"/>
          </a:p>
        </p:txBody>
      </p:sp>
      <p:sp>
        <p:nvSpPr>
          <p:cNvPr id="3" name="Content Placeholder 2"/>
          <p:cNvSpPr>
            <a:spLocks noGrp="1"/>
          </p:cNvSpPr>
          <p:nvPr>
            <p:ph idx="1"/>
          </p:nvPr>
        </p:nvSpPr>
        <p:spPr>
          <a:xfrm>
            <a:off x="152400" y="1524000"/>
            <a:ext cx="4191000" cy="5257800"/>
          </a:xfrm>
        </p:spPr>
        <p:txBody>
          <a:bodyPr/>
          <a:lstStyle/>
          <a:p>
            <a:r>
              <a:rPr lang="en-US" dirty="0" err="1" smtClean="0">
                <a:solidFill>
                  <a:schemeClr val="tx2"/>
                </a:solidFill>
              </a:rPr>
              <a:t>SearchTree</a:t>
            </a:r>
            <a:endParaRPr lang="en-US" dirty="0" smtClean="0">
              <a:solidFill>
                <a:schemeClr val="tx2"/>
              </a:solidFill>
            </a:endParaRPr>
          </a:p>
          <a:p>
            <a:pPr lvl="1"/>
            <a:r>
              <a:rPr lang="en-US" dirty="0" smtClean="0">
                <a:solidFill>
                  <a:schemeClr val="tx2"/>
                </a:solidFill>
              </a:rPr>
              <a:t>Implements Map</a:t>
            </a:r>
          </a:p>
          <a:p>
            <a:pPr lvl="2"/>
            <a:r>
              <a:rPr lang="en-US" dirty="0">
                <a:solidFill>
                  <a:schemeClr val="tx2"/>
                </a:solidFill>
              </a:rPr>
              <a:t>g</a:t>
            </a:r>
            <a:r>
              <a:rPr lang="en-US" dirty="0" smtClean="0">
                <a:solidFill>
                  <a:schemeClr val="tx2"/>
                </a:solidFill>
              </a:rPr>
              <a:t>et, insert, delete</a:t>
            </a:r>
          </a:p>
          <a:p>
            <a:pPr lvl="1"/>
            <a:r>
              <a:rPr lang="en-US" dirty="0" smtClean="0">
                <a:solidFill>
                  <a:schemeClr val="tx2"/>
                </a:solidFill>
              </a:rPr>
              <a:t>Balanced binary tree</a:t>
            </a:r>
          </a:p>
          <a:p>
            <a:pPr lvl="1"/>
            <a:r>
              <a:rPr lang="en-US" dirty="0" smtClean="0">
                <a:solidFill>
                  <a:schemeClr val="tx2"/>
                </a:solidFill>
              </a:rPr>
              <a:t>Efficient execution</a:t>
            </a:r>
          </a:p>
          <a:p>
            <a:pPr lvl="1"/>
            <a:r>
              <a:rPr lang="en-US" dirty="0" smtClean="0">
                <a:solidFill>
                  <a:schemeClr val="tx2"/>
                </a:solidFill>
              </a:rPr>
              <a:t>Larger state space</a:t>
            </a:r>
            <a:endParaRPr lang="en-US" dirty="0">
              <a:solidFill>
                <a:schemeClr val="tx2"/>
              </a:solidFill>
            </a:endParaRPr>
          </a:p>
        </p:txBody>
      </p:sp>
      <p:grpSp>
        <p:nvGrpSpPr>
          <p:cNvPr id="4" name="Group 4"/>
          <p:cNvGrpSpPr>
            <a:grpSpLocks/>
          </p:cNvGrpSpPr>
          <p:nvPr/>
        </p:nvGrpSpPr>
        <p:grpSpPr bwMode="auto">
          <a:xfrm>
            <a:off x="1143000" y="5343525"/>
            <a:ext cx="2058988" cy="1184275"/>
            <a:chOff x="1056" y="3366"/>
            <a:chExt cx="1297" cy="746"/>
          </a:xfrm>
        </p:grpSpPr>
        <p:sp>
          <p:nvSpPr>
            <p:cNvPr id="5" name="Oval 5"/>
            <p:cNvSpPr>
              <a:spLocks noChangeArrowheads="1"/>
            </p:cNvSpPr>
            <p:nvPr/>
          </p:nvSpPr>
          <p:spPr bwMode="auto">
            <a:xfrm>
              <a:off x="1724" y="336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 name="Oval 6"/>
            <p:cNvSpPr>
              <a:spLocks noChangeArrowheads="1"/>
            </p:cNvSpPr>
            <p:nvPr/>
          </p:nvSpPr>
          <p:spPr bwMode="auto">
            <a:xfrm>
              <a:off x="1392" y="364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7" name="Oval 7"/>
            <p:cNvSpPr>
              <a:spLocks noChangeArrowheads="1"/>
            </p:cNvSpPr>
            <p:nvPr/>
          </p:nvSpPr>
          <p:spPr bwMode="auto">
            <a:xfrm>
              <a:off x="2064" y="364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8" name="Line 8"/>
            <p:cNvSpPr>
              <a:spLocks noChangeShapeType="1"/>
            </p:cNvSpPr>
            <p:nvPr/>
          </p:nvSpPr>
          <p:spPr bwMode="auto">
            <a:xfrm flipH="1">
              <a:off x="1535" y="354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9"/>
            <p:cNvSpPr>
              <a:spLocks noChangeShapeType="1"/>
            </p:cNvSpPr>
            <p:nvPr/>
          </p:nvSpPr>
          <p:spPr bwMode="auto">
            <a:xfrm>
              <a:off x="1868" y="354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10"/>
            <p:cNvSpPr>
              <a:spLocks noChangeArrowheads="1"/>
            </p:cNvSpPr>
            <p:nvPr/>
          </p:nvSpPr>
          <p:spPr bwMode="auto">
            <a:xfrm>
              <a:off x="1056" y="393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 name="Line 11"/>
            <p:cNvSpPr>
              <a:spLocks noChangeShapeType="1"/>
            </p:cNvSpPr>
            <p:nvPr/>
          </p:nvSpPr>
          <p:spPr bwMode="auto">
            <a:xfrm flipH="1">
              <a:off x="1199" y="383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12"/>
            <p:cNvSpPr>
              <a:spLocks noChangeArrowheads="1"/>
            </p:cNvSpPr>
            <p:nvPr/>
          </p:nvSpPr>
          <p:spPr bwMode="auto">
            <a:xfrm>
              <a:off x="1728" y="393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3" name="Line 13"/>
            <p:cNvSpPr>
              <a:spLocks noChangeShapeType="1"/>
            </p:cNvSpPr>
            <p:nvPr/>
          </p:nvSpPr>
          <p:spPr bwMode="auto">
            <a:xfrm>
              <a:off x="1532" y="383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4" name="Group 14"/>
          <p:cNvGrpSpPr>
            <a:grpSpLocks/>
          </p:cNvGrpSpPr>
          <p:nvPr/>
        </p:nvGrpSpPr>
        <p:grpSpPr bwMode="auto">
          <a:xfrm>
            <a:off x="5178426" y="5943611"/>
            <a:ext cx="3206751" cy="280988"/>
            <a:chOff x="3598" y="3744"/>
            <a:chExt cx="2020" cy="177"/>
          </a:xfrm>
        </p:grpSpPr>
        <p:sp>
          <p:nvSpPr>
            <p:cNvPr id="15" name="Oval 15"/>
            <p:cNvSpPr>
              <a:spLocks noChangeArrowheads="1"/>
            </p:cNvSpPr>
            <p:nvPr/>
          </p:nvSpPr>
          <p:spPr bwMode="auto">
            <a:xfrm>
              <a:off x="3598" y="3744"/>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6" name="Oval 16"/>
            <p:cNvSpPr>
              <a:spLocks noChangeArrowheads="1"/>
            </p:cNvSpPr>
            <p:nvPr/>
          </p:nvSpPr>
          <p:spPr bwMode="auto">
            <a:xfrm>
              <a:off x="4032" y="3744"/>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7" name="AutoShape 17"/>
            <p:cNvCxnSpPr>
              <a:cxnSpLocks noChangeShapeType="1"/>
            </p:cNvCxnSpPr>
            <p:nvPr/>
          </p:nvCxnSpPr>
          <p:spPr bwMode="auto">
            <a:xfrm>
              <a:off x="3894" y="3832"/>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18"/>
            <p:cNvSpPr>
              <a:spLocks noChangeArrowheads="1"/>
            </p:cNvSpPr>
            <p:nvPr/>
          </p:nvSpPr>
          <p:spPr bwMode="auto">
            <a:xfrm>
              <a:off x="4462" y="3744"/>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9" name="AutoShape 19"/>
            <p:cNvCxnSpPr>
              <a:cxnSpLocks noChangeShapeType="1"/>
            </p:cNvCxnSpPr>
            <p:nvPr/>
          </p:nvCxnSpPr>
          <p:spPr bwMode="auto">
            <a:xfrm>
              <a:off x="4323" y="3832"/>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Oval 20"/>
            <p:cNvSpPr>
              <a:spLocks noChangeArrowheads="1"/>
            </p:cNvSpPr>
            <p:nvPr/>
          </p:nvSpPr>
          <p:spPr bwMode="auto">
            <a:xfrm>
              <a:off x="4894" y="3744"/>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21" name="AutoShape 21"/>
            <p:cNvCxnSpPr>
              <a:cxnSpLocks noChangeShapeType="1"/>
            </p:cNvCxnSpPr>
            <p:nvPr/>
          </p:nvCxnSpPr>
          <p:spPr bwMode="auto">
            <a:xfrm>
              <a:off x="4753" y="3832"/>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Oval 22"/>
            <p:cNvSpPr>
              <a:spLocks noChangeArrowheads="1"/>
            </p:cNvSpPr>
            <p:nvPr/>
          </p:nvSpPr>
          <p:spPr bwMode="auto">
            <a:xfrm>
              <a:off x="5328" y="3744"/>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23" name="AutoShape 23"/>
            <p:cNvCxnSpPr>
              <a:cxnSpLocks noChangeShapeType="1"/>
            </p:cNvCxnSpPr>
            <p:nvPr/>
          </p:nvCxnSpPr>
          <p:spPr bwMode="auto">
            <a:xfrm>
              <a:off x="5183" y="3832"/>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4" name="Content Placeholder 2"/>
          <p:cNvSpPr txBox="1">
            <a:spLocks/>
          </p:cNvSpPr>
          <p:nvPr/>
        </p:nvSpPr>
        <p:spPr>
          <a:xfrm>
            <a:off x="4800600" y="1524000"/>
            <a:ext cx="4191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solidFill>
                  <a:srgbClr val="FFFF00"/>
                </a:solidFill>
              </a:rPr>
              <a:t>AbstractMap</a:t>
            </a:r>
            <a:endParaRPr lang="en-US" dirty="0" smtClean="0">
              <a:solidFill>
                <a:srgbClr val="FFFF00"/>
              </a:solidFill>
            </a:endParaRPr>
          </a:p>
          <a:p>
            <a:pPr lvl="1"/>
            <a:r>
              <a:rPr lang="en-US" dirty="0" smtClean="0">
                <a:solidFill>
                  <a:srgbClr val="FFFF00"/>
                </a:solidFill>
              </a:rPr>
              <a:t>Implements Map</a:t>
            </a:r>
          </a:p>
          <a:p>
            <a:pPr lvl="2"/>
            <a:r>
              <a:rPr lang="en-US" dirty="0" smtClean="0">
                <a:solidFill>
                  <a:srgbClr val="FFFF00"/>
                </a:solidFill>
              </a:rPr>
              <a:t>get, insert, delete</a:t>
            </a:r>
          </a:p>
          <a:p>
            <a:pPr lvl="1"/>
            <a:r>
              <a:rPr lang="en-US" dirty="0" smtClean="0">
                <a:solidFill>
                  <a:srgbClr val="FFFF00"/>
                </a:solidFill>
              </a:rPr>
              <a:t>Linked list</a:t>
            </a:r>
          </a:p>
          <a:p>
            <a:pPr lvl="1"/>
            <a:r>
              <a:rPr lang="en-US" dirty="0" smtClean="0">
                <a:solidFill>
                  <a:srgbClr val="FFFF00"/>
                </a:solidFill>
              </a:rPr>
              <a:t>Simple execution</a:t>
            </a:r>
          </a:p>
          <a:p>
            <a:pPr lvl="1"/>
            <a:r>
              <a:rPr lang="en-US" dirty="0" smtClean="0">
                <a:solidFill>
                  <a:srgbClr val="FFFF00"/>
                </a:solidFill>
              </a:rPr>
              <a:t>Smaller state space</a:t>
            </a:r>
            <a:endParaRPr lang="en-US" dirty="0">
              <a:solidFill>
                <a:srgbClr val="FFFF00"/>
              </a:solidFill>
            </a:endParaRPr>
          </a:p>
        </p:txBody>
      </p:sp>
      <p:sp>
        <p:nvSpPr>
          <p:cNvPr id="25" name="TextBox 24"/>
          <p:cNvSpPr txBox="1"/>
          <p:nvPr/>
        </p:nvSpPr>
        <p:spPr>
          <a:xfrm>
            <a:off x="3886200" y="1524000"/>
            <a:ext cx="914400" cy="646331"/>
          </a:xfrm>
          <a:prstGeom prst="rect">
            <a:avLst/>
          </a:prstGeom>
          <a:noFill/>
        </p:spPr>
        <p:txBody>
          <a:bodyPr wrap="square" rtlCol="0">
            <a:spAutoFit/>
          </a:bodyPr>
          <a:lstStyle/>
          <a:p>
            <a:r>
              <a:rPr lang="en-US" sz="3600" dirty="0" err="1" smtClean="0"/>
              <a:t>vs</a:t>
            </a:r>
            <a:endParaRPr lang="en-US" sz="3600" dirty="0"/>
          </a:p>
        </p:txBody>
      </p:sp>
    </p:spTree>
    <p:extLst>
      <p:ext uri="{BB962C8B-B14F-4D97-AF65-F5344CB8AC3E}">
        <p14:creationId xmlns:p14="http://schemas.microsoft.com/office/powerpoint/2010/main" val="382596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4"/>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uiExpand="1"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419600" cy="5257800"/>
          </a:xfrm>
        </p:spPr>
        <p:txBody>
          <a:bodyPr/>
          <a:lstStyle/>
          <a:p>
            <a:r>
              <a:rPr lang="en-US" b="1" dirty="0" smtClean="0">
                <a:solidFill>
                  <a:srgbClr val="FFFF00"/>
                </a:solidFill>
              </a:rPr>
              <a:t>Choose a state</a:t>
            </a:r>
          </a:p>
          <a:p>
            <a:r>
              <a:rPr lang="en-US" dirty="0" smtClean="0"/>
              <a:t>Generate abstraction</a:t>
            </a:r>
          </a:p>
          <a:p>
            <a:r>
              <a:rPr lang="en-US" dirty="0" smtClean="0"/>
              <a:t>Run one operation</a:t>
            </a:r>
          </a:p>
          <a:p>
            <a:r>
              <a:rPr lang="en-US" dirty="0" smtClean="0"/>
              <a:t>Check outputs</a:t>
            </a:r>
          </a:p>
          <a:p>
            <a:r>
              <a:rPr lang="en-US" dirty="0" smtClean="0"/>
              <a:t>Generate abstraction on post-state</a:t>
            </a:r>
          </a:p>
          <a:p>
            <a:r>
              <a:rPr lang="en-US" dirty="0" smtClean="0"/>
              <a:t>Check for equality</a:t>
            </a:r>
            <a:endParaRPr lang="en-US" dirty="0"/>
          </a:p>
        </p:txBody>
      </p:sp>
      <p:sp>
        <p:nvSpPr>
          <p:cNvPr id="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5" name="Oval 5"/>
          <p:cNvSpPr>
            <a:spLocks noChangeArrowheads="1"/>
          </p:cNvSpPr>
          <p:nvPr/>
        </p:nvSpPr>
        <p:spPr bwMode="auto">
          <a:xfrm>
            <a:off x="7696200" y="1676400"/>
            <a:ext cx="914400" cy="9144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c2</a:t>
            </a:r>
          </a:p>
        </p:txBody>
      </p:sp>
      <p:cxnSp>
        <p:nvCxnSpPr>
          <p:cNvPr id="6"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Oval 7"/>
          <p:cNvSpPr>
            <a:spLocks noChangeArrowheads="1"/>
          </p:cNvSpPr>
          <p:nvPr/>
        </p:nvSpPr>
        <p:spPr bwMode="auto">
          <a:xfrm>
            <a:off x="4724400" y="53340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a1</a:t>
            </a:r>
          </a:p>
        </p:txBody>
      </p:sp>
      <p:cxnSp>
        <p:nvCxnSpPr>
          <p:cNvPr id="8"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9"/>
          <p:cNvSpPr>
            <a:spLocks noChangeArrowheads="1"/>
          </p:cNvSpPr>
          <p:nvPr/>
        </p:nvSpPr>
        <p:spPr bwMode="auto">
          <a:xfrm>
            <a:off x="7696200" y="53340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cxnSp>
        <p:nvCxnSpPr>
          <p:cNvPr id="10"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12"/>
          <p:cNvSpPr>
            <a:spLocks noChangeArrowheads="1"/>
          </p:cNvSpPr>
          <p:nvPr/>
        </p:nvSpPr>
        <p:spPr bwMode="auto">
          <a:xfrm>
            <a:off x="7696200" y="41656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sp>
        <p:nvSpPr>
          <p:cNvPr id="13" name="Text Box 13"/>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14" name="Text Box 14"/>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15"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16"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grpSp>
        <p:nvGrpSpPr>
          <p:cNvPr id="17" name="Group 16"/>
          <p:cNvGrpSpPr>
            <a:grpSpLocks/>
          </p:cNvGrpSpPr>
          <p:nvPr/>
        </p:nvGrpSpPr>
        <p:grpSpPr bwMode="auto">
          <a:xfrm>
            <a:off x="4724400" y="1676400"/>
            <a:ext cx="912813" cy="912813"/>
            <a:chOff x="3434" y="1152"/>
            <a:chExt cx="575" cy="575"/>
          </a:xfrm>
        </p:grpSpPr>
        <p:sp>
          <p:nvSpPr>
            <p:cNvPr id="18" name="Oval 17"/>
            <p:cNvSpPr>
              <a:spLocks noChangeArrowheads="1"/>
            </p:cNvSpPr>
            <p:nvPr/>
          </p:nvSpPr>
          <p:spPr bwMode="auto">
            <a:xfrm>
              <a:off x="3434" y="1152"/>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 name="Group 18"/>
            <p:cNvGrpSpPr>
              <a:grpSpLocks/>
            </p:cNvGrpSpPr>
            <p:nvPr/>
          </p:nvGrpSpPr>
          <p:grpSpPr bwMode="auto">
            <a:xfrm>
              <a:off x="3479" y="1273"/>
              <a:ext cx="490" cy="281"/>
              <a:chOff x="3479" y="1273"/>
              <a:chExt cx="490" cy="281"/>
            </a:xfrm>
          </p:grpSpPr>
          <p:sp>
            <p:nvSpPr>
              <p:cNvPr id="20" name="Oval 19"/>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21" name="Oval 20"/>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22" name="Oval 21"/>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23" name="Line 22"/>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Oval 24"/>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6" name="Line 25"/>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Oval 26"/>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28" name="Line 27"/>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9" name="Oval 4"/>
          <p:cNvSpPr>
            <a:spLocks noChangeArrowheads="1"/>
          </p:cNvSpPr>
          <p:nvPr/>
        </p:nvSpPr>
        <p:spPr bwMode="auto">
          <a:xfrm>
            <a:off x="4724400" y="1676400"/>
            <a:ext cx="914400" cy="9144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c1</a:t>
            </a:r>
          </a:p>
        </p:txBody>
      </p:sp>
    </p:spTree>
    <p:extLst>
      <p:ext uri="{BB962C8B-B14F-4D97-AF65-F5344CB8AC3E}">
        <p14:creationId xmlns:p14="http://schemas.microsoft.com/office/powerpoint/2010/main" val="242544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 Box Software Model Checking</a:t>
            </a:r>
            <a:endParaRPr lang="en-US" dirty="0"/>
          </a:p>
        </p:txBody>
      </p:sp>
      <p:sp>
        <p:nvSpPr>
          <p:cNvPr id="3" name="Content Placeholder 2"/>
          <p:cNvSpPr>
            <a:spLocks noGrp="1"/>
          </p:cNvSpPr>
          <p:nvPr>
            <p:ph idx="1"/>
          </p:nvPr>
        </p:nvSpPr>
        <p:spPr/>
        <p:txBody>
          <a:bodyPr/>
          <a:lstStyle/>
          <a:p>
            <a:r>
              <a:rPr lang="en-US" dirty="0" smtClean="0"/>
              <a:t>Our idea: identify and prune similar transitions</a:t>
            </a:r>
            <a:endParaRPr lang="en-US" dirty="0"/>
          </a:p>
        </p:txBody>
      </p:sp>
      <p:grpSp>
        <p:nvGrpSpPr>
          <p:cNvPr id="4" name="Group 253"/>
          <p:cNvGrpSpPr>
            <a:grpSpLocks/>
          </p:cNvGrpSpPr>
          <p:nvPr/>
        </p:nvGrpSpPr>
        <p:grpSpPr bwMode="auto">
          <a:xfrm>
            <a:off x="989013" y="2667000"/>
            <a:ext cx="2392362" cy="782637"/>
            <a:chOff x="759" y="883"/>
            <a:chExt cx="1507" cy="493"/>
          </a:xfrm>
        </p:grpSpPr>
        <p:sp>
          <p:nvSpPr>
            <p:cNvPr id="5" name="Oval 4"/>
            <p:cNvSpPr>
              <a:spLocks noChangeArrowheads="1"/>
            </p:cNvSpPr>
            <p:nvPr/>
          </p:nvSpPr>
          <p:spPr bwMode="auto">
            <a:xfrm>
              <a:off x="1461" y="883"/>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6" name="Oval 5"/>
            <p:cNvSpPr>
              <a:spLocks noChangeArrowheads="1"/>
            </p:cNvSpPr>
            <p:nvPr/>
          </p:nvSpPr>
          <p:spPr bwMode="auto">
            <a:xfrm>
              <a:off x="987" y="1069"/>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7" name="AutoShape 6"/>
            <p:cNvCxnSpPr>
              <a:cxnSpLocks noChangeShapeType="1"/>
              <a:stCxn id="5" idx="3"/>
              <a:endCxn id="6" idx="7"/>
            </p:cNvCxnSpPr>
            <p:nvPr/>
          </p:nvCxnSpPr>
          <p:spPr bwMode="auto">
            <a:xfrm flipH="1">
              <a:off x="1085" y="989"/>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7"/>
            <p:cNvSpPr>
              <a:spLocks noChangeArrowheads="1"/>
            </p:cNvSpPr>
            <p:nvPr/>
          </p:nvSpPr>
          <p:spPr bwMode="auto">
            <a:xfrm>
              <a:off x="1929" y="106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 name="AutoShape 8"/>
            <p:cNvCxnSpPr>
              <a:cxnSpLocks noChangeShapeType="1"/>
              <a:stCxn id="5" idx="5"/>
              <a:endCxn id="8" idx="1"/>
            </p:cNvCxnSpPr>
            <p:nvPr/>
          </p:nvCxnSpPr>
          <p:spPr bwMode="auto">
            <a:xfrm>
              <a:off x="1559" y="989"/>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9"/>
            <p:cNvSpPr>
              <a:spLocks noChangeArrowheads="1"/>
            </p:cNvSpPr>
            <p:nvPr/>
          </p:nvSpPr>
          <p:spPr bwMode="auto">
            <a:xfrm>
              <a:off x="2151" y="126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 name="AutoShape 10"/>
            <p:cNvCxnSpPr>
              <a:cxnSpLocks noChangeShapeType="1"/>
              <a:stCxn id="8" idx="5"/>
              <a:endCxn id="10" idx="1"/>
            </p:cNvCxnSpPr>
            <p:nvPr/>
          </p:nvCxnSpPr>
          <p:spPr bwMode="auto">
            <a:xfrm>
              <a:off x="2027" y="1175"/>
              <a:ext cx="141"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a:spLocks noChangeArrowheads="1"/>
            </p:cNvSpPr>
            <p:nvPr/>
          </p:nvSpPr>
          <p:spPr bwMode="auto">
            <a:xfrm>
              <a:off x="1695" y="126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 name="AutoShape 12"/>
            <p:cNvCxnSpPr>
              <a:cxnSpLocks noChangeShapeType="1"/>
              <a:stCxn id="8" idx="3"/>
              <a:endCxn id="12" idx="7"/>
            </p:cNvCxnSpPr>
            <p:nvPr/>
          </p:nvCxnSpPr>
          <p:spPr bwMode="auto">
            <a:xfrm flipH="1">
              <a:off x="1793" y="1175"/>
              <a:ext cx="153"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Oval 13"/>
            <p:cNvSpPr>
              <a:spLocks noChangeArrowheads="1"/>
            </p:cNvSpPr>
            <p:nvPr/>
          </p:nvSpPr>
          <p:spPr bwMode="auto">
            <a:xfrm>
              <a:off x="1215" y="1255"/>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5" name="AutoShape 14"/>
            <p:cNvCxnSpPr>
              <a:cxnSpLocks noChangeShapeType="1"/>
              <a:stCxn id="6" idx="5"/>
              <a:endCxn id="14" idx="1"/>
            </p:cNvCxnSpPr>
            <p:nvPr/>
          </p:nvCxnSpPr>
          <p:spPr bwMode="auto">
            <a:xfrm>
              <a:off x="1085" y="1175"/>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a:spLocks noChangeArrowheads="1"/>
            </p:cNvSpPr>
            <p:nvPr/>
          </p:nvSpPr>
          <p:spPr bwMode="auto">
            <a:xfrm>
              <a:off x="759" y="1255"/>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7" name="AutoShape 16"/>
            <p:cNvCxnSpPr>
              <a:cxnSpLocks noChangeShapeType="1"/>
              <a:stCxn id="6" idx="3"/>
              <a:endCxn id="16" idx="7"/>
            </p:cNvCxnSpPr>
            <p:nvPr/>
          </p:nvCxnSpPr>
          <p:spPr bwMode="auto">
            <a:xfrm flipH="1">
              <a:off x="857" y="1175"/>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221"/>
          <p:cNvGrpSpPr>
            <a:grpSpLocks/>
          </p:cNvGrpSpPr>
          <p:nvPr/>
        </p:nvGrpSpPr>
        <p:grpSpPr bwMode="auto">
          <a:xfrm>
            <a:off x="808038" y="3862387"/>
            <a:ext cx="2220912" cy="1039813"/>
            <a:chOff x="645" y="1672"/>
            <a:chExt cx="1399" cy="655"/>
          </a:xfrm>
        </p:grpSpPr>
        <p:sp>
          <p:nvSpPr>
            <p:cNvPr id="19" name="Oval 33"/>
            <p:cNvSpPr>
              <a:spLocks noChangeArrowheads="1"/>
            </p:cNvSpPr>
            <p:nvPr/>
          </p:nvSpPr>
          <p:spPr bwMode="auto">
            <a:xfrm>
              <a:off x="1461" y="1672"/>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20" name="Oval 34"/>
            <p:cNvSpPr>
              <a:spLocks noChangeArrowheads="1"/>
            </p:cNvSpPr>
            <p:nvPr/>
          </p:nvSpPr>
          <p:spPr bwMode="auto">
            <a:xfrm>
              <a:off x="987" y="1858"/>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21" name="AutoShape 35"/>
            <p:cNvCxnSpPr>
              <a:cxnSpLocks noChangeShapeType="1"/>
              <a:stCxn id="19" idx="3"/>
              <a:endCxn id="20" idx="7"/>
            </p:cNvCxnSpPr>
            <p:nvPr/>
          </p:nvCxnSpPr>
          <p:spPr bwMode="auto">
            <a:xfrm flipH="1">
              <a:off x="1085" y="1778"/>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Oval 36"/>
            <p:cNvSpPr>
              <a:spLocks noChangeArrowheads="1"/>
            </p:cNvSpPr>
            <p:nvPr/>
          </p:nvSpPr>
          <p:spPr bwMode="auto">
            <a:xfrm>
              <a:off x="1929" y="1858"/>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23" name="AutoShape 37"/>
            <p:cNvCxnSpPr>
              <a:cxnSpLocks noChangeShapeType="1"/>
              <a:stCxn id="19" idx="5"/>
              <a:endCxn id="22" idx="1"/>
            </p:cNvCxnSpPr>
            <p:nvPr/>
          </p:nvCxnSpPr>
          <p:spPr bwMode="auto">
            <a:xfrm>
              <a:off x="1559" y="1778"/>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42"/>
            <p:cNvSpPr>
              <a:spLocks noChangeArrowheads="1"/>
            </p:cNvSpPr>
            <p:nvPr/>
          </p:nvSpPr>
          <p:spPr bwMode="auto">
            <a:xfrm>
              <a:off x="1215" y="2044"/>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25" name="AutoShape 43"/>
            <p:cNvCxnSpPr>
              <a:cxnSpLocks noChangeShapeType="1"/>
              <a:stCxn id="20" idx="5"/>
              <a:endCxn id="24" idx="1"/>
            </p:cNvCxnSpPr>
            <p:nvPr/>
          </p:nvCxnSpPr>
          <p:spPr bwMode="auto">
            <a:xfrm>
              <a:off x="1085" y="1964"/>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Oval 44"/>
            <p:cNvSpPr>
              <a:spLocks noChangeArrowheads="1"/>
            </p:cNvSpPr>
            <p:nvPr/>
          </p:nvSpPr>
          <p:spPr bwMode="auto">
            <a:xfrm>
              <a:off x="759" y="2044"/>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27" name="AutoShape 45"/>
            <p:cNvCxnSpPr>
              <a:cxnSpLocks noChangeShapeType="1"/>
              <a:stCxn id="20" idx="3"/>
              <a:endCxn id="26" idx="7"/>
            </p:cNvCxnSpPr>
            <p:nvPr/>
          </p:nvCxnSpPr>
          <p:spPr bwMode="auto">
            <a:xfrm flipH="1">
              <a:off x="857" y="1964"/>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46"/>
            <p:cNvSpPr>
              <a:spLocks noChangeArrowheads="1"/>
            </p:cNvSpPr>
            <p:nvPr/>
          </p:nvSpPr>
          <p:spPr bwMode="auto">
            <a:xfrm>
              <a:off x="645" y="2212"/>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29" name="AutoShape 47"/>
            <p:cNvCxnSpPr>
              <a:cxnSpLocks noChangeShapeType="1"/>
              <a:stCxn id="26" idx="3"/>
              <a:endCxn id="28" idx="7"/>
            </p:cNvCxnSpPr>
            <p:nvPr/>
          </p:nvCxnSpPr>
          <p:spPr bwMode="auto">
            <a:xfrm flipH="1">
              <a:off x="743" y="2150"/>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48"/>
            <p:cNvSpPr>
              <a:spLocks noChangeArrowheads="1"/>
            </p:cNvSpPr>
            <p:nvPr/>
          </p:nvSpPr>
          <p:spPr bwMode="auto">
            <a:xfrm>
              <a:off x="879" y="2212"/>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31" name="AutoShape 49"/>
            <p:cNvCxnSpPr>
              <a:cxnSpLocks noChangeShapeType="1"/>
              <a:stCxn id="26" idx="5"/>
              <a:endCxn id="30" idx="1"/>
            </p:cNvCxnSpPr>
            <p:nvPr/>
          </p:nvCxnSpPr>
          <p:spPr bwMode="auto">
            <a:xfrm>
              <a:off x="857" y="2150"/>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Group 219"/>
          <p:cNvGrpSpPr>
            <a:grpSpLocks/>
          </p:cNvGrpSpPr>
          <p:nvPr/>
        </p:nvGrpSpPr>
        <p:grpSpPr bwMode="auto">
          <a:xfrm>
            <a:off x="808038" y="5057775"/>
            <a:ext cx="2754312" cy="1058862"/>
            <a:chOff x="645" y="2461"/>
            <a:chExt cx="1735" cy="667"/>
          </a:xfrm>
        </p:grpSpPr>
        <p:sp>
          <p:nvSpPr>
            <p:cNvPr id="33" name="Oval 91"/>
            <p:cNvSpPr>
              <a:spLocks noChangeArrowheads="1"/>
            </p:cNvSpPr>
            <p:nvPr/>
          </p:nvSpPr>
          <p:spPr bwMode="auto">
            <a:xfrm>
              <a:off x="1461" y="2461"/>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34" name="Oval 92"/>
            <p:cNvSpPr>
              <a:spLocks noChangeArrowheads="1"/>
            </p:cNvSpPr>
            <p:nvPr/>
          </p:nvSpPr>
          <p:spPr bwMode="auto">
            <a:xfrm>
              <a:off x="987" y="2647"/>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35" name="AutoShape 93"/>
            <p:cNvCxnSpPr>
              <a:cxnSpLocks noChangeShapeType="1"/>
              <a:stCxn id="33" idx="3"/>
              <a:endCxn id="34" idx="7"/>
            </p:cNvCxnSpPr>
            <p:nvPr/>
          </p:nvCxnSpPr>
          <p:spPr bwMode="auto">
            <a:xfrm flipH="1">
              <a:off x="1085" y="2567"/>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94"/>
            <p:cNvSpPr>
              <a:spLocks noChangeArrowheads="1"/>
            </p:cNvSpPr>
            <p:nvPr/>
          </p:nvSpPr>
          <p:spPr bwMode="auto">
            <a:xfrm>
              <a:off x="1929" y="264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37" name="AutoShape 95"/>
            <p:cNvCxnSpPr>
              <a:cxnSpLocks noChangeShapeType="1"/>
              <a:stCxn id="33" idx="5"/>
              <a:endCxn id="36" idx="1"/>
            </p:cNvCxnSpPr>
            <p:nvPr/>
          </p:nvCxnSpPr>
          <p:spPr bwMode="auto">
            <a:xfrm>
              <a:off x="1559" y="2567"/>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96"/>
            <p:cNvSpPr>
              <a:spLocks noChangeArrowheads="1"/>
            </p:cNvSpPr>
            <p:nvPr/>
          </p:nvSpPr>
          <p:spPr bwMode="auto">
            <a:xfrm>
              <a:off x="2151" y="283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39" name="AutoShape 97"/>
            <p:cNvCxnSpPr>
              <a:cxnSpLocks noChangeShapeType="1"/>
              <a:stCxn id="36" idx="5"/>
              <a:endCxn id="38" idx="1"/>
            </p:cNvCxnSpPr>
            <p:nvPr/>
          </p:nvCxnSpPr>
          <p:spPr bwMode="auto">
            <a:xfrm>
              <a:off x="2027" y="2753"/>
              <a:ext cx="141"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Oval 98"/>
            <p:cNvSpPr>
              <a:spLocks noChangeArrowheads="1"/>
            </p:cNvSpPr>
            <p:nvPr/>
          </p:nvSpPr>
          <p:spPr bwMode="auto">
            <a:xfrm>
              <a:off x="1695" y="283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41" name="AutoShape 99"/>
            <p:cNvCxnSpPr>
              <a:cxnSpLocks noChangeShapeType="1"/>
              <a:stCxn id="36" idx="3"/>
              <a:endCxn id="40" idx="7"/>
            </p:cNvCxnSpPr>
            <p:nvPr/>
          </p:nvCxnSpPr>
          <p:spPr bwMode="auto">
            <a:xfrm flipH="1">
              <a:off x="1793" y="2753"/>
              <a:ext cx="153"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100"/>
            <p:cNvSpPr>
              <a:spLocks noChangeArrowheads="1"/>
            </p:cNvSpPr>
            <p:nvPr/>
          </p:nvSpPr>
          <p:spPr bwMode="auto">
            <a:xfrm>
              <a:off x="1215" y="2833"/>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43" name="AutoShape 101"/>
            <p:cNvCxnSpPr>
              <a:cxnSpLocks noChangeShapeType="1"/>
              <a:stCxn id="34" idx="5"/>
              <a:endCxn id="42" idx="1"/>
            </p:cNvCxnSpPr>
            <p:nvPr/>
          </p:nvCxnSpPr>
          <p:spPr bwMode="auto">
            <a:xfrm>
              <a:off x="1085" y="2753"/>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102"/>
            <p:cNvSpPr>
              <a:spLocks noChangeArrowheads="1"/>
            </p:cNvSpPr>
            <p:nvPr/>
          </p:nvSpPr>
          <p:spPr bwMode="auto">
            <a:xfrm>
              <a:off x="759" y="2833"/>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45" name="AutoShape 103"/>
            <p:cNvCxnSpPr>
              <a:cxnSpLocks noChangeShapeType="1"/>
              <a:stCxn id="34" idx="3"/>
              <a:endCxn id="44" idx="7"/>
            </p:cNvCxnSpPr>
            <p:nvPr/>
          </p:nvCxnSpPr>
          <p:spPr bwMode="auto">
            <a:xfrm flipH="1">
              <a:off x="857" y="2753"/>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Oval 104"/>
            <p:cNvSpPr>
              <a:spLocks noChangeArrowheads="1"/>
            </p:cNvSpPr>
            <p:nvPr/>
          </p:nvSpPr>
          <p:spPr bwMode="auto">
            <a:xfrm>
              <a:off x="645"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47" name="AutoShape 105"/>
            <p:cNvCxnSpPr>
              <a:cxnSpLocks noChangeShapeType="1"/>
              <a:stCxn id="44" idx="3"/>
              <a:endCxn id="46" idx="7"/>
            </p:cNvCxnSpPr>
            <p:nvPr/>
          </p:nvCxnSpPr>
          <p:spPr bwMode="auto">
            <a:xfrm flipH="1">
              <a:off x="743" y="2939"/>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106"/>
            <p:cNvSpPr>
              <a:spLocks noChangeArrowheads="1"/>
            </p:cNvSpPr>
            <p:nvPr/>
          </p:nvSpPr>
          <p:spPr bwMode="auto">
            <a:xfrm>
              <a:off x="879"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49" name="AutoShape 107"/>
            <p:cNvCxnSpPr>
              <a:cxnSpLocks noChangeShapeType="1"/>
              <a:stCxn id="44" idx="5"/>
              <a:endCxn id="48" idx="1"/>
            </p:cNvCxnSpPr>
            <p:nvPr/>
          </p:nvCxnSpPr>
          <p:spPr bwMode="auto">
            <a:xfrm>
              <a:off x="857" y="2939"/>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108"/>
            <p:cNvSpPr>
              <a:spLocks noChangeArrowheads="1"/>
            </p:cNvSpPr>
            <p:nvPr/>
          </p:nvSpPr>
          <p:spPr bwMode="auto">
            <a:xfrm>
              <a:off x="1101"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51" name="AutoShape 109"/>
            <p:cNvCxnSpPr>
              <a:cxnSpLocks noChangeShapeType="1"/>
              <a:stCxn id="42" idx="3"/>
              <a:endCxn id="50" idx="7"/>
            </p:cNvCxnSpPr>
            <p:nvPr/>
          </p:nvCxnSpPr>
          <p:spPr bwMode="auto">
            <a:xfrm flipH="1">
              <a:off x="1199" y="2939"/>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112"/>
            <p:cNvSpPr>
              <a:spLocks noChangeArrowheads="1"/>
            </p:cNvSpPr>
            <p:nvPr/>
          </p:nvSpPr>
          <p:spPr bwMode="auto">
            <a:xfrm>
              <a:off x="1575"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53" name="AutoShape 113"/>
            <p:cNvCxnSpPr>
              <a:cxnSpLocks noChangeShapeType="1"/>
              <a:stCxn id="40" idx="3"/>
              <a:endCxn id="52" idx="7"/>
            </p:cNvCxnSpPr>
            <p:nvPr/>
          </p:nvCxnSpPr>
          <p:spPr bwMode="auto">
            <a:xfrm flipH="1">
              <a:off x="1673" y="2945"/>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114"/>
            <p:cNvSpPr>
              <a:spLocks noChangeArrowheads="1"/>
            </p:cNvSpPr>
            <p:nvPr/>
          </p:nvSpPr>
          <p:spPr bwMode="auto">
            <a:xfrm>
              <a:off x="1815"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55" name="AutoShape 115"/>
            <p:cNvCxnSpPr>
              <a:cxnSpLocks noChangeShapeType="1"/>
              <a:stCxn id="40" idx="5"/>
              <a:endCxn id="54" idx="1"/>
            </p:cNvCxnSpPr>
            <p:nvPr/>
          </p:nvCxnSpPr>
          <p:spPr bwMode="auto">
            <a:xfrm>
              <a:off x="1793" y="2945"/>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Oval 116"/>
            <p:cNvSpPr>
              <a:spLocks noChangeArrowheads="1"/>
            </p:cNvSpPr>
            <p:nvPr/>
          </p:nvSpPr>
          <p:spPr bwMode="auto">
            <a:xfrm>
              <a:off x="2037" y="3013"/>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57" name="AutoShape 117"/>
            <p:cNvCxnSpPr>
              <a:cxnSpLocks noChangeShapeType="1"/>
              <a:stCxn id="38" idx="3"/>
              <a:endCxn id="56" idx="7"/>
            </p:cNvCxnSpPr>
            <p:nvPr/>
          </p:nvCxnSpPr>
          <p:spPr bwMode="auto">
            <a:xfrm flipH="1">
              <a:off x="2135" y="2945"/>
              <a:ext cx="33" cy="77"/>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Oval 118"/>
            <p:cNvSpPr>
              <a:spLocks noChangeArrowheads="1"/>
            </p:cNvSpPr>
            <p:nvPr/>
          </p:nvSpPr>
          <p:spPr bwMode="auto">
            <a:xfrm>
              <a:off x="2265"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59" name="AutoShape 119"/>
            <p:cNvCxnSpPr>
              <a:cxnSpLocks noChangeShapeType="1"/>
              <a:stCxn id="38" idx="5"/>
              <a:endCxn id="58" idx="1"/>
            </p:cNvCxnSpPr>
            <p:nvPr/>
          </p:nvCxnSpPr>
          <p:spPr bwMode="auto">
            <a:xfrm>
              <a:off x="2249" y="2945"/>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AutoShape 123"/>
          <p:cNvSpPr>
            <a:spLocks noChangeArrowheads="1"/>
          </p:cNvSpPr>
          <p:nvPr/>
        </p:nvSpPr>
        <p:spPr bwMode="auto">
          <a:xfrm>
            <a:off x="3897313" y="3163887"/>
            <a:ext cx="1397000" cy="322263"/>
          </a:xfrm>
          <a:prstGeom prst="rightArrow">
            <a:avLst>
              <a:gd name="adj1" fmla="val 55667"/>
              <a:gd name="adj2" fmla="val 115138"/>
            </a:avLst>
          </a:prstGeom>
          <a:solidFill>
            <a:srgbClr val="CCFFFF"/>
          </a:solidFill>
          <a:ln w="254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dirty="0"/>
          </a:p>
        </p:txBody>
      </p:sp>
      <p:grpSp>
        <p:nvGrpSpPr>
          <p:cNvPr id="61" name="Group 222"/>
          <p:cNvGrpSpPr>
            <a:grpSpLocks/>
          </p:cNvGrpSpPr>
          <p:nvPr/>
        </p:nvGrpSpPr>
        <p:grpSpPr bwMode="auto">
          <a:xfrm>
            <a:off x="5795963" y="2667000"/>
            <a:ext cx="2392362" cy="1049337"/>
            <a:chOff x="3787" y="883"/>
            <a:chExt cx="1507" cy="661"/>
          </a:xfrm>
        </p:grpSpPr>
        <p:sp>
          <p:nvSpPr>
            <p:cNvPr id="62" name="Oval 125"/>
            <p:cNvSpPr>
              <a:spLocks noChangeArrowheads="1"/>
            </p:cNvSpPr>
            <p:nvPr/>
          </p:nvSpPr>
          <p:spPr bwMode="auto">
            <a:xfrm>
              <a:off x="4489" y="883"/>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63" name="Oval 126"/>
            <p:cNvSpPr>
              <a:spLocks noChangeArrowheads="1"/>
            </p:cNvSpPr>
            <p:nvPr/>
          </p:nvSpPr>
          <p:spPr bwMode="auto">
            <a:xfrm>
              <a:off x="4015" y="1069"/>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64" name="AutoShape 127"/>
            <p:cNvCxnSpPr>
              <a:cxnSpLocks noChangeShapeType="1"/>
              <a:stCxn id="62" idx="3"/>
              <a:endCxn id="63" idx="7"/>
            </p:cNvCxnSpPr>
            <p:nvPr/>
          </p:nvCxnSpPr>
          <p:spPr bwMode="auto">
            <a:xfrm flipH="1">
              <a:off x="4113" y="989"/>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Oval 128"/>
            <p:cNvSpPr>
              <a:spLocks noChangeArrowheads="1"/>
            </p:cNvSpPr>
            <p:nvPr/>
          </p:nvSpPr>
          <p:spPr bwMode="auto">
            <a:xfrm>
              <a:off x="4957" y="106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66" name="AutoShape 129"/>
            <p:cNvCxnSpPr>
              <a:cxnSpLocks noChangeShapeType="1"/>
              <a:stCxn id="62" idx="5"/>
              <a:endCxn id="65" idx="1"/>
            </p:cNvCxnSpPr>
            <p:nvPr/>
          </p:nvCxnSpPr>
          <p:spPr bwMode="auto">
            <a:xfrm>
              <a:off x="4587" y="989"/>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Oval 130"/>
            <p:cNvSpPr>
              <a:spLocks noChangeArrowheads="1"/>
            </p:cNvSpPr>
            <p:nvPr/>
          </p:nvSpPr>
          <p:spPr bwMode="auto">
            <a:xfrm>
              <a:off x="5179" y="126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68" name="AutoShape 131"/>
            <p:cNvCxnSpPr>
              <a:cxnSpLocks noChangeShapeType="1"/>
              <a:stCxn id="65" idx="5"/>
              <a:endCxn id="67" idx="1"/>
            </p:cNvCxnSpPr>
            <p:nvPr/>
          </p:nvCxnSpPr>
          <p:spPr bwMode="auto">
            <a:xfrm>
              <a:off x="5055" y="1175"/>
              <a:ext cx="141"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132"/>
            <p:cNvSpPr>
              <a:spLocks noChangeArrowheads="1"/>
            </p:cNvSpPr>
            <p:nvPr/>
          </p:nvSpPr>
          <p:spPr bwMode="auto">
            <a:xfrm>
              <a:off x="4723" y="126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70" name="AutoShape 133"/>
            <p:cNvCxnSpPr>
              <a:cxnSpLocks noChangeShapeType="1"/>
              <a:stCxn id="65" idx="3"/>
              <a:endCxn id="69" idx="7"/>
            </p:cNvCxnSpPr>
            <p:nvPr/>
          </p:nvCxnSpPr>
          <p:spPr bwMode="auto">
            <a:xfrm flipH="1">
              <a:off x="4821" y="1175"/>
              <a:ext cx="153"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134"/>
            <p:cNvSpPr>
              <a:spLocks noChangeArrowheads="1"/>
            </p:cNvSpPr>
            <p:nvPr/>
          </p:nvSpPr>
          <p:spPr bwMode="auto">
            <a:xfrm>
              <a:off x="4243" y="1255"/>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72" name="AutoShape 135"/>
            <p:cNvCxnSpPr>
              <a:cxnSpLocks noChangeShapeType="1"/>
              <a:stCxn id="63" idx="5"/>
              <a:endCxn id="71" idx="1"/>
            </p:cNvCxnSpPr>
            <p:nvPr/>
          </p:nvCxnSpPr>
          <p:spPr bwMode="auto">
            <a:xfrm>
              <a:off x="4113" y="1175"/>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Oval 136"/>
            <p:cNvSpPr>
              <a:spLocks noChangeArrowheads="1"/>
            </p:cNvSpPr>
            <p:nvPr/>
          </p:nvSpPr>
          <p:spPr bwMode="auto">
            <a:xfrm>
              <a:off x="3787" y="1255"/>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74" name="AutoShape 137"/>
            <p:cNvCxnSpPr>
              <a:cxnSpLocks noChangeShapeType="1"/>
              <a:stCxn id="63" idx="3"/>
              <a:endCxn id="73" idx="7"/>
            </p:cNvCxnSpPr>
            <p:nvPr/>
          </p:nvCxnSpPr>
          <p:spPr bwMode="auto">
            <a:xfrm flipH="1">
              <a:off x="3885" y="1175"/>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Oval 144"/>
            <p:cNvSpPr>
              <a:spLocks noChangeArrowheads="1"/>
            </p:cNvSpPr>
            <p:nvPr/>
          </p:nvSpPr>
          <p:spPr bwMode="auto">
            <a:xfrm>
              <a:off x="4363" y="1429"/>
              <a:ext cx="115" cy="115"/>
            </a:xfrm>
            <a:prstGeom prst="ellipse">
              <a:avLst/>
            </a:prstGeom>
            <a:solidFill>
              <a:schemeClr val="hlink"/>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76" name="AutoShape 145"/>
            <p:cNvCxnSpPr>
              <a:cxnSpLocks noChangeShapeType="1"/>
              <a:stCxn id="71" idx="5"/>
              <a:endCxn id="75" idx="1"/>
            </p:cNvCxnSpPr>
            <p:nvPr/>
          </p:nvCxnSpPr>
          <p:spPr bwMode="auto">
            <a:xfrm>
              <a:off x="4341" y="1361"/>
              <a:ext cx="39" cy="77"/>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218"/>
          <p:cNvGrpSpPr>
            <a:grpSpLocks/>
          </p:cNvGrpSpPr>
          <p:nvPr/>
        </p:nvGrpSpPr>
        <p:grpSpPr bwMode="auto">
          <a:xfrm>
            <a:off x="5627688" y="5057775"/>
            <a:ext cx="2754312" cy="1058862"/>
            <a:chOff x="3627" y="2461"/>
            <a:chExt cx="1735" cy="667"/>
          </a:xfrm>
        </p:grpSpPr>
        <p:sp>
          <p:nvSpPr>
            <p:cNvPr id="78" name="Oval 155"/>
            <p:cNvSpPr>
              <a:spLocks noChangeArrowheads="1"/>
            </p:cNvSpPr>
            <p:nvPr/>
          </p:nvSpPr>
          <p:spPr bwMode="auto">
            <a:xfrm>
              <a:off x="4443" y="2461"/>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79" name="Oval 156"/>
            <p:cNvSpPr>
              <a:spLocks noChangeArrowheads="1"/>
            </p:cNvSpPr>
            <p:nvPr/>
          </p:nvSpPr>
          <p:spPr bwMode="auto">
            <a:xfrm>
              <a:off x="3969" y="2647"/>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80" name="AutoShape 157"/>
            <p:cNvCxnSpPr>
              <a:cxnSpLocks noChangeShapeType="1"/>
              <a:stCxn id="78" idx="3"/>
              <a:endCxn id="79" idx="7"/>
            </p:cNvCxnSpPr>
            <p:nvPr/>
          </p:nvCxnSpPr>
          <p:spPr bwMode="auto">
            <a:xfrm flipH="1">
              <a:off x="4067" y="2567"/>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Oval 158"/>
            <p:cNvSpPr>
              <a:spLocks noChangeArrowheads="1"/>
            </p:cNvSpPr>
            <p:nvPr/>
          </p:nvSpPr>
          <p:spPr bwMode="auto">
            <a:xfrm>
              <a:off x="4911" y="264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82" name="AutoShape 159"/>
            <p:cNvCxnSpPr>
              <a:cxnSpLocks noChangeShapeType="1"/>
              <a:stCxn id="78" idx="5"/>
              <a:endCxn id="81" idx="1"/>
            </p:cNvCxnSpPr>
            <p:nvPr/>
          </p:nvCxnSpPr>
          <p:spPr bwMode="auto">
            <a:xfrm>
              <a:off x="4541" y="2567"/>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160"/>
            <p:cNvSpPr>
              <a:spLocks noChangeArrowheads="1"/>
            </p:cNvSpPr>
            <p:nvPr/>
          </p:nvSpPr>
          <p:spPr bwMode="auto">
            <a:xfrm>
              <a:off x="5133" y="283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84" name="AutoShape 161"/>
            <p:cNvCxnSpPr>
              <a:cxnSpLocks noChangeShapeType="1"/>
              <a:stCxn id="81" idx="5"/>
              <a:endCxn id="83" idx="1"/>
            </p:cNvCxnSpPr>
            <p:nvPr/>
          </p:nvCxnSpPr>
          <p:spPr bwMode="auto">
            <a:xfrm>
              <a:off x="5009" y="2753"/>
              <a:ext cx="141"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162"/>
            <p:cNvSpPr>
              <a:spLocks noChangeArrowheads="1"/>
            </p:cNvSpPr>
            <p:nvPr/>
          </p:nvSpPr>
          <p:spPr bwMode="auto">
            <a:xfrm>
              <a:off x="4677" y="2839"/>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86" name="AutoShape 163"/>
            <p:cNvCxnSpPr>
              <a:cxnSpLocks noChangeShapeType="1"/>
              <a:stCxn id="81" idx="3"/>
              <a:endCxn id="85" idx="7"/>
            </p:cNvCxnSpPr>
            <p:nvPr/>
          </p:nvCxnSpPr>
          <p:spPr bwMode="auto">
            <a:xfrm flipH="1">
              <a:off x="4775" y="2753"/>
              <a:ext cx="153" cy="9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Oval 164"/>
            <p:cNvSpPr>
              <a:spLocks noChangeArrowheads="1"/>
            </p:cNvSpPr>
            <p:nvPr/>
          </p:nvSpPr>
          <p:spPr bwMode="auto">
            <a:xfrm>
              <a:off x="4197" y="2833"/>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88" name="AutoShape 165"/>
            <p:cNvCxnSpPr>
              <a:cxnSpLocks noChangeShapeType="1"/>
              <a:stCxn id="79" idx="5"/>
              <a:endCxn id="87" idx="1"/>
            </p:cNvCxnSpPr>
            <p:nvPr/>
          </p:nvCxnSpPr>
          <p:spPr bwMode="auto">
            <a:xfrm>
              <a:off x="4067" y="2753"/>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Oval 166"/>
            <p:cNvSpPr>
              <a:spLocks noChangeArrowheads="1"/>
            </p:cNvSpPr>
            <p:nvPr/>
          </p:nvSpPr>
          <p:spPr bwMode="auto">
            <a:xfrm>
              <a:off x="3741" y="2833"/>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0" name="AutoShape 167"/>
            <p:cNvCxnSpPr>
              <a:cxnSpLocks noChangeShapeType="1"/>
              <a:stCxn id="79" idx="3"/>
              <a:endCxn id="89" idx="7"/>
            </p:cNvCxnSpPr>
            <p:nvPr/>
          </p:nvCxnSpPr>
          <p:spPr bwMode="auto">
            <a:xfrm flipH="1">
              <a:off x="3839" y="2753"/>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Oval 168"/>
            <p:cNvSpPr>
              <a:spLocks noChangeArrowheads="1"/>
            </p:cNvSpPr>
            <p:nvPr/>
          </p:nvSpPr>
          <p:spPr bwMode="auto">
            <a:xfrm>
              <a:off x="3627"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2" name="AutoShape 169"/>
            <p:cNvCxnSpPr>
              <a:cxnSpLocks noChangeShapeType="1"/>
              <a:stCxn id="89" idx="3"/>
              <a:endCxn id="91" idx="7"/>
            </p:cNvCxnSpPr>
            <p:nvPr/>
          </p:nvCxnSpPr>
          <p:spPr bwMode="auto">
            <a:xfrm flipH="1">
              <a:off x="3725" y="2939"/>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Oval 170"/>
            <p:cNvSpPr>
              <a:spLocks noChangeArrowheads="1"/>
            </p:cNvSpPr>
            <p:nvPr/>
          </p:nvSpPr>
          <p:spPr bwMode="auto">
            <a:xfrm>
              <a:off x="3861"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4" name="AutoShape 171"/>
            <p:cNvCxnSpPr>
              <a:cxnSpLocks noChangeShapeType="1"/>
              <a:stCxn id="89" idx="5"/>
              <a:endCxn id="93" idx="1"/>
            </p:cNvCxnSpPr>
            <p:nvPr/>
          </p:nvCxnSpPr>
          <p:spPr bwMode="auto">
            <a:xfrm>
              <a:off x="3839" y="2939"/>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Oval 172"/>
            <p:cNvSpPr>
              <a:spLocks noChangeArrowheads="1"/>
            </p:cNvSpPr>
            <p:nvPr/>
          </p:nvSpPr>
          <p:spPr bwMode="auto">
            <a:xfrm>
              <a:off x="4083" y="3001"/>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6" name="AutoShape 173"/>
            <p:cNvCxnSpPr>
              <a:cxnSpLocks noChangeShapeType="1"/>
              <a:stCxn id="87" idx="3"/>
              <a:endCxn id="95" idx="7"/>
            </p:cNvCxnSpPr>
            <p:nvPr/>
          </p:nvCxnSpPr>
          <p:spPr bwMode="auto">
            <a:xfrm flipH="1">
              <a:off x="4181" y="2939"/>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Oval 174"/>
            <p:cNvSpPr>
              <a:spLocks noChangeArrowheads="1"/>
            </p:cNvSpPr>
            <p:nvPr/>
          </p:nvSpPr>
          <p:spPr bwMode="auto">
            <a:xfrm>
              <a:off x="4317" y="3007"/>
              <a:ext cx="115" cy="115"/>
            </a:xfrm>
            <a:prstGeom prst="ellipse">
              <a:avLst/>
            </a:prstGeom>
            <a:solidFill>
              <a:schemeClr val="hlink"/>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98" name="AutoShape 175"/>
            <p:cNvCxnSpPr>
              <a:cxnSpLocks noChangeShapeType="1"/>
              <a:stCxn id="87" idx="5"/>
              <a:endCxn id="97" idx="1"/>
            </p:cNvCxnSpPr>
            <p:nvPr/>
          </p:nvCxnSpPr>
          <p:spPr bwMode="auto">
            <a:xfrm>
              <a:off x="4295" y="2939"/>
              <a:ext cx="39" cy="77"/>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176"/>
            <p:cNvSpPr>
              <a:spLocks noChangeArrowheads="1"/>
            </p:cNvSpPr>
            <p:nvPr/>
          </p:nvSpPr>
          <p:spPr bwMode="auto">
            <a:xfrm>
              <a:off x="4557"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00" name="AutoShape 177"/>
            <p:cNvCxnSpPr>
              <a:cxnSpLocks noChangeShapeType="1"/>
              <a:stCxn id="85" idx="3"/>
              <a:endCxn id="99" idx="7"/>
            </p:cNvCxnSpPr>
            <p:nvPr/>
          </p:nvCxnSpPr>
          <p:spPr bwMode="auto">
            <a:xfrm flipH="1">
              <a:off x="4655" y="2945"/>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Oval 178"/>
            <p:cNvSpPr>
              <a:spLocks noChangeArrowheads="1"/>
            </p:cNvSpPr>
            <p:nvPr/>
          </p:nvSpPr>
          <p:spPr bwMode="auto">
            <a:xfrm>
              <a:off x="4797"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02" name="AutoShape 179"/>
            <p:cNvCxnSpPr>
              <a:cxnSpLocks noChangeShapeType="1"/>
              <a:stCxn id="85" idx="5"/>
              <a:endCxn id="101" idx="1"/>
            </p:cNvCxnSpPr>
            <p:nvPr/>
          </p:nvCxnSpPr>
          <p:spPr bwMode="auto">
            <a:xfrm>
              <a:off x="4775" y="2945"/>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Oval 180"/>
            <p:cNvSpPr>
              <a:spLocks noChangeArrowheads="1"/>
            </p:cNvSpPr>
            <p:nvPr/>
          </p:nvSpPr>
          <p:spPr bwMode="auto">
            <a:xfrm>
              <a:off x="5019" y="3013"/>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04" name="AutoShape 181"/>
            <p:cNvCxnSpPr>
              <a:cxnSpLocks noChangeShapeType="1"/>
              <a:stCxn id="83" idx="3"/>
              <a:endCxn id="103" idx="7"/>
            </p:cNvCxnSpPr>
            <p:nvPr/>
          </p:nvCxnSpPr>
          <p:spPr bwMode="auto">
            <a:xfrm flipH="1">
              <a:off x="5117" y="2945"/>
              <a:ext cx="33" cy="77"/>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Oval 182"/>
            <p:cNvSpPr>
              <a:spLocks noChangeArrowheads="1"/>
            </p:cNvSpPr>
            <p:nvPr/>
          </p:nvSpPr>
          <p:spPr bwMode="auto">
            <a:xfrm>
              <a:off x="5247" y="3007"/>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06" name="AutoShape 183"/>
            <p:cNvCxnSpPr>
              <a:cxnSpLocks noChangeShapeType="1"/>
              <a:stCxn id="83" idx="5"/>
              <a:endCxn id="105" idx="1"/>
            </p:cNvCxnSpPr>
            <p:nvPr/>
          </p:nvCxnSpPr>
          <p:spPr bwMode="auto">
            <a:xfrm>
              <a:off x="5231" y="2945"/>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 name="Group 220"/>
          <p:cNvGrpSpPr>
            <a:grpSpLocks/>
          </p:cNvGrpSpPr>
          <p:nvPr/>
        </p:nvGrpSpPr>
        <p:grpSpPr bwMode="auto">
          <a:xfrm>
            <a:off x="5643563" y="3862387"/>
            <a:ext cx="2220912" cy="1049338"/>
            <a:chOff x="3691" y="1672"/>
            <a:chExt cx="1399" cy="661"/>
          </a:xfrm>
        </p:grpSpPr>
        <p:sp>
          <p:nvSpPr>
            <p:cNvPr id="108" name="Oval 185"/>
            <p:cNvSpPr>
              <a:spLocks noChangeArrowheads="1"/>
            </p:cNvSpPr>
            <p:nvPr/>
          </p:nvSpPr>
          <p:spPr bwMode="auto">
            <a:xfrm>
              <a:off x="4507" y="1672"/>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109" name="Oval 186"/>
            <p:cNvSpPr>
              <a:spLocks noChangeArrowheads="1"/>
            </p:cNvSpPr>
            <p:nvPr/>
          </p:nvSpPr>
          <p:spPr bwMode="auto">
            <a:xfrm>
              <a:off x="4033" y="1858"/>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0" name="AutoShape 187"/>
            <p:cNvCxnSpPr>
              <a:cxnSpLocks noChangeShapeType="1"/>
              <a:stCxn id="108" idx="3"/>
              <a:endCxn id="109" idx="7"/>
            </p:cNvCxnSpPr>
            <p:nvPr/>
          </p:nvCxnSpPr>
          <p:spPr bwMode="auto">
            <a:xfrm flipH="1">
              <a:off x="4131" y="1778"/>
              <a:ext cx="393"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88"/>
            <p:cNvSpPr>
              <a:spLocks noChangeArrowheads="1"/>
            </p:cNvSpPr>
            <p:nvPr/>
          </p:nvSpPr>
          <p:spPr bwMode="auto">
            <a:xfrm>
              <a:off x="4975" y="1858"/>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2" name="AutoShape 189"/>
            <p:cNvCxnSpPr>
              <a:cxnSpLocks noChangeShapeType="1"/>
              <a:stCxn id="108" idx="5"/>
              <a:endCxn id="111" idx="1"/>
            </p:cNvCxnSpPr>
            <p:nvPr/>
          </p:nvCxnSpPr>
          <p:spPr bwMode="auto">
            <a:xfrm>
              <a:off x="4605" y="1778"/>
              <a:ext cx="38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194"/>
            <p:cNvSpPr>
              <a:spLocks noChangeArrowheads="1"/>
            </p:cNvSpPr>
            <p:nvPr/>
          </p:nvSpPr>
          <p:spPr bwMode="auto">
            <a:xfrm>
              <a:off x="4261" y="2044"/>
              <a:ext cx="115" cy="115"/>
            </a:xfrm>
            <a:prstGeom prst="ellipse">
              <a:avLst/>
            </a:prstGeom>
            <a:solidFill>
              <a:srgbClr val="CC3300"/>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4" name="AutoShape 195"/>
            <p:cNvCxnSpPr>
              <a:cxnSpLocks noChangeShapeType="1"/>
              <a:stCxn id="109" idx="5"/>
              <a:endCxn id="113" idx="1"/>
            </p:cNvCxnSpPr>
            <p:nvPr/>
          </p:nvCxnSpPr>
          <p:spPr bwMode="auto">
            <a:xfrm>
              <a:off x="4131" y="1964"/>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Oval 196"/>
            <p:cNvSpPr>
              <a:spLocks noChangeArrowheads="1"/>
            </p:cNvSpPr>
            <p:nvPr/>
          </p:nvSpPr>
          <p:spPr bwMode="auto">
            <a:xfrm>
              <a:off x="3805" y="2044"/>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6" name="AutoShape 197"/>
            <p:cNvCxnSpPr>
              <a:cxnSpLocks noChangeShapeType="1"/>
              <a:stCxn id="109" idx="3"/>
              <a:endCxn id="115" idx="7"/>
            </p:cNvCxnSpPr>
            <p:nvPr/>
          </p:nvCxnSpPr>
          <p:spPr bwMode="auto">
            <a:xfrm flipH="1">
              <a:off x="3903" y="1964"/>
              <a:ext cx="147" cy="89"/>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Oval 198"/>
            <p:cNvSpPr>
              <a:spLocks noChangeArrowheads="1"/>
            </p:cNvSpPr>
            <p:nvPr/>
          </p:nvSpPr>
          <p:spPr bwMode="auto">
            <a:xfrm>
              <a:off x="3691" y="2212"/>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18" name="AutoShape 199"/>
            <p:cNvCxnSpPr>
              <a:cxnSpLocks noChangeShapeType="1"/>
              <a:stCxn id="115" idx="3"/>
              <a:endCxn id="117" idx="7"/>
            </p:cNvCxnSpPr>
            <p:nvPr/>
          </p:nvCxnSpPr>
          <p:spPr bwMode="auto">
            <a:xfrm flipH="1">
              <a:off x="3789" y="2150"/>
              <a:ext cx="33"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Oval 200"/>
            <p:cNvSpPr>
              <a:spLocks noChangeArrowheads="1"/>
            </p:cNvSpPr>
            <p:nvPr/>
          </p:nvSpPr>
          <p:spPr bwMode="auto">
            <a:xfrm>
              <a:off x="3925" y="2212"/>
              <a:ext cx="115" cy="115"/>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20" name="AutoShape 201"/>
            <p:cNvCxnSpPr>
              <a:cxnSpLocks noChangeShapeType="1"/>
              <a:stCxn id="115" idx="5"/>
              <a:endCxn id="119" idx="1"/>
            </p:cNvCxnSpPr>
            <p:nvPr/>
          </p:nvCxnSpPr>
          <p:spPr bwMode="auto">
            <a:xfrm>
              <a:off x="3903" y="2150"/>
              <a:ext cx="39" cy="71"/>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Oval 204"/>
            <p:cNvSpPr>
              <a:spLocks noChangeArrowheads="1"/>
            </p:cNvSpPr>
            <p:nvPr/>
          </p:nvSpPr>
          <p:spPr bwMode="auto">
            <a:xfrm>
              <a:off x="4381" y="2218"/>
              <a:ext cx="115" cy="115"/>
            </a:xfrm>
            <a:prstGeom prst="ellipse">
              <a:avLst/>
            </a:prstGeom>
            <a:solidFill>
              <a:schemeClr val="hlink"/>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22" name="AutoShape 205"/>
            <p:cNvCxnSpPr>
              <a:cxnSpLocks noChangeShapeType="1"/>
              <a:stCxn id="113" idx="5"/>
              <a:endCxn id="121" idx="1"/>
            </p:cNvCxnSpPr>
            <p:nvPr/>
          </p:nvCxnSpPr>
          <p:spPr bwMode="auto">
            <a:xfrm>
              <a:off x="4359" y="2150"/>
              <a:ext cx="39" cy="77"/>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AutoShape 214"/>
          <p:cNvSpPr>
            <a:spLocks noChangeArrowheads="1"/>
          </p:cNvSpPr>
          <p:nvPr/>
        </p:nvSpPr>
        <p:spPr bwMode="auto">
          <a:xfrm>
            <a:off x="3897313" y="4357687"/>
            <a:ext cx="1397000" cy="322263"/>
          </a:xfrm>
          <a:prstGeom prst="rightArrow">
            <a:avLst>
              <a:gd name="adj1" fmla="val 55667"/>
              <a:gd name="adj2" fmla="val 115138"/>
            </a:avLst>
          </a:prstGeom>
          <a:solidFill>
            <a:srgbClr val="CCFFFF"/>
          </a:solidFill>
          <a:ln w="254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dirty="0"/>
          </a:p>
        </p:txBody>
      </p:sp>
      <p:sp>
        <p:nvSpPr>
          <p:cNvPr id="124" name="AutoShape 215"/>
          <p:cNvSpPr>
            <a:spLocks noChangeArrowheads="1"/>
          </p:cNvSpPr>
          <p:nvPr/>
        </p:nvSpPr>
        <p:spPr bwMode="auto">
          <a:xfrm>
            <a:off x="3897313" y="5553075"/>
            <a:ext cx="1397000" cy="322262"/>
          </a:xfrm>
          <a:prstGeom prst="rightArrow">
            <a:avLst>
              <a:gd name="adj1" fmla="val 55667"/>
              <a:gd name="adj2" fmla="val 115138"/>
            </a:avLst>
          </a:prstGeom>
          <a:solidFill>
            <a:srgbClr val="CCFFFF"/>
          </a:solidFill>
          <a:ln w="254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dirty="0"/>
          </a:p>
        </p:txBody>
      </p:sp>
      <p:sp>
        <p:nvSpPr>
          <p:cNvPr id="125" name="Oval 224"/>
          <p:cNvSpPr>
            <a:spLocks noChangeArrowheads="1"/>
          </p:cNvSpPr>
          <p:nvPr/>
        </p:nvSpPr>
        <p:spPr bwMode="auto">
          <a:xfrm>
            <a:off x="4508500" y="27892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sp>
        <p:nvSpPr>
          <p:cNvPr id="126" name="Oval 225"/>
          <p:cNvSpPr>
            <a:spLocks noChangeArrowheads="1"/>
          </p:cNvSpPr>
          <p:nvPr/>
        </p:nvSpPr>
        <p:spPr bwMode="auto">
          <a:xfrm>
            <a:off x="2755900" y="3627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27" name="AutoShape 226"/>
          <p:cNvCxnSpPr>
            <a:cxnSpLocks noChangeShapeType="1"/>
            <a:stCxn id="125" idx="3"/>
            <a:endCxn id="126" idx="7"/>
          </p:cNvCxnSpPr>
          <p:nvPr/>
        </p:nvCxnSpPr>
        <p:spPr bwMode="auto">
          <a:xfrm flipH="1">
            <a:off x="3081338" y="3127375"/>
            <a:ext cx="1482725" cy="5429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Oval 227"/>
          <p:cNvSpPr>
            <a:spLocks noChangeArrowheads="1"/>
          </p:cNvSpPr>
          <p:nvPr/>
        </p:nvSpPr>
        <p:spPr bwMode="auto">
          <a:xfrm>
            <a:off x="6261100" y="3627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29" name="AutoShape 228"/>
          <p:cNvCxnSpPr>
            <a:cxnSpLocks noChangeShapeType="1"/>
            <a:stCxn id="125" idx="5"/>
            <a:endCxn id="128" idx="1"/>
          </p:cNvCxnSpPr>
          <p:nvPr/>
        </p:nvCxnSpPr>
        <p:spPr bwMode="auto">
          <a:xfrm>
            <a:off x="4833938" y="3127375"/>
            <a:ext cx="1482725" cy="5429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Oval 229"/>
          <p:cNvSpPr>
            <a:spLocks noChangeArrowheads="1"/>
          </p:cNvSpPr>
          <p:nvPr/>
        </p:nvSpPr>
        <p:spPr bwMode="auto">
          <a:xfrm>
            <a:off x="7099300" y="4389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1" name="AutoShape 230"/>
          <p:cNvCxnSpPr>
            <a:cxnSpLocks noChangeShapeType="1"/>
            <a:stCxn id="128" idx="5"/>
            <a:endCxn id="130" idx="1"/>
          </p:cNvCxnSpPr>
          <p:nvPr/>
        </p:nvCxnSpPr>
        <p:spPr bwMode="auto">
          <a:xfrm>
            <a:off x="6586538" y="3965575"/>
            <a:ext cx="568325" cy="4667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Oval 231"/>
          <p:cNvSpPr>
            <a:spLocks noChangeArrowheads="1"/>
          </p:cNvSpPr>
          <p:nvPr/>
        </p:nvSpPr>
        <p:spPr bwMode="auto">
          <a:xfrm>
            <a:off x="5422900" y="4389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3" name="AutoShape 232"/>
          <p:cNvCxnSpPr>
            <a:cxnSpLocks noChangeShapeType="1"/>
            <a:stCxn id="128" idx="3"/>
            <a:endCxn id="132" idx="7"/>
          </p:cNvCxnSpPr>
          <p:nvPr/>
        </p:nvCxnSpPr>
        <p:spPr bwMode="auto">
          <a:xfrm flipH="1">
            <a:off x="5748338" y="3965575"/>
            <a:ext cx="568325" cy="4667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 name="Oval 233"/>
          <p:cNvSpPr>
            <a:spLocks noChangeArrowheads="1"/>
          </p:cNvSpPr>
          <p:nvPr/>
        </p:nvSpPr>
        <p:spPr bwMode="auto">
          <a:xfrm>
            <a:off x="3594100" y="4389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5" name="AutoShape 234"/>
          <p:cNvCxnSpPr>
            <a:cxnSpLocks noChangeShapeType="1"/>
            <a:stCxn id="126" idx="5"/>
            <a:endCxn id="134" idx="1"/>
          </p:cNvCxnSpPr>
          <p:nvPr/>
        </p:nvCxnSpPr>
        <p:spPr bwMode="auto">
          <a:xfrm>
            <a:off x="3081338" y="3965575"/>
            <a:ext cx="568325" cy="4667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Oval 235"/>
          <p:cNvSpPr>
            <a:spLocks noChangeArrowheads="1"/>
          </p:cNvSpPr>
          <p:nvPr/>
        </p:nvSpPr>
        <p:spPr bwMode="auto">
          <a:xfrm>
            <a:off x="1917700" y="4389437"/>
            <a:ext cx="381000" cy="381000"/>
          </a:xfrm>
          <a:prstGeom prst="ellipse">
            <a:avLst/>
          </a:prstGeom>
          <a:solidFill>
            <a:schemeClr val="accent1"/>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7" name="AutoShape 236"/>
          <p:cNvCxnSpPr>
            <a:cxnSpLocks noChangeShapeType="1"/>
            <a:stCxn id="126" idx="3"/>
            <a:endCxn id="136" idx="7"/>
          </p:cNvCxnSpPr>
          <p:nvPr/>
        </p:nvCxnSpPr>
        <p:spPr bwMode="auto">
          <a:xfrm flipH="1">
            <a:off x="2243138" y="3965575"/>
            <a:ext cx="568325" cy="4667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Oval 243"/>
          <p:cNvSpPr>
            <a:spLocks noChangeArrowheads="1"/>
          </p:cNvSpPr>
          <p:nvPr/>
        </p:nvSpPr>
        <p:spPr bwMode="auto">
          <a:xfrm>
            <a:off x="4051300" y="4999037"/>
            <a:ext cx="381000" cy="381000"/>
          </a:xfrm>
          <a:prstGeom prst="ellipse">
            <a:avLst/>
          </a:prstGeom>
          <a:solidFill>
            <a:schemeClr val="hlink"/>
          </a:solidFill>
          <a:ln w="254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dirty="0"/>
          </a:p>
        </p:txBody>
      </p:sp>
      <p:cxnSp>
        <p:nvCxnSpPr>
          <p:cNvPr id="139" name="AutoShape 244"/>
          <p:cNvCxnSpPr>
            <a:cxnSpLocks noChangeShapeType="1"/>
            <a:stCxn id="134" idx="5"/>
            <a:endCxn id="138" idx="1"/>
          </p:cNvCxnSpPr>
          <p:nvPr/>
        </p:nvCxnSpPr>
        <p:spPr bwMode="auto">
          <a:xfrm>
            <a:off x="3919538" y="4727575"/>
            <a:ext cx="187325" cy="314325"/>
          </a:xfrm>
          <a:prstGeom prst="straightConnector1">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23571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125"/>
                                        </p:tgtEl>
                                        <p:attrNameLst>
                                          <p:attrName>fillcolor</p:attrName>
                                        </p:attrNameLst>
                                      </p:cBhvr>
                                      <p:to>
                                        <p:clrVal>
                                          <a:schemeClr val="accent2"/>
                                        </p:clrVal>
                                      </p:to>
                                    </p:set>
                                    <p:set>
                                      <p:cBhvr>
                                        <p:cTn id="7" dur="indefinite"/>
                                        <p:tgtEl>
                                          <p:spTgt spid="125"/>
                                        </p:tgtEl>
                                        <p:attrNameLst>
                                          <p:attrName>fill.type</p:attrName>
                                        </p:attrNameLst>
                                      </p:cBhvr>
                                      <p:to>
                                        <p:strVal val="solid"/>
                                      </p:to>
                                    </p:set>
                                    <p:set>
                                      <p:cBhvr>
                                        <p:cTn id="8" dur="indefinite"/>
                                        <p:tgtEl>
                                          <p:spTgt spid="125"/>
                                        </p:tgtEl>
                                        <p:attrNameLst>
                                          <p:attrName>fill.on</p:attrName>
                                        </p:attrNameLst>
                                      </p:cBhvr>
                                      <p:to>
                                        <p:strVal val="true"/>
                                      </p:to>
                                    </p:set>
                                  </p:childTnLst>
                                </p:cTn>
                              </p:par>
                            </p:childTnLst>
                          </p:cTn>
                        </p:par>
                        <p:par>
                          <p:cTn id="9" fill="hold">
                            <p:stCondLst>
                              <p:cond delay="0"/>
                            </p:stCondLst>
                            <p:childTnLst>
                              <p:par>
                                <p:cTn id="10" presetID="1" presetClass="emph" presetSubtype="1" nodeType="afterEffect">
                                  <p:stCondLst>
                                    <p:cond delay="500"/>
                                  </p:stCondLst>
                                  <p:childTnLst>
                                    <p:set>
                                      <p:cBhvr>
                                        <p:cTn id="11" dur="indefinite"/>
                                        <p:tgtEl>
                                          <p:spTgt spid="126"/>
                                        </p:tgtEl>
                                        <p:attrNameLst>
                                          <p:attrName>fillcolor</p:attrName>
                                        </p:attrNameLst>
                                      </p:cBhvr>
                                      <p:to>
                                        <p:clrVal>
                                          <a:schemeClr val="accent2"/>
                                        </p:clrVal>
                                      </p:to>
                                    </p:set>
                                    <p:set>
                                      <p:cBhvr>
                                        <p:cTn id="12" dur="indefinite"/>
                                        <p:tgtEl>
                                          <p:spTgt spid="126"/>
                                        </p:tgtEl>
                                        <p:attrNameLst>
                                          <p:attrName>fill.type</p:attrName>
                                        </p:attrNameLst>
                                      </p:cBhvr>
                                      <p:to>
                                        <p:strVal val="solid"/>
                                      </p:to>
                                    </p:set>
                                    <p:set>
                                      <p:cBhvr>
                                        <p:cTn id="13" dur="indefinite"/>
                                        <p:tgtEl>
                                          <p:spTgt spid="126"/>
                                        </p:tgtEl>
                                        <p:attrNameLst>
                                          <p:attrName>fill.on</p:attrName>
                                        </p:attrNameLst>
                                      </p:cBhvr>
                                      <p:to>
                                        <p:strVal val="true"/>
                                      </p:to>
                                    </p:set>
                                  </p:childTnLst>
                                </p:cTn>
                              </p:par>
                            </p:childTnLst>
                          </p:cTn>
                        </p:par>
                        <p:par>
                          <p:cTn id="14" fill="hold">
                            <p:stCondLst>
                              <p:cond delay="500"/>
                            </p:stCondLst>
                            <p:childTnLst>
                              <p:par>
                                <p:cTn id="15" presetID="1" presetClass="emph" presetSubtype="1" nodeType="afterEffect">
                                  <p:stCondLst>
                                    <p:cond delay="500"/>
                                  </p:stCondLst>
                                  <p:childTnLst>
                                    <p:set>
                                      <p:cBhvr>
                                        <p:cTn id="16" dur="indefinite"/>
                                        <p:tgtEl>
                                          <p:spTgt spid="134"/>
                                        </p:tgtEl>
                                        <p:attrNameLst>
                                          <p:attrName>fillcolor</p:attrName>
                                        </p:attrNameLst>
                                      </p:cBhvr>
                                      <p:to>
                                        <p:clrVal>
                                          <a:schemeClr val="accent2"/>
                                        </p:clrVal>
                                      </p:to>
                                    </p:set>
                                    <p:set>
                                      <p:cBhvr>
                                        <p:cTn id="17" dur="indefinite"/>
                                        <p:tgtEl>
                                          <p:spTgt spid="134"/>
                                        </p:tgtEl>
                                        <p:attrNameLst>
                                          <p:attrName>fill.type</p:attrName>
                                        </p:attrNameLst>
                                      </p:cBhvr>
                                      <p:to>
                                        <p:strVal val="solid"/>
                                      </p:to>
                                    </p:set>
                                    <p:set>
                                      <p:cBhvr>
                                        <p:cTn id="18" dur="indefinite"/>
                                        <p:tgtEl>
                                          <p:spTgt spid="134"/>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dissolve">
                                      <p:cBhvr>
                                        <p:cTn id="23" dur="500"/>
                                        <p:tgtEl>
                                          <p:spTgt spid="1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Effect transition="in" filter="dissolve">
                                      <p:cBhvr>
                                        <p:cTn id="26" dur="500"/>
                                        <p:tgtEl>
                                          <p:spTgt spid="1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0" nodeType="clickEffect">
                                  <p:stCondLst>
                                    <p:cond delay="0"/>
                                  </p:stCondLst>
                                  <p:childTnLst>
                                    <p:animEffect transition="out" filter="dissolve">
                                      <p:cBhvr>
                                        <p:cTn id="30" dur="500"/>
                                        <p:tgtEl>
                                          <p:spTgt spid="125"/>
                                        </p:tgtEl>
                                      </p:cBhvr>
                                    </p:animEffect>
                                    <p:set>
                                      <p:cBhvr>
                                        <p:cTn id="31" dur="1" fill="hold">
                                          <p:stCondLst>
                                            <p:cond delay="499"/>
                                          </p:stCondLst>
                                        </p:cTn>
                                        <p:tgtEl>
                                          <p:spTgt spid="125"/>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126"/>
                                        </p:tgtEl>
                                      </p:cBhvr>
                                    </p:animEffect>
                                    <p:set>
                                      <p:cBhvr>
                                        <p:cTn id="34" dur="1" fill="hold">
                                          <p:stCondLst>
                                            <p:cond delay="499"/>
                                          </p:stCondLst>
                                        </p:cTn>
                                        <p:tgtEl>
                                          <p:spTgt spid="126"/>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128"/>
                                        </p:tgtEl>
                                      </p:cBhvr>
                                    </p:animEffect>
                                    <p:set>
                                      <p:cBhvr>
                                        <p:cTn id="37" dur="1" fill="hold">
                                          <p:stCondLst>
                                            <p:cond delay="499"/>
                                          </p:stCondLst>
                                        </p:cTn>
                                        <p:tgtEl>
                                          <p:spTgt spid="128"/>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29"/>
                                        </p:tgtEl>
                                      </p:cBhvr>
                                    </p:animEffect>
                                    <p:set>
                                      <p:cBhvr>
                                        <p:cTn id="40" dur="1" fill="hold">
                                          <p:stCondLst>
                                            <p:cond delay="499"/>
                                          </p:stCondLst>
                                        </p:cTn>
                                        <p:tgtEl>
                                          <p:spTgt spid="129"/>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127"/>
                                        </p:tgtEl>
                                      </p:cBhvr>
                                    </p:animEffect>
                                    <p:set>
                                      <p:cBhvr>
                                        <p:cTn id="43" dur="1" fill="hold">
                                          <p:stCondLst>
                                            <p:cond delay="499"/>
                                          </p:stCondLst>
                                        </p:cTn>
                                        <p:tgtEl>
                                          <p:spTgt spid="127"/>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37"/>
                                        </p:tgtEl>
                                      </p:cBhvr>
                                    </p:animEffect>
                                    <p:set>
                                      <p:cBhvr>
                                        <p:cTn id="46" dur="1" fill="hold">
                                          <p:stCondLst>
                                            <p:cond delay="499"/>
                                          </p:stCondLst>
                                        </p:cTn>
                                        <p:tgtEl>
                                          <p:spTgt spid="137"/>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135"/>
                                        </p:tgtEl>
                                      </p:cBhvr>
                                    </p:animEffect>
                                    <p:set>
                                      <p:cBhvr>
                                        <p:cTn id="49" dur="1" fill="hold">
                                          <p:stCondLst>
                                            <p:cond delay="499"/>
                                          </p:stCondLst>
                                        </p:cTn>
                                        <p:tgtEl>
                                          <p:spTgt spid="135"/>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136"/>
                                        </p:tgtEl>
                                      </p:cBhvr>
                                    </p:animEffect>
                                    <p:set>
                                      <p:cBhvr>
                                        <p:cTn id="52" dur="1" fill="hold">
                                          <p:stCondLst>
                                            <p:cond delay="499"/>
                                          </p:stCondLst>
                                        </p:cTn>
                                        <p:tgtEl>
                                          <p:spTgt spid="136"/>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134"/>
                                        </p:tgtEl>
                                      </p:cBhvr>
                                    </p:animEffect>
                                    <p:set>
                                      <p:cBhvr>
                                        <p:cTn id="55" dur="1" fill="hold">
                                          <p:stCondLst>
                                            <p:cond delay="499"/>
                                          </p:stCondLst>
                                        </p:cTn>
                                        <p:tgtEl>
                                          <p:spTgt spid="134"/>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39"/>
                                        </p:tgtEl>
                                      </p:cBhvr>
                                    </p:animEffect>
                                    <p:set>
                                      <p:cBhvr>
                                        <p:cTn id="58" dur="1" fill="hold">
                                          <p:stCondLst>
                                            <p:cond delay="499"/>
                                          </p:stCondLst>
                                        </p:cTn>
                                        <p:tgtEl>
                                          <p:spTgt spid="139"/>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138"/>
                                        </p:tgtEl>
                                      </p:cBhvr>
                                    </p:animEffect>
                                    <p:set>
                                      <p:cBhvr>
                                        <p:cTn id="61" dur="1" fill="hold">
                                          <p:stCondLst>
                                            <p:cond delay="499"/>
                                          </p:stCondLst>
                                        </p:cTn>
                                        <p:tgtEl>
                                          <p:spTgt spid="138"/>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132"/>
                                        </p:tgtEl>
                                      </p:cBhvr>
                                    </p:animEffect>
                                    <p:set>
                                      <p:cBhvr>
                                        <p:cTn id="64" dur="1" fill="hold">
                                          <p:stCondLst>
                                            <p:cond delay="499"/>
                                          </p:stCondLst>
                                        </p:cTn>
                                        <p:tgtEl>
                                          <p:spTgt spid="132"/>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133"/>
                                        </p:tgtEl>
                                      </p:cBhvr>
                                    </p:animEffect>
                                    <p:set>
                                      <p:cBhvr>
                                        <p:cTn id="67" dur="1" fill="hold">
                                          <p:stCondLst>
                                            <p:cond delay="499"/>
                                          </p:stCondLst>
                                        </p:cTn>
                                        <p:tgtEl>
                                          <p:spTgt spid="13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131"/>
                                        </p:tgtEl>
                                      </p:cBhvr>
                                    </p:animEffect>
                                    <p:set>
                                      <p:cBhvr>
                                        <p:cTn id="70" dur="1" fill="hold">
                                          <p:stCondLst>
                                            <p:cond delay="499"/>
                                          </p:stCondLst>
                                        </p:cTn>
                                        <p:tgtEl>
                                          <p:spTgt spid="131"/>
                                        </p:tgtEl>
                                        <p:attrNameLst>
                                          <p:attrName>style.visibility</p:attrName>
                                        </p:attrNameLst>
                                      </p:cBhvr>
                                      <p:to>
                                        <p:strVal val="hidden"/>
                                      </p:to>
                                    </p:set>
                                  </p:childTnLst>
                                </p:cTn>
                              </p:par>
                              <p:par>
                                <p:cTn id="71" presetID="9" presetClass="exit" presetSubtype="0" fill="hold" grpId="0" nodeType="withEffect">
                                  <p:stCondLst>
                                    <p:cond delay="0"/>
                                  </p:stCondLst>
                                  <p:childTnLst>
                                    <p:animEffect transition="out" filter="dissolve">
                                      <p:cBhvr>
                                        <p:cTn id="72" dur="500"/>
                                        <p:tgtEl>
                                          <p:spTgt spid="130"/>
                                        </p:tgtEl>
                                      </p:cBhvr>
                                    </p:animEffect>
                                    <p:set>
                                      <p:cBhvr>
                                        <p:cTn id="73" dur="1" fill="hold">
                                          <p:stCondLst>
                                            <p:cond delay="499"/>
                                          </p:stCondLst>
                                        </p:cTn>
                                        <p:tgtEl>
                                          <p:spTgt spid="130"/>
                                        </p:tgtEl>
                                        <p:attrNameLst>
                                          <p:attrName>style.visibility</p:attrName>
                                        </p:attrNameLst>
                                      </p:cBhvr>
                                      <p:to>
                                        <p:strVal val="hidden"/>
                                      </p:to>
                                    </p:set>
                                  </p:childTnLst>
                                </p:cTn>
                              </p:par>
                              <p:par>
                                <p:cTn id="74" presetID="9" presetClass="entr" presetSubtype="0" fill="hold"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dissolve">
                                      <p:cBhvr>
                                        <p:cTn id="76" dur="500"/>
                                        <p:tgtEl>
                                          <p:spTgt spid="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dissolve">
                                      <p:cBhvr>
                                        <p:cTn id="79" dur="500"/>
                                        <p:tgtEl>
                                          <p:spTgt spid="60"/>
                                        </p:tgtEl>
                                      </p:cBhvr>
                                    </p:animEffect>
                                  </p:childTnLst>
                                </p:cTn>
                              </p:par>
                              <p:par>
                                <p:cTn id="80" presetID="9"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dissolve">
                                      <p:cBhvr>
                                        <p:cTn id="82" dur="5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dissolve">
                                      <p:cBhvr>
                                        <p:cTn id="87" dur="500"/>
                                        <p:tgtEl>
                                          <p:spTgt spid="1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dissolve">
                                      <p:cBhvr>
                                        <p:cTn id="90" dur="500"/>
                                        <p:tgtEl>
                                          <p:spTgt spid="123"/>
                                        </p:tgtEl>
                                      </p:cBhvr>
                                    </p:animEffect>
                                  </p:childTnLst>
                                </p:cTn>
                              </p:par>
                              <p:par>
                                <p:cTn id="91" presetID="9" presetClass="entr" presetSubtype="0" fill="hold" nodeType="withEffect">
                                  <p:stCondLst>
                                    <p:cond delay="0"/>
                                  </p:stCondLst>
                                  <p:childTnLst>
                                    <p:set>
                                      <p:cBhvr>
                                        <p:cTn id="92" dur="1" fill="hold">
                                          <p:stCondLst>
                                            <p:cond delay="0"/>
                                          </p:stCondLst>
                                        </p:cTn>
                                        <p:tgtEl>
                                          <p:spTgt spid="107"/>
                                        </p:tgtEl>
                                        <p:attrNameLst>
                                          <p:attrName>style.visibility</p:attrName>
                                        </p:attrNameLst>
                                      </p:cBhvr>
                                      <p:to>
                                        <p:strVal val="visible"/>
                                      </p:to>
                                    </p:set>
                                    <p:animEffect transition="in" filter="dissolve">
                                      <p:cBhvr>
                                        <p:cTn id="93" dur="500"/>
                                        <p:tgtEl>
                                          <p:spTgt spid="10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24"/>
                                        </p:tgtEl>
                                        <p:attrNameLst>
                                          <p:attrName>style.visibility</p:attrName>
                                        </p:attrNameLst>
                                      </p:cBhvr>
                                      <p:to>
                                        <p:strVal val="visible"/>
                                      </p:to>
                                    </p:set>
                                    <p:animEffect transition="in" filter="dissolve">
                                      <p:cBhvr>
                                        <p:cTn id="101" dur="500"/>
                                        <p:tgtEl>
                                          <p:spTgt spid="124"/>
                                        </p:tgtEl>
                                      </p:cBhvr>
                                    </p:animEffect>
                                  </p:childTnLst>
                                </p:cTn>
                              </p:par>
                              <p:par>
                                <p:cTn id="102" presetID="9" presetClass="entr" presetSubtype="0" fill="hold"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dissolve">
                                      <p:cBhvr>
                                        <p:cTn id="104" dur="500"/>
                                        <p:tgtEl>
                                          <p:spTgt spid="7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mph" presetSubtype="0" nodeType="clickEffect">
                                  <p:stCondLst>
                                    <p:cond delay="0"/>
                                  </p:stCondLst>
                                  <p:childTnLst>
                                    <p:set>
                                      <p:cBhvr rctx="PPT">
                                        <p:cTn id="108" dur="indefinite"/>
                                        <p:tgtEl>
                                          <p:spTgt spid="18"/>
                                        </p:tgtEl>
                                        <p:attrNameLst>
                                          <p:attrName>style.opacity</p:attrName>
                                        </p:attrNameLst>
                                      </p:cBhvr>
                                      <p:to>
                                        <p:strVal val="0.25"/>
                                      </p:to>
                                    </p:set>
                                    <p:animEffect filter="image" prLst="opacity: 0.25">
                                      <p:cBhvr rctx="IE">
                                        <p:cTn id="109" dur="indefinite"/>
                                        <p:tgtEl>
                                          <p:spTgt spid="18"/>
                                        </p:tgtEl>
                                      </p:cBhvr>
                                    </p:animEffect>
                                  </p:childTnLst>
                                </p:cTn>
                              </p:par>
                              <p:par>
                                <p:cTn id="110" presetID="9" presetClass="emph" presetSubtype="0" nodeType="withEffect">
                                  <p:stCondLst>
                                    <p:cond delay="0"/>
                                  </p:stCondLst>
                                  <p:childTnLst>
                                    <p:set>
                                      <p:cBhvr rctx="PPT">
                                        <p:cTn id="111" dur="indefinite"/>
                                        <p:tgtEl>
                                          <p:spTgt spid="32"/>
                                        </p:tgtEl>
                                        <p:attrNameLst>
                                          <p:attrName>style.opacity</p:attrName>
                                        </p:attrNameLst>
                                      </p:cBhvr>
                                      <p:to>
                                        <p:strVal val="0.25"/>
                                      </p:to>
                                    </p:set>
                                    <p:animEffect filter="image" prLst="opacity: 0.25">
                                      <p:cBhvr rctx="IE">
                                        <p:cTn id="112" dur="indefinite"/>
                                        <p:tgtEl>
                                          <p:spTgt spid="32"/>
                                        </p:tgtEl>
                                      </p:cBhvr>
                                    </p:animEffect>
                                  </p:childTnLst>
                                </p:cTn>
                              </p:par>
                              <p:par>
                                <p:cTn id="113" presetID="9" presetClass="emph" presetSubtype="0" nodeType="withEffect">
                                  <p:stCondLst>
                                    <p:cond delay="0"/>
                                  </p:stCondLst>
                                  <p:childTnLst>
                                    <p:set>
                                      <p:cBhvr rctx="PPT">
                                        <p:cTn id="114" dur="indefinite"/>
                                        <p:tgtEl>
                                          <p:spTgt spid="77"/>
                                        </p:tgtEl>
                                        <p:attrNameLst>
                                          <p:attrName>style.opacity</p:attrName>
                                        </p:attrNameLst>
                                      </p:cBhvr>
                                      <p:to>
                                        <p:strVal val="0.25"/>
                                      </p:to>
                                    </p:set>
                                    <p:animEffect filter="image" prLst="opacity: 0.25">
                                      <p:cBhvr rctx="IE">
                                        <p:cTn id="115" dur="indefinite"/>
                                        <p:tgtEl>
                                          <p:spTgt spid="77"/>
                                        </p:tgtEl>
                                      </p:cBhvr>
                                    </p:animEffect>
                                  </p:childTnLst>
                                </p:cTn>
                              </p:par>
                              <p:par>
                                <p:cTn id="116" presetID="9" presetClass="emph" presetSubtype="0" nodeType="withEffect">
                                  <p:stCondLst>
                                    <p:cond delay="0"/>
                                  </p:stCondLst>
                                  <p:childTnLst>
                                    <p:set>
                                      <p:cBhvr rctx="PPT">
                                        <p:cTn id="117" dur="indefinite"/>
                                        <p:tgtEl>
                                          <p:spTgt spid="107"/>
                                        </p:tgtEl>
                                        <p:attrNameLst>
                                          <p:attrName>style.opacity</p:attrName>
                                        </p:attrNameLst>
                                      </p:cBhvr>
                                      <p:to>
                                        <p:strVal val="0.25"/>
                                      </p:to>
                                    </p:set>
                                    <p:animEffect filter="image" prLst="opacity: 0.25">
                                      <p:cBhvr rctx="IE">
                                        <p:cTn id="118" dur="indefinite"/>
                                        <p:tgtEl>
                                          <p:spTgt spid="107"/>
                                        </p:tgtEl>
                                      </p:cBhvr>
                                    </p:animEffect>
                                  </p:childTnLst>
                                </p:cTn>
                              </p:par>
                              <p:par>
                                <p:cTn id="119" presetID="9" presetClass="emph" presetSubtype="0" grpId="1" nodeType="withEffect">
                                  <p:stCondLst>
                                    <p:cond delay="0"/>
                                  </p:stCondLst>
                                  <p:childTnLst>
                                    <p:set>
                                      <p:cBhvr rctx="PPT">
                                        <p:cTn id="120" dur="indefinite"/>
                                        <p:tgtEl>
                                          <p:spTgt spid="123"/>
                                        </p:tgtEl>
                                        <p:attrNameLst>
                                          <p:attrName>style.opacity</p:attrName>
                                        </p:attrNameLst>
                                      </p:cBhvr>
                                      <p:to>
                                        <p:strVal val="0.25"/>
                                      </p:to>
                                    </p:set>
                                    <p:animEffect filter="image" prLst="opacity: 0.25">
                                      <p:cBhvr rctx="IE">
                                        <p:cTn id="121" dur="indefinite"/>
                                        <p:tgtEl>
                                          <p:spTgt spid="123"/>
                                        </p:tgtEl>
                                      </p:cBhvr>
                                    </p:animEffect>
                                  </p:childTnLst>
                                </p:cTn>
                              </p:par>
                              <p:par>
                                <p:cTn id="122" presetID="9" presetClass="emph" presetSubtype="0" grpId="1" nodeType="withEffect">
                                  <p:stCondLst>
                                    <p:cond delay="0"/>
                                  </p:stCondLst>
                                  <p:childTnLst>
                                    <p:set>
                                      <p:cBhvr rctx="PPT">
                                        <p:cTn id="123" dur="indefinite"/>
                                        <p:tgtEl>
                                          <p:spTgt spid="124"/>
                                        </p:tgtEl>
                                        <p:attrNameLst>
                                          <p:attrName>style.opacity</p:attrName>
                                        </p:attrNameLst>
                                      </p:cBhvr>
                                      <p:to>
                                        <p:strVal val="0.25"/>
                                      </p:to>
                                    </p:set>
                                    <p:animEffect filter="image" prLst="opacity: 0.25">
                                      <p:cBhvr rctx="IE">
                                        <p:cTn id="124" dur="indefinite"/>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23" grpId="0" animBg="1"/>
      <p:bldP spid="123" grpId="1" animBg="1"/>
      <p:bldP spid="124" grpId="0" animBg="1"/>
      <p:bldP spid="124" grpId="1" animBg="1"/>
      <p:bldP spid="125" grpId="0" animBg="1"/>
      <p:bldP spid="126" grpId="0" animBg="1"/>
      <p:bldP spid="128" grpId="0" animBg="1"/>
      <p:bldP spid="130" grpId="0" animBg="1"/>
      <p:bldP spid="132" grpId="0" animBg="1"/>
      <p:bldP spid="134" grpId="0" animBg="1"/>
      <p:bldP spid="136" grpId="0" animBg="1"/>
      <p:bldP spid="138" grpId="0" animBg="1"/>
      <p:bldP spid="138"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267200" cy="5257800"/>
          </a:xfrm>
        </p:spPr>
        <p:txBody>
          <a:bodyPr/>
          <a:lstStyle/>
          <a:p>
            <a:r>
              <a:rPr lang="en-US" dirty="0" smtClean="0"/>
              <a:t>Choose a state</a:t>
            </a:r>
          </a:p>
          <a:p>
            <a:r>
              <a:rPr lang="en-US" b="1" dirty="0" smtClean="0">
                <a:solidFill>
                  <a:srgbClr val="FFFF00"/>
                </a:solidFill>
              </a:rPr>
              <a:t>Generate abstraction</a:t>
            </a:r>
          </a:p>
          <a:p>
            <a:r>
              <a:rPr lang="en-US" dirty="0" smtClean="0"/>
              <a:t>Run one operation</a:t>
            </a:r>
          </a:p>
          <a:p>
            <a:r>
              <a:rPr lang="en-US" dirty="0" smtClean="0"/>
              <a:t>Check outputs</a:t>
            </a:r>
          </a:p>
          <a:p>
            <a:r>
              <a:rPr lang="en-US" dirty="0" smtClean="0"/>
              <a:t>Generate abstraction on post-state</a:t>
            </a:r>
          </a:p>
          <a:p>
            <a:r>
              <a:rPr lang="en-US" dirty="0" smtClean="0"/>
              <a:t>Check for equality</a:t>
            </a:r>
          </a:p>
          <a:p>
            <a:endParaRPr lang="en-US" dirty="0"/>
          </a:p>
        </p:txBody>
      </p:sp>
      <p:grpSp>
        <p:nvGrpSpPr>
          <p:cNvPr id="4" name="Group 17"/>
          <p:cNvGrpSpPr>
            <a:grpSpLocks/>
          </p:cNvGrpSpPr>
          <p:nvPr/>
        </p:nvGrpSpPr>
        <p:grpSpPr bwMode="auto">
          <a:xfrm>
            <a:off x="4795838" y="1868488"/>
            <a:ext cx="777875" cy="446087"/>
            <a:chOff x="3479" y="1273"/>
            <a:chExt cx="490" cy="281"/>
          </a:xfrm>
        </p:grpSpPr>
        <p:sp>
          <p:nvSpPr>
            <p:cNvPr id="5" name="Oval 18"/>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6" name="Oval 19"/>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7" name="Oval 20"/>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8" name="Line 21"/>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22"/>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23"/>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1" name="Line 24"/>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25"/>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3" name="Line 26"/>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15" name="Oval 5"/>
          <p:cNvSpPr>
            <a:spLocks noChangeArrowheads="1"/>
          </p:cNvSpPr>
          <p:nvPr/>
        </p:nvSpPr>
        <p:spPr bwMode="auto">
          <a:xfrm>
            <a:off x="7696200" y="1676400"/>
            <a:ext cx="914400" cy="9144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c2</a:t>
            </a:r>
          </a:p>
        </p:txBody>
      </p:sp>
      <p:cxnSp>
        <p:nvCxnSpPr>
          <p:cNvPr id="16"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7"/>
          <p:cNvSpPr>
            <a:spLocks noChangeArrowheads="1"/>
          </p:cNvSpPr>
          <p:nvPr/>
        </p:nvSpPr>
        <p:spPr bwMode="auto">
          <a:xfrm>
            <a:off x="4724400" y="53340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dirty="0">
                <a:solidFill>
                  <a:srgbClr val="000000"/>
                </a:solidFill>
                <a:ea typeface="DejaVu Sans" charset="0"/>
                <a:cs typeface="DejaVu Sans" charset="0"/>
              </a:rPr>
              <a:t>a1</a:t>
            </a:r>
          </a:p>
        </p:txBody>
      </p:sp>
      <p:cxnSp>
        <p:nvCxnSpPr>
          <p:cNvPr id="18"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Oval 9"/>
          <p:cNvSpPr>
            <a:spLocks noChangeArrowheads="1"/>
          </p:cNvSpPr>
          <p:nvPr/>
        </p:nvSpPr>
        <p:spPr bwMode="auto">
          <a:xfrm>
            <a:off x="7696200" y="53340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cxnSp>
        <p:nvCxnSpPr>
          <p:cNvPr id="20"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Oval 12"/>
          <p:cNvSpPr>
            <a:spLocks noChangeArrowheads="1"/>
          </p:cNvSpPr>
          <p:nvPr/>
        </p:nvSpPr>
        <p:spPr bwMode="auto">
          <a:xfrm>
            <a:off x="7696200" y="41656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sp>
        <p:nvSpPr>
          <p:cNvPr id="23" name="Text Box 13"/>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24" name="Text Box 14"/>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
        <p:nvSpPr>
          <p:cNvPr id="25"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26"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grpSp>
        <p:nvGrpSpPr>
          <p:cNvPr id="27" name="Group 27"/>
          <p:cNvGrpSpPr>
            <a:grpSpLocks/>
          </p:cNvGrpSpPr>
          <p:nvPr/>
        </p:nvGrpSpPr>
        <p:grpSpPr bwMode="auto">
          <a:xfrm>
            <a:off x="4724403" y="5334003"/>
            <a:ext cx="914401" cy="914401"/>
            <a:chOff x="3434" y="3456"/>
            <a:chExt cx="576" cy="576"/>
          </a:xfrm>
        </p:grpSpPr>
        <p:sp>
          <p:nvSpPr>
            <p:cNvPr id="28" name="Oval 28"/>
            <p:cNvSpPr>
              <a:spLocks noChangeArrowheads="1"/>
            </p:cNvSpPr>
            <p:nvPr/>
          </p:nvSpPr>
          <p:spPr bwMode="auto">
            <a:xfrm>
              <a:off x="3434" y="3456"/>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9" name="Group 29"/>
            <p:cNvGrpSpPr>
              <a:grpSpLocks/>
            </p:cNvGrpSpPr>
            <p:nvPr/>
          </p:nvGrpSpPr>
          <p:grpSpPr bwMode="auto">
            <a:xfrm>
              <a:off x="3508" y="3696"/>
              <a:ext cx="434" cy="93"/>
              <a:chOff x="3508" y="3696"/>
              <a:chExt cx="434" cy="93"/>
            </a:xfrm>
          </p:grpSpPr>
          <p:sp>
            <p:nvSpPr>
              <p:cNvPr id="30" name="Oval 30"/>
              <p:cNvSpPr>
                <a:spLocks noChangeArrowheads="1"/>
              </p:cNvSpPr>
              <p:nvPr/>
            </p:nvSpPr>
            <p:spPr bwMode="auto">
              <a:xfrm>
                <a:off x="3508"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31" name="Oval 31"/>
              <p:cNvSpPr>
                <a:spLocks noChangeArrowheads="1"/>
              </p:cNvSpPr>
              <p:nvPr/>
            </p:nvSpPr>
            <p:spPr bwMode="auto">
              <a:xfrm>
                <a:off x="3601"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32" name="AutoShape 32"/>
              <p:cNvCxnSpPr>
                <a:cxnSpLocks noChangeShapeType="1"/>
              </p:cNvCxnSpPr>
              <p:nvPr/>
            </p:nvCxnSpPr>
            <p:spPr bwMode="auto">
              <a:xfrm>
                <a:off x="3575"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Oval 33"/>
              <p:cNvSpPr>
                <a:spLocks noChangeArrowheads="1"/>
              </p:cNvSpPr>
              <p:nvPr/>
            </p:nvSpPr>
            <p:spPr bwMode="auto">
              <a:xfrm>
                <a:off x="3694"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34" name="AutoShape 34"/>
              <p:cNvCxnSpPr>
                <a:cxnSpLocks noChangeShapeType="1"/>
              </p:cNvCxnSpPr>
              <p:nvPr/>
            </p:nvCxnSpPr>
            <p:spPr bwMode="auto">
              <a:xfrm>
                <a:off x="3665" y="3743"/>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Oval 35"/>
              <p:cNvSpPr>
                <a:spLocks noChangeArrowheads="1"/>
              </p:cNvSpPr>
              <p:nvPr/>
            </p:nvSpPr>
            <p:spPr bwMode="auto">
              <a:xfrm>
                <a:off x="3787"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36" name="AutoShape 36"/>
              <p:cNvCxnSpPr>
                <a:cxnSpLocks noChangeShapeType="1"/>
              </p:cNvCxnSpPr>
              <p:nvPr/>
            </p:nvCxnSpPr>
            <p:spPr bwMode="auto">
              <a:xfrm>
                <a:off x="3760"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37"/>
              <p:cNvSpPr>
                <a:spLocks noChangeArrowheads="1"/>
              </p:cNvSpPr>
              <p:nvPr/>
            </p:nvSpPr>
            <p:spPr bwMode="auto">
              <a:xfrm>
                <a:off x="3880"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38" name="AutoShape 38"/>
              <p:cNvCxnSpPr>
                <a:cxnSpLocks noChangeShapeType="1"/>
              </p:cNvCxnSpPr>
              <p:nvPr/>
            </p:nvCxnSpPr>
            <p:spPr bwMode="auto">
              <a:xfrm>
                <a:off x="3849"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39" name="Oval 16"/>
          <p:cNvSpPr>
            <a:spLocks noChangeArrowheads="1"/>
          </p:cNvSpPr>
          <p:nvPr/>
        </p:nvSpPr>
        <p:spPr bwMode="auto">
          <a:xfrm>
            <a:off x="4724400" y="1676400"/>
            <a:ext cx="914400" cy="914400"/>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6777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191000" cy="5257800"/>
          </a:xfrm>
        </p:spPr>
        <p:txBody>
          <a:bodyPr/>
          <a:lstStyle/>
          <a:p>
            <a:r>
              <a:rPr lang="en-US" dirty="0" smtClean="0"/>
              <a:t>Choose a state</a:t>
            </a:r>
          </a:p>
          <a:p>
            <a:r>
              <a:rPr lang="en-US" dirty="0" smtClean="0"/>
              <a:t>Generate abstraction</a:t>
            </a:r>
          </a:p>
          <a:p>
            <a:r>
              <a:rPr lang="en-US" b="1" dirty="0" smtClean="0">
                <a:solidFill>
                  <a:srgbClr val="FFFF00"/>
                </a:solidFill>
              </a:rPr>
              <a:t>Run one operation</a:t>
            </a:r>
          </a:p>
          <a:p>
            <a:r>
              <a:rPr lang="en-US" dirty="0" smtClean="0"/>
              <a:t>Check outputs</a:t>
            </a:r>
          </a:p>
          <a:p>
            <a:r>
              <a:rPr lang="en-US" dirty="0" smtClean="0"/>
              <a:t>Generate abstraction on post-state</a:t>
            </a:r>
          </a:p>
          <a:p>
            <a:r>
              <a:rPr lang="en-US" dirty="0" smtClean="0"/>
              <a:t>Check for equality</a:t>
            </a:r>
          </a:p>
          <a:p>
            <a:endParaRPr lang="en-US" dirty="0"/>
          </a:p>
        </p:txBody>
      </p:sp>
      <p:sp>
        <p:nvSpPr>
          <p:cNvPr id="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5" name="Oval 9"/>
          <p:cNvSpPr>
            <a:spLocks noChangeArrowheads="1"/>
          </p:cNvSpPr>
          <p:nvPr/>
        </p:nvSpPr>
        <p:spPr bwMode="auto">
          <a:xfrm>
            <a:off x="7696200" y="53340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dirty="0">
                <a:solidFill>
                  <a:srgbClr val="000000"/>
                </a:solidFill>
                <a:ea typeface="DejaVu Sans" charset="0"/>
                <a:cs typeface="DejaVu Sans" charset="0"/>
              </a:rPr>
              <a:t>a2</a:t>
            </a:r>
          </a:p>
        </p:txBody>
      </p:sp>
      <p:sp>
        <p:nvSpPr>
          <p:cNvPr id="6" name="Text Box 1"/>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insert(3,x)</a:t>
            </a:r>
          </a:p>
        </p:txBody>
      </p:sp>
      <p:grpSp>
        <p:nvGrpSpPr>
          <p:cNvPr id="7" name="Group 15"/>
          <p:cNvGrpSpPr>
            <a:grpSpLocks/>
          </p:cNvGrpSpPr>
          <p:nvPr/>
        </p:nvGrpSpPr>
        <p:grpSpPr bwMode="auto">
          <a:xfrm>
            <a:off x="4795838" y="1868488"/>
            <a:ext cx="777875" cy="446087"/>
            <a:chOff x="3479" y="1273"/>
            <a:chExt cx="490" cy="281"/>
          </a:xfrm>
        </p:grpSpPr>
        <p:sp>
          <p:nvSpPr>
            <p:cNvPr id="8" name="Oval 16"/>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9" name="Oval 17"/>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10" name="Oval 18"/>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1" name="Line 19"/>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20"/>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Oval 21"/>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4" name="Line 22"/>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Oval 23"/>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6" name="Line 24"/>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7" name="Text Box 37"/>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smtClean="0">
                <a:solidFill>
                  <a:srgbClr val="FFFFFF"/>
                </a:solidFill>
              </a:rPr>
              <a:t>insert(3,x)</a:t>
            </a:r>
            <a:endParaRPr lang="en-US" dirty="0">
              <a:solidFill>
                <a:srgbClr val="FFFFFF"/>
              </a:solidFill>
            </a:endParaRPr>
          </a:p>
        </p:txBody>
      </p:sp>
      <p:grpSp>
        <p:nvGrpSpPr>
          <p:cNvPr id="18" name="Group 38"/>
          <p:cNvGrpSpPr>
            <a:grpSpLocks/>
          </p:cNvGrpSpPr>
          <p:nvPr/>
        </p:nvGrpSpPr>
        <p:grpSpPr bwMode="auto">
          <a:xfrm>
            <a:off x="7696200" y="1676400"/>
            <a:ext cx="912813" cy="912813"/>
            <a:chOff x="5306" y="1152"/>
            <a:chExt cx="575" cy="575"/>
          </a:xfrm>
        </p:grpSpPr>
        <p:sp>
          <p:nvSpPr>
            <p:cNvPr id="19" name="Oval 39"/>
            <p:cNvSpPr>
              <a:spLocks noChangeArrowheads="1"/>
            </p:cNvSpPr>
            <p:nvPr/>
          </p:nvSpPr>
          <p:spPr bwMode="auto">
            <a:xfrm>
              <a:off x="5306" y="1152"/>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 name="Group 40"/>
            <p:cNvGrpSpPr>
              <a:grpSpLocks/>
            </p:cNvGrpSpPr>
            <p:nvPr/>
          </p:nvGrpSpPr>
          <p:grpSpPr bwMode="auto">
            <a:xfrm>
              <a:off x="5342" y="1241"/>
              <a:ext cx="490" cy="388"/>
              <a:chOff x="5342" y="1241"/>
              <a:chExt cx="490" cy="388"/>
            </a:xfrm>
          </p:grpSpPr>
          <p:sp>
            <p:nvSpPr>
              <p:cNvPr id="21" name="Oval 41"/>
              <p:cNvSpPr>
                <a:spLocks noChangeArrowheads="1"/>
              </p:cNvSpPr>
              <p:nvPr/>
            </p:nvSpPr>
            <p:spPr bwMode="auto">
              <a:xfrm>
                <a:off x="5594" y="124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22" name="Oval 42"/>
              <p:cNvSpPr>
                <a:spLocks noChangeArrowheads="1"/>
              </p:cNvSpPr>
              <p:nvPr/>
            </p:nvSpPr>
            <p:spPr bwMode="auto">
              <a:xfrm>
                <a:off x="5469"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23" name="Oval 43"/>
              <p:cNvSpPr>
                <a:spLocks noChangeArrowheads="1"/>
              </p:cNvSpPr>
              <p:nvPr/>
            </p:nvSpPr>
            <p:spPr bwMode="auto">
              <a:xfrm>
                <a:off x="5723"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24" name="Line 44"/>
              <p:cNvSpPr>
                <a:spLocks noChangeShapeType="1"/>
              </p:cNvSpPr>
              <p:nvPr/>
            </p:nvSpPr>
            <p:spPr bwMode="auto">
              <a:xfrm flipH="1">
                <a:off x="5523" y="1308"/>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45"/>
              <p:cNvSpPr>
                <a:spLocks noChangeShapeType="1"/>
              </p:cNvSpPr>
              <p:nvPr/>
            </p:nvSpPr>
            <p:spPr bwMode="auto">
              <a:xfrm>
                <a:off x="5649" y="1308"/>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46"/>
              <p:cNvSpPr>
                <a:spLocks noChangeArrowheads="1"/>
              </p:cNvSpPr>
              <p:nvPr/>
            </p:nvSpPr>
            <p:spPr bwMode="auto">
              <a:xfrm>
                <a:off x="5342"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7" name="Line 47"/>
              <p:cNvSpPr>
                <a:spLocks noChangeShapeType="1"/>
              </p:cNvSpPr>
              <p:nvPr/>
            </p:nvSpPr>
            <p:spPr bwMode="auto">
              <a:xfrm flipH="1">
                <a:off x="5396" y="1417"/>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Oval 48"/>
              <p:cNvSpPr>
                <a:spLocks noChangeArrowheads="1"/>
              </p:cNvSpPr>
              <p:nvPr/>
            </p:nvSpPr>
            <p:spPr bwMode="auto">
              <a:xfrm>
                <a:off x="5596"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29" name="Line 49"/>
              <p:cNvSpPr>
                <a:spLocks noChangeShapeType="1"/>
              </p:cNvSpPr>
              <p:nvPr/>
            </p:nvSpPr>
            <p:spPr bwMode="auto">
              <a:xfrm>
                <a:off x="5522" y="1417"/>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Oval 50"/>
              <p:cNvSpPr>
                <a:spLocks noChangeArrowheads="1"/>
              </p:cNvSpPr>
              <p:nvPr/>
            </p:nvSpPr>
            <p:spPr bwMode="auto">
              <a:xfrm>
                <a:off x="5484" y="156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sp>
            <p:nvSpPr>
              <p:cNvPr id="31" name="Line 51"/>
              <p:cNvSpPr>
                <a:spLocks noChangeShapeType="1"/>
              </p:cNvSpPr>
              <p:nvPr/>
            </p:nvSpPr>
            <p:spPr bwMode="auto">
              <a:xfrm flipH="1">
                <a:off x="5538" y="1523"/>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2" name="Group 54"/>
          <p:cNvGrpSpPr>
            <a:grpSpLocks/>
          </p:cNvGrpSpPr>
          <p:nvPr/>
        </p:nvGrpSpPr>
        <p:grpSpPr bwMode="auto">
          <a:xfrm>
            <a:off x="7696205" y="5334003"/>
            <a:ext cx="914401" cy="914401"/>
            <a:chOff x="5306" y="3456"/>
            <a:chExt cx="576" cy="576"/>
          </a:xfrm>
        </p:grpSpPr>
        <p:sp>
          <p:nvSpPr>
            <p:cNvPr id="33"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4" name="Group 56"/>
            <p:cNvGrpSpPr>
              <a:grpSpLocks/>
            </p:cNvGrpSpPr>
            <p:nvPr/>
          </p:nvGrpSpPr>
          <p:grpSpPr bwMode="auto">
            <a:xfrm>
              <a:off x="5328" y="3686"/>
              <a:ext cx="525" cy="93"/>
              <a:chOff x="5328" y="3686"/>
              <a:chExt cx="525" cy="93"/>
            </a:xfrm>
          </p:grpSpPr>
          <p:sp>
            <p:nvSpPr>
              <p:cNvPr id="35"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36"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37"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39"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41"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43"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45"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46" name="Oval 5"/>
          <p:cNvSpPr>
            <a:spLocks noChangeArrowheads="1"/>
          </p:cNvSpPr>
          <p:nvPr/>
        </p:nvSpPr>
        <p:spPr bwMode="auto">
          <a:xfrm>
            <a:off x="7696200" y="1676400"/>
            <a:ext cx="914400" cy="91440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c2</a:t>
            </a:r>
          </a:p>
        </p:txBody>
      </p:sp>
      <p:cxnSp>
        <p:nvCxnSpPr>
          <p:cNvPr id="47"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Oval 12"/>
          <p:cNvSpPr>
            <a:spLocks noChangeArrowheads="1"/>
          </p:cNvSpPr>
          <p:nvPr/>
        </p:nvSpPr>
        <p:spPr bwMode="auto">
          <a:xfrm>
            <a:off x="7696200" y="41656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sp>
        <p:nvSpPr>
          <p:cNvPr id="52" name="Text Box 13"/>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Operation</a:t>
            </a:r>
          </a:p>
        </p:txBody>
      </p:sp>
      <p:sp>
        <p:nvSpPr>
          <p:cNvPr id="53" name="Text Box 14"/>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Operation</a:t>
            </a:r>
          </a:p>
        </p:txBody>
      </p:sp>
      <p:sp>
        <p:nvSpPr>
          <p:cNvPr id="54"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55"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sp>
        <p:nvSpPr>
          <p:cNvPr id="56" name="Oval 14"/>
          <p:cNvSpPr>
            <a:spLocks noChangeArrowheads="1"/>
          </p:cNvSpPr>
          <p:nvPr/>
        </p:nvSpPr>
        <p:spPr bwMode="auto">
          <a:xfrm>
            <a:off x="4724400" y="1676400"/>
            <a:ext cx="914400" cy="914400"/>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7" name="Group 27"/>
          <p:cNvGrpSpPr>
            <a:grpSpLocks/>
          </p:cNvGrpSpPr>
          <p:nvPr/>
        </p:nvGrpSpPr>
        <p:grpSpPr bwMode="auto">
          <a:xfrm>
            <a:off x="4724403" y="5334003"/>
            <a:ext cx="914401" cy="914401"/>
            <a:chOff x="3434" y="3456"/>
            <a:chExt cx="576" cy="576"/>
          </a:xfrm>
        </p:grpSpPr>
        <p:sp>
          <p:nvSpPr>
            <p:cNvPr id="58" name="Oval 28"/>
            <p:cNvSpPr>
              <a:spLocks noChangeArrowheads="1"/>
            </p:cNvSpPr>
            <p:nvPr/>
          </p:nvSpPr>
          <p:spPr bwMode="auto">
            <a:xfrm>
              <a:off x="3434" y="3456"/>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9" name="Group 29"/>
            <p:cNvGrpSpPr>
              <a:grpSpLocks/>
            </p:cNvGrpSpPr>
            <p:nvPr/>
          </p:nvGrpSpPr>
          <p:grpSpPr bwMode="auto">
            <a:xfrm>
              <a:off x="3508" y="3696"/>
              <a:ext cx="434" cy="93"/>
              <a:chOff x="3508" y="3696"/>
              <a:chExt cx="434" cy="93"/>
            </a:xfrm>
          </p:grpSpPr>
          <p:sp>
            <p:nvSpPr>
              <p:cNvPr id="60" name="Oval 30"/>
              <p:cNvSpPr>
                <a:spLocks noChangeArrowheads="1"/>
              </p:cNvSpPr>
              <p:nvPr/>
            </p:nvSpPr>
            <p:spPr bwMode="auto">
              <a:xfrm>
                <a:off x="3508"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61" name="Oval 31"/>
              <p:cNvSpPr>
                <a:spLocks noChangeArrowheads="1"/>
              </p:cNvSpPr>
              <p:nvPr/>
            </p:nvSpPr>
            <p:spPr bwMode="auto">
              <a:xfrm>
                <a:off x="3601"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62" name="AutoShape 32"/>
              <p:cNvCxnSpPr>
                <a:cxnSpLocks noChangeShapeType="1"/>
              </p:cNvCxnSpPr>
              <p:nvPr/>
            </p:nvCxnSpPr>
            <p:spPr bwMode="auto">
              <a:xfrm>
                <a:off x="3575"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 name="Oval 33"/>
              <p:cNvSpPr>
                <a:spLocks noChangeArrowheads="1"/>
              </p:cNvSpPr>
              <p:nvPr/>
            </p:nvSpPr>
            <p:spPr bwMode="auto">
              <a:xfrm>
                <a:off x="3694"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64" name="AutoShape 34"/>
              <p:cNvCxnSpPr>
                <a:cxnSpLocks noChangeShapeType="1"/>
              </p:cNvCxnSpPr>
              <p:nvPr/>
            </p:nvCxnSpPr>
            <p:spPr bwMode="auto">
              <a:xfrm>
                <a:off x="3665" y="3743"/>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 name="Oval 35"/>
              <p:cNvSpPr>
                <a:spLocks noChangeArrowheads="1"/>
              </p:cNvSpPr>
              <p:nvPr/>
            </p:nvSpPr>
            <p:spPr bwMode="auto">
              <a:xfrm>
                <a:off x="3787"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66" name="AutoShape 36"/>
              <p:cNvCxnSpPr>
                <a:cxnSpLocks noChangeShapeType="1"/>
              </p:cNvCxnSpPr>
              <p:nvPr/>
            </p:nvCxnSpPr>
            <p:spPr bwMode="auto">
              <a:xfrm>
                <a:off x="3760"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 name="Oval 37"/>
              <p:cNvSpPr>
                <a:spLocks noChangeArrowheads="1"/>
              </p:cNvSpPr>
              <p:nvPr/>
            </p:nvSpPr>
            <p:spPr bwMode="auto">
              <a:xfrm>
                <a:off x="3880"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68" name="AutoShape 38"/>
              <p:cNvCxnSpPr>
                <a:cxnSpLocks noChangeShapeType="1"/>
              </p:cNvCxnSpPr>
              <p:nvPr/>
            </p:nvCxnSpPr>
            <p:spPr bwMode="auto">
              <a:xfrm>
                <a:off x="3849"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Tree>
    <p:extLst>
      <p:ext uri="{BB962C8B-B14F-4D97-AF65-F5344CB8AC3E}">
        <p14:creationId xmlns:p14="http://schemas.microsoft.com/office/powerpoint/2010/main" val="13640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8"/>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7" grpId="0"/>
      <p:bldP spid="46" grpId="0" animBg="1"/>
      <p:bldP spid="52" grpId="0"/>
      <p:bldP spid="5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267200" cy="5257800"/>
          </a:xfrm>
        </p:spPr>
        <p:txBody>
          <a:bodyPr/>
          <a:lstStyle/>
          <a:p>
            <a:r>
              <a:rPr lang="en-US" dirty="0" smtClean="0"/>
              <a:t>Choose a state</a:t>
            </a:r>
          </a:p>
          <a:p>
            <a:r>
              <a:rPr lang="en-US" dirty="0" smtClean="0"/>
              <a:t>Generate abstraction</a:t>
            </a:r>
          </a:p>
          <a:p>
            <a:r>
              <a:rPr lang="en-US" dirty="0" smtClean="0"/>
              <a:t>Run one operation</a:t>
            </a:r>
          </a:p>
          <a:p>
            <a:r>
              <a:rPr lang="en-US" b="1" dirty="0" smtClean="0">
                <a:solidFill>
                  <a:srgbClr val="FFFF00"/>
                </a:solidFill>
              </a:rPr>
              <a:t>Check outputs</a:t>
            </a:r>
          </a:p>
          <a:p>
            <a:r>
              <a:rPr lang="en-US" dirty="0" smtClean="0"/>
              <a:t>Generate abstraction on post-state</a:t>
            </a:r>
          </a:p>
          <a:p>
            <a:r>
              <a:rPr lang="en-US" dirty="0" smtClean="0"/>
              <a:t>Check for equality</a:t>
            </a:r>
          </a:p>
          <a:p>
            <a:endParaRPr lang="en-US" dirty="0"/>
          </a:p>
        </p:txBody>
      </p:sp>
      <p:sp>
        <p:nvSpPr>
          <p:cNvPr id="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5" name="Text Box 1"/>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insert(3,x)</a:t>
            </a:r>
          </a:p>
        </p:txBody>
      </p:sp>
      <p:grpSp>
        <p:nvGrpSpPr>
          <p:cNvPr id="6" name="Group 15"/>
          <p:cNvGrpSpPr>
            <a:grpSpLocks/>
          </p:cNvGrpSpPr>
          <p:nvPr/>
        </p:nvGrpSpPr>
        <p:grpSpPr bwMode="auto">
          <a:xfrm>
            <a:off x="4795838" y="1868488"/>
            <a:ext cx="777875" cy="446087"/>
            <a:chOff x="3479" y="1273"/>
            <a:chExt cx="490" cy="281"/>
          </a:xfrm>
        </p:grpSpPr>
        <p:sp>
          <p:nvSpPr>
            <p:cNvPr id="7" name="Oval 16"/>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8" name="Oval 17"/>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9" name="Oval 18"/>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0" name="Line 19"/>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20"/>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21"/>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3" name="Line 22"/>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23"/>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5" name="Line 24"/>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6" name="Text Box 37"/>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smtClean="0">
                <a:solidFill>
                  <a:srgbClr val="FFFFFF"/>
                </a:solidFill>
              </a:rPr>
              <a:t>insert(3,x)</a:t>
            </a:r>
            <a:endParaRPr lang="en-US" dirty="0">
              <a:solidFill>
                <a:srgbClr val="FFFFFF"/>
              </a:solidFill>
            </a:endParaRPr>
          </a:p>
        </p:txBody>
      </p:sp>
      <p:grpSp>
        <p:nvGrpSpPr>
          <p:cNvPr id="17" name="Group 38"/>
          <p:cNvGrpSpPr>
            <a:grpSpLocks/>
          </p:cNvGrpSpPr>
          <p:nvPr/>
        </p:nvGrpSpPr>
        <p:grpSpPr bwMode="auto">
          <a:xfrm>
            <a:off x="7696200" y="1676400"/>
            <a:ext cx="912813" cy="912813"/>
            <a:chOff x="5306" y="1152"/>
            <a:chExt cx="575" cy="575"/>
          </a:xfrm>
        </p:grpSpPr>
        <p:sp>
          <p:nvSpPr>
            <p:cNvPr id="18" name="Oval 39"/>
            <p:cNvSpPr>
              <a:spLocks noChangeArrowheads="1"/>
            </p:cNvSpPr>
            <p:nvPr/>
          </p:nvSpPr>
          <p:spPr bwMode="auto">
            <a:xfrm>
              <a:off x="5306" y="1152"/>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 name="Group 40"/>
            <p:cNvGrpSpPr>
              <a:grpSpLocks/>
            </p:cNvGrpSpPr>
            <p:nvPr/>
          </p:nvGrpSpPr>
          <p:grpSpPr bwMode="auto">
            <a:xfrm>
              <a:off x="5342" y="1241"/>
              <a:ext cx="490" cy="388"/>
              <a:chOff x="5342" y="1241"/>
              <a:chExt cx="490" cy="388"/>
            </a:xfrm>
          </p:grpSpPr>
          <p:sp>
            <p:nvSpPr>
              <p:cNvPr id="20" name="Oval 41"/>
              <p:cNvSpPr>
                <a:spLocks noChangeArrowheads="1"/>
              </p:cNvSpPr>
              <p:nvPr/>
            </p:nvSpPr>
            <p:spPr bwMode="auto">
              <a:xfrm>
                <a:off x="5594" y="124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21" name="Oval 42"/>
              <p:cNvSpPr>
                <a:spLocks noChangeArrowheads="1"/>
              </p:cNvSpPr>
              <p:nvPr/>
            </p:nvSpPr>
            <p:spPr bwMode="auto">
              <a:xfrm>
                <a:off x="5469"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22" name="Oval 43"/>
              <p:cNvSpPr>
                <a:spLocks noChangeArrowheads="1"/>
              </p:cNvSpPr>
              <p:nvPr/>
            </p:nvSpPr>
            <p:spPr bwMode="auto">
              <a:xfrm>
                <a:off x="5723"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23" name="Line 44"/>
              <p:cNvSpPr>
                <a:spLocks noChangeShapeType="1"/>
              </p:cNvSpPr>
              <p:nvPr/>
            </p:nvSpPr>
            <p:spPr bwMode="auto">
              <a:xfrm flipH="1">
                <a:off x="5523" y="1308"/>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45"/>
              <p:cNvSpPr>
                <a:spLocks noChangeShapeType="1"/>
              </p:cNvSpPr>
              <p:nvPr/>
            </p:nvSpPr>
            <p:spPr bwMode="auto">
              <a:xfrm>
                <a:off x="5649" y="1308"/>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Oval 46"/>
              <p:cNvSpPr>
                <a:spLocks noChangeArrowheads="1"/>
              </p:cNvSpPr>
              <p:nvPr/>
            </p:nvSpPr>
            <p:spPr bwMode="auto">
              <a:xfrm>
                <a:off x="5342"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6" name="Line 47"/>
              <p:cNvSpPr>
                <a:spLocks noChangeShapeType="1"/>
              </p:cNvSpPr>
              <p:nvPr/>
            </p:nvSpPr>
            <p:spPr bwMode="auto">
              <a:xfrm flipH="1">
                <a:off x="5396" y="1417"/>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Oval 48"/>
              <p:cNvSpPr>
                <a:spLocks noChangeArrowheads="1"/>
              </p:cNvSpPr>
              <p:nvPr/>
            </p:nvSpPr>
            <p:spPr bwMode="auto">
              <a:xfrm>
                <a:off x="5596"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28" name="Line 49"/>
              <p:cNvSpPr>
                <a:spLocks noChangeShapeType="1"/>
              </p:cNvSpPr>
              <p:nvPr/>
            </p:nvSpPr>
            <p:spPr bwMode="auto">
              <a:xfrm>
                <a:off x="5522" y="1417"/>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Oval 50"/>
              <p:cNvSpPr>
                <a:spLocks noChangeArrowheads="1"/>
              </p:cNvSpPr>
              <p:nvPr/>
            </p:nvSpPr>
            <p:spPr bwMode="auto">
              <a:xfrm>
                <a:off x="5484" y="156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sp>
            <p:nvSpPr>
              <p:cNvPr id="30" name="Line 51"/>
              <p:cNvSpPr>
                <a:spLocks noChangeShapeType="1"/>
              </p:cNvSpPr>
              <p:nvPr/>
            </p:nvSpPr>
            <p:spPr bwMode="auto">
              <a:xfrm flipH="1">
                <a:off x="5538" y="1523"/>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1" name="Group 54"/>
          <p:cNvGrpSpPr>
            <a:grpSpLocks/>
          </p:cNvGrpSpPr>
          <p:nvPr/>
        </p:nvGrpSpPr>
        <p:grpSpPr bwMode="auto">
          <a:xfrm>
            <a:off x="7696205" y="5334003"/>
            <a:ext cx="914401" cy="914401"/>
            <a:chOff x="5306" y="3456"/>
            <a:chExt cx="576" cy="576"/>
          </a:xfrm>
        </p:grpSpPr>
        <p:sp>
          <p:nvSpPr>
            <p:cNvPr id="32"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3" name="Group 56"/>
            <p:cNvGrpSpPr>
              <a:grpSpLocks/>
            </p:cNvGrpSpPr>
            <p:nvPr/>
          </p:nvGrpSpPr>
          <p:grpSpPr bwMode="auto">
            <a:xfrm>
              <a:off x="5328" y="3686"/>
              <a:ext cx="525" cy="93"/>
              <a:chOff x="5328" y="3686"/>
              <a:chExt cx="525" cy="93"/>
            </a:xfrm>
          </p:grpSpPr>
          <p:sp>
            <p:nvSpPr>
              <p:cNvPr id="34"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35"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36"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38"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40"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42"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44"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cxnSp>
        <p:nvCxnSpPr>
          <p:cNvPr id="45"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Oval 12"/>
          <p:cNvSpPr>
            <a:spLocks noChangeArrowheads="1"/>
          </p:cNvSpPr>
          <p:nvPr/>
        </p:nvSpPr>
        <p:spPr bwMode="auto">
          <a:xfrm>
            <a:off x="7696200" y="41656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sp>
        <p:nvSpPr>
          <p:cNvPr id="50"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51"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sp>
        <p:nvSpPr>
          <p:cNvPr id="52" name="Oval 14"/>
          <p:cNvSpPr>
            <a:spLocks noChangeArrowheads="1"/>
          </p:cNvSpPr>
          <p:nvPr/>
        </p:nvSpPr>
        <p:spPr bwMode="auto">
          <a:xfrm>
            <a:off x="4724400" y="1676400"/>
            <a:ext cx="914400" cy="914400"/>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3" name="Group 27"/>
          <p:cNvGrpSpPr>
            <a:grpSpLocks/>
          </p:cNvGrpSpPr>
          <p:nvPr/>
        </p:nvGrpSpPr>
        <p:grpSpPr bwMode="auto">
          <a:xfrm>
            <a:off x="4724403" y="5334003"/>
            <a:ext cx="914401" cy="914401"/>
            <a:chOff x="3434" y="3456"/>
            <a:chExt cx="576" cy="576"/>
          </a:xfrm>
        </p:grpSpPr>
        <p:sp>
          <p:nvSpPr>
            <p:cNvPr id="54" name="Oval 28"/>
            <p:cNvSpPr>
              <a:spLocks noChangeArrowheads="1"/>
            </p:cNvSpPr>
            <p:nvPr/>
          </p:nvSpPr>
          <p:spPr bwMode="auto">
            <a:xfrm>
              <a:off x="3434" y="3456"/>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5" name="Group 29"/>
            <p:cNvGrpSpPr>
              <a:grpSpLocks/>
            </p:cNvGrpSpPr>
            <p:nvPr/>
          </p:nvGrpSpPr>
          <p:grpSpPr bwMode="auto">
            <a:xfrm>
              <a:off x="3508" y="3696"/>
              <a:ext cx="434" cy="93"/>
              <a:chOff x="3508" y="3696"/>
              <a:chExt cx="434" cy="93"/>
            </a:xfrm>
          </p:grpSpPr>
          <p:sp>
            <p:nvSpPr>
              <p:cNvPr id="56" name="Oval 30"/>
              <p:cNvSpPr>
                <a:spLocks noChangeArrowheads="1"/>
              </p:cNvSpPr>
              <p:nvPr/>
            </p:nvSpPr>
            <p:spPr bwMode="auto">
              <a:xfrm>
                <a:off x="3508"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57" name="Oval 31"/>
              <p:cNvSpPr>
                <a:spLocks noChangeArrowheads="1"/>
              </p:cNvSpPr>
              <p:nvPr/>
            </p:nvSpPr>
            <p:spPr bwMode="auto">
              <a:xfrm>
                <a:off x="3601"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58" name="AutoShape 32"/>
              <p:cNvCxnSpPr>
                <a:cxnSpLocks noChangeShapeType="1"/>
              </p:cNvCxnSpPr>
              <p:nvPr/>
            </p:nvCxnSpPr>
            <p:spPr bwMode="auto">
              <a:xfrm>
                <a:off x="3575"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3"/>
              <p:cNvSpPr>
                <a:spLocks noChangeArrowheads="1"/>
              </p:cNvSpPr>
              <p:nvPr/>
            </p:nvSpPr>
            <p:spPr bwMode="auto">
              <a:xfrm>
                <a:off x="3694"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60" name="AutoShape 34"/>
              <p:cNvCxnSpPr>
                <a:cxnSpLocks noChangeShapeType="1"/>
              </p:cNvCxnSpPr>
              <p:nvPr/>
            </p:nvCxnSpPr>
            <p:spPr bwMode="auto">
              <a:xfrm>
                <a:off x="3665" y="3743"/>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Oval 35"/>
              <p:cNvSpPr>
                <a:spLocks noChangeArrowheads="1"/>
              </p:cNvSpPr>
              <p:nvPr/>
            </p:nvSpPr>
            <p:spPr bwMode="auto">
              <a:xfrm>
                <a:off x="3787"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62" name="AutoShape 36"/>
              <p:cNvCxnSpPr>
                <a:cxnSpLocks noChangeShapeType="1"/>
              </p:cNvCxnSpPr>
              <p:nvPr/>
            </p:nvCxnSpPr>
            <p:spPr bwMode="auto">
              <a:xfrm>
                <a:off x="3760"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 name="Oval 37"/>
              <p:cNvSpPr>
                <a:spLocks noChangeArrowheads="1"/>
              </p:cNvSpPr>
              <p:nvPr/>
            </p:nvSpPr>
            <p:spPr bwMode="auto">
              <a:xfrm>
                <a:off x="3880"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64" name="AutoShape 38"/>
              <p:cNvCxnSpPr>
                <a:cxnSpLocks noChangeShapeType="1"/>
              </p:cNvCxnSpPr>
              <p:nvPr/>
            </p:nvCxnSpPr>
            <p:spPr bwMode="auto">
              <a:xfrm>
                <a:off x="3849"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65" name="Freeform 17"/>
          <p:cNvSpPr>
            <a:spLocks/>
          </p:cNvSpPr>
          <p:nvPr/>
        </p:nvSpPr>
        <p:spPr bwMode="auto">
          <a:xfrm>
            <a:off x="6359525" y="2133600"/>
            <a:ext cx="1588" cy="685800"/>
          </a:xfrm>
          <a:custGeom>
            <a:avLst/>
            <a:gdLst>
              <a:gd name="T0" fmla="*/ 0 w 1"/>
              <a:gd name="T1" fmla="*/ 0 h 1906"/>
              <a:gd name="T2" fmla="*/ 0 w 1"/>
              <a:gd name="T3" fmla="*/ 1905 h 1906"/>
            </a:gdLst>
            <a:ahLst/>
            <a:cxnLst>
              <a:cxn ang="0">
                <a:pos x="T0" y="T1"/>
              </a:cxn>
              <a:cxn ang="0">
                <a:pos x="T2" y="T3"/>
              </a:cxn>
            </a:cxnLst>
            <a:rect l="0" t="0" r="r" b="b"/>
            <a:pathLst>
              <a:path w="1" h="1906">
                <a:moveTo>
                  <a:pt x="0" y="0"/>
                </a:moveTo>
                <a:lnTo>
                  <a:pt x="0" y="1905"/>
                </a:lnTo>
              </a:path>
            </a:pathLst>
          </a:custGeom>
          <a:noFill/>
          <a:ln w="54720">
            <a:solidFill>
              <a:srgbClr val="3DEB3D"/>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 name="Freeform 18"/>
          <p:cNvSpPr>
            <a:spLocks/>
          </p:cNvSpPr>
          <p:nvPr/>
        </p:nvSpPr>
        <p:spPr bwMode="auto">
          <a:xfrm>
            <a:off x="6359525" y="5791200"/>
            <a:ext cx="1588" cy="685800"/>
          </a:xfrm>
          <a:custGeom>
            <a:avLst/>
            <a:gdLst>
              <a:gd name="T0" fmla="*/ 0 w 1"/>
              <a:gd name="T1" fmla="*/ 0 h 1906"/>
              <a:gd name="T2" fmla="*/ 0 w 1"/>
              <a:gd name="T3" fmla="*/ 1905 h 1906"/>
            </a:gdLst>
            <a:ahLst/>
            <a:cxnLst>
              <a:cxn ang="0">
                <a:pos x="T0" y="T1"/>
              </a:cxn>
              <a:cxn ang="0">
                <a:pos x="T2" y="T3"/>
              </a:cxn>
            </a:cxnLst>
            <a:rect l="0" t="0" r="r" b="b"/>
            <a:pathLst>
              <a:path w="1" h="1906">
                <a:moveTo>
                  <a:pt x="0" y="0"/>
                </a:moveTo>
                <a:lnTo>
                  <a:pt x="0" y="1905"/>
                </a:lnTo>
              </a:path>
            </a:pathLst>
          </a:custGeom>
          <a:noFill/>
          <a:ln w="54720">
            <a:solidFill>
              <a:srgbClr val="3DEB3D"/>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 name="Text Box 19"/>
          <p:cNvSpPr txBox="1">
            <a:spLocks noChangeArrowheads="1"/>
          </p:cNvSpPr>
          <p:nvPr/>
        </p:nvSpPr>
        <p:spPr bwMode="auto">
          <a:xfrm>
            <a:off x="5722938" y="6480175"/>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a1_output</a:t>
            </a:r>
          </a:p>
        </p:txBody>
      </p:sp>
      <p:sp>
        <p:nvSpPr>
          <p:cNvPr id="68" name="Text Box 20"/>
          <p:cNvSpPr txBox="1">
            <a:spLocks noChangeArrowheads="1"/>
          </p:cNvSpPr>
          <p:nvPr/>
        </p:nvSpPr>
        <p:spPr bwMode="auto">
          <a:xfrm>
            <a:off x="5830888" y="2822575"/>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c1_output</a:t>
            </a:r>
          </a:p>
        </p:txBody>
      </p:sp>
    </p:spTree>
    <p:extLst>
      <p:ext uri="{BB962C8B-B14F-4D97-AF65-F5344CB8AC3E}">
        <p14:creationId xmlns:p14="http://schemas.microsoft.com/office/powerpoint/2010/main" val="142899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65"/>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66"/>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7"/>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191000" cy="5257800"/>
          </a:xfrm>
        </p:spPr>
        <p:txBody>
          <a:bodyPr/>
          <a:lstStyle/>
          <a:p>
            <a:r>
              <a:rPr lang="en-US" dirty="0" smtClean="0"/>
              <a:t>Choose a state</a:t>
            </a:r>
          </a:p>
          <a:p>
            <a:r>
              <a:rPr lang="en-US" dirty="0" smtClean="0"/>
              <a:t>Generate abstraction</a:t>
            </a:r>
          </a:p>
          <a:p>
            <a:r>
              <a:rPr lang="en-US" dirty="0" smtClean="0"/>
              <a:t>Run one operation</a:t>
            </a:r>
          </a:p>
          <a:p>
            <a:r>
              <a:rPr lang="en-US" dirty="0" smtClean="0"/>
              <a:t>Check outputs</a:t>
            </a:r>
          </a:p>
          <a:p>
            <a:r>
              <a:rPr lang="en-US" b="1" dirty="0" smtClean="0">
                <a:solidFill>
                  <a:srgbClr val="FFFF00"/>
                </a:solidFill>
              </a:rPr>
              <a:t>Generate abstraction on post-state</a:t>
            </a:r>
          </a:p>
          <a:p>
            <a:r>
              <a:rPr lang="en-US" dirty="0" smtClean="0"/>
              <a:t>Check for equality</a:t>
            </a:r>
          </a:p>
          <a:p>
            <a:endParaRPr lang="en-US" dirty="0"/>
          </a:p>
        </p:txBody>
      </p:sp>
      <p:sp>
        <p:nvSpPr>
          <p:cNvPr id="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5" name="Text Box 1"/>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insert(3,x)</a:t>
            </a:r>
          </a:p>
        </p:txBody>
      </p:sp>
      <p:grpSp>
        <p:nvGrpSpPr>
          <p:cNvPr id="6" name="Group 15"/>
          <p:cNvGrpSpPr>
            <a:grpSpLocks/>
          </p:cNvGrpSpPr>
          <p:nvPr/>
        </p:nvGrpSpPr>
        <p:grpSpPr bwMode="auto">
          <a:xfrm>
            <a:off x="4795838" y="1868488"/>
            <a:ext cx="777875" cy="446087"/>
            <a:chOff x="3479" y="1273"/>
            <a:chExt cx="490" cy="281"/>
          </a:xfrm>
        </p:grpSpPr>
        <p:sp>
          <p:nvSpPr>
            <p:cNvPr id="7" name="Oval 16"/>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8" name="Oval 17"/>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9" name="Oval 18"/>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0" name="Line 19"/>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20"/>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21"/>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3" name="Line 22"/>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23"/>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5" name="Line 24"/>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6" name="Text Box 37"/>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smtClean="0">
                <a:solidFill>
                  <a:srgbClr val="FFFFFF"/>
                </a:solidFill>
              </a:rPr>
              <a:t>insert(3,x)</a:t>
            </a:r>
            <a:endParaRPr lang="en-US" dirty="0">
              <a:solidFill>
                <a:srgbClr val="FFFFFF"/>
              </a:solidFill>
            </a:endParaRPr>
          </a:p>
        </p:txBody>
      </p:sp>
      <p:grpSp>
        <p:nvGrpSpPr>
          <p:cNvPr id="17" name="Group 38"/>
          <p:cNvGrpSpPr>
            <a:grpSpLocks/>
          </p:cNvGrpSpPr>
          <p:nvPr/>
        </p:nvGrpSpPr>
        <p:grpSpPr bwMode="auto">
          <a:xfrm>
            <a:off x="7696200" y="1676400"/>
            <a:ext cx="912813" cy="912813"/>
            <a:chOff x="5306" y="1152"/>
            <a:chExt cx="575" cy="575"/>
          </a:xfrm>
        </p:grpSpPr>
        <p:sp>
          <p:nvSpPr>
            <p:cNvPr id="18" name="Oval 39"/>
            <p:cNvSpPr>
              <a:spLocks noChangeArrowheads="1"/>
            </p:cNvSpPr>
            <p:nvPr/>
          </p:nvSpPr>
          <p:spPr bwMode="auto">
            <a:xfrm>
              <a:off x="5306" y="1152"/>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 name="Group 40"/>
            <p:cNvGrpSpPr>
              <a:grpSpLocks/>
            </p:cNvGrpSpPr>
            <p:nvPr/>
          </p:nvGrpSpPr>
          <p:grpSpPr bwMode="auto">
            <a:xfrm>
              <a:off x="5342" y="1241"/>
              <a:ext cx="490" cy="388"/>
              <a:chOff x="5342" y="1241"/>
              <a:chExt cx="490" cy="388"/>
            </a:xfrm>
          </p:grpSpPr>
          <p:sp>
            <p:nvSpPr>
              <p:cNvPr id="20" name="Oval 41"/>
              <p:cNvSpPr>
                <a:spLocks noChangeArrowheads="1"/>
              </p:cNvSpPr>
              <p:nvPr/>
            </p:nvSpPr>
            <p:spPr bwMode="auto">
              <a:xfrm>
                <a:off x="5594" y="124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21" name="Oval 42"/>
              <p:cNvSpPr>
                <a:spLocks noChangeArrowheads="1"/>
              </p:cNvSpPr>
              <p:nvPr/>
            </p:nvSpPr>
            <p:spPr bwMode="auto">
              <a:xfrm>
                <a:off x="5469"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22" name="Oval 43"/>
              <p:cNvSpPr>
                <a:spLocks noChangeArrowheads="1"/>
              </p:cNvSpPr>
              <p:nvPr/>
            </p:nvSpPr>
            <p:spPr bwMode="auto">
              <a:xfrm>
                <a:off x="5723"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23" name="Line 44"/>
              <p:cNvSpPr>
                <a:spLocks noChangeShapeType="1"/>
              </p:cNvSpPr>
              <p:nvPr/>
            </p:nvSpPr>
            <p:spPr bwMode="auto">
              <a:xfrm flipH="1">
                <a:off x="5523" y="1308"/>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45"/>
              <p:cNvSpPr>
                <a:spLocks noChangeShapeType="1"/>
              </p:cNvSpPr>
              <p:nvPr/>
            </p:nvSpPr>
            <p:spPr bwMode="auto">
              <a:xfrm>
                <a:off x="5649" y="1308"/>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Oval 46"/>
              <p:cNvSpPr>
                <a:spLocks noChangeArrowheads="1"/>
              </p:cNvSpPr>
              <p:nvPr/>
            </p:nvSpPr>
            <p:spPr bwMode="auto">
              <a:xfrm>
                <a:off x="5342"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6" name="Line 47"/>
              <p:cNvSpPr>
                <a:spLocks noChangeShapeType="1"/>
              </p:cNvSpPr>
              <p:nvPr/>
            </p:nvSpPr>
            <p:spPr bwMode="auto">
              <a:xfrm flipH="1">
                <a:off x="5396" y="1417"/>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Oval 48"/>
              <p:cNvSpPr>
                <a:spLocks noChangeArrowheads="1"/>
              </p:cNvSpPr>
              <p:nvPr/>
            </p:nvSpPr>
            <p:spPr bwMode="auto">
              <a:xfrm>
                <a:off x="5596"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28" name="Line 49"/>
              <p:cNvSpPr>
                <a:spLocks noChangeShapeType="1"/>
              </p:cNvSpPr>
              <p:nvPr/>
            </p:nvSpPr>
            <p:spPr bwMode="auto">
              <a:xfrm>
                <a:off x="5522" y="1417"/>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Oval 50"/>
              <p:cNvSpPr>
                <a:spLocks noChangeArrowheads="1"/>
              </p:cNvSpPr>
              <p:nvPr/>
            </p:nvSpPr>
            <p:spPr bwMode="auto">
              <a:xfrm>
                <a:off x="5484" y="156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sp>
            <p:nvSpPr>
              <p:cNvPr id="30" name="Line 51"/>
              <p:cNvSpPr>
                <a:spLocks noChangeShapeType="1"/>
              </p:cNvSpPr>
              <p:nvPr/>
            </p:nvSpPr>
            <p:spPr bwMode="auto">
              <a:xfrm flipH="1">
                <a:off x="5538" y="1523"/>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1" name="Group 54"/>
          <p:cNvGrpSpPr>
            <a:grpSpLocks/>
          </p:cNvGrpSpPr>
          <p:nvPr/>
        </p:nvGrpSpPr>
        <p:grpSpPr bwMode="auto">
          <a:xfrm>
            <a:off x="7696205" y="5334003"/>
            <a:ext cx="914401" cy="914401"/>
            <a:chOff x="5306" y="3456"/>
            <a:chExt cx="576" cy="576"/>
          </a:xfrm>
        </p:grpSpPr>
        <p:sp>
          <p:nvSpPr>
            <p:cNvPr id="32"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3" name="Group 56"/>
            <p:cNvGrpSpPr>
              <a:grpSpLocks/>
            </p:cNvGrpSpPr>
            <p:nvPr/>
          </p:nvGrpSpPr>
          <p:grpSpPr bwMode="auto">
            <a:xfrm>
              <a:off x="5328" y="3686"/>
              <a:ext cx="525" cy="93"/>
              <a:chOff x="5328" y="3686"/>
              <a:chExt cx="525" cy="93"/>
            </a:xfrm>
          </p:grpSpPr>
          <p:sp>
            <p:nvSpPr>
              <p:cNvPr id="34"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35"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36"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38"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40"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42"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44"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cxnSp>
        <p:nvCxnSpPr>
          <p:cNvPr id="45"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Oval 12"/>
          <p:cNvSpPr>
            <a:spLocks noChangeArrowheads="1"/>
          </p:cNvSpPr>
          <p:nvPr/>
        </p:nvSpPr>
        <p:spPr bwMode="auto">
          <a:xfrm>
            <a:off x="7696200" y="4165600"/>
            <a:ext cx="914400" cy="914400"/>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Lst>
            </a:pPr>
            <a:r>
              <a:rPr lang="en-US">
                <a:solidFill>
                  <a:srgbClr val="000000"/>
                </a:solidFill>
                <a:ea typeface="DejaVu Sans" charset="0"/>
                <a:cs typeface="DejaVu Sans" charset="0"/>
              </a:rPr>
              <a:t>a2'</a:t>
            </a:r>
          </a:p>
        </p:txBody>
      </p:sp>
      <p:sp>
        <p:nvSpPr>
          <p:cNvPr id="50"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51"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sp>
        <p:nvSpPr>
          <p:cNvPr id="52" name="Oval 14"/>
          <p:cNvSpPr>
            <a:spLocks noChangeArrowheads="1"/>
          </p:cNvSpPr>
          <p:nvPr/>
        </p:nvSpPr>
        <p:spPr bwMode="auto">
          <a:xfrm>
            <a:off x="4724400" y="1676400"/>
            <a:ext cx="914400" cy="914400"/>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3" name="Group 27"/>
          <p:cNvGrpSpPr>
            <a:grpSpLocks/>
          </p:cNvGrpSpPr>
          <p:nvPr/>
        </p:nvGrpSpPr>
        <p:grpSpPr bwMode="auto">
          <a:xfrm>
            <a:off x="4724403" y="5334003"/>
            <a:ext cx="914401" cy="914401"/>
            <a:chOff x="3434" y="3456"/>
            <a:chExt cx="576" cy="576"/>
          </a:xfrm>
        </p:grpSpPr>
        <p:sp>
          <p:nvSpPr>
            <p:cNvPr id="54" name="Oval 28"/>
            <p:cNvSpPr>
              <a:spLocks noChangeArrowheads="1"/>
            </p:cNvSpPr>
            <p:nvPr/>
          </p:nvSpPr>
          <p:spPr bwMode="auto">
            <a:xfrm>
              <a:off x="3434" y="3456"/>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5" name="Group 29"/>
            <p:cNvGrpSpPr>
              <a:grpSpLocks/>
            </p:cNvGrpSpPr>
            <p:nvPr/>
          </p:nvGrpSpPr>
          <p:grpSpPr bwMode="auto">
            <a:xfrm>
              <a:off x="3508" y="3696"/>
              <a:ext cx="434" cy="93"/>
              <a:chOff x="3508" y="3696"/>
              <a:chExt cx="434" cy="93"/>
            </a:xfrm>
          </p:grpSpPr>
          <p:sp>
            <p:nvSpPr>
              <p:cNvPr id="56" name="Oval 30"/>
              <p:cNvSpPr>
                <a:spLocks noChangeArrowheads="1"/>
              </p:cNvSpPr>
              <p:nvPr/>
            </p:nvSpPr>
            <p:spPr bwMode="auto">
              <a:xfrm>
                <a:off x="3508"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57" name="Oval 31"/>
              <p:cNvSpPr>
                <a:spLocks noChangeArrowheads="1"/>
              </p:cNvSpPr>
              <p:nvPr/>
            </p:nvSpPr>
            <p:spPr bwMode="auto">
              <a:xfrm>
                <a:off x="3601"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58" name="AutoShape 32"/>
              <p:cNvCxnSpPr>
                <a:cxnSpLocks noChangeShapeType="1"/>
              </p:cNvCxnSpPr>
              <p:nvPr/>
            </p:nvCxnSpPr>
            <p:spPr bwMode="auto">
              <a:xfrm>
                <a:off x="3575"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3"/>
              <p:cNvSpPr>
                <a:spLocks noChangeArrowheads="1"/>
              </p:cNvSpPr>
              <p:nvPr/>
            </p:nvSpPr>
            <p:spPr bwMode="auto">
              <a:xfrm>
                <a:off x="3694"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60" name="AutoShape 34"/>
              <p:cNvCxnSpPr>
                <a:cxnSpLocks noChangeShapeType="1"/>
              </p:cNvCxnSpPr>
              <p:nvPr/>
            </p:nvCxnSpPr>
            <p:spPr bwMode="auto">
              <a:xfrm>
                <a:off x="3665" y="3743"/>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Oval 35"/>
              <p:cNvSpPr>
                <a:spLocks noChangeArrowheads="1"/>
              </p:cNvSpPr>
              <p:nvPr/>
            </p:nvSpPr>
            <p:spPr bwMode="auto">
              <a:xfrm>
                <a:off x="3787"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62" name="AutoShape 36"/>
              <p:cNvCxnSpPr>
                <a:cxnSpLocks noChangeShapeType="1"/>
              </p:cNvCxnSpPr>
              <p:nvPr/>
            </p:nvCxnSpPr>
            <p:spPr bwMode="auto">
              <a:xfrm>
                <a:off x="3760"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 name="Oval 37"/>
              <p:cNvSpPr>
                <a:spLocks noChangeArrowheads="1"/>
              </p:cNvSpPr>
              <p:nvPr/>
            </p:nvSpPr>
            <p:spPr bwMode="auto">
              <a:xfrm>
                <a:off x="3880"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64" name="AutoShape 38"/>
              <p:cNvCxnSpPr>
                <a:cxnSpLocks noChangeShapeType="1"/>
              </p:cNvCxnSpPr>
              <p:nvPr/>
            </p:nvCxnSpPr>
            <p:spPr bwMode="auto">
              <a:xfrm>
                <a:off x="3849"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65" name="Group 54"/>
          <p:cNvGrpSpPr>
            <a:grpSpLocks/>
          </p:cNvGrpSpPr>
          <p:nvPr/>
        </p:nvGrpSpPr>
        <p:grpSpPr bwMode="auto">
          <a:xfrm>
            <a:off x="7709476" y="4183207"/>
            <a:ext cx="914401" cy="914401"/>
            <a:chOff x="5306" y="3456"/>
            <a:chExt cx="576" cy="576"/>
          </a:xfrm>
        </p:grpSpPr>
        <p:sp>
          <p:nvSpPr>
            <p:cNvPr id="66"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7" name="Group 56"/>
            <p:cNvGrpSpPr>
              <a:grpSpLocks/>
            </p:cNvGrpSpPr>
            <p:nvPr/>
          </p:nvGrpSpPr>
          <p:grpSpPr bwMode="auto">
            <a:xfrm>
              <a:off x="5328" y="3686"/>
              <a:ext cx="525" cy="93"/>
              <a:chOff x="5328" y="3686"/>
              <a:chExt cx="525" cy="93"/>
            </a:xfrm>
          </p:grpSpPr>
          <p:sp>
            <p:nvSpPr>
              <p:cNvPr id="68"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69"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70"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72"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74"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76"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78"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Tree>
    <p:extLst>
      <p:ext uri="{BB962C8B-B14F-4D97-AF65-F5344CB8AC3E}">
        <p14:creationId xmlns:p14="http://schemas.microsoft.com/office/powerpoint/2010/main" val="16612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a:xfrm>
            <a:off x="152400" y="1524000"/>
            <a:ext cx="4267200" cy="5257800"/>
          </a:xfrm>
        </p:spPr>
        <p:txBody>
          <a:bodyPr/>
          <a:lstStyle/>
          <a:p>
            <a:r>
              <a:rPr lang="en-US" dirty="0" smtClean="0"/>
              <a:t>Choose a state</a:t>
            </a:r>
          </a:p>
          <a:p>
            <a:r>
              <a:rPr lang="en-US" dirty="0" smtClean="0"/>
              <a:t>Generate abstraction</a:t>
            </a:r>
          </a:p>
          <a:p>
            <a:r>
              <a:rPr lang="en-US" dirty="0" smtClean="0"/>
              <a:t>Run one operation</a:t>
            </a:r>
          </a:p>
          <a:p>
            <a:r>
              <a:rPr lang="en-US" dirty="0" smtClean="0"/>
              <a:t>Check outputs</a:t>
            </a:r>
          </a:p>
          <a:p>
            <a:r>
              <a:rPr lang="en-US" dirty="0" smtClean="0"/>
              <a:t>Generate abstraction on post-state</a:t>
            </a:r>
          </a:p>
          <a:p>
            <a:r>
              <a:rPr lang="en-US" b="1" dirty="0" smtClean="0">
                <a:solidFill>
                  <a:srgbClr val="FFFF00"/>
                </a:solidFill>
              </a:rPr>
              <a:t>Check for equality</a:t>
            </a:r>
          </a:p>
          <a:p>
            <a:endParaRPr lang="en-US" dirty="0"/>
          </a:p>
        </p:txBody>
      </p:sp>
      <p:sp>
        <p:nvSpPr>
          <p:cNvPr id="4" name="AutoShape 1"/>
          <p:cNvSpPr>
            <a:spLocks noChangeArrowheads="1"/>
          </p:cNvSpPr>
          <p:nvPr/>
        </p:nvSpPr>
        <p:spPr bwMode="auto">
          <a:xfrm>
            <a:off x="7404100" y="3962400"/>
            <a:ext cx="1470025" cy="2743200"/>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endParaRPr lang="en-US">
              <a:solidFill>
                <a:srgbClr val="000000"/>
              </a:solidFill>
              <a:ea typeface="DejaVu Sans" charset="0"/>
              <a:cs typeface="DejaVu Sans" charset="0"/>
            </a:endParaRPr>
          </a:p>
          <a:p>
            <a:pPr algn="ctr">
              <a:tabLst>
                <a:tab pos="723900" algn="l"/>
                <a:tab pos="1447800" algn="l"/>
              </a:tabLst>
            </a:pPr>
            <a:r>
              <a:rPr lang="en-US">
                <a:solidFill>
                  <a:srgbClr val="000000"/>
                </a:solidFill>
                <a:ea typeface="DejaVu Sans" charset="0"/>
                <a:cs typeface="DejaVu Sans" charset="0"/>
              </a:rPr>
              <a:t>Equal</a:t>
            </a:r>
          </a:p>
        </p:txBody>
      </p:sp>
      <p:sp>
        <p:nvSpPr>
          <p:cNvPr id="5" name="Text Box 1"/>
          <p:cNvSpPr txBox="1">
            <a:spLocks noChangeArrowheads="1"/>
          </p:cNvSpPr>
          <p:nvPr/>
        </p:nvSpPr>
        <p:spPr bwMode="auto">
          <a:xfrm>
            <a:off x="5867400" y="16764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insert(3,x)</a:t>
            </a:r>
          </a:p>
        </p:txBody>
      </p:sp>
      <p:grpSp>
        <p:nvGrpSpPr>
          <p:cNvPr id="6" name="Group 15"/>
          <p:cNvGrpSpPr>
            <a:grpSpLocks/>
          </p:cNvGrpSpPr>
          <p:nvPr/>
        </p:nvGrpSpPr>
        <p:grpSpPr bwMode="auto">
          <a:xfrm>
            <a:off x="4795838" y="1868488"/>
            <a:ext cx="777875" cy="446087"/>
            <a:chOff x="3479" y="1273"/>
            <a:chExt cx="490" cy="281"/>
          </a:xfrm>
        </p:grpSpPr>
        <p:sp>
          <p:nvSpPr>
            <p:cNvPr id="7" name="Oval 16"/>
            <p:cNvSpPr>
              <a:spLocks noChangeArrowheads="1"/>
            </p:cNvSpPr>
            <p:nvPr/>
          </p:nvSpPr>
          <p:spPr bwMode="auto">
            <a:xfrm>
              <a:off x="3731" y="127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8" name="Oval 17"/>
            <p:cNvSpPr>
              <a:spLocks noChangeArrowheads="1"/>
            </p:cNvSpPr>
            <p:nvPr/>
          </p:nvSpPr>
          <p:spPr bwMode="auto">
            <a:xfrm>
              <a:off x="3606"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9" name="Oval 18"/>
            <p:cNvSpPr>
              <a:spLocks noChangeArrowheads="1"/>
            </p:cNvSpPr>
            <p:nvPr/>
          </p:nvSpPr>
          <p:spPr bwMode="auto">
            <a:xfrm>
              <a:off x="3859" y="138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0" name="Line 19"/>
            <p:cNvSpPr>
              <a:spLocks noChangeShapeType="1"/>
            </p:cNvSpPr>
            <p:nvPr/>
          </p:nvSpPr>
          <p:spPr bwMode="auto">
            <a:xfrm flipH="1">
              <a:off x="3659" y="134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20"/>
            <p:cNvSpPr>
              <a:spLocks noChangeShapeType="1"/>
            </p:cNvSpPr>
            <p:nvPr/>
          </p:nvSpPr>
          <p:spPr bwMode="auto">
            <a:xfrm>
              <a:off x="3785" y="134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21"/>
            <p:cNvSpPr>
              <a:spLocks noChangeArrowheads="1"/>
            </p:cNvSpPr>
            <p:nvPr/>
          </p:nvSpPr>
          <p:spPr bwMode="auto">
            <a:xfrm>
              <a:off x="3479"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3" name="Line 22"/>
            <p:cNvSpPr>
              <a:spLocks noChangeShapeType="1"/>
            </p:cNvSpPr>
            <p:nvPr/>
          </p:nvSpPr>
          <p:spPr bwMode="auto">
            <a:xfrm flipH="1">
              <a:off x="3533" y="1449"/>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23"/>
            <p:cNvSpPr>
              <a:spLocks noChangeArrowheads="1"/>
            </p:cNvSpPr>
            <p:nvPr/>
          </p:nvSpPr>
          <p:spPr bwMode="auto">
            <a:xfrm>
              <a:off x="3732" y="14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5" name="Line 24"/>
            <p:cNvSpPr>
              <a:spLocks noChangeShapeType="1"/>
            </p:cNvSpPr>
            <p:nvPr/>
          </p:nvSpPr>
          <p:spPr bwMode="auto">
            <a:xfrm>
              <a:off x="3659" y="1449"/>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6" name="Text Box 37"/>
          <p:cNvSpPr txBox="1">
            <a:spLocks noChangeArrowheads="1"/>
          </p:cNvSpPr>
          <p:nvPr/>
        </p:nvSpPr>
        <p:spPr bwMode="auto">
          <a:xfrm>
            <a:off x="5867400" y="5334000"/>
            <a:ext cx="1371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smtClean="0">
                <a:solidFill>
                  <a:srgbClr val="FFFFFF"/>
                </a:solidFill>
              </a:rPr>
              <a:t>insert(3,x)</a:t>
            </a:r>
            <a:endParaRPr lang="en-US" dirty="0">
              <a:solidFill>
                <a:srgbClr val="FFFFFF"/>
              </a:solidFill>
            </a:endParaRPr>
          </a:p>
        </p:txBody>
      </p:sp>
      <p:grpSp>
        <p:nvGrpSpPr>
          <p:cNvPr id="17" name="Group 38"/>
          <p:cNvGrpSpPr>
            <a:grpSpLocks/>
          </p:cNvGrpSpPr>
          <p:nvPr/>
        </p:nvGrpSpPr>
        <p:grpSpPr bwMode="auto">
          <a:xfrm>
            <a:off x="7696200" y="1676400"/>
            <a:ext cx="912813" cy="912813"/>
            <a:chOff x="5306" y="1152"/>
            <a:chExt cx="575" cy="575"/>
          </a:xfrm>
        </p:grpSpPr>
        <p:sp>
          <p:nvSpPr>
            <p:cNvPr id="18" name="Oval 39"/>
            <p:cNvSpPr>
              <a:spLocks noChangeArrowheads="1"/>
            </p:cNvSpPr>
            <p:nvPr/>
          </p:nvSpPr>
          <p:spPr bwMode="auto">
            <a:xfrm>
              <a:off x="5306" y="1152"/>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 name="Group 40"/>
            <p:cNvGrpSpPr>
              <a:grpSpLocks/>
            </p:cNvGrpSpPr>
            <p:nvPr/>
          </p:nvGrpSpPr>
          <p:grpSpPr bwMode="auto">
            <a:xfrm>
              <a:off x="5342" y="1241"/>
              <a:ext cx="490" cy="388"/>
              <a:chOff x="5342" y="1241"/>
              <a:chExt cx="490" cy="388"/>
            </a:xfrm>
          </p:grpSpPr>
          <p:sp>
            <p:nvSpPr>
              <p:cNvPr id="20" name="Oval 41"/>
              <p:cNvSpPr>
                <a:spLocks noChangeArrowheads="1"/>
              </p:cNvSpPr>
              <p:nvPr/>
            </p:nvSpPr>
            <p:spPr bwMode="auto">
              <a:xfrm>
                <a:off x="5594" y="124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21" name="Oval 42"/>
              <p:cNvSpPr>
                <a:spLocks noChangeArrowheads="1"/>
              </p:cNvSpPr>
              <p:nvPr/>
            </p:nvSpPr>
            <p:spPr bwMode="auto">
              <a:xfrm>
                <a:off x="5469"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22" name="Oval 43"/>
              <p:cNvSpPr>
                <a:spLocks noChangeArrowheads="1"/>
              </p:cNvSpPr>
              <p:nvPr/>
            </p:nvSpPr>
            <p:spPr bwMode="auto">
              <a:xfrm>
                <a:off x="5723" y="1348"/>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23" name="Line 44"/>
              <p:cNvSpPr>
                <a:spLocks noChangeShapeType="1"/>
              </p:cNvSpPr>
              <p:nvPr/>
            </p:nvSpPr>
            <p:spPr bwMode="auto">
              <a:xfrm flipH="1">
                <a:off x="5523" y="1308"/>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45"/>
              <p:cNvSpPr>
                <a:spLocks noChangeShapeType="1"/>
              </p:cNvSpPr>
              <p:nvPr/>
            </p:nvSpPr>
            <p:spPr bwMode="auto">
              <a:xfrm>
                <a:off x="5649" y="1308"/>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Oval 46"/>
              <p:cNvSpPr>
                <a:spLocks noChangeArrowheads="1"/>
              </p:cNvSpPr>
              <p:nvPr/>
            </p:nvSpPr>
            <p:spPr bwMode="auto">
              <a:xfrm>
                <a:off x="5342"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6" name="Line 47"/>
              <p:cNvSpPr>
                <a:spLocks noChangeShapeType="1"/>
              </p:cNvSpPr>
              <p:nvPr/>
            </p:nvSpPr>
            <p:spPr bwMode="auto">
              <a:xfrm flipH="1">
                <a:off x="5396" y="1417"/>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Oval 48"/>
              <p:cNvSpPr>
                <a:spLocks noChangeArrowheads="1"/>
              </p:cNvSpPr>
              <p:nvPr/>
            </p:nvSpPr>
            <p:spPr bwMode="auto">
              <a:xfrm>
                <a:off x="5596" y="145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28" name="Line 49"/>
              <p:cNvSpPr>
                <a:spLocks noChangeShapeType="1"/>
              </p:cNvSpPr>
              <p:nvPr/>
            </p:nvSpPr>
            <p:spPr bwMode="auto">
              <a:xfrm>
                <a:off x="5522" y="1417"/>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Oval 50"/>
              <p:cNvSpPr>
                <a:spLocks noChangeArrowheads="1"/>
              </p:cNvSpPr>
              <p:nvPr/>
            </p:nvSpPr>
            <p:spPr bwMode="auto">
              <a:xfrm>
                <a:off x="5484" y="156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sp>
            <p:nvSpPr>
              <p:cNvPr id="30" name="Line 51"/>
              <p:cNvSpPr>
                <a:spLocks noChangeShapeType="1"/>
              </p:cNvSpPr>
              <p:nvPr/>
            </p:nvSpPr>
            <p:spPr bwMode="auto">
              <a:xfrm flipH="1">
                <a:off x="5538" y="1523"/>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1" name="Group 54"/>
          <p:cNvGrpSpPr>
            <a:grpSpLocks/>
          </p:cNvGrpSpPr>
          <p:nvPr/>
        </p:nvGrpSpPr>
        <p:grpSpPr bwMode="auto">
          <a:xfrm>
            <a:off x="7696205" y="5334003"/>
            <a:ext cx="914401" cy="914401"/>
            <a:chOff x="5306" y="3456"/>
            <a:chExt cx="576" cy="576"/>
          </a:xfrm>
        </p:grpSpPr>
        <p:sp>
          <p:nvSpPr>
            <p:cNvPr id="32"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3" name="Group 56"/>
            <p:cNvGrpSpPr>
              <a:grpSpLocks/>
            </p:cNvGrpSpPr>
            <p:nvPr/>
          </p:nvGrpSpPr>
          <p:grpSpPr bwMode="auto">
            <a:xfrm>
              <a:off x="5328" y="3686"/>
              <a:ext cx="525" cy="93"/>
              <a:chOff x="5328" y="3686"/>
              <a:chExt cx="525" cy="93"/>
            </a:xfrm>
          </p:grpSpPr>
          <p:sp>
            <p:nvSpPr>
              <p:cNvPr id="34"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35"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36"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38"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40"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42"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44"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cxnSp>
        <p:nvCxnSpPr>
          <p:cNvPr id="45" name="AutoShape 6"/>
          <p:cNvCxnSpPr>
            <a:cxnSpLocks noChangeShapeType="1"/>
          </p:cNvCxnSpPr>
          <p:nvPr/>
        </p:nvCxnSpPr>
        <p:spPr bwMode="auto">
          <a:xfrm>
            <a:off x="5641686" y="21336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8"/>
          <p:cNvCxnSpPr>
            <a:cxnSpLocks noChangeShapeType="1"/>
          </p:cNvCxnSpPr>
          <p:nvPr/>
        </p:nvCxnSpPr>
        <p:spPr bwMode="auto">
          <a:xfrm>
            <a:off x="5181600" y="2586470"/>
            <a:ext cx="1588" cy="27432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10"/>
          <p:cNvCxnSpPr>
            <a:cxnSpLocks noChangeShapeType="1"/>
          </p:cNvCxnSpPr>
          <p:nvPr/>
        </p:nvCxnSpPr>
        <p:spPr bwMode="auto">
          <a:xfrm>
            <a:off x="5641686" y="5791200"/>
            <a:ext cx="2057400" cy="1588"/>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11"/>
          <p:cNvCxnSpPr>
            <a:cxnSpLocks noChangeShapeType="1"/>
          </p:cNvCxnSpPr>
          <p:nvPr/>
        </p:nvCxnSpPr>
        <p:spPr bwMode="auto">
          <a:xfrm>
            <a:off x="8153400" y="2586470"/>
            <a:ext cx="1588" cy="1574800"/>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Text Box 15"/>
          <p:cNvSpPr txBox="1">
            <a:spLocks noChangeArrowheads="1"/>
          </p:cNvSpPr>
          <p:nvPr/>
        </p:nvSpPr>
        <p:spPr bwMode="auto">
          <a:xfrm rot="5400000">
            <a:off x="4704701" y="3564876"/>
            <a:ext cx="137607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dirty="0">
                <a:solidFill>
                  <a:srgbClr val="FFFFFF"/>
                </a:solidFill>
              </a:rPr>
              <a:t>Abstraction</a:t>
            </a:r>
          </a:p>
        </p:txBody>
      </p:sp>
      <p:sp>
        <p:nvSpPr>
          <p:cNvPr id="50" name="Text Box 16"/>
          <p:cNvSpPr txBox="1">
            <a:spLocks noChangeArrowheads="1"/>
          </p:cNvSpPr>
          <p:nvPr/>
        </p:nvSpPr>
        <p:spPr bwMode="auto">
          <a:xfrm rot="5400000">
            <a:off x="7686675" y="3117850"/>
            <a:ext cx="137953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Abstraction</a:t>
            </a:r>
          </a:p>
        </p:txBody>
      </p:sp>
      <p:sp>
        <p:nvSpPr>
          <p:cNvPr id="51" name="Oval 14"/>
          <p:cNvSpPr>
            <a:spLocks noChangeArrowheads="1"/>
          </p:cNvSpPr>
          <p:nvPr/>
        </p:nvSpPr>
        <p:spPr bwMode="auto">
          <a:xfrm>
            <a:off x="4724400" y="1676400"/>
            <a:ext cx="914400" cy="914400"/>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2" name="Group 27"/>
          <p:cNvGrpSpPr>
            <a:grpSpLocks/>
          </p:cNvGrpSpPr>
          <p:nvPr/>
        </p:nvGrpSpPr>
        <p:grpSpPr bwMode="auto">
          <a:xfrm>
            <a:off x="4724403" y="5334003"/>
            <a:ext cx="914401" cy="914401"/>
            <a:chOff x="3434" y="3456"/>
            <a:chExt cx="576" cy="576"/>
          </a:xfrm>
        </p:grpSpPr>
        <p:sp>
          <p:nvSpPr>
            <p:cNvPr id="53" name="Oval 28"/>
            <p:cNvSpPr>
              <a:spLocks noChangeArrowheads="1"/>
            </p:cNvSpPr>
            <p:nvPr/>
          </p:nvSpPr>
          <p:spPr bwMode="auto">
            <a:xfrm>
              <a:off x="3434" y="3456"/>
              <a:ext cx="576" cy="576"/>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4" name="Group 29"/>
            <p:cNvGrpSpPr>
              <a:grpSpLocks/>
            </p:cNvGrpSpPr>
            <p:nvPr/>
          </p:nvGrpSpPr>
          <p:grpSpPr bwMode="auto">
            <a:xfrm>
              <a:off x="3508" y="3696"/>
              <a:ext cx="434" cy="93"/>
              <a:chOff x="3508" y="3696"/>
              <a:chExt cx="434" cy="93"/>
            </a:xfrm>
          </p:grpSpPr>
          <p:sp>
            <p:nvSpPr>
              <p:cNvPr id="55" name="Oval 30"/>
              <p:cNvSpPr>
                <a:spLocks noChangeArrowheads="1"/>
              </p:cNvSpPr>
              <p:nvPr/>
            </p:nvSpPr>
            <p:spPr bwMode="auto">
              <a:xfrm>
                <a:off x="3508"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56" name="Oval 31"/>
              <p:cNvSpPr>
                <a:spLocks noChangeArrowheads="1"/>
              </p:cNvSpPr>
              <p:nvPr/>
            </p:nvSpPr>
            <p:spPr bwMode="auto">
              <a:xfrm>
                <a:off x="3601"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57" name="AutoShape 32"/>
              <p:cNvCxnSpPr>
                <a:cxnSpLocks noChangeShapeType="1"/>
              </p:cNvCxnSpPr>
              <p:nvPr/>
            </p:nvCxnSpPr>
            <p:spPr bwMode="auto">
              <a:xfrm>
                <a:off x="3575"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Oval 33"/>
              <p:cNvSpPr>
                <a:spLocks noChangeArrowheads="1"/>
              </p:cNvSpPr>
              <p:nvPr/>
            </p:nvSpPr>
            <p:spPr bwMode="auto">
              <a:xfrm>
                <a:off x="3694"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59" name="AutoShape 34"/>
              <p:cNvCxnSpPr>
                <a:cxnSpLocks noChangeShapeType="1"/>
              </p:cNvCxnSpPr>
              <p:nvPr/>
            </p:nvCxnSpPr>
            <p:spPr bwMode="auto">
              <a:xfrm>
                <a:off x="3665" y="3743"/>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 name="Oval 35"/>
              <p:cNvSpPr>
                <a:spLocks noChangeArrowheads="1"/>
              </p:cNvSpPr>
              <p:nvPr/>
            </p:nvSpPr>
            <p:spPr bwMode="auto">
              <a:xfrm>
                <a:off x="3787"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61" name="AutoShape 36"/>
              <p:cNvCxnSpPr>
                <a:cxnSpLocks noChangeShapeType="1"/>
              </p:cNvCxnSpPr>
              <p:nvPr/>
            </p:nvCxnSpPr>
            <p:spPr bwMode="auto">
              <a:xfrm>
                <a:off x="3760"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 name="Oval 37"/>
              <p:cNvSpPr>
                <a:spLocks noChangeArrowheads="1"/>
              </p:cNvSpPr>
              <p:nvPr/>
            </p:nvSpPr>
            <p:spPr bwMode="auto">
              <a:xfrm>
                <a:off x="3880" y="369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63" name="AutoShape 38"/>
              <p:cNvCxnSpPr>
                <a:cxnSpLocks noChangeShapeType="1"/>
              </p:cNvCxnSpPr>
              <p:nvPr/>
            </p:nvCxnSpPr>
            <p:spPr bwMode="auto">
              <a:xfrm>
                <a:off x="3849" y="3743"/>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64" name="Group 54"/>
          <p:cNvGrpSpPr>
            <a:grpSpLocks/>
          </p:cNvGrpSpPr>
          <p:nvPr/>
        </p:nvGrpSpPr>
        <p:grpSpPr bwMode="auto">
          <a:xfrm>
            <a:off x="7709476" y="4183207"/>
            <a:ext cx="914401" cy="914401"/>
            <a:chOff x="5306" y="3456"/>
            <a:chExt cx="576" cy="576"/>
          </a:xfrm>
        </p:grpSpPr>
        <p:sp>
          <p:nvSpPr>
            <p:cNvPr id="65" name="Oval 55"/>
            <p:cNvSpPr>
              <a:spLocks noChangeArrowheads="1"/>
            </p:cNvSpPr>
            <p:nvPr/>
          </p:nvSpPr>
          <p:spPr bwMode="auto">
            <a:xfrm>
              <a:off x="5306" y="3456"/>
              <a:ext cx="576" cy="576"/>
            </a:xfrm>
            <a:prstGeom prst="ellipse">
              <a:avLst/>
            </a:prstGeom>
            <a:noFill/>
            <a:ln w="1836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6" name="Group 56"/>
            <p:cNvGrpSpPr>
              <a:grpSpLocks/>
            </p:cNvGrpSpPr>
            <p:nvPr/>
          </p:nvGrpSpPr>
          <p:grpSpPr bwMode="auto">
            <a:xfrm>
              <a:off x="5328" y="3686"/>
              <a:ext cx="525" cy="93"/>
              <a:chOff x="5328" y="3686"/>
              <a:chExt cx="525" cy="93"/>
            </a:xfrm>
          </p:grpSpPr>
          <p:sp>
            <p:nvSpPr>
              <p:cNvPr id="67" name="Oval 57"/>
              <p:cNvSpPr>
                <a:spLocks noChangeArrowheads="1"/>
              </p:cNvSpPr>
              <p:nvPr/>
            </p:nvSpPr>
            <p:spPr bwMode="auto">
              <a:xfrm>
                <a:off x="5328"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68" name="Oval 58"/>
              <p:cNvSpPr>
                <a:spLocks noChangeArrowheads="1"/>
              </p:cNvSpPr>
              <p:nvPr/>
            </p:nvSpPr>
            <p:spPr bwMode="auto">
              <a:xfrm>
                <a:off x="5422"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dirty="0">
                    <a:solidFill>
                      <a:srgbClr val="000000"/>
                    </a:solidFill>
                    <a:latin typeface="Courier New" pitchFamily="49" charset="0"/>
                    <a:ea typeface="DejaVu Sans" charset="0"/>
                    <a:cs typeface="DejaVu Sans" charset="0"/>
                  </a:rPr>
                  <a:t>2</a:t>
                </a:r>
              </a:p>
            </p:txBody>
          </p:sp>
          <p:cxnSp>
            <p:nvCxnSpPr>
              <p:cNvPr id="69" name="AutoShape 59"/>
              <p:cNvCxnSpPr>
                <a:cxnSpLocks noChangeShapeType="1"/>
              </p:cNvCxnSpPr>
              <p:nvPr/>
            </p:nvCxnSpPr>
            <p:spPr bwMode="auto">
              <a:xfrm>
                <a:off x="5392"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Oval 60"/>
              <p:cNvSpPr>
                <a:spLocks noChangeArrowheads="1"/>
              </p:cNvSpPr>
              <p:nvPr/>
            </p:nvSpPr>
            <p:spPr bwMode="auto">
              <a:xfrm>
                <a:off x="5514"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3</a:t>
                </a:r>
              </a:p>
            </p:txBody>
          </p:sp>
          <p:cxnSp>
            <p:nvCxnSpPr>
              <p:cNvPr id="71" name="AutoShape 61"/>
              <p:cNvCxnSpPr>
                <a:cxnSpLocks noChangeShapeType="1"/>
              </p:cNvCxnSpPr>
              <p:nvPr/>
            </p:nvCxnSpPr>
            <p:spPr bwMode="auto">
              <a:xfrm>
                <a:off x="5489" y="3732"/>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 name="Oval 62"/>
              <p:cNvSpPr>
                <a:spLocks noChangeArrowheads="1"/>
              </p:cNvSpPr>
              <p:nvPr/>
            </p:nvSpPr>
            <p:spPr bwMode="auto">
              <a:xfrm>
                <a:off x="5607"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73" name="AutoShape 63"/>
              <p:cNvCxnSpPr>
                <a:cxnSpLocks noChangeShapeType="1"/>
              </p:cNvCxnSpPr>
              <p:nvPr/>
            </p:nvCxnSpPr>
            <p:spPr bwMode="auto">
              <a:xfrm>
                <a:off x="5577"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 name="Oval 64"/>
              <p:cNvSpPr>
                <a:spLocks noChangeArrowheads="1"/>
              </p:cNvSpPr>
              <p:nvPr/>
            </p:nvSpPr>
            <p:spPr bwMode="auto">
              <a:xfrm>
                <a:off x="5700"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75" name="AutoShape 65"/>
              <p:cNvCxnSpPr>
                <a:cxnSpLocks noChangeShapeType="1"/>
              </p:cNvCxnSpPr>
              <p:nvPr/>
            </p:nvCxnSpPr>
            <p:spPr bwMode="auto">
              <a:xfrm>
                <a:off x="5673" y="3732"/>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6" name="Oval 66"/>
              <p:cNvSpPr>
                <a:spLocks noChangeArrowheads="1"/>
              </p:cNvSpPr>
              <p:nvPr/>
            </p:nvSpPr>
            <p:spPr bwMode="auto">
              <a:xfrm>
                <a:off x="5791" y="3686"/>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77" name="AutoShape 67"/>
              <p:cNvCxnSpPr>
                <a:cxnSpLocks noChangeShapeType="1"/>
              </p:cNvCxnSpPr>
              <p:nvPr/>
            </p:nvCxnSpPr>
            <p:spPr bwMode="auto">
              <a:xfrm>
                <a:off x="5764" y="3732"/>
                <a:ext cx="29"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78" name="TextBox 77"/>
          <p:cNvSpPr txBox="1"/>
          <p:nvPr/>
        </p:nvSpPr>
        <p:spPr>
          <a:xfrm>
            <a:off x="8350250" y="5896411"/>
            <a:ext cx="838200" cy="951030"/>
          </a:xfrm>
          <a:prstGeom prst="rect">
            <a:avLst/>
          </a:prstGeom>
          <a:noFill/>
        </p:spPr>
        <p:txBody>
          <a:bodyPr wrap="square" rtlCol="0">
            <a:spAutoFit/>
          </a:bodyPr>
          <a:lstStyle/>
          <a:p>
            <a:r>
              <a:rPr lang="en-US" sz="6000" dirty="0" smtClean="0">
                <a:solidFill>
                  <a:srgbClr val="92D050"/>
                </a:solidFill>
                <a:sym typeface="Wingdings"/>
              </a:rPr>
              <a:t></a:t>
            </a:r>
            <a:endParaRPr lang="en-US" dirty="0">
              <a:solidFill>
                <a:srgbClr val="92D050"/>
              </a:solidFill>
            </a:endParaRPr>
          </a:p>
        </p:txBody>
      </p:sp>
    </p:spTree>
    <p:extLst>
      <p:ext uri="{BB962C8B-B14F-4D97-AF65-F5344CB8AC3E}">
        <p14:creationId xmlns:p14="http://schemas.microsoft.com/office/powerpoint/2010/main" val="135297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p:txBody>
          <a:bodyPr/>
          <a:lstStyle/>
          <a:p>
            <a:r>
              <a:rPr lang="en-US" dirty="0" smtClean="0"/>
              <a:t>Identify and prune similar states</a:t>
            </a:r>
            <a:endParaRPr lang="en-US" dirty="0"/>
          </a:p>
        </p:txBody>
      </p:sp>
      <p:grpSp>
        <p:nvGrpSpPr>
          <p:cNvPr id="4" name="Group 27"/>
          <p:cNvGrpSpPr>
            <a:grpSpLocks/>
          </p:cNvGrpSpPr>
          <p:nvPr/>
        </p:nvGrpSpPr>
        <p:grpSpPr bwMode="auto">
          <a:xfrm>
            <a:off x="2720975" y="2417762"/>
            <a:ext cx="3476625" cy="429736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2417762"/>
            <a:ext cx="3683000" cy="436403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8" y="2982912"/>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9192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3263899"/>
            <a:ext cx="527050" cy="166688"/>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608138" y="3263899"/>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19088"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100" y="3721099"/>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0"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3721099"/>
            <a:ext cx="539750" cy="166688"/>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2417762"/>
            <a:ext cx="137160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64" name="Oval 12"/>
          <p:cNvSpPr>
            <a:spLocks noChangeArrowheads="1"/>
          </p:cNvSpPr>
          <p:nvPr/>
        </p:nvSpPr>
        <p:spPr bwMode="auto">
          <a:xfrm>
            <a:off x="57150" y="2825749"/>
            <a:ext cx="2478088" cy="1684338"/>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1200150" y="4943474"/>
            <a:ext cx="2405063" cy="1771650"/>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296194" y="4510087"/>
            <a:ext cx="1107282" cy="433387"/>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9" name="Group 77"/>
          <p:cNvGrpSpPr>
            <a:grpSpLocks/>
          </p:cNvGrpSpPr>
          <p:nvPr/>
        </p:nvGrpSpPr>
        <p:grpSpPr bwMode="auto">
          <a:xfrm>
            <a:off x="3917950" y="2863849"/>
            <a:ext cx="3656013" cy="3656013"/>
            <a:chOff x="2880" y="1856"/>
            <a:chExt cx="2303" cy="2303"/>
          </a:xfrm>
        </p:grpSpPr>
        <p:sp>
          <p:nvSpPr>
            <p:cNvPr id="8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Tree>
    <p:extLst>
      <p:ext uri="{BB962C8B-B14F-4D97-AF65-F5344CB8AC3E}">
        <p14:creationId xmlns:p14="http://schemas.microsoft.com/office/powerpoint/2010/main" val="347327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additive="repl">
                                        <p:cTn id="6" dur="500" fill="hold" masterRel="sameClick"/>
                                        <p:tgtEl>
                                          <p:spTgt spid="54"/>
                                        </p:tgtEl>
                                        <p:attrNameLst>
                                          <p:attrName>fillColor</p:attrName>
                                        </p:attrNameLst>
                                      </p:cBhvr>
                                      <p:to>
                                        <a:srgbClr val="00FF00"/>
                                      </p:to>
                                    </p:animClr>
                                    <p:set>
                                      <p:cBhvr additive="repl">
                                        <p:cTn id="7" dur="500" fill="hold"/>
                                        <p:tgtEl>
                                          <p:spTgt spid="54"/>
                                        </p:tgtEl>
                                        <p:attrNameLst>
                                          <p:attrName>fill.type</p:attrName>
                                        </p:attrNameLst>
                                      </p:cBhvr>
                                      <p:to>
                                        <p:strVal val="solid"/>
                                      </p:to>
                                    </p:set>
                                  </p:childTnLst>
                                </p:cTn>
                              </p:par>
                              <p:par>
                                <p:cTn id="8" presetID="7" presetClass="emph" presetSubtype="2" fill="hold" nodeType="withEffect">
                                  <p:stCondLst>
                                    <p:cond delay="0"/>
                                  </p:stCondLst>
                                  <p:childTnLst>
                                    <p:animClr clrSpc="rgb" dir="cw">
                                      <p:cBhvr additive="repl">
                                        <p:cTn id="9" dur="500" fill="hold" masterRel="sameClick"/>
                                        <p:tgtEl>
                                          <p:spTgt spid="57"/>
                                        </p:tgtEl>
                                        <p:attrNameLst>
                                          <p:attrName>stroke.color</p:attrName>
                                        </p:attrNameLst>
                                      </p:cBhvr>
                                      <p:to>
                                        <a:srgbClr val="00FF00"/>
                                      </p:to>
                                    </p:animClr>
                                    <p:set>
                                      <p:cBhvr additive="repl">
                                        <p:cTn id="10" dur="500" fill="hold"/>
                                        <p:tgtEl>
                                          <p:spTgt spid="57"/>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additive="repl">
                                        <p:cTn id="12" dur="500" fill="hold" masterRel="sameClick"/>
                                        <p:tgtEl>
                                          <p:spTgt spid="55"/>
                                        </p:tgtEl>
                                        <p:attrNameLst>
                                          <p:attrName>fillColor</p:attrName>
                                        </p:attrNameLst>
                                      </p:cBhvr>
                                      <p:to>
                                        <a:srgbClr val="00FF00"/>
                                      </p:to>
                                    </p:animClr>
                                    <p:set>
                                      <p:cBhvr additive="repl">
                                        <p:cTn id="13" dur="500" fill="hold"/>
                                        <p:tgtEl>
                                          <p:spTgt spid="55"/>
                                        </p:tgtEl>
                                        <p:attrNameLst>
                                          <p:attrName>fill.type</p:attrName>
                                        </p:attrNameLst>
                                      </p:cBhvr>
                                      <p:to>
                                        <p:strVal val="solid"/>
                                      </p:to>
                                    </p:set>
                                  </p:childTnLst>
                                </p:cTn>
                              </p:par>
                              <p:par>
                                <p:cTn id="14" presetID="7" presetClass="emph" presetSubtype="2" fill="hold" nodeType="withEffect">
                                  <p:stCondLst>
                                    <p:cond delay="0"/>
                                  </p:stCondLst>
                                  <p:childTnLst>
                                    <p:animClr clrSpc="rgb" dir="cw">
                                      <p:cBhvr additive="repl">
                                        <p:cTn id="15" dur="500" fill="hold" masterRel="sameClick"/>
                                        <p:tgtEl>
                                          <p:spTgt spid="62"/>
                                        </p:tgtEl>
                                        <p:attrNameLst>
                                          <p:attrName>stroke.color</p:attrName>
                                        </p:attrNameLst>
                                      </p:cBhvr>
                                      <p:to>
                                        <a:srgbClr val="00FF00"/>
                                      </p:to>
                                    </p:animClr>
                                    <p:set>
                                      <p:cBhvr additive="repl">
                                        <p:cTn id="16" dur="500" fill="hold"/>
                                        <p:tgtEl>
                                          <p:spTgt spid="62"/>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additive="repl">
                                        <p:cTn id="18" dur="500" fill="hold" masterRel="sameClick"/>
                                        <p:tgtEl>
                                          <p:spTgt spid="61"/>
                                        </p:tgtEl>
                                        <p:attrNameLst>
                                          <p:attrName>fillColor</p:attrName>
                                        </p:attrNameLst>
                                      </p:cBhvr>
                                      <p:to>
                                        <a:srgbClr val="00FF00"/>
                                      </p:to>
                                    </p:animClr>
                                    <p:set>
                                      <p:cBhvr additive="repl">
                                        <p:cTn id="19" dur="500" fill="hold"/>
                                        <p:tgtEl>
                                          <p:spTgt spid="61"/>
                                        </p:tgtEl>
                                        <p:attrNameLst>
                                          <p:attrName>fill.type</p:attrName>
                                        </p:attrNameLst>
                                      </p:cBhvr>
                                      <p:to>
                                        <p:strVal val="solid"/>
                                      </p:to>
                                    </p:set>
                                  </p:childTnLst>
                                </p:cTn>
                              </p:par>
                            </p:childTnLst>
                          </p:cTn>
                        </p:par>
                        <p:par>
                          <p:cTn id="20" fill="hold">
                            <p:stCondLst>
                              <p:cond delay="500"/>
                            </p:stCondLst>
                            <p:childTnLst>
                              <p:par>
                                <p:cTn id="21" presetID="1" presetClass="entr" fill="hold" nodeType="afterEffect">
                                  <p:stCondLst>
                                    <p:cond delay="0"/>
                                  </p:stCondLst>
                                  <p:childTnLst>
                                    <p:set>
                                      <p:cBhvr additive="repl">
                                        <p:cTn id="22" dur="1" fill="hold">
                                          <p:stCondLst>
                                            <p:cond delay="0"/>
                                          </p:stCondLst>
                                        </p:cTn>
                                        <p:tgtEl>
                                          <p:spTgt spid="6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78"/>
                                        </p:tgtEl>
                                        <p:attrNameLst>
                                          <p:attrName>style.visibility</p:attrName>
                                        </p:attrNameLst>
                                      </p:cBhvr>
                                      <p:to>
                                        <p:strVal val="visible"/>
                                      </p:to>
                                    </p:set>
                                  </p:childTnLst>
                                </p:cTn>
                              </p:par>
                            </p:childTnLst>
                          </p:cTn>
                        </p:par>
                        <p:par>
                          <p:cTn id="25" fill="hold">
                            <p:stCondLst>
                              <p:cond delay="500"/>
                            </p:stCondLst>
                            <p:childTnLst>
                              <p:par>
                                <p:cTn id="26" presetID="1" presetClass="entr" fill="hold" nodeType="afterEffect">
                                  <p:stCondLst>
                                    <p:cond delay="200"/>
                                  </p:stCondLst>
                                  <p:childTnLst>
                                    <p:set>
                                      <p:cBhvr additive="repl">
                                        <p:cTn id="27" dur="1" fill="hold">
                                          <p:stCondLst>
                                            <p:cond delay="0"/>
                                          </p:stCondLst>
                                        </p:cTn>
                                        <p:tgtEl>
                                          <p:spTgt spid="4"/>
                                        </p:tgtEl>
                                        <p:attrNameLst>
                                          <p:attrName>style.visibility</p:attrName>
                                        </p:attrNameLst>
                                      </p:cBhvr>
                                      <p:to>
                                        <p:strVal val="visible"/>
                                      </p:to>
                                    </p:set>
                                  </p:childTnLst>
                                </p:cTn>
                              </p:par>
                            </p:childTnLst>
                          </p:cTn>
                        </p:par>
                        <p:par>
                          <p:cTn id="28" fill="hold">
                            <p:stCondLst>
                              <p:cond delay="700"/>
                            </p:stCondLst>
                            <p:childTnLst>
                              <p:par>
                                <p:cTn id="29" presetID="1" presetClass="entr" fill="hold" nodeType="afterEffect">
                                  <p:stCondLst>
                                    <p:cond delay="200"/>
                                  </p:stCondLst>
                                  <p:childTnLst>
                                    <p:set>
                                      <p:cBhvr additive="repl">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t>
            </a:r>
            <a:r>
              <a:rPr lang="en-US" dirty="0" err="1" smtClean="0"/>
              <a:t>IntegerCounter</a:t>
            </a:r>
            <a:endParaRPr lang="en-US" dirty="0"/>
          </a:p>
        </p:txBody>
      </p:sp>
      <p:sp>
        <p:nvSpPr>
          <p:cNvPr id="4" name="AutoShape 1"/>
          <p:cNvSpPr>
            <a:spLocks noChangeArrowheads="1"/>
          </p:cNvSpPr>
          <p:nvPr/>
        </p:nvSpPr>
        <p:spPr bwMode="auto">
          <a:xfrm>
            <a:off x="76200" y="4191000"/>
            <a:ext cx="3886200" cy="2514600"/>
          </a:xfrm>
          <a:prstGeom prst="roundRect">
            <a:avLst>
              <a:gd name="adj" fmla="val 16667"/>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Oval 3"/>
          <p:cNvSpPr>
            <a:spLocks noChangeArrowheads="1"/>
          </p:cNvSpPr>
          <p:nvPr/>
        </p:nvSpPr>
        <p:spPr bwMode="auto">
          <a:xfrm>
            <a:off x="1384300" y="2271713"/>
            <a:ext cx="1951038" cy="1828800"/>
          </a:xfrm>
          <a:prstGeom prst="ellipse">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 name="Group 4"/>
          <p:cNvGrpSpPr>
            <a:grpSpLocks/>
          </p:cNvGrpSpPr>
          <p:nvPr/>
        </p:nvGrpSpPr>
        <p:grpSpPr bwMode="auto">
          <a:xfrm>
            <a:off x="1871663" y="3078163"/>
            <a:ext cx="912812" cy="912812"/>
            <a:chOff x="1563" y="2323"/>
            <a:chExt cx="575" cy="575"/>
          </a:xfrm>
        </p:grpSpPr>
        <p:sp>
          <p:nvSpPr>
            <p:cNvPr id="7" name="Oval 5"/>
            <p:cNvSpPr>
              <a:spLocks noChangeArrowheads="1"/>
            </p:cNvSpPr>
            <p:nvPr/>
          </p:nvSpPr>
          <p:spPr bwMode="auto">
            <a:xfrm>
              <a:off x="1563" y="2323"/>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 name="Group 6"/>
            <p:cNvGrpSpPr>
              <a:grpSpLocks/>
            </p:cNvGrpSpPr>
            <p:nvPr/>
          </p:nvGrpSpPr>
          <p:grpSpPr bwMode="auto">
            <a:xfrm>
              <a:off x="1608" y="2444"/>
              <a:ext cx="490" cy="281"/>
              <a:chOff x="1608" y="2444"/>
              <a:chExt cx="490" cy="281"/>
            </a:xfrm>
          </p:grpSpPr>
          <p:sp>
            <p:nvSpPr>
              <p:cNvPr id="9" name="Oval 7"/>
              <p:cNvSpPr>
                <a:spLocks noChangeArrowheads="1"/>
              </p:cNvSpPr>
              <p:nvPr/>
            </p:nvSpPr>
            <p:spPr bwMode="auto">
              <a:xfrm>
                <a:off x="1860" y="2444"/>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10" name="Oval 8"/>
              <p:cNvSpPr>
                <a:spLocks noChangeArrowheads="1"/>
              </p:cNvSpPr>
              <p:nvPr/>
            </p:nvSpPr>
            <p:spPr bwMode="auto">
              <a:xfrm>
                <a:off x="1735" y="255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11" name="Oval 9"/>
              <p:cNvSpPr>
                <a:spLocks noChangeArrowheads="1"/>
              </p:cNvSpPr>
              <p:nvPr/>
            </p:nvSpPr>
            <p:spPr bwMode="auto">
              <a:xfrm>
                <a:off x="1989" y="2551"/>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2" name="Line 10"/>
              <p:cNvSpPr>
                <a:spLocks noChangeShapeType="1"/>
              </p:cNvSpPr>
              <p:nvPr/>
            </p:nvSpPr>
            <p:spPr bwMode="auto">
              <a:xfrm flipH="1">
                <a:off x="1789" y="2511"/>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p:cNvSpPr>
                <a:spLocks noChangeShapeType="1"/>
              </p:cNvSpPr>
              <p:nvPr/>
            </p:nvSpPr>
            <p:spPr bwMode="auto">
              <a:xfrm>
                <a:off x="1915" y="2511"/>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12"/>
              <p:cNvSpPr>
                <a:spLocks noChangeArrowheads="1"/>
              </p:cNvSpPr>
              <p:nvPr/>
            </p:nvSpPr>
            <p:spPr bwMode="auto">
              <a:xfrm>
                <a:off x="1608" y="266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5" name="Line 13"/>
              <p:cNvSpPr>
                <a:spLocks noChangeShapeType="1"/>
              </p:cNvSpPr>
              <p:nvPr/>
            </p:nvSpPr>
            <p:spPr bwMode="auto">
              <a:xfrm flipH="1">
                <a:off x="1662" y="2620"/>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14"/>
              <p:cNvSpPr>
                <a:spLocks noChangeArrowheads="1"/>
              </p:cNvSpPr>
              <p:nvPr/>
            </p:nvSpPr>
            <p:spPr bwMode="auto">
              <a:xfrm>
                <a:off x="1862" y="2660"/>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7" name="Line 15"/>
              <p:cNvSpPr>
                <a:spLocks noChangeShapeType="1"/>
              </p:cNvSpPr>
              <p:nvPr/>
            </p:nvSpPr>
            <p:spPr bwMode="auto">
              <a:xfrm>
                <a:off x="1788" y="2620"/>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18" name="Oval 16"/>
          <p:cNvSpPr>
            <a:spLocks noChangeArrowheads="1"/>
          </p:cNvSpPr>
          <p:nvPr/>
        </p:nvSpPr>
        <p:spPr bwMode="auto">
          <a:xfrm>
            <a:off x="6210300" y="2271713"/>
            <a:ext cx="1951038" cy="1828800"/>
          </a:xfrm>
          <a:prstGeom prst="ellipse">
            <a:avLst/>
          </a:prstGeom>
          <a:solidFill>
            <a:srgbClr val="99CCFF"/>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6411913" y="2679700"/>
            <a:ext cx="1571625" cy="320675"/>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723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1500">
                <a:solidFill>
                  <a:srgbClr val="FFFFFF"/>
                </a:solidFill>
              </a:rPr>
              <a:t>IntegerCounter'</a:t>
            </a:r>
          </a:p>
        </p:txBody>
      </p:sp>
      <p:grpSp>
        <p:nvGrpSpPr>
          <p:cNvPr id="20" name="Group 18"/>
          <p:cNvGrpSpPr>
            <a:grpSpLocks/>
          </p:cNvGrpSpPr>
          <p:nvPr/>
        </p:nvGrpSpPr>
        <p:grpSpPr bwMode="auto">
          <a:xfrm>
            <a:off x="6697659" y="3078161"/>
            <a:ext cx="914399" cy="914399"/>
            <a:chOff x="4603" y="2323"/>
            <a:chExt cx="576" cy="576"/>
          </a:xfrm>
        </p:grpSpPr>
        <p:sp>
          <p:nvSpPr>
            <p:cNvPr id="21" name="Oval 19"/>
            <p:cNvSpPr>
              <a:spLocks noChangeArrowheads="1"/>
            </p:cNvSpPr>
            <p:nvPr/>
          </p:nvSpPr>
          <p:spPr bwMode="auto">
            <a:xfrm>
              <a:off x="4603" y="2323"/>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2" name="Group 20"/>
            <p:cNvGrpSpPr>
              <a:grpSpLocks/>
            </p:cNvGrpSpPr>
            <p:nvPr/>
          </p:nvGrpSpPr>
          <p:grpSpPr bwMode="auto">
            <a:xfrm>
              <a:off x="4677" y="2563"/>
              <a:ext cx="434" cy="93"/>
              <a:chOff x="4677" y="2563"/>
              <a:chExt cx="434" cy="93"/>
            </a:xfrm>
          </p:grpSpPr>
          <p:sp>
            <p:nvSpPr>
              <p:cNvPr id="23" name="Oval 21"/>
              <p:cNvSpPr>
                <a:spLocks noChangeArrowheads="1"/>
              </p:cNvSpPr>
              <p:nvPr/>
            </p:nvSpPr>
            <p:spPr bwMode="auto">
              <a:xfrm>
                <a:off x="4677" y="2563"/>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24" name="Oval 22"/>
              <p:cNvSpPr>
                <a:spLocks noChangeArrowheads="1"/>
              </p:cNvSpPr>
              <p:nvPr/>
            </p:nvSpPr>
            <p:spPr bwMode="auto">
              <a:xfrm>
                <a:off x="4770" y="2563"/>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25" name="AutoShape 23"/>
              <p:cNvCxnSpPr>
                <a:cxnSpLocks noChangeShapeType="1"/>
              </p:cNvCxnSpPr>
              <p:nvPr/>
            </p:nvCxnSpPr>
            <p:spPr bwMode="auto">
              <a:xfrm>
                <a:off x="4741" y="2610"/>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Oval 24"/>
              <p:cNvSpPr>
                <a:spLocks noChangeArrowheads="1"/>
              </p:cNvSpPr>
              <p:nvPr/>
            </p:nvSpPr>
            <p:spPr bwMode="auto">
              <a:xfrm>
                <a:off x="4863" y="2563"/>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27" name="AutoShape 25"/>
              <p:cNvCxnSpPr>
                <a:cxnSpLocks noChangeShapeType="1"/>
              </p:cNvCxnSpPr>
              <p:nvPr/>
            </p:nvCxnSpPr>
            <p:spPr bwMode="auto">
              <a:xfrm>
                <a:off x="4838" y="2610"/>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Oval 26"/>
              <p:cNvSpPr>
                <a:spLocks noChangeArrowheads="1"/>
              </p:cNvSpPr>
              <p:nvPr/>
            </p:nvSpPr>
            <p:spPr bwMode="auto">
              <a:xfrm>
                <a:off x="4956" y="2563"/>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29" name="AutoShape 27"/>
              <p:cNvCxnSpPr>
                <a:cxnSpLocks noChangeShapeType="1"/>
              </p:cNvCxnSpPr>
              <p:nvPr/>
            </p:nvCxnSpPr>
            <p:spPr bwMode="auto">
              <a:xfrm>
                <a:off x="4930" y="2610"/>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28"/>
              <p:cNvSpPr>
                <a:spLocks noChangeArrowheads="1"/>
              </p:cNvSpPr>
              <p:nvPr/>
            </p:nvSpPr>
            <p:spPr bwMode="auto">
              <a:xfrm>
                <a:off x="5049" y="2563"/>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31" name="AutoShape 29"/>
              <p:cNvCxnSpPr>
                <a:cxnSpLocks noChangeShapeType="1"/>
              </p:cNvCxnSpPr>
              <p:nvPr/>
            </p:nvCxnSpPr>
            <p:spPr bwMode="auto">
              <a:xfrm>
                <a:off x="5023" y="2610"/>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32" name="Text Box 30"/>
          <p:cNvSpPr txBox="1">
            <a:spLocks noChangeArrowheads="1"/>
          </p:cNvSpPr>
          <p:nvPr/>
        </p:nvSpPr>
        <p:spPr bwMode="auto">
          <a:xfrm>
            <a:off x="474663" y="1651000"/>
            <a:ext cx="3729037" cy="36353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9876" rIns="99000" bIns="54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a:solidFill>
                  <a:srgbClr val="FFFFFF"/>
                </a:solidFill>
              </a:rPr>
              <a:t>IntegerCounter with SearchTree</a:t>
            </a:r>
          </a:p>
        </p:txBody>
      </p:sp>
      <p:sp>
        <p:nvSpPr>
          <p:cNvPr id="33" name="Text Box 31"/>
          <p:cNvSpPr txBox="1">
            <a:spLocks noChangeArrowheads="1"/>
          </p:cNvSpPr>
          <p:nvPr/>
        </p:nvSpPr>
        <p:spPr bwMode="auto">
          <a:xfrm>
            <a:off x="5283200" y="1651000"/>
            <a:ext cx="3729038" cy="363538"/>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9876" rIns="99000" bIns="54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a:solidFill>
                  <a:srgbClr val="FFFFFF"/>
                </a:solidFill>
              </a:rPr>
              <a:t>IntegerCounter with AbstractMap</a:t>
            </a:r>
          </a:p>
        </p:txBody>
      </p:sp>
      <p:sp>
        <p:nvSpPr>
          <p:cNvPr id="34" name="Text Box 32"/>
          <p:cNvSpPr txBox="1">
            <a:spLocks noChangeArrowheads="1"/>
          </p:cNvSpPr>
          <p:nvPr/>
        </p:nvSpPr>
        <p:spPr bwMode="auto">
          <a:xfrm>
            <a:off x="5491163" y="5643563"/>
            <a:ext cx="3521075" cy="876300"/>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9876" rIns="99000" bIns="5400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b="1">
                <a:solidFill>
                  <a:srgbClr val="FFFF00"/>
                </a:solidFill>
              </a:rPr>
              <a:t>Smaller</a:t>
            </a:r>
            <a:r>
              <a:rPr lang="en-US">
                <a:solidFill>
                  <a:srgbClr val="FFFFFF"/>
                </a:solidFill>
              </a:rPr>
              <a:t> state space</a:t>
            </a:r>
          </a:p>
          <a:p>
            <a:pPr algn="ctr"/>
            <a:r>
              <a:rPr lang="en-US" b="1">
                <a:solidFill>
                  <a:srgbClr val="FFFF00"/>
                </a:solidFill>
              </a:rPr>
              <a:t>Better</a:t>
            </a:r>
            <a:r>
              <a:rPr lang="en-US">
                <a:solidFill>
                  <a:srgbClr val="FFFFFF"/>
                </a:solidFill>
              </a:rPr>
              <a:t> state space reduction</a:t>
            </a:r>
          </a:p>
          <a:p>
            <a:pPr algn="ctr"/>
            <a:r>
              <a:rPr lang="en-US" b="1">
                <a:solidFill>
                  <a:srgbClr val="FFFF00"/>
                </a:solidFill>
              </a:rPr>
              <a:t>Faster</a:t>
            </a:r>
            <a:r>
              <a:rPr lang="en-US">
                <a:solidFill>
                  <a:srgbClr val="FFFFFF"/>
                </a:solidFill>
              </a:rPr>
              <a:t> analysis</a:t>
            </a:r>
          </a:p>
        </p:txBody>
      </p:sp>
      <p:sp>
        <p:nvSpPr>
          <p:cNvPr id="35" name="Text Box 33"/>
          <p:cNvSpPr txBox="1">
            <a:spLocks noChangeArrowheads="1"/>
          </p:cNvSpPr>
          <p:nvPr/>
        </p:nvSpPr>
        <p:spPr bwMode="auto">
          <a:xfrm>
            <a:off x="4418013" y="1530350"/>
            <a:ext cx="914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3224"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3200" b="1">
                <a:solidFill>
                  <a:srgbClr val="FFFFFF"/>
                </a:solidFill>
              </a:rPr>
              <a:t>vs</a:t>
            </a:r>
          </a:p>
        </p:txBody>
      </p:sp>
      <p:grpSp>
        <p:nvGrpSpPr>
          <p:cNvPr id="36" name="Group 34"/>
          <p:cNvGrpSpPr>
            <a:grpSpLocks/>
          </p:cNvGrpSpPr>
          <p:nvPr/>
        </p:nvGrpSpPr>
        <p:grpSpPr bwMode="auto">
          <a:xfrm>
            <a:off x="304800" y="4419600"/>
            <a:ext cx="912813" cy="912813"/>
            <a:chOff x="576" y="3168"/>
            <a:chExt cx="575" cy="575"/>
          </a:xfrm>
        </p:grpSpPr>
        <p:sp>
          <p:nvSpPr>
            <p:cNvPr id="37" name="Oval 35"/>
            <p:cNvSpPr>
              <a:spLocks noChangeArrowheads="1"/>
            </p:cNvSpPr>
            <p:nvPr/>
          </p:nvSpPr>
          <p:spPr bwMode="auto">
            <a:xfrm>
              <a:off x="576" y="316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8" name="Group 36"/>
            <p:cNvGrpSpPr>
              <a:grpSpLocks/>
            </p:cNvGrpSpPr>
            <p:nvPr/>
          </p:nvGrpSpPr>
          <p:grpSpPr bwMode="auto">
            <a:xfrm>
              <a:off x="621" y="3289"/>
              <a:ext cx="485" cy="281"/>
              <a:chOff x="621" y="3289"/>
              <a:chExt cx="485" cy="281"/>
            </a:xfrm>
          </p:grpSpPr>
          <p:sp>
            <p:nvSpPr>
              <p:cNvPr id="39" name="Oval 37"/>
              <p:cNvSpPr>
                <a:spLocks noChangeArrowheads="1"/>
              </p:cNvSpPr>
              <p:nvPr/>
            </p:nvSpPr>
            <p:spPr bwMode="auto">
              <a:xfrm flipH="1">
                <a:off x="749" y="32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40" name="Oval 38"/>
              <p:cNvSpPr>
                <a:spLocks noChangeArrowheads="1"/>
              </p:cNvSpPr>
              <p:nvPr/>
            </p:nvSpPr>
            <p:spPr bwMode="auto">
              <a:xfrm flipH="1">
                <a:off x="869"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41" name="Oval 39"/>
              <p:cNvSpPr>
                <a:spLocks noChangeArrowheads="1"/>
              </p:cNvSpPr>
              <p:nvPr/>
            </p:nvSpPr>
            <p:spPr bwMode="auto">
              <a:xfrm flipH="1">
                <a:off x="621"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42" name="Line 40"/>
              <p:cNvSpPr>
                <a:spLocks noChangeShapeType="1"/>
              </p:cNvSpPr>
              <p:nvPr/>
            </p:nvSpPr>
            <p:spPr bwMode="auto">
              <a:xfrm>
                <a:off x="804" y="3356"/>
                <a:ext cx="125"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1"/>
              <p:cNvSpPr>
                <a:spLocks noChangeShapeType="1"/>
              </p:cNvSpPr>
              <p:nvPr/>
            </p:nvSpPr>
            <p:spPr bwMode="auto">
              <a:xfrm flipH="1">
                <a:off x="675" y="3356"/>
                <a:ext cx="130"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Oval 42"/>
              <p:cNvSpPr>
                <a:spLocks noChangeArrowheads="1"/>
              </p:cNvSpPr>
              <p:nvPr/>
            </p:nvSpPr>
            <p:spPr bwMode="auto">
              <a:xfrm flipH="1">
                <a:off x="996"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45" name="Line 43"/>
              <p:cNvSpPr>
                <a:spLocks noChangeShapeType="1"/>
              </p:cNvSpPr>
              <p:nvPr/>
            </p:nvSpPr>
            <p:spPr bwMode="auto">
              <a:xfrm>
                <a:off x="931" y="3465"/>
                <a:ext cx="125"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Oval 44"/>
              <p:cNvSpPr>
                <a:spLocks noChangeArrowheads="1"/>
              </p:cNvSpPr>
              <p:nvPr/>
            </p:nvSpPr>
            <p:spPr bwMode="auto">
              <a:xfrm flipH="1">
                <a:off x="748"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47" name="Line 45"/>
              <p:cNvSpPr>
                <a:spLocks noChangeShapeType="1"/>
              </p:cNvSpPr>
              <p:nvPr/>
            </p:nvSpPr>
            <p:spPr bwMode="auto">
              <a:xfrm flipH="1">
                <a:off x="802" y="3465"/>
                <a:ext cx="130"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48" name="Group 46"/>
          <p:cNvGrpSpPr>
            <a:grpSpLocks/>
          </p:cNvGrpSpPr>
          <p:nvPr/>
        </p:nvGrpSpPr>
        <p:grpSpPr bwMode="auto">
          <a:xfrm>
            <a:off x="1447800" y="4419600"/>
            <a:ext cx="912813" cy="912813"/>
            <a:chOff x="1296" y="3168"/>
            <a:chExt cx="575" cy="575"/>
          </a:xfrm>
        </p:grpSpPr>
        <p:sp>
          <p:nvSpPr>
            <p:cNvPr id="49" name="Oval 47"/>
            <p:cNvSpPr>
              <a:spLocks noChangeArrowheads="1"/>
            </p:cNvSpPr>
            <p:nvPr/>
          </p:nvSpPr>
          <p:spPr bwMode="auto">
            <a:xfrm>
              <a:off x="1296" y="316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0" name="Group 48"/>
            <p:cNvGrpSpPr>
              <a:grpSpLocks/>
            </p:cNvGrpSpPr>
            <p:nvPr/>
          </p:nvGrpSpPr>
          <p:grpSpPr bwMode="auto">
            <a:xfrm>
              <a:off x="1341" y="3289"/>
              <a:ext cx="485" cy="281"/>
              <a:chOff x="1341" y="3289"/>
              <a:chExt cx="485" cy="281"/>
            </a:xfrm>
          </p:grpSpPr>
          <p:sp>
            <p:nvSpPr>
              <p:cNvPr id="51" name="Oval 49"/>
              <p:cNvSpPr>
                <a:spLocks noChangeArrowheads="1"/>
              </p:cNvSpPr>
              <p:nvPr/>
            </p:nvSpPr>
            <p:spPr bwMode="auto">
              <a:xfrm flipH="1">
                <a:off x="1469" y="32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52" name="Oval 50"/>
              <p:cNvSpPr>
                <a:spLocks noChangeArrowheads="1"/>
              </p:cNvSpPr>
              <p:nvPr/>
            </p:nvSpPr>
            <p:spPr bwMode="auto">
              <a:xfrm flipH="1">
                <a:off x="1589"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53" name="Oval 51"/>
              <p:cNvSpPr>
                <a:spLocks noChangeArrowheads="1"/>
              </p:cNvSpPr>
              <p:nvPr/>
            </p:nvSpPr>
            <p:spPr bwMode="auto">
              <a:xfrm flipH="1">
                <a:off x="1341"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54" name="Line 52"/>
              <p:cNvSpPr>
                <a:spLocks noChangeShapeType="1"/>
              </p:cNvSpPr>
              <p:nvPr/>
            </p:nvSpPr>
            <p:spPr bwMode="auto">
              <a:xfrm>
                <a:off x="1524" y="3356"/>
                <a:ext cx="125"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 name="Line 53"/>
              <p:cNvSpPr>
                <a:spLocks noChangeShapeType="1"/>
              </p:cNvSpPr>
              <p:nvPr/>
            </p:nvSpPr>
            <p:spPr bwMode="auto">
              <a:xfrm flipH="1">
                <a:off x="1395" y="3356"/>
                <a:ext cx="130"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 name="Oval 54"/>
              <p:cNvSpPr>
                <a:spLocks noChangeArrowheads="1"/>
              </p:cNvSpPr>
              <p:nvPr/>
            </p:nvSpPr>
            <p:spPr bwMode="auto">
              <a:xfrm flipH="1">
                <a:off x="1716"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57" name="Line 55"/>
              <p:cNvSpPr>
                <a:spLocks noChangeShapeType="1"/>
              </p:cNvSpPr>
              <p:nvPr/>
            </p:nvSpPr>
            <p:spPr bwMode="auto">
              <a:xfrm>
                <a:off x="1651" y="3465"/>
                <a:ext cx="125"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Oval 56"/>
              <p:cNvSpPr>
                <a:spLocks noChangeArrowheads="1"/>
              </p:cNvSpPr>
              <p:nvPr/>
            </p:nvSpPr>
            <p:spPr bwMode="auto">
              <a:xfrm flipH="1">
                <a:off x="1468"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59" name="Line 57"/>
              <p:cNvSpPr>
                <a:spLocks noChangeShapeType="1"/>
              </p:cNvSpPr>
              <p:nvPr/>
            </p:nvSpPr>
            <p:spPr bwMode="auto">
              <a:xfrm>
                <a:off x="1387" y="3465"/>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60" name="Group 58"/>
          <p:cNvGrpSpPr>
            <a:grpSpLocks/>
          </p:cNvGrpSpPr>
          <p:nvPr/>
        </p:nvGrpSpPr>
        <p:grpSpPr bwMode="auto">
          <a:xfrm>
            <a:off x="2590800" y="4419600"/>
            <a:ext cx="1141413" cy="912813"/>
            <a:chOff x="2016" y="3168"/>
            <a:chExt cx="719" cy="575"/>
          </a:xfrm>
        </p:grpSpPr>
        <p:sp>
          <p:nvSpPr>
            <p:cNvPr id="61" name="Oval 59"/>
            <p:cNvSpPr>
              <a:spLocks noChangeArrowheads="1"/>
            </p:cNvSpPr>
            <p:nvPr/>
          </p:nvSpPr>
          <p:spPr bwMode="auto">
            <a:xfrm>
              <a:off x="2016" y="3168"/>
              <a:ext cx="720"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2" name="Group 60"/>
            <p:cNvGrpSpPr>
              <a:grpSpLocks/>
            </p:cNvGrpSpPr>
            <p:nvPr/>
          </p:nvGrpSpPr>
          <p:grpSpPr bwMode="auto">
            <a:xfrm>
              <a:off x="2061" y="3289"/>
              <a:ext cx="612" cy="281"/>
              <a:chOff x="2061" y="3289"/>
              <a:chExt cx="612" cy="281"/>
            </a:xfrm>
          </p:grpSpPr>
          <p:sp>
            <p:nvSpPr>
              <p:cNvPr id="63" name="Oval 61"/>
              <p:cNvSpPr>
                <a:spLocks noChangeArrowheads="1"/>
              </p:cNvSpPr>
              <p:nvPr/>
            </p:nvSpPr>
            <p:spPr bwMode="auto">
              <a:xfrm>
                <a:off x="2313" y="328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64" name="Oval 62"/>
              <p:cNvSpPr>
                <a:spLocks noChangeArrowheads="1"/>
              </p:cNvSpPr>
              <p:nvPr/>
            </p:nvSpPr>
            <p:spPr bwMode="auto">
              <a:xfrm>
                <a:off x="2188"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65" name="Oval 63"/>
              <p:cNvSpPr>
                <a:spLocks noChangeArrowheads="1"/>
              </p:cNvSpPr>
              <p:nvPr/>
            </p:nvSpPr>
            <p:spPr bwMode="auto">
              <a:xfrm>
                <a:off x="2442" y="339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66" name="Line 64"/>
              <p:cNvSpPr>
                <a:spLocks noChangeShapeType="1"/>
              </p:cNvSpPr>
              <p:nvPr/>
            </p:nvSpPr>
            <p:spPr bwMode="auto">
              <a:xfrm flipH="1">
                <a:off x="2242" y="3356"/>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 name="Line 65"/>
              <p:cNvSpPr>
                <a:spLocks noChangeShapeType="1"/>
              </p:cNvSpPr>
              <p:nvPr/>
            </p:nvSpPr>
            <p:spPr bwMode="auto">
              <a:xfrm>
                <a:off x="2368" y="3356"/>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 name="Oval 66"/>
              <p:cNvSpPr>
                <a:spLocks noChangeArrowheads="1"/>
              </p:cNvSpPr>
              <p:nvPr/>
            </p:nvSpPr>
            <p:spPr bwMode="auto">
              <a:xfrm>
                <a:off x="2061"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69" name="Line 67"/>
              <p:cNvSpPr>
                <a:spLocks noChangeShapeType="1"/>
              </p:cNvSpPr>
              <p:nvPr/>
            </p:nvSpPr>
            <p:spPr bwMode="auto">
              <a:xfrm flipH="1">
                <a:off x="2115" y="3465"/>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Oval 68"/>
              <p:cNvSpPr>
                <a:spLocks noChangeArrowheads="1"/>
              </p:cNvSpPr>
              <p:nvPr/>
            </p:nvSpPr>
            <p:spPr bwMode="auto">
              <a:xfrm>
                <a:off x="2564" y="350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71" name="Line 69"/>
              <p:cNvSpPr>
                <a:spLocks noChangeShapeType="1"/>
              </p:cNvSpPr>
              <p:nvPr/>
            </p:nvSpPr>
            <p:spPr bwMode="auto">
              <a:xfrm>
                <a:off x="2490" y="3465"/>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72" name="Group 70"/>
          <p:cNvGrpSpPr>
            <a:grpSpLocks/>
          </p:cNvGrpSpPr>
          <p:nvPr/>
        </p:nvGrpSpPr>
        <p:grpSpPr bwMode="auto">
          <a:xfrm>
            <a:off x="1447800" y="5562600"/>
            <a:ext cx="912813" cy="912813"/>
            <a:chOff x="1296" y="3888"/>
            <a:chExt cx="575" cy="575"/>
          </a:xfrm>
        </p:grpSpPr>
        <p:sp>
          <p:nvSpPr>
            <p:cNvPr id="73" name="Oval 71"/>
            <p:cNvSpPr>
              <a:spLocks noChangeArrowheads="1"/>
            </p:cNvSpPr>
            <p:nvPr/>
          </p:nvSpPr>
          <p:spPr bwMode="auto">
            <a:xfrm>
              <a:off x="1296" y="388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4" name="Group 72"/>
            <p:cNvGrpSpPr>
              <a:grpSpLocks/>
            </p:cNvGrpSpPr>
            <p:nvPr/>
          </p:nvGrpSpPr>
          <p:grpSpPr bwMode="auto">
            <a:xfrm>
              <a:off x="1341" y="4009"/>
              <a:ext cx="490" cy="281"/>
              <a:chOff x="1341" y="4009"/>
              <a:chExt cx="490" cy="281"/>
            </a:xfrm>
          </p:grpSpPr>
          <p:sp>
            <p:nvSpPr>
              <p:cNvPr id="75" name="Oval 73"/>
              <p:cNvSpPr>
                <a:spLocks noChangeArrowheads="1"/>
              </p:cNvSpPr>
              <p:nvPr/>
            </p:nvSpPr>
            <p:spPr bwMode="auto">
              <a:xfrm>
                <a:off x="1593" y="400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76" name="Oval 74"/>
              <p:cNvSpPr>
                <a:spLocks noChangeArrowheads="1"/>
              </p:cNvSpPr>
              <p:nvPr/>
            </p:nvSpPr>
            <p:spPr bwMode="auto">
              <a:xfrm>
                <a:off x="1468" y="411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77" name="Oval 75"/>
              <p:cNvSpPr>
                <a:spLocks noChangeArrowheads="1"/>
              </p:cNvSpPr>
              <p:nvPr/>
            </p:nvSpPr>
            <p:spPr bwMode="auto">
              <a:xfrm>
                <a:off x="1722" y="411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78" name="Line 76"/>
              <p:cNvSpPr>
                <a:spLocks noChangeShapeType="1"/>
              </p:cNvSpPr>
              <p:nvPr/>
            </p:nvSpPr>
            <p:spPr bwMode="auto">
              <a:xfrm flipH="1">
                <a:off x="1522" y="4076"/>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 name="Line 77"/>
              <p:cNvSpPr>
                <a:spLocks noChangeShapeType="1"/>
              </p:cNvSpPr>
              <p:nvPr/>
            </p:nvSpPr>
            <p:spPr bwMode="auto">
              <a:xfrm>
                <a:off x="1648" y="4076"/>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 name="Oval 78"/>
              <p:cNvSpPr>
                <a:spLocks noChangeArrowheads="1"/>
              </p:cNvSpPr>
              <p:nvPr/>
            </p:nvSpPr>
            <p:spPr bwMode="auto">
              <a:xfrm>
                <a:off x="1341" y="422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81" name="Line 79"/>
              <p:cNvSpPr>
                <a:spLocks noChangeShapeType="1"/>
              </p:cNvSpPr>
              <p:nvPr/>
            </p:nvSpPr>
            <p:spPr bwMode="auto">
              <a:xfrm flipH="1">
                <a:off x="1395" y="4185"/>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 name="Oval 80"/>
              <p:cNvSpPr>
                <a:spLocks noChangeArrowheads="1"/>
              </p:cNvSpPr>
              <p:nvPr/>
            </p:nvSpPr>
            <p:spPr bwMode="auto">
              <a:xfrm>
                <a:off x="1595" y="422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83" name="Line 81"/>
              <p:cNvSpPr>
                <a:spLocks noChangeShapeType="1"/>
              </p:cNvSpPr>
              <p:nvPr/>
            </p:nvSpPr>
            <p:spPr bwMode="auto">
              <a:xfrm>
                <a:off x="1521" y="4185"/>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84" name="Group 82"/>
          <p:cNvGrpSpPr>
            <a:grpSpLocks/>
          </p:cNvGrpSpPr>
          <p:nvPr/>
        </p:nvGrpSpPr>
        <p:grpSpPr bwMode="auto">
          <a:xfrm>
            <a:off x="2590800" y="5562600"/>
            <a:ext cx="912813" cy="912813"/>
            <a:chOff x="2016" y="3888"/>
            <a:chExt cx="575" cy="575"/>
          </a:xfrm>
        </p:grpSpPr>
        <p:sp>
          <p:nvSpPr>
            <p:cNvPr id="85" name="Oval 83"/>
            <p:cNvSpPr>
              <a:spLocks noChangeArrowheads="1"/>
            </p:cNvSpPr>
            <p:nvPr/>
          </p:nvSpPr>
          <p:spPr bwMode="auto">
            <a:xfrm>
              <a:off x="2016" y="388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6" name="Group 84"/>
            <p:cNvGrpSpPr>
              <a:grpSpLocks/>
            </p:cNvGrpSpPr>
            <p:nvPr/>
          </p:nvGrpSpPr>
          <p:grpSpPr bwMode="auto">
            <a:xfrm>
              <a:off x="2075" y="3987"/>
              <a:ext cx="453" cy="281"/>
              <a:chOff x="2075" y="3987"/>
              <a:chExt cx="453" cy="281"/>
            </a:xfrm>
          </p:grpSpPr>
          <p:sp>
            <p:nvSpPr>
              <p:cNvPr id="87" name="Oval 85"/>
              <p:cNvSpPr>
                <a:spLocks noChangeArrowheads="1"/>
              </p:cNvSpPr>
              <p:nvPr/>
            </p:nvSpPr>
            <p:spPr bwMode="auto">
              <a:xfrm>
                <a:off x="2245" y="3987"/>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88" name="Oval 86"/>
              <p:cNvSpPr>
                <a:spLocks noChangeArrowheads="1"/>
              </p:cNvSpPr>
              <p:nvPr/>
            </p:nvSpPr>
            <p:spPr bwMode="auto">
              <a:xfrm>
                <a:off x="2075" y="409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89" name="Oval 87"/>
              <p:cNvSpPr>
                <a:spLocks noChangeArrowheads="1"/>
              </p:cNvSpPr>
              <p:nvPr/>
            </p:nvSpPr>
            <p:spPr bwMode="auto">
              <a:xfrm>
                <a:off x="2419" y="4093"/>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90" name="Line 88"/>
              <p:cNvSpPr>
                <a:spLocks noChangeShapeType="1"/>
              </p:cNvSpPr>
              <p:nvPr/>
            </p:nvSpPr>
            <p:spPr bwMode="auto">
              <a:xfrm flipH="1">
                <a:off x="2128" y="4054"/>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 name="Line 89"/>
              <p:cNvSpPr>
                <a:spLocks noChangeShapeType="1"/>
              </p:cNvSpPr>
              <p:nvPr/>
            </p:nvSpPr>
            <p:spPr bwMode="auto">
              <a:xfrm>
                <a:off x="2345" y="4054"/>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 name="Oval 90"/>
              <p:cNvSpPr>
                <a:spLocks noChangeArrowheads="1"/>
              </p:cNvSpPr>
              <p:nvPr/>
            </p:nvSpPr>
            <p:spPr bwMode="auto">
              <a:xfrm>
                <a:off x="2333" y="4202"/>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93" name="Line 91"/>
              <p:cNvSpPr>
                <a:spLocks noChangeShapeType="1"/>
              </p:cNvSpPr>
              <p:nvPr/>
            </p:nvSpPr>
            <p:spPr bwMode="auto">
              <a:xfrm flipH="1">
                <a:off x="2387" y="4162"/>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 name="Oval 92"/>
              <p:cNvSpPr>
                <a:spLocks noChangeArrowheads="1"/>
              </p:cNvSpPr>
              <p:nvPr/>
            </p:nvSpPr>
            <p:spPr bwMode="auto">
              <a:xfrm>
                <a:off x="2179" y="4202"/>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95" name="Line 93"/>
              <p:cNvSpPr>
                <a:spLocks noChangeShapeType="1"/>
              </p:cNvSpPr>
              <p:nvPr/>
            </p:nvSpPr>
            <p:spPr bwMode="auto">
              <a:xfrm>
                <a:off x="2105" y="4162"/>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96" name="Group 94"/>
          <p:cNvGrpSpPr>
            <a:grpSpLocks/>
          </p:cNvGrpSpPr>
          <p:nvPr/>
        </p:nvGrpSpPr>
        <p:grpSpPr bwMode="auto">
          <a:xfrm>
            <a:off x="304800" y="5562600"/>
            <a:ext cx="912813" cy="912813"/>
            <a:chOff x="576" y="3888"/>
            <a:chExt cx="575" cy="575"/>
          </a:xfrm>
        </p:grpSpPr>
        <p:sp>
          <p:nvSpPr>
            <p:cNvPr id="97" name="Oval 95"/>
            <p:cNvSpPr>
              <a:spLocks noChangeArrowheads="1"/>
            </p:cNvSpPr>
            <p:nvPr/>
          </p:nvSpPr>
          <p:spPr bwMode="auto">
            <a:xfrm>
              <a:off x="576" y="388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8" name="Group 96"/>
            <p:cNvGrpSpPr>
              <a:grpSpLocks/>
            </p:cNvGrpSpPr>
            <p:nvPr/>
          </p:nvGrpSpPr>
          <p:grpSpPr bwMode="auto">
            <a:xfrm>
              <a:off x="620" y="4009"/>
              <a:ext cx="490" cy="281"/>
              <a:chOff x="620" y="4009"/>
              <a:chExt cx="490" cy="281"/>
            </a:xfrm>
          </p:grpSpPr>
          <p:sp>
            <p:nvSpPr>
              <p:cNvPr id="99" name="Oval 97"/>
              <p:cNvSpPr>
                <a:spLocks noChangeArrowheads="1"/>
              </p:cNvSpPr>
              <p:nvPr/>
            </p:nvSpPr>
            <p:spPr bwMode="auto">
              <a:xfrm>
                <a:off x="873" y="4009"/>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sp>
            <p:nvSpPr>
              <p:cNvPr id="100" name="Oval 98"/>
              <p:cNvSpPr>
                <a:spLocks noChangeArrowheads="1"/>
              </p:cNvSpPr>
              <p:nvPr/>
            </p:nvSpPr>
            <p:spPr bwMode="auto">
              <a:xfrm>
                <a:off x="747" y="411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sp>
            <p:nvSpPr>
              <p:cNvPr id="101" name="Oval 99"/>
              <p:cNvSpPr>
                <a:spLocks noChangeArrowheads="1"/>
              </p:cNvSpPr>
              <p:nvPr/>
            </p:nvSpPr>
            <p:spPr bwMode="auto">
              <a:xfrm>
                <a:off x="1001" y="4116"/>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sp>
            <p:nvSpPr>
              <p:cNvPr id="102" name="Line 100"/>
              <p:cNvSpPr>
                <a:spLocks noChangeShapeType="1"/>
              </p:cNvSpPr>
              <p:nvPr/>
            </p:nvSpPr>
            <p:spPr bwMode="auto">
              <a:xfrm flipH="1">
                <a:off x="801" y="4076"/>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 name="Line 101"/>
              <p:cNvSpPr>
                <a:spLocks noChangeShapeType="1"/>
              </p:cNvSpPr>
              <p:nvPr/>
            </p:nvSpPr>
            <p:spPr bwMode="auto">
              <a:xfrm>
                <a:off x="927" y="4076"/>
                <a:ext cx="128"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 name="Oval 102"/>
              <p:cNvSpPr>
                <a:spLocks noChangeArrowheads="1"/>
              </p:cNvSpPr>
              <p:nvPr/>
            </p:nvSpPr>
            <p:spPr bwMode="auto">
              <a:xfrm>
                <a:off x="620" y="422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05" name="Line 103"/>
              <p:cNvSpPr>
                <a:spLocks noChangeShapeType="1"/>
              </p:cNvSpPr>
              <p:nvPr/>
            </p:nvSpPr>
            <p:spPr bwMode="auto">
              <a:xfrm flipH="1">
                <a:off x="674" y="4185"/>
                <a:ext cx="127"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 name="Oval 104"/>
              <p:cNvSpPr>
                <a:spLocks noChangeArrowheads="1"/>
              </p:cNvSpPr>
              <p:nvPr/>
            </p:nvSpPr>
            <p:spPr bwMode="auto">
              <a:xfrm>
                <a:off x="874" y="4225"/>
                <a:ext cx="110" cy="6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sp>
            <p:nvSpPr>
              <p:cNvPr id="107" name="Line 105"/>
              <p:cNvSpPr>
                <a:spLocks noChangeShapeType="1"/>
              </p:cNvSpPr>
              <p:nvPr/>
            </p:nvSpPr>
            <p:spPr bwMode="auto">
              <a:xfrm flipH="1">
                <a:off x="936" y="4185"/>
                <a:ext cx="130" cy="40"/>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08" name="Group 106"/>
          <p:cNvGrpSpPr>
            <a:grpSpLocks/>
          </p:cNvGrpSpPr>
          <p:nvPr/>
        </p:nvGrpSpPr>
        <p:grpSpPr bwMode="auto">
          <a:xfrm>
            <a:off x="4311651" y="4191002"/>
            <a:ext cx="3536951" cy="1371601"/>
            <a:chOff x="3100" y="3024"/>
            <a:chExt cx="2228" cy="864"/>
          </a:xfrm>
        </p:grpSpPr>
        <p:grpSp>
          <p:nvGrpSpPr>
            <p:cNvPr id="109" name="Group 107"/>
            <p:cNvGrpSpPr>
              <a:grpSpLocks/>
            </p:cNvGrpSpPr>
            <p:nvPr/>
          </p:nvGrpSpPr>
          <p:grpSpPr bwMode="auto">
            <a:xfrm>
              <a:off x="4608" y="3168"/>
              <a:ext cx="576" cy="576"/>
              <a:chOff x="4608" y="3168"/>
              <a:chExt cx="576" cy="576"/>
            </a:xfrm>
          </p:grpSpPr>
          <p:sp>
            <p:nvSpPr>
              <p:cNvPr id="112" name="Oval 108"/>
              <p:cNvSpPr>
                <a:spLocks noChangeArrowheads="1"/>
              </p:cNvSpPr>
              <p:nvPr/>
            </p:nvSpPr>
            <p:spPr bwMode="auto">
              <a:xfrm>
                <a:off x="4608" y="3168"/>
                <a:ext cx="576" cy="576"/>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13" name="Group 109"/>
              <p:cNvGrpSpPr>
                <a:grpSpLocks/>
              </p:cNvGrpSpPr>
              <p:nvPr/>
            </p:nvGrpSpPr>
            <p:grpSpPr bwMode="auto">
              <a:xfrm>
                <a:off x="4682" y="3408"/>
                <a:ext cx="434" cy="93"/>
                <a:chOff x="4682" y="3408"/>
                <a:chExt cx="434" cy="93"/>
              </a:xfrm>
            </p:grpSpPr>
            <p:sp>
              <p:nvSpPr>
                <p:cNvPr id="114" name="Oval 110"/>
                <p:cNvSpPr>
                  <a:spLocks noChangeArrowheads="1"/>
                </p:cNvSpPr>
                <p:nvPr/>
              </p:nvSpPr>
              <p:spPr bwMode="auto">
                <a:xfrm>
                  <a:off x="4682" y="3408"/>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1</a:t>
                  </a:r>
                </a:p>
              </p:txBody>
            </p:sp>
            <p:sp>
              <p:nvSpPr>
                <p:cNvPr id="115" name="Oval 111"/>
                <p:cNvSpPr>
                  <a:spLocks noChangeArrowheads="1"/>
                </p:cNvSpPr>
                <p:nvPr/>
              </p:nvSpPr>
              <p:spPr bwMode="auto">
                <a:xfrm>
                  <a:off x="4776" y="3408"/>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2</a:t>
                  </a:r>
                </a:p>
              </p:txBody>
            </p:sp>
            <p:cxnSp>
              <p:nvCxnSpPr>
                <p:cNvPr id="116" name="AutoShape 112"/>
                <p:cNvCxnSpPr>
                  <a:cxnSpLocks noChangeShapeType="1"/>
                </p:cNvCxnSpPr>
                <p:nvPr/>
              </p:nvCxnSpPr>
              <p:spPr bwMode="auto">
                <a:xfrm>
                  <a:off x="4743" y="3455"/>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7" name="Oval 113"/>
                <p:cNvSpPr>
                  <a:spLocks noChangeArrowheads="1"/>
                </p:cNvSpPr>
                <p:nvPr/>
              </p:nvSpPr>
              <p:spPr bwMode="auto">
                <a:xfrm>
                  <a:off x="4868" y="3408"/>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4</a:t>
                  </a:r>
                </a:p>
              </p:txBody>
            </p:sp>
            <p:cxnSp>
              <p:nvCxnSpPr>
                <p:cNvPr id="118" name="AutoShape 114"/>
                <p:cNvCxnSpPr>
                  <a:cxnSpLocks noChangeShapeType="1"/>
                </p:cNvCxnSpPr>
                <p:nvPr/>
              </p:nvCxnSpPr>
              <p:spPr bwMode="auto">
                <a:xfrm>
                  <a:off x="4836" y="3455"/>
                  <a:ext cx="3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9" name="Oval 115"/>
                <p:cNvSpPr>
                  <a:spLocks noChangeArrowheads="1"/>
                </p:cNvSpPr>
                <p:nvPr/>
              </p:nvSpPr>
              <p:spPr bwMode="auto">
                <a:xfrm>
                  <a:off x="4961" y="3408"/>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5</a:t>
                  </a:r>
                </a:p>
              </p:txBody>
            </p:sp>
            <p:cxnSp>
              <p:nvCxnSpPr>
                <p:cNvPr id="120" name="AutoShape 116"/>
                <p:cNvCxnSpPr>
                  <a:cxnSpLocks noChangeShapeType="1"/>
                </p:cNvCxnSpPr>
                <p:nvPr/>
              </p:nvCxnSpPr>
              <p:spPr bwMode="auto">
                <a:xfrm>
                  <a:off x="4935" y="3455"/>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1" name="Oval 117"/>
                <p:cNvSpPr>
                  <a:spLocks noChangeArrowheads="1"/>
                </p:cNvSpPr>
                <p:nvPr/>
              </p:nvSpPr>
              <p:spPr bwMode="auto">
                <a:xfrm>
                  <a:off x="5054" y="3408"/>
                  <a:ext cx="62" cy="93"/>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sz="900">
                      <a:solidFill>
                        <a:srgbClr val="000000"/>
                      </a:solidFill>
                      <a:latin typeface="Courier New" pitchFamily="49" charset="0"/>
                      <a:ea typeface="DejaVu Sans" charset="0"/>
                      <a:cs typeface="DejaVu Sans" charset="0"/>
                    </a:rPr>
                    <a:t>6</a:t>
                  </a:r>
                </a:p>
              </p:txBody>
            </p:sp>
            <p:cxnSp>
              <p:nvCxnSpPr>
                <p:cNvPr id="122" name="AutoShape 118"/>
                <p:cNvCxnSpPr>
                  <a:cxnSpLocks noChangeShapeType="1"/>
                </p:cNvCxnSpPr>
                <p:nvPr/>
              </p:nvCxnSpPr>
              <p:spPr bwMode="auto">
                <a:xfrm>
                  <a:off x="5028" y="3455"/>
                  <a:ext cx="3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110" name="AutoShape 119"/>
            <p:cNvSpPr>
              <a:spLocks noChangeArrowheads="1"/>
            </p:cNvSpPr>
            <p:nvPr/>
          </p:nvSpPr>
          <p:spPr bwMode="auto">
            <a:xfrm>
              <a:off x="4464" y="3024"/>
              <a:ext cx="864" cy="864"/>
            </a:xfrm>
            <a:prstGeom prst="roundRect">
              <a:avLst>
                <a:gd name="adj" fmla="val 16667"/>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AutoShape 120"/>
            <p:cNvSpPr>
              <a:spLocks noChangeArrowheads="1"/>
            </p:cNvSpPr>
            <p:nvPr/>
          </p:nvSpPr>
          <p:spPr bwMode="auto">
            <a:xfrm>
              <a:off x="3100" y="3312"/>
              <a:ext cx="1152" cy="288"/>
            </a:xfrm>
            <a:prstGeom prst="rightArrow">
              <a:avLst>
                <a:gd name="adj1" fmla="val 50000"/>
                <a:gd name="adj2" fmla="val 100000"/>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3" name="Text Box 121"/>
          <p:cNvSpPr txBox="1">
            <a:spLocks noChangeArrowheads="1"/>
          </p:cNvSpPr>
          <p:nvPr/>
        </p:nvSpPr>
        <p:spPr bwMode="auto">
          <a:xfrm>
            <a:off x="1579563" y="2684463"/>
            <a:ext cx="1531937" cy="320675"/>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67230" rIns="99000" bIns="54000"/>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gn="ctr"/>
            <a:r>
              <a:rPr lang="en-US" sz="1500">
                <a:solidFill>
                  <a:srgbClr val="FFFFFF"/>
                </a:solidFill>
              </a:rPr>
              <a:t>IntegerCounter</a:t>
            </a:r>
          </a:p>
        </p:txBody>
      </p:sp>
    </p:spTree>
    <p:extLst>
      <p:ext uri="{BB962C8B-B14F-4D97-AF65-F5344CB8AC3E}">
        <p14:creationId xmlns:p14="http://schemas.microsoft.com/office/powerpoint/2010/main" val="79845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fill="hold" grpId="0" nodeType="afterEffect">
                                  <p:stCondLst>
                                    <p:cond delay="0"/>
                                  </p:stCondLst>
                                  <p:childTnLst>
                                    <p:set>
                                      <p:cBhvr additive="repl">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0"/>
                            </p:stCondLst>
                            <p:childTnLst>
                              <p:par>
                                <p:cTn id="11" presetID="1" presetClass="entr" fill="hold" nodeType="afterEffect">
                                  <p:stCondLst>
                                    <p:cond delay="0"/>
                                  </p:stCondLst>
                                  <p:childTnLst>
                                    <p:set>
                                      <p:cBhvr additive="repl">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0"/>
                            </p:stCondLst>
                            <p:childTnLst>
                              <p:par>
                                <p:cTn id="14" presetID="1" presetClass="entr" fill="hold" nodeType="afterEffect">
                                  <p:stCondLst>
                                    <p:cond delay="0"/>
                                  </p:stCondLst>
                                  <p:childTnLst>
                                    <p:set>
                                      <p:cBhvr additive="repl">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0"/>
                            </p:stCondLst>
                            <p:childTnLst>
                              <p:par>
                                <p:cTn id="17" presetID="1" presetClass="entr" fill="hold" nodeType="afterEffect">
                                  <p:stCondLst>
                                    <p:cond delay="0"/>
                                  </p:stCondLst>
                                  <p:childTnLst>
                                    <p:set>
                                      <p:cBhvr additive="repl">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grpId="0" nodeType="clickEffect">
                                  <p:stCondLst>
                                    <p:cond delay="0"/>
                                  </p:stCondLst>
                                  <p:childTnLst>
                                    <p:set>
                                      <p:cBhvr additive="repl">
                                        <p:cTn id="22" dur="1" fill="hold">
                                          <p:stCondLst>
                                            <p:cond delay="0"/>
                                          </p:stCondLst>
                                        </p:cTn>
                                        <p:tgtEl>
                                          <p:spTgt spid="4"/>
                                        </p:tgtEl>
                                        <p:attrNameLst>
                                          <p:attrName>style.visibility</p:attrName>
                                        </p:attrNameLst>
                                      </p:cBhvr>
                                      <p:to>
                                        <p:strVal val="visible"/>
                                      </p:to>
                                    </p:set>
                                  </p:childTnLst>
                                </p:cTn>
                              </p:par>
                            </p:childTnLst>
                          </p:cTn>
                        </p:par>
                        <p:par>
                          <p:cTn id="23" fill="hold">
                            <p:stCondLst>
                              <p:cond delay="0"/>
                            </p:stCondLst>
                            <p:childTnLst>
                              <p:par>
                                <p:cTn id="24" presetID="1" presetClass="entr" fill="hold" nodeType="afterEffect">
                                  <p:stCondLst>
                                    <p:cond delay="0"/>
                                  </p:stCondLst>
                                  <p:childTnLst>
                                    <p:set>
                                      <p:cBhvr additive="repl">
                                        <p:cTn id="25" dur="1" fill="hold">
                                          <p:stCondLst>
                                            <p:cond delay="0"/>
                                          </p:stCondLst>
                                        </p:cTn>
                                        <p:tgtEl>
                                          <p:spTgt spid="36"/>
                                        </p:tgtEl>
                                        <p:attrNameLst>
                                          <p:attrName>style.visibility</p:attrName>
                                        </p:attrNameLst>
                                      </p:cBhvr>
                                      <p:to>
                                        <p:strVal val="visible"/>
                                      </p:to>
                                    </p:set>
                                  </p:childTnLst>
                                </p:cTn>
                              </p:par>
                            </p:childTnLst>
                          </p:cTn>
                        </p:par>
                        <p:par>
                          <p:cTn id="26" fill="hold">
                            <p:stCondLst>
                              <p:cond delay="0"/>
                            </p:stCondLst>
                            <p:childTnLst>
                              <p:par>
                                <p:cTn id="27" presetID="1" presetClass="entr" fill="hold" nodeType="afterEffect">
                                  <p:stCondLst>
                                    <p:cond delay="0"/>
                                  </p:stCondLst>
                                  <p:childTnLst>
                                    <p:set>
                                      <p:cBhvr additive="repl">
                                        <p:cTn id="28" dur="1" fill="hold">
                                          <p:stCondLst>
                                            <p:cond delay="0"/>
                                          </p:stCondLst>
                                        </p:cTn>
                                        <p:tgtEl>
                                          <p:spTgt spid="48"/>
                                        </p:tgtEl>
                                        <p:attrNameLst>
                                          <p:attrName>style.visibility</p:attrName>
                                        </p:attrNameLst>
                                      </p:cBhvr>
                                      <p:to>
                                        <p:strVal val="visible"/>
                                      </p:to>
                                    </p:set>
                                  </p:childTnLst>
                                </p:cTn>
                              </p:par>
                            </p:childTnLst>
                          </p:cTn>
                        </p:par>
                        <p:par>
                          <p:cTn id="29" fill="hold">
                            <p:stCondLst>
                              <p:cond delay="0"/>
                            </p:stCondLst>
                            <p:childTnLst>
                              <p:par>
                                <p:cTn id="30" presetID="1" presetClass="entr" fill="hold" nodeType="afterEffect">
                                  <p:stCondLst>
                                    <p:cond delay="0"/>
                                  </p:stCondLst>
                                  <p:childTnLst>
                                    <p:set>
                                      <p:cBhvr additive="repl">
                                        <p:cTn id="31" dur="1" fill="hold">
                                          <p:stCondLst>
                                            <p:cond delay="0"/>
                                          </p:stCondLst>
                                        </p:cTn>
                                        <p:tgtEl>
                                          <p:spTgt spid="60"/>
                                        </p:tgtEl>
                                        <p:attrNameLst>
                                          <p:attrName>style.visibility</p:attrName>
                                        </p:attrNameLst>
                                      </p:cBhvr>
                                      <p:to>
                                        <p:strVal val="visible"/>
                                      </p:to>
                                    </p:set>
                                  </p:childTnLst>
                                </p:cTn>
                              </p:par>
                            </p:childTnLst>
                          </p:cTn>
                        </p:par>
                        <p:par>
                          <p:cTn id="32" fill="hold">
                            <p:stCondLst>
                              <p:cond delay="0"/>
                            </p:stCondLst>
                            <p:childTnLst>
                              <p:par>
                                <p:cTn id="33" presetID="1" presetClass="entr" fill="hold" nodeType="afterEffect">
                                  <p:stCondLst>
                                    <p:cond delay="0"/>
                                  </p:stCondLst>
                                  <p:childTnLst>
                                    <p:set>
                                      <p:cBhvr additive="repl">
                                        <p:cTn id="34" dur="1" fill="hold">
                                          <p:stCondLst>
                                            <p:cond delay="0"/>
                                          </p:stCondLst>
                                        </p:cTn>
                                        <p:tgtEl>
                                          <p:spTgt spid="96"/>
                                        </p:tgtEl>
                                        <p:attrNameLst>
                                          <p:attrName>style.visibility</p:attrName>
                                        </p:attrNameLst>
                                      </p:cBhvr>
                                      <p:to>
                                        <p:strVal val="visible"/>
                                      </p:to>
                                    </p:set>
                                  </p:childTnLst>
                                </p:cTn>
                              </p:par>
                            </p:childTnLst>
                          </p:cTn>
                        </p:par>
                        <p:par>
                          <p:cTn id="35" fill="hold">
                            <p:stCondLst>
                              <p:cond delay="0"/>
                            </p:stCondLst>
                            <p:childTnLst>
                              <p:par>
                                <p:cTn id="36" presetID="1" presetClass="entr" fill="hold" nodeType="afterEffect">
                                  <p:stCondLst>
                                    <p:cond delay="0"/>
                                  </p:stCondLst>
                                  <p:childTnLst>
                                    <p:set>
                                      <p:cBhvr additive="repl">
                                        <p:cTn id="37" dur="1" fill="hold">
                                          <p:stCondLst>
                                            <p:cond delay="0"/>
                                          </p:stCondLst>
                                        </p:cTn>
                                        <p:tgtEl>
                                          <p:spTgt spid="72"/>
                                        </p:tgtEl>
                                        <p:attrNameLst>
                                          <p:attrName>style.visibility</p:attrName>
                                        </p:attrNameLst>
                                      </p:cBhvr>
                                      <p:to>
                                        <p:strVal val="visible"/>
                                      </p:to>
                                    </p:set>
                                  </p:childTnLst>
                                </p:cTn>
                              </p:par>
                            </p:childTnLst>
                          </p:cTn>
                        </p:par>
                        <p:par>
                          <p:cTn id="38" fill="hold">
                            <p:stCondLst>
                              <p:cond delay="0"/>
                            </p:stCondLst>
                            <p:childTnLst>
                              <p:par>
                                <p:cTn id="39" presetID="1" presetClass="entr" fill="hold" nodeType="afterEffect">
                                  <p:stCondLst>
                                    <p:cond delay="0"/>
                                  </p:stCondLst>
                                  <p:childTnLst>
                                    <p:set>
                                      <p:cBhvr additive="repl">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4" presetClass="entr" accel="100000" fill="hold" nodeType="clickEffect">
                                  <p:stCondLst>
                                    <p:cond delay="0"/>
                                  </p:stCondLst>
                                  <p:childTnLst>
                                    <p:set>
                                      <p:cBhvr additive="repl">
                                        <p:cTn id="44" dur="1" fill="hold">
                                          <p:stCondLst>
                                            <p:cond delay="0"/>
                                          </p:stCondLst>
                                        </p:cTn>
                                        <p:tgtEl>
                                          <p:spTgt spid="108"/>
                                        </p:tgtEl>
                                        <p:attrNameLst>
                                          <p:attrName>style.visibility</p:attrName>
                                        </p:attrNameLst>
                                      </p:cBhvr>
                                      <p:to>
                                        <p:strVal val="visible"/>
                                      </p:to>
                                    </p:set>
                                    <p:anim calcmode="lin" valueType="num">
                                      <p:cBhvr additive="repl">
                                        <p:cTn id="45" dur="500" fill="hold"/>
                                        <p:tgtEl>
                                          <p:spTgt spid="108"/>
                                        </p:tgtEl>
                                        <p:attrNameLst>
                                          <p:attrName>ppt_w</p:attrName>
                                        </p:attrNameLst>
                                      </p:cBhvr>
                                      <p:tavLst>
                                        <p:tav tm="100000">
                                          <p:val>
                                            <p:strVal val="#ppt_w*0.05"/>
                                          </p:val>
                                        </p:tav>
                                        <p:tav>
                                          <p:val>
                                            <p:strVal val="#ppt_w"/>
                                          </p:val>
                                        </p:tav>
                                      </p:tavLst>
                                    </p:anim>
                                    <p:anim calcmode="lin" valueType="num">
                                      <p:cBhvr additive="repl">
                                        <p:cTn id="46" dur="500" fill="hold"/>
                                        <p:tgtEl>
                                          <p:spTgt spid="108"/>
                                        </p:tgtEl>
                                        <p:attrNameLst>
                                          <p:attrName>ppt_h</p:attrName>
                                        </p:attrNameLst>
                                      </p:cBhvr>
                                      <p:tavLst>
                                        <p:tav tm="100000">
                                          <p:val>
                                            <p:strVal val="#ppt_h"/>
                                          </p:val>
                                        </p:tav>
                                        <p:tav>
                                          <p:val>
                                            <p:strVal val="#ppt_h"/>
                                          </p:val>
                                        </p:tav>
                                      </p:tavLst>
                                    </p:anim>
                                    <p:anim calcmode="lin" valueType="num">
                                      <p:cBhvr additive="repl">
                                        <p:cTn id="47" dur="500" fill="hold"/>
                                        <p:tgtEl>
                                          <p:spTgt spid="108"/>
                                        </p:tgtEl>
                                        <p:attrNameLst>
                                          <p:attrName>ppt_x</p:attrName>
                                        </p:attrNameLst>
                                      </p:cBhvr>
                                      <p:tavLst>
                                        <p:tav tm="100000">
                                          <p:val>
                                            <p:strVal val="#ppt_x-.2"/>
                                          </p:val>
                                        </p:tav>
                                        <p:tav>
                                          <p:val>
                                            <p:strVal val="#ppt_x"/>
                                          </p:val>
                                        </p:tav>
                                      </p:tavLst>
                                    </p:anim>
                                    <p:anim calcmode="lin" valueType="num">
                                      <p:cBhvr additive="repl">
                                        <p:cTn id="48" dur="500" fill="hold"/>
                                        <p:tgtEl>
                                          <p:spTgt spid="108"/>
                                        </p:tgtEl>
                                        <p:attrNameLst>
                                          <p:attrName>ppt_y</p:attrName>
                                        </p:attrNameLst>
                                      </p:cBhvr>
                                      <p:tavLst>
                                        <p:tav tm="100000">
                                          <p:val>
                                            <p:strVal val="#ppt_y"/>
                                          </p:val>
                                        </p:tav>
                                        <p:tav>
                                          <p:val>
                                            <p:strVal val="#ppt_y"/>
                                          </p:val>
                                        </p:tav>
                                      </p:tavLst>
                                    </p:anim>
                                    <p:animEffect transition="in" filter="fade">
                                      <p:cBhvr additive="repl">
                                        <p:cTn id="49" dur="500"/>
                                        <p:tgtEl>
                                          <p:spTgt spid="10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fill="hold" nodeType="clickEffect">
                                  <p:stCondLst>
                                    <p:cond delay="0"/>
                                  </p:stCondLst>
                                  <p:childTnLst>
                                    <p:set>
                                      <p:cBhvr additive="repl">
                                        <p:cTn id="5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Modular Extension</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b="1" dirty="0" smtClean="0">
                <a:solidFill>
                  <a:srgbClr val="FFFF00"/>
                </a:solidFill>
              </a:rPr>
              <a:t>Program Specification</a:t>
            </a:r>
          </a:p>
          <a:p>
            <a:pPr lvl="2"/>
            <a:r>
              <a:rPr lang="en-US" dirty="0" smtClean="0"/>
              <a:t>Search Algorithm</a:t>
            </a:r>
          </a:p>
          <a:p>
            <a:pPr lvl="2"/>
            <a:r>
              <a:rPr lang="en-US" dirty="0" smtClean="0"/>
              <a:t>State Space Reduction</a:t>
            </a:r>
          </a:p>
        </p:txBody>
      </p:sp>
    </p:spTree>
    <p:extLst>
      <p:ext uri="{BB962C8B-B14F-4D97-AF65-F5344CB8AC3E}">
        <p14:creationId xmlns:p14="http://schemas.microsoft.com/office/powerpoint/2010/main" val="33784527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Module Implementation</a:t>
            </a:r>
          </a:p>
        </p:txBody>
      </p:sp>
      <p:sp>
        <p:nvSpPr>
          <p:cNvPr id="26626" name="Text Box 2"/>
          <p:cNvSpPr txBox="1">
            <a:spLocks noChangeArrowheads="1"/>
          </p:cNvSpPr>
          <p:nvPr/>
        </p:nvSpPr>
        <p:spPr bwMode="auto">
          <a:xfrm>
            <a:off x="655407" y="1908839"/>
            <a:ext cx="3700525" cy="433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100" b="1" dirty="0">
                <a:solidFill>
                  <a:srgbClr val="00FF00"/>
                </a:solidFill>
                <a:latin typeface="Courier New" pitchFamily="49" charset="0"/>
              </a:rPr>
              <a:t>class</a:t>
            </a:r>
            <a:r>
              <a:rPr lang="en-US" sz="1100" dirty="0">
                <a:solidFill>
                  <a:srgbClr val="FFFFFF"/>
                </a:solidFill>
                <a:latin typeface="Courier New" pitchFamily="49" charset="0"/>
              </a:rPr>
              <a:t> </a:t>
            </a:r>
            <a:r>
              <a:rPr lang="en-US" sz="1100" dirty="0" err="1">
                <a:solidFill>
                  <a:srgbClr val="FFFFFF"/>
                </a:solidFill>
                <a:latin typeface="Courier New" pitchFamily="49" charset="0"/>
              </a:rPr>
              <a:t>SearchTree</a:t>
            </a:r>
            <a:r>
              <a:rPr lang="en-US" sz="1100" dirty="0">
                <a:solidFill>
                  <a:srgbClr val="FFFFFF"/>
                </a:solidFill>
                <a:latin typeface="Courier New" pitchFamily="49" charset="0"/>
              </a:rPr>
              <a:t> </a:t>
            </a:r>
            <a:r>
              <a:rPr lang="en-US" sz="1100" b="1" dirty="0">
                <a:solidFill>
                  <a:srgbClr val="00FF00"/>
                </a:solidFill>
                <a:latin typeface="Courier New" pitchFamily="49" charset="0"/>
              </a:rPr>
              <a:t>implements</a:t>
            </a:r>
            <a:r>
              <a:rPr lang="en-US" sz="1100" dirty="0">
                <a:solidFill>
                  <a:srgbClr val="FFFFFF"/>
                </a:solidFill>
                <a:latin typeface="Courier New" pitchFamily="49" charset="0"/>
              </a:rPr>
              <a:t> Map {</a:t>
            </a:r>
          </a:p>
          <a:p>
            <a:pPr>
              <a:lnSpc>
                <a:spcPct val="118000"/>
              </a:lnSpc>
            </a:pPr>
            <a:r>
              <a:rPr lang="en-US" sz="1100" dirty="0">
                <a:solidFill>
                  <a:srgbClr val="FFFFFF"/>
                </a:solidFill>
                <a:latin typeface="Courier New" pitchFamily="49" charset="0"/>
              </a:rPr>
              <a:t>    </a:t>
            </a:r>
            <a:r>
              <a:rPr lang="en-US" sz="1100" b="1" dirty="0">
                <a:solidFill>
                  <a:srgbClr val="00FF00"/>
                </a:solidFill>
                <a:latin typeface="Courier New" pitchFamily="49" charset="0"/>
              </a:rPr>
              <a:t>class</a:t>
            </a:r>
            <a:r>
              <a:rPr lang="en-US" sz="1100" dirty="0">
                <a:solidFill>
                  <a:srgbClr val="FFFFFF"/>
                </a:solidFill>
                <a:latin typeface="Courier New" pitchFamily="49" charset="0"/>
              </a:rPr>
              <a:t> Node {</a:t>
            </a:r>
          </a:p>
          <a:p>
            <a:pPr>
              <a:lnSpc>
                <a:spcPct val="118000"/>
              </a:lnSpc>
            </a:pPr>
            <a:r>
              <a:rPr lang="en-US" sz="1100" dirty="0">
                <a:solidFill>
                  <a:srgbClr val="FFFFFF"/>
                </a:solidFill>
                <a:latin typeface="Courier New" pitchFamily="49" charset="0"/>
              </a:rPr>
              <a:t>        </a:t>
            </a:r>
            <a:r>
              <a:rPr lang="en-US" sz="1100" b="1" dirty="0" err="1">
                <a:solidFill>
                  <a:srgbClr val="00FF00"/>
                </a:solidFill>
                <a:latin typeface="Courier New" pitchFamily="49" charset="0"/>
              </a:rPr>
              <a:t>int</a:t>
            </a:r>
            <a:r>
              <a:rPr lang="en-US" sz="1100" dirty="0">
                <a:solidFill>
                  <a:srgbClr val="FFFFFF"/>
                </a:solidFill>
                <a:latin typeface="Courier New" pitchFamily="49" charset="0"/>
              </a:rPr>
              <a:t> key;</a:t>
            </a:r>
          </a:p>
          <a:p>
            <a:pPr>
              <a:lnSpc>
                <a:spcPct val="118000"/>
              </a:lnSpc>
            </a:pPr>
            <a:r>
              <a:rPr lang="en-US" sz="1100" dirty="0">
                <a:solidFill>
                  <a:srgbClr val="FFFFFF"/>
                </a:solidFill>
                <a:latin typeface="Courier New" pitchFamily="49" charset="0"/>
              </a:rPr>
              <a:t>        Object value;</a:t>
            </a:r>
          </a:p>
          <a:p>
            <a:pPr>
              <a:lnSpc>
                <a:spcPct val="118000"/>
              </a:lnSpc>
            </a:pPr>
            <a:r>
              <a:rPr lang="en-US" sz="1100" dirty="0">
                <a:solidFill>
                  <a:srgbClr val="FFFFFF"/>
                </a:solidFill>
                <a:latin typeface="Courier New" pitchFamily="49" charset="0"/>
              </a:rPr>
              <a:t>        Node left;</a:t>
            </a:r>
          </a:p>
          <a:p>
            <a:pPr>
              <a:lnSpc>
                <a:spcPct val="118000"/>
              </a:lnSpc>
            </a:pPr>
            <a:r>
              <a:rPr lang="en-US" sz="1100" dirty="0">
                <a:solidFill>
                  <a:srgbClr val="FFFFFF"/>
                </a:solidFill>
                <a:latin typeface="Courier New" pitchFamily="49" charset="0"/>
              </a:rPr>
              <a:t>        Node right;</a:t>
            </a:r>
          </a:p>
          <a:p>
            <a:pPr>
              <a:lnSpc>
                <a:spcPct val="118000"/>
              </a:lnSpc>
            </a:pPr>
            <a:r>
              <a:rPr lang="en-US" sz="1100" dirty="0">
                <a:solidFill>
                  <a:srgbClr val="FFFFFF"/>
                </a:solidFill>
                <a:latin typeface="Courier New" pitchFamily="49" charset="0"/>
              </a:rPr>
              <a:t>    }</a:t>
            </a:r>
          </a:p>
          <a:p>
            <a:pPr>
              <a:lnSpc>
                <a:spcPct val="118000"/>
              </a:lnSpc>
            </a:pPr>
            <a:endParaRPr lang="en-US" sz="1100" dirty="0">
              <a:solidFill>
                <a:srgbClr val="FFFFFF"/>
              </a:solidFill>
              <a:latin typeface="Courier New" pitchFamily="49" charset="0"/>
            </a:endParaRPr>
          </a:p>
          <a:p>
            <a:pPr>
              <a:lnSpc>
                <a:spcPct val="118000"/>
              </a:lnSpc>
            </a:pPr>
            <a:r>
              <a:rPr lang="en-US" sz="1100" b="1" dirty="0">
                <a:solidFill>
                  <a:srgbClr val="FFFFFF"/>
                </a:solidFill>
                <a:latin typeface="Courier New" pitchFamily="49" charset="0"/>
              </a:rPr>
              <a:t>    </a:t>
            </a:r>
            <a:r>
              <a:rPr lang="en-US" sz="1100" dirty="0">
                <a:solidFill>
                  <a:srgbClr val="FFFFFF"/>
                </a:solidFill>
                <a:latin typeface="Courier New" pitchFamily="49" charset="0"/>
              </a:rPr>
              <a:t>Node root;</a:t>
            </a:r>
          </a:p>
          <a:p>
            <a:pPr>
              <a:lnSpc>
                <a:spcPct val="118000"/>
              </a:lnSpc>
            </a:pPr>
            <a:endParaRPr lang="en-US" sz="1100" dirty="0">
              <a:solidFill>
                <a:srgbClr val="FFFFFF"/>
              </a:solidFill>
              <a:latin typeface="Courier New" pitchFamily="49" charset="0"/>
            </a:endParaRPr>
          </a:p>
          <a:p>
            <a:pPr>
              <a:lnSpc>
                <a:spcPct val="118000"/>
              </a:lnSpc>
            </a:pPr>
            <a:r>
              <a:rPr lang="en-US" sz="1100" dirty="0">
                <a:solidFill>
                  <a:srgbClr val="FFFFFF"/>
                </a:solidFill>
                <a:latin typeface="Courier New" pitchFamily="49" charset="0"/>
              </a:rPr>
              <a:t>    Object get(</a:t>
            </a:r>
            <a:r>
              <a:rPr lang="en-US" sz="1100" b="1" dirty="0" err="1">
                <a:solidFill>
                  <a:srgbClr val="00FF00"/>
                </a:solidFill>
                <a:latin typeface="Courier New" pitchFamily="49" charset="0"/>
              </a:rPr>
              <a:t>int</a:t>
            </a:r>
            <a:r>
              <a:rPr lang="en-US" sz="1100" dirty="0">
                <a:solidFill>
                  <a:srgbClr val="FFFFFF"/>
                </a:solidFill>
                <a:latin typeface="Courier New" pitchFamily="49" charset="0"/>
              </a:rPr>
              <a:t> key)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    }</a:t>
            </a:r>
          </a:p>
          <a:p>
            <a:pPr>
              <a:lnSpc>
                <a:spcPct val="118000"/>
              </a:lnSpc>
            </a:pPr>
            <a:endParaRPr lang="en-US" sz="1100" dirty="0">
              <a:solidFill>
                <a:srgbClr val="FFFFFF"/>
              </a:solidFill>
              <a:latin typeface="Courier New" pitchFamily="49" charset="0"/>
            </a:endParaRPr>
          </a:p>
          <a:p>
            <a:pPr>
              <a:lnSpc>
                <a:spcPct val="118000"/>
              </a:lnSpc>
            </a:pPr>
            <a:r>
              <a:rPr lang="en-US" sz="1100" dirty="0">
                <a:solidFill>
                  <a:srgbClr val="FFFFFF"/>
                </a:solidFill>
                <a:latin typeface="Courier New" pitchFamily="49" charset="0"/>
              </a:rPr>
              <a:t>    </a:t>
            </a:r>
            <a:r>
              <a:rPr lang="en-US" sz="1100" b="1" dirty="0">
                <a:solidFill>
                  <a:srgbClr val="00FF00"/>
                </a:solidFill>
                <a:latin typeface="Courier New" pitchFamily="49" charset="0"/>
              </a:rPr>
              <a:t>void</a:t>
            </a:r>
            <a:r>
              <a:rPr lang="en-US" sz="1100" dirty="0">
                <a:solidFill>
                  <a:srgbClr val="FFFFFF"/>
                </a:solidFill>
                <a:latin typeface="Courier New" pitchFamily="49" charset="0"/>
              </a:rPr>
              <a:t> insert(</a:t>
            </a:r>
            <a:r>
              <a:rPr lang="en-US" sz="1100" b="1" dirty="0" err="1">
                <a:solidFill>
                  <a:srgbClr val="00FF00"/>
                </a:solidFill>
                <a:latin typeface="Courier New" pitchFamily="49" charset="0"/>
              </a:rPr>
              <a:t>int</a:t>
            </a:r>
            <a:r>
              <a:rPr lang="en-US" sz="1100" dirty="0">
                <a:solidFill>
                  <a:srgbClr val="FFFFFF"/>
                </a:solidFill>
                <a:latin typeface="Courier New" pitchFamily="49" charset="0"/>
              </a:rPr>
              <a:t> key, Object value)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    }</a:t>
            </a:r>
          </a:p>
          <a:p>
            <a:pPr>
              <a:lnSpc>
                <a:spcPct val="118000"/>
              </a:lnSpc>
            </a:pPr>
            <a:endParaRPr lang="en-US" sz="1100" dirty="0">
              <a:solidFill>
                <a:srgbClr val="FFFFFF"/>
              </a:solidFill>
              <a:latin typeface="Courier New" pitchFamily="49" charset="0"/>
            </a:endParaRPr>
          </a:p>
          <a:p>
            <a:pPr>
              <a:lnSpc>
                <a:spcPct val="118000"/>
              </a:lnSpc>
            </a:pPr>
            <a:r>
              <a:rPr lang="en-US" sz="1100" dirty="0">
                <a:solidFill>
                  <a:srgbClr val="FFFFFF"/>
                </a:solidFill>
                <a:latin typeface="Courier New" pitchFamily="49" charset="0"/>
              </a:rPr>
              <a:t>    </a:t>
            </a:r>
            <a:r>
              <a:rPr lang="en-US" sz="1100" b="1" dirty="0">
                <a:solidFill>
                  <a:srgbClr val="00FF00"/>
                </a:solidFill>
                <a:latin typeface="Courier New" pitchFamily="49" charset="0"/>
              </a:rPr>
              <a:t>void</a:t>
            </a:r>
            <a:r>
              <a:rPr lang="en-US" sz="1100" dirty="0">
                <a:solidFill>
                  <a:srgbClr val="FFFFFF"/>
                </a:solidFill>
                <a:latin typeface="Courier New" pitchFamily="49" charset="0"/>
              </a:rPr>
              <a:t> remove(</a:t>
            </a:r>
            <a:r>
              <a:rPr lang="en-US" sz="1100" b="1" dirty="0" err="1">
                <a:solidFill>
                  <a:srgbClr val="00FF00"/>
                </a:solidFill>
                <a:latin typeface="Courier New" pitchFamily="49" charset="0"/>
              </a:rPr>
              <a:t>int</a:t>
            </a:r>
            <a:r>
              <a:rPr lang="en-US" sz="1100" dirty="0">
                <a:solidFill>
                  <a:srgbClr val="FFFFFF"/>
                </a:solidFill>
                <a:latin typeface="Courier New" pitchFamily="49" charset="0"/>
              </a:rPr>
              <a:t> key)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    }</a:t>
            </a:r>
          </a:p>
          <a:p>
            <a:pPr>
              <a:lnSpc>
                <a:spcPct val="118000"/>
              </a:lnSpc>
            </a:pPr>
            <a:r>
              <a:rPr lang="en-US" sz="1100" b="1" dirty="0">
                <a:solidFill>
                  <a:srgbClr val="FFFFFF"/>
                </a:solidFill>
                <a:latin typeface="Courier New" pitchFamily="49" charset="0"/>
              </a:rPr>
              <a:t>}</a:t>
            </a:r>
          </a:p>
        </p:txBody>
      </p:sp>
      <p:sp>
        <p:nvSpPr>
          <p:cNvPr id="26627" name="Text Box 3"/>
          <p:cNvSpPr txBox="1">
            <a:spLocks noChangeArrowheads="1"/>
          </p:cNvSpPr>
          <p:nvPr/>
        </p:nvSpPr>
        <p:spPr bwMode="auto">
          <a:xfrm>
            <a:off x="4978208" y="4563362"/>
            <a:ext cx="3418197" cy="465837"/>
          </a:xfrm>
          <a:prstGeom prst="rect">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68185"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200">
                <a:solidFill>
                  <a:srgbClr val="FFFFFF"/>
                </a:solidFill>
              </a:rPr>
              <a:t>Map interface methods</a:t>
            </a:r>
          </a:p>
        </p:txBody>
      </p:sp>
      <p:sp>
        <p:nvSpPr>
          <p:cNvPr id="26628" name="Oval 4"/>
          <p:cNvSpPr>
            <a:spLocks noChangeArrowheads="1"/>
          </p:cNvSpPr>
          <p:nvPr/>
        </p:nvSpPr>
        <p:spPr bwMode="auto">
          <a:xfrm>
            <a:off x="854190" y="3827755"/>
            <a:ext cx="2049765" cy="28359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29" name="Oval 5"/>
          <p:cNvSpPr>
            <a:spLocks noChangeArrowheads="1"/>
          </p:cNvSpPr>
          <p:nvPr/>
        </p:nvSpPr>
        <p:spPr bwMode="auto">
          <a:xfrm>
            <a:off x="622276" y="4602231"/>
            <a:ext cx="3733656" cy="28359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30" name="Oval 6"/>
          <p:cNvSpPr>
            <a:spLocks noChangeArrowheads="1"/>
          </p:cNvSpPr>
          <p:nvPr/>
        </p:nvSpPr>
        <p:spPr bwMode="auto">
          <a:xfrm>
            <a:off x="854190" y="5393982"/>
            <a:ext cx="2257190" cy="28359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31" name="Oval 7"/>
          <p:cNvSpPr>
            <a:spLocks noChangeArrowheads="1"/>
          </p:cNvSpPr>
          <p:nvPr/>
        </p:nvSpPr>
        <p:spPr bwMode="auto">
          <a:xfrm>
            <a:off x="4901865" y="2694831"/>
            <a:ext cx="829701" cy="82917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c1</a:t>
            </a:r>
          </a:p>
        </p:txBody>
      </p:sp>
      <p:sp>
        <p:nvSpPr>
          <p:cNvPr id="26632" name="Oval 8"/>
          <p:cNvSpPr>
            <a:spLocks noChangeArrowheads="1"/>
          </p:cNvSpPr>
          <p:nvPr/>
        </p:nvSpPr>
        <p:spPr bwMode="auto">
          <a:xfrm>
            <a:off x="7598394" y="2694831"/>
            <a:ext cx="829701" cy="82917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c2</a:t>
            </a:r>
          </a:p>
        </p:txBody>
      </p:sp>
      <p:cxnSp>
        <p:nvCxnSpPr>
          <p:cNvPr id="26633" name="AutoShape 9"/>
          <p:cNvCxnSpPr>
            <a:cxnSpLocks noChangeShapeType="1"/>
          </p:cNvCxnSpPr>
          <p:nvPr/>
        </p:nvCxnSpPr>
        <p:spPr bwMode="auto">
          <a:xfrm>
            <a:off x="5728553" y="3109421"/>
            <a:ext cx="1866828" cy="1440"/>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34" name="Text Box 10"/>
          <p:cNvSpPr txBox="1">
            <a:spLocks noChangeArrowheads="1"/>
          </p:cNvSpPr>
          <p:nvPr/>
        </p:nvSpPr>
        <p:spPr bwMode="auto">
          <a:xfrm>
            <a:off x="5938991" y="2694832"/>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Tree>
    <p:extLst>
      <p:ext uri="{BB962C8B-B14F-4D97-AF65-F5344CB8AC3E}">
        <p14:creationId xmlns:p14="http://schemas.microsoft.com/office/powerpoint/2010/main" val="27666859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6627"/>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26628"/>
                                        </p:tgtEl>
                                        <p:attrNameLst>
                                          <p:attrName>style.visibility</p:attrName>
                                        </p:attrNameLst>
                                      </p:cBhvr>
                                      <p:to>
                                        <p:strVal val="visible"/>
                                      </p:to>
                                    </p:set>
                                  </p:childTnLst>
                                </p:cTn>
                              </p:par>
                              <p:par>
                                <p:cTn id="9" presetID="1" presetClass="entr" fill="hold" grpId="0" nodeType="withEffect">
                                  <p:stCondLst>
                                    <p:cond delay="0"/>
                                  </p:stCondLst>
                                  <p:childTnLst>
                                    <p:set>
                                      <p:cBhvr additive="repl">
                                        <p:cTn id="10" dur="1" fill="hold">
                                          <p:stCondLst>
                                            <p:cond delay="0"/>
                                          </p:stCondLst>
                                        </p:cTn>
                                        <p:tgtEl>
                                          <p:spTgt spid="26629"/>
                                        </p:tgtEl>
                                        <p:attrNameLst>
                                          <p:attrName>style.visibility</p:attrName>
                                        </p:attrNameLst>
                                      </p:cBhvr>
                                      <p:to>
                                        <p:strVal val="visible"/>
                                      </p:to>
                                    </p:set>
                                  </p:childTnLst>
                                </p:cTn>
                              </p:par>
                              <p:par>
                                <p:cTn id="11" presetID="1" presetClass="entr" fill="hold" grpId="0" nodeType="withEffect">
                                  <p:stCondLst>
                                    <p:cond delay="0"/>
                                  </p:stCondLst>
                                  <p:childTnLst>
                                    <p:set>
                                      <p:cBhvr additive="repl">
                                        <p:cTn id="12" dur="1" fill="hold">
                                          <p:stCondLst>
                                            <p:cond delay="0"/>
                                          </p:stCondLst>
                                        </p:cTn>
                                        <p:tgtEl>
                                          <p:spTgt spid="26630"/>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26631"/>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6632"/>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26633"/>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266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1"/>
          <p:cNvGrpSpPr>
            <a:grpSpLocks/>
          </p:cNvGrpSpPr>
          <p:nvPr/>
        </p:nvGrpSpPr>
        <p:grpSpPr bwMode="auto">
          <a:xfrm>
            <a:off x="5926027" y="2487537"/>
            <a:ext cx="1332420" cy="2486097"/>
            <a:chOff x="4114" y="1728"/>
            <a:chExt cx="925" cy="1727"/>
          </a:xfrm>
        </p:grpSpPr>
        <p:sp>
          <p:nvSpPr>
            <p:cNvPr id="27650" name="AutoShape 2"/>
            <p:cNvSpPr>
              <a:spLocks noChangeArrowheads="1"/>
            </p:cNvSpPr>
            <p:nvPr/>
          </p:nvSpPr>
          <p:spPr bwMode="auto">
            <a:xfrm>
              <a:off x="4114" y="1728"/>
              <a:ext cx="926" cy="1728"/>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endParaRPr lang="en-US" dirty="0">
                <a:solidFill>
                  <a:srgbClr val="000000"/>
                </a:solidFill>
                <a:ea typeface="DejaVu Sans" charset="0"/>
                <a:cs typeface="DejaVu Sans" charset="0"/>
              </a:endParaRPr>
            </a:p>
            <a:p>
              <a:pPr algn="ctr">
                <a:tabLst>
                  <a:tab pos="656650" algn="l"/>
                  <a:tab pos="1313299" algn="l"/>
                </a:tabLst>
              </a:pPr>
              <a:r>
                <a:rPr lang="en-US" dirty="0" smtClean="0">
                  <a:solidFill>
                    <a:srgbClr val="000000"/>
                  </a:solidFill>
                  <a:ea typeface="DejaVu Sans" charset="0"/>
                  <a:cs typeface="DejaVu Sans" charset="0"/>
                </a:rPr>
                <a:t>Equal</a:t>
              </a:r>
              <a:endParaRPr lang="en-US" dirty="0">
                <a:solidFill>
                  <a:srgbClr val="000000"/>
                </a:solidFill>
                <a:ea typeface="DejaVu Sans" charset="0"/>
                <a:cs typeface="DejaVu Sans" charset="0"/>
              </a:endParaRPr>
            </a:p>
          </p:txBody>
        </p:sp>
        <p:sp>
          <p:nvSpPr>
            <p:cNvPr id="27651" name="Oval 3"/>
            <p:cNvSpPr>
              <a:spLocks noChangeArrowheads="1"/>
            </p:cNvSpPr>
            <p:nvPr/>
          </p:nvSpPr>
          <p:spPr bwMode="auto">
            <a:xfrm>
              <a:off x="4298" y="2592"/>
              <a:ext cx="576" cy="576"/>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656650" algn="l"/>
                </a:tabLst>
              </a:pPr>
              <a:r>
                <a:rPr lang="en-US">
                  <a:solidFill>
                    <a:srgbClr val="000000"/>
                  </a:solidFill>
                  <a:ea typeface="DejaVu Sans" charset="0"/>
                  <a:cs typeface="DejaVu Sans" charset="0"/>
                </a:rPr>
                <a:t>a2</a:t>
              </a:r>
            </a:p>
          </p:txBody>
        </p:sp>
        <p:sp>
          <p:nvSpPr>
            <p:cNvPr id="27652" name="Oval 4"/>
            <p:cNvSpPr>
              <a:spLocks noChangeArrowheads="1"/>
            </p:cNvSpPr>
            <p:nvPr/>
          </p:nvSpPr>
          <p:spPr bwMode="auto">
            <a:xfrm>
              <a:off x="4298" y="1856"/>
              <a:ext cx="576" cy="576"/>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nchor="ctr"/>
            <a:lstStyle/>
            <a:p>
              <a:pPr algn="ctr">
                <a:tabLst>
                  <a:tab pos="656650" algn="l"/>
                </a:tabLst>
              </a:pPr>
              <a:r>
                <a:rPr lang="en-US">
                  <a:solidFill>
                    <a:srgbClr val="000000"/>
                  </a:solidFill>
                  <a:ea typeface="DejaVu Sans" charset="0"/>
                  <a:cs typeface="DejaVu Sans" charset="0"/>
                </a:rPr>
                <a:t>a2'</a:t>
              </a:r>
            </a:p>
          </p:txBody>
        </p:sp>
      </p:grpSp>
      <p:sp>
        <p:nvSpPr>
          <p:cNvPr id="27653" name="Rectangle 5"/>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Abstraction</a:t>
            </a:r>
          </a:p>
        </p:txBody>
      </p:sp>
      <p:sp>
        <p:nvSpPr>
          <p:cNvPr id="27654" name="Text Box 6"/>
          <p:cNvSpPr txBox="1">
            <a:spLocks noChangeArrowheads="1"/>
          </p:cNvSpPr>
          <p:nvPr/>
        </p:nvSpPr>
        <p:spPr bwMode="auto">
          <a:xfrm>
            <a:off x="600670" y="1451064"/>
            <a:ext cx="4165792" cy="5110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DejaVu Sans" charset="0"/>
                <a:cs typeface="DejaVu Sans" charset="0"/>
              </a:defRPr>
            </a:lvl9pPr>
          </a:lstStyle>
          <a:p>
            <a:pPr>
              <a:lnSpc>
                <a:spcPct val="94000"/>
              </a:lnSpc>
            </a:pPr>
            <a:r>
              <a:rPr lang="en-US" sz="1100" b="1">
                <a:solidFill>
                  <a:srgbClr val="00FF00"/>
                </a:solidFill>
                <a:latin typeface="Courier New" pitchFamily="49" charset="0"/>
              </a:rPr>
              <a:t>class</a:t>
            </a:r>
            <a:r>
              <a:rPr lang="en-US" sz="1100">
                <a:solidFill>
                  <a:srgbClr val="FFFFFF"/>
                </a:solidFill>
                <a:latin typeface="Courier New" pitchFamily="49" charset="0"/>
              </a:rPr>
              <a:t> AbstractMap </a:t>
            </a:r>
            <a:r>
              <a:rPr lang="en-US" sz="1100" b="1">
                <a:solidFill>
                  <a:srgbClr val="00FF00"/>
                </a:solidFill>
                <a:latin typeface="Courier New" pitchFamily="49" charset="0"/>
              </a:rPr>
              <a:t>implements</a:t>
            </a:r>
            <a:r>
              <a:rPr lang="en-US" sz="1100">
                <a:solidFill>
                  <a:srgbClr val="FFFFFF"/>
                </a:solidFill>
                <a:latin typeface="Courier New" pitchFamily="49" charset="0"/>
              </a:rPr>
              <a:t> Map {</a:t>
            </a:r>
          </a:p>
          <a:p>
            <a:pPr>
              <a:lnSpc>
                <a:spcPct val="118000"/>
              </a:lnSpc>
            </a:pPr>
            <a:r>
              <a:rPr lang="en-US" sz="1100">
                <a:solidFill>
                  <a:srgbClr val="FFFFFF"/>
                </a:solidFill>
                <a:latin typeface="Courier New" pitchFamily="49" charset="0"/>
              </a:rPr>
              <a:t>    </a:t>
            </a:r>
            <a:r>
              <a:rPr lang="en-US" sz="1100" b="1">
                <a:solidFill>
                  <a:srgbClr val="00FF00"/>
                </a:solidFill>
                <a:latin typeface="Courier New" pitchFamily="49" charset="0"/>
              </a:rPr>
              <a:t>class</a:t>
            </a:r>
            <a:r>
              <a:rPr lang="en-US" sz="1100">
                <a:solidFill>
                  <a:srgbClr val="FFFFFF"/>
                </a:solidFill>
                <a:latin typeface="Courier New" pitchFamily="49" charset="0"/>
              </a:rPr>
              <a:t> Node {</a:t>
            </a:r>
          </a:p>
          <a:p>
            <a:pPr>
              <a:lnSpc>
                <a:spcPct val="118000"/>
              </a:lnSpc>
            </a:pPr>
            <a:r>
              <a:rPr lang="en-US" sz="1100">
                <a:solidFill>
                  <a:srgbClr val="FFFFFF"/>
                </a:solidFill>
                <a:latin typeface="Courier New" pitchFamily="49" charset="0"/>
              </a:rPr>
              <a:t>        Object key;</a:t>
            </a:r>
          </a:p>
          <a:p>
            <a:pPr>
              <a:lnSpc>
                <a:spcPct val="118000"/>
              </a:lnSpc>
            </a:pPr>
            <a:r>
              <a:rPr lang="en-US" sz="1100">
                <a:solidFill>
                  <a:srgbClr val="FFFFFF"/>
                </a:solidFill>
                <a:latin typeface="Courier New" pitchFamily="49" charset="0"/>
              </a:rPr>
              <a:t>        Object value;</a:t>
            </a:r>
          </a:p>
          <a:p>
            <a:pPr>
              <a:lnSpc>
                <a:spcPct val="118000"/>
              </a:lnSpc>
            </a:pPr>
            <a:r>
              <a:rPr lang="en-US" sz="1100">
                <a:solidFill>
                  <a:srgbClr val="FFFFFF"/>
                </a:solidFill>
                <a:latin typeface="Courier New" pitchFamily="49" charset="0"/>
              </a:rPr>
              <a:t>        Node next;</a:t>
            </a:r>
          </a:p>
          <a:p>
            <a:pPr>
              <a:lnSpc>
                <a:spcPct val="118000"/>
              </a:lnSpc>
            </a:pPr>
            <a:r>
              <a:rPr lang="en-US" sz="1100">
                <a:solidFill>
                  <a:srgbClr val="FFFFFF"/>
                </a:solidFill>
                <a:latin typeface="Courier New" pitchFamily="49" charset="0"/>
              </a:rPr>
              <a:t>    }</a:t>
            </a:r>
          </a:p>
          <a:p>
            <a:pPr>
              <a:lnSpc>
                <a:spcPct val="118000"/>
              </a:lnSpc>
            </a:pPr>
            <a:endParaRPr lang="en-US" sz="1100">
              <a:solidFill>
                <a:srgbClr val="FFFFFF"/>
              </a:solidFill>
              <a:latin typeface="Courier New" pitchFamily="49" charset="0"/>
            </a:endParaRPr>
          </a:p>
          <a:p>
            <a:pPr>
              <a:lnSpc>
                <a:spcPct val="118000"/>
              </a:lnSpc>
            </a:pPr>
            <a:r>
              <a:rPr lang="en-US" sz="1100">
                <a:solidFill>
                  <a:srgbClr val="FFFFFF"/>
                </a:solidFill>
                <a:latin typeface="Courier New" pitchFamily="49" charset="0"/>
              </a:rPr>
              <a:t>    Node head;</a:t>
            </a:r>
          </a:p>
          <a:p>
            <a:pPr>
              <a:lnSpc>
                <a:spcPct val="118000"/>
              </a:lnSpc>
            </a:pPr>
            <a:endParaRPr lang="en-US" sz="1100">
              <a:solidFill>
                <a:srgbClr val="FFFFFF"/>
              </a:solidFill>
              <a:latin typeface="Courier New" pitchFamily="49" charset="0"/>
            </a:endParaRPr>
          </a:p>
          <a:p>
            <a:pPr>
              <a:lnSpc>
                <a:spcPct val="118000"/>
              </a:lnSpc>
            </a:pPr>
            <a:r>
              <a:rPr lang="en-US" sz="1100">
                <a:solidFill>
                  <a:srgbClr val="FFFFFF"/>
                </a:solidFill>
                <a:latin typeface="Courier New" pitchFamily="49" charset="0"/>
              </a:rPr>
              <a:t>    Object get(</a:t>
            </a:r>
            <a:r>
              <a:rPr lang="en-US" sz="1100" b="1">
                <a:solidFill>
                  <a:srgbClr val="00FF00"/>
                </a:solidFill>
                <a:latin typeface="Courier New" pitchFamily="49" charset="0"/>
              </a:rPr>
              <a:t>int</a:t>
            </a:r>
            <a:r>
              <a:rPr lang="en-US" sz="1100">
                <a:solidFill>
                  <a:srgbClr val="FFFFFF"/>
                </a:solidFill>
                <a:latin typeface="Courier New" pitchFamily="49" charset="0"/>
              </a:rPr>
              <a:t> key) {</a:t>
            </a:r>
          </a:p>
          <a:p>
            <a:pPr>
              <a:lnSpc>
                <a:spcPct val="118000"/>
              </a:lnSpc>
            </a:pPr>
            <a:r>
              <a:rPr lang="en-US" sz="1100">
                <a:solidFill>
                  <a:srgbClr val="FFFFFF"/>
                </a:solidFill>
                <a:latin typeface="Courier New" pitchFamily="49" charset="0"/>
              </a:rPr>
              <a:t>        </a:t>
            </a:r>
            <a:r>
              <a:rPr lang="en-US" sz="1100" b="1">
                <a:solidFill>
                  <a:srgbClr val="99CCFF"/>
                </a:solidFill>
                <a:latin typeface="Courier New" pitchFamily="49" charset="0"/>
              </a:rPr>
              <a:t>/* ... */</a:t>
            </a:r>
          </a:p>
          <a:p>
            <a:pPr>
              <a:lnSpc>
                <a:spcPct val="118000"/>
              </a:lnSpc>
            </a:pPr>
            <a:r>
              <a:rPr lang="en-US" sz="1100">
                <a:solidFill>
                  <a:srgbClr val="FFFFFF"/>
                </a:solidFill>
                <a:latin typeface="Courier New" pitchFamily="49" charset="0"/>
              </a:rPr>
              <a:t>    }</a:t>
            </a:r>
          </a:p>
          <a:p>
            <a:pPr>
              <a:lnSpc>
                <a:spcPct val="118000"/>
              </a:lnSpc>
            </a:pPr>
            <a:endParaRPr lang="en-US" sz="1100">
              <a:solidFill>
                <a:srgbClr val="FFFFFF"/>
              </a:solidFill>
              <a:latin typeface="Courier New" pitchFamily="49" charset="0"/>
            </a:endParaRPr>
          </a:p>
          <a:p>
            <a:pPr>
              <a:lnSpc>
                <a:spcPct val="118000"/>
              </a:lnSpc>
            </a:pPr>
            <a:r>
              <a:rPr lang="en-US" sz="1100">
                <a:solidFill>
                  <a:srgbClr val="FFFFFF"/>
                </a:solidFill>
                <a:latin typeface="Courier New" pitchFamily="49" charset="0"/>
              </a:rPr>
              <a:t>    </a:t>
            </a:r>
            <a:r>
              <a:rPr lang="en-US" sz="1100" b="1">
                <a:solidFill>
                  <a:srgbClr val="00FF00"/>
                </a:solidFill>
                <a:latin typeface="Courier New" pitchFamily="49" charset="0"/>
              </a:rPr>
              <a:t>void</a:t>
            </a:r>
            <a:r>
              <a:rPr lang="en-US" sz="1100">
                <a:solidFill>
                  <a:srgbClr val="FFFFFF"/>
                </a:solidFill>
                <a:latin typeface="Courier New" pitchFamily="49" charset="0"/>
              </a:rPr>
              <a:t> insert(</a:t>
            </a:r>
            <a:r>
              <a:rPr lang="en-US" sz="1100" b="1">
                <a:solidFill>
                  <a:srgbClr val="00FF00"/>
                </a:solidFill>
                <a:latin typeface="Courier New" pitchFamily="49" charset="0"/>
              </a:rPr>
              <a:t>int</a:t>
            </a:r>
            <a:r>
              <a:rPr lang="en-US" sz="1100">
                <a:solidFill>
                  <a:srgbClr val="FFFFFF"/>
                </a:solidFill>
                <a:latin typeface="Courier New" pitchFamily="49" charset="0"/>
              </a:rPr>
              <a:t> key, Object value) {</a:t>
            </a:r>
          </a:p>
          <a:p>
            <a:pPr>
              <a:lnSpc>
                <a:spcPct val="118000"/>
              </a:lnSpc>
            </a:pPr>
            <a:r>
              <a:rPr lang="en-US" sz="1100">
                <a:solidFill>
                  <a:srgbClr val="FFFFFF"/>
                </a:solidFill>
                <a:latin typeface="Courier New" pitchFamily="49" charset="0"/>
              </a:rPr>
              <a:t>        </a:t>
            </a:r>
            <a:r>
              <a:rPr lang="en-US" sz="1100" b="1">
                <a:solidFill>
                  <a:srgbClr val="99CCFF"/>
                </a:solidFill>
                <a:latin typeface="Courier New" pitchFamily="49" charset="0"/>
              </a:rPr>
              <a:t>/* ... */</a:t>
            </a:r>
          </a:p>
          <a:p>
            <a:pPr>
              <a:lnSpc>
                <a:spcPct val="118000"/>
              </a:lnSpc>
            </a:pPr>
            <a:r>
              <a:rPr lang="en-US" sz="1100">
                <a:solidFill>
                  <a:srgbClr val="FFFFFF"/>
                </a:solidFill>
                <a:latin typeface="Courier New" pitchFamily="49" charset="0"/>
              </a:rPr>
              <a:t>    }</a:t>
            </a:r>
          </a:p>
          <a:p>
            <a:pPr>
              <a:lnSpc>
                <a:spcPct val="118000"/>
              </a:lnSpc>
            </a:pPr>
            <a:endParaRPr lang="en-US" sz="1100">
              <a:solidFill>
                <a:srgbClr val="FFFFFF"/>
              </a:solidFill>
              <a:latin typeface="Courier New" pitchFamily="49" charset="0"/>
            </a:endParaRPr>
          </a:p>
          <a:p>
            <a:pPr>
              <a:lnSpc>
                <a:spcPct val="118000"/>
              </a:lnSpc>
            </a:pPr>
            <a:r>
              <a:rPr lang="en-US" sz="1100">
                <a:solidFill>
                  <a:srgbClr val="FFFFFF"/>
                </a:solidFill>
                <a:latin typeface="Courier New" pitchFamily="49" charset="0"/>
              </a:rPr>
              <a:t>    </a:t>
            </a:r>
            <a:r>
              <a:rPr lang="en-US" sz="1100" b="1">
                <a:solidFill>
                  <a:srgbClr val="00FF00"/>
                </a:solidFill>
                <a:latin typeface="Courier New" pitchFamily="49" charset="0"/>
              </a:rPr>
              <a:t>void</a:t>
            </a:r>
            <a:r>
              <a:rPr lang="en-US" sz="1100">
                <a:solidFill>
                  <a:srgbClr val="FFFFFF"/>
                </a:solidFill>
                <a:latin typeface="Courier New" pitchFamily="49" charset="0"/>
              </a:rPr>
              <a:t> remove(</a:t>
            </a:r>
            <a:r>
              <a:rPr lang="en-US" sz="1100" b="1">
                <a:solidFill>
                  <a:srgbClr val="00FF00"/>
                </a:solidFill>
                <a:latin typeface="Courier New" pitchFamily="49" charset="0"/>
              </a:rPr>
              <a:t>int</a:t>
            </a:r>
            <a:r>
              <a:rPr lang="en-US" sz="1100">
                <a:solidFill>
                  <a:srgbClr val="FFFFFF"/>
                </a:solidFill>
                <a:latin typeface="Courier New" pitchFamily="49" charset="0"/>
              </a:rPr>
              <a:t> key) {</a:t>
            </a:r>
          </a:p>
          <a:p>
            <a:pPr>
              <a:lnSpc>
                <a:spcPct val="118000"/>
              </a:lnSpc>
            </a:pPr>
            <a:r>
              <a:rPr lang="en-US" sz="1100">
                <a:solidFill>
                  <a:srgbClr val="FFFFFF"/>
                </a:solidFill>
                <a:latin typeface="Courier New" pitchFamily="49" charset="0"/>
              </a:rPr>
              <a:t>        </a:t>
            </a:r>
            <a:r>
              <a:rPr lang="en-US" sz="1100" b="1">
                <a:solidFill>
                  <a:srgbClr val="99CCFF"/>
                </a:solidFill>
                <a:latin typeface="Courier New" pitchFamily="49" charset="0"/>
              </a:rPr>
              <a:t>/* ... */</a:t>
            </a:r>
          </a:p>
          <a:p>
            <a:pPr>
              <a:lnSpc>
                <a:spcPct val="118000"/>
              </a:lnSpc>
            </a:pPr>
            <a:r>
              <a:rPr lang="en-US" sz="1100">
                <a:solidFill>
                  <a:srgbClr val="FFFFFF"/>
                </a:solidFill>
                <a:latin typeface="Courier New" pitchFamily="49" charset="0"/>
              </a:rPr>
              <a:t>    }</a:t>
            </a:r>
          </a:p>
          <a:p>
            <a:pPr>
              <a:lnSpc>
                <a:spcPct val="118000"/>
              </a:lnSpc>
            </a:pPr>
            <a:endParaRPr lang="en-US" sz="1100">
              <a:solidFill>
                <a:srgbClr val="FFFFFF"/>
              </a:solidFill>
              <a:latin typeface="Courier New" pitchFamily="49" charset="0"/>
            </a:endParaRPr>
          </a:p>
          <a:p>
            <a:pPr>
              <a:lnSpc>
                <a:spcPct val="118000"/>
              </a:lnSpc>
            </a:pPr>
            <a:r>
              <a:rPr lang="en-US" sz="1100">
                <a:solidFill>
                  <a:srgbClr val="FFFFFF"/>
                </a:solidFill>
                <a:latin typeface="Courier New" pitchFamily="49" charset="0"/>
              </a:rPr>
              <a:t>    </a:t>
            </a:r>
            <a:r>
              <a:rPr lang="en-US" sz="1100" b="1">
                <a:solidFill>
                  <a:srgbClr val="FF0000"/>
                </a:solidFill>
                <a:latin typeface="Courier New" pitchFamily="49" charset="0"/>
              </a:rPr>
              <a:t>@Declarative</a:t>
            </a:r>
          </a:p>
          <a:p>
            <a:pPr>
              <a:lnSpc>
                <a:spcPct val="118000"/>
              </a:lnSpc>
            </a:pPr>
            <a:r>
              <a:rPr lang="en-US" sz="1100">
                <a:solidFill>
                  <a:srgbClr val="FFFFFF"/>
                </a:solidFill>
                <a:latin typeface="Courier New" pitchFamily="49" charset="0"/>
              </a:rPr>
              <a:t>    </a:t>
            </a:r>
            <a:r>
              <a:rPr lang="en-US" sz="1100" b="1">
                <a:solidFill>
                  <a:srgbClr val="00FF00"/>
                </a:solidFill>
                <a:latin typeface="Courier New" pitchFamily="49" charset="0"/>
              </a:rPr>
              <a:t>boolean</a:t>
            </a:r>
            <a:r>
              <a:rPr lang="en-US" sz="1100">
                <a:solidFill>
                  <a:srgbClr val="FFFFFF"/>
                </a:solidFill>
                <a:latin typeface="Courier New" pitchFamily="49" charset="0"/>
              </a:rPr>
              <a:t> equalTo(AbstractMap m) {</a:t>
            </a:r>
          </a:p>
          <a:p>
            <a:pPr>
              <a:lnSpc>
                <a:spcPct val="118000"/>
              </a:lnSpc>
            </a:pPr>
            <a:r>
              <a:rPr lang="en-US" sz="1100">
                <a:solidFill>
                  <a:srgbClr val="FFFFFF"/>
                </a:solidFill>
                <a:latin typeface="Courier New" pitchFamily="49" charset="0"/>
              </a:rPr>
              <a:t>        </a:t>
            </a:r>
            <a:r>
              <a:rPr lang="en-US" sz="1100" b="1">
                <a:solidFill>
                  <a:srgbClr val="99CCFF"/>
                </a:solidFill>
                <a:latin typeface="Courier New" pitchFamily="49" charset="0"/>
              </a:rPr>
              <a:t>/* ... */</a:t>
            </a:r>
          </a:p>
          <a:p>
            <a:pPr>
              <a:lnSpc>
                <a:spcPct val="118000"/>
              </a:lnSpc>
            </a:pPr>
            <a:r>
              <a:rPr lang="en-US" sz="1100">
                <a:solidFill>
                  <a:srgbClr val="FFFFFF"/>
                </a:solidFill>
                <a:latin typeface="Courier New" pitchFamily="49" charset="0"/>
              </a:rPr>
              <a:t>    }</a:t>
            </a:r>
          </a:p>
          <a:p>
            <a:pPr>
              <a:lnSpc>
                <a:spcPct val="118000"/>
              </a:lnSpc>
            </a:pPr>
            <a:r>
              <a:rPr lang="en-US" sz="1100">
                <a:solidFill>
                  <a:srgbClr val="FFFFFF"/>
                </a:solidFill>
                <a:latin typeface="Courier New" pitchFamily="49" charset="0"/>
              </a:rPr>
              <a:t>}</a:t>
            </a:r>
          </a:p>
        </p:txBody>
      </p:sp>
      <p:sp>
        <p:nvSpPr>
          <p:cNvPr id="27655" name="Text Box 7"/>
          <p:cNvSpPr txBox="1">
            <a:spLocks noChangeArrowheads="1"/>
          </p:cNvSpPr>
          <p:nvPr/>
        </p:nvSpPr>
        <p:spPr bwMode="auto">
          <a:xfrm>
            <a:off x="4978208" y="3976028"/>
            <a:ext cx="3418197" cy="519772"/>
          </a:xfrm>
          <a:prstGeom prst="rect">
            <a:avLst/>
          </a:prstGeom>
          <a:solidFill>
            <a:schemeClr val="bg2"/>
          </a:solidFill>
          <a:ln w="18360">
            <a:solidFill>
              <a:srgbClr val="FFFFFF"/>
            </a:solidFill>
            <a:round/>
            <a:headEnd/>
            <a:tailEnd/>
          </a:ln>
          <a:effectLst/>
          <a:extLst/>
        </p:spPr>
        <p:txBody>
          <a:bodyPr lIns="89803" tIns="68185"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200">
                <a:solidFill>
                  <a:srgbClr val="FFFFFF"/>
                </a:solidFill>
              </a:rPr>
              <a:t>Map interface methods</a:t>
            </a:r>
          </a:p>
        </p:txBody>
      </p:sp>
      <p:sp>
        <p:nvSpPr>
          <p:cNvPr id="27656" name="Oval 8"/>
          <p:cNvSpPr>
            <a:spLocks noChangeArrowheads="1"/>
          </p:cNvSpPr>
          <p:nvPr/>
        </p:nvSpPr>
        <p:spPr bwMode="auto">
          <a:xfrm>
            <a:off x="854190" y="3174201"/>
            <a:ext cx="2049765" cy="28359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7657" name="Oval 9"/>
          <p:cNvSpPr>
            <a:spLocks noChangeArrowheads="1"/>
          </p:cNvSpPr>
          <p:nvPr/>
        </p:nvSpPr>
        <p:spPr bwMode="auto">
          <a:xfrm>
            <a:off x="622276" y="3950116"/>
            <a:ext cx="3733656" cy="283591"/>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7658" name="Oval 10"/>
          <p:cNvSpPr>
            <a:spLocks noChangeArrowheads="1"/>
          </p:cNvSpPr>
          <p:nvPr/>
        </p:nvSpPr>
        <p:spPr bwMode="auto">
          <a:xfrm>
            <a:off x="854190" y="4741867"/>
            <a:ext cx="2257190" cy="283591"/>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7659" name="Oval 11"/>
          <p:cNvSpPr>
            <a:spLocks noChangeArrowheads="1"/>
          </p:cNvSpPr>
          <p:nvPr/>
        </p:nvSpPr>
        <p:spPr bwMode="auto">
          <a:xfrm>
            <a:off x="622276" y="5470277"/>
            <a:ext cx="3318805" cy="604610"/>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7660" name="Text Box 12"/>
          <p:cNvSpPr txBox="1">
            <a:spLocks noChangeArrowheads="1"/>
          </p:cNvSpPr>
          <p:nvPr/>
        </p:nvSpPr>
        <p:spPr bwMode="auto">
          <a:xfrm>
            <a:off x="4978208" y="5543695"/>
            <a:ext cx="3418197" cy="531192"/>
          </a:xfrm>
          <a:prstGeom prst="rect">
            <a:avLst/>
          </a:prstGeom>
          <a:solidFill>
            <a:schemeClr val="bg2"/>
          </a:solidFill>
          <a:ln w="18360">
            <a:solidFill>
              <a:srgbClr val="FFFFFF"/>
            </a:solidFill>
            <a:round/>
            <a:headEnd/>
            <a:tailEnd/>
          </a:ln>
          <a:effectLst/>
          <a:extLst/>
        </p:spPr>
        <p:txBody>
          <a:bodyPr lIns="89803" tIns="68185"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200">
                <a:solidFill>
                  <a:srgbClr val="FFFFFF"/>
                </a:solidFill>
              </a:rPr>
              <a:t>Equality test</a:t>
            </a:r>
          </a:p>
        </p:txBody>
      </p:sp>
      <p:sp>
        <p:nvSpPr>
          <p:cNvPr id="27662" name="Oval 14"/>
          <p:cNvSpPr>
            <a:spLocks noChangeArrowheads="1"/>
          </p:cNvSpPr>
          <p:nvPr/>
        </p:nvSpPr>
        <p:spPr bwMode="auto">
          <a:xfrm>
            <a:off x="4946518" y="2297516"/>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a1</a:t>
            </a:r>
          </a:p>
        </p:txBody>
      </p:sp>
      <p:sp>
        <p:nvSpPr>
          <p:cNvPr id="27663" name="Oval 15"/>
          <p:cNvSpPr>
            <a:spLocks noChangeArrowheads="1"/>
          </p:cNvSpPr>
          <p:nvPr/>
        </p:nvSpPr>
        <p:spPr bwMode="auto">
          <a:xfrm>
            <a:off x="7643047" y="2297516"/>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a2</a:t>
            </a:r>
          </a:p>
        </p:txBody>
      </p:sp>
      <p:cxnSp>
        <p:nvCxnSpPr>
          <p:cNvPr id="27664" name="AutoShape 16"/>
          <p:cNvCxnSpPr>
            <a:cxnSpLocks noChangeShapeType="1"/>
          </p:cNvCxnSpPr>
          <p:nvPr/>
        </p:nvCxnSpPr>
        <p:spPr bwMode="auto">
          <a:xfrm>
            <a:off x="5788266" y="2712106"/>
            <a:ext cx="1866828" cy="1440"/>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65" name="Text Box 17"/>
          <p:cNvSpPr txBox="1">
            <a:spLocks noChangeArrowheads="1"/>
          </p:cNvSpPr>
          <p:nvPr/>
        </p:nvSpPr>
        <p:spPr bwMode="auto">
          <a:xfrm>
            <a:off x="5983645" y="2297517"/>
            <a:ext cx="1244552" cy="31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a:solidFill>
                  <a:srgbClr val="FFFFFF"/>
                </a:solidFill>
              </a:rPr>
              <a:t>Operation</a:t>
            </a:r>
          </a:p>
        </p:txBody>
      </p:sp>
    </p:spTree>
    <p:extLst>
      <p:ext uri="{BB962C8B-B14F-4D97-AF65-F5344CB8AC3E}">
        <p14:creationId xmlns:p14="http://schemas.microsoft.com/office/powerpoint/2010/main" val="37277859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7655"/>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27656"/>
                                        </p:tgtEl>
                                        <p:attrNameLst>
                                          <p:attrName>style.visibility</p:attrName>
                                        </p:attrNameLst>
                                      </p:cBhvr>
                                      <p:to>
                                        <p:strVal val="visible"/>
                                      </p:to>
                                    </p:set>
                                  </p:childTnLst>
                                </p:cTn>
                              </p:par>
                              <p:par>
                                <p:cTn id="9" presetID="1" presetClass="entr" fill="hold" grpId="0" nodeType="withEffect">
                                  <p:stCondLst>
                                    <p:cond delay="0"/>
                                  </p:stCondLst>
                                  <p:childTnLst>
                                    <p:set>
                                      <p:cBhvr additive="repl">
                                        <p:cTn id="10" dur="1" fill="hold">
                                          <p:stCondLst>
                                            <p:cond delay="0"/>
                                          </p:stCondLst>
                                        </p:cTn>
                                        <p:tgtEl>
                                          <p:spTgt spid="27657"/>
                                        </p:tgtEl>
                                        <p:attrNameLst>
                                          <p:attrName>style.visibility</p:attrName>
                                        </p:attrNameLst>
                                      </p:cBhvr>
                                      <p:to>
                                        <p:strVal val="visible"/>
                                      </p:to>
                                    </p:set>
                                  </p:childTnLst>
                                </p:cTn>
                              </p:par>
                              <p:par>
                                <p:cTn id="11" presetID="1" presetClass="entr" fill="hold" grpId="0" nodeType="withEffect">
                                  <p:stCondLst>
                                    <p:cond delay="0"/>
                                  </p:stCondLst>
                                  <p:childTnLst>
                                    <p:set>
                                      <p:cBhvr additive="repl">
                                        <p:cTn id="12" dur="1" fill="hold">
                                          <p:stCondLst>
                                            <p:cond delay="0"/>
                                          </p:stCondLst>
                                        </p:cTn>
                                        <p:tgtEl>
                                          <p:spTgt spid="27658"/>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27662"/>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7663"/>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27664"/>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2766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27649"/>
                                        </p:tgtEl>
                                        <p:attrNameLst>
                                          <p:attrName>style.visibility</p:attrName>
                                        </p:attrNameLst>
                                      </p:cBhvr>
                                      <p:to>
                                        <p:strVal val="visible"/>
                                      </p:to>
                                    </p:set>
                                  </p:childTnLst>
                                </p:cTn>
                              </p:par>
                              <p:par>
                                <p:cTn id="25" presetID="1" presetClass="exit" fill="hold" nodeType="withEffect">
                                  <p:stCondLst>
                                    <p:cond delay="0"/>
                                  </p:stCondLst>
                                  <p:childTnLst>
                                    <p:set>
                                      <p:cBhvr additive="repl">
                                        <p:cTn id="26" dur="1" fill="hold">
                                          <p:stCondLst>
                                            <p:cond delay="0"/>
                                          </p:stCondLst>
                                        </p:cTn>
                                        <p:tgtEl>
                                          <p:spTgt spid="27655"/>
                                        </p:tgtEl>
                                        <p:attrNameLst>
                                          <p:attrName>style.visibility</p:attrName>
                                        </p:attrNameLst>
                                      </p:cBhvr>
                                      <p:to>
                                        <p:strVal val="hidden"/>
                                      </p:to>
                                    </p:set>
                                  </p:childTnLst>
                                </p:cTn>
                              </p:par>
                              <p:par>
                                <p:cTn id="27" presetID="1" presetClass="entr" fill="hold" grpId="0" nodeType="withEffect">
                                  <p:stCondLst>
                                    <p:cond delay="0"/>
                                  </p:stCondLst>
                                  <p:childTnLst>
                                    <p:set>
                                      <p:cBhvr additive="repl">
                                        <p:cTn id="28" dur="1" fill="hold">
                                          <p:stCondLst>
                                            <p:cond delay="0"/>
                                          </p:stCondLst>
                                        </p:cTn>
                                        <p:tgtEl>
                                          <p:spTgt spid="27659"/>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27660"/>
                                        </p:tgtEl>
                                        <p:attrNameLst>
                                          <p:attrName>style.visibility</p:attrName>
                                        </p:attrNameLst>
                                      </p:cBhvr>
                                      <p:to>
                                        <p:strVal val="visible"/>
                                      </p:to>
                                    </p:set>
                                  </p:childTnLst>
                                </p:cTn>
                              </p:par>
                              <p:par>
                                <p:cTn id="31" presetID="1" presetClass="exit" fill="hold" grpId="1" nodeType="withEffect">
                                  <p:stCondLst>
                                    <p:cond delay="0"/>
                                  </p:stCondLst>
                                  <p:childTnLst>
                                    <p:set>
                                      <p:cBhvr additive="repl">
                                        <p:cTn id="32" dur="1" fill="hold">
                                          <p:stCondLst>
                                            <p:cond delay="0"/>
                                          </p:stCondLst>
                                        </p:cTn>
                                        <p:tgtEl>
                                          <p:spTgt spid="27656"/>
                                        </p:tgtEl>
                                        <p:attrNameLst>
                                          <p:attrName>style.visibility</p:attrName>
                                        </p:attrNameLst>
                                      </p:cBhvr>
                                      <p:to>
                                        <p:strVal val="hidden"/>
                                      </p:to>
                                    </p:set>
                                  </p:childTnLst>
                                </p:cTn>
                              </p:par>
                              <p:par>
                                <p:cTn id="33" presetID="1" presetClass="exit" fill="hold" grpId="1" nodeType="withEffect">
                                  <p:stCondLst>
                                    <p:cond delay="0"/>
                                  </p:stCondLst>
                                  <p:childTnLst>
                                    <p:set>
                                      <p:cBhvr additive="repl">
                                        <p:cTn id="34" dur="1" fill="hold">
                                          <p:stCondLst>
                                            <p:cond delay="0"/>
                                          </p:stCondLst>
                                        </p:cTn>
                                        <p:tgtEl>
                                          <p:spTgt spid="27657"/>
                                        </p:tgtEl>
                                        <p:attrNameLst>
                                          <p:attrName>style.visibility</p:attrName>
                                        </p:attrNameLst>
                                      </p:cBhvr>
                                      <p:to>
                                        <p:strVal val="hidden"/>
                                      </p:to>
                                    </p:set>
                                  </p:childTnLst>
                                </p:cTn>
                              </p:par>
                              <p:par>
                                <p:cTn id="35" presetID="1" presetClass="exit" fill="hold" grpId="1" nodeType="withEffect">
                                  <p:stCondLst>
                                    <p:cond delay="0"/>
                                  </p:stCondLst>
                                  <p:childTnLst>
                                    <p:set>
                                      <p:cBhvr additive="repl">
                                        <p:cTn id="36" dur="1" fill="hold">
                                          <p:stCondLst>
                                            <p:cond delay="0"/>
                                          </p:stCondLst>
                                        </p:cTn>
                                        <p:tgtEl>
                                          <p:spTgt spid="27658"/>
                                        </p:tgtEl>
                                        <p:attrNameLst>
                                          <p:attrName>style.visibility</p:attrName>
                                        </p:attrNameLst>
                                      </p:cBhvr>
                                      <p:to>
                                        <p:strVal val="hidden"/>
                                      </p:to>
                                    </p:set>
                                  </p:childTnLst>
                                </p:cTn>
                              </p:par>
                              <p:par>
                                <p:cTn id="37" presetID="1" presetClass="exit" fill="hold" nodeType="withEffect">
                                  <p:stCondLst>
                                    <p:cond delay="0"/>
                                  </p:stCondLst>
                                  <p:childTnLst>
                                    <p:set>
                                      <p:cBhvr additive="repl">
                                        <p:cTn id="38" dur="1" fill="hold">
                                          <p:stCondLst>
                                            <p:cond delay="0"/>
                                          </p:stCondLst>
                                        </p:cTn>
                                        <p:tgtEl>
                                          <p:spTgt spid="27662"/>
                                        </p:tgtEl>
                                        <p:attrNameLst>
                                          <p:attrName>style.visibility</p:attrName>
                                        </p:attrNameLst>
                                      </p:cBhvr>
                                      <p:to>
                                        <p:strVal val="hidden"/>
                                      </p:to>
                                    </p:set>
                                  </p:childTnLst>
                                </p:cTn>
                              </p:par>
                              <p:par>
                                <p:cTn id="39" presetID="1" presetClass="exit" fill="hold" nodeType="withEffect">
                                  <p:stCondLst>
                                    <p:cond delay="0"/>
                                  </p:stCondLst>
                                  <p:childTnLst>
                                    <p:set>
                                      <p:cBhvr additive="repl">
                                        <p:cTn id="40" dur="1" fill="hold">
                                          <p:stCondLst>
                                            <p:cond delay="0"/>
                                          </p:stCondLst>
                                        </p:cTn>
                                        <p:tgtEl>
                                          <p:spTgt spid="27663"/>
                                        </p:tgtEl>
                                        <p:attrNameLst>
                                          <p:attrName>style.visibility</p:attrName>
                                        </p:attrNameLst>
                                      </p:cBhvr>
                                      <p:to>
                                        <p:strVal val="hidden"/>
                                      </p:to>
                                    </p:set>
                                  </p:childTnLst>
                                </p:cTn>
                              </p:par>
                              <p:par>
                                <p:cTn id="41" presetID="1" presetClass="exit" fill="hold" nodeType="withEffect">
                                  <p:stCondLst>
                                    <p:cond delay="0"/>
                                  </p:stCondLst>
                                  <p:childTnLst>
                                    <p:set>
                                      <p:cBhvr additive="repl">
                                        <p:cTn id="42" dur="1" fill="hold">
                                          <p:stCondLst>
                                            <p:cond delay="0"/>
                                          </p:stCondLst>
                                        </p:cTn>
                                        <p:tgtEl>
                                          <p:spTgt spid="27664"/>
                                        </p:tgtEl>
                                        <p:attrNameLst>
                                          <p:attrName>style.visibility</p:attrName>
                                        </p:attrNameLst>
                                      </p:cBhvr>
                                      <p:to>
                                        <p:strVal val="hidden"/>
                                      </p:to>
                                    </p:set>
                                  </p:childTnLst>
                                </p:cTn>
                              </p:par>
                              <p:par>
                                <p:cTn id="43" presetID="1" presetClass="exit" fill="hold" nodeType="withEffect">
                                  <p:stCondLst>
                                    <p:cond delay="0"/>
                                  </p:stCondLst>
                                  <p:childTnLst>
                                    <p:set>
                                      <p:cBhvr additive="repl">
                                        <p:cTn id="44" dur="1" fill="hold">
                                          <p:stCondLst>
                                            <p:cond delay="0"/>
                                          </p:stCondLst>
                                        </p:cTn>
                                        <p:tgtEl>
                                          <p:spTgt spid="276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p:bldP spid="27656" grpId="1" animBg="1"/>
      <p:bldP spid="27657" grpId="0" animBg="1"/>
      <p:bldP spid="27657" grpId="1" animBg="1"/>
      <p:bldP spid="27658" grpId="0" animBg="1"/>
      <p:bldP spid="27658" grpId="1" animBg="1"/>
      <p:bldP spid="276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a:bodyPr>
          <a:lstStyle/>
          <a:p>
            <a:r>
              <a:rPr lang="en-US" dirty="0" smtClean="0"/>
              <a:t>This dissertation builds on our previous work</a:t>
            </a:r>
          </a:p>
          <a:p>
            <a:pPr marL="0" indent="0">
              <a:buNone/>
            </a:pPr>
            <a:endParaRPr lang="en-US" dirty="0"/>
          </a:p>
          <a:p>
            <a:pPr marL="0" indent="0">
              <a:buNone/>
            </a:pPr>
            <a:r>
              <a:rPr lang="en-US" sz="2400" b="1" dirty="0" smtClean="0">
                <a:solidFill>
                  <a:srgbClr val="FFFF00"/>
                </a:solidFill>
              </a:rPr>
              <a:t>Efficient Modular Glass Box Software Model Checking</a:t>
            </a:r>
          </a:p>
          <a:p>
            <a:pPr marL="0" indent="0">
              <a:buNone/>
            </a:pPr>
            <a:r>
              <a:rPr lang="en-US" sz="2000" dirty="0" smtClean="0"/>
              <a:t>	Michael Roberson and Chandrasekhar </a:t>
            </a:r>
            <a:r>
              <a:rPr lang="en-US" sz="2000" dirty="0" err="1" smtClean="0"/>
              <a:t>Boyapati</a:t>
            </a:r>
            <a:endParaRPr lang="en-US" sz="2000" dirty="0" smtClean="0"/>
          </a:p>
          <a:p>
            <a:pPr marL="0" indent="0">
              <a:buNone/>
            </a:pPr>
            <a:r>
              <a:rPr lang="en-US" sz="2400" dirty="0" smtClean="0"/>
              <a:t>	OOPSLA 2010</a:t>
            </a:r>
          </a:p>
          <a:p>
            <a:pPr marL="0" indent="0">
              <a:buNone/>
            </a:pPr>
            <a:endParaRPr lang="en-US" sz="2400" dirty="0" smtClean="0"/>
          </a:p>
          <a:p>
            <a:pPr marL="0" indent="0">
              <a:buNone/>
            </a:pPr>
            <a:endParaRPr lang="en-US" sz="2400" dirty="0"/>
          </a:p>
          <a:p>
            <a:pPr marL="0" indent="0">
              <a:buNone/>
            </a:pPr>
            <a:r>
              <a:rPr lang="en-US" sz="2400" b="1" dirty="0" smtClean="0">
                <a:solidFill>
                  <a:srgbClr val="FFFF00"/>
                </a:solidFill>
              </a:rPr>
              <a:t>Efficient Software Model Checking of Soundness of Type Systems</a:t>
            </a:r>
          </a:p>
          <a:p>
            <a:pPr marL="0" indent="0">
              <a:buNone/>
            </a:pPr>
            <a:r>
              <a:rPr lang="en-US" sz="2000" dirty="0" smtClean="0"/>
              <a:t>	Michael Roberson, Melanie Harries, Paul </a:t>
            </a:r>
            <a:r>
              <a:rPr lang="en-US" sz="2000" dirty="0" err="1" smtClean="0"/>
              <a:t>Darga</a:t>
            </a:r>
            <a:r>
              <a:rPr lang="en-US" sz="2000" dirty="0" smtClean="0"/>
              <a:t>, Chandrasekhar </a:t>
            </a:r>
            <a:r>
              <a:rPr lang="en-US" sz="2000" dirty="0" err="1" smtClean="0"/>
              <a:t>Boyapati</a:t>
            </a:r>
            <a:endParaRPr lang="en-US" sz="2000" dirty="0" smtClean="0"/>
          </a:p>
          <a:p>
            <a:pPr marL="0" indent="0">
              <a:buNone/>
            </a:pPr>
            <a:r>
              <a:rPr lang="en-US" sz="2400" dirty="0" smtClean="0"/>
              <a:t>	OOPSLA 2008</a:t>
            </a:r>
            <a:endParaRPr lang="en-US" sz="2400" dirty="0"/>
          </a:p>
        </p:txBody>
      </p:sp>
    </p:spTree>
    <p:extLst>
      <p:ext uri="{BB962C8B-B14F-4D97-AF65-F5344CB8AC3E}">
        <p14:creationId xmlns:p14="http://schemas.microsoft.com/office/powerpoint/2010/main" val="1046912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Module Specification</a:t>
            </a:r>
          </a:p>
        </p:txBody>
      </p:sp>
      <p:sp>
        <p:nvSpPr>
          <p:cNvPr id="28674" name="Text Box 2"/>
          <p:cNvSpPr txBox="1">
            <a:spLocks noChangeArrowheads="1"/>
          </p:cNvSpPr>
          <p:nvPr/>
        </p:nvSpPr>
        <p:spPr bwMode="auto">
          <a:xfrm>
            <a:off x="655408" y="1875730"/>
            <a:ext cx="3907950" cy="4135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100" b="1" dirty="0">
                <a:solidFill>
                  <a:srgbClr val="00FF00"/>
                </a:solidFill>
                <a:latin typeface="Courier New" pitchFamily="49" charset="0"/>
              </a:rPr>
              <a:t>class</a:t>
            </a:r>
            <a:r>
              <a:rPr lang="en-US" sz="1100" dirty="0">
                <a:solidFill>
                  <a:srgbClr val="FFFFFF"/>
                </a:solidFill>
                <a:latin typeface="Courier New" pitchFamily="49" charset="0"/>
              </a:rPr>
              <a:t> </a:t>
            </a:r>
            <a:r>
              <a:rPr lang="en-US" sz="1100" dirty="0" err="1">
                <a:solidFill>
                  <a:srgbClr val="FFFFFF"/>
                </a:solidFill>
                <a:latin typeface="Courier New" pitchFamily="49" charset="0"/>
              </a:rPr>
              <a:t>SearchTree</a:t>
            </a:r>
            <a:r>
              <a:rPr lang="en-US" sz="1100" dirty="0">
                <a:solidFill>
                  <a:srgbClr val="FFFFFF"/>
                </a:solidFill>
                <a:latin typeface="Courier New" pitchFamily="49" charset="0"/>
              </a:rPr>
              <a:t> </a:t>
            </a:r>
            <a:r>
              <a:rPr lang="en-US" sz="1100" b="1" dirty="0">
                <a:solidFill>
                  <a:srgbClr val="00FF00"/>
                </a:solidFill>
                <a:latin typeface="Courier New" pitchFamily="49" charset="0"/>
              </a:rPr>
              <a:t>implements</a:t>
            </a:r>
            <a:r>
              <a:rPr lang="en-US" sz="1100" dirty="0">
                <a:solidFill>
                  <a:srgbClr val="FFFFFF"/>
                </a:solidFill>
                <a:latin typeface="Courier New" pitchFamily="49" charset="0"/>
              </a:rPr>
              <a:t> Map {</a:t>
            </a:r>
          </a:p>
          <a:p>
            <a:pPr>
              <a:lnSpc>
                <a:spcPct val="118000"/>
              </a:lnSpc>
            </a:pPr>
            <a:r>
              <a:rPr lang="en-US" sz="1100" dirty="0">
                <a:solidFill>
                  <a:srgbClr val="FFFFFF"/>
                </a:solidFill>
                <a:latin typeface="Courier New" pitchFamily="49" charset="0"/>
              </a:rPr>
              <a:t>    </a:t>
            </a:r>
            <a:r>
              <a:rPr lang="en-US" sz="1100" b="1" dirty="0">
                <a:solidFill>
                  <a:srgbClr val="00FF00"/>
                </a:solidFill>
                <a:latin typeface="Courier New" pitchFamily="49" charset="0"/>
              </a:rPr>
              <a:t>class</a:t>
            </a:r>
            <a:r>
              <a:rPr lang="en-US" sz="1100" dirty="0">
                <a:solidFill>
                  <a:srgbClr val="FFFFFF"/>
                </a:solidFill>
                <a:latin typeface="Courier New" pitchFamily="49" charset="0"/>
              </a:rPr>
              <a:t> Node {</a:t>
            </a:r>
          </a:p>
          <a:p>
            <a:pPr>
              <a:lnSpc>
                <a:spcPct val="118000"/>
              </a:lnSpc>
            </a:pPr>
            <a:r>
              <a:rPr lang="en-US" sz="1100" dirty="0">
                <a:solidFill>
                  <a:srgbClr val="FFFFFF"/>
                </a:solidFill>
                <a:latin typeface="Courier New" pitchFamily="49" charset="0"/>
              </a:rPr>
              <a:t>        </a:t>
            </a:r>
            <a:r>
              <a:rPr lang="en-US" sz="1100" b="1" dirty="0" err="1">
                <a:solidFill>
                  <a:srgbClr val="00FF00"/>
                </a:solidFill>
                <a:latin typeface="Courier New" pitchFamily="49" charset="0"/>
              </a:rPr>
              <a:t>int</a:t>
            </a:r>
            <a:r>
              <a:rPr lang="en-US" sz="1100" dirty="0">
                <a:solidFill>
                  <a:srgbClr val="FFFFFF"/>
                </a:solidFill>
                <a:latin typeface="Courier New" pitchFamily="49" charset="0"/>
              </a:rPr>
              <a:t> key;</a:t>
            </a:r>
          </a:p>
          <a:p>
            <a:pPr>
              <a:lnSpc>
                <a:spcPct val="118000"/>
              </a:lnSpc>
            </a:pPr>
            <a:r>
              <a:rPr lang="en-US" sz="1100" dirty="0">
                <a:solidFill>
                  <a:srgbClr val="FFFFFF"/>
                </a:solidFill>
                <a:latin typeface="Courier New" pitchFamily="49" charset="0"/>
              </a:rPr>
              <a:t>        Object value;</a:t>
            </a:r>
          </a:p>
          <a:p>
            <a:pPr>
              <a:lnSpc>
                <a:spcPct val="118000"/>
              </a:lnSpc>
            </a:pPr>
            <a:r>
              <a:rPr lang="en-US" sz="1100" dirty="0">
                <a:solidFill>
                  <a:srgbClr val="FFFFFF"/>
                </a:solidFill>
                <a:latin typeface="Courier New" pitchFamily="49" charset="0"/>
              </a:rPr>
              <a:t>        Node left;</a:t>
            </a:r>
          </a:p>
          <a:p>
            <a:pPr>
              <a:lnSpc>
                <a:spcPct val="118000"/>
              </a:lnSpc>
            </a:pPr>
            <a:r>
              <a:rPr lang="en-US" sz="1100" dirty="0">
                <a:solidFill>
                  <a:srgbClr val="FFFFFF"/>
                </a:solidFill>
                <a:latin typeface="Courier New" pitchFamily="49" charset="0"/>
              </a:rPr>
              <a:t>        Node right;</a:t>
            </a:r>
          </a:p>
          <a:p>
            <a:pPr>
              <a:lnSpc>
                <a:spcPct val="118000"/>
              </a:lnSpc>
            </a:pPr>
            <a:r>
              <a:rPr lang="en-US" sz="1100" dirty="0">
                <a:solidFill>
                  <a:srgbClr val="FFFFFF"/>
                </a:solidFill>
                <a:latin typeface="Courier New" pitchFamily="49" charset="0"/>
              </a:rPr>
              <a:t>    }</a:t>
            </a:r>
          </a:p>
          <a:p>
            <a:pPr>
              <a:lnSpc>
                <a:spcPct val="118000"/>
              </a:lnSpc>
            </a:pPr>
            <a:endParaRPr lang="en-US" sz="1100" dirty="0">
              <a:solidFill>
                <a:srgbClr val="FFFFFF"/>
              </a:solidFill>
              <a:latin typeface="Courier New" pitchFamily="49" charset="0"/>
            </a:endParaRPr>
          </a:p>
          <a:p>
            <a:pPr>
              <a:lnSpc>
                <a:spcPct val="118000"/>
              </a:lnSpc>
            </a:pPr>
            <a:r>
              <a:rPr lang="en-US" sz="1100" b="1" dirty="0">
                <a:solidFill>
                  <a:srgbClr val="FFFFFF"/>
                </a:solidFill>
                <a:latin typeface="Courier New" pitchFamily="49" charset="0"/>
              </a:rPr>
              <a:t>    </a:t>
            </a:r>
            <a:r>
              <a:rPr lang="en-US" sz="1100" dirty="0">
                <a:solidFill>
                  <a:srgbClr val="FFFFFF"/>
                </a:solidFill>
                <a:latin typeface="Courier New" pitchFamily="49" charset="0"/>
              </a:rPr>
              <a:t>Node root;</a:t>
            </a:r>
          </a:p>
          <a:p>
            <a:pPr>
              <a:lnSpc>
                <a:spcPct val="118000"/>
              </a:lnSpc>
            </a:pPr>
            <a:endParaRPr lang="en-US" sz="1100" dirty="0">
              <a:solidFill>
                <a:srgbClr val="FFFFFF"/>
              </a:solidFill>
              <a:latin typeface="Courier New" pitchFamily="49" charset="0"/>
            </a:endParaRP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Map operations ... */</a:t>
            </a:r>
          </a:p>
          <a:p>
            <a:pPr>
              <a:lnSpc>
                <a:spcPct val="118000"/>
              </a:lnSpc>
            </a:pPr>
            <a:endParaRPr lang="en-US" sz="1100" b="1" dirty="0">
              <a:solidFill>
                <a:srgbClr val="99CCFF"/>
              </a:solidFill>
              <a:latin typeface="Courier New" pitchFamily="49" charset="0"/>
            </a:endParaRPr>
          </a:p>
          <a:p>
            <a:pPr>
              <a:lnSpc>
                <a:spcPct val="118000"/>
              </a:lnSpc>
            </a:pPr>
            <a:r>
              <a:rPr lang="en-US" sz="1100" b="1" dirty="0">
                <a:solidFill>
                  <a:srgbClr val="FF0000"/>
                </a:solidFill>
                <a:latin typeface="Courier New" pitchFamily="49" charset="0"/>
              </a:rPr>
              <a:t>    @Declarative</a:t>
            </a:r>
          </a:p>
          <a:p>
            <a:pPr>
              <a:lnSpc>
                <a:spcPct val="118000"/>
              </a:lnSpc>
            </a:pPr>
            <a:r>
              <a:rPr lang="en-US" sz="1100" dirty="0">
                <a:solidFill>
                  <a:srgbClr val="FFFFFF"/>
                </a:solidFill>
                <a:latin typeface="Courier New" pitchFamily="49" charset="0"/>
              </a:rPr>
              <a:t>    </a:t>
            </a:r>
            <a:r>
              <a:rPr lang="en-US" sz="1100" b="1" dirty="0" err="1">
                <a:solidFill>
                  <a:srgbClr val="00FF00"/>
                </a:solidFill>
                <a:latin typeface="Courier New" pitchFamily="49" charset="0"/>
              </a:rPr>
              <a:t>boolean</a:t>
            </a:r>
            <a:r>
              <a:rPr lang="en-US" sz="1100" dirty="0">
                <a:solidFill>
                  <a:srgbClr val="FFFFFF"/>
                </a:solidFill>
                <a:latin typeface="Courier New" pitchFamily="49" charset="0"/>
              </a:rPr>
              <a:t> </a:t>
            </a:r>
            <a:r>
              <a:rPr lang="en-US" sz="1100" dirty="0" err="1">
                <a:solidFill>
                  <a:srgbClr val="FFFFFF"/>
                </a:solidFill>
                <a:latin typeface="Courier New" pitchFamily="49" charset="0"/>
              </a:rPr>
              <a:t>repOk</a:t>
            </a:r>
            <a:r>
              <a:rPr lang="en-US" sz="1100" dirty="0">
                <a:solidFill>
                  <a:srgbClr val="FFFFFF"/>
                </a:solidFill>
                <a:latin typeface="Courier New" pitchFamily="49" charset="0"/>
              </a:rPr>
              <a:t>()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    }</a:t>
            </a:r>
          </a:p>
          <a:p>
            <a:pPr>
              <a:lnSpc>
                <a:spcPct val="118000"/>
              </a:lnSpc>
            </a:pPr>
            <a:r>
              <a:rPr lang="en-US" sz="1100" dirty="0">
                <a:solidFill>
                  <a:srgbClr val="FFFFFF"/>
                </a:solidFill>
                <a:latin typeface="Courier New" pitchFamily="49" charset="0"/>
              </a:rPr>
              <a:t>    </a:t>
            </a:r>
          </a:p>
          <a:p>
            <a:pPr>
              <a:lnSpc>
                <a:spcPct val="118000"/>
              </a:lnSpc>
            </a:pPr>
            <a:r>
              <a:rPr lang="en-US" sz="1100" b="1" dirty="0" smtClean="0">
                <a:solidFill>
                  <a:srgbClr val="FF0000"/>
                </a:solidFill>
                <a:latin typeface="Courier New" pitchFamily="49" charset="0"/>
              </a:rPr>
              <a:t>    @</a:t>
            </a:r>
            <a:r>
              <a:rPr lang="en-US" sz="1100" b="1" dirty="0">
                <a:solidFill>
                  <a:srgbClr val="FF0000"/>
                </a:solidFill>
                <a:latin typeface="Courier New" pitchFamily="49" charset="0"/>
              </a:rPr>
              <a:t>Declarative</a:t>
            </a:r>
            <a:endParaRPr lang="en-US" sz="1100" dirty="0" smtClean="0">
              <a:solidFill>
                <a:srgbClr val="FFFFFF"/>
              </a:solidFill>
              <a:latin typeface="Courier New" pitchFamily="49" charset="0"/>
            </a:endParaRPr>
          </a:p>
          <a:p>
            <a:pPr>
              <a:lnSpc>
                <a:spcPct val="118000"/>
              </a:lnSpc>
            </a:pPr>
            <a:r>
              <a:rPr lang="en-US" sz="1100" dirty="0" smtClean="0">
                <a:solidFill>
                  <a:srgbClr val="FFFFFF"/>
                </a:solidFill>
                <a:latin typeface="Courier New" pitchFamily="49" charset="0"/>
              </a:rPr>
              <a:t>    </a:t>
            </a:r>
            <a:r>
              <a:rPr lang="en-US" sz="1100" dirty="0" err="1">
                <a:solidFill>
                  <a:srgbClr val="FFFFFF"/>
                </a:solidFill>
                <a:latin typeface="Courier New" pitchFamily="49" charset="0"/>
              </a:rPr>
              <a:t>AbstractMap</a:t>
            </a:r>
            <a:r>
              <a:rPr lang="en-US" sz="1100" dirty="0">
                <a:solidFill>
                  <a:srgbClr val="FFFFFF"/>
                </a:solidFill>
                <a:latin typeface="Courier New" pitchFamily="49" charset="0"/>
              </a:rPr>
              <a:t> abstraction() {</a:t>
            </a:r>
          </a:p>
          <a:p>
            <a:pPr>
              <a:lnSpc>
                <a:spcPct val="118000"/>
              </a:lnSpc>
            </a:pPr>
            <a:r>
              <a:rPr lang="en-US" sz="1100" b="1" dirty="0">
                <a:solidFill>
                  <a:srgbClr val="99CCFF"/>
                </a:solidFill>
                <a:latin typeface="Courier New" pitchFamily="49" charset="0"/>
              </a:rPr>
              <a:t>        /* ... */</a:t>
            </a:r>
          </a:p>
          <a:p>
            <a:pPr>
              <a:lnSpc>
                <a:spcPct val="118000"/>
              </a:lnSpc>
            </a:pPr>
            <a:r>
              <a:rPr lang="en-US" sz="1100" dirty="0">
                <a:solidFill>
                  <a:srgbClr val="FFFFFF"/>
                </a:solidFill>
                <a:latin typeface="Courier New" pitchFamily="49" charset="0"/>
              </a:rPr>
              <a:t>    }</a:t>
            </a:r>
          </a:p>
          <a:p>
            <a:pPr>
              <a:lnSpc>
                <a:spcPct val="118000"/>
              </a:lnSpc>
            </a:pPr>
            <a:r>
              <a:rPr lang="en-US" sz="1100" dirty="0">
                <a:solidFill>
                  <a:srgbClr val="FFFFFF"/>
                </a:solidFill>
                <a:latin typeface="Courier New" pitchFamily="49" charset="0"/>
              </a:rPr>
              <a:t>}</a:t>
            </a:r>
          </a:p>
        </p:txBody>
      </p:sp>
      <p:sp>
        <p:nvSpPr>
          <p:cNvPr id="28675" name="Oval 3"/>
          <p:cNvSpPr>
            <a:spLocks noChangeArrowheads="1"/>
          </p:cNvSpPr>
          <p:nvPr/>
        </p:nvSpPr>
        <p:spPr bwMode="auto">
          <a:xfrm>
            <a:off x="622276" y="4088312"/>
            <a:ext cx="2489104" cy="679466"/>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8676" name="Oval 4"/>
          <p:cNvSpPr>
            <a:spLocks noChangeArrowheads="1"/>
          </p:cNvSpPr>
          <p:nvPr/>
        </p:nvSpPr>
        <p:spPr bwMode="auto">
          <a:xfrm>
            <a:off x="787929" y="5094514"/>
            <a:ext cx="2738302" cy="74009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8677" name="Text Box 5"/>
          <p:cNvSpPr txBox="1">
            <a:spLocks noChangeArrowheads="1"/>
          </p:cNvSpPr>
          <p:nvPr/>
        </p:nvSpPr>
        <p:spPr bwMode="auto">
          <a:xfrm>
            <a:off x="4978208" y="4369024"/>
            <a:ext cx="3418197" cy="507775"/>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68185"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200" dirty="0">
                <a:solidFill>
                  <a:srgbClr val="FFFFFF"/>
                </a:solidFill>
              </a:rPr>
              <a:t>Module Invariant</a:t>
            </a:r>
          </a:p>
        </p:txBody>
      </p:sp>
      <p:sp>
        <p:nvSpPr>
          <p:cNvPr id="28678" name="Text Box 6"/>
          <p:cNvSpPr txBox="1">
            <a:spLocks noChangeArrowheads="1"/>
          </p:cNvSpPr>
          <p:nvPr/>
        </p:nvSpPr>
        <p:spPr bwMode="auto">
          <a:xfrm>
            <a:off x="4979649" y="5087358"/>
            <a:ext cx="3418196" cy="475242"/>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68185"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gn="ctr"/>
            <a:r>
              <a:rPr lang="en-US" sz="2200" dirty="0">
                <a:solidFill>
                  <a:srgbClr val="FFFFFF"/>
                </a:solidFill>
              </a:rPr>
              <a:t>Abstraction function</a:t>
            </a:r>
          </a:p>
        </p:txBody>
      </p:sp>
      <p:sp>
        <p:nvSpPr>
          <p:cNvPr id="28679" name="Oval 7"/>
          <p:cNvSpPr>
            <a:spLocks noChangeArrowheads="1"/>
          </p:cNvSpPr>
          <p:nvPr/>
        </p:nvSpPr>
        <p:spPr bwMode="auto">
          <a:xfrm>
            <a:off x="6155059" y="1658358"/>
            <a:ext cx="829701" cy="82917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c1</a:t>
            </a:r>
          </a:p>
        </p:txBody>
      </p:sp>
      <p:sp>
        <p:nvSpPr>
          <p:cNvPr id="28680" name="Oval 8"/>
          <p:cNvSpPr>
            <a:spLocks noChangeArrowheads="1"/>
          </p:cNvSpPr>
          <p:nvPr/>
        </p:nvSpPr>
        <p:spPr bwMode="auto">
          <a:xfrm>
            <a:off x="6155059" y="3832073"/>
            <a:ext cx="829701" cy="829179"/>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5221" rIns="81639" bIns="40820" anchor="ctr"/>
          <a:lstStyle/>
          <a:p>
            <a:pPr algn="ctr">
              <a:tabLst>
                <a:tab pos="656650" algn="l"/>
              </a:tabLst>
            </a:pPr>
            <a:r>
              <a:rPr lang="en-US">
                <a:solidFill>
                  <a:srgbClr val="000000"/>
                </a:solidFill>
                <a:ea typeface="DejaVu Sans" charset="0"/>
                <a:cs typeface="DejaVu Sans" charset="0"/>
              </a:rPr>
              <a:t>a1</a:t>
            </a:r>
          </a:p>
        </p:txBody>
      </p:sp>
      <p:cxnSp>
        <p:nvCxnSpPr>
          <p:cNvPr id="28681" name="AutoShape 9"/>
          <p:cNvCxnSpPr>
            <a:cxnSpLocks noChangeShapeType="1"/>
          </p:cNvCxnSpPr>
          <p:nvPr/>
        </p:nvCxnSpPr>
        <p:spPr bwMode="auto">
          <a:xfrm>
            <a:off x="6569910" y="2488191"/>
            <a:ext cx="1440" cy="1345977"/>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2" name="Text Box 10"/>
          <p:cNvSpPr txBox="1">
            <a:spLocks noChangeArrowheads="1"/>
          </p:cNvSpPr>
          <p:nvPr/>
        </p:nvSpPr>
        <p:spPr bwMode="auto">
          <a:xfrm rot="5400000">
            <a:off x="6167687" y="2961676"/>
            <a:ext cx="1217856" cy="399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600" dirty="0">
                <a:solidFill>
                  <a:srgbClr val="FFFFFF"/>
                </a:solidFill>
              </a:rPr>
              <a:t>Abstraction</a:t>
            </a:r>
          </a:p>
        </p:txBody>
      </p:sp>
    </p:spTree>
    <p:extLst>
      <p:ext uri="{BB962C8B-B14F-4D97-AF65-F5344CB8AC3E}">
        <p14:creationId xmlns:p14="http://schemas.microsoft.com/office/powerpoint/2010/main" val="13019705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28675"/>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8677"/>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286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fill="hold" grpId="1" nodeType="clickEffect">
                                  <p:stCondLst>
                                    <p:cond delay="0"/>
                                  </p:stCondLst>
                                  <p:childTnLst>
                                    <p:set>
                                      <p:cBhvr additive="repl">
                                        <p:cTn id="14" dur="1" fill="hold">
                                          <p:stCondLst>
                                            <p:cond delay="0"/>
                                          </p:stCondLst>
                                        </p:cTn>
                                        <p:tgtEl>
                                          <p:spTgt spid="28675"/>
                                        </p:tgtEl>
                                        <p:attrNameLst>
                                          <p:attrName>style.visibility</p:attrName>
                                        </p:attrNameLst>
                                      </p:cBhvr>
                                      <p:to>
                                        <p:strVal val="hidden"/>
                                      </p:to>
                                    </p:set>
                                  </p:childTnLst>
                                </p:cTn>
                              </p:par>
                              <p:par>
                                <p:cTn id="15" presetID="1" presetClass="exit" fill="hold" nodeType="withEffect">
                                  <p:stCondLst>
                                    <p:cond delay="0"/>
                                  </p:stCondLst>
                                  <p:childTnLst>
                                    <p:set>
                                      <p:cBhvr additive="repl">
                                        <p:cTn id="16" dur="1" fill="hold">
                                          <p:stCondLst>
                                            <p:cond delay="0"/>
                                          </p:stCondLst>
                                        </p:cTn>
                                        <p:tgtEl>
                                          <p:spTgt spid="28677"/>
                                        </p:tgtEl>
                                        <p:attrNameLst>
                                          <p:attrName>style.visibility</p:attrName>
                                        </p:attrNameLst>
                                      </p:cBhvr>
                                      <p:to>
                                        <p:strVal val="hidden"/>
                                      </p:to>
                                    </p:set>
                                  </p:childTnLst>
                                </p:cTn>
                              </p:par>
                              <p:par>
                                <p:cTn id="17" presetID="1" presetClass="entr" fill="hold" grpId="0" nodeType="withEffect">
                                  <p:stCondLst>
                                    <p:cond delay="0"/>
                                  </p:stCondLst>
                                  <p:childTnLst>
                                    <p:set>
                                      <p:cBhvr additive="repl">
                                        <p:cTn id="18" dur="1" fill="hold">
                                          <p:stCondLst>
                                            <p:cond delay="0"/>
                                          </p:stCondLst>
                                        </p:cTn>
                                        <p:tgtEl>
                                          <p:spTgt spid="2867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28678"/>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28680"/>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28681"/>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2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5" grpId="1" animBg="1"/>
      <p:bldP spid="2867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Modular Extension</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dirty="0" smtClean="0"/>
              <a:t>Program Specification</a:t>
            </a:r>
          </a:p>
          <a:p>
            <a:pPr lvl="2"/>
            <a:r>
              <a:rPr lang="en-US" b="1" dirty="0" smtClean="0">
                <a:solidFill>
                  <a:srgbClr val="FFFF00"/>
                </a:solidFill>
              </a:rPr>
              <a:t>Search Algorithm</a:t>
            </a:r>
          </a:p>
          <a:p>
            <a:pPr lvl="2"/>
            <a:r>
              <a:rPr lang="en-US" dirty="0" smtClean="0"/>
              <a:t>State Space Reduction</a:t>
            </a:r>
          </a:p>
        </p:txBody>
      </p:sp>
    </p:spTree>
    <p:extLst>
      <p:ext uri="{BB962C8B-B14F-4D97-AF65-F5344CB8AC3E}">
        <p14:creationId xmlns:p14="http://schemas.microsoft.com/office/powerpoint/2010/main" val="7493407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Algorithm</a:t>
            </a:r>
          </a:p>
        </p:txBody>
      </p:sp>
      <p:sp>
        <p:nvSpPr>
          <p:cNvPr id="30733" name="Rectangle 13"/>
          <p:cNvSpPr>
            <a:spLocks noGrp="1" noChangeArrowheads="1"/>
          </p:cNvSpPr>
          <p:nvPr>
            <p:ph type="body" idx="4294967295"/>
          </p:nvPr>
        </p:nvSpPr>
        <p:spPr>
          <a:xfrm>
            <a:off x="915988" y="1450975"/>
            <a:ext cx="8228012" cy="4525963"/>
          </a:xfrm>
          <a:ln/>
        </p:spPr>
        <p:txBody>
          <a:bodyPr/>
          <a:lstStyle/>
          <a:p>
            <a:pPr marL="391686" indent="-293764">
              <a:buSzPct val="60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Choose an unchecked valid state</a:t>
            </a:r>
          </a:p>
        </p:txBody>
      </p:sp>
      <p:grpSp>
        <p:nvGrpSpPr>
          <p:cNvPr id="30722" name="Group 2"/>
          <p:cNvGrpSpPr>
            <a:grpSpLocks/>
          </p:cNvGrpSpPr>
          <p:nvPr/>
        </p:nvGrpSpPr>
        <p:grpSpPr bwMode="auto">
          <a:xfrm>
            <a:off x="1140839" y="2694831"/>
            <a:ext cx="2247108" cy="1525919"/>
            <a:chOff x="792" y="1872"/>
            <a:chExt cx="1560" cy="1060"/>
          </a:xfrm>
        </p:grpSpPr>
        <p:sp>
          <p:nvSpPr>
            <p:cNvPr id="30723" name="Oval 3"/>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0724" name="Oval 4"/>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0725" name="Oval 5"/>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0726" name="Line 6"/>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7" name="Line 7"/>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8" name="Oval 8"/>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0729" name="Line 9"/>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0" name="Oval 10"/>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0731" name="Line 11"/>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2" name="Oval 12"/>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734" name="Text Box 14"/>
          <p:cNvSpPr txBox="1">
            <a:spLocks noChangeArrowheads="1"/>
          </p:cNvSpPr>
          <p:nvPr/>
        </p:nvSpPr>
        <p:spPr bwMode="auto">
          <a:xfrm>
            <a:off x="622276" y="2381011"/>
            <a:ext cx="1244552" cy="313821"/>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30735" name="Text Box 15"/>
          <p:cNvSpPr txBox="1">
            <a:spLocks noChangeArrowheads="1"/>
          </p:cNvSpPr>
          <p:nvPr/>
        </p:nvSpPr>
        <p:spPr bwMode="auto">
          <a:xfrm>
            <a:off x="4355932" y="3099344"/>
            <a:ext cx="1659403" cy="839255"/>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100" b="1">
                <a:solidFill>
                  <a:srgbClr val="FF0000"/>
                </a:solidFill>
                <a:latin typeface="Courier New" pitchFamily="49" charset="0"/>
              </a:rPr>
              <a:t>@Declarative</a:t>
            </a:r>
          </a:p>
          <a:p>
            <a:pPr>
              <a:lnSpc>
                <a:spcPct val="118000"/>
              </a:lnSpc>
            </a:pPr>
            <a:r>
              <a:rPr lang="en-US" sz="1100" b="1">
                <a:solidFill>
                  <a:srgbClr val="00FF00"/>
                </a:solidFill>
                <a:latin typeface="Courier New" pitchFamily="49" charset="0"/>
              </a:rPr>
              <a:t>boolean</a:t>
            </a:r>
            <a:r>
              <a:rPr lang="en-US" sz="1100">
                <a:solidFill>
                  <a:srgbClr val="FFFFFF"/>
                </a:solidFill>
                <a:latin typeface="Courier New" pitchFamily="49" charset="0"/>
              </a:rPr>
              <a:t> repOk() {</a:t>
            </a:r>
          </a:p>
          <a:p>
            <a:pPr>
              <a:lnSpc>
                <a:spcPct val="118000"/>
              </a:lnSpc>
            </a:pPr>
            <a:r>
              <a:rPr lang="en-US" sz="1100" b="1">
                <a:solidFill>
                  <a:srgbClr val="99CCFF"/>
                </a:solidFill>
                <a:latin typeface="Courier New" pitchFamily="49" charset="0"/>
              </a:rPr>
              <a:t>    /* ... */</a:t>
            </a:r>
          </a:p>
          <a:p>
            <a:pPr>
              <a:lnSpc>
                <a:spcPct val="118000"/>
              </a:lnSpc>
            </a:pPr>
            <a:r>
              <a:rPr lang="en-US" sz="1100">
                <a:solidFill>
                  <a:srgbClr val="FFFFFF"/>
                </a:solidFill>
                <a:latin typeface="Courier New" pitchFamily="49" charset="0"/>
              </a:rPr>
              <a:t>}</a:t>
            </a:r>
          </a:p>
        </p:txBody>
      </p:sp>
    </p:spTree>
    <p:extLst>
      <p:ext uri="{BB962C8B-B14F-4D97-AF65-F5344CB8AC3E}">
        <p14:creationId xmlns:p14="http://schemas.microsoft.com/office/powerpoint/2010/main" val="80777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5" name="AutoShape 1"/>
          <p:cNvCxnSpPr>
            <a:cxnSpLocks noChangeShapeType="1"/>
          </p:cNvCxnSpPr>
          <p:nvPr/>
        </p:nvCxnSpPr>
        <p:spPr bwMode="auto">
          <a:xfrm>
            <a:off x="2265835" y="4207926"/>
            <a:ext cx="1440" cy="1548952"/>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46" name="Rectangle 2"/>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Algorithm</a:t>
            </a:r>
          </a:p>
        </p:txBody>
      </p:sp>
      <p:sp>
        <p:nvSpPr>
          <p:cNvPr id="31758" name="Rectangle 14"/>
          <p:cNvSpPr>
            <a:spLocks noGrp="1" noChangeArrowheads="1"/>
          </p:cNvSpPr>
          <p:nvPr>
            <p:ph type="body" idx="4294967295"/>
          </p:nvPr>
        </p:nvSpPr>
        <p:spPr>
          <a:xfrm>
            <a:off x="915988" y="1450975"/>
            <a:ext cx="8228012" cy="4525963"/>
          </a:xfrm>
          <a:ln/>
        </p:spPr>
        <p:txBody>
          <a:bodyPr/>
          <a:lstStyle/>
          <a:p>
            <a:pPr marL="391686" indent="-293764">
              <a:buSzPct val="60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Generate its abstraction</a:t>
            </a:r>
          </a:p>
        </p:txBody>
      </p:sp>
      <p:grpSp>
        <p:nvGrpSpPr>
          <p:cNvPr id="31747" name="Group 3"/>
          <p:cNvGrpSpPr>
            <a:grpSpLocks/>
          </p:cNvGrpSpPr>
          <p:nvPr/>
        </p:nvGrpSpPr>
        <p:grpSpPr bwMode="auto">
          <a:xfrm>
            <a:off x="1140839" y="2694831"/>
            <a:ext cx="2247108" cy="1525919"/>
            <a:chOff x="792" y="1872"/>
            <a:chExt cx="1560" cy="1060"/>
          </a:xfrm>
        </p:grpSpPr>
        <p:sp>
          <p:nvSpPr>
            <p:cNvPr id="31748" name="Oval 4"/>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1749" name="Oval 5"/>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1750" name="Oval 6"/>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1751" name="Line 7"/>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2" name="Line 8"/>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3" name="Oval 9"/>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1754" name="Line 10"/>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5" name="Oval 11"/>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1756" name="Line 12"/>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7" name="Oval 13"/>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1759" name="Text Box 15"/>
          <p:cNvSpPr txBox="1">
            <a:spLocks noChangeArrowheads="1"/>
          </p:cNvSpPr>
          <p:nvPr/>
        </p:nvSpPr>
        <p:spPr bwMode="auto">
          <a:xfrm>
            <a:off x="622276" y="2381011"/>
            <a:ext cx="1244552" cy="313821"/>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31760" name="Group 16"/>
          <p:cNvGrpSpPr>
            <a:grpSpLocks/>
          </p:cNvGrpSpPr>
          <p:nvPr/>
        </p:nvGrpSpPr>
        <p:grpSpPr bwMode="auto">
          <a:xfrm>
            <a:off x="622276" y="5771139"/>
            <a:ext cx="3285675" cy="621883"/>
            <a:chOff x="432" y="4009"/>
            <a:chExt cx="2281" cy="432"/>
          </a:xfrm>
        </p:grpSpPr>
        <p:sp>
          <p:nvSpPr>
            <p:cNvPr id="31769" name="Oval 25"/>
            <p:cNvSpPr>
              <a:spLocks noChangeArrowheads="1"/>
            </p:cNvSpPr>
            <p:nvPr/>
          </p:nvSpPr>
          <p:spPr bwMode="auto">
            <a:xfrm>
              <a:off x="574"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1761" name="Oval 17"/>
            <p:cNvSpPr>
              <a:spLocks noChangeArrowheads="1"/>
            </p:cNvSpPr>
            <p:nvPr/>
          </p:nvSpPr>
          <p:spPr bwMode="auto">
            <a:xfrm>
              <a:off x="100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31762" name="AutoShape 18"/>
            <p:cNvCxnSpPr>
              <a:cxnSpLocks noChangeShapeType="1"/>
            </p:cNvCxnSpPr>
            <p:nvPr/>
          </p:nvCxnSpPr>
          <p:spPr bwMode="auto">
            <a:xfrm>
              <a:off x="863"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63" name="Oval 19"/>
            <p:cNvSpPr>
              <a:spLocks noChangeArrowheads="1"/>
            </p:cNvSpPr>
            <p:nvPr/>
          </p:nvSpPr>
          <p:spPr bwMode="auto">
            <a:xfrm>
              <a:off x="143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31764" name="AutoShape 20"/>
            <p:cNvCxnSpPr>
              <a:cxnSpLocks noChangeShapeType="1"/>
            </p:cNvCxnSpPr>
            <p:nvPr/>
          </p:nvCxnSpPr>
          <p:spPr bwMode="auto">
            <a:xfrm>
              <a:off x="1293" y="4217"/>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65" name="Oval 21"/>
            <p:cNvSpPr>
              <a:spLocks noChangeArrowheads="1"/>
            </p:cNvSpPr>
            <p:nvPr/>
          </p:nvSpPr>
          <p:spPr bwMode="auto">
            <a:xfrm>
              <a:off x="1868"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31766" name="AutoShape 22"/>
            <p:cNvCxnSpPr>
              <a:cxnSpLocks noChangeShapeType="1"/>
            </p:cNvCxnSpPr>
            <p:nvPr/>
          </p:nvCxnSpPr>
          <p:spPr bwMode="auto">
            <a:xfrm>
              <a:off x="1729"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67" name="Oval 23"/>
            <p:cNvSpPr>
              <a:spLocks noChangeArrowheads="1"/>
            </p:cNvSpPr>
            <p:nvPr/>
          </p:nvSpPr>
          <p:spPr bwMode="auto">
            <a:xfrm>
              <a:off x="2302"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31768" name="AutoShape 24"/>
            <p:cNvCxnSpPr>
              <a:cxnSpLocks noChangeShapeType="1"/>
            </p:cNvCxnSpPr>
            <p:nvPr/>
          </p:nvCxnSpPr>
          <p:spPr bwMode="auto">
            <a:xfrm>
              <a:off x="2159" y="4217"/>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70" name="Oval 26"/>
            <p:cNvSpPr>
              <a:spLocks noChangeArrowheads="1"/>
            </p:cNvSpPr>
            <p:nvPr/>
          </p:nvSpPr>
          <p:spPr bwMode="auto">
            <a:xfrm>
              <a:off x="432" y="4009"/>
              <a:ext cx="2281" cy="4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1771" name="Text Box 27"/>
          <p:cNvSpPr txBox="1">
            <a:spLocks noChangeArrowheads="1"/>
          </p:cNvSpPr>
          <p:nvPr/>
        </p:nvSpPr>
        <p:spPr bwMode="auto">
          <a:xfrm>
            <a:off x="2696529" y="4538891"/>
            <a:ext cx="2489104" cy="795109"/>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nSpc>
                <a:spcPct val="94000"/>
              </a:lnSpc>
            </a:pPr>
            <a:r>
              <a:rPr lang="en-US" sz="1100" b="1" dirty="0" smtClean="0">
                <a:solidFill>
                  <a:srgbClr val="FF0000"/>
                </a:solidFill>
                <a:latin typeface="Courier New" pitchFamily="49" charset="0"/>
              </a:rPr>
              <a:t>@</a:t>
            </a:r>
            <a:r>
              <a:rPr lang="en-US" sz="1100" b="1" dirty="0">
                <a:solidFill>
                  <a:srgbClr val="FF0000"/>
                </a:solidFill>
                <a:latin typeface="Courier New" pitchFamily="49" charset="0"/>
              </a:rPr>
              <a:t>Declarative</a:t>
            </a:r>
            <a:endParaRPr lang="en-US" sz="1100" dirty="0" smtClean="0">
              <a:solidFill>
                <a:srgbClr val="FFFFFF"/>
              </a:solidFill>
              <a:latin typeface="Courier New" pitchFamily="49" charset="0"/>
            </a:endParaRPr>
          </a:p>
          <a:p>
            <a:pPr>
              <a:lnSpc>
                <a:spcPct val="94000"/>
              </a:lnSpc>
            </a:pPr>
            <a:r>
              <a:rPr lang="en-US" sz="1100" dirty="0" err="1" smtClean="0">
                <a:solidFill>
                  <a:srgbClr val="FFFFFF"/>
                </a:solidFill>
                <a:latin typeface="Courier New" pitchFamily="49" charset="0"/>
              </a:rPr>
              <a:t>AbstractMap</a:t>
            </a:r>
            <a:r>
              <a:rPr lang="en-US" sz="1100" dirty="0" smtClean="0">
                <a:solidFill>
                  <a:srgbClr val="FFFFFF"/>
                </a:solidFill>
                <a:latin typeface="Courier New" pitchFamily="49" charset="0"/>
              </a:rPr>
              <a:t> </a:t>
            </a:r>
            <a:r>
              <a:rPr lang="en-US" sz="1100" dirty="0">
                <a:solidFill>
                  <a:srgbClr val="FFFFFF"/>
                </a:solidFill>
                <a:latin typeface="Courier New" pitchFamily="49" charset="0"/>
              </a:rPr>
              <a:t>abstraction()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a:t>
            </a:r>
          </a:p>
        </p:txBody>
      </p:sp>
    </p:spTree>
    <p:extLst>
      <p:ext uri="{BB962C8B-B14F-4D97-AF65-F5344CB8AC3E}">
        <p14:creationId xmlns:p14="http://schemas.microsoft.com/office/powerpoint/2010/main" val="5245607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69" name="AutoShape 1"/>
          <p:cNvCxnSpPr>
            <a:cxnSpLocks noChangeShapeType="1"/>
          </p:cNvCxnSpPr>
          <p:nvPr/>
        </p:nvCxnSpPr>
        <p:spPr bwMode="auto">
          <a:xfrm>
            <a:off x="3387161" y="3459231"/>
            <a:ext cx="2516472"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1" name="Rectangle 3"/>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Algorithm</a:t>
            </a:r>
          </a:p>
        </p:txBody>
      </p:sp>
      <p:sp>
        <p:nvSpPr>
          <p:cNvPr id="32783" name="Rectangle 15"/>
          <p:cNvSpPr>
            <a:spLocks noGrp="1" noChangeArrowheads="1"/>
          </p:cNvSpPr>
          <p:nvPr>
            <p:ph type="body" idx="4294967295"/>
          </p:nvPr>
        </p:nvSpPr>
        <p:spPr>
          <a:xfrm>
            <a:off x="915988" y="1450975"/>
            <a:ext cx="8228012" cy="4525963"/>
          </a:xfrm>
          <a:ln/>
        </p:spPr>
        <p:txBody>
          <a:bodyPr/>
          <a:lstStyle/>
          <a:p>
            <a:pPr marL="391686" indent="-293764">
              <a:buSzPct val="60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Run the operation on both states</a:t>
            </a:r>
          </a:p>
        </p:txBody>
      </p:sp>
      <p:grpSp>
        <p:nvGrpSpPr>
          <p:cNvPr id="32772" name="Group 4"/>
          <p:cNvGrpSpPr>
            <a:grpSpLocks/>
          </p:cNvGrpSpPr>
          <p:nvPr/>
        </p:nvGrpSpPr>
        <p:grpSpPr bwMode="auto">
          <a:xfrm>
            <a:off x="1140839" y="2694831"/>
            <a:ext cx="2247108" cy="1525919"/>
            <a:chOff x="792" y="1872"/>
            <a:chExt cx="1560" cy="1060"/>
          </a:xfrm>
        </p:grpSpPr>
        <p:sp>
          <p:nvSpPr>
            <p:cNvPr id="32773" name="Oval 5"/>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2774" name="Oval 6"/>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2775" name="Oval 7"/>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2776" name="Line 8"/>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77" name="Line 9"/>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78" name="Oval 10"/>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2779" name="Line 11"/>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80" name="Oval 12"/>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2781" name="Line 13"/>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82" name="Oval 14"/>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2784" name="Text Box 16"/>
          <p:cNvSpPr txBox="1">
            <a:spLocks noChangeArrowheads="1"/>
          </p:cNvSpPr>
          <p:nvPr/>
        </p:nvSpPr>
        <p:spPr bwMode="auto">
          <a:xfrm>
            <a:off x="622276" y="2381011"/>
            <a:ext cx="1244552" cy="313821"/>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cxnSp>
        <p:nvCxnSpPr>
          <p:cNvPr id="32785" name="AutoShape 17"/>
          <p:cNvCxnSpPr>
            <a:cxnSpLocks noChangeShapeType="1"/>
          </p:cNvCxnSpPr>
          <p:nvPr/>
        </p:nvCxnSpPr>
        <p:spPr bwMode="auto">
          <a:xfrm>
            <a:off x="3899439" y="6082085"/>
            <a:ext cx="1168207"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2786" name="Group 18"/>
          <p:cNvGrpSpPr>
            <a:grpSpLocks/>
          </p:cNvGrpSpPr>
          <p:nvPr/>
        </p:nvGrpSpPr>
        <p:grpSpPr bwMode="auto">
          <a:xfrm>
            <a:off x="5905860" y="2655964"/>
            <a:ext cx="2182288" cy="1606534"/>
            <a:chOff x="4100" y="1845"/>
            <a:chExt cx="1515" cy="1116"/>
          </a:xfrm>
        </p:grpSpPr>
        <p:sp>
          <p:nvSpPr>
            <p:cNvPr id="32787" name="Oval 19"/>
            <p:cNvSpPr>
              <a:spLocks noChangeArrowheads="1"/>
            </p:cNvSpPr>
            <p:nvPr/>
          </p:nvSpPr>
          <p:spPr bwMode="auto">
            <a:xfrm>
              <a:off x="4848" y="187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2788" name="Oval 20"/>
            <p:cNvSpPr>
              <a:spLocks noChangeArrowheads="1"/>
            </p:cNvSpPr>
            <p:nvPr/>
          </p:nvSpPr>
          <p:spPr bwMode="auto">
            <a:xfrm>
              <a:off x="4516"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2789" name="Oval 21"/>
            <p:cNvSpPr>
              <a:spLocks noChangeArrowheads="1"/>
            </p:cNvSpPr>
            <p:nvPr/>
          </p:nvSpPr>
          <p:spPr bwMode="auto">
            <a:xfrm>
              <a:off x="5188"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2790" name="Line 22"/>
            <p:cNvSpPr>
              <a:spLocks noChangeShapeType="1"/>
            </p:cNvSpPr>
            <p:nvPr/>
          </p:nvSpPr>
          <p:spPr bwMode="auto">
            <a:xfrm flipH="1">
              <a:off x="4659" y="205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91" name="Line 23"/>
            <p:cNvSpPr>
              <a:spLocks noChangeShapeType="1"/>
            </p:cNvSpPr>
            <p:nvPr/>
          </p:nvSpPr>
          <p:spPr bwMode="auto">
            <a:xfrm>
              <a:off x="4992" y="205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92" name="Oval 24"/>
            <p:cNvSpPr>
              <a:spLocks noChangeArrowheads="1"/>
            </p:cNvSpPr>
            <p:nvPr/>
          </p:nvSpPr>
          <p:spPr bwMode="auto">
            <a:xfrm>
              <a:off x="4180"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2793" name="Line 25"/>
            <p:cNvSpPr>
              <a:spLocks noChangeShapeType="1"/>
            </p:cNvSpPr>
            <p:nvPr/>
          </p:nvSpPr>
          <p:spPr bwMode="auto">
            <a:xfrm flipH="1">
              <a:off x="4323" y="234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94" name="Oval 26"/>
            <p:cNvSpPr>
              <a:spLocks noChangeArrowheads="1"/>
            </p:cNvSpPr>
            <p:nvPr/>
          </p:nvSpPr>
          <p:spPr bwMode="auto">
            <a:xfrm>
              <a:off x="4852"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2795" name="Line 27"/>
            <p:cNvSpPr>
              <a:spLocks noChangeShapeType="1"/>
            </p:cNvSpPr>
            <p:nvPr/>
          </p:nvSpPr>
          <p:spPr bwMode="auto">
            <a:xfrm>
              <a:off x="4656" y="234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96" name="Oval 28"/>
            <p:cNvSpPr>
              <a:spLocks noChangeArrowheads="1"/>
            </p:cNvSpPr>
            <p:nvPr/>
          </p:nvSpPr>
          <p:spPr bwMode="auto">
            <a:xfrm>
              <a:off x="4533" y="272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32797" name="Line 29"/>
            <p:cNvSpPr>
              <a:spLocks noChangeShapeType="1"/>
            </p:cNvSpPr>
            <p:nvPr/>
          </p:nvSpPr>
          <p:spPr bwMode="auto">
            <a:xfrm flipH="1">
              <a:off x="4676" y="262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98" name="Oval 30"/>
            <p:cNvSpPr>
              <a:spLocks noChangeArrowheads="1"/>
            </p:cNvSpPr>
            <p:nvPr/>
          </p:nvSpPr>
          <p:spPr bwMode="auto">
            <a:xfrm>
              <a:off x="4100" y="1845"/>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810" name="Group 42"/>
          <p:cNvGrpSpPr>
            <a:grpSpLocks/>
          </p:cNvGrpSpPr>
          <p:nvPr/>
        </p:nvGrpSpPr>
        <p:grpSpPr bwMode="auto">
          <a:xfrm>
            <a:off x="5076160" y="5739476"/>
            <a:ext cx="3843131" cy="686664"/>
            <a:chOff x="3524" y="3987"/>
            <a:chExt cx="2668" cy="477"/>
          </a:xfrm>
        </p:grpSpPr>
        <p:sp>
          <p:nvSpPr>
            <p:cNvPr id="32811" name="Oval 43"/>
            <p:cNvSpPr>
              <a:spLocks noChangeArrowheads="1"/>
            </p:cNvSpPr>
            <p:nvPr/>
          </p:nvSpPr>
          <p:spPr bwMode="auto">
            <a:xfrm>
              <a:off x="3524" y="3987"/>
              <a:ext cx="2668" cy="477"/>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20" name="Oval 52"/>
            <p:cNvSpPr>
              <a:spLocks noChangeArrowheads="1"/>
            </p:cNvSpPr>
            <p:nvPr/>
          </p:nvSpPr>
          <p:spPr bwMode="auto">
            <a:xfrm>
              <a:off x="3621"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32812" name="Oval 44"/>
            <p:cNvSpPr>
              <a:spLocks noChangeArrowheads="1"/>
            </p:cNvSpPr>
            <p:nvPr/>
          </p:nvSpPr>
          <p:spPr bwMode="auto">
            <a:xfrm>
              <a:off x="405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32813" name="AutoShape 45"/>
            <p:cNvCxnSpPr>
              <a:cxnSpLocks noChangeShapeType="1"/>
            </p:cNvCxnSpPr>
            <p:nvPr/>
          </p:nvCxnSpPr>
          <p:spPr bwMode="auto">
            <a:xfrm>
              <a:off x="3909"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814" name="Oval 46"/>
            <p:cNvSpPr>
              <a:spLocks noChangeArrowheads="1"/>
            </p:cNvSpPr>
            <p:nvPr/>
          </p:nvSpPr>
          <p:spPr bwMode="auto">
            <a:xfrm>
              <a:off x="448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cxnSp>
          <p:nvCxnSpPr>
            <p:cNvPr id="32815" name="AutoShape 47"/>
            <p:cNvCxnSpPr>
              <a:cxnSpLocks noChangeShapeType="1"/>
            </p:cNvCxnSpPr>
            <p:nvPr/>
          </p:nvCxnSpPr>
          <p:spPr bwMode="auto">
            <a:xfrm>
              <a:off x="4347" y="4230"/>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816" name="Oval 48"/>
            <p:cNvSpPr>
              <a:spLocks noChangeArrowheads="1"/>
            </p:cNvSpPr>
            <p:nvPr/>
          </p:nvSpPr>
          <p:spPr bwMode="auto">
            <a:xfrm>
              <a:off x="4915"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32817" name="AutoShape 49"/>
            <p:cNvCxnSpPr>
              <a:cxnSpLocks noChangeShapeType="1"/>
            </p:cNvCxnSpPr>
            <p:nvPr/>
          </p:nvCxnSpPr>
          <p:spPr bwMode="auto">
            <a:xfrm>
              <a:off x="4772"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818" name="Oval 50"/>
            <p:cNvSpPr>
              <a:spLocks noChangeArrowheads="1"/>
            </p:cNvSpPr>
            <p:nvPr/>
          </p:nvSpPr>
          <p:spPr bwMode="auto">
            <a:xfrm>
              <a:off x="5349"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32819" name="AutoShape 51"/>
            <p:cNvCxnSpPr>
              <a:cxnSpLocks noChangeShapeType="1"/>
            </p:cNvCxnSpPr>
            <p:nvPr/>
          </p:nvCxnSpPr>
          <p:spPr bwMode="auto">
            <a:xfrm>
              <a:off x="5203" y="4230"/>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821" name="Oval 53"/>
            <p:cNvSpPr>
              <a:spLocks noChangeArrowheads="1"/>
            </p:cNvSpPr>
            <p:nvPr/>
          </p:nvSpPr>
          <p:spPr bwMode="auto">
            <a:xfrm>
              <a:off x="5780"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32822" name="AutoShape 54"/>
            <p:cNvCxnSpPr>
              <a:cxnSpLocks noChangeShapeType="1"/>
            </p:cNvCxnSpPr>
            <p:nvPr/>
          </p:nvCxnSpPr>
          <p:spPr bwMode="auto">
            <a:xfrm>
              <a:off x="5639" y="4230"/>
              <a:ext cx="14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2823" name="Text Box 55"/>
          <p:cNvSpPr txBox="1">
            <a:spLocks noChangeArrowheads="1"/>
          </p:cNvSpPr>
          <p:nvPr/>
        </p:nvSpPr>
        <p:spPr bwMode="auto">
          <a:xfrm>
            <a:off x="3111380" y="4353189"/>
            <a:ext cx="3318805" cy="643478"/>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DejaVu Sans" charset="0"/>
                <a:cs typeface="DejaVu Sans" charset="0"/>
              </a:defRPr>
            </a:lvl9pPr>
          </a:lstStyle>
          <a:p>
            <a:pPr>
              <a:lnSpc>
                <a:spcPct val="94000"/>
              </a:lnSpc>
            </a:pPr>
            <a:r>
              <a:rPr lang="en-US" sz="1100" b="1">
                <a:solidFill>
                  <a:srgbClr val="00FF00"/>
                </a:solidFill>
                <a:latin typeface="Courier New" pitchFamily="49" charset="0"/>
              </a:rPr>
              <a:t>void</a:t>
            </a:r>
            <a:r>
              <a:rPr lang="en-US" sz="1100">
                <a:solidFill>
                  <a:srgbClr val="FFFFFF"/>
                </a:solidFill>
                <a:latin typeface="Courier New" pitchFamily="49" charset="0"/>
              </a:rPr>
              <a:t> insert(</a:t>
            </a:r>
            <a:r>
              <a:rPr lang="en-US" sz="1100" b="1">
                <a:solidFill>
                  <a:srgbClr val="00FF00"/>
                </a:solidFill>
                <a:latin typeface="Courier New" pitchFamily="49" charset="0"/>
              </a:rPr>
              <a:t>int</a:t>
            </a:r>
            <a:r>
              <a:rPr lang="en-US" sz="1100">
                <a:solidFill>
                  <a:srgbClr val="FFFFFF"/>
                </a:solidFill>
                <a:latin typeface="Courier New" pitchFamily="49" charset="0"/>
              </a:rPr>
              <a:t> key, Object  value) {</a:t>
            </a:r>
          </a:p>
          <a:p>
            <a:pPr>
              <a:lnSpc>
                <a:spcPct val="118000"/>
              </a:lnSpc>
            </a:pPr>
            <a:r>
              <a:rPr lang="en-US" sz="1100" b="1">
                <a:solidFill>
                  <a:srgbClr val="99CCFF"/>
                </a:solidFill>
                <a:latin typeface="Courier New" pitchFamily="49" charset="0"/>
              </a:rPr>
              <a:t>    /* ... */</a:t>
            </a:r>
          </a:p>
          <a:p>
            <a:pPr>
              <a:lnSpc>
                <a:spcPct val="118000"/>
              </a:lnSpc>
            </a:pPr>
            <a:r>
              <a:rPr lang="en-US" sz="1100">
                <a:solidFill>
                  <a:srgbClr val="FFFFFF"/>
                </a:solidFill>
                <a:latin typeface="Courier New" pitchFamily="49" charset="0"/>
              </a:rPr>
              <a:t>}</a:t>
            </a:r>
          </a:p>
        </p:txBody>
      </p:sp>
      <p:cxnSp>
        <p:nvCxnSpPr>
          <p:cNvPr id="59" name="AutoShape 1"/>
          <p:cNvCxnSpPr>
            <a:cxnSpLocks noChangeShapeType="1"/>
          </p:cNvCxnSpPr>
          <p:nvPr/>
        </p:nvCxnSpPr>
        <p:spPr bwMode="auto">
          <a:xfrm>
            <a:off x="2265835" y="4207926"/>
            <a:ext cx="1440" cy="1548952"/>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60" name="Group 16"/>
          <p:cNvGrpSpPr>
            <a:grpSpLocks/>
          </p:cNvGrpSpPr>
          <p:nvPr/>
        </p:nvGrpSpPr>
        <p:grpSpPr bwMode="auto">
          <a:xfrm>
            <a:off x="622276" y="5771139"/>
            <a:ext cx="3285675" cy="621883"/>
            <a:chOff x="432" y="4009"/>
            <a:chExt cx="2281" cy="432"/>
          </a:xfrm>
        </p:grpSpPr>
        <p:sp>
          <p:nvSpPr>
            <p:cNvPr id="61" name="Oval 25"/>
            <p:cNvSpPr>
              <a:spLocks noChangeArrowheads="1"/>
            </p:cNvSpPr>
            <p:nvPr/>
          </p:nvSpPr>
          <p:spPr bwMode="auto">
            <a:xfrm>
              <a:off x="574"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2" name="Oval 17"/>
            <p:cNvSpPr>
              <a:spLocks noChangeArrowheads="1"/>
            </p:cNvSpPr>
            <p:nvPr/>
          </p:nvSpPr>
          <p:spPr bwMode="auto">
            <a:xfrm>
              <a:off x="100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63" name="AutoShape 18"/>
            <p:cNvCxnSpPr>
              <a:cxnSpLocks noChangeShapeType="1"/>
            </p:cNvCxnSpPr>
            <p:nvPr/>
          </p:nvCxnSpPr>
          <p:spPr bwMode="auto">
            <a:xfrm>
              <a:off x="863"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Oval 19"/>
            <p:cNvSpPr>
              <a:spLocks noChangeArrowheads="1"/>
            </p:cNvSpPr>
            <p:nvPr/>
          </p:nvSpPr>
          <p:spPr bwMode="auto">
            <a:xfrm>
              <a:off x="143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65" name="AutoShape 20"/>
            <p:cNvCxnSpPr>
              <a:cxnSpLocks noChangeShapeType="1"/>
            </p:cNvCxnSpPr>
            <p:nvPr/>
          </p:nvCxnSpPr>
          <p:spPr bwMode="auto">
            <a:xfrm>
              <a:off x="1293" y="4217"/>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6" name="Oval 21"/>
            <p:cNvSpPr>
              <a:spLocks noChangeArrowheads="1"/>
            </p:cNvSpPr>
            <p:nvPr/>
          </p:nvSpPr>
          <p:spPr bwMode="auto">
            <a:xfrm>
              <a:off x="1868"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67" name="AutoShape 22"/>
            <p:cNvCxnSpPr>
              <a:cxnSpLocks noChangeShapeType="1"/>
            </p:cNvCxnSpPr>
            <p:nvPr/>
          </p:nvCxnSpPr>
          <p:spPr bwMode="auto">
            <a:xfrm>
              <a:off x="1729"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Oval 23"/>
            <p:cNvSpPr>
              <a:spLocks noChangeArrowheads="1"/>
            </p:cNvSpPr>
            <p:nvPr/>
          </p:nvSpPr>
          <p:spPr bwMode="auto">
            <a:xfrm>
              <a:off x="2302"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69" name="AutoShape 24"/>
            <p:cNvCxnSpPr>
              <a:cxnSpLocks noChangeShapeType="1"/>
            </p:cNvCxnSpPr>
            <p:nvPr/>
          </p:nvCxnSpPr>
          <p:spPr bwMode="auto">
            <a:xfrm>
              <a:off x="2159" y="4217"/>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Oval 26"/>
            <p:cNvSpPr>
              <a:spLocks noChangeArrowheads="1"/>
            </p:cNvSpPr>
            <p:nvPr/>
          </p:nvSpPr>
          <p:spPr bwMode="auto">
            <a:xfrm>
              <a:off x="432" y="4009"/>
              <a:ext cx="2281" cy="4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62212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Algorithm</a:t>
            </a:r>
          </a:p>
        </p:txBody>
      </p:sp>
      <p:sp>
        <p:nvSpPr>
          <p:cNvPr id="33807" name="Rectangle 15"/>
          <p:cNvSpPr>
            <a:spLocks noGrp="1" noChangeArrowheads="1"/>
          </p:cNvSpPr>
          <p:nvPr>
            <p:ph type="body" idx="4294967295"/>
          </p:nvPr>
        </p:nvSpPr>
        <p:spPr>
          <a:xfrm>
            <a:off x="915988" y="1450975"/>
            <a:ext cx="8228012" cy="4525963"/>
          </a:xfrm>
          <a:ln/>
        </p:spPr>
        <p:txBody>
          <a:bodyPr/>
          <a:lstStyle/>
          <a:p>
            <a:pPr marL="391686" indent="-293764">
              <a:buSzPct val="60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Generate the post-state abstraction</a:t>
            </a:r>
          </a:p>
        </p:txBody>
      </p:sp>
      <p:sp>
        <p:nvSpPr>
          <p:cNvPr id="33808" name="Text Box 16"/>
          <p:cNvSpPr txBox="1">
            <a:spLocks noChangeArrowheads="1"/>
          </p:cNvSpPr>
          <p:nvPr/>
        </p:nvSpPr>
        <p:spPr bwMode="auto">
          <a:xfrm>
            <a:off x="622276" y="2381011"/>
            <a:ext cx="1244552" cy="313821"/>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cxnSp>
        <p:nvCxnSpPr>
          <p:cNvPr id="33810" name="AutoShape 18"/>
          <p:cNvCxnSpPr>
            <a:cxnSpLocks noChangeShapeType="1"/>
          </p:cNvCxnSpPr>
          <p:nvPr/>
        </p:nvCxnSpPr>
        <p:spPr bwMode="auto">
          <a:xfrm>
            <a:off x="6997724" y="4267601"/>
            <a:ext cx="1441" cy="529753"/>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861" name="Text Box 69"/>
          <p:cNvSpPr txBox="1">
            <a:spLocks noChangeArrowheads="1"/>
          </p:cNvSpPr>
          <p:nvPr/>
        </p:nvSpPr>
        <p:spPr bwMode="auto">
          <a:xfrm>
            <a:off x="3503183" y="3938600"/>
            <a:ext cx="2489104" cy="785800"/>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 pos="2171700" algn="l"/>
              </a:tabLst>
              <a:defRPr>
                <a:solidFill>
                  <a:srgbClr val="000000"/>
                </a:solidFill>
                <a:latin typeface="Arial" charset="0"/>
                <a:ea typeface="DejaVu Sans" charset="0"/>
                <a:cs typeface="DejaVu Sans" charset="0"/>
              </a:defRPr>
            </a:lvl1pPr>
            <a:lvl2pPr>
              <a:tabLst>
                <a:tab pos="723900" algn="l"/>
                <a:tab pos="1447800" algn="l"/>
                <a:tab pos="2171700" algn="l"/>
              </a:tabLst>
              <a:defRPr>
                <a:solidFill>
                  <a:srgbClr val="000000"/>
                </a:solidFill>
                <a:latin typeface="Arial" charset="0"/>
                <a:ea typeface="DejaVu Sans" charset="0"/>
                <a:cs typeface="DejaVu Sans" charset="0"/>
              </a:defRPr>
            </a:lvl2pPr>
            <a:lvl3pPr>
              <a:tabLst>
                <a:tab pos="723900" algn="l"/>
                <a:tab pos="1447800" algn="l"/>
                <a:tab pos="2171700" algn="l"/>
              </a:tabLst>
              <a:defRPr>
                <a:solidFill>
                  <a:srgbClr val="000000"/>
                </a:solidFill>
                <a:latin typeface="Arial" charset="0"/>
                <a:ea typeface="DejaVu Sans" charset="0"/>
                <a:cs typeface="DejaVu Sans" charset="0"/>
              </a:defRPr>
            </a:lvl3pPr>
            <a:lvl4pPr>
              <a:tabLst>
                <a:tab pos="723900" algn="l"/>
                <a:tab pos="1447800" algn="l"/>
                <a:tab pos="2171700" algn="l"/>
              </a:tabLst>
              <a:defRPr>
                <a:solidFill>
                  <a:srgbClr val="000000"/>
                </a:solidFill>
                <a:latin typeface="Arial" charset="0"/>
                <a:ea typeface="DejaVu Sans" charset="0"/>
                <a:cs typeface="DejaVu Sans" charset="0"/>
              </a:defRPr>
            </a:lvl4pPr>
            <a:lvl5pPr>
              <a:tabLst>
                <a:tab pos="723900" algn="l"/>
                <a:tab pos="1447800" algn="l"/>
                <a:tab pos="2171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DejaVu Sans" charset="0"/>
                <a:cs typeface="DejaVu Sans" charset="0"/>
              </a:defRPr>
            </a:lvl9pPr>
          </a:lstStyle>
          <a:p>
            <a:pPr>
              <a:lnSpc>
                <a:spcPct val="94000"/>
              </a:lnSpc>
            </a:pPr>
            <a:r>
              <a:rPr lang="en-US" sz="1100" b="1" dirty="0" smtClean="0">
                <a:solidFill>
                  <a:srgbClr val="FF0000"/>
                </a:solidFill>
                <a:latin typeface="Courier New" pitchFamily="49" charset="0"/>
              </a:rPr>
              <a:t>@</a:t>
            </a:r>
            <a:r>
              <a:rPr lang="en-US" sz="1100" b="1" dirty="0">
                <a:solidFill>
                  <a:srgbClr val="FF0000"/>
                </a:solidFill>
                <a:latin typeface="Courier New" pitchFamily="49" charset="0"/>
              </a:rPr>
              <a:t>Declarative</a:t>
            </a:r>
            <a:endParaRPr lang="en-US" sz="1100" dirty="0" smtClean="0">
              <a:solidFill>
                <a:srgbClr val="FFFFFF"/>
              </a:solidFill>
              <a:latin typeface="Courier New" pitchFamily="49" charset="0"/>
            </a:endParaRPr>
          </a:p>
          <a:p>
            <a:pPr>
              <a:lnSpc>
                <a:spcPct val="94000"/>
              </a:lnSpc>
            </a:pPr>
            <a:r>
              <a:rPr lang="en-US" sz="1100" dirty="0" err="1" smtClean="0">
                <a:solidFill>
                  <a:srgbClr val="FFFFFF"/>
                </a:solidFill>
                <a:latin typeface="Courier New" pitchFamily="49" charset="0"/>
              </a:rPr>
              <a:t>AbstractMap</a:t>
            </a:r>
            <a:r>
              <a:rPr lang="en-US" sz="1100" dirty="0" smtClean="0">
                <a:solidFill>
                  <a:srgbClr val="FFFFFF"/>
                </a:solidFill>
                <a:latin typeface="Courier New" pitchFamily="49" charset="0"/>
              </a:rPr>
              <a:t> </a:t>
            </a:r>
            <a:r>
              <a:rPr lang="en-US" sz="1100" dirty="0">
                <a:solidFill>
                  <a:srgbClr val="FFFFFF"/>
                </a:solidFill>
                <a:latin typeface="Courier New" pitchFamily="49" charset="0"/>
              </a:rPr>
              <a:t>abstraction() {</a:t>
            </a:r>
          </a:p>
          <a:p>
            <a:pPr>
              <a:lnSpc>
                <a:spcPct val="118000"/>
              </a:lnSpc>
            </a:pPr>
            <a:r>
              <a:rPr lang="en-US" sz="1100" dirty="0">
                <a:solidFill>
                  <a:srgbClr val="FFFFFF"/>
                </a:solidFill>
                <a:latin typeface="Courier New" pitchFamily="49" charset="0"/>
              </a:rPr>
              <a:t>    </a:t>
            </a:r>
            <a:r>
              <a:rPr lang="en-US" sz="1100" b="1" dirty="0">
                <a:solidFill>
                  <a:srgbClr val="99CCFF"/>
                </a:solidFill>
                <a:latin typeface="Courier New" pitchFamily="49" charset="0"/>
              </a:rPr>
              <a:t>/* ... */</a:t>
            </a:r>
          </a:p>
          <a:p>
            <a:pPr>
              <a:lnSpc>
                <a:spcPct val="118000"/>
              </a:lnSpc>
            </a:pPr>
            <a:r>
              <a:rPr lang="en-US" sz="1100" dirty="0">
                <a:solidFill>
                  <a:srgbClr val="FFFFFF"/>
                </a:solidFill>
                <a:latin typeface="Courier New" pitchFamily="49" charset="0"/>
              </a:rPr>
              <a:t>}</a:t>
            </a:r>
          </a:p>
        </p:txBody>
      </p:sp>
      <p:cxnSp>
        <p:nvCxnSpPr>
          <p:cNvPr id="73" name="AutoShape 1"/>
          <p:cNvCxnSpPr>
            <a:cxnSpLocks noChangeShapeType="1"/>
          </p:cNvCxnSpPr>
          <p:nvPr/>
        </p:nvCxnSpPr>
        <p:spPr bwMode="auto">
          <a:xfrm>
            <a:off x="3387161" y="3459231"/>
            <a:ext cx="2516472"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4" name="Group 4"/>
          <p:cNvGrpSpPr>
            <a:grpSpLocks/>
          </p:cNvGrpSpPr>
          <p:nvPr/>
        </p:nvGrpSpPr>
        <p:grpSpPr bwMode="auto">
          <a:xfrm>
            <a:off x="1140839" y="2694831"/>
            <a:ext cx="2247108" cy="1525919"/>
            <a:chOff x="792" y="1872"/>
            <a:chExt cx="1560" cy="1060"/>
          </a:xfrm>
        </p:grpSpPr>
        <p:sp>
          <p:nvSpPr>
            <p:cNvPr id="75" name="Oval 5"/>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76" name="Oval 6"/>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77" name="Oval 7"/>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78" name="Line 8"/>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 name="Line 9"/>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 name="Oval 10"/>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81" name="Line 11"/>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 name="Oval 12"/>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83" name="Line 13"/>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 name="Oval 14"/>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5" name="AutoShape 17"/>
          <p:cNvCxnSpPr>
            <a:cxnSpLocks noChangeShapeType="1"/>
          </p:cNvCxnSpPr>
          <p:nvPr/>
        </p:nvCxnSpPr>
        <p:spPr bwMode="auto">
          <a:xfrm>
            <a:off x="3899439" y="6082085"/>
            <a:ext cx="1168207"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86" name="Group 18"/>
          <p:cNvGrpSpPr>
            <a:grpSpLocks/>
          </p:cNvGrpSpPr>
          <p:nvPr/>
        </p:nvGrpSpPr>
        <p:grpSpPr bwMode="auto">
          <a:xfrm>
            <a:off x="5905860" y="2655964"/>
            <a:ext cx="2182288" cy="1606534"/>
            <a:chOff x="4100" y="1845"/>
            <a:chExt cx="1515" cy="1116"/>
          </a:xfrm>
        </p:grpSpPr>
        <p:sp>
          <p:nvSpPr>
            <p:cNvPr id="87" name="Oval 19"/>
            <p:cNvSpPr>
              <a:spLocks noChangeArrowheads="1"/>
            </p:cNvSpPr>
            <p:nvPr/>
          </p:nvSpPr>
          <p:spPr bwMode="auto">
            <a:xfrm>
              <a:off x="4848" y="187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88" name="Oval 20"/>
            <p:cNvSpPr>
              <a:spLocks noChangeArrowheads="1"/>
            </p:cNvSpPr>
            <p:nvPr/>
          </p:nvSpPr>
          <p:spPr bwMode="auto">
            <a:xfrm>
              <a:off x="4516"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89" name="Oval 21"/>
            <p:cNvSpPr>
              <a:spLocks noChangeArrowheads="1"/>
            </p:cNvSpPr>
            <p:nvPr/>
          </p:nvSpPr>
          <p:spPr bwMode="auto">
            <a:xfrm>
              <a:off x="5188"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90" name="Line 22"/>
            <p:cNvSpPr>
              <a:spLocks noChangeShapeType="1"/>
            </p:cNvSpPr>
            <p:nvPr/>
          </p:nvSpPr>
          <p:spPr bwMode="auto">
            <a:xfrm flipH="1">
              <a:off x="4659" y="205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 name="Line 23"/>
            <p:cNvSpPr>
              <a:spLocks noChangeShapeType="1"/>
            </p:cNvSpPr>
            <p:nvPr/>
          </p:nvSpPr>
          <p:spPr bwMode="auto">
            <a:xfrm>
              <a:off x="4992" y="205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 name="Oval 24"/>
            <p:cNvSpPr>
              <a:spLocks noChangeArrowheads="1"/>
            </p:cNvSpPr>
            <p:nvPr/>
          </p:nvSpPr>
          <p:spPr bwMode="auto">
            <a:xfrm>
              <a:off x="4180"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93" name="Line 25"/>
            <p:cNvSpPr>
              <a:spLocks noChangeShapeType="1"/>
            </p:cNvSpPr>
            <p:nvPr/>
          </p:nvSpPr>
          <p:spPr bwMode="auto">
            <a:xfrm flipH="1">
              <a:off x="4323" y="234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 name="Oval 26"/>
            <p:cNvSpPr>
              <a:spLocks noChangeArrowheads="1"/>
            </p:cNvSpPr>
            <p:nvPr/>
          </p:nvSpPr>
          <p:spPr bwMode="auto">
            <a:xfrm>
              <a:off x="4852"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95" name="Line 27"/>
            <p:cNvSpPr>
              <a:spLocks noChangeShapeType="1"/>
            </p:cNvSpPr>
            <p:nvPr/>
          </p:nvSpPr>
          <p:spPr bwMode="auto">
            <a:xfrm>
              <a:off x="4656" y="234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6" name="Oval 28"/>
            <p:cNvSpPr>
              <a:spLocks noChangeArrowheads="1"/>
            </p:cNvSpPr>
            <p:nvPr/>
          </p:nvSpPr>
          <p:spPr bwMode="auto">
            <a:xfrm>
              <a:off x="4533" y="272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97" name="Line 29"/>
            <p:cNvSpPr>
              <a:spLocks noChangeShapeType="1"/>
            </p:cNvSpPr>
            <p:nvPr/>
          </p:nvSpPr>
          <p:spPr bwMode="auto">
            <a:xfrm flipH="1">
              <a:off x="4676" y="262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8" name="Oval 30"/>
            <p:cNvSpPr>
              <a:spLocks noChangeArrowheads="1"/>
            </p:cNvSpPr>
            <p:nvPr/>
          </p:nvSpPr>
          <p:spPr bwMode="auto">
            <a:xfrm>
              <a:off x="4100" y="1845"/>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9" name="Group 42"/>
          <p:cNvGrpSpPr>
            <a:grpSpLocks/>
          </p:cNvGrpSpPr>
          <p:nvPr/>
        </p:nvGrpSpPr>
        <p:grpSpPr bwMode="auto">
          <a:xfrm>
            <a:off x="5076160" y="5739476"/>
            <a:ext cx="3843131" cy="686664"/>
            <a:chOff x="3524" y="3987"/>
            <a:chExt cx="2668" cy="477"/>
          </a:xfrm>
        </p:grpSpPr>
        <p:sp>
          <p:nvSpPr>
            <p:cNvPr id="100" name="Oval 43"/>
            <p:cNvSpPr>
              <a:spLocks noChangeArrowheads="1"/>
            </p:cNvSpPr>
            <p:nvPr/>
          </p:nvSpPr>
          <p:spPr bwMode="auto">
            <a:xfrm>
              <a:off x="3524" y="3987"/>
              <a:ext cx="2668" cy="477"/>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Oval 52"/>
            <p:cNvSpPr>
              <a:spLocks noChangeArrowheads="1"/>
            </p:cNvSpPr>
            <p:nvPr/>
          </p:nvSpPr>
          <p:spPr bwMode="auto">
            <a:xfrm>
              <a:off x="3621"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02" name="Oval 44"/>
            <p:cNvSpPr>
              <a:spLocks noChangeArrowheads="1"/>
            </p:cNvSpPr>
            <p:nvPr/>
          </p:nvSpPr>
          <p:spPr bwMode="auto">
            <a:xfrm>
              <a:off x="405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03" name="AutoShape 45"/>
            <p:cNvCxnSpPr>
              <a:cxnSpLocks noChangeShapeType="1"/>
            </p:cNvCxnSpPr>
            <p:nvPr/>
          </p:nvCxnSpPr>
          <p:spPr bwMode="auto">
            <a:xfrm>
              <a:off x="3909"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4" name="Oval 46"/>
            <p:cNvSpPr>
              <a:spLocks noChangeArrowheads="1"/>
            </p:cNvSpPr>
            <p:nvPr/>
          </p:nvSpPr>
          <p:spPr bwMode="auto">
            <a:xfrm>
              <a:off x="448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cxnSp>
          <p:nvCxnSpPr>
            <p:cNvPr id="105" name="AutoShape 47"/>
            <p:cNvCxnSpPr>
              <a:cxnSpLocks noChangeShapeType="1"/>
            </p:cNvCxnSpPr>
            <p:nvPr/>
          </p:nvCxnSpPr>
          <p:spPr bwMode="auto">
            <a:xfrm>
              <a:off x="4347" y="4230"/>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6" name="Oval 48"/>
            <p:cNvSpPr>
              <a:spLocks noChangeArrowheads="1"/>
            </p:cNvSpPr>
            <p:nvPr/>
          </p:nvSpPr>
          <p:spPr bwMode="auto">
            <a:xfrm>
              <a:off x="4915"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07" name="AutoShape 49"/>
            <p:cNvCxnSpPr>
              <a:cxnSpLocks noChangeShapeType="1"/>
            </p:cNvCxnSpPr>
            <p:nvPr/>
          </p:nvCxnSpPr>
          <p:spPr bwMode="auto">
            <a:xfrm>
              <a:off x="4772"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8" name="Oval 50"/>
            <p:cNvSpPr>
              <a:spLocks noChangeArrowheads="1"/>
            </p:cNvSpPr>
            <p:nvPr/>
          </p:nvSpPr>
          <p:spPr bwMode="auto">
            <a:xfrm>
              <a:off x="5349"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09" name="AutoShape 51"/>
            <p:cNvCxnSpPr>
              <a:cxnSpLocks noChangeShapeType="1"/>
            </p:cNvCxnSpPr>
            <p:nvPr/>
          </p:nvCxnSpPr>
          <p:spPr bwMode="auto">
            <a:xfrm>
              <a:off x="5203" y="4230"/>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0" name="Oval 53"/>
            <p:cNvSpPr>
              <a:spLocks noChangeArrowheads="1"/>
            </p:cNvSpPr>
            <p:nvPr/>
          </p:nvSpPr>
          <p:spPr bwMode="auto">
            <a:xfrm>
              <a:off x="5780"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11" name="AutoShape 54"/>
            <p:cNvCxnSpPr>
              <a:cxnSpLocks noChangeShapeType="1"/>
            </p:cNvCxnSpPr>
            <p:nvPr/>
          </p:nvCxnSpPr>
          <p:spPr bwMode="auto">
            <a:xfrm>
              <a:off x="5639" y="4230"/>
              <a:ext cx="14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112" name="AutoShape 1"/>
          <p:cNvCxnSpPr>
            <a:cxnSpLocks noChangeShapeType="1"/>
          </p:cNvCxnSpPr>
          <p:nvPr/>
        </p:nvCxnSpPr>
        <p:spPr bwMode="auto">
          <a:xfrm>
            <a:off x="2265835" y="4207926"/>
            <a:ext cx="1440" cy="1548952"/>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13" name="Group 16"/>
          <p:cNvGrpSpPr>
            <a:grpSpLocks/>
          </p:cNvGrpSpPr>
          <p:nvPr/>
        </p:nvGrpSpPr>
        <p:grpSpPr bwMode="auto">
          <a:xfrm>
            <a:off x="622276" y="5771139"/>
            <a:ext cx="3285675" cy="621883"/>
            <a:chOff x="432" y="4009"/>
            <a:chExt cx="2281" cy="432"/>
          </a:xfrm>
        </p:grpSpPr>
        <p:sp>
          <p:nvSpPr>
            <p:cNvPr id="114" name="Oval 25"/>
            <p:cNvSpPr>
              <a:spLocks noChangeArrowheads="1"/>
            </p:cNvSpPr>
            <p:nvPr/>
          </p:nvSpPr>
          <p:spPr bwMode="auto">
            <a:xfrm>
              <a:off x="574"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5" name="Oval 17"/>
            <p:cNvSpPr>
              <a:spLocks noChangeArrowheads="1"/>
            </p:cNvSpPr>
            <p:nvPr/>
          </p:nvSpPr>
          <p:spPr bwMode="auto">
            <a:xfrm>
              <a:off x="100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16" name="AutoShape 18"/>
            <p:cNvCxnSpPr>
              <a:cxnSpLocks noChangeShapeType="1"/>
            </p:cNvCxnSpPr>
            <p:nvPr/>
          </p:nvCxnSpPr>
          <p:spPr bwMode="auto">
            <a:xfrm>
              <a:off x="863"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7" name="Oval 19"/>
            <p:cNvSpPr>
              <a:spLocks noChangeArrowheads="1"/>
            </p:cNvSpPr>
            <p:nvPr/>
          </p:nvSpPr>
          <p:spPr bwMode="auto">
            <a:xfrm>
              <a:off x="143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18" name="AutoShape 20"/>
            <p:cNvCxnSpPr>
              <a:cxnSpLocks noChangeShapeType="1"/>
            </p:cNvCxnSpPr>
            <p:nvPr/>
          </p:nvCxnSpPr>
          <p:spPr bwMode="auto">
            <a:xfrm>
              <a:off x="1293" y="4217"/>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9" name="Oval 21"/>
            <p:cNvSpPr>
              <a:spLocks noChangeArrowheads="1"/>
            </p:cNvSpPr>
            <p:nvPr/>
          </p:nvSpPr>
          <p:spPr bwMode="auto">
            <a:xfrm>
              <a:off x="1868"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20" name="AutoShape 22"/>
            <p:cNvCxnSpPr>
              <a:cxnSpLocks noChangeShapeType="1"/>
            </p:cNvCxnSpPr>
            <p:nvPr/>
          </p:nvCxnSpPr>
          <p:spPr bwMode="auto">
            <a:xfrm>
              <a:off x="1729"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1" name="Oval 23"/>
            <p:cNvSpPr>
              <a:spLocks noChangeArrowheads="1"/>
            </p:cNvSpPr>
            <p:nvPr/>
          </p:nvSpPr>
          <p:spPr bwMode="auto">
            <a:xfrm>
              <a:off x="2302"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22" name="AutoShape 24"/>
            <p:cNvCxnSpPr>
              <a:cxnSpLocks noChangeShapeType="1"/>
            </p:cNvCxnSpPr>
            <p:nvPr/>
          </p:nvCxnSpPr>
          <p:spPr bwMode="auto">
            <a:xfrm>
              <a:off x="2159" y="4217"/>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 name="Oval 26"/>
            <p:cNvSpPr>
              <a:spLocks noChangeArrowheads="1"/>
            </p:cNvSpPr>
            <p:nvPr/>
          </p:nvSpPr>
          <p:spPr bwMode="auto">
            <a:xfrm>
              <a:off x="432" y="4009"/>
              <a:ext cx="2281" cy="4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4" name="Group 42"/>
          <p:cNvGrpSpPr>
            <a:grpSpLocks/>
          </p:cNvGrpSpPr>
          <p:nvPr/>
        </p:nvGrpSpPr>
        <p:grpSpPr bwMode="auto">
          <a:xfrm>
            <a:off x="5061754" y="4810965"/>
            <a:ext cx="3843131" cy="686664"/>
            <a:chOff x="3524" y="3987"/>
            <a:chExt cx="2668" cy="477"/>
          </a:xfrm>
        </p:grpSpPr>
        <p:sp>
          <p:nvSpPr>
            <p:cNvPr id="125" name="Oval 43"/>
            <p:cNvSpPr>
              <a:spLocks noChangeArrowheads="1"/>
            </p:cNvSpPr>
            <p:nvPr/>
          </p:nvSpPr>
          <p:spPr bwMode="auto">
            <a:xfrm>
              <a:off x="3524" y="3987"/>
              <a:ext cx="2668" cy="477"/>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Oval 52"/>
            <p:cNvSpPr>
              <a:spLocks noChangeArrowheads="1"/>
            </p:cNvSpPr>
            <p:nvPr/>
          </p:nvSpPr>
          <p:spPr bwMode="auto">
            <a:xfrm>
              <a:off x="3621"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27" name="Oval 44"/>
            <p:cNvSpPr>
              <a:spLocks noChangeArrowheads="1"/>
            </p:cNvSpPr>
            <p:nvPr/>
          </p:nvSpPr>
          <p:spPr bwMode="auto">
            <a:xfrm>
              <a:off x="405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28" name="AutoShape 45"/>
            <p:cNvCxnSpPr>
              <a:cxnSpLocks noChangeShapeType="1"/>
            </p:cNvCxnSpPr>
            <p:nvPr/>
          </p:nvCxnSpPr>
          <p:spPr bwMode="auto">
            <a:xfrm>
              <a:off x="3909"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9" name="Oval 46"/>
            <p:cNvSpPr>
              <a:spLocks noChangeArrowheads="1"/>
            </p:cNvSpPr>
            <p:nvPr/>
          </p:nvSpPr>
          <p:spPr bwMode="auto">
            <a:xfrm>
              <a:off x="448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cxnSp>
          <p:nvCxnSpPr>
            <p:cNvPr id="130" name="AutoShape 47"/>
            <p:cNvCxnSpPr>
              <a:cxnSpLocks noChangeShapeType="1"/>
            </p:cNvCxnSpPr>
            <p:nvPr/>
          </p:nvCxnSpPr>
          <p:spPr bwMode="auto">
            <a:xfrm>
              <a:off x="4347" y="4230"/>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1" name="Oval 48"/>
            <p:cNvSpPr>
              <a:spLocks noChangeArrowheads="1"/>
            </p:cNvSpPr>
            <p:nvPr/>
          </p:nvSpPr>
          <p:spPr bwMode="auto">
            <a:xfrm>
              <a:off x="4915"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32" name="AutoShape 49"/>
            <p:cNvCxnSpPr>
              <a:cxnSpLocks noChangeShapeType="1"/>
            </p:cNvCxnSpPr>
            <p:nvPr/>
          </p:nvCxnSpPr>
          <p:spPr bwMode="auto">
            <a:xfrm>
              <a:off x="4772"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 name="Oval 50"/>
            <p:cNvSpPr>
              <a:spLocks noChangeArrowheads="1"/>
            </p:cNvSpPr>
            <p:nvPr/>
          </p:nvSpPr>
          <p:spPr bwMode="auto">
            <a:xfrm>
              <a:off x="5349"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34" name="AutoShape 51"/>
            <p:cNvCxnSpPr>
              <a:cxnSpLocks noChangeShapeType="1"/>
            </p:cNvCxnSpPr>
            <p:nvPr/>
          </p:nvCxnSpPr>
          <p:spPr bwMode="auto">
            <a:xfrm>
              <a:off x="5203" y="4230"/>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 name="Oval 53"/>
            <p:cNvSpPr>
              <a:spLocks noChangeArrowheads="1"/>
            </p:cNvSpPr>
            <p:nvPr/>
          </p:nvSpPr>
          <p:spPr bwMode="auto">
            <a:xfrm>
              <a:off x="5780"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36" name="AutoShape 54"/>
            <p:cNvCxnSpPr>
              <a:cxnSpLocks noChangeShapeType="1"/>
            </p:cNvCxnSpPr>
            <p:nvPr/>
          </p:nvCxnSpPr>
          <p:spPr bwMode="auto">
            <a:xfrm>
              <a:off x="5639" y="4230"/>
              <a:ext cx="14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4600818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3"/>
          <p:cNvSpPr>
            <a:spLocks noChangeArrowheads="1"/>
          </p:cNvSpPr>
          <p:nvPr/>
        </p:nvSpPr>
        <p:spPr bwMode="auto">
          <a:xfrm>
            <a:off x="4972446" y="4665571"/>
            <a:ext cx="4053437" cy="1878608"/>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34820" name="Rectangle 4"/>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Algorithm</a:t>
            </a:r>
          </a:p>
        </p:txBody>
      </p:sp>
      <p:sp>
        <p:nvSpPr>
          <p:cNvPr id="34832" name="Rectangle 16"/>
          <p:cNvSpPr>
            <a:spLocks noGrp="1" noChangeArrowheads="1"/>
          </p:cNvSpPr>
          <p:nvPr>
            <p:ph type="body" idx="4294967295"/>
          </p:nvPr>
        </p:nvSpPr>
        <p:spPr>
          <a:xfrm>
            <a:off x="915988" y="1450975"/>
            <a:ext cx="8228012" cy="4525963"/>
          </a:xfrm>
          <a:ln/>
        </p:spPr>
        <p:txBody>
          <a:bodyPr/>
          <a:lstStyle/>
          <a:p>
            <a:pPr marL="391686" indent="-293764">
              <a:buSzPct val="60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Check invariant and abstraction equality</a:t>
            </a:r>
          </a:p>
        </p:txBody>
      </p:sp>
      <p:sp>
        <p:nvSpPr>
          <p:cNvPr id="34833" name="Text Box 17"/>
          <p:cNvSpPr txBox="1">
            <a:spLocks noChangeArrowheads="1"/>
          </p:cNvSpPr>
          <p:nvPr/>
        </p:nvSpPr>
        <p:spPr bwMode="auto">
          <a:xfrm>
            <a:off x="622276" y="2381011"/>
            <a:ext cx="1244552" cy="313821"/>
          </a:xfrm>
          <a:prstGeom prst="rect">
            <a:avLst/>
          </a:prstGeom>
          <a:solidFill>
            <a:srgbClr val="00008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5221" rIns="81639" bIns="4082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34886" name="Text Box 70"/>
          <p:cNvSpPr txBox="1">
            <a:spLocks noChangeArrowheads="1"/>
          </p:cNvSpPr>
          <p:nvPr/>
        </p:nvSpPr>
        <p:spPr bwMode="auto">
          <a:xfrm>
            <a:off x="3941081" y="2270166"/>
            <a:ext cx="1866828" cy="839255"/>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Lst>
              <a:defRPr>
                <a:solidFill>
                  <a:srgbClr val="000000"/>
                </a:solidFill>
                <a:latin typeface="Arial" charset="0"/>
                <a:ea typeface="DejaVu Sans" charset="0"/>
                <a:cs typeface="DejaVu Sans" charset="0"/>
              </a:defRPr>
            </a:lvl1pPr>
            <a:lvl2pPr>
              <a:tabLst>
                <a:tab pos="723900" algn="l"/>
                <a:tab pos="1447800" algn="l"/>
              </a:tabLst>
              <a:defRPr>
                <a:solidFill>
                  <a:srgbClr val="000000"/>
                </a:solidFill>
                <a:latin typeface="Arial" charset="0"/>
                <a:ea typeface="DejaVu Sans" charset="0"/>
                <a:cs typeface="DejaVu Sans" charset="0"/>
              </a:defRPr>
            </a:lvl2pPr>
            <a:lvl3pPr>
              <a:tabLst>
                <a:tab pos="723900" algn="l"/>
                <a:tab pos="1447800" algn="l"/>
              </a:tabLst>
              <a:defRPr>
                <a:solidFill>
                  <a:srgbClr val="000000"/>
                </a:solidFill>
                <a:latin typeface="Arial" charset="0"/>
                <a:ea typeface="DejaVu Sans" charset="0"/>
                <a:cs typeface="DejaVu Sans" charset="0"/>
              </a:defRPr>
            </a:lvl3pPr>
            <a:lvl4pPr>
              <a:tabLst>
                <a:tab pos="723900" algn="l"/>
                <a:tab pos="1447800" algn="l"/>
              </a:tabLst>
              <a:defRPr>
                <a:solidFill>
                  <a:srgbClr val="000000"/>
                </a:solidFill>
                <a:latin typeface="Arial" charset="0"/>
                <a:ea typeface="DejaVu Sans" charset="0"/>
                <a:cs typeface="DejaVu Sans" charset="0"/>
              </a:defRPr>
            </a:lvl4pPr>
            <a:lvl5pPr>
              <a:tabLst>
                <a:tab pos="723900" algn="l"/>
                <a:tab pos="14478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DejaVu Sans" charset="0"/>
                <a:cs typeface="DejaVu Sans" charset="0"/>
              </a:defRPr>
            </a:lvl9pPr>
          </a:lstStyle>
          <a:p>
            <a:pPr>
              <a:lnSpc>
                <a:spcPct val="94000"/>
              </a:lnSpc>
            </a:pPr>
            <a:r>
              <a:rPr lang="en-US" sz="1100" b="1">
                <a:solidFill>
                  <a:srgbClr val="FF0000"/>
                </a:solidFill>
                <a:latin typeface="Courier New" pitchFamily="49" charset="0"/>
              </a:rPr>
              <a:t>@Declarative</a:t>
            </a:r>
          </a:p>
          <a:p>
            <a:pPr>
              <a:lnSpc>
                <a:spcPct val="118000"/>
              </a:lnSpc>
            </a:pPr>
            <a:r>
              <a:rPr lang="en-US" sz="1100" b="1">
                <a:solidFill>
                  <a:srgbClr val="00FF00"/>
                </a:solidFill>
                <a:latin typeface="Courier New" pitchFamily="49" charset="0"/>
              </a:rPr>
              <a:t>boolean</a:t>
            </a:r>
            <a:r>
              <a:rPr lang="en-US" sz="1100">
                <a:solidFill>
                  <a:srgbClr val="FFFFFF"/>
                </a:solidFill>
                <a:latin typeface="Courier New" pitchFamily="49" charset="0"/>
              </a:rPr>
              <a:t> repOk() {</a:t>
            </a:r>
          </a:p>
          <a:p>
            <a:pPr>
              <a:lnSpc>
                <a:spcPct val="118000"/>
              </a:lnSpc>
            </a:pPr>
            <a:r>
              <a:rPr lang="en-US" sz="1100" b="1">
                <a:solidFill>
                  <a:srgbClr val="99CCFF"/>
                </a:solidFill>
                <a:latin typeface="Courier New" pitchFamily="49" charset="0"/>
              </a:rPr>
              <a:t>    /* ... */</a:t>
            </a:r>
          </a:p>
          <a:p>
            <a:pPr>
              <a:lnSpc>
                <a:spcPct val="118000"/>
              </a:lnSpc>
            </a:pPr>
            <a:r>
              <a:rPr lang="en-US" sz="1100">
                <a:solidFill>
                  <a:srgbClr val="FFFFFF"/>
                </a:solidFill>
                <a:latin typeface="Courier New" pitchFamily="49" charset="0"/>
              </a:rPr>
              <a:t>}</a:t>
            </a:r>
          </a:p>
        </p:txBody>
      </p:sp>
      <p:sp>
        <p:nvSpPr>
          <p:cNvPr id="34887" name="Text Box 71"/>
          <p:cNvSpPr txBox="1">
            <a:spLocks noChangeArrowheads="1"/>
          </p:cNvSpPr>
          <p:nvPr/>
        </p:nvSpPr>
        <p:spPr bwMode="auto">
          <a:xfrm>
            <a:off x="3167559" y="3952995"/>
            <a:ext cx="2879467" cy="839256"/>
          </a:xfrm>
          <a:prstGeom prst="rect">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803" tIns="48983" rIns="89803" bIns="48983"/>
          <a:lstStyle>
            <a:lvl1pPr>
              <a:tabLst>
                <a:tab pos="723900" algn="l"/>
                <a:tab pos="1447800" algn="l"/>
                <a:tab pos="2171700" algn="l"/>
                <a:tab pos="28956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DejaVu Sans" charset="0"/>
                <a:cs typeface="DejaVu Sans" charset="0"/>
              </a:defRPr>
            </a:lvl9pPr>
          </a:lstStyle>
          <a:p>
            <a:pPr>
              <a:lnSpc>
                <a:spcPct val="94000"/>
              </a:lnSpc>
            </a:pPr>
            <a:r>
              <a:rPr lang="en-US" sz="1100" b="1" dirty="0">
                <a:solidFill>
                  <a:srgbClr val="FF0000"/>
                </a:solidFill>
                <a:latin typeface="Courier New" pitchFamily="49" charset="0"/>
              </a:rPr>
              <a:t>@Declarative</a:t>
            </a:r>
          </a:p>
          <a:p>
            <a:pPr>
              <a:lnSpc>
                <a:spcPct val="118000"/>
              </a:lnSpc>
            </a:pPr>
            <a:r>
              <a:rPr lang="en-US" sz="1100" b="1" dirty="0" err="1">
                <a:solidFill>
                  <a:srgbClr val="00FF00"/>
                </a:solidFill>
                <a:latin typeface="Courier New" pitchFamily="49" charset="0"/>
              </a:rPr>
              <a:t>boolean</a:t>
            </a:r>
            <a:r>
              <a:rPr lang="en-US" sz="1100" dirty="0">
                <a:solidFill>
                  <a:srgbClr val="FFFFFF"/>
                </a:solidFill>
                <a:latin typeface="Courier New" pitchFamily="49" charset="0"/>
              </a:rPr>
              <a:t> </a:t>
            </a:r>
            <a:r>
              <a:rPr lang="en-US" sz="1100" dirty="0" err="1">
                <a:solidFill>
                  <a:srgbClr val="FFFFFF"/>
                </a:solidFill>
                <a:latin typeface="Courier New" pitchFamily="49" charset="0"/>
              </a:rPr>
              <a:t>equalTo</a:t>
            </a:r>
            <a:r>
              <a:rPr lang="en-US" sz="1100" dirty="0">
                <a:solidFill>
                  <a:srgbClr val="FFFFFF"/>
                </a:solidFill>
                <a:latin typeface="Courier New" pitchFamily="49" charset="0"/>
              </a:rPr>
              <a:t>(</a:t>
            </a:r>
            <a:r>
              <a:rPr lang="en-US" sz="1100" dirty="0" err="1">
                <a:solidFill>
                  <a:srgbClr val="FFFFFF"/>
                </a:solidFill>
                <a:latin typeface="Courier New" pitchFamily="49" charset="0"/>
              </a:rPr>
              <a:t>AbstractMap</a:t>
            </a:r>
            <a:r>
              <a:rPr lang="en-US" sz="1100" dirty="0">
                <a:solidFill>
                  <a:srgbClr val="FFFFFF"/>
                </a:solidFill>
                <a:latin typeface="Courier New" pitchFamily="49" charset="0"/>
              </a:rPr>
              <a:t> m) {</a:t>
            </a:r>
          </a:p>
          <a:p>
            <a:pPr>
              <a:lnSpc>
                <a:spcPct val="118000"/>
              </a:lnSpc>
            </a:pPr>
            <a:r>
              <a:rPr lang="en-US" sz="1100" b="1" dirty="0">
                <a:solidFill>
                  <a:srgbClr val="99CCFF"/>
                </a:solidFill>
                <a:latin typeface="Courier New" pitchFamily="49" charset="0"/>
              </a:rPr>
              <a:t>    /* ... */</a:t>
            </a:r>
          </a:p>
          <a:p>
            <a:pPr>
              <a:lnSpc>
                <a:spcPct val="118000"/>
              </a:lnSpc>
            </a:pPr>
            <a:r>
              <a:rPr lang="en-US" sz="1100" dirty="0">
                <a:solidFill>
                  <a:srgbClr val="FFFFFF"/>
                </a:solidFill>
                <a:latin typeface="Courier New" pitchFamily="49" charset="0"/>
              </a:rPr>
              <a:t>}</a:t>
            </a:r>
          </a:p>
        </p:txBody>
      </p:sp>
      <p:cxnSp>
        <p:nvCxnSpPr>
          <p:cNvPr id="75" name="AutoShape 18"/>
          <p:cNvCxnSpPr>
            <a:cxnSpLocks noChangeShapeType="1"/>
          </p:cNvCxnSpPr>
          <p:nvPr/>
        </p:nvCxnSpPr>
        <p:spPr bwMode="auto">
          <a:xfrm>
            <a:off x="6997724" y="4267601"/>
            <a:ext cx="1441" cy="529753"/>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AutoShape 1"/>
          <p:cNvCxnSpPr>
            <a:cxnSpLocks noChangeShapeType="1"/>
          </p:cNvCxnSpPr>
          <p:nvPr/>
        </p:nvCxnSpPr>
        <p:spPr bwMode="auto">
          <a:xfrm>
            <a:off x="3387161" y="3459231"/>
            <a:ext cx="2516472"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7" name="Group 4"/>
          <p:cNvGrpSpPr>
            <a:grpSpLocks/>
          </p:cNvGrpSpPr>
          <p:nvPr/>
        </p:nvGrpSpPr>
        <p:grpSpPr bwMode="auto">
          <a:xfrm>
            <a:off x="1140839" y="2694831"/>
            <a:ext cx="2247108" cy="1525919"/>
            <a:chOff x="792" y="1872"/>
            <a:chExt cx="1560" cy="1060"/>
          </a:xfrm>
        </p:grpSpPr>
        <p:sp>
          <p:nvSpPr>
            <p:cNvPr id="78" name="Oval 5"/>
            <p:cNvSpPr>
              <a:spLocks noChangeArrowheads="1"/>
            </p:cNvSpPr>
            <p:nvPr/>
          </p:nvSpPr>
          <p:spPr bwMode="auto">
            <a:xfrm>
              <a:off x="1625" y="197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79" name="Oval 6"/>
            <p:cNvSpPr>
              <a:spLocks noChangeArrowheads="1"/>
            </p:cNvSpPr>
            <p:nvPr/>
          </p:nvSpPr>
          <p:spPr bwMode="auto">
            <a:xfrm>
              <a:off x="1293"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80" name="Oval 7"/>
            <p:cNvSpPr>
              <a:spLocks noChangeArrowheads="1"/>
            </p:cNvSpPr>
            <p:nvPr/>
          </p:nvSpPr>
          <p:spPr bwMode="auto">
            <a:xfrm>
              <a:off x="1965" y="225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81" name="Line 8"/>
            <p:cNvSpPr>
              <a:spLocks noChangeShapeType="1"/>
            </p:cNvSpPr>
            <p:nvPr/>
          </p:nvSpPr>
          <p:spPr bwMode="auto">
            <a:xfrm flipH="1">
              <a:off x="1436" y="2148"/>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 name="Line 9"/>
            <p:cNvSpPr>
              <a:spLocks noChangeShapeType="1"/>
            </p:cNvSpPr>
            <p:nvPr/>
          </p:nvSpPr>
          <p:spPr bwMode="auto">
            <a:xfrm>
              <a:off x="1769" y="214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 name="Oval 10"/>
            <p:cNvSpPr>
              <a:spLocks noChangeArrowheads="1"/>
            </p:cNvSpPr>
            <p:nvPr/>
          </p:nvSpPr>
          <p:spPr bwMode="auto">
            <a:xfrm>
              <a:off x="957"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84" name="Line 11"/>
            <p:cNvSpPr>
              <a:spLocks noChangeShapeType="1"/>
            </p:cNvSpPr>
            <p:nvPr/>
          </p:nvSpPr>
          <p:spPr bwMode="auto">
            <a:xfrm flipH="1">
              <a:off x="1100" y="243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 name="Oval 12"/>
            <p:cNvSpPr>
              <a:spLocks noChangeArrowheads="1"/>
            </p:cNvSpPr>
            <p:nvPr/>
          </p:nvSpPr>
          <p:spPr bwMode="auto">
            <a:xfrm>
              <a:off x="1629" y="254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86" name="Line 13"/>
            <p:cNvSpPr>
              <a:spLocks noChangeShapeType="1"/>
            </p:cNvSpPr>
            <p:nvPr/>
          </p:nvSpPr>
          <p:spPr bwMode="auto">
            <a:xfrm>
              <a:off x="1433" y="2436"/>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 name="Oval 14"/>
            <p:cNvSpPr>
              <a:spLocks noChangeArrowheads="1"/>
            </p:cNvSpPr>
            <p:nvPr/>
          </p:nvSpPr>
          <p:spPr bwMode="auto">
            <a:xfrm>
              <a:off x="792" y="187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8" name="AutoShape 17"/>
          <p:cNvCxnSpPr>
            <a:cxnSpLocks noChangeShapeType="1"/>
          </p:cNvCxnSpPr>
          <p:nvPr/>
        </p:nvCxnSpPr>
        <p:spPr bwMode="auto">
          <a:xfrm>
            <a:off x="3899439" y="6082085"/>
            <a:ext cx="1168207" cy="1439"/>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89" name="Group 18"/>
          <p:cNvGrpSpPr>
            <a:grpSpLocks/>
          </p:cNvGrpSpPr>
          <p:nvPr/>
        </p:nvGrpSpPr>
        <p:grpSpPr bwMode="auto">
          <a:xfrm>
            <a:off x="5905860" y="2655964"/>
            <a:ext cx="2182288" cy="1606534"/>
            <a:chOff x="4100" y="1845"/>
            <a:chExt cx="1515" cy="1116"/>
          </a:xfrm>
        </p:grpSpPr>
        <p:sp>
          <p:nvSpPr>
            <p:cNvPr id="90" name="Oval 19"/>
            <p:cNvSpPr>
              <a:spLocks noChangeArrowheads="1"/>
            </p:cNvSpPr>
            <p:nvPr/>
          </p:nvSpPr>
          <p:spPr bwMode="auto">
            <a:xfrm>
              <a:off x="4848" y="187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91" name="Oval 20"/>
            <p:cNvSpPr>
              <a:spLocks noChangeArrowheads="1"/>
            </p:cNvSpPr>
            <p:nvPr/>
          </p:nvSpPr>
          <p:spPr bwMode="auto">
            <a:xfrm>
              <a:off x="4516"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92" name="Oval 21"/>
            <p:cNvSpPr>
              <a:spLocks noChangeArrowheads="1"/>
            </p:cNvSpPr>
            <p:nvPr/>
          </p:nvSpPr>
          <p:spPr bwMode="auto">
            <a:xfrm>
              <a:off x="5188" y="215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93" name="Line 22"/>
            <p:cNvSpPr>
              <a:spLocks noChangeShapeType="1"/>
            </p:cNvSpPr>
            <p:nvPr/>
          </p:nvSpPr>
          <p:spPr bwMode="auto">
            <a:xfrm flipH="1">
              <a:off x="4659" y="205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 name="Line 23"/>
            <p:cNvSpPr>
              <a:spLocks noChangeShapeType="1"/>
            </p:cNvSpPr>
            <p:nvPr/>
          </p:nvSpPr>
          <p:spPr bwMode="auto">
            <a:xfrm>
              <a:off x="4992" y="205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 name="Oval 24"/>
            <p:cNvSpPr>
              <a:spLocks noChangeArrowheads="1"/>
            </p:cNvSpPr>
            <p:nvPr/>
          </p:nvSpPr>
          <p:spPr bwMode="auto">
            <a:xfrm>
              <a:off x="4180"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96" name="Line 25"/>
            <p:cNvSpPr>
              <a:spLocks noChangeShapeType="1"/>
            </p:cNvSpPr>
            <p:nvPr/>
          </p:nvSpPr>
          <p:spPr bwMode="auto">
            <a:xfrm flipH="1">
              <a:off x="4323" y="2341"/>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 name="Oval 26"/>
            <p:cNvSpPr>
              <a:spLocks noChangeArrowheads="1"/>
            </p:cNvSpPr>
            <p:nvPr/>
          </p:nvSpPr>
          <p:spPr bwMode="auto">
            <a:xfrm>
              <a:off x="4852" y="244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98" name="Line 27"/>
            <p:cNvSpPr>
              <a:spLocks noChangeShapeType="1"/>
            </p:cNvSpPr>
            <p:nvPr/>
          </p:nvSpPr>
          <p:spPr bwMode="auto">
            <a:xfrm>
              <a:off x="4656" y="234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9" name="Oval 28"/>
            <p:cNvSpPr>
              <a:spLocks noChangeArrowheads="1"/>
            </p:cNvSpPr>
            <p:nvPr/>
          </p:nvSpPr>
          <p:spPr bwMode="auto">
            <a:xfrm>
              <a:off x="4533" y="272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00" name="Line 29"/>
            <p:cNvSpPr>
              <a:spLocks noChangeShapeType="1"/>
            </p:cNvSpPr>
            <p:nvPr/>
          </p:nvSpPr>
          <p:spPr bwMode="auto">
            <a:xfrm flipH="1">
              <a:off x="4676" y="2623"/>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1" name="Oval 30"/>
            <p:cNvSpPr>
              <a:spLocks noChangeArrowheads="1"/>
            </p:cNvSpPr>
            <p:nvPr/>
          </p:nvSpPr>
          <p:spPr bwMode="auto">
            <a:xfrm>
              <a:off x="4100" y="1845"/>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2" name="Group 42"/>
          <p:cNvGrpSpPr>
            <a:grpSpLocks/>
          </p:cNvGrpSpPr>
          <p:nvPr/>
        </p:nvGrpSpPr>
        <p:grpSpPr bwMode="auto">
          <a:xfrm>
            <a:off x="5076160" y="5739476"/>
            <a:ext cx="3843131" cy="686664"/>
            <a:chOff x="3524" y="3987"/>
            <a:chExt cx="2668" cy="477"/>
          </a:xfrm>
        </p:grpSpPr>
        <p:sp>
          <p:nvSpPr>
            <p:cNvPr id="103" name="Oval 43"/>
            <p:cNvSpPr>
              <a:spLocks noChangeArrowheads="1"/>
            </p:cNvSpPr>
            <p:nvPr/>
          </p:nvSpPr>
          <p:spPr bwMode="auto">
            <a:xfrm>
              <a:off x="3524" y="3987"/>
              <a:ext cx="2668" cy="477"/>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 name="Oval 52"/>
            <p:cNvSpPr>
              <a:spLocks noChangeArrowheads="1"/>
            </p:cNvSpPr>
            <p:nvPr/>
          </p:nvSpPr>
          <p:spPr bwMode="auto">
            <a:xfrm>
              <a:off x="3621"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05" name="Oval 44"/>
            <p:cNvSpPr>
              <a:spLocks noChangeArrowheads="1"/>
            </p:cNvSpPr>
            <p:nvPr/>
          </p:nvSpPr>
          <p:spPr bwMode="auto">
            <a:xfrm>
              <a:off x="405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06" name="AutoShape 45"/>
            <p:cNvCxnSpPr>
              <a:cxnSpLocks noChangeShapeType="1"/>
            </p:cNvCxnSpPr>
            <p:nvPr/>
          </p:nvCxnSpPr>
          <p:spPr bwMode="auto">
            <a:xfrm>
              <a:off x="3909"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7" name="Oval 46"/>
            <p:cNvSpPr>
              <a:spLocks noChangeArrowheads="1"/>
            </p:cNvSpPr>
            <p:nvPr/>
          </p:nvSpPr>
          <p:spPr bwMode="auto">
            <a:xfrm>
              <a:off x="448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cxnSp>
          <p:nvCxnSpPr>
            <p:cNvPr id="108" name="AutoShape 47"/>
            <p:cNvCxnSpPr>
              <a:cxnSpLocks noChangeShapeType="1"/>
            </p:cNvCxnSpPr>
            <p:nvPr/>
          </p:nvCxnSpPr>
          <p:spPr bwMode="auto">
            <a:xfrm>
              <a:off x="4347" y="4230"/>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9" name="Oval 48"/>
            <p:cNvSpPr>
              <a:spLocks noChangeArrowheads="1"/>
            </p:cNvSpPr>
            <p:nvPr/>
          </p:nvSpPr>
          <p:spPr bwMode="auto">
            <a:xfrm>
              <a:off x="4915"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10" name="AutoShape 49"/>
            <p:cNvCxnSpPr>
              <a:cxnSpLocks noChangeShapeType="1"/>
            </p:cNvCxnSpPr>
            <p:nvPr/>
          </p:nvCxnSpPr>
          <p:spPr bwMode="auto">
            <a:xfrm>
              <a:off x="4772"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1" name="Oval 50"/>
            <p:cNvSpPr>
              <a:spLocks noChangeArrowheads="1"/>
            </p:cNvSpPr>
            <p:nvPr/>
          </p:nvSpPr>
          <p:spPr bwMode="auto">
            <a:xfrm>
              <a:off x="5349"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12" name="AutoShape 51"/>
            <p:cNvCxnSpPr>
              <a:cxnSpLocks noChangeShapeType="1"/>
            </p:cNvCxnSpPr>
            <p:nvPr/>
          </p:nvCxnSpPr>
          <p:spPr bwMode="auto">
            <a:xfrm>
              <a:off x="5203" y="4230"/>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3" name="Oval 53"/>
            <p:cNvSpPr>
              <a:spLocks noChangeArrowheads="1"/>
            </p:cNvSpPr>
            <p:nvPr/>
          </p:nvSpPr>
          <p:spPr bwMode="auto">
            <a:xfrm>
              <a:off x="5780"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14" name="AutoShape 54"/>
            <p:cNvCxnSpPr>
              <a:cxnSpLocks noChangeShapeType="1"/>
            </p:cNvCxnSpPr>
            <p:nvPr/>
          </p:nvCxnSpPr>
          <p:spPr bwMode="auto">
            <a:xfrm>
              <a:off x="5639" y="4230"/>
              <a:ext cx="14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115" name="AutoShape 1"/>
          <p:cNvCxnSpPr>
            <a:cxnSpLocks noChangeShapeType="1"/>
          </p:cNvCxnSpPr>
          <p:nvPr/>
        </p:nvCxnSpPr>
        <p:spPr bwMode="auto">
          <a:xfrm>
            <a:off x="2265835" y="4207926"/>
            <a:ext cx="1440" cy="1548952"/>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16" name="Group 16"/>
          <p:cNvGrpSpPr>
            <a:grpSpLocks/>
          </p:cNvGrpSpPr>
          <p:nvPr/>
        </p:nvGrpSpPr>
        <p:grpSpPr bwMode="auto">
          <a:xfrm>
            <a:off x="622276" y="5771139"/>
            <a:ext cx="3285675" cy="621883"/>
            <a:chOff x="432" y="4009"/>
            <a:chExt cx="2281" cy="432"/>
          </a:xfrm>
        </p:grpSpPr>
        <p:sp>
          <p:nvSpPr>
            <p:cNvPr id="117" name="Oval 25"/>
            <p:cNvSpPr>
              <a:spLocks noChangeArrowheads="1"/>
            </p:cNvSpPr>
            <p:nvPr/>
          </p:nvSpPr>
          <p:spPr bwMode="auto">
            <a:xfrm>
              <a:off x="574"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18" name="Oval 17"/>
            <p:cNvSpPr>
              <a:spLocks noChangeArrowheads="1"/>
            </p:cNvSpPr>
            <p:nvPr/>
          </p:nvSpPr>
          <p:spPr bwMode="auto">
            <a:xfrm>
              <a:off x="100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19" name="AutoShape 18"/>
            <p:cNvCxnSpPr>
              <a:cxnSpLocks noChangeShapeType="1"/>
            </p:cNvCxnSpPr>
            <p:nvPr/>
          </p:nvCxnSpPr>
          <p:spPr bwMode="auto">
            <a:xfrm>
              <a:off x="863"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0" name="Oval 19"/>
            <p:cNvSpPr>
              <a:spLocks noChangeArrowheads="1"/>
            </p:cNvSpPr>
            <p:nvPr/>
          </p:nvSpPr>
          <p:spPr bwMode="auto">
            <a:xfrm>
              <a:off x="1436"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21" name="AutoShape 20"/>
            <p:cNvCxnSpPr>
              <a:cxnSpLocks noChangeShapeType="1"/>
            </p:cNvCxnSpPr>
            <p:nvPr/>
          </p:nvCxnSpPr>
          <p:spPr bwMode="auto">
            <a:xfrm>
              <a:off x="1293" y="4217"/>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2" name="Oval 21"/>
            <p:cNvSpPr>
              <a:spLocks noChangeArrowheads="1"/>
            </p:cNvSpPr>
            <p:nvPr/>
          </p:nvSpPr>
          <p:spPr bwMode="auto">
            <a:xfrm>
              <a:off x="1868"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23" name="AutoShape 22"/>
            <p:cNvCxnSpPr>
              <a:cxnSpLocks noChangeShapeType="1"/>
            </p:cNvCxnSpPr>
            <p:nvPr/>
          </p:nvCxnSpPr>
          <p:spPr bwMode="auto">
            <a:xfrm>
              <a:off x="1729" y="4217"/>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4" name="Oval 23"/>
            <p:cNvSpPr>
              <a:spLocks noChangeArrowheads="1"/>
            </p:cNvSpPr>
            <p:nvPr/>
          </p:nvSpPr>
          <p:spPr bwMode="auto">
            <a:xfrm>
              <a:off x="2302" y="4128"/>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25" name="AutoShape 24"/>
            <p:cNvCxnSpPr>
              <a:cxnSpLocks noChangeShapeType="1"/>
            </p:cNvCxnSpPr>
            <p:nvPr/>
          </p:nvCxnSpPr>
          <p:spPr bwMode="auto">
            <a:xfrm>
              <a:off x="2159" y="4217"/>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6" name="Oval 26"/>
            <p:cNvSpPr>
              <a:spLocks noChangeArrowheads="1"/>
            </p:cNvSpPr>
            <p:nvPr/>
          </p:nvSpPr>
          <p:spPr bwMode="auto">
            <a:xfrm>
              <a:off x="432" y="4009"/>
              <a:ext cx="2281" cy="43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7" name="Group 42"/>
          <p:cNvGrpSpPr>
            <a:grpSpLocks/>
          </p:cNvGrpSpPr>
          <p:nvPr/>
        </p:nvGrpSpPr>
        <p:grpSpPr bwMode="auto">
          <a:xfrm>
            <a:off x="5061754" y="4810965"/>
            <a:ext cx="3843131" cy="686664"/>
            <a:chOff x="3524" y="3987"/>
            <a:chExt cx="2668" cy="477"/>
          </a:xfrm>
        </p:grpSpPr>
        <p:sp>
          <p:nvSpPr>
            <p:cNvPr id="128" name="Oval 43"/>
            <p:cNvSpPr>
              <a:spLocks noChangeArrowheads="1"/>
            </p:cNvSpPr>
            <p:nvPr/>
          </p:nvSpPr>
          <p:spPr bwMode="auto">
            <a:xfrm>
              <a:off x="3524" y="3987"/>
              <a:ext cx="2668" cy="477"/>
            </a:xfrm>
            <a:prstGeom prst="ellipse">
              <a:avLst/>
            </a:prstGeom>
            <a:solidFill>
              <a:srgbClr val="000080"/>
            </a:solidFill>
            <a:ln w="18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Oval 52"/>
            <p:cNvSpPr>
              <a:spLocks noChangeArrowheads="1"/>
            </p:cNvSpPr>
            <p:nvPr/>
          </p:nvSpPr>
          <p:spPr bwMode="auto">
            <a:xfrm>
              <a:off x="3621"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0" name="Oval 44"/>
            <p:cNvSpPr>
              <a:spLocks noChangeArrowheads="1"/>
            </p:cNvSpPr>
            <p:nvPr/>
          </p:nvSpPr>
          <p:spPr bwMode="auto">
            <a:xfrm>
              <a:off x="405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cxnSp>
          <p:nvCxnSpPr>
            <p:cNvPr id="131" name="AutoShape 45"/>
            <p:cNvCxnSpPr>
              <a:cxnSpLocks noChangeShapeType="1"/>
            </p:cNvCxnSpPr>
            <p:nvPr/>
          </p:nvCxnSpPr>
          <p:spPr bwMode="auto">
            <a:xfrm>
              <a:off x="3909"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2" name="Oval 46"/>
            <p:cNvSpPr>
              <a:spLocks noChangeArrowheads="1"/>
            </p:cNvSpPr>
            <p:nvPr/>
          </p:nvSpPr>
          <p:spPr bwMode="auto">
            <a:xfrm>
              <a:off x="4483"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cxnSp>
          <p:nvCxnSpPr>
            <p:cNvPr id="133" name="AutoShape 47"/>
            <p:cNvCxnSpPr>
              <a:cxnSpLocks noChangeShapeType="1"/>
            </p:cNvCxnSpPr>
            <p:nvPr/>
          </p:nvCxnSpPr>
          <p:spPr bwMode="auto">
            <a:xfrm>
              <a:off x="4347" y="4230"/>
              <a:ext cx="140"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4" name="Oval 48"/>
            <p:cNvSpPr>
              <a:spLocks noChangeArrowheads="1"/>
            </p:cNvSpPr>
            <p:nvPr/>
          </p:nvSpPr>
          <p:spPr bwMode="auto">
            <a:xfrm>
              <a:off x="4915"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cxnSp>
          <p:nvCxnSpPr>
            <p:cNvPr id="135" name="AutoShape 49"/>
            <p:cNvCxnSpPr>
              <a:cxnSpLocks noChangeShapeType="1"/>
            </p:cNvCxnSpPr>
            <p:nvPr/>
          </p:nvCxnSpPr>
          <p:spPr bwMode="auto">
            <a:xfrm>
              <a:off x="4772" y="4230"/>
              <a:ext cx="142"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6" name="Oval 50"/>
            <p:cNvSpPr>
              <a:spLocks noChangeArrowheads="1"/>
            </p:cNvSpPr>
            <p:nvPr/>
          </p:nvSpPr>
          <p:spPr bwMode="auto">
            <a:xfrm>
              <a:off x="5349"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cxnSp>
          <p:nvCxnSpPr>
            <p:cNvPr id="137" name="AutoShape 51"/>
            <p:cNvCxnSpPr>
              <a:cxnSpLocks noChangeShapeType="1"/>
            </p:cNvCxnSpPr>
            <p:nvPr/>
          </p:nvCxnSpPr>
          <p:spPr bwMode="auto">
            <a:xfrm>
              <a:off x="5203" y="4230"/>
              <a:ext cx="144"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8" name="Oval 53"/>
            <p:cNvSpPr>
              <a:spLocks noChangeArrowheads="1"/>
            </p:cNvSpPr>
            <p:nvPr/>
          </p:nvSpPr>
          <p:spPr bwMode="auto">
            <a:xfrm>
              <a:off x="5780" y="4142"/>
              <a:ext cx="290" cy="177"/>
            </a:xfrm>
            <a:prstGeom prst="ellipse">
              <a:avLst/>
            </a:prstGeom>
            <a:solidFill>
              <a:srgbClr val="FFFF00"/>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cxnSp>
          <p:nvCxnSpPr>
            <p:cNvPr id="139" name="AutoShape 54"/>
            <p:cNvCxnSpPr>
              <a:cxnSpLocks noChangeShapeType="1"/>
            </p:cNvCxnSpPr>
            <p:nvPr/>
          </p:nvCxnSpPr>
          <p:spPr bwMode="auto">
            <a:xfrm>
              <a:off x="5639" y="4230"/>
              <a:ext cx="141" cy="1"/>
            </a:xfrm>
            <a:prstGeom prst="straightConnector1">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2377621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Search</a:t>
            </a:r>
            <a:endParaRPr lang="en-US" dirty="0"/>
          </a:p>
        </p:txBody>
      </p:sp>
      <p:sp>
        <p:nvSpPr>
          <p:cNvPr id="3" name="Content Placeholder 2"/>
          <p:cNvSpPr>
            <a:spLocks noGrp="1"/>
          </p:cNvSpPr>
          <p:nvPr>
            <p:ph idx="1"/>
          </p:nvPr>
        </p:nvSpPr>
        <p:spPr/>
        <p:txBody>
          <a:bodyPr/>
          <a:lstStyle/>
          <a:p>
            <a:r>
              <a:rPr lang="en-US" dirty="0" smtClean="0"/>
              <a:t>Identify and prune similar states</a:t>
            </a:r>
            <a:endParaRPr lang="en-US" dirty="0"/>
          </a:p>
        </p:txBody>
      </p:sp>
      <p:grpSp>
        <p:nvGrpSpPr>
          <p:cNvPr id="4" name="Group 27"/>
          <p:cNvGrpSpPr>
            <a:grpSpLocks/>
          </p:cNvGrpSpPr>
          <p:nvPr/>
        </p:nvGrpSpPr>
        <p:grpSpPr bwMode="auto">
          <a:xfrm>
            <a:off x="2720975" y="2417762"/>
            <a:ext cx="3476625" cy="4297362"/>
            <a:chOff x="2126" y="1575"/>
            <a:chExt cx="2190" cy="2707"/>
          </a:xfrm>
        </p:grpSpPr>
        <p:sp>
          <p:nvSpPr>
            <p:cNvPr id="5" name="Text Box 28"/>
            <p:cNvSpPr txBox="1">
              <a:spLocks noChangeArrowheads="1"/>
            </p:cNvSpPr>
            <p:nvPr/>
          </p:nvSpPr>
          <p:spPr bwMode="auto">
            <a:xfrm>
              <a:off x="2353"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grpSp>
          <p:nvGrpSpPr>
            <p:cNvPr id="6" name="Group 29"/>
            <p:cNvGrpSpPr>
              <a:grpSpLocks/>
            </p:cNvGrpSpPr>
            <p:nvPr/>
          </p:nvGrpSpPr>
          <p:grpSpPr bwMode="auto">
            <a:xfrm>
              <a:off x="2126" y="1832"/>
              <a:ext cx="1560" cy="1060"/>
              <a:chOff x="2126" y="1832"/>
              <a:chExt cx="1560" cy="1060"/>
            </a:xfrm>
          </p:grpSpPr>
          <p:sp>
            <p:nvSpPr>
              <p:cNvPr id="19" name="Oval 30"/>
              <p:cNvSpPr>
                <a:spLocks noChangeArrowheads="1"/>
              </p:cNvSpPr>
              <p:nvPr/>
            </p:nvSpPr>
            <p:spPr bwMode="auto">
              <a:xfrm>
                <a:off x="2959"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20" name="Oval 31"/>
              <p:cNvSpPr>
                <a:spLocks noChangeArrowheads="1"/>
              </p:cNvSpPr>
              <p:nvPr/>
            </p:nvSpPr>
            <p:spPr bwMode="auto">
              <a:xfrm>
                <a:off x="2627"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pPr>
                <a:r>
                  <a:rPr lang="en-US">
                    <a:solidFill>
                      <a:srgbClr val="000000"/>
                    </a:solidFill>
                    <a:latin typeface="Courier New" pitchFamily="49" charset="0"/>
                    <a:ea typeface="DejaVu Sans" charset="0"/>
                    <a:cs typeface="DejaVu Sans" charset="0"/>
                  </a:rPr>
                  <a:t>2</a:t>
                </a:r>
              </a:p>
            </p:txBody>
          </p:sp>
          <p:sp>
            <p:nvSpPr>
              <p:cNvPr id="21" name="Line 32"/>
              <p:cNvSpPr>
                <a:spLocks noChangeShapeType="1"/>
              </p:cNvSpPr>
              <p:nvPr/>
            </p:nvSpPr>
            <p:spPr bwMode="auto">
              <a:xfrm flipH="1">
                <a:off x="2770"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33"/>
              <p:cNvSpPr>
                <a:spLocks noChangeArrowheads="1"/>
              </p:cNvSpPr>
              <p:nvPr/>
            </p:nvSpPr>
            <p:spPr bwMode="auto">
              <a:xfrm>
                <a:off x="2291" y="2501"/>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23" name="Line 34"/>
              <p:cNvSpPr>
                <a:spLocks noChangeShapeType="1"/>
              </p:cNvSpPr>
              <p:nvPr/>
            </p:nvSpPr>
            <p:spPr bwMode="auto">
              <a:xfrm flipH="1">
                <a:off x="2434" y="2396"/>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35"/>
              <p:cNvSpPr>
                <a:spLocks noChangeArrowheads="1"/>
              </p:cNvSpPr>
              <p:nvPr/>
            </p:nvSpPr>
            <p:spPr bwMode="auto">
              <a:xfrm>
                <a:off x="2963"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25" name="Line 36"/>
              <p:cNvSpPr>
                <a:spLocks noChangeShapeType="1"/>
              </p:cNvSpPr>
              <p:nvPr/>
            </p:nvSpPr>
            <p:spPr bwMode="auto">
              <a:xfrm>
                <a:off x="2767"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Oval 37"/>
              <p:cNvSpPr>
                <a:spLocks noChangeArrowheads="1"/>
              </p:cNvSpPr>
              <p:nvPr/>
            </p:nvSpPr>
            <p:spPr bwMode="auto">
              <a:xfrm>
                <a:off x="2126"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38"/>
            <p:cNvGrpSpPr>
              <a:grpSpLocks/>
            </p:cNvGrpSpPr>
            <p:nvPr/>
          </p:nvGrpSpPr>
          <p:grpSpPr bwMode="auto">
            <a:xfrm>
              <a:off x="2801" y="3166"/>
              <a:ext cx="1515" cy="1116"/>
              <a:chOff x="2801" y="3166"/>
              <a:chExt cx="1515" cy="1116"/>
            </a:xfrm>
          </p:grpSpPr>
          <p:sp>
            <p:nvSpPr>
              <p:cNvPr id="9" name="Oval 39"/>
              <p:cNvSpPr>
                <a:spLocks noChangeArrowheads="1"/>
              </p:cNvSpPr>
              <p:nvPr/>
            </p:nvSpPr>
            <p:spPr bwMode="auto">
              <a:xfrm>
                <a:off x="3548"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10" name="Oval 40"/>
              <p:cNvSpPr>
                <a:spLocks noChangeArrowheads="1"/>
              </p:cNvSpPr>
              <p:nvPr/>
            </p:nvSpPr>
            <p:spPr bwMode="auto">
              <a:xfrm>
                <a:off x="3216"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11" name="Line 41"/>
              <p:cNvSpPr>
                <a:spLocks noChangeShapeType="1"/>
              </p:cNvSpPr>
              <p:nvPr/>
            </p:nvSpPr>
            <p:spPr bwMode="auto">
              <a:xfrm flipH="1">
                <a:off x="3359"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42"/>
              <p:cNvSpPr>
                <a:spLocks noChangeArrowheads="1"/>
              </p:cNvSpPr>
              <p:nvPr/>
            </p:nvSpPr>
            <p:spPr bwMode="auto">
              <a:xfrm>
                <a:off x="2880"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13" name="Line 43"/>
              <p:cNvSpPr>
                <a:spLocks noChangeShapeType="1"/>
              </p:cNvSpPr>
              <p:nvPr/>
            </p:nvSpPr>
            <p:spPr bwMode="auto">
              <a:xfrm flipH="1">
                <a:off x="3023"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44"/>
              <p:cNvSpPr>
                <a:spLocks noChangeArrowheads="1"/>
              </p:cNvSpPr>
              <p:nvPr/>
            </p:nvSpPr>
            <p:spPr bwMode="auto">
              <a:xfrm>
                <a:off x="3552"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15" name="Line 45"/>
              <p:cNvSpPr>
                <a:spLocks noChangeShapeType="1"/>
              </p:cNvSpPr>
              <p:nvPr/>
            </p:nvSpPr>
            <p:spPr bwMode="auto">
              <a:xfrm>
                <a:off x="3356"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46"/>
              <p:cNvSpPr>
                <a:spLocks noChangeArrowheads="1"/>
              </p:cNvSpPr>
              <p:nvPr/>
            </p:nvSpPr>
            <p:spPr bwMode="auto">
              <a:xfrm>
                <a:off x="3233"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17" name="Line 47"/>
              <p:cNvSpPr>
                <a:spLocks noChangeShapeType="1"/>
              </p:cNvSpPr>
              <p:nvPr/>
            </p:nvSpPr>
            <p:spPr bwMode="auto">
              <a:xfrm flipH="1">
                <a:off x="3376"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48"/>
              <p:cNvSpPr>
                <a:spLocks noChangeArrowheads="1"/>
              </p:cNvSpPr>
              <p:nvPr/>
            </p:nvSpPr>
            <p:spPr bwMode="auto">
              <a:xfrm>
                <a:off x="2801"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8" name="AutoShape 49"/>
            <p:cNvCxnSpPr>
              <a:cxnSpLocks noChangeShapeType="1"/>
              <a:stCxn id="26" idx="4"/>
              <a:endCxn id="18" idx="0"/>
            </p:cNvCxnSpPr>
            <p:nvPr/>
          </p:nvCxnSpPr>
          <p:spPr bwMode="auto">
            <a:xfrm>
              <a:off x="2907" y="2893"/>
              <a:ext cx="653" cy="273"/>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7" name="Group 50"/>
          <p:cNvGrpSpPr>
            <a:grpSpLocks/>
          </p:cNvGrpSpPr>
          <p:nvPr/>
        </p:nvGrpSpPr>
        <p:grpSpPr bwMode="auto">
          <a:xfrm>
            <a:off x="5384800" y="2417762"/>
            <a:ext cx="3683000" cy="4364038"/>
            <a:chOff x="3804" y="1575"/>
            <a:chExt cx="2320" cy="2749"/>
          </a:xfrm>
        </p:grpSpPr>
        <p:sp>
          <p:nvSpPr>
            <p:cNvPr id="28" name="Text Box 51"/>
            <p:cNvSpPr txBox="1">
              <a:spLocks noChangeArrowheads="1"/>
            </p:cNvSpPr>
            <p:nvPr/>
          </p:nvSpPr>
          <p:spPr bwMode="auto">
            <a:xfrm>
              <a:off x="4031" y="1575"/>
              <a:ext cx="864" cy="218"/>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cxnSp>
          <p:nvCxnSpPr>
            <p:cNvPr id="29" name="AutoShape 52"/>
            <p:cNvCxnSpPr>
              <a:cxnSpLocks noChangeShapeType="1"/>
              <a:stCxn id="39" idx="4"/>
              <a:endCxn id="51" idx="0"/>
            </p:cNvCxnSpPr>
            <p:nvPr/>
          </p:nvCxnSpPr>
          <p:spPr bwMode="auto">
            <a:xfrm>
              <a:off x="4585" y="2893"/>
              <a:ext cx="711" cy="280"/>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0" name="Group 53"/>
            <p:cNvGrpSpPr>
              <a:grpSpLocks/>
            </p:cNvGrpSpPr>
            <p:nvPr/>
          </p:nvGrpSpPr>
          <p:grpSpPr bwMode="auto">
            <a:xfrm>
              <a:off x="4466" y="3173"/>
              <a:ext cx="1658" cy="1151"/>
              <a:chOff x="4466" y="3173"/>
              <a:chExt cx="1658" cy="1151"/>
            </a:xfrm>
          </p:grpSpPr>
          <p:sp>
            <p:nvSpPr>
              <p:cNvPr id="42" name="Oval 54"/>
              <p:cNvSpPr>
                <a:spLocks noChangeArrowheads="1"/>
              </p:cNvSpPr>
              <p:nvPr/>
            </p:nvSpPr>
            <p:spPr bwMode="auto">
              <a:xfrm>
                <a:off x="5107" y="320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43" name="Oval 55"/>
              <p:cNvSpPr>
                <a:spLocks noChangeArrowheads="1"/>
              </p:cNvSpPr>
              <p:nvPr/>
            </p:nvSpPr>
            <p:spPr bwMode="auto">
              <a:xfrm>
                <a:off x="4775" y="348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44" name="Oval 56"/>
              <p:cNvSpPr>
                <a:spLocks noChangeArrowheads="1"/>
              </p:cNvSpPr>
              <p:nvPr/>
            </p:nvSpPr>
            <p:spPr bwMode="auto">
              <a:xfrm>
                <a:off x="5447" y="3486"/>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45" name="Line 57"/>
              <p:cNvSpPr>
                <a:spLocks noChangeShapeType="1"/>
              </p:cNvSpPr>
              <p:nvPr/>
            </p:nvSpPr>
            <p:spPr bwMode="auto">
              <a:xfrm flipH="1">
                <a:off x="4918" y="338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58"/>
              <p:cNvSpPr>
                <a:spLocks noChangeShapeType="1"/>
              </p:cNvSpPr>
              <p:nvPr/>
            </p:nvSpPr>
            <p:spPr bwMode="auto">
              <a:xfrm>
                <a:off x="5251" y="3381"/>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Oval 59"/>
              <p:cNvSpPr>
                <a:spLocks noChangeArrowheads="1"/>
              </p:cNvSpPr>
              <p:nvPr/>
            </p:nvSpPr>
            <p:spPr bwMode="auto">
              <a:xfrm>
                <a:off x="5111" y="3774"/>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48" name="Line 60"/>
              <p:cNvSpPr>
                <a:spLocks noChangeShapeType="1"/>
              </p:cNvSpPr>
              <p:nvPr/>
            </p:nvSpPr>
            <p:spPr bwMode="auto">
              <a:xfrm>
                <a:off x="4915" y="3669"/>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Oval 61"/>
              <p:cNvSpPr>
                <a:spLocks noChangeArrowheads="1"/>
              </p:cNvSpPr>
              <p:nvPr/>
            </p:nvSpPr>
            <p:spPr bwMode="auto">
              <a:xfrm>
                <a:off x="4792" y="4056"/>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50" name="Line 62"/>
              <p:cNvSpPr>
                <a:spLocks noChangeShapeType="1"/>
              </p:cNvSpPr>
              <p:nvPr/>
            </p:nvSpPr>
            <p:spPr bwMode="auto">
              <a:xfrm flipH="1">
                <a:off x="4935" y="3951"/>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Oval 63"/>
              <p:cNvSpPr>
                <a:spLocks noChangeArrowheads="1"/>
              </p:cNvSpPr>
              <p:nvPr/>
            </p:nvSpPr>
            <p:spPr bwMode="auto">
              <a:xfrm>
                <a:off x="4466" y="3173"/>
                <a:ext cx="1659" cy="1152"/>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64"/>
              <p:cNvSpPr>
                <a:spLocks noChangeArrowheads="1"/>
              </p:cNvSpPr>
              <p:nvPr/>
            </p:nvSpPr>
            <p:spPr bwMode="auto">
              <a:xfrm>
                <a:off x="5775" y="3768"/>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53" name="Line 65"/>
              <p:cNvSpPr>
                <a:spLocks noChangeShapeType="1"/>
              </p:cNvSpPr>
              <p:nvPr/>
            </p:nvSpPr>
            <p:spPr bwMode="auto">
              <a:xfrm>
                <a:off x="5579" y="3663"/>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 name="Group 66"/>
            <p:cNvGrpSpPr>
              <a:grpSpLocks/>
            </p:cNvGrpSpPr>
            <p:nvPr/>
          </p:nvGrpSpPr>
          <p:grpSpPr bwMode="auto">
            <a:xfrm>
              <a:off x="3804" y="1832"/>
              <a:ext cx="1560" cy="1060"/>
              <a:chOff x="3804" y="1832"/>
              <a:chExt cx="1560" cy="1060"/>
            </a:xfrm>
          </p:grpSpPr>
          <p:sp>
            <p:nvSpPr>
              <p:cNvPr id="32" name="Oval 67"/>
              <p:cNvSpPr>
                <a:spLocks noChangeArrowheads="1"/>
              </p:cNvSpPr>
              <p:nvPr/>
            </p:nvSpPr>
            <p:spPr bwMode="auto">
              <a:xfrm>
                <a:off x="4274" y="193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33" name="Oval 68"/>
              <p:cNvSpPr>
                <a:spLocks noChangeArrowheads="1"/>
              </p:cNvSpPr>
              <p:nvPr/>
            </p:nvSpPr>
            <p:spPr bwMode="auto">
              <a:xfrm>
                <a:off x="3942" y="2213"/>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34" name="Oval 69"/>
              <p:cNvSpPr>
                <a:spLocks noChangeArrowheads="1"/>
              </p:cNvSpPr>
              <p:nvPr/>
            </p:nvSpPr>
            <p:spPr bwMode="auto">
              <a:xfrm>
                <a:off x="4614" y="2213"/>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35" name="Line 70"/>
              <p:cNvSpPr>
                <a:spLocks noChangeShapeType="1"/>
              </p:cNvSpPr>
              <p:nvPr/>
            </p:nvSpPr>
            <p:spPr bwMode="auto">
              <a:xfrm flipH="1">
                <a:off x="4085" y="2108"/>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71"/>
              <p:cNvSpPr>
                <a:spLocks noChangeShapeType="1"/>
              </p:cNvSpPr>
              <p:nvPr/>
            </p:nvSpPr>
            <p:spPr bwMode="auto">
              <a:xfrm>
                <a:off x="4418" y="2108"/>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Oval 72"/>
              <p:cNvSpPr>
                <a:spLocks noChangeArrowheads="1"/>
              </p:cNvSpPr>
              <p:nvPr/>
            </p:nvSpPr>
            <p:spPr bwMode="auto">
              <a:xfrm>
                <a:off x="4278" y="2501"/>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38" name="Line 73"/>
              <p:cNvSpPr>
                <a:spLocks noChangeShapeType="1"/>
              </p:cNvSpPr>
              <p:nvPr/>
            </p:nvSpPr>
            <p:spPr bwMode="auto">
              <a:xfrm>
                <a:off x="4082" y="2396"/>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Oval 74"/>
              <p:cNvSpPr>
                <a:spLocks noChangeArrowheads="1"/>
              </p:cNvSpPr>
              <p:nvPr/>
            </p:nvSpPr>
            <p:spPr bwMode="auto">
              <a:xfrm>
                <a:off x="3804" y="1832"/>
                <a:ext cx="1561" cy="1061"/>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Oval 75"/>
              <p:cNvSpPr>
                <a:spLocks noChangeArrowheads="1"/>
              </p:cNvSpPr>
              <p:nvPr/>
            </p:nvSpPr>
            <p:spPr bwMode="auto">
              <a:xfrm>
                <a:off x="4948" y="2495"/>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7</a:t>
                </a:r>
              </a:p>
            </p:txBody>
          </p:sp>
          <p:sp>
            <p:nvSpPr>
              <p:cNvPr id="41" name="Line 76"/>
              <p:cNvSpPr>
                <a:spLocks noChangeShapeType="1"/>
              </p:cNvSpPr>
              <p:nvPr/>
            </p:nvSpPr>
            <p:spPr bwMode="auto">
              <a:xfrm>
                <a:off x="4752" y="2390"/>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 name="Oval 2"/>
          <p:cNvSpPr>
            <a:spLocks noChangeArrowheads="1"/>
          </p:cNvSpPr>
          <p:nvPr/>
        </p:nvSpPr>
        <p:spPr bwMode="auto">
          <a:xfrm>
            <a:off x="1379538" y="2982912"/>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55" name="Oval 3"/>
          <p:cNvSpPr>
            <a:spLocks noChangeArrowheads="1"/>
          </p:cNvSpPr>
          <p:nvPr/>
        </p:nvSpPr>
        <p:spPr bwMode="auto">
          <a:xfrm>
            <a:off x="8524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56" name="Oval 4"/>
          <p:cNvSpPr>
            <a:spLocks noChangeArrowheads="1"/>
          </p:cNvSpPr>
          <p:nvPr/>
        </p:nvSpPr>
        <p:spPr bwMode="auto">
          <a:xfrm>
            <a:off x="1919288" y="34305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57" name="Freeform 5"/>
          <p:cNvSpPr>
            <a:spLocks noChangeArrowheads="1"/>
          </p:cNvSpPr>
          <p:nvPr/>
        </p:nvSpPr>
        <p:spPr bwMode="auto">
          <a:xfrm>
            <a:off x="1081088" y="3263899"/>
            <a:ext cx="527050" cy="166688"/>
          </a:xfrm>
          <a:custGeom>
            <a:avLst/>
            <a:gdLst>
              <a:gd name="T0" fmla="*/ 1464 w 1465"/>
              <a:gd name="T1" fmla="*/ 0 h 464"/>
              <a:gd name="T2" fmla="*/ 0 w 1465"/>
              <a:gd name="T3" fmla="*/ 463 h 464"/>
            </a:gdLst>
            <a:ahLst/>
            <a:cxnLst>
              <a:cxn ang="0">
                <a:pos x="T0" y="T1"/>
              </a:cxn>
              <a:cxn ang="0">
                <a:pos x="T2" y="T3"/>
              </a:cxn>
            </a:cxnLst>
            <a:rect l="0" t="0" r="r" b="b"/>
            <a:pathLst>
              <a:path w="1465" h="464">
                <a:moveTo>
                  <a:pt x="1464" y="0"/>
                </a:moveTo>
                <a:lnTo>
                  <a:pt x="0"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6"/>
          <p:cNvSpPr>
            <a:spLocks noChangeShapeType="1"/>
          </p:cNvSpPr>
          <p:nvPr/>
        </p:nvSpPr>
        <p:spPr bwMode="auto">
          <a:xfrm>
            <a:off x="1608138" y="3263899"/>
            <a:ext cx="539750"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Oval 7"/>
          <p:cNvSpPr>
            <a:spLocks noChangeArrowheads="1"/>
          </p:cNvSpPr>
          <p:nvPr/>
        </p:nvSpPr>
        <p:spPr bwMode="auto">
          <a:xfrm>
            <a:off x="319088"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60" name="Line 8"/>
          <p:cNvSpPr>
            <a:spLocks noChangeShapeType="1"/>
          </p:cNvSpPr>
          <p:nvPr/>
        </p:nvSpPr>
        <p:spPr bwMode="auto">
          <a:xfrm flipH="1">
            <a:off x="546100" y="3721099"/>
            <a:ext cx="530225" cy="166688"/>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 name="Oval 9"/>
          <p:cNvSpPr>
            <a:spLocks noChangeArrowheads="1"/>
          </p:cNvSpPr>
          <p:nvPr/>
        </p:nvSpPr>
        <p:spPr bwMode="auto">
          <a:xfrm>
            <a:off x="1384300" y="3887787"/>
            <a:ext cx="460375" cy="28098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62" name="Freeform 10"/>
          <p:cNvSpPr>
            <a:spLocks noChangeArrowheads="1"/>
          </p:cNvSpPr>
          <p:nvPr/>
        </p:nvSpPr>
        <p:spPr bwMode="auto">
          <a:xfrm>
            <a:off x="1074738" y="3721099"/>
            <a:ext cx="539750" cy="166688"/>
          </a:xfrm>
          <a:custGeom>
            <a:avLst/>
            <a:gdLst>
              <a:gd name="T0" fmla="*/ 0 w 1500"/>
              <a:gd name="T1" fmla="*/ 0 h 464"/>
              <a:gd name="T2" fmla="*/ 1499 w 1500"/>
              <a:gd name="T3" fmla="*/ 463 h 464"/>
            </a:gdLst>
            <a:ahLst/>
            <a:cxnLst>
              <a:cxn ang="0">
                <a:pos x="T0" y="T1"/>
              </a:cxn>
              <a:cxn ang="0">
                <a:pos x="T2" y="T3"/>
              </a:cxn>
            </a:cxnLst>
            <a:rect l="0" t="0" r="r" b="b"/>
            <a:pathLst>
              <a:path w="1500" h="464">
                <a:moveTo>
                  <a:pt x="0" y="0"/>
                </a:moveTo>
                <a:lnTo>
                  <a:pt x="1499" y="463"/>
                </a:lnTo>
              </a:path>
            </a:pathLst>
          </a:custGeom>
          <a:noFill/>
          <a:ln w="18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Text Box 11"/>
          <p:cNvSpPr txBox="1">
            <a:spLocks noChangeArrowheads="1"/>
          </p:cNvSpPr>
          <p:nvPr/>
        </p:nvSpPr>
        <p:spPr bwMode="auto">
          <a:xfrm>
            <a:off x="417513" y="2417762"/>
            <a:ext cx="1371600" cy="346075"/>
          </a:xfrm>
          <a:prstGeom prst="rect">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pPr algn="ctr"/>
            <a:r>
              <a:rPr lang="en-US">
                <a:solidFill>
                  <a:srgbClr val="FFFFFF"/>
                </a:solidFill>
              </a:rPr>
              <a:t>insert(3,x)</a:t>
            </a:r>
          </a:p>
        </p:txBody>
      </p:sp>
      <p:sp>
        <p:nvSpPr>
          <p:cNvPr id="64" name="Oval 12"/>
          <p:cNvSpPr>
            <a:spLocks noChangeArrowheads="1"/>
          </p:cNvSpPr>
          <p:nvPr/>
        </p:nvSpPr>
        <p:spPr bwMode="auto">
          <a:xfrm>
            <a:off x="57150" y="2825749"/>
            <a:ext cx="2478088" cy="1684338"/>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5" name="Group 13"/>
          <p:cNvGrpSpPr>
            <a:grpSpLocks/>
          </p:cNvGrpSpPr>
          <p:nvPr/>
        </p:nvGrpSpPr>
        <p:grpSpPr bwMode="auto">
          <a:xfrm>
            <a:off x="1200150" y="4943474"/>
            <a:ext cx="2405063" cy="1771650"/>
            <a:chOff x="1168" y="3166"/>
            <a:chExt cx="1515" cy="1116"/>
          </a:xfrm>
        </p:grpSpPr>
        <p:sp>
          <p:nvSpPr>
            <p:cNvPr id="66" name="Oval 14"/>
            <p:cNvSpPr>
              <a:spLocks noChangeArrowheads="1"/>
            </p:cNvSpPr>
            <p:nvPr/>
          </p:nvSpPr>
          <p:spPr bwMode="auto">
            <a:xfrm>
              <a:off x="1916" y="319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5</a:t>
              </a:r>
            </a:p>
          </p:txBody>
        </p:sp>
        <p:sp>
          <p:nvSpPr>
            <p:cNvPr id="67" name="Oval 15"/>
            <p:cNvSpPr>
              <a:spLocks noChangeArrowheads="1"/>
            </p:cNvSpPr>
            <p:nvPr/>
          </p:nvSpPr>
          <p:spPr bwMode="auto">
            <a:xfrm>
              <a:off x="1584" y="347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2</a:t>
              </a:r>
            </a:p>
          </p:txBody>
        </p:sp>
        <p:sp>
          <p:nvSpPr>
            <p:cNvPr id="68" name="Oval 16"/>
            <p:cNvSpPr>
              <a:spLocks noChangeArrowheads="1"/>
            </p:cNvSpPr>
            <p:nvPr/>
          </p:nvSpPr>
          <p:spPr bwMode="auto">
            <a:xfrm>
              <a:off x="2255" y="3479"/>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6</a:t>
              </a:r>
            </a:p>
          </p:txBody>
        </p:sp>
        <p:sp>
          <p:nvSpPr>
            <p:cNvPr id="69" name="Line 17"/>
            <p:cNvSpPr>
              <a:spLocks noChangeShapeType="1"/>
            </p:cNvSpPr>
            <p:nvPr/>
          </p:nvSpPr>
          <p:spPr bwMode="auto">
            <a:xfrm flipH="1">
              <a:off x="1727" y="337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18"/>
            <p:cNvSpPr>
              <a:spLocks noChangeShapeType="1"/>
            </p:cNvSpPr>
            <p:nvPr/>
          </p:nvSpPr>
          <p:spPr bwMode="auto">
            <a:xfrm>
              <a:off x="2060" y="3374"/>
              <a:ext cx="340"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Oval 19"/>
            <p:cNvSpPr>
              <a:spLocks noChangeArrowheads="1"/>
            </p:cNvSpPr>
            <p:nvPr/>
          </p:nvSpPr>
          <p:spPr bwMode="auto">
            <a:xfrm>
              <a:off x="1247" y="3767"/>
              <a:ext cx="290" cy="177"/>
            </a:xfrm>
            <a:prstGeom prst="ellipse">
              <a:avLst/>
            </a:prstGeom>
            <a:solidFill>
              <a:srgbClr val="99CCFF"/>
            </a:solidFill>
            <a:ln w="18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1</a:t>
              </a:r>
            </a:p>
          </p:txBody>
        </p:sp>
        <p:sp>
          <p:nvSpPr>
            <p:cNvPr id="72" name="Line 20"/>
            <p:cNvSpPr>
              <a:spLocks noChangeShapeType="1"/>
            </p:cNvSpPr>
            <p:nvPr/>
          </p:nvSpPr>
          <p:spPr bwMode="auto">
            <a:xfrm flipH="1">
              <a:off x="1390" y="3662"/>
              <a:ext cx="334" cy="105"/>
            </a:xfrm>
            <a:prstGeom prst="line">
              <a:avLst/>
            </a:prstGeom>
            <a:noFill/>
            <a:ln w="18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Oval 21"/>
            <p:cNvSpPr>
              <a:spLocks noChangeArrowheads="1"/>
            </p:cNvSpPr>
            <p:nvPr/>
          </p:nvSpPr>
          <p:spPr bwMode="auto">
            <a:xfrm>
              <a:off x="1919" y="3767"/>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4</a:t>
              </a:r>
            </a:p>
          </p:txBody>
        </p:sp>
        <p:sp>
          <p:nvSpPr>
            <p:cNvPr id="74" name="Line 22"/>
            <p:cNvSpPr>
              <a:spLocks noChangeShapeType="1"/>
            </p:cNvSpPr>
            <p:nvPr/>
          </p:nvSpPr>
          <p:spPr bwMode="auto">
            <a:xfrm>
              <a:off x="1723" y="3662"/>
              <a:ext cx="340"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 name="Oval 23"/>
            <p:cNvSpPr>
              <a:spLocks noChangeArrowheads="1"/>
            </p:cNvSpPr>
            <p:nvPr/>
          </p:nvSpPr>
          <p:spPr bwMode="auto">
            <a:xfrm>
              <a:off x="1600" y="4049"/>
              <a:ext cx="290" cy="177"/>
            </a:xfrm>
            <a:prstGeom prst="ellipse">
              <a:avLst/>
            </a:prstGeom>
            <a:solidFill>
              <a:srgbClr val="00FF00"/>
            </a:solidFill>
            <a:ln w="1836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320" tIns="51120" rIns="94320" bIns="51120" anchor="ctr"/>
            <a:lstStyle/>
            <a:p>
              <a:pPr algn="ctr" hangingPunct="1">
                <a:lnSpc>
                  <a:spcPct val="100000"/>
                </a:lnSpc>
                <a:buClrTx/>
                <a:buFontTx/>
                <a:buNone/>
              </a:pPr>
              <a:r>
                <a:rPr lang="en-US">
                  <a:solidFill>
                    <a:srgbClr val="000000"/>
                  </a:solidFill>
                  <a:latin typeface="Courier New" pitchFamily="49" charset="0"/>
                  <a:ea typeface="DejaVu Sans" charset="0"/>
                  <a:cs typeface="DejaVu Sans" charset="0"/>
                </a:rPr>
                <a:t>3</a:t>
              </a:r>
            </a:p>
          </p:txBody>
        </p:sp>
        <p:sp>
          <p:nvSpPr>
            <p:cNvPr id="76" name="Line 24"/>
            <p:cNvSpPr>
              <a:spLocks noChangeShapeType="1"/>
            </p:cNvSpPr>
            <p:nvPr/>
          </p:nvSpPr>
          <p:spPr bwMode="auto">
            <a:xfrm flipH="1">
              <a:off x="1743" y="3944"/>
              <a:ext cx="334" cy="105"/>
            </a:xfrm>
            <a:prstGeom prst="line">
              <a:avLst/>
            </a:prstGeom>
            <a:noFill/>
            <a:ln w="18360">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Oval 25"/>
            <p:cNvSpPr>
              <a:spLocks noChangeArrowheads="1"/>
            </p:cNvSpPr>
            <p:nvPr/>
          </p:nvSpPr>
          <p:spPr bwMode="auto">
            <a:xfrm>
              <a:off x="1168" y="3166"/>
              <a:ext cx="1516" cy="1117"/>
            </a:xfrm>
            <a:prstGeom prst="ellipse">
              <a:avLst/>
            </a:prstGeom>
            <a:noFill/>
            <a:ln w="18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cxnSp>
        <p:nvCxnSpPr>
          <p:cNvPr id="78" name="AutoShape 26"/>
          <p:cNvCxnSpPr>
            <a:cxnSpLocks noChangeShapeType="1"/>
            <a:stCxn id="64" idx="4"/>
            <a:endCxn id="77" idx="0"/>
          </p:cNvCxnSpPr>
          <p:nvPr/>
        </p:nvCxnSpPr>
        <p:spPr bwMode="auto">
          <a:xfrm>
            <a:off x="1296194" y="4510087"/>
            <a:ext cx="1107282" cy="433387"/>
          </a:xfrm>
          <a:prstGeom prst="straightConnector1">
            <a:avLst/>
          </a:prstGeom>
          <a:noFill/>
          <a:ln w="1836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9" name="Group 77"/>
          <p:cNvGrpSpPr>
            <a:grpSpLocks/>
          </p:cNvGrpSpPr>
          <p:nvPr/>
        </p:nvGrpSpPr>
        <p:grpSpPr bwMode="auto">
          <a:xfrm>
            <a:off x="3917950" y="2863849"/>
            <a:ext cx="3656013" cy="3656013"/>
            <a:chOff x="2880" y="1856"/>
            <a:chExt cx="2303" cy="2303"/>
          </a:xfrm>
        </p:grpSpPr>
        <p:sp>
          <p:nvSpPr>
            <p:cNvPr id="80"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Tree>
    <p:extLst>
      <p:ext uri="{BB962C8B-B14F-4D97-AF65-F5344CB8AC3E}">
        <p14:creationId xmlns:p14="http://schemas.microsoft.com/office/powerpoint/2010/main" val="168382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additive="repl">
                                        <p:cTn id="6" dur="500" fill="hold" masterRel="sameClick"/>
                                        <p:tgtEl>
                                          <p:spTgt spid="54"/>
                                        </p:tgtEl>
                                        <p:attrNameLst>
                                          <p:attrName>fillColor</p:attrName>
                                        </p:attrNameLst>
                                      </p:cBhvr>
                                      <p:to>
                                        <a:srgbClr val="00FF00"/>
                                      </p:to>
                                    </p:animClr>
                                    <p:set>
                                      <p:cBhvr additive="repl">
                                        <p:cTn id="7" dur="500" fill="hold"/>
                                        <p:tgtEl>
                                          <p:spTgt spid="54"/>
                                        </p:tgtEl>
                                        <p:attrNameLst>
                                          <p:attrName>fill.type</p:attrName>
                                        </p:attrNameLst>
                                      </p:cBhvr>
                                      <p:to>
                                        <p:strVal val="solid"/>
                                      </p:to>
                                    </p:set>
                                  </p:childTnLst>
                                </p:cTn>
                              </p:par>
                              <p:par>
                                <p:cTn id="8" presetID="7" presetClass="emph" presetSubtype="2" fill="hold" nodeType="withEffect">
                                  <p:stCondLst>
                                    <p:cond delay="0"/>
                                  </p:stCondLst>
                                  <p:childTnLst>
                                    <p:animClr clrSpc="rgb" dir="cw">
                                      <p:cBhvr additive="repl">
                                        <p:cTn id="9" dur="500" fill="hold" masterRel="sameClick"/>
                                        <p:tgtEl>
                                          <p:spTgt spid="57"/>
                                        </p:tgtEl>
                                        <p:attrNameLst>
                                          <p:attrName>stroke.color</p:attrName>
                                        </p:attrNameLst>
                                      </p:cBhvr>
                                      <p:to>
                                        <a:srgbClr val="00FF00"/>
                                      </p:to>
                                    </p:animClr>
                                    <p:set>
                                      <p:cBhvr additive="repl">
                                        <p:cTn id="10" dur="500" fill="hold"/>
                                        <p:tgtEl>
                                          <p:spTgt spid="57"/>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additive="repl">
                                        <p:cTn id="12" dur="500" fill="hold" masterRel="sameClick"/>
                                        <p:tgtEl>
                                          <p:spTgt spid="55"/>
                                        </p:tgtEl>
                                        <p:attrNameLst>
                                          <p:attrName>fillColor</p:attrName>
                                        </p:attrNameLst>
                                      </p:cBhvr>
                                      <p:to>
                                        <a:srgbClr val="00FF00"/>
                                      </p:to>
                                    </p:animClr>
                                    <p:set>
                                      <p:cBhvr additive="repl">
                                        <p:cTn id="13" dur="500" fill="hold"/>
                                        <p:tgtEl>
                                          <p:spTgt spid="55"/>
                                        </p:tgtEl>
                                        <p:attrNameLst>
                                          <p:attrName>fill.type</p:attrName>
                                        </p:attrNameLst>
                                      </p:cBhvr>
                                      <p:to>
                                        <p:strVal val="solid"/>
                                      </p:to>
                                    </p:set>
                                  </p:childTnLst>
                                </p:cTn>
                              </p:par>
                              <p:par>
                                <p:cTn id="14" presetID="7" presetClass="emph" presetSubtype="2" fill="hold" nodeType="withEffect">
                                  <p:stCondLst>
                                    <p:cond delay="0"/>
                                  </p:stCondLst>
                                  <p:childTnLst>
                                    <p:animClr clrSpc="rgb" dir="cw">
                                      <p:cBhvr additive="repl">
                                        <p:cTn id="15" dur="500" fill="hold" masterRel="sameClick"/>
                                        <p:tgtEl>
                                          <p:spTgt spid="62"/>
                                        </p:tgtEl>
                                        <p:attrNameLst>
                                          <p:attrName>stroke.color</p:attrName>
                                        </p:attrNameLst>
                                      </p:cBhvr>
                                      <p:to>
                                        <a:srgbClr val="00FF00"/>
                                      </p:to>
                                    </p:animClr>
                                    <p:set>
                                      <p:cBhvr additive="repl">
                                        <p:cTn id="16" dur="500" fill="hold"/>
                                        <p:tgtEl>
                                          <p:spTgt spid="62"/>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additive="repl">
                                        <p:cTn id="18" dur="500" fill="hold" masterRel="sameClick"/>
                                        <p:tgtEl>
                                          <p:spTgt spid="61"/>
                                        </p:tgtEl>
                                        <p:attrNameLst>
                                          <p:attrName>fillColor</p:attrName>
                                        </p:attrNameLst>
                                      </p:cBhvr>
                                      <p:to>
                                        <a:srgbClr val="00FF00"/>
                                      </p:to>
                                    </p:animClr>
                                    <p:set>
                                      <p:cBhvr additive="repl">
                                        <p:cTn id="19" dur="500" fill="hold"/>
                                        <p:tgtEl>
                                          <p:spTgt spid="61"/>
                                        </p:tgtEl>
                                        <p:attrNameLst>
                                          <p:attrName>fill.type</p:attrName>
                                        </p:attrNameLst>
                                      </p:cBhvr>
                                      <p:to>
                                        <p:strVal val="solid"/>
                                      </p:to>
                                    </p:set>
                                  </p:childTnLst>
                                </p:cTn>
                              </p:par>
                            </p:childTnLst>
                          </p:cTn>
                        </p:par>
                        <p:par>
                          <p:cTn id="20" fill="hold">
                            <p:stCondLst>
                              <p:cond delay="500"/>
                            </p:stCondLst>
                            <p:childTnLst>
                              <p:par>
                                <p:cTn id="21" presetID="1" presetClass="entr" fill="hold" nodeType="afterEffect">
                                  <p:stCondLst>
                                    <p:cond delay="0"/>
                                  </p:stCondLst>
                                  <p:childTnLst>
                                    <p:set>
                                      <p:cBhvr additive="repl">
                                        <p:cTn id="22" dur="1" fill="hold">
                                          <p:stCondLst>
                                            <p:cond delay="0"/>
                                          </p:stCondLst>
                                        </p:cTn>
                                        <p:tgtEl>
                                          <p:spTgt spid="6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78"/>
                                        </p:tgtEl>
                                        <p:attrNameLst>
                                          <p:attrName>style.visibility</p:attrName>
                                        </p:attrNameLst>
                                      </p:cBhvr>
                                      <p:to>
                                        <p:strVal val="visible"/>
                                      </p:to>
                                    </p:set>
                                  </p:childTnLst>
                                </p:cTn>
                              </p:par>
                            </p:childTnLst>
                          </p:cTn>
                        </p:par>
                        <p:par>
                          <p:cTn id="25" fill="hold">
                            <p:stCondLst>
                              <p:cond delay="500"/>
                            </p:stCondLst>
                            <p:childTnLst>
                              <p:par>
                                <p:cTn id="26" presetID="1" presetClass="entr" fill="hold" nodeType="afterEffect">
                                  <p:stCondLst>
                                    <p:cond delay="200"/>
                                  </p:stCondLst>
                                  <p:childTnLst>
                                    <p:set>
                                      <p:cBhvr additive="repl">
                                        <p:cTn id="27" dur="1" fill="hold">
                                          <p:stCondLst>
                                            <p:cond delay="0"/>
                                          </p:stCondLst>
                                        </p:cTn>
                                        <p:tgtEl>
                                          <p:spTgt spid="4"/>
                                        </p:tgtEl>
                                        <p:attrNameLst>
                                          <p:attrName>style.visibility</p:attrName>
                                        </p:attrNameLst>
                                      </p:cBhvr>
                                      <p:to>
                                        <p:strVal val="visible"/>
                                      </p:to>
                                    </p:set>
                                  </p:childTnLst>
                                </p:cTn>
                              </p:par>
                            </p:childTnLst>
                          </p:cTn>
                        </p:par>
                        <p:par>
                          <p:cTn id="28" fill="hold">
                            <p:stCondLst>
                              <p:cond delay="700"/>
                            </p:stCondLst>
                            <p:childTnLst>
                              <p:par>
                                <p:cTn id="29" presetID="1" presetClass="entr" fill="hold" nodeType="afterEffect">
                                  <p:stCondLst>
                                    <p:cond delay="200"/>
                                  </p:stCondLst>
                                  <p:childTnLst>
                                    <p:set>
                                      <p:cBhvr additive="repl">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Modular Extension</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dirty="0" smtClean="0"/>
              <a:t>Program Specification</a:t>
            </a:r>
          </a:p>
          <a:p>
            <a:pPr lvl="2"/>
            <a:r>
              <a:rPr lang="en-US" dirty="0" smtClean="0"/>
              <a:t>Search Algorithm</a:t>
            </a:r>
          </a:p>
          <a:p>
            <a:pPr lvl="2"/>
            <a:r>
              <a:rPr lang="en-US" b="1" dirty="0" smtClean="0">
                <a:solidFill>
                  <a:srgbClr val="FFFF00"/>
                </a:solidFill>
              </a:rPr>
              <a:t>State Space Reduction</a:t>
            </a:r>
          </a:p>
        </p:txBody>
      </p:sp>
    </p:spTree>
    <p:extLst>
      <p:ext uri="{BB962C8B-B14F-4D97-AF65-F5344CB8AC3E}">
        <p14:creationId xmlns:p14="http://schemas.microsoft.com/office/powerpoint/2010/main" val="7493407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3" name="Content Placeholder 2"/>
          <p:cNvSpPr>
            <a:spLocks noGrp="1"/>
          </p:cNvSpPr>
          <p:nvPr>
            <p:ph idx="1"/>
          </p:nvPr>
        </p:nvSpPr>
        <p:spPr>
          <a:xfrm>
            <a:off x="0" y="1524000"/>
            <a:ext cx="9144000" cy="5257800"/>
          </a:xfrm>
        </p:spPr>
        <p:txBody>
          <a:bodyPr/>
          <a:lstStyle/>
          <a:p>
            <a:r>
              <a:rPr lang="en-US" dirty="0" smtClean="0"/>
              <a:t>Find the path constraint </a:t>
            </a:r>
            <a:r>
              <a:rPr lang="en-US" dirty="0" smtClean="0">
                <a:solidFill>
                  <a:srgbClr val="FFFF00"/>
                </a:solidFill>
              </a:rPr>
              <a:t>P</a:t>
            </a:r>
          </a:p>
          <a:p>
            <a:r>
              <a:rPr lang="en-US" dirty="0" smtClean="0"/>
              <a:t>Use symbolic execution on the module</a:t>
            </a:r>
          </a:p>
          <a:p>
            <a:r>
              <a:rPr lang="en-US" dirty="0" smtClean="0"/>
              <a:t>Use symbolic execution on the abstraction</a:t>
            </a:r>
          </a:p>
          <a:p>
            <a:r>
              <a:rPr lang="en-US" dirty="0" smtClean="0">
                <a:solidFill>
                  <a:srgbClr val="FFFF00"/>
                </a:solidFill>
              </a:rPr>
              <a:t>P</a:t>
            </a:r>
            <a:r>
              <a:rPr lang="en-US" dirty="0" smtClean="0"/>
              <a:t> is the set of states that follow both code paths</a:t>
            </a:r>
          </a:p>
          <a:p>
            <a:endParaRPr lang="en-US" dirty="0"/>
          </a:p>
        </p:txBody>
      </p:sp>
    </p:spTree>
    <p:extLst>
      <p:ext uri="{BB962C8B-B14F-4D97-AF65-F5344CB8AC3E}">
        <p14:creationId xmlns:p14="http://schemas.microsoft.com/office/powerpoint/2010/main" val="341907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b="1" dirty="0" smtClean="0">
                <a:solidFill>
                  <a:srgbClr val="FFFF00"/>
                </a:solidFill>
              </a:rPr>
              <a:t>Example</a:t>
            </a:r>
          </a:p>
          <a:p>
            <a:r>
              <a:rPr lang="en-US" dirty="0" smtClean="0"/>
              <a:t>Approach</a:t>
            </a:r>
          </a:p>
          <a:p>
            <a:r>
              <a:rPr lang="en-US" dirty="0" smtClean="0"/>
              <a:t>Modular Extension</a:t>
            </a:r>
          </a:p>
          <a:p>
            <a:r>
              <a:rPr lang="en-US" dirty="0" smtClean="0"/>
              <a:t>Checking Type Soundness</a:t>
            </a:r>
          </a:p>
          <a:p>
            <a:r>
              <a:rPr lang="en-US" dirty="0"/>
              <a:t>Experimental Results</a:t>
            </a:r>
            <a:endParaRPr lang="en-US" dirty="0" smtClean="0"/>
          </a:p>
          <a:p>
            <a:r>
              <a:rPr lang="en-US" dirty="0" smtClean="0"/>
              <a:t>Related Work and Conclusions</a:t>
            </a:r>
            <a:endParaRPr lang="en-US" dirty="0"/>
          </a:p>
        </p:txBody>
      </p:sp>
    </p:spTree>
    <p:extLst>
      <p:ext uri="{BB962C8B-B14F-4D97-AF65-F5344CB8AC3E}">
        <p14:creationId xmlns:p14="http://schemas.microsoft.com/office/powerpoint/2010/main" val="2201646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Reduction: Modular</a:t>
            </a:r>
            <a:endParaRPr lang="en-US" dirty="0"/>
          </a:p>
        </p:txBody>
      </p:sp>
      <p:sp>
        <p:nvSpPr>
          <p:cNvPr id="3" name="Content Placeholder 2"/>
          <p:cNvSpPr>
            <a:spLocks noGrp="1"/>
          </p:cNvSpPr>
          <p:nvPr>
            <p:ph idx="1"/>
          </p:nvPr>
        </p:nvSpPr>
        <p:spPr/>
        <p:txBody>
          <a:bodyPr/>
          <a:lstStyle/>
          <a:p>
            <a:r>
              <a:rPr lang="en-US" dirty="0" smtClean="0"/>
              <a:t>Check all pruned transitions in </a:t>
            </a:r>
            <a:r>
              <a:rPr lang="en-US" dirty="0" smtClean="0">
                <a:solidFill>
                  <a:srgbClr val="FFFF00"/>
                </a:solidFill>
              </a:rPr>
              <a:t>P</a:t>
            </a:r>
          </a:p>
          <a:p>
            <a:r>
              <a:rPr lang="en-US" dirty="0" smtClean="0"/>
              <a:t>Old formula:</a:t>
            </a:r>
          </a:p>
          <a:p>
            <a:pPr marL="0" indent="0">
              <a:buNone/>
            </a:pPr>
            <a:r>
              <a:rPr lang="en-US" dirty="0" smtClean="0">
                <a:solidFill>
                  <a:srgbClr val="FFFF00"/>
                </a:solidFill>
              </a:rPr>
              <a:t>	(</a:t>
            </a:r>
            <a:r>
              <a:rPr lang="en-US" dirty="0" err="1" smtClean="0">
                <a:solidFill>
                  <a:srgbClr val="FFFF00"/>
                </a:solidFill>
              </a:rPr>
              <a:t>pre.repOk</a:t>
            </a:r>
            <a:r>
              <a:rPr lang="en-US" dirty="0" smtClean="0">
                <a:solidFill>
                  <a:srgbClr val="FFFF00"/>
                </a:solidFill>
              </a:rPr>
              <a:t>() &amp;&amp; P) </a:t>
            </a:r>
            <a:r>
              <a:rPr lang="en-US" dirty="0" smtClean="0">
                <a:solidFill>
                  <a:srgbClr val="FFFF00"/>
                </a:solidFill>
                <a:sym typeface="Symbol"/>
              </a:rPr>
              <a:t></a:t>
            </a:r>
            <a:r>
              <a:rPr lang="en-US" dirty="0" smtClean="0">
                <a:solidFill>
                  <a:srgbClr val="FFFF00"/>
                </a:solidFill>
              </a:rPr>
              <a:t> </a:t>
            </a:r>
            <a:r>
              <a:rPr lang="en-US" dirty="0" err="1" smtClean="0">
                <a:solidFill>
                  <a:srgbClr val="FFFF00"/>
                </a:solidFill>
              </a:rPr>
              <a:t>post.repOk</a:t>
            </a:r>
            <a:r>
              <a:rPr lang="en-US" dirty="0" smtClean="0">
                <a:solidFill>
                  <a:srgbClr val="FFFF00"/>
                </a:solidFill>
              </a:rPr>
              <a:t>()</a:t>
            </a:r>
            <a:endParaRPr lang="en-US" dirty="0" smtClean="0"/>
          </a:p>
          <a:p>
            <a:endParaRPr lang="en-US" dirty="0" smtClean="0"/>
          </a:p>
          <a:p>
            <a:endParaRPr lang="en-US" dirty="0" smtClean="0"/>
          </a:p>
          <a:p>
            <a:endParaRPr lang="en-US" dirty="0"/>
          </a:p>
          <a:p>
            <a:endParaRPr lang="en-US" dirty="0" smtClean="0"/>
          </a:p>
          <a:p>
            <a:r>
              <a:rPr lang="en-US" dirty="0" smtClean="0"/>
              <a:t>New formula:</a:t>
            </a:r>
          </a:p>
          <a:p>
            <a:pPr marL="0" indent="0">
              <a:buNone/>
            </a:pPr>
            <a:r>
              <a:rPr lang="en-US" sz="2400" dirty="0" smtClean="0">
                <a:solidFill>
                  <a:srgbClr val="FFFF00"/>
                </a:solidFill>
              </a:rPr>
              <a:t>(</a:t>
            </a:r>
            <a:r>
              <a:rPr lang="en-US" sz="2400" dirty="0" err="1" smtClean="0">
                <a:solidFill>
                  <a:srgbClr val="FFFF00"/>
                </a:solidFill>
              </a:rPr>
              <a:t>pre.repOk</a:t>
            </a:r>
            <a:r>
              <a:rPr lang="en-US" sz="2400" dirty="0" smtClean="0">
                <a:solidFill>
                  <a:srgbClr val="FFFF00"/>
                </a:solidFill>
              </a:rPr>
              <a:t>() &amp;&amp; P) </a:t>
            </a:r>
            <a:r>
              <a:rPr lang="en-US" sz="2400" dirty="0" smtClean="0">
                <a:solidFill>
                  <a:srgbClr val="FFFF00"/>
                </a:solidFill>
                <a:sym typeface="Symbol"/>
              </a:rPr>
              <a:t></a:t>
            </a:r>
            <a:r>
              <a:rPr lang="en-US" sz="2400" dirty="0" smtClean="0">
                <a:solidFill>
                  <a:srgbClr val="FFFF00"/>
                </a:solidFill>
              </a:rPr>
              <a:t> (</a:t>
            </a:r>
            <a:r>
              <a:rPr lang="en-US" sz="2400" dirty="0" err="1" smtClean="0">
                <a:solidFill>
                  <a:srgbClr val="FFFF00"/>
                </a:solidFill>
              </a:rPr>
              <a:t>post.repOk</a:t>
            </a:r>
            <a:r>
              <a:rPr lang="en-US" sz="2400" dirty="0" smtClean="0">
                <a:solidFill>
                  <a:srgbClr val="FFFF00"/>
                </a:solidFill>
              </a:rPr>
              <a:t>() &amp;&amp; </a:t>
            </a:r>
            <a:r>
              <a:rPr lang="en-US" sz="2400" dirty="0" err="1" smtClean="0">
                <a:solidFill>
                  <a:srgbClr val="FFFF00"/>
                </a:solidFill>
              </a:rPr>
              <a:t>abs_post.equalTo</a:t>
            </a:r>
            <a:r>
              <a:rPr lang="en-US" sz="2400" dirty="0" smtClean="0">
                <a:solidFill>
                  <a:srgbClr val="FFFF00"/>
                </a:solidFill>
              </a:rPr>
              <a:t>(</a:t>
            </a:r>
            <a:r>
              <a:rPr lang="en-US" sz="2400" dirty="0" err="1" smtClean="0">
                <a:solidFill>
                  <a:srgbClr val="FFFF00"/>
                </a:solidFill>
              </a:rPr>
              <a:t>abs_post</a:t>
            </a:r>
            <a:r>
              <a:rPr lang="en-US" sz="2400" dirty="0" smtClean="0">
                <a:solidFill>
                  <a:srgbClr val="FFFF00"/>
                </a:solidFill>
              </a:rPr>
              <a:t>’))</a:t>
            </a:r>
            <a:endParaRPr lang="en-US" sz="2400" dirty="0" smtClean="0"/>
          </a:p>
        </p:txBody>
      </p:sp>
      <p:grpSp>
        <p:nvGrpSpPr>
          <p:cNvPr id="4" name="Group 3"/>
          <p:cNvGrpSpPr>
            <a:grpSpLocks/>
          </p:cNvGrpSpPr>
          <p:nvPr/>
        </p:nvGrpSpPr>
        <p:grpSpPr bwMode="auto">
          <a:xfrm>
            <a:off x="3276600" y="3382962"/>
            <a:ext cx="2692400" cy="2789238"/>
            <a:chOff x="4420" y="2891"/>
            <a:chExt cx="1696" cy="1757"/>
          </a:xfrm>
        </p:grpSpPr>
        <p:sp>
          <p:nvSpPr>
            <p:cNvPr id="5" name="AutoShape 4"/>
            <p:cNvSpPr>
              <a:spLocks noChangeArrowheads="1"/>
            </p:cNvSpPr>
            <p:nvPr/>
          </p:nvSpPr>
          <p:spPr bwMode="auto">
            <a:xfrm>
              <a:off x="5515" y="3527"/>
              <a:ext cx="601" cy="1121"/>
            </a:xfrm>
            <a:prstGeom prst="roundRect">
              <a:avLst>
                <a:gd name="adj" fmla="val 16667"/>
              </a:avLst>
            </a:prstGeom>
            <a:solidFill>
              <a:srgbClr val="FF66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5584" rIns="90000" bIns="45000" anchor="ctr"/>
            <a:lstStyle/>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endParaRPr lang="en-US" sz="1200" dirty="0">
                <a:solidFill>
                  <a:srgbClr val="000000"/>
                </a:solidFill>
                <a:ea typeface="DejaVu Sans" charset="0"/>
                <a:cs typeface="DejaVu Sans" charset="0"/>
              </a:endParaRPr>
            </a:p>
            <a:p>
              <a:pPr algn="ctr">
                <a:tabLst>
                  <a:tab pos="723900" algn="l"/>
                </a:tabLst>
              </a:pPr>
              <a:r>
                <a:rPr lang="en-US" sz="1200" dirty="0" smtClean="0">
                  <a:solidFill>
                    <a:srgbClr val="000000"/>
                  </a:solidFill>
                  <a:ea typeface="DejaVu Sans" charset="0"/>
                  <a:cs typeface="DejaVu Sans" charset="0"/>
                </a:rPr>
                <a:t>Equal</a:t>
              </a:r>
              <a:endParaRPr lang="en-US" sz="1200" dirty="0">
                <a:solidFill>
                  <a:srgbClr val="000000"/>
                </a:solidFill>
                <a:ea typeface="DejaVu Sans" charset="0"/>
                <a:cs typeface="DejaVu Sans" charset="0"/>
              </a:endParaRPr>
            </a:p>
          </p:txBody>
        </p:sp>
        <p:sp>
          <p:nvSpPr>
            <p:cNvPr id="9" name="Oval 8"/>
            <p:cNvSpPr>
              <a:spLocks noChangeArrowheads="1"/>
            </p:cNvSpPr>
            <p:nvPr/>
          </p:nvSpPr>
          <p:spPr bwMode="auto">
            <a:xfrm>
              <a:off x="4420" y="4087"/>
              <a:ext cx="373" cy="374"/>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347" rIns="90000" bIns="45000" anchor="ctr"/>
            <a:lstStyle/>
            <a:p>
              <a:pPr algn="ctr"/>
              <a:r>
                <a:rPr lang="en-US" sz="1400" dirty="0">
                  <a:solidFill>
                    <a:srgbClr val="000000"/>
                  </a:solidFill>
                  <a:ea typeface="DejaVu Sans" charset="0"/>
                  <a:cs typeface="DejaVu Sans" charset="0"/>
                </a:rPr>
                <a:t>abs</a:t>
              </a:r>
            </a:p>
            <a:p>
              <a:pPr algn="ctr"/>
              <a:r>
                <a:rPr lang="en-US" sz="1400" dirty="0">
                  <a:solidFill>
                    <a:srgbClr val="000000"/>
                  </a:solidFill>
                  <a:ea typeface="DejaVu Sans" charset="0"/>
                  <a:cs typeface="DejaVu Sans" charset="0"/>
                </a:rPr>
                <a:t>pre</a:t>
              </a:r>
            </a:p>
          </p:txBody>
        </p:sp>
        <p:cxnSp>
          <p:nvCxnSpPr>
            <p:cNvPr id="10" name="AutoShape 9"/>
            <p:cNvCxnSpPr>
              <a:cxnSpLocks noChangeShapeType="1"/>
            </p:cNvCxnSpPr>
            <p:nvPr/>
          </p:nvCxnSpPr>
          <p:spPr bwMode="auto">
            <a:xfrm>
              <a:off x="4607" y="2965"/>
              <a:ext cx="1" cy="1122"/>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10"/>
            <p:cNvSpPr>
              <a:spLocks noChangeArrowheads="1"/>
            </p:cNvSpPr>
            <p:nvPr/>
          </p:nvSpPr>
          <p:spPr bwMode="auto">
            <a:xfrm>
              <a:off x="5635" y="4087"/>
              <a:ext cx="373" cy="374"/>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347" rIns="90000" bIns="45000" anchor="ctr"/>
            <a:lstStyle/>
            <a:p>
              <a:pPr algn="ctr"/>
              <a:r>
                <a:rPr lang="en-US" sz="1400">
                  <a:solidFill>
                    <a:srgbClr val="000000"/>
                  </a:solidFill>
                  <a:ea typeface="DejaVu Sans" charset="0"/>
                  <a:cs typeface="DejaVu Sans" charset="0"/>
                </a:rPr>
                <a:t>abs</a:t>
              </a:r>
            </a:p>
            <a:p>
              <a:pPr algn="ctr"/>
              <a:r>
                <a:rPr lang="en-US" sz="1400">
                  <a:solidFill>
                    <a:srgbClr val="000000"/>
                  </a:solidFill>
                  <a:ea typeface="DejaVu Sans" charset="0"/>
                  <a:cs typeface="DejaVu Sans" charset="0"/>
                </a:rPr>
                <a:t>post</a:t>
              </a:r>
            </a:p>
          </p:txBody>
        </p:sp>
        <p:cxnSp>
          <p:nvCxnSpPr>
            <p:cNvPr id="12" name="AutoShape 11"/>
            <p:cNvCxnSpPr>
              <a:cxnSpLocks noChangeShapeType="1"/>
            </p:cNvCxnSpPr>
            <p:nvPr/>
          </p:nvCxnSpPr>
          <p:spPr bwMode="auto">
            <a:xfrm>
              <a:off x="4795" y="4274"/>
              <a:ext cx="842" cy="1"/>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2"/>
            <p:cNvCxnSpPr>
              <a:cxnSpLocks noChangeShapeType="1"/>
            </p:cNvCxnSpPr>
            <p:nvPr/>
          </p:nvCxnSpPr>
          <p:spPr bwMode="auto">
            <a:xfrm>
              <a:off x="5821" y="2965"/>
              <a:ext cx="1" cy="644"/>
            </a:xfrm>
            <a:prstGeom prst="straightConnector1">
              <a:avLst/>
            </a:prstGeom>
            <a:noFill/>
            <a:ln w="5472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13"/>
            <p:cNvSpPr>
              <a:spLocks noChangeArrowheads="1"/>
            </p:cNvSpPr>
            <p:nvPr/>
          </p:nvSpPr>
          <p:spPr bwMode="auto">
            <a:xfrm>
              <a:off x="5635" y="3610"/>
              <a:ext cx="373" cy="373"/>
            </a:xfrm>
            <a:prstGeom prst="ellipse">
              <a:avLst/>
            </a:prstGeom>
            <a:solidFill>
              <a:srgbClr val="E6E64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347" rIns="90000" bIns="45000" anchor="ctr"/>
            <a:lstStyle/>
            <a:p>
              <a:pPr algn="ctr"/>
              <a:r>
                <a:rPr lang="en-US" sz="1400">
                  <a:solidFill>
                    <a:srgbClr val="000000"/>
                  </a:solidFill>
                  <a:ea typeface="DejaVu Sans" charset="0"/>
                  <a:cs typeface="DejaVu Sans" charset="0"/>
                </a:rPr>
                <a:t>abs</a:t>
              </a:r>
            </a:p>
            <a:p>
              <a:pPr algn="ctr"/>
              <a:r>
                <a:rPr lang="en-US" sz="1400">
                  <a:solidFill>
                    <a:srgbClr val="000000"/>
                  </a:solidFill>
                  <a:ea typeface="DejaVu Sans" charset="0"/>
                  <a:cs typeface="DejaVu Sans" charset="0"/>
                </a:rPr>
                <a:t>post'</a:t>
              </a:r>
            </a:p>
          </p:txBody>
        </p:sp>
        <p:sp>
          <p:nvSpPr>
            <p:cNvPr id="16" name="Text Box 15"/>
            <p:cNvSpPr txBox="1">
              <a:spLocks noChangeArrowheads="1"/>
            </p:cNvSpPr>
            <p:nvPr/>
          </p:nvSpPr>
          <p:spPr bwMode="auto">
            <a:xfrm>
              <a:off x="4806" y="4087"/>
              <a:ext cx="561"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3820"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000">
                  <a:solidFill>
                    <a:srgbClr val="FFFFFF"/>
                  </a:solidFill>
                </a:rPr>
                <a:t>Operation</a:t>
              </a:r>
            </a:p>
          </p:txBody>
        </p:sp>
        <p:sp>
          <p:nvSpPr>
            <p:cNvPr id="17" name="Text Box 16"/>
            <p:cNvSpPr txBox="1">
              <a:spLocks noChangeArrowheads="1"/>
            </p:cNvSpPr>
            <p:nvPr/>
          </p:nvSpPr>
          <p:spPr bwMode="auto">
            <a:xfrm rot="5400000">
              <a:off x="4429" y="3607"/>
              <a:ext cx="595"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3820"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000" dirty="0">
                  <a:solidFill>
                    <a:srgbClr val="FFFFFF"/>
                  </a:solidFill>
                </a:rPr>
                <a:t>Abstraction</a:t>
              </a:r>
            </a:p>
          </p:txBody>
        </p:sp>
        <p:sp>
          <p:nvSpPr>
            <p:cNvPr id="18" name="Text Box 17"/>
            <p:cNvSpPr txBox="1">
              <a:spLocks noChangeArrowheads="1"/>
            </p:cNvSpPr>
            <p:nvPr/>
          </p:nvSpPr>
          <p:spPr bwMode="auto">
            <a:xfrm rot="5400000">
              <a:off x="5739" y="3339"/>
              <a:ext cx="33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3820"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000" dirty="0" smtClean="0">
                  <a:solidFill>
                    <a:srgbClr val="FFFFFF"/>
                  </a:solidFill>
                </a:rPr>
                <a:t>Abs</a:t>
              </a:r>
              <a:endParaRPr lang="en-US" sz="1000" dirty="0">
                <a:solidFill>
                  <a:srgbClr val="FFFFFF"/>
                </a:solidFill>
              </a:endParaRPr>
            </a:p>
          </p:txBody>
        </p:sp>
        <p:sp>
          <p:nvSpPr>
            <p:cNvPr id="6" name="Oval 5"/>
            <p:cNvSpPr>
              <a:spLocks noChangeArrowheads="1"/>
            </p:cNvSpPr>
            <p:nvPr/>
          </p:nvSpPr>
          <p:spPr bwMode="auto">
            <a:xfrm>
              <a:off x="4420" y="2891"/>
              <a:ext cx="373" cy="373"/>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347" rIns="90000" bIns="45000" anchor="ctr"/>
            <a:lstStyle/>
            <a:p>
              <a:pPr algn="ctr"/>
              <a:r>
                <a:rPr lang="en-US" sz="1400">
                  <a:solidFill>
                    <a:srgbClr val="000000"/>
                  </a:solidFill>
                  <a:ea typeface="DejaVu Sans" charset="0"/>
                  <a:cs typeface="DejaVu Sans" charset="0"/>
                </a:rPr>
                <a:t>pre</a:t>
              </a:r>
            </a:p>
          </p:txBody>
        </p:sp>
        <p:sp>
          <p:nvSpPr>
            <p:cNvPr id="7" name="Oval 6"/>
            <p:cNvSpPr>
              <a:spLocks noChangeArrowheads="1"/>
            </p:cNvSpPr>
            <p:nvPr/>
          </p:nvSpPr>
          <p:spPr bwMode="auto">
            <a:xfrm>
              <a:off x="5635" y="2891"/>
              <a:ext cx="373" cy="373"/>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57347" rIns="90000" bIns="45000" anchor="ctr"/>
            <a:lstStyle/>
            <a:p>
              <a:pPr algn="ctr"/>
              <a:r>
                <a:rPr lang="en-US" sz="1400">
                  <a:solidFill>
                    <a:srgbClr val="000000"/>
                  </a:solidFill>
                  <a:ea typeface="DejaVu Sans" charset="0"/>
                  <a:cs typeface="DejaVu Sans" charset="0"/>
                </a:rPr>
                <a:t>post</a:t>
              </a:r>
            </a:p>
          </p:txBody>
        </p:sp>
        <p:cxnSp>
          <p:nvCxnSpPr>
            <p:cNvPr id="8" name="AutoShape 7"/>
            <p:cNvCxnSpPr>
              <a:cxnSpLocks noChangeShapeType="1"/>
            </p:cNvCxnSpPr>
            <p:nvPr/>
          </p:nvCxnSpPr>
          <p:spPr bwMode="auto">
            <a:xfrm>
              <a:off x="4794" y="3078"/>
              <a:ext cx="842" cy="1"/>
            </a:xfrm>
            <a:prstGeom prst="straightConnector1">
              <a:avLst/>
            </a:prstGeom>
            <a:noFill/>
            <a:ln w="5472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 Box 14"/>
            <p:cNvSpPr txBox="1">
              <a:spLocks noChangeArrowheads="1"/>
            </p:cNvSpPr>
            <p:nvPr/>
          </p:nvSpPr>
          <p:spPr bwMode="auto">
            <a:xfrm>
              <a:off x="4806" y="2891"/>
              <a:ext cx="561"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3820" rIns="90000" bIns="45000"/>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DejaVu Sans" charset="0"/>
                  <a:cs typeface="DejaVu Sans" charset="0"/>
                </a:defRPr>
              </a:lvl9pPr>
            </a:lstStyle>
            <a:p>
              <a:r>
                <a:rPr lang="en-US" sz="1000">
                  <a:solidFill>
                    <a:srgbClr val="FFFFFF"/>
                  </a:solidFill>
                </a:rPr>
                <a:t>Operation</a:t>
              </a:r>
            </a:p>
          </p:txBody>
        </p:sp>
      </p:grpSp>
    </p:spTree>
    <p:extLst>
      <p:ext uri="{BB962C8B-B14F-4D97-AF65-F5344CB8AC3E}">
        <p14:creationId xmlns:p14="http://schemas.microsoft.com/office/powerpoint/2010/main" val="1138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Example</a:t>
            </a:r>
          </a:p>
          <a:p>
            <a:r>
              <a:rPr lang="en-US" dirty="0" smtClean="0"/>
              <a:t>Approach</a:t>
            </a:r>
          </a:p>
          <a:p>
            <a:r>
              <a:rPr lang="en-US" dirty="0" smtClean="0"/>
              <a:t>Modular Extension</a:t>
            </a:r>
          </a:p>
          <a:p>
            <a:r>
              <a:rPr lang="en-US" b="1" dirty="0" smtClean="0">
                <a:solidFill>
                  <a:srgbClr val="FFFF00"/>
                </a:solidFill>
              </a:rPr>
              <a:t>Checking Type Soundness</a:t>
            </a:r>
          </a:p>
          <a:p>
            <a:r>
              <a:rPr lang="en-US" dirty="0" smtClean="0"/>
              <a:t>Experimental Results</a:t>
            </a:r>
          </a:p>
          <a:p>
            <a:r>
              <a:rPr lang="en-US" dirty="0" smtClean="0"/>
              <a:t>Related Work</a:t>
            </a:r>
          </a:p>
          <a:p>
            <a:r>
              <a:rPr lang="en-US" dirty="0" smtClean="0"/>
              <a:t>Conclusions</a:t>
            </a:r>
            <a:endParaRPr lang="en-US" dirty="0"/>
          </a:p>
        </p:txBody>
      </p:sp>
    </p:spTree>
    <p:extLst>
      <p:ext uri="{BB962C8B-B14F-4D97-AF65-F5344CB8AC3E}">
        <p14:creationId xmlns:p14="http://schemas.microsoft.com/office/powerpoint/2010/main" val="1427580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Type Soundness</a:t>
            </a:r>
          </a:p>
        </p:txBody>
      </p:sp>
      <p:sp>
        <p:nvSpPr>
          <p:cNvPr id="200707" name="Oval 3"/>
          <p:cNvSpPr>
            <a:spLocks noChangeArrowheads="1"/>
          </p:cNvSpPr>
          <p:nvPr/>
        </p:nvSpPr>
        <p:spPr bwMode="auto">
          <a:xfrm>
            <a:off x="762000" y="1447800"/>
            <a:ext cx="3352800" cy="33528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8" name="Text Box 4"/>
          <p:cNvSpPr txBox="1">
            <a:spLocks noChangeArrowheads="1"/>
          </p:cNvSpPr>
          <p:nvPr/>
        </p:nvSpPr>
        <p:spPr bwMode="auto">
          <a:xfrm>
            <a:off x="5334000" y="3048000"/>
            <a:ext cx="3733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solidFill>
                  <a:srgbClr val="FF3300"/>
                </a:solidFill>
              </a:rPr>
              <a:t>All Possible Programs</a:t>
            </a:r>
          </a:p>
          <a:p>
            <a:pPr>
              <a:buFontTx/>
              <a:buChar char="•"/>
            </a:pPr>
            <a:r>
              <a:rPr lang="en-US" sz="2400" dirty="0"/>
              <a:t> defined by the </a:t>
            </a:r>
            <a:r>
              <a:rPr lang="en-US" sz="2400" dirty="0">
                <a:solidFill>
                  <a:srgbClr val="FFFF00"/>
                </a:solidFill>
              </a:rPr>
              <a:t>syntax</a:t>
            </a:r>
          </a:p>
        </p:txBody>
      </p:sp>
      <p:sp>
        <p:nvSpPr>
          <p:cNvPr id="200709" name="Line 5"/>
          <p:cNvSpPr>
            <a:spLocks noChangeShapeType="1"/>
          </p:cNvSpPr>
          <p:nvPr/>
        </p:nvSpPr>
        <p:spPr bwMode="auto">
          <a:xfrm flipH="1" flipV="1">
            <a:off x="4114800" y="31242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710" name="Oval 6"/>
          <p:cNvSpPr>
            <a:spLocks noChangeArrowheads="1"/>
          </p:cNvSpPr>
          <p:nvPr/>
        </p:nvSpPr>
        <p:spPr bwMode="auto">
          <a:xfrm>
            <a:off x="1752600" y="2438400"/>
            <a:ext cx="1828800" cy="18288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Text Box 7"/>
          <p:cNvSpPr txBox="1">
            <a:spLocks noChangeArrowheads="1"/>
          </p:cNvSpPr>
          <p:nvPr/>
        </p:nvSpPr>
        <p:spPr bwMode="auto">
          <a:xfrm>
            <a:off x="3200400" y="4800600"/>
            <a:ext cx="5867400"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33CC33"/>
                </a:solidFill>
              </a:rPr>
              <a:t>Good Programs</a:t>
            </a:r>
          </a:p>
          <a:p>
            <a:pPr>
              <a:buFontTx/>
              <a:buChar char="•"/>
            </a:pPr>
            <a:r>
              <a:rPr lang="en-US" sz="2400" dirty="0"/>
              <a:t> do not cause certain kinds of runtime errors</a:t>
            </a:r>
          </a:p>
          <a:p>
            <a:pPr>
              <a:buFontTx/>
              <a:buChar char="•"/>
            </a:pPr>
            <a:r>
              <a:rPr lang="en-US" sz="2400" dirty="0"/>
              <a:t> e.g. memory errors, race conditions, etc.</a:t>
            </a:r>
          </a:p>
          <a:p>
            <a:pPr>
              <a:buFontTx/>
              <a:buChar char="•"/>
            </a:pPr>
            <a:r>
              <a:rPr lang="en-US" sz="2400" dirty="0"/>
              <a:t> defined by the </a:t>
            </a:r>
            <a:r>
              <a:rPr lang="en-US" sz="2400" dirty="0">
                <a:solidFill>
                  <a:srgbClr val="FFFF00"/>
                </a:solidFill>
              </a:rPr>
              <a:t>semantics</a:t>
            </a:r>
          </a:p>
        </p:txBody>
      </p:sp>
      <p:sp>
        <p:nvSpPr>
          <p:cNvPr id="200712" name="Line 8"/>
          <p:cNvSpPr>
            <a:spLocks noChangeShapeType="1"/>
          </p:cNvSpPr>
          <p:nvPr/>
        </p:nvSpPr>
        <p:spPr bwMode="auto">
          <a:xfrm flipH="1" flipV="1">
            <a:off x="3200400" y="4114800"/>
            <a:ext cx="609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713" name="Oval 9"/>
          <p:cNvSpPr>
            <a:spLocks noChangeArrowheads="1"/>
          </p:cNvSpPr>
          <p:nvPr/>
        </p:nvSpPr>
        <p:spPr bwMode="auto">
          <a:xfrm>
            <a:off x="1447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4" name="Oval 10"/>
          <p:cNvSpPr>
            <a:spLocks noChangeArrowheads="1"/>
          </p:cNvSpPr>
          <p:nvPr/>
        </p:nvSpPr>
        <p:spPr bwMode="auto">
          <a:xfrm>
            <a:off x="11430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5" name="Oval 11"/>
          <p:cNvSpPr>
            <a:spLocks noChangeArrowheads="1"/>
          </p:cNvSpPr>
          <p:nvPr/>
        </p:nvSpPr>
        <p:spPr bwMode="auto">
          <a:xfrm>
            <a:off x="1905000" y="1752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6" name="Oval 12"/>
          <p:cNvSpPr>
            <a:spLocks noChangeArrowheads="1"/>
          </p:cNvSpPr>
          <p:nvPr/>
        </p:nvSpPr>
        <p:spPr bwMode="auto">
          <a:xfrm>
            <a:off x="2209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7" name="Oval 13"/>
          <p:cNvSpPr>
            <a:spLocks noChangeArrowheads="1"/>
          </p:cNvSpPr>
          <p:nvPr/>
        </p:nvSpPr>
        <p:spPr bwMode="auto">
          <a:xfrm>
            <a:off x="17526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8" name="Oval 14"/>
          <p:cNvSpPr>
            <a:spLocks noChangeArrowheads="1"/>
          </p:cNvSpPr>
          <p:nvPr/>
        </p:nvSpPr>
        <p:spPr bwMode="auto">
          <a:xfrm>
            <a:off x="20574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19" name="Oval 15"/>
          <p:cNvSpPr>
            <a:spLocks noChangeArrowheads="1"/>
          </p:cNvSpPr>
          <p:nvPr/>
        </p:nvSpPr>
        <p:spPr bwMode="auto">
          <a:xfrm>
            <a:off x="1524000" y="2895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0" name="Oval 16"/>
          <p:cNvSpPr>
            <a:spLocks noChangeArrowheads="1"/>
          </p:cNvSpPr>
          <p:nvPr/>
        </p:nvSpPr>
        <p:spPr bwMode="auto">
          <a:xfrm>
            <a:off x="1371600" y="3429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1" name="Oval 17"/>
          <p:cNvSpPr>
            <a:spLocks noChangeArrowheads="1"/>
          </p:cNvSpPr>
          <p:nvPr/>
        </p:nvSpPr>
        <p:spPr bwMode="auto">
          <a:xfrm>
            <a:off x="1600200" y="3886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2" name="Oval 18"/>
          <p:cNvSpPr>
            <a:spLocks noChangeArrowheads="1"/>
          </p:cNvSpPr>
          <p:nvPr/>
        </p:nvSpPr>
        <p:spPr bwMode="auto">
          <a:xfrm>
            <a:off x="2438400" y="1828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3" name="Oval 19"/>
          <p:cNvSpPr>
            <a:spLocks noChangeArrowheads="1"/>
          </p:cNvSpPr>
          <p:nvPr/>
        </p:nvSpPr>
        <p:spPr bwMode="auto">
          <a:xfrm>
            <a:off x="2743200" y="2133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4" name="Oval 20"/>
          <p:cNvSpPr>
            <a:spLocks noChangeArrowheads="1"/>
          </p:cNvSpPr>
          <p:nvPr/>
        </p:nvSpPr>
        <p:spPr bwMode="auto">
          <a:xfrm>
            <a:off x="19812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5" name="Oval 21"/>
          <p:cNvSpPr>
            <a:spLocks noChangeArrowheads="1"/>
          </p:cNvSpPr>
          <p:nvPr/>
        </p:nvSpPr>
        <p:spPr bwMode="auto">
          <a:xfrm>
            <a:off x="2819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6" name="Oval 22"/>
          <p:cNvSpPr>
            <a:spLocks noChangeArrowheads="1"/>
          </p:cNvSpPr>
          <p:nvPr/>
        </p:nvSpPr>
        <p:spPr bwMode="auto">
          <a:xfrm>
            <a:off x="2286000" y="3352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7" name="Oval 23"/>
          <p:cNvSpPr>
            <a:spLocks noChangeArrowheads="1"/>
          </p:cNvSpPr>
          <p:nvPr/>
        </p:nvSpPr>
        <p:spPr bwMode="auto">
          <a:xfrm>
            <a:off x="25908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8" name="Oval 24"/>
          <p:cNvSpPr>
            <a:spLocks noChangeArrowheads="1"/>
          </p:cNvSpPr>
          <p:nvPr/>
        </p:nvSpPr>
        <p:spPr bwMode="auto">
          <a:xfrm>
            <a:off x="3124200" y="3505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29" name="Oval 25"/>
          <p:cNvSpPr>
            <a:spLocks noChangeArrowheads="1"/>
          </p:cNvSpPr>
          <p:nvPr/>
        </p:nvSpPr>
        <p:spPr bwMode="auto">
          <a:xfrm>
            <a:off x="2514600" y="3810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0" name="Oval 26"/>
          <p:cNvSpPr>
            <a:spLocks noChangeArrowheads="1"/>
          </p:cNvSpPr>
          <p:nvPr/>
        </p:nvSpPr>
        <p:spPr bwMode="auto">
          <a:xfrm>
            <a:off x="25146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1" name="Oval 27"/>
          <p:cNvSpPr>
            <a:spLocks noChangeArrowheads="1"/>
          </p:cNvSpPr>
          <p:nvPr/>
        </p:nvSpPr>
        <p:spPr bwMode="auto">
          <a:xfrm>
            <a:off x="2133600" y="4191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2" name="Oval 28"/>
          <p:cNvSpPr>
            <a:spLocks noChangeArrowheads="1"/>
          </p:cNvSpPr>
          <p:nvPr/>
        </p:nvSpPr>
        <p:spPr bwMode="auto">
          <a:xfrm>
            <a:off x="3429000" y="3962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3" name="Oval 29"/>
          <p:cNvSpPr>
            <a:spLocks noChangeArrowheads="1"/>
          </p:cNvSpPr>
          <p:nvPr/>
        </p:nvSpPr>
        <p:spPr bwMode="auto">
          <a:xfrm>
            <a:off x="3200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4" name="Oval 30"/>
          <p:cNvSpPr>
            <a:spLocks noChangeArrowheads="1"/>
          </p:cNvSpPr>
          <p:nvPr/>
        </p:nvSpPr>
        <p:spPr bwMode="auto">
          <a:xfrm>
            <a:off x="32766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5" name="Oval 31"/>
          <p:cNvSpPr>
            <a:spLocks noChangeArrowheads="1"/>
          </p:cNvSpPr>
          <p:nvPr/>
        </p:nvSpPr>
        <p:spPr bwMode="auto">
          <a:xfrm>
            <a:off x="2819400" y="3733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6" name="Oval 32"/>
          <p:cNvSpPr>
            <a:spLocks noChangeArrowheads="1"/>
          </p:cNvSpPr>
          <p:nvPr/>
        </p:nvSpPr>
        <p:spPr bwMode="auto">
          <a:xfrm>
            <a:off x="22098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7" name="Oval 33"/>
          <p:cNvSpPr>
            <a:spLocks noChangeArrowheads="1"/>
          </p:cNvSpPr>
          <p:nvPr/>
        </p:nvSpPr>
        <p:spPr bwMode="auto">
          <a:xfrm>
            <a:off x="28956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8" name="Oval 34"/>
          <p:cNvSpPr>
            <a:spLocks noChangeArrowheads="1"/>
          </p:cNvSpPr>
          <p:nvPr/>
        </p:nvSpPr>
        <p:spPr bwMode="auto">
          <a:xfrm>
            <a:off x="990600" y="2971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739" name="Oval 35"/>
          <p:cNvSpPr>
            <a:spLocks noChangeArrowheads="1"/>
          </p:cNvSpPr>
          <p:nvPr/>
        </p:nvSpPr>
        <p:spPr bwMode="auto">
          <a:xfrm>
            <a:off x="38100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ustDataLst>
      <p:tags r:id="rId1"/>
    </p:custDataLst>
    <p:extLst>
      <p:ext uri="{BB962C8B-B14F-4D97-AF65-F5344CB8AC3E}">
        <p14:creationId xmlns:p14="http://schemas.microsoft.com/office/powerpoint/2010/main" val="231469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0710"/>
                                        </p:tgtEl>
                                        <p:attrNameLst>
                                          <p:attrName>style.visibility</p:attrName>
                                        </p:attrNameLst>
                                      </p:cBhvr>
                                      <p:to>
                                        <p:strVal val="visible"/>
                                      </p:to>
                                    </p:set>
                                    <p:animEffect transition="in" filter="dissolve">
                                      <p:cBhvr>
                                        <p:cTn id="7" dur="500"/>
                                        <p:tgtEl>
                                          <p:spTgt spid="2007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0712"/>
                                        </p:tgtEl>
                                        <p:attrNameLst>
                                          <p:attrName>style.visibility</p:attrName>
                                        </p:attrNameLst>
                                      </p:cBhvr>
                                      <p:to>
                                        <p:strVal val="visible"/>
                                      </p:to>
                                    </p:set>
                                    <p:animEffect transition="in" filter="dissolve">
                                      <p:cBhvr>
                                        <p:cTn id="10" dur="500"/>
                                        <p:tgtEl>
                                          <p:spTgt spid="2007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0711"/>
                                        </p:tgtEl>
                                        <p:attrNameLst>
                                          <p:attrName>style.visibility</p:attrName>
                                        </p:attrNameLst>
                                      </p:cBhvr>
                                      <p:to>
                                        <p:strVal val="visible"/>
                                      </p:to>
                                    </p:set>
                                    <p:animEffect transition="in" filter="dissolve">
                                      <p:cBhvr>
                                        <p:cTn id="13" dur="500"/>
                                        <p:tgtEl>
                                          <p:spTgt spid="200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animBg="1"/>
      <p:bldP spid="200711" grpId="0" animBg="1"/>
      <p:bldP spid="20071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Type Soundness</a:t>
            </a:r>
          </a:p>
        </p:txBody>
      </p:sp>
      <p:sp>
        <p:nvSpPr>
          <p:cNvPr id="202755" name="Oval 3"/>
          <p:cNvSpPr>
            <a:spLocks noChangeArrowheads="1"/>
          </p:cNvSpPr>
          <p:nvPr/>
        </p:nvSpPr>
        <p:spPr bwMode="auto">
          <a:xfrm>
            <a:off x="762000" y="1447800"/>
            <a:ext cx="3352800" cy="33528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6" name="Oval 4"/>
          <p:cNvSpPr>
            <a:spLocks noChangeArrowheads="1"/>
          </p:cNvSpPr>
          <p:nvPr/>
        </p:nvSpPr>
        <p:spPr bwMode="auto">
          <a:xfrm>
            <a:off x="1752600" y="2438400"/>
            <a:ext cx="1828800" cy="18288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7" name="Line 5"/>
          <p:cNvSpPr>
            <a:spLocks noChangeShapeType="1"/>
          </p:cNvSpPr>
          <p:nvPr/>
        </p:nvSpPr>
        <p:spPr bwMode="auto">
          <a:xfrm flipH="1" flipV="1">
            <a:off x="2895600" y="39624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8" name="Oval 6"/>
          <p:cNvSpPr>
            <a:spLocks noChangeArrowheads="1"/>
          </p:cNvSpPr>
          <p:nvPr/>
        </p:nvSpPr>
        <p:spPr bwMode="auto">
          <a:xfrm>
            <a:off x="1447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59" name="Oval 7"/>
          <p:cNvSpPr>
            <a:spLocks noChangeArrowheads="1"/>
          </p:cNvSpPr>
          <p:nvPr/>
        </p:nvSpPr>
        <p:spPr bwMode="auto">
          <a:xfrm>
            <a:off x="11430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0" name="Oval 8"/>
          <p:cNvSpPr>
            <a:spLocks noChangeArrowheads="1"/>
          </p:cNvSpPr>
          <p:nvPr/>
        </p:nvSpPr>
        <p:spPr bwMode="auto">
          <a:xfrm>
            <a:off x="1905000" y="1752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1" name="Oval 9"/>
          <p:cNvSpPr>
            <a:spLocks noChangeArrowheads="1"/>
          </p:cNvSpPr>
          <p:nvPr/>
        </p:nvSpPr>
        <p:spPr bwMode="auto">
          <a:xfrm>
            <a:off x="2209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2" name="Oval 10"/>
          <p:cNvSpPr>
            <a:spLocks noChangeArrowheads="1"/>
          </p:cNvSpPr>
          <p:nvPr/>
        </p:nvSpPr>
        <p:spPr bwMode="auto">
          <a:xfrm>
            <a:off x="17526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3" name="Oval 11"/>
          <p:cNvSpPr>
            <a:spLocks noChangeArrowheads="1"/>
          </p:cNvSpPr>
          <p:nvPr/>
        </p:nvSpPr>
        <p:spPr bwMode="auto">
          <a:xfrm>
            <a:off x="20574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4" name="Oval 12"/>
          <p:cNvSpPr>
            <a:spLocks noChangeArrowheads="1"/>
          </p:cNvSpPr>
          <p:nvPr/>
        </p:nvSpPr>
        <p:spPr bwMode="auto">
          <a:xfrm>
            <a:off x="1524000" y="2895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5" name="Oval 13"/>
          <p:cNvSpPr>
            <a:spLocks noChangeArrowheads="1"/>
          </p:cNvSpPr>
          <p:nvPr/>
        </p:nvSpPr>
        <p:spPr bwMode="auto">
          <a:xfrm>
            <a:off x="1371600" y="3429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6" name="Oval 14"/>
          <p:cNvSpPr>
            <a:spLocks noChangeArrowheads="1"/>
          </p:cNvSpPr>
          <p:nvPr/>
        </p:nvSpPr>
        <p:spPr bwMode="auto">
          <a:xfrm>
            <a:off x="1600200" y="3886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7" name="Oval 15"/>
          <p:cNvSpPr>
            <a:spLocks noChangeArrowheads="1"/>
          </p:cNvSpPr>
          <p:nvPr/>
        </p:nvSpPr>
        <p:spPr bwMode="auto">
          <a:xfrm>
            <a:off x="2438400" y="1828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8" name="Oval 16"/>
          <p:cNvSpPr>
            <a:spLocks noChangeArrowheads="1"/>
          </p:cNvSpPr>
          <p:nvPr/>
        </p:nvSpPr>
        <p:spPr bwMode="auto">
          <a:xfrm>
            <a:off x="2743200" y="2133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69" name="Oval 17"/>
          <p:cNvSpPr>
            <a:spLocks noChangeArrowheads="1"/>
          </p:cNvSpPr>
          <p:nvPr/>
        </p:nvSpPr>
        <p:spPr bwMode="auto">
          <a:xfrm>
            <a:off x="19812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0" name="Oval 18"/>
          <p:cNvSpPr>
            <a:spLocks noChangeArrowheads="1"/>
          </p:cNvSpPr>
          <p:nvPr/>
        </p:nvSpPr>
        <p:spPr bwMode="auto">
          <a:xfrm>
            <a:off x="2819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1" name="Oval 19"/>
          <p:cNvSpPr>
            <a:spLocks noChangeArrowheads="1"/>
          </p:cNvSpPr>
          <p:nvPr/>
        </p:nvSpPr>
        <p:spPr bwMode="auto">
          <a:xfrm>
            <a:off x="2286000" y="3352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2" name="Oval 20"/>
          <p:cNvSpPr>
            <a:spLocks noChangeArrowheads="1"/>
          </p:cNvSpPr>
          <p:nvPr/>
        </p:nvSpPr>
        <p:spPr bwMode="auto">
          <a:xfrm>
            <a:off x="25908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3" name="Oval 21"/>
          <p:cNvSpPr>
            <a:spLocks noChangeArrowheads="1"/>
          </p:cNvSpPr>
          <p:nvPr/>
        </p:nvSpPr>
        <p:spPr bwMode="auto">
          <a:xfrm>
            <a:off x="3124200" y="3505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4" name="Oval 22"/>
          <p:cNvSpPr>
            <a:spLocks noChangeArrowheads="1"/>
          </p:cNvSpPr>
          <p:nvPr/>
        </p:nvSpPr>
        <p:spPr bwMode="auto">
          <a:xfrm>
            <a:off x="2514600" y="3810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5" name="Oval 23"/>
          <p:cNvSpPr>
            <a:spLocks noChangeArrowheads="1"/>
          </p:cNvSpPr>
          <p:nvPr/>
        </p:nvSpPr>
        <p:spPr bwMode="auto">
          <a:xfrm>
            <a:off x="25146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6" name="Oval 24"/>
          <p:cNvSpPr>
            <a:spLocks noChangeArrowheads="1"/>
          </p:cNvSpPr>
          <p:nvPr/>
        </p:nvSpPr>
        <p:spPr bwMode="auto">
          <a:xfrm>
            <a:off x="2133600" y="4191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7" name="Oval 25"/>
          <p:cNvSpPr>
            <a:spLocks noChangeArrowheads="1"/>
          </p:cNvSpPr>
          <p:nvPr/>
        </p:nvSpPr>
        <p:spPr bwMode="auto">
          <a:xfrm>
            <a:off x="3429000" y="3962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8" name="Oval 26"/>
          <p:cNvSpPr>
            <a:spLocks noChangeArrowheads="1"/>
          </p:cNvSpPr>
          <p:nvPr/>
        </p:nvSpPr>
        <p:spPr bwMode="auto">
          <a:xfrm>
            <a:off x="3200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79" name="Oval 27"/>
          <p:cNvSpPr>
            <a:spLocks noChangeArrowheads="1"/>
          </p:cNvSpPr>
          <p:nvPr/>
        </p:nvSpPr>
        <p:spPr bwMode="auto">
          <a:xfrm>
            <a:off x="32766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0" name="Oval 28"/>
          <p:cNvSpPr>
            <a:spLocks noChangeArrowheads="1"/>
          </p:cNvSpPr>
          <p:nvPr/>
        </p:nvSpPr>
        <p:spPr bwMode="auto">
          <a:xfrm>
            <a:off x="2819400" y="3733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1" name="Oval 29"/>
          <p:cNvSpPr>
            <a:spLocks noChangeArrowheads="1"/>
          </p:cNvSpPr>
          <p:nvPr/>
        </p:nvSpPr>
        <p:spPr bwMode="auto">
          <a:xfrm>
            <a:off x="22098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2" name="Oval 30"/>
          <p:cNvSpPr>
            <a:spLocks noChangeArrowheads="1"/>
          </p:cNvSpPr>
          <p:nvPr/>
        </p:nvSpPr>
        <p:spPr bwMode="auto">
          <a:xfrm>
            <a:off x="28956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3" name="Oval 31"/>
          <p:cNvSpPr>
            <a:spLocks noChangeArrowheads="1"/>
          </p:cNvSpPr>
          <p:nvPr/>
        </p:nvSpPr>
        <p:spPr bwMode="auto">
          <a:xfrm>
            <a:off x="990600" y="2971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4" name="Oval 32"/>
          <p:cNvSpPr>
            <a:spLocks noChangeArrowheads="1"/>
          </p:cNvSpPr>
          <p:nvPr/>
        </p:nvSpPr>
        <p:spPr bwMode="auto">
          <a:xfrm>
            <a:off x="38100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85" name="Text Box 33"/>
          <p:cNvSpPr txBox="1">
            <a:spLocks noChangeArrowheads="1"/>
          </p:cNvSpPr>
          <p:nvPr/>
        </p:nvSpPr>
        <p:spPr bwMode="auto">
          <a:xfrm>
            <a:off x="4114800" y="1752600"/>
            <a:ext cx="495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FFFF00"/>
                </a:solidFill>
              </a:rPr>
              <a:t>Type System</a:t>
            </a:r>
          </a:p>
          <a:p>
            <a:pPr>
              <a:buFontTx/>
              <a:buChar char="•"/>
            </a:pPr>
            <a:r>
              <a:rPr lang="en-US" sz="2400" dirty="0"/>
              <a:t> designed to statically prevent errors</a:t>
            </a:r>
          </a:p>
          <a:p>
            <a:pPr>
              <a:buFontTx/>
              <a:buChar char="•"/>
            </a:pPr>
            <a:r>
              <a:rPr lang="en-US" sz="2400" dirty="0"/>
              <a:t> must accept only good programs</a:t>
            </a:r>
          </a:p>
        </p:txBody>
      </p:sp>
      <p:sp>
        <p:nvSpPr>
          <p:cNvPr id="202786" name="Text Box 34"/>
          <p:cNvSpPr txBox="1">
            <a:spLocks noChangeArrowheads="1"/>
          </p:cNvSpPr>
          <p:nvPr/>
        </p:nvSpPr>
        <p:spPr bwMode="auto">
          <a:xfrm>
            <a:off x="3886200" y="4953000"/>
            <a:ext cx="47244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solidFill>
                  <a:schemeClr val="accent1"/>
                </a:solidFill>
              </a:rPr>
              <a:t>Well Typed Programs</a:t>
            </a:r>
          </a:p>
          <a:p>
            <a:pPr>
              <a:buFontTx/>
              <a:buChar char="•"/>
            </a:pPr>
            <a:r>
              <a:rPr lang="en-US" sz="2400" dirty="0"/>
              <a:t> defined by the </a:t>
            </a:r>
            <a:r>
              <a:rPr lang="en-US" sz="2400" dirty="0">
                <a:solidFill>
                  <a:srgbClr val="FFFF00"/>
                </a:solidFill>
              </a:rPr>
              <a:t>type system</a:t>
            </a:r>
          </a:p>
        </p:txBody>
      </p:sp>
      <p:sp>
        <p:nvSpPr>
          <p:cNvPr id="202787" name="Oval 35"/>
          <p:cNvSpPr>
            <a:spLocks noChangeArrowheads="1"/>
          </p:cNvSpPr>
          <p:nvPr/>
        </p:nvSpPr>
        <p:spPr bwMode="auto">
          <a:xfrm>
            <a:off x="1295400" y="2438400"/>
            <a:ext cx="1828800" cy="1828800"/>
          </a:xfrm>
          <a:prstGeom prst="ellipse">
            <a:avLst/>
          </a:prstGeom>
          <a:solidFill>
            <a:srgbClr val="0000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extLst>
      <p:ext uri="{BB962C8B-B14F-4D97-AF65-F5344CB8AC3E}">
        <p14:creationId xmlns:p14="http://schemas.microsoft.com/office/powerpoint/2010/main" val="368808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2787"/>
                                        </p:tgtEl>
                                        <p:attrNameLst>
                                          <p:attrName>style.visibility</p:attrName>
                                        </p:attrNameLst>
                                      </p:cBhvr>
                                      <p:to>
                                        <p:strVal val="visible"/>
                                      </p:to>
                                    </p:set>
                                    <p:animEffect transition="in" filter="dissolve">
                                      <p:cBhvr>
                                        <p:cTn id="7" dur="500"/>
                                        <p:tgtEl>
                                          <p:spTgt spid="2027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2757"/>
                                        </p:tgtEl>
                                        <p:attrNameLst>
                                          <p:attrName>style.visibility</p:attrName>
                                        </p:attrNameLst>
                                      </p:cBhvr>
                                      <p:to>
                                        <p:strVal val="visible"/>
                                      </p:to>
                                    </p:set>
                                    <p:animEffect transition="in" filter="dissolve">
                                      <p:cBhvr>
                                        <p:cTn id="10" dur="500"/>
                                        <p:tgtEl>
                                          <p:spTgt spid="20275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2786"/>
                                        </p:tgtEl>
                                        <p:attrNameLst>
                                          <p:attrName>style.visibility</p:attrName>
                                        </p:attrNameLst>
                                      </p:cBhvr>
                                      <p:to>
                                        <p:strVal val="visible"/>
                                      </p:to>
                                    </p:set>
                                    <p:animEffect transition="in" filter="dissolve">
                                      <p:cBhvr>
                                        <p:cTn id="13" dur="500"/>
                                        <p:tgtEl>
                                          <p:spTgt spid="2027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fill="hold" grpId="1" nodeType="clickEffect">
                                  <p:stCondLst>
                                    <p:cond delay="0"/>
                                  </p:stCondLst>
                                  <p:childTnLst>
                                    <p:animMotion origin="layout" path="M 5.55112E-17 -2.22222E-6 L 0.025 -2.22222E-6 " pathEditMode="relative" rAng="0" ptsTypes="AA">
                                      <p:cBhvr>
                                        <p:cTn id="17" dur="2000" fill="hold"/>
                                        <p:tgtEl>
                                          <p:spTgt spid="202787"/>
                                        </p:tgtEl>
                                        <p:attrNameLst>
                                          <p:attrName>ppt_x</p:attrName>
                                          <p:attrName>ppt_y</p:attrName>
                                        </p:attrNameLst>
                                      </p:cBhvr>
                                      <p:rCtr x="1250" y="0"/>
                                    </p:animMotion>
                                  </p:childTnLst>
                                </p:cTn>
                              </p:par>
                              <p:par>
                                <p:cTn id="18" presetID="6" presetClass="emph" presetSubtype="0" fill="hold" grpId="2" nodeType="withEffect">
                                  <p:stCondLst>
                                    <p:cond delay="0"/>
                                  </p:stCondLst>
                                  <p:childTnLst>
                                    <p:animScale>
                                      <p:cBhvr>
                                        <p:cTn id="19" dur="2000" fill="hold"/>
                                        <p:tgtEl>
                                          <p:spTgt spid="202787"/>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p:bldP spid="202786" grpId="0" animBg="1"/>
      <p:bldP spid="202787" grpId="0" animBg="1"/>
      <p:bldP spid="202787" grpId="1" animBg="1"/>
      <p:bldP spid="202787" grpId="2"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Type Soundness</a:t>
            </a:r>
          </a:p>
        </p:txBody>
      </p:sp>
      <p:sp>
        <p:nvSpPr>
          <p:cNvPr id="204803" name="Oval 3"/>
          <p:cNvSpPr>
            <a:spLocks noChangeArrowheads="1"/>
          </p:cNvSpPr>
          <p:nvPr/>
        </p:nvSpPr>
        <p:spPr bwMode="auto">
          <a:xfrm>
            <a:off x="762000" y="1447800"/>
            <a:ext cx="3352800" cy="33528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4" name="Oval 4"/>
          <p:cNvSpPr>
            <a:spLocks noChangeArrowheads="1"/>
          </p:cNvSpPr>
          <p:nvPr/>
        </p:nvSpPr>
        <p:spPr bwMode="auto">
          <a:xfrm>
            <a:off x="1752600" y="2438400"/>
            <a:ext cx="1828800" cy="18288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5" name="Oval 5"/>
          <p:cNvSpPr>
            <a:spLocks noChangeArrowheads="1"/>
          </p:cNvSpPr>
          <p:nvPr/>
        </p:nvSpPr>
        <p:spPr bwMode="auto">
          <a:xfrm>
            <a:off x="1447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6" name="Oval 6"/>
          <p:cNvSpPr>
            <a:spLocks noChangeArrowheads="1"/>
          </p:cNvSpPr>
          <p:nvPr/>
        </p:nvSpPr>
        <p:spPr bwMode="auto">
          <a:xfrm>
            <a:off x="11430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7" name="Oval 7"/>
          <p:cNvSpPr>
            <a:spLocks noChangeArrowheads="1"/>
          </p:cNvSpPr>
          <p:nvPr/>
        </p:nvSpPr>
        <p:spPr bwMode="auto">
          <a:xfrm>
            <a:off x="1905000" y="1752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8" name="Oval 8"/>
          <p:cNvSpPr>
            <a:spLocks noChangeArrowheads="1"/>
          </p:cNvSpPr>
          <p:nvPr/>
        </p:nvSpPr>
        <p:spPr bwMode="auto">
          <a:xfrm>
            <a:off x="2209800" y="1981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9" name="Oval 9"/>
          <p:cNvSpPr>
            <a:spLocks noChangeArrowheads="1"/>
          </p:cNvSpPr>
          <p:nvPr/>
        </p:nvSpPr>
        <p:spPr bwMode="auto">
          <a:xfrm>
            <a:off x="1752600" y="2438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0" name="Oval 10"/>
          <p:cNvSpPr>
            <a:spLocks noChangeArrowheads="1"/>
          </p:cNvSpPr>
          <p:nvPr/>
        </p:nvSpPr>
        <p:spPr bwMode="auto">
          <a:xfrm>
            <a:off x="20574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1" name="Oval 11"/>
          <p:cNvSpPr>
            <a:spLocks noChangeArrowheads="1"/>
          </p:cNvSpPr>
          <p:nvPr/>
        </p:nvSpPr>
        <p:spPr bwMode="auto">
          <a:xfrm>
            <a:off x="1524000" y="2895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2" name="Oval 12"/>
          <p:cNvSpPr>
            <a:spLocks noChangeArrowheads="1"/>
          </p:cNvSpPr>
          <p:nvPr/>
        </p:nvSpPr>
        <p:spPr bwMode="auto">
          <a:xfrm>
            <a:off x="1371600" y="3429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3" name="Oval 13"/>
          <p:cNvSpPr>
            <a:spLocks noChangeArrowheads="1"/>
          </p:cNvSpPr>
          <p:nvPr/>
        </p:nvSpPr>
        <p:spPr bwMode="auto">
          <a:xfrm>
            <a:off x="1600200" y="3886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4" name="Oval 14"/>
          <p:cNvSpPr>
            <a:spLocks noChangeArrowheads="1"/>
          </p:cNvSpPr>
          <p:nvPr/>
        </p:nvSpPr>
        <p:spPr bwMode="auto">
          <a:xfrm>
            <a:off x="2438400" y="1828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5" name="Oval 15"/>
          <p:cNvSpPr>
            <a:spLocks noChangeArrowheads="1"/>
          </p:cNvSpPr>
          <p:nvPr/>
        </p:nvSpPr>
        <p:spPr bwMode="auto">
          <a:xfrm>
            <a:off x="2743200" y="21336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6" name="Oval 16"/>
          <p:cNvSpPr>
            <a:spLocks noChangeArrowheads="1"/>
          </p:cNvSpPr>
          <p:nvPr/>
        </p:nvSpPr>
        <p:spPr bwMode="auto">
          <a:xfrm>
            <a:off x="19812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7" name="Oval 17"/>
          <p:cNvSpPr>
            <a:spLocks noChangeArrowheads="1"/>
          </p:cNvSpPr>
          <p:nvPr/>
        </p:nvSpPr>
        <p:spPr bwMode="auto">
          <a:xfrm>
            <a:off x="2819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8" name="Oval 18"/>
          <p:cNvSpPr>
            <a:spLocks noChangeArrowheads="1"/>
          </p:cNvSpPr>
          <p:nvPr/>
        </p:nvSpPr>
        <p:spPr bwMode="auto">
          <a:xfrm>
            <a:off x="2286000" y="3352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19" name="Oval 19"/>
          <p:cNvSpPr>
            <a:spLocks noChangeArrowheads="1"/>
          </p:cNvSpPr>
          <p:nvPr/>
        </p:nvSpPr>
        <p:spPr bwMode="auto">
          <a:xfrm>
            <a:off x="25908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0" name="Oval 20"/>
          <p:cNvSpPr>
            <a:spLocks noChangeArrowheads="1"/>
          </p:cNvSpPr>
          <p:nvPr/>
        </p:nvSpPr>
        <p:spPr bwMode="auto">
          <a:xfrm>
            <a:off x="3124200" y="3505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1" name="Oval 21"/>
          <p:cNvSpPr>
            <a:spLocks noChangeArrowheads="1"/>
          </p:cNvSpPr>
          <p:nvPr/>
        </p:nvSpPr>
        <p:spPr bwMode="auto">
          <a:xfrm>
            <a:off x="2514600" y="3810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2" name="Oval 22"/>
          <p:cNvSpPr>
            <a:spLocks noChangeArrowheads="1"/>
          </p:cNvSpPr>
          <p:nvPr/>
        </p:nvSpPr>
        <p:spPr bwMode="auto">
          <a:xfrm>
            <a:off x="2514600" y="3048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3" name="Oval 23"/>
          <p:cNvSpPr>
            <a:spLocks noChangeArrowheads="1"/>
          </p:cNvSpPr>
          <p:nvPr/>
        </p:nvSpPr>
        <p:spPr bwMode="auto">
          <a:xfrm>
            <a:off x="2133600" y="4191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4" name="Oval 24"/>
          <p:cNvSpPr>
            <a:spLocks noChangeArrowheads="1"/>
          </p:cNvSpPr>
          <p:nvPr/>
        </p:nvSpPr>
        <p:spPr bwMode="auto">
          <a:xfrm>
            <a:off x="3429000" y="3962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5" name="Oval 25"/>
          <p:cNvSpPr>
            <a:spLocks noChangeArrowheads="1"/>
          </p:cNvSpPr>
          <p:nvPr/>
        </p:nvSpPr>
        <p:spPr bwMode="auto">
          <a:xfrm>
            <a:off x="3200400" y="32004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6" name="Oval 26"/>
          <p:cNvSpPr>
            <a:spLocks noChangeArrowheads="1"/>
          </p:cNvSpPr>
          <p:nvPr/>
        </p:nvSpPr>
        <p:spPr bwMode="auto">
          <a:xfrm>
            <a:off x="3276600" y="2209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7" name="Oval 27"/>
          <p:cNvSpPr>
            <a:spLocks noChangeArrowheads="1"/>
          </p:cNvSpPr>
          <p:nvPr/>
        </p:nvSpPr>
        <p:spPr bwMode="auto">
          <a:xfrm>
            <a:off x="2819400" y="3733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8" name="Oval 28"/>
          <p:cNvSpPr>
            <a:spLocks noChangeArrowheads="1"/>
          </p:cNvSpPr>
          <p:nvPr/>
        </p:nvSpPr>
        <p:spPr bwMode="auto">
          <a:xfrm>
            <a:off x="22098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9" name="Oval 29"/>
          <p:cNvSpPr>
            <a:spLocks noChangeArrowheads="1"/>
          </p:cNvSpPr>
          <p:nvPr/>
        </p:nvSpPr>
        <p:spPr bwMode="auto">
          <a:xfrm>
            <a:off x="2895600" y="26670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0" name="Oval 30"/>
          <p:cNvSpPr>
            <a:spLocks noChangeArrowheads="1"/>
          </p:cNvSpPr>
          <p:nvPr/>
        </p:nvSpPr>
        <p:spPr bwMode="auto">
          <a:xfrm>
            <a:off x="990600" y="29718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1" name="Oval 31"/>
          <p:cNvSpPr>
            <a:spLocks noChangeArrowheads="1"/>
          </p:cNvSpPr>
          <p:nvPr/>
        </p:nvSpPr>
        <p:spPr bwMode="auto">
          <a:xfrm>
            <a:off x="3810000" y="2743200"/>
            <a:ext cx="76200" cy="76200"/>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2" name="Oval 32"/>
          <p:cNvSpPr>
            <a:spLocks noChangeArrowheads="1"/>
          </p:cNvSpPr>
          <p:nvPr/>
        </p:nvSpPr>
        <p:spPr bwMode="auto">
          <a:xfrm>
            <a:off x="1905000" y="2819400"/>
            <a:ext cx="1084263" cy="1084263"/>
          </a:xfrm>
          <a:prstGeom prst="ellipse">
            <a:avLst/>
          </a:prstGeom>
          <a:solidFill>
            <a:srgbClr val="0000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3" name="Text Box 33"/>
          <p:cNvSpPr txBox="1">
            <a:spLocks noChangeArrowheads="1"/>
          </p:cNvSpPr>
          <p:nvPr/>
        </p:nvSpPr>
        <p:spPr bwMode="auto">
          <a:xfrm>
            <a:off x="609600" y="5029200"/>
            <a:ext cx="8458200" cy="1569660"/>
          </a:xfrm>
          <a:prstGeom prst="rect">
            <a:avLst/>
          </a:prstGeom>
          <a:noFill/>
          <a:ln w="9525">
            <a:solidFill>
              <a:schemeClr val="tx1"/>
            </a:solidFill>
            <a:miter lim="800000"/>
            <a:headEnd/>
            <a:tailEnd/>
          </a:ln>
          <a:effectLst/>
        </p:spPr>
        <p:txBody>
          <a:bodyPr wrap="square">
            <a:spAutoFit/>
          </a:bodyPr>
          <a:lstStyle/>
          <a:p>
            <a:r>
              <a:rPr lang="en-US" sz="3200" b="1" dirty="0">
                <a:solidFill>
                  <a:srgbClr val="FFFF00"/>
                </a:solidFill>
              </a:rPr>
              <a:t>Type Soundness</a:t>
            </a:r>
          </a:p>
          <a:p>
            <a:pPr>
              <a:buFontTx/>
              <a:buChar char="•"/>
            </a:pPr>
            <a:r>
              <a:rPr lang="en-US" sz="3200" dirty="0"/>
              <a:t> </a:t>
            </a:r>
            <a:r>
              <a:rPr lang="en-US" sz="3200" dirty="0">
                <a:solidFill>
                  <a:schemeClr val="accent1"/>
                </a:solidFill>
              </a:rPr>
              <a:t>well typed</a:t>
            </a:r>
            <a:r>
              <a:rPr lang="en-US" sz="3200" dirty="0"/>
              <a:t> </a:t>
            </a:r>
            <a:r>
              <a:rPr lang="en-US" sz="3200" dirty="0">
                <a:effectLst>
                  <a:outerShdw blurRad="38100" dist="38100" dir="2700000" algn="tl">
                    <a:srgbClr val="000000"/>
                  </a:outerShdw>
                </a:effectLst>
                <a:sym typeface="Symbol" pitchFamily="18" charset="2"/>
              </a:rPr>
              <a:t>implies</a:t>
            </a:r>
            <a:r>
              <a:rPr lang="en-US" sz="3200" dirty="0">
                <a:sym typeface="Wingdings" pitchFamily="2" charset="2"/>
              </a:rPr>
              <a:t> </a:t>
            </a:r>
            <a:r>
              <a:rPr lang="en-US" sz="3200" dirty="0">
                <a:solidFill>
                  <a:srgbClr val="33CC33"/>
                </a:solidFill>
                <a:sym typeface="Wingdings" pitchFamily="2" charset="2"/>
              </a:rPr>
              <a:t>good</a:t>
            </a:r>
            <a:endParaRPr lang="en-US" sz="3200" dirty="0">
              <a:solidFill>
                <a:srgbClr val="33CC33"/>
              </a:solidFill>
            </a:endParaRPr>
          </a:p>
          <a:p>
            <a:pPr>
              <a:buFontTx/>
              <a:buChar char="•"/>
            </a:pPr>
            <a:r>
              <a:rPr lang="en-US" sz="3200" dirty="0"/>
              <a:t> entire </a:t>
            </a:r>
            <a:r>
              <a:rPr lang="en-US" sz="3200" dirty="0">
                <a:effectLst>
                  <a:outerShdw blurRad="38100" dist="38100" dir="2700000" algn="tl">
                    <a:srgbClr val="000000"/>
                  </a:outerShdw>
                </a:effectLst>
              </a:rPr>
              <a:t>class of errors eliminated at compile time</a:t>
            </a:r>
          </a:p>
        </p:txBody>
      </p:sp>
    </p:spTree>
    <p:custDataLst>
      <p:tags r:id="rId1"/>
    </p:custDataLst>
    <p:extLst>
      <p:ext uri="{BB962C8B-B14F-4D97-AF65-F5344CB8AC3E}">
        <p14:creationId xmlns:p14="http://schemas.microsoft.com/office/powerpoint/2010/main" val="406342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Soundness</a:t>
            </a:r>
            <a:endParaRPr lang="en-US" dirty="0"/>
          </a:p>
        </p:txBody>
      </p:sp>
      <p:sp>
        <p:nvSpPr>
          <p:cNvPr id="3" name="Content Placeholder 2"/>
          <p:cNvSpPr>
            <a:spLocks noGrp="1"/>
          </p:cNvSpPr>
          <p:nvPr>
            <p:ph idx="1"/>
          </p:nvPr>
        </p:nvSpPr>
        <p:spPr/>
        <p:txBody>
          <a:bodyPr>
            <a:normAutofit/>
          </a:bodyPr>
          <a:lstStyle/>
          <a:p>
            <a:r>
              <a:rPr lang="en-US" dirty="0" smtClean="0"/>
              <a:t>There is much research in new type systems</a:t>
            </a:r>
          </a:p>
          <a:p>
            <a:r>
              <a:rPr lang="en-US" dirty="0" smtClean="0"/>
              <a:t>Proving type soundness is important</a:t>
            </a:r>
          </a:p>
          <a:p>
            <a:pPr lvl="1"/>
            <a:r>
              <a:rPr lang="en-US" dirty="0" smtClean="0"/>
              <a:t>Becoming its own research area</a:t>
            </a:r>
          </a:p>
          <a:p>
            <a:r>
              <a:rPr lang="en-US" dirty="0" smtClean="0"/>
              <a:t>Proving type soundness is tedious</a:t>
            </a:r>
          </a:p>
          <a:p>
            <a:pPr lvl="1"/>
            <a:r>
              <a:rPr lang="en-US" dirty="0" smtClean="0">
                <a:solidFill>
                  <a:srgbClr val="00FF00"/>
                </a:solidFill>
              </a:rPr>
              <a:t>Manual proofs</a:t>
            </a:r>
          </a:p>
          <a:p>
            <a:pPr lvl="1"/>
            <a:r>
              <a:rPr lang="en-US" dirty="0" smtClean="0">
                <a:solidFill>
                  <a:srgbClr val="00FF00"/>
                </a:solidFill>
              </a:rPr>
              <a:t>Machine checked proofs</a:t>
            </a:r>
          </a:p>
          <a:p>
            <a:pPr lvl="1"/>
            <a:r>
              <a:rPr lang="en-US" dirty="0" smtClean="0"/>
              <a:t>Both require intensive human effort</a:t>
            </a:r>
          </a:p>
          <a:p>
            <a:r>
              <a:rPr lang="en-US" dirty="0" smtClean="0">
                <a:solidFill>
                  <a:srgbClr val="FFFF00"/>
                </a:solidFill>
              </a:rPr>
              <a:t>Our technique is completely automatic</a:t>
            </a:r>
          </a:p>
          <a:p>
            <a:r>
              <a:rPr lang="en-US" dirty="0" smtClean="0">
                <a:solidFill>
                  <a:srgbClr val="FFFF00"/>
                </a:solidFill>
              </a:rPr>
              <a:t>Our technique provides counterexamples</a:t>
            </a:r>
            <a:endParaRPr lang="en-US" dirty="0">
              <a:solidFill>
                <a:srgbClr val="FFFF00"/>
              </a:solidFill>
            </a:endParaRPr>
          </a:p>
        </p:txBody>
      </p:sp>
    </p:spTree>
    <p:extLst>
      <p:ext uri="{BB962C8B-B14F-4D97-AF65-F5344CB8AC3E}">
        <p14:creationId xmlns:p14="http://schemas.microsoft.com/office/powerpoint/2010/main" val="232885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Checking Type Soundness</a:t>
            </a:r>
          </a:p>
          <a:p>
            <a:pPr lvl="1"/>
            <a:r>
              <a:rPr lang="en-US" sz="3200" dirty="0" smtClean="0"/>
              <a:t>Motivation</a:t>
            </a:r>
          </a:p>
          <a:p>
            <a:pPr lvl="1"/>
            <a:r>
              <a:rPr lang="en-US" sz="3200" b="1" dirty="0" smtClean="0">
                <a:solidFill>
                  <a:srgbClr val="FFFF00"/>
                </a:solidFill>
              </a:rPr>
              <a:t>Example</a:t>
            </a:r>
          </a:p>
          <a:p>
            <a:pPr lvl="1"/>
            <a:r>
              <a:rPr lang="en-US" sz="3200" dirty="0" smtClean="0"/>
              <a:t>Approach</a:t>
            </a:r>
          </a:p>
        </p:txBody>
      </p:sp>
    </p:spTree>
    <p:extLst>
      <p:ext uri="{BB962C8B-B14F-4D97-AF65-F5344CB8AC3E}">
        <p14:creationId xmlns:p14="http://schemas.microsoft.com/office/powerpoint/2010/main" val="27373415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Language</a:t>
            </a:r>
            <a:endParaRPr lang="en-US" dirty="0"/>
          </a:p>
        </p:txBody>
      </p:sp>
      <p:sp>
        <p:nvSpPr>
          <p:cNvPr id="4" name="Rectangle 3"/>
          <p:cNvSpPr txBox="1">
            <a:spLocks noChangeArrowheads="1"/>
          </p:cNvSpPr>
          <p:nvPr/>
        </p:nvSpPr>
        <p:spPr>
          <a:xfrm>
            <a:off x="457200" y="1752600"/>
            <a:ext cx="84582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1800" dirty="0" smtClean="0">
                <a:solidFill>
                  <a:srgbClr val="FFFF00"/>
                </a:solidFill>
              </a:rPr>
              <a:t>Syntax:</a:t>
            </a:r>
          </a:p>
          <a:p>
            <a:pPr>
              <a:buFont typeface="Wingdings" pitchFamily="2" charset="2"/>
              <a:buNone/>
            </a:pPr>
            <a:r>
              <a:rPr lang="en-US" sz="1700" i="1" dirty="0" smtClean="0"/>
              <a:t>e</a:t>
            </a:r>
            <a:r>
              <a:rPr lang="en-US" sz="1700" dirty="0" smtClean="0"/>
              <a:t> :== </a:t>
            </a:r>
            <a:r>
              <a:rPr lang="en-US" sz="1700" dirty="0" smtClean="0">
                <a:latin typeface="Courier New" pitchFamily="49" charset="0"/>
              </a:rPr>
              <a:t>true</a:t>
            </a:r>
            <a:r>
              <a:rPr lang="en-US" sz="1700" dirty="0" smtClean="0"/>
              <a:t> | </a:t>
            </a:r>
            <a:r>
              <a:rPr lang="en-US" sz="1700" dirty="0" smtClean="0">
                <a:latin typeface="Courier New" pitchFamily="49" charset="0"/>
              </a:rPr>
              <a:t>false</a:t>
            </a:r>
            <a:r>
              <a:rPr lang="en-US" sz="1700" dirty="0" smtClean="0"/>
              <a:t> | </a:t>
            </a:r>
            <a:r>
              <a:rPr lang="en-US" sz="1700" dirty="0" smtClean="0">
                <a:latin typeface="Courier New" pitchFamily="49" charset="0"/>
              </a:rPr>
              <a:t>0</a:t>
            </a:r>
            <a:r>
              <a:rPr lang="en-US" sz="1700" dirty="0" smtClean="0"/>
              <a:t> | </a:t>
            </a:r>
            <a:r>
              <a:rPr lang="en-US" sz="1700" dirty="0" err="1" smtClean="0">
                <a:latin typeface="Courier New" pitchFamily="49" charset="0"/>
              </a:rPr>
              <a:t>succ</a:t>
            </a:r>
            <a:r>
              <a:rPr lang="en-US" sz="1700" dirty="0" smtClean="0"/>
              <a:t> </a:t>
            </a:r>
            <a:r>
              <a:rPr lang="en-US" sz="1700" i="1" dirty="0" smtClean="0"/>
              <a:t>e</a:t>
            </a:r>
            <a:r>
              <a:rPr lang="en-US" sz="1700" dirty="0" smtClean="0"/>
              <a:t> | </a:t>
            </a:r>
            <a:r>
              <a:rPr lang="en-US" sz="1700" dirty="0" err="1" smtClean="0">
                <a:latin typeface="Courier New" pitchFamily="49" charset="0"/>
              </a:rPr>
              <a:t>pred</a:t>
            </a:r>
            <a:r>
              <a:rPr lang="en-US" sz="1700" dirty="0" smtClean="0"/>
              <a:t> </a:t>
            </a:r>
            <a:r>
              <a:rPr lang="en-US" sz="1700" i="1" dirty="0" smtClean="0"/>
              <a:t>e</a:t>
            </a:r>
            <a:r>
              <a:rPr lang="en-US" sz="1700" dirty="0" smtClean="0"/>
              <a:t> | </a:t>
            </a:r>
            <a:r>
              <a:rPr lang="en-US" sz="1700" dirty="0" err="1" smtClean="0">
                <a:latin typeface="Courier New" pitchFamily="49" charset="0"/>
              </a:rPr>
              <a:t>iszero</a:t>
            </a:r>
            <a:r>
              <a:rPr lang="en-US" sz="1700" dirty="0" smtClean="0"/>
              <a:t> </a:t>
            </a:r>
            <a:r>
              <a:rPr lang="en-US" sz="1700" i="1" dirty="0" smtClean="0"/>
              <a:t>e</a:t>
            </a:r>
            <a:r>
              <a:rPr lang="en-US" sz="1700" dirty="0" smtClean="0"/>
              <a:t> | </a:t>
            </a:r>
            <a:r>
              <a:rPr lang="en-US" sz="1700" dirty="0" smtClean="0">
                <a:latin typeface="Courier New" pitchFamily="49" charset="0"/>
              </a:rPr>
              <a:t>if</a:t>
            </a:r>
            <a:r>
              <a:rPr lang="en-US" sz="1700" dirty="0" smtClean="0"/>
              <a:t> </a:t>
            </a:r>
            <a:r>
              <a:rPr lang="en-US" sz="1700" i="1" dirty="0" smtClean="0"/>
              <a:t>e</a:t>
            </a:r>
            <a:r>
              <a:rPr lang="en-US" sz="1700" baseline="-25000" dirty="0" smtClean="0"/>
              <a:t>1</a:t>
            </a:r>
            <a:r>
              <a:rPr lang="en-US" sz="1700" dirty="0" smtClean="0"/>
              <a:t> </a:t>
            </a:r>
            <a:r>
              <a:rPr lang="en-US" sz="1700" dirty="0" smtClean="0">
                <a:latin typeface="Courier New" pitchFamily="49" charset="0"/>
              </a:rPr>
              <a:t>then</a:t>
            </a:r>
            <a:r>
              <a:rPr lang="en-US" sz="1700" dirty="0" smtClean="0"/>
              <a:t> </a:t>
            </a:r>
            <a:r>
              <a:rPr lang="en-US" sz="1700" i="1" dirty="0" smtClean="0"/>
              <a:t>e</a:t>
            </a:r>
            <a:r>
              <a:rPr lang="en-US" sz="1700" baseline="-25000" dirty="0" smtClean="0"/>
              <a:t>2</a:t>
            </a:r>
            <a:r>
              <a:rPr lang="en-US" sz="1700" dirty="0" smtClean="0"/>
              <a:t> </a:t>
            </a:r>
            <a:r>
              <a:rPr lang="en-US" sz="1700" dirty="0" smtClean="0">
                <a:latin typeface="Courier New" pitchFamily="49" charset="0"/>
              </a:rPr>
              <a:t>else</a:t>
            </a:r>
            <a:r>
              <a:rPr lang="en-US" sz="1700" dirty="0" smtClean="0"/>
              <a:t> </a:t>
            </a:r>
            <a:r>
              <a:rPr lang="en-US" sz="1700" i="1" dirty="0" smtClean="0"/>
              <a:t>e</a:t>
            </a:r>
            <a:r>
              <a:rPr lang="en-US" sz="1700" baseline="-25000" dirty="0" smtClean="0"/>
              <a:t>3</a:t>
            </a:r>
          </a:p>
          <a:p>
            <a:pPr>
              <a:buFont typeface="Wingdings" pitchFamily="2" charset="2"/>
              <a:buNone/>
            </a:pPr>
            <a:endParaRPr lang="en-US" sz="1700" dirty="0"/>
          </a:p>
        </p:txBody>
      </p:sp>
      <p:sp>
        <p:nvSpPr>
          <p:cNvPr id="5" name="Text Box 4"/>
          <p:cNvSpPr txBox="1">
            <a:spLocks noChangeArrowheads="1"/>
          </p:cNvSpPr>
          <p:nvPr/>
        </p:nvSpPr>
        <p:spPr bwMode="auto">
          <a:xfrm>
            <a:off x="457200" y="2528888"/>
            <a:ext cx="7467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FF00"/>
                </a:solidFill>
              </a:rPr>
              <a:t>Semantics:</a:t>
            </a:r>
          </a:p>
        </p:txBody>
      </p:sp>
      <p:graphicFrame>
        <p:nvGraphicFramePr>
          <p:cNvPr id="6" name="Group 5"/>
          <p:cNvGraphicFramePr>
            <a:graphicFrameLocks noGrp="1"/>
          </p:cNvGraphicFramePr>
          <p:nvPr>
            <p:extLst>
              <p:ext uri="{D42A27DB-BD31-4B8C-83A1-F6EECF244321}">
                <p14:modId xmlns:p14="http://schemas.microsoft.com/office/powerpoint/2010/main" val="2365329916"/>
              </p:ext>
            </p:extLst>
          </p:nvPr>
        </p:nvGraphicFramePr>
        <p:xfrm>
          <a:off x="1371600" y="2895600"/>
          <a:ext cx="1524000" cy="911225"/>
        </p:xfrm>
        <a:graphic>
          <a:graphicData uri="http://schemas.openxmlformats.org/drawingml/2006/table">
            <a:tbl>
              <a:tblPr/>
              <a:tblGrid>
                <a:gridCol w="1524000"/>
              </a:tblGrid>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succ</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succ</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7" name="Group 15"/>
          <p:cNvGraphicFramePr>
            <a:graphicFrameLocks noGrp="1"/>
          </p:cNvGraphicFramePr>
          <p:nvPr>
            <p:extLst>
              <p:ext uri="{D42A27DB-BD31-4B8C-83A1-F6EECF244321}">
                <p14:modId xmlns:p14="http://schemas.microsoft.com/office/powerpoint/2010/main" val="332361470"/>
              </p:ext>
            </p:extLst>
          </p:nvPr>
        </p:nvGraphicFramePr>
        <p:xfrm>
          <a:off x="2971800" y="2895600"/>
          <a:ext cx="1524000" cy="744538"/>
        </p:xfrm>
        <a:graphic>
          <a:graphicData uri="http://schemas.openxmlformats.org/drawingml/2006/table">
            <a:tbl>
              <a:tblPr/>
              <a:tblGrid>
                <a:gridCol w="1524000"/>
              </a:tblGrid>
              <a:tr h="3730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pred</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pred</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 name="Group 25"/>
          <p:cNvGraphicFramePr>
            <a:graphicFrameLocks noGrp="1"/>
          </p:cNvGraphicFramePr>
          <p:nvPr>
            <p:extLst>
              <p:ext uri="{D42A27DB-BD31-4B8C-83A1-F6EECF244321}">
                <p14:modId xmlns:p14="http://schemas.microsoft.com/office/powerpoint/2010/main" val="483706410"/>
              </p:ext>
            </p:extLst>
          </p:nvPr>
        </p:nvGraphicFramePr>
        <p:xfrm>
          <a:off x="5334000" y="3578225"/>
          <a:ext cx="1905000" cy="744538"/>
        </p:xfrm>
        <a:graphic>
          <a:graphicData uri="http://schemas.openxmlformats.org/drawingml/2006/table">
            <a:tbl>
              <a:tblPr/>
              <a:tblGrid>
                <a:gridCol w="1905000"/>
              </a:tblGrid>
              <a:tr h="3730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iszero</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iszero</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9" name="Group 35"/>
          <p:cNvGraphicFramePr>
            <a:graphicFrameLocks noGrp="1"/>
          </p:cNvGraphicFramePr>
          <p:nvPr>
            <p:extLst>
              <p:ext uri="{D42A27DB-BD31-4B8C-83A1-F6EECF244321}">
                <p14:modId xmlns:p14="http://schemas.microsoft.com/office/powerpoint/2010/main" val="3955217850"/>
              </p:ext>
            </p:extLst>
          </p:nvPr>
        </p:nvGraphicFramePr>
        <p:xfrm>
          <a:off x="2667000" y="4340225"/>
          <a:ext cx="3657600" cy="911225"/>
        </p:xfrm>
        <a:graphic>
          <a:graphicData uri="http://schemas.openxmlformats.org/drawingml/2006/table">
            <a:tbl>
              <a:tblPr/>
              <a:tblGrid>
                <a:gridCol w="3657600"/>
              </a:tblGrid>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if</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then</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else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if</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then</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else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 name="Group 45"/>
          <p:cNvGraphicFramePr>
            <a:graphicFrameLocks noGrp="1"/>
          </p:cNvGraphicFramePr>
          <p:nvPr>
            <p:extLst>
              <p:ext uri="{D42A27DB-BD31-4B8C-83A1-F6EECF244321}">
                <p14:modId xmlns:p14="http://schemas.microsoft.com/office/powerpoint/2010/main" val="1214888401"/>
              </p:ext>
            </p:extLst>
          </p:nvPr>
        </p:nvGraphicFramePr>
        <p:xfrm>
          <a:off x="4800600" y="2895600"/>
          <a:ext cx="1217613" cy="744538"/>
        </p:xfrm>
        <a:graphic>
          <a:graphicData uri="http://schemas.openxmlformats.org/drawingml/2006/table">
            <a:tbl>
              <a:tblPr/>
              <a:tblGrid>
                <a:gridCol w="1217613"/>
              </a:tblGrid>
              <a:tr h="3730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pred</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1" name="Group 55"/>
          <p:cNvGraphicFramePr>
            <a:graphicFrameLocks noGrp="1"/>
          </p:cNvGraphicFramePr>
          <p:nvPr>
            <p:extLst>
              <p:ext uri="{D42A27DB-BD31-4B8C-83A1-F6EECF244321}">
                <p14:modId xmlns:p14="http://schemas.microsoft.com/office/powerpoint/2010/main" val="953197680"/>
              </p:ext>
            </p:extLst>
          </p:nvPr>
        </p:nvGraphicFramePr>
        <p:xfrm>
          <a:off x="6248400" y="2895600"/>
          <a:ext cx="1752600" cy="744538"/>
        </p:xfrm>
        <a:graphic>
          <a:graphicData uri="http://schemas.openxmlformats.org/drawingml/2006/table">
            <a:tbl>
              <a:tblPr/>
              <a:tblGrid>
                <a:gridCol w="1752600"/>
              </a:tblGrid>
              <a:tr h="3730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pred</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succ</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nv</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nv</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2" name="Group 65"/>
          <p:cNvGraphicFramePr>
            <a:graphicFrameLocks noGrp="1"/>
          </p:cNvGraphicFramePr>
          <p:nvPr>
            <p:extLst>
              <p:ext uri="{D42A27DB-BD31-4B8C-83A1-F6EECF244321}">
                <p14:modId xmlns:p14="http://schemas.microsoft.com/office/powerpoint/2010/main" val="2668801554"/>
              </p:ext>
            </p:extLst>
          </p:nvPr>
        </p:nvGraphicFramePr>
        <p:xfrm>
          <a:off x="1447800" y="3581400"/>
          <a:ext cx="1524000" cy="911225"/>
        </p:xfrm>
        <a:graphic>
          <a:graphicData uri="http://schemas.openxmlformats.org/drawingml/2006/table">
            <a:tbl>
              <a:tblPr/>
              <a:tblGrid>
                <a:gridCol w="1524000"/>
              </a:tblGrid>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iszero</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3" name="Group 75"/>
          <p:cNvGraphicFramePr>
            <a:graphicFrameLocks noGrp="1"/>
          </p:cNvGraphicFramePr>
          <p:nvPr>
            <p:extLst>
              <p:ext uri="{D42A27DB-BD31-4B8C-83A1-F6EECF244321}">
                <p14:modId xmlns:p14="http://schemas.microsoft.com/office/powerpoint/2010/main" val="3749742451"/>
              </p:ext>
            </p:extLst>
          </p:nvPr>
        </p:nvGraphicFramePr>
        <p:xfrm>
          <a:off x="3048000" y="3581400"/>
          <a:ext cx="2133600" cy="752475"/>
        </p:xfrm>
        <a:graphic>
          <a:graphicData uri="http://schemas.openxmlformats.org/drawingml/2006/table">
            <a:tbl>
              <a:tblPr/>
              <a:tblGrid>
                <a:gridCol w="2133600"/>
              </a:tblGrid>
              <a:tr h="38100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iszero</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succ</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nv</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false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4" name="Group 85"/>
          <p:cNvGraphicFramePr>
            <a:graphicFrameLocks noGrp="1"/>
          </p:cNvGraphicFramePr>
          <p:nvPr>
            <p:extLst>
              <p:ext uri="{D42A27DB-BD31-4B8C-83A1-F6EECF244321}">
                <p14:modId xmlns:p14="http://schemas.microsoft.com/office/powerpoint/2010/main" val="1624388259"/>
              </p:ext>
            </p:extLst>
          </p:nvPr>
        </p:nvGraphicFramePr>
        <p:xfrm>
          <a:off x="1447800" y="4949825"/>
          <a:ext cx="2514600" cy="911225"/>
        </p:xfrm>
        <a:graphic>
          <a:graphicData uri="http://schemas.openxmlformats.org/drawingml/2006/table">
            <a:tbl>
              <a:tblPr/>
              <a:tblGrid>
                <a:gridCol w="2514600"/>
              </a:tblGrid>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if</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then</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else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5" name="Group 95"/>
          <p:cNvGraphicFramePr>
            <a:graphicFrameLocks noGrp="1"/>
          </p:cNvGraphicFramePr>
          <p:nvPr>
            <p:extLst>
              <p:ext uri="{D42A27DB-BD31-4B8C-83A1-F6EECF244321}">
                <p14:modId xmlns:p14="http://schemas.microsoft.com/office/powerpoint/2010/main" val="4014674183"/>
              </p:ext>
            </p:extLst>
          </p:nvPr>
        </p:nvGraphicFramePr>
        <p:xfrm>
          <a:off x="4191000" y="4953000"/>
          <a:ext cx="2514600" cy="911225"/>
        </p:xfrm>
        <a:graphic>
          <a:graphicData uri="http://schemas.openxmlformats.org/drawingml/2006/table">
            <a:tbl>
              <a:tblPr/>
              <a:tblGrid>
                <a:gridCol w="2514600"/>
              </a:tblGrid>
              <a:tr h="371475">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if</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then</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else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Symbol" pitchFamily="18" charset="2"/>
                        </a:rPr>
                        <a:t></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 name="Text Box 107"/>
          <p:cNvSpPr txBox="1">
            <a:spLocks noChangeArrowheads="1"/>
          </p:cNvSpPr>
          <p:nvPr/>
        </p:nvSpPr>
        <p:spPr bwMode="auto">
          <a:xfrm>
            <a:off x="457200" y="5775325"/>
            <a:ext cx="69342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t>Final States:</a:t>
            </a:r>
          </a:p>
          <a:p>
            <a:r>
              <a:rPr lang="en-US" sz="1700" i="1"/>
              <a:t>    v </a:t>
            </a:r>
            <a:r>
              <a:rPr lang="en-US" sz="1700"/>
              <a:t>:== </a:t>
            </a:r>
            <a:r>
              <a:rPr lang="en-US" sz="1700">
                <a:latin typeface="Courier New" pitchFamily="49" charset="0"/>
              </a:rPr>
              <a:t>true</a:t>
            </a:r>
            <a:r>
              <a:rPr lang="en-US" sz="1700"/>
              <a:t> | </a:t>
            </a:r>
            <a:r>
              <a:rPr lang="en-US" sz="1700">
                <a:latin typeface="Courier New" pitchFamily="49" charset="0"/>
              </a:rPr>
              <a:t>false</a:t>
            </a:r>
            <a:r>
              <a:rPr lang="en-US" sz="1700"/>
              <a:t> | </a:t>
            </a:r>
            <a:r>
              <a:rPr lang="en-US" sz="1700" i="1"/>
              <a:t>nv		nv </a:t>
            </a:r>
            <a:r>
              <a:rPr lang="en-US" sz="1700"/>
              <a:t>:== </a:t>
            </a:r>
            <a:r>
              <a:rPr lang="en-US" sz="1700">
                <a:latin typeface="Courier New" pitchFamily="49" charset="0"/>
              </a:rPr>
              <a:t>0</a:t>
            </a:r>
            <a:r>
              <a:rPr lang="en-US" sz="1700"/>
              <a:t> | </a:t>
            </a:r>
            <a:r>
              <a:rPr lang="en-US" sz="1700">
                <a:latin typeface="Courier New" pitchFamily="49" charset="0"/>
              </a:rPr>
              <a:t>succ</a:t>
            </a:r>
            <a:r>
              <a:rPr lang="en-US" sz="1700"/>
              <a:t> </a:t>
            </a:r>
            <a:r>
              <a:rPr lang="en-US" sz="1700" i="1"/>
              <a:t>nv</a:t>
            </a:r>
          </a:p>
        </p:txBody>
      </p:sp>
      <p:sp>
        <p:nvSpPr>
          <p:cNvPr id="17" name="Text Box 105"/>
          <p:cNvSpPr txBox="1">
            <a:spLocks noChangeArrowheads="1"/>
          </p:cNvSpPr>
          <p:nvPr/>
        </p:nvSpPr>
        <p:spPr bwMode="auto">
          <a:xfrm>
            <a:off x="4648200" y="64008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33CC33"/>
                </a:solidFill>
              </a:rPr>
              <a:t>Good</a:t>
            </a:r>
            <a:r>
              <a:rPr lang="en-US" sz="2400" dirty="0"/>
              <a:t> program: </a:t>
            </a:r>
            <a:r>
              <a:rPr lang="en-US" sz="2400" dirty="0" err="1">
                <a:latin typeface="Courier New" pitchFamily="49" charset="0"/>
              </a:rPr>
              <a:t>iszero</a:t>
            </a:r>
            <a:r>
              <a:rPr lang="en-US" sz="2400" dirty="0">
                <a:latin typeface="Courier New" pitchFamily="49" charset="0"/>
              </a:rPr>
              <a:t> 0</a:t>
            </a:r>
            <a:endParaRPr lang="en-US" sz="2400" dirty="0"/>
          </a:p>
        </p:txBody>
      </p:sp>
      <p:sp>
        <p:nvSpPr>
          <p:cNvPr id="18" name="Text Box 106"/>
          <p:cNvSpPr txBox="1">
            <a:spLocks noChangeArrowheads="1"/>
          </p:cNvSpPr>
          <p:nvPr/>
        </p:nvSpPr>
        <p:spPr bwMode="auto">
          <a:xfrm>
            <a:off x="304800" y="64008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FF0000"/>
                </a:solidFill>
              </a:rPr>
              <a:t>Bad</a:t>
            </a:r>
            <a:r>
              <a:rPr lang="en-US" sz="2400" dirty="0"/>
              <a:t> program: </a:t>
            </a:r>
            <a:r>
              <a:rPr lang="en-US" sz="2400" dirty="0" err="1">
                <a:latin typeface="Courier New" pitchFamily="49" charset="0"/>
              </a:rPr>
              <a:t>iszero</a:t>
            </a:r>
            <a:r>
              <a:rPr lang="en-US" sz="2400" dirty="0">
                <a:latin typeface="Courier New" pitchFamily="49" charset="0"/>
              </a:rPr>
              <a:t> true</a:t>
            </a:r>
            <a:endParaRPr lang="en-US" sz="2400" dirty="0"/>
          </a:p>
        </p:txBody>
      </p:sp>
    </p:spTree>
    <p:extLst>
      <p:ext uri="{BB962C8B-B14F-4D97-AF65-F5344CB8AC3E}">
        <p14:creationId xmlns:p14="http://schemas.microsoft.com/office/powerpoint/2010/main" val="35782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16" grpId="0"/>
      <p:bldP spid="17" grpId="0"/>
      <p:bldP spid="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Language</a:t>
            </a:r>
            <a:endParaRPr lang="en-US" dirty="0"/>
          </a:p>
        </p:txBody>
      </p:sp>
      <p:sp>
        <p:nvSpPr>
          <p:cNvPr id="4" name="Rectangle 4"/>
          <p:cNvSpPr txBox="1">
            <a:spLocks noChangeArrowheads="1"/>
          </p:cNvSpPr>
          <p:nvPr/>
        </p:nvSpPr>
        <p:spPr>
          <a:xfrm>
            <a:off x="392113" y="1741487"/>
            <a:ext cx="8294687" cy="1687512"/>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Clr>
                <a:srgbClr val="FFFF00"/>
              </a:buClr>
              <a:buFont typeface="Wingdings" pitchFamily="2" charset="2"/>
              <a:buChar char="§"/>
              <a:defRPr sz="3200" b="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1700" dirty="0" smtClean="0">
                <a:solidFill>
                  <a:srgbClr val="FFFF00"/>
                </a:solidFill>
              </a:rPr>
              <a:t>Type system:</a:t>
            </a:r>
          </a:p>
          <a:p>
            <a:pPr>
              <a:buFont typeface="Wingdings" pitchFamily="2" charset="2"/>
              <a:buNone/>
            </a:pPr>
            <a:endParaRPr lang="en-US" sz="1700" dirty="0" smtClean="0">
              <a:solidFill>
                <a:schemeClr val="hlink"/>
              </a:solidFill>
            </a:endParaRPr>
          </a:p>
          <a:p>
            <a:pPr>
              <a:buFont typeface="Wingdings" pitchFamily="2" charset="2"/>
              <a:buNone/>
            </a:pPr>
            <a:r>
              <a:rPr lang="en-US" sz="1700" i="1" dirty="0" smtClean="0"/>
              <a:t>T</a:t>
            </a:r>
            <a:r>
              <a:rPr lang="en-US" sz="1700" dirty="0" smtClean="0"/>
              <a:t> :== </a:t>
            </a:r>
            <a:r>
              <a:rPr lang="en-US" sz="1700" dirty="0" smtClean="0">
                <a:latin typeface="Courier New" pitchFamily="49" charset="0"/>
              </a:rPr>
              <a:t>Nat</a:t>
            </a:r>
            <a:r>
              <a:rPr lang="en-US" sz="1700" i="1" dirty="0" smtClean="0"/>
              <a:t> </a:t>
            </a:r>
            <a:r>
              <a:rPr lang="en-US" sz="1700" dirty="0" smtClean="0"/>
              <a:t>|</a:t>
            </a:r>
            <a:r>
              <a:rPr lang="en-US" sz="1700" i="1" dirty="0" smtClean="0"/>
              <a:t> </a:t>
            </a:r>
            <a:r>
              <a:rPr lang="en-US" sz="1700" dirty="0" err="1" smtClean="0">
                <a:latin typeface="Courier New" pitchFamily="49" charset="0"/>
              </a:rPr>
              <a:t>Bool</a:t>
            </a:r>
            <a:endParaRPr lang="en-US" sz="1700" dirty="0" smtClean="0">
              <a:latin typeface="Courier New" pitchFamily="49" charset="0"/>
            </a:endParaRPr>
          </a:p>
          <a:p>
            <a:pPr>
              <a:buFont typeface="Wingdings" pitchFamily="2" charset="2"/>
              <a:buNone/>
            </a:pPr>
            <a:endParaRPr lang="en-US" sz="1700" dirty="0" smtClean="0">
              <a:latin typeface="Courier New" pitchFamily="49" charset="0"/>
            </a:endParaRPr>
          </a:p>
          <a:p>
            <a:pPr>
              <a:buFont typeface="Wingdings" pitchFamily="2" charset="2"/>
              <a:buNone/>
            </a:pPr>
            <a:r>
              <a:rPr lang="en-US" sz="1700" dirty="0" smtClean="0"/>
              <a:t>Typing rules:</a:t>
            </a:r>
            <a:endParaRPr lang="en-US" sz="1700" i="1" dirty="0"/>
          </a:p>
        </p:txBody>
      </p:sp>
      <p:graphicFrame>
        <p:nvGraphicFramePr>
          <p:cNvPr id="5" name="Group 85"/>
          <p:cNvGraphicFramePr>
            <a:graphicFrameLocks noGrp="1"/>
          </p:cNvGraphicFramePr>
          <p:nvPr>
            <p:extLst>
              <p:ext uri="{D42A27DB-BD31-4B8C-83A1-F6EECF244321}">
                <p14:modId xmlns:p14="http://schemas.microsoft.com/office/powerpoint/2010/main" val="1096843976"/>
              </p:ext>
            </p:extLst>
          </p:nvPr>
        </p:nvGraphicFramePr>
        <p:xfrm>
          <a:off x="1247775" y="3581399"/>
          <a:ext cx="1219200" cy="609601"/>
        </p:xfrm>
        <a:graphic>
          <a:graphicData uri="http://schemas.openxmlformats.org/drawingml/2006/table">
            <a:tbl>
              <a:tblPr/>
              <a:tblGrid>
                <a:gridCol w="1219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true : Bool</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6" name="Group 86"/>
          <p:cNvGraphicFramePr>
            <a:graphicFrameLocks noGrp="1"/>
          </p:cNvGraphicFramePr>
          <p:nvPr>
            <p:extLst>
              <p:ext uri="{D42A27DB-BD31-4B8C-83A1-F6EECF244321}">
                <p14:modId xmlns:p14="http://schemas.microsoft.com/office/powerpoint/2010/main" val="860502339"/>
              </p:ext>
            </p:extLst>
          </p:nvPr>
        </p:nvGraphicFramePr>
        <p:xfrm>
          <a:off x="2619375" y="3581399"/>
          <a:ext cx="1219200" cy="609601"/>
        </p:xfrm>
        <a:graphic>
          <a:graphicData uri="http://schemas.openxmlformats.org/drawingml/2006/table">
            <a:tbl>
              <a:tblPr/>
              <a:tblGrid>
                <a:gridCol w="1219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false : Bool</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7" name="Group 87"/>
          <p:cNvGraphicFramePr>
            <a:graphicFrameLocks noGrp="1"/>
          </p:cNvGraphicFramePr>
          <p:nvPr>
            <p:extLst>
              <p:ext uri="{D42A27DB-BD31-4B8C-83A1-F6EECF244321}">
                <p14:modId xmlns:p14="http://schemas.microsoft.com/office/powerpoint/2010/main" val="2162730459"/>
              </p:ext>
            </p:extLst>
          </p:nvPr>
        </p:nvGraphicFramePr>
        <p:xfrm>
          <a:off x="4067175" y="3581399"/>
          <a:ext cx="1219200" cy="609601"/>
        </p:xfrm>
        <a:graphic>
          <a:graphicData uri="http://schemas.openxmlformats.org/drawingml/2006/table">
            <a:tbl>
              <a:tblPr/>
              <a:tblGrid>
                <a:gridCol w="1219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endPar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0 : Nat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 name="Group 88"/>
          <p:cNvGraphicFramePr>
            <a:graphicFrameLocks noGrp="1"/>
          </p:cNvGraphicFramePr>
          <p:nvPr>
            <p:extLst>
              <p:ext uri="{D42A27DB-BD31-4B8C-83A1-F6EECF244321}">
                <p14:modId xmlns:p14="http://schemas.microsoft.com/office/powerpoint/2010/main" val="174378000"/>
              </p:ext>
            </p:extLst>
          </p:nvPr>
        </p:nvGraphicFramePr>
        <p:xfrm>
          <a:off x="5514975" y="3581399"/>
          <a:ext cx="1219200" cy="609601"/>
        </p:xfrm>
        <a:graphic>
          <a:graphicData uri="http://schemas.openxmlformats.org/drawingml/2006/table">
            <a:tbl>
              <a:tblPr/>
              <a:tblGrid>
                <a:gridCol w="1219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Nat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succ</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Nat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9" name="Group 89"/>
          <p:cNvGraphicFramePr>
            <a:graphicFrameLocks noGrp="1"/>
          </p:cNvGraphicFramePr>
          <p:nvPr>
            <p:extLst>
              <p:ext uri="{D42A27DB-BD31-4B8C-83A1-F6EECF244321}">
                <p14:modId xmlns:p14="http://schemas.microsoft.com/office/powerpoint/2010/main" val="126290513"/>
              </p:ext>
            </p:extLst>
          </p:nvPr>
        </p:nvGraphicFramePr>
        <p:xfrm>
          <a:off x="6962775" y="3581399"/>
          <a:ext cx="1219200" cy="609601"/>
        </p:xfrm>
        <a:graphic>
          <a:graphicData uri="http://schemas.openxmlformats.org/drawingml/2006/table">
            <a:tbl>
              <a:tblPr/>
              <a:tblGrid>
                <a:gridCol w="1219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Nat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pred</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Nat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 name="Group 90"/>
          <p:cNvGraphicFramePr>
            <a:graphicFrameLocks noGrp="1"/>
          </p:cNvGraphicFramePr>
          <p:nvPr>
            <p:extLst>
              <p:ext uri="{D42A27DB-BD31-4B8C-83A1-F6EECF244321}">
                <p14:modId xmlns:p14="http://schemas.microsoft.com/office/powerpoint/2010/main" val="1856679747"/>
              </p:ext>
            </p:extLst>
          </p:nvPr>
        </p:nvGraphicFramePr>
        <p:xfrm>
          <a:off x="1323975" y="4419599"/>
          <a:ext cx="1524000" cy="609601"/>
        </p:xfrm>
        <a:graphic>
          <a:graphicData uri="http://schemas.openxmlformats.org/drawingml/2006/table">
            <a:tbl>
              <a:tblPr/>
              <a:tblGrid>
                <a:gridCol w="15240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Nat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iszero</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Bool</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1" name="Group 91"/>
          <p:cNvGraphicFramePr>
            <a:graphicFrameLocks noGrp="1"/>
          </p:cNvGraphicFramePr>
          <p:nvPr>
            <p:extLst>
              <p:ext uri="{D42A27DB-BD31-4B8C-83A1-F6EECF244321}">
                <p14:modId xmlns:p14="http://schemas.microsoft.com/office/powerpoint/2010/main" val="1600038675"/>
              </p:ext>
            </p:extLst>
          </p:nvPr>
        </p:nvGraphicFramePr>
        <p:xfrm>
          <a:off x="3076575" y="4419599"/>
          <a:ext cx="2362200" cy="609601"/>
        </p:xfrm>
        <a:graphic>
          <a:graphicData uri="http://schemas.openxmlformats.org/drawingml/2006/table">
            <a:tbl>
              <a:tblPr/>
              <a:tblGrid>
                <a:gridCol w="2362200"/>
              </a:tblGrid>
              <a:tr h="249238">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Bool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85000"/>
                        </a:lnSpc>
                        <a:spcBef>
                          <a:spcPct val="40000"/>
                        </a:spcBef>
                        <a:spcAft>
                          <a:spcPct val="0"/>
                        </a:spcAft>
                        <a:buClr>
                          <a:schemeClr val="hlink"/>
                        </a:buClr>
                        <a:buSzPct val="70000"/>
                        <a:buFont typeface="Wingdings" pitchFamily="2" charset="2"/>
                        <a:buNone/>
                        <a:tabLst/>
                      </a:pP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if</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then</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else</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e</a:t>
                      </a:r>
                      <a:r>
                        <a:rPr kumimoji="0" lang="en-US" sz="11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3</a:t>
                      </a:r>
                      <a:r>
                        <a:rPr kumimoji="0" lang="en-US" sz="11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 : </a:t>
                      </a:r>
                      <a:r>
                        <a:rPr kumimoji="0" lang="en-US" sz="1100" b="0" i="1" u="none" strike="noStrike" cap="none" normalizeH="0" baseline="0" smtClean="0">
                          <a:ln>
                            <a:noFill/>
                          </a:ln>
                          <a:solidFill>
                            <a:schemeClr val="tx1"/>
                          </a:solidFill>
                          <a:effectLst>
                            <a:outerShdw blurRad="38100" dist="38100" dir="2700000" algn="tl">
                              <a:srgbClr val="000000"/>
                            </a:outerShdw>
                          </a:effectLst>
                          <a:latin typeface="Tahoma" pitchFamily="34" charset="0"/>
                        </a:rPr>
                        <a:t>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 name="Rectangle 84"/>
          <p:cNvSpPr>
            <a:spLocks noChangeArrowheads="1"/>
          </p:cNvSpPr>
          <p:nvPr/>
        </p:nvSpPr>
        <p:spPr bwMode="auto">
          <a:xfrm>
            <a:off x="762000" y="5486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dirty="0">
                <a:solidFill>
                  <a:srgbClr val="FFFF00"/>
                </a:solidFill>
              </a:rPr>
              <a:t>Type soundness</a:t>
            </a:r>
            <a:r>
              <a:rPr lang="en-US" sz="2400" dirty="0">
                <a:solidFill>
                  <a:srgbClr val="FFFF00"/>
                </a:solidFill>
              </a:rPr>
              <a:t>: </a:t>
            </a:r>
            <a:r>
              <a:rPr lang="en-US" sz="2400" dirty="0"/>
              <a:t>Every </a:t>
            </a:r>
            <a:r>
              <a:rPr lang="en-US" sz="2400" dirty="0">
                <a:solidFill>
                  <a:schemeClr val="accent1"/>
                </a:solidFill>
              </a:rPr>
              <a:t>well typed</a:t>
            </a:r>
            <a:r>
              <a:rPr lang="en-US" sz="2400" dirty="0"/>
              <a:t> program is a </a:t>
            </a:r>
            <a:r>
              <a:rPr lang="en-US" sz="2400" dirty="0">
                <a:solidFill>
                  <a:srgbClr val="33CC33"/>
                </a:solidFill>
              </a:rPr>
              <a:t>good</a:t>
            </a:r>
            <a:r>
              <a:rPr lang="en-US" sz="2400" dirty="0"/>
              <a:t> program.</a:t>
            </a:r>
          </a:p>
        </p:txBody>
      </p:sp>
    </p:spTree>
    <p:extLst>
      <p:ext uri="{BB962C8B-B14F-4D97-AF65-F5344CB8AC3E}">
        <p14:creationId xmlns:p14="http://schemas.microsoft.com/office/powerpoint/2010/main" val="5186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Soundness Proof</a:t>
            </a:r>
            <a:endParaRPr lang="en-US" dirty="0"/>
          </a:p>
        </p:txBody>
      </p:sp>
      <p:sp>
        <p:nvSpPr>
          <p:cNvPr id="3" name="Content Placeholder 2"/>
          <p:cNvSpPr>
            <a:spLocks noGrp="1"/>
          </p:cNvSpPr>
          <p:nvPr>
            <p:ph idx="1"/>
          </p:nvPr>
        </p:nvSpPr>
        <p:spPr/>
        <p:txBody>
          <a:bodyPr/>
          <a:lstStyle/>
          <a:p>
            <a:r>
              <a:rPr lang="en-US" dirty="0" smtClean="0"/>
              <a:t>Parts of a Soundness Proof:</a:t>
            </a:r>
          </a:p>
          <a:p>
            <a:endParaRPr lang="en-US" dirty="0"/>
          </a:p>
          <a:p>
            <a:pPr lvl="1"/>
            <a:r>
              <a:rPr lang="en-US" dirty="0" smtClean="0">
                <a:solidFill>
                  <a:srgbClr val="00FF00"/>
                </a:solidFill>
              </a:rPr>
              <a:t>Progress Theorem</a:t>
            </a:r>
          </a:p>
          <a:p>
            <a:pPr lvl="2"/>
            <a:r>
              <a:rPr lang="en-US" dirty="0" smtClean="0"/>
              <a:t>If </a:t>
            </a:r>
            <a:r>
              <a:rPr lang="en-US" dirty="0" smtClean="0">
                <a:solidFill>
                  <a:srgbClr val="FFFF00"/>
                </a:solidFill>
              </a:rPr>
              <a:t>t is well-typed</a:t>
            </a:r>
            <a:r>
              <a:rPr lang="en-US" dirty="0" smtClean="0"/>
              <a:t> then </a:t>
            </a:r>
            <a:r>
              <a:rPr lang="en-US" dirty="0" smtClean="0">
                <a:solidFill>
                  <a:srgbClr val="FFFF00"/>
                </a:solidFill>
              </a:rPr>
              <a:t>t is a final state </a:t>
            </a:r>
            <a:r>
              <a:rPr lang="en-US" dirty="0" smtClean="0"/>
              <a:t>or </a:t>
            </a:r>
            <a:r>
              <a:rPr lang="en-US" dirty="0" smtClean="0">
                <a:solidFill>
                  <a:srgbClr val="FFFF00"/>
                </a:solidFill>
              </a:rPr>
              <a:t>t transitions to t’</a:t>
            </a:r>
          </a:p>
          <a:p>
            <a:pPr lvl="1"/>
            <a:endParaRPr lang="en-US" dirty="0"/>
          </a:p>
          <a:p>
            <a:pPr lvl="1"/>
            <a:r>
              <a:rPr lang="en-US" dirty="0" smtClean="0">
                <a:solidFill>
                  <a:srgbClr val="00FF00"/>
                </a:solidFill>
              </a:rPr>
              <a:t>Preservation Theorem</a:t>
            </a:r>
          </a:p>
          <a:p>
            <a:pPr lvl="2"/>
            <a:r>
              <a:rPr lang="en-US" dirty="0" smtClean="0"/>
              <a:t>If </a:t>
            </a:r>
            <a:r>
              <a:rPr lang="en-US" dirty="0" smtClean="0">
                <a:solidFill>
                  <a:srgbClr val="FFFF00"/>
                </a:solidFill>
              </a:rPr>
              <a:t>t is well-typed </a:t>
            </a:r>
            <a:r>
              <a:rPr lang="en-US" dirty="0" smtClean="0"/>
              <a:t>and </a:t>
            </a:r>
            <a:r>
              <a:rPr lang="en-US" dirty="0" smtClean="0">
                <a:solidFill>
                  <a:srgbClr val="FFFF00"/>
                </a:solidFill>
              </a:rPr>
              <a:t>t transitions to t’ </a:t>
            </a:r>
            <a:r>
              <a:rPr lang="en-US" dirty="0" smtClean="0"/>
              <a:t>then </a:t>
            </a:r>
            <a:r>
              <a:rPr lang="en-US" dirty="0" smtClean="0">
                <a:solidFill>
                  <a:srgbClr val="FFFF00"/>
                </a:solidFill>
              </a:rPr>
              <a:t>t’ is well-typed</a:t>
            </a:r>
          </a:p>
          <a:p>
            <a:pPr lvl="2"/>
            <a:endParaRPr lang="en-US" dirty="0"/>
          </a:p>
          <a:p>
            <a:pPr lvl="1"/>
            <a:r>
              <a:rPr lang="en-US" dirty="0" smtClean="0"/>
              <a:t>Together, these two theorems imply Type </a:t>
            </a:r>
            <a:r>
              <a:rPr lang="en-US" dirty="0"/>
              <a:t>S</a:t>
            </a:r>
            <a:r>
              <a:rPr lang="en-US" dirty="0" smtClean="0"/>
              <a:t>oundness</a:t>
            </a:r>
            <a:endParaRPr lang="en-US" dirty="0"/>
          </a:p>
        </p:txBody>
      </p:sp>
    </p:spTree>
    <p:extLst>
      <p:ext uri="{BB962C8B-B14F-4D97-AF65-F5344CB8AC3E}">
        <p14:creationId xmlns:p14="http://schemas.microsoft.com/office/powerpoint/2010/main" val="291835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Example</a:t>
            </a:r>
            <a:endParaRPr lang="en-US" dirty="0"/>
          </a:p>
        </p:txBody>
      </p:sp>
      <p:sp>
        <p:nvSpPr>
          <p:cNvPr id="4" name="Rectangle 3"/>
          <p:cNvSpPr/>
          <p:nvPr/>
        </p:nvSpPr>
        <p:spPr>
          <a:xfrm>
            <a:off x="36576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81200" y="1600200"/>
            <a:ext cx="838200" cy="838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627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245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86300" y="1600200"/>
            <a:ext cx="838200" cy="838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295400" y="16002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296412" y="24384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00900" y="16002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200900" y="2438400"/>
            <a:ext cx="723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rved Right Arrow 16"/>
          <p:cNvSpPr/>
          <p:nvPr/>
        </p:nvSpPr>
        <p:spPr>
          <a:xfrm>
            <a:off x="152400" y="1905000"/>
            <a:ext cx="895350" cy="1295400"/>
          </a:xfrm>
          <a:prstGeom prst="curv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Right Arrow 17"/>
          <p:cNvSpPr/>
          <p:nvPr/>
        </p:nvSpPr>
        <p:spPr>
          <a:xfrm flipH="1" flipV="1">
            <a:off x="8077200" y="1828800"/>
            <a:ext cx="895350" cy="1295400"/>
          </a:xfrm>
          <a:prstGeom prst="curved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143000" y="2709837"/>
            <a:ext cx="1847850" cy="523220"/>
          </a:xfrm>
          <a:prstGeom prst="rect">
            <a:avLst/>
          </a:prstGeom>
          <a:noFill/>
        </p:spPr>
        <p:txBody>
          <a:bodyPr wrap="square" rtlCol="0">
            <a:spAutoFit/>
          </a:bodyPr>
          <a:lstStyle/>
          <a:p>
            <a:r>
              <a:rPr lang="en-US" sz="2800" dirty="0" err="1" smtClean="0"/>
              <a:t>Dequeue</a:t>
            </a:r>
            <a:endParaRPr lang="en-US" sz="2800" dirty="0"/>
          </a:p>
        </p:txBody>
      </p:sp>
      <p:sp>
        <p:nvSpPr>
          <p:cNvPr id="20" name="TextBox 19"/>
          <p:cNvSpPr txBox="1"/>
          <p:nvPr/>
        </p:nvSpPr>
        <p:spPr>
          <a:xfrm>
            <a:off x="6096000" y="2731608"/>
            <a:ext cx="1847850" cy="523220"/>
          </a:xfrm>
          <a:prstGeom prst="rect">
            <a:avLst/>
          </a:prstGeom>
          <a:noFill/>
        </p:spPr>
        <p:txBody>
          <a:bodyPr wrap="square" rtlCol="0">
            <a:spAutoFit/>
          </a:bodyPr>
          <a:lstStyle/>
          <a:p>
            <a:pPr algn="r"/>
            <a:r>
              <a:rPr lang="en-US" sz="2800" dirty="0" err="1" smtClean="0"/>
              <a:t>Enqueue</a:t>
            </a:r>
            <a:endParaRPr lang="en-US" sz="2800" dirty="0"/>
          </a:p>
        </p:txBody>
      </p:sp>
      <p:sp>
        <p:nvSpPr>
          <p:cNvPr id="21" name="TextBox 20"/>
          <p:cNvSpPr txBox="1"/>
          <p:nvPr/>
        </p:nvSpPr>
        <p:spPr>
          <a:xfrm>
            <a:off x="1073604" y="1840468"/>
            <a:ext cx="838200" cy="369332"/>
          </a:xfrm>
          <a:prstGeom prst="rect">
            <a:avLst/>
          </a:prstGeom>
          <a:noFill/>
        </p:spPr>
        <p:txBody>
          <a:bodyPr wrap="square" rtlCol="0">
            <a:spAutoFit/>
          </a:bodyPr>
          <a:lstStyle/>
          <a:p>
            <a:pPr algn="r"/>
            <a:r>
              <a:rPr lang="en-US" dirty="0" smtClean="0"/>
              <a:t>front</a:t>
            </a:r>
            <a:endParaRPr lang="en-US" dirty="0"/>
          </a:p>
        </p:txBody>
      </p:sp>
      <p:sp>
        <p:nvSpPr>
          <p:cNvPr id="22" name="TextBox 21"/>
          <p:cNvSpPr txBox="1"/>
          <p:nvPr/>
        </p:nvSpPr>
        <p:spPr>
          <a:xfrm>
            <a:off x="7277100" y="1840468"/>
            <a:ext cx="838200" cy="369332"/>
          </a:xfrm>
          <a:prstGeom prst="rect">
            <a:avLst/>
          </a:prstGeom>
          <a:noFill/>
        </p:spPr>
        <p:txBody>
          <a:bodyPr wrap="square" rtlCol="0">
            <a:spAutoFit/>
          </a:bodyPr>
          <a:lstStyle/>
          <a:p>
            <a:r>
              <a:rPr lang="en-US" dirty="0" smtClean="0"/>
              <a:t>back</a:t>
            </a:r>
            <a:endParaRPr lang="en-US" dirty="0"/>
          </a:p>
        </p:txBody>
      </p:sp>
      <p:grpSp>
        <p:nvGrpSpPr>
          <p:cNvPr id="94" name="Group 93"/>
          <p:cNvGrpSpPr/>
          <p:nvPr/>
        </p:nvGrpSpPr>
        <p:grpSpPr>
          <a:xfrm>
            <a:off x="2362200" y="3287527"/>
            <a:ext cx="4612822" cy="2389240"/>
            <a:chOff x="2472766" y="3287527"/>
            <a:chExt cx="4612822" cy="2389240"/>
          </a:xfrm>
        </p:grpSpPr>
        <p:sp>
          <p:nvSpPr>
            <p:cNvPr id="78" name="Line 1"/>
            <p:cNvSpPr>
              <a:spLocks noChangeShapeType="1"/>
            </p:cNvSpPr>
            <p:nvPr/>
          </p:nvSpPr>
          <p:spPr bwMode="auto">
            <a:xfrm flipH="1">
              <a:off x="4256315" y="37774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9" name="Line 1"/>
            <p:cNvSpPr>
              <a:spLocks noChangeShapeType="1"/>
            </p:cNvSpPr>
            <p:nvPr/>
          </p:nvSpPr>
          <p:spPr bwMode="auto">
            <a:xfrm flipH="1">
              <a:off x="3624943" y="43870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0" name="Line 1"/>
            <p:cNvSpPr>
              <a:spLocks noChangeShapeType="1"/>
            </p:cNvSpPr>
            <p:nvPr/>
          </p:nvSpPr>
          <p:spPr bwMode="auto">
            <a:xfrm flipH="1">
              <a:off x="2950030" y="4974917"/>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1" name="Line 1"/>
            <p:cNvSpPr>
              <a:spLocks noChangeShapeType="1"/>
            </p:cNvSpPr>
            <p:nvPr/>
          </p:nvSpPr>
          <p:spPr bwMode="auto">
            <a:xfrm flipH="1">
              <a:off x="4942114" y="4387089"/>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2" name="Line 1"/>
            <p:cNvSpPr>
              <a:spLocks noChangeShapeType="1"/>
            </p:cNvSpPr>
            <p:nvPr/>
          </p:nvSpPr>
          <p:spPr bwMode="auto">
            <a:xfrm flipH="1">
              <a:off x="4267201" y="4974917"/>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83" name="Line 1"/>
            <p:cNvSpPr>
              <a:spLocks noChangeShapeType="1"/>
            </p:cNvSpPr>
            <p:nvPr/>
          </p:nvSpPr>
          <p:spPr bwMode="auto">
            <a:xfrm flipH="1">
              <a:off x="5595258" y="4985803"/>
              <a:ext cx="261256" cy="228454"/>
            </a:xfrm>
            <a:prstGeom prst="line">
              <a:avLst/>
            </a:prstGeom>
            <a:noFill/>
            <a:ln w="18360">
              <a:solidFill>
                <a:srgbClr val="92D05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7" name="Line 1"/>
            <p:cNvSpPr>
              <a:spLocks noChangeShapeType="1"/>
            </p:cNvSpPr>
            <p:nvPr/>
          </p:nvSpPr>
          <p:spPr bwMode="auto">
            <a:xfrm>
              <a:off x="3705056" y="4909604"/>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5" name="Line 1"/>
            <p:cNvSpPr>
              <a:spLocks noChangeShapeType="1"/>
            </p:cNvSpPr>
            <p:nvPr/>
          </p:nvSpPr>
          <p:spPr bwMode="auto">
            <a:xfrm>
              <a:off x="4390856" y="4310890"/>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6" name="Line 1"/>
            <p:cNvSpPr>
              <a:spLocks noChangeShapeType="1"/>
            </p:cNvSpPr>
            <p:nvPr/>
          </p:nvSpPr>
          <p:spPr bwMode="auto">
            <a:xfrm>
              <a:off x="5022228" y="4920490"/>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2" name="Line 1"/>
            <p:cNvSpPr>
              <a:spLocks noChangeShapeType="1"/>
            </p:cNvSpPr>
            <p:nvPr/>
          </p:nvSpPr>
          <p:spPr bwMode="auto">
            <a:xfrm>
              <a:off x="5043999" y="3712175"/>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3" name="Line 1"/>
            <p:cNvSpPr>
              <a:spLocks noChangeShapeType="1"/>
            </p:cNvSpPr>
            <p:nvPr/>
          </p:nvSpPr>
          <p:spPr bwMode="auto">
            <a:xfrm>
              <a:off x="5675371" y="4321775"/>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74" name="Line 1"/>
            <p:cNvSpPr>
              <a:spLocks noChangeShapeType="1"/>
            </p:cNvSpPr>
            <p:nvPr/>
          </p:nvSpPr>
          <p:spPr bwMode="auto">
            <a:xfrm>
              <a:off x="6314485" y="4923199"/>
              <a:ext cx="192029" cy="228453"/>
            </a:xfrm>
            <a:prstGeom prst="line">
              <a:avLst/>
            </a:prstGeom>
            <a:noFill/>
            <a:ln w="18360">
              <a:solidFill>
                <a:srgbClr val="A86ED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nvGrpSpPr>
            <p:cNvPr id="71" name="Group 70"/>
            <p:cNvGrpSpPr/>
            <p:nvPr/>
          </p:nvGrpSpPr>
          <p:grpSpPr>
            <a:xfrm>
              <a:off x="2472766" y="3287527"/>
              <a:ext cx="4612822" cy="2389240"/>
              <a:chOff x="1861456" y="3124200"/>
              <a:chExt cx="5380265" cy="2786742"/>
            </a:xfrm>
          </p:grpSpPr>
          <p:grpSp>
            <p:nvGrpSpPr>
              <p:cNvPr id="26" name="Group 25"/>
              <p:cNvGrpSpPr/>
              <p:nvPr/>
            </p:nvGrpSpPr>
            <p:grpSpPr>
              <a:xfrm>
                <a:off x="4152900" y="3124200"/>
                <a:ext cx="800100" cy="685800"/>
                <a:chOff x="4000500" y="3619500"/>
                <a:chExt cx="800100" cy="685800"/>
              </a:xfrm>
            </p:grpSpPr>
            <p:sp>
              <p:nvSpPr>
                <p:cNvPr id="23" name="Oval 22"/>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5" name="Rectangle 24"/>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27" name="Group 26"/>
              <p:cNvGrpSpPr/>
              <p:nvPr/>
            </p:nvGrpSpPr>
            <p:grpSpPr>
              <a:xfrm>
                <a:off x="4920343" y="3831771"/>
                <a:ext cx="800100" cy="685800"/>
                <a:chOff x="4000500" y="3619500"/>
                <a:chExt cx="800100" cy="685800"/>
              </a:xfrm>
            </p:grpSpPr>
            <p:sp>
              <p:nvSpPr>
                <p:cNvPr id="28" name="Oval 27"/>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0" name="Rectangle 29"/>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31" name="Group 30"/>
              <p:cNvGrpSpPr/>
              <p:nvPr/>
            </p:nvGrpSpPr>
            <p:grpSpPr>
              <a:xfrm>
                <a:off x="3390900" y="3831771"/>
                <a:ext cx="800100" cy="685800"/>
                <a:chOff x="4000500" y="3619500"/>
                <a:chExt cx="800100" cy="685800"/>
              </a:xfrm>
            </p:grpSpPr>
            <p:sp>
              <p:nvSpPr>
                <p:cNvPr id="32" name="Oval 31"/>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Rectangle 33"/>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35" name="Group 34"/>
              <p:cNvGrpSpPr/>
              <p:nvPr/>
            </p:nvGrpSpPr>
            <p:grpSpPr>
              <a:xfrm>
                <a:off x="4147457" y="4517571"/>
                <a:ext cx="800100" cy="685800"/>
                <a:chOff x="4000500" y="3619500"/>
                <a:chExt cx="800100" cy="685800"/>
              </a:xfrm>
            </p:grpSpPr>
            <p:sp>
              <p:nvSpPr>
                <p:cNvPr id="36" name="Oval 35"/>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Rectangle 37"/>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39" name="Group 38"/>
              <p:cNvGrpSpPr/>
              <p:nvPr/>
            </p:nvGrpSpPr>
            <p:grpSpPr>
              <a:xfrm>
                <a:off x="4914900" y="5225142"/>
                <a:ext cx="800100" cy="685800"/>
                <a:chOff x="4000500" y="3619500"/>
                <a:chExt cx="800100" cy="685800"/>
              </a:xfrm>
            </p:grpSpPr>
            <p:sp>
              <p:nvSpPr>
                <p:cNvPr id="40" name="Oval 39"/>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2" name="Rectangle 41"/>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43" name="Group 42"/>
              <p:cNvGrpSpPr/>
              <p:nvPr/>
            </p:nvGrpSpPr>
            <p:grpSpPr>
              <a:xfrm>
                <a:off x="3385457" y="5225142"/>
                <a:ext cx="800100" cy="685800"/>
                <a:chOff x="4000500" y="3619500"/>
                <a:chExt cx="800100" cy="685800"/>
              </a:xfrm>
            </p:grpSpPr>
            <p:sp>
              <p:nvSpPr>
                <p:cNvPr id="44" name="Oval 43"/>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Rectangle 45"/>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 46"/>
              <p:cNvGrpSpPr/>
              <p:nvPr/>
            </p:nvGrpSpPr>
            <p:grpSpPr>
              <a:xfrm>
                <a:off x="2623456" y="4517571"/>
                <a:ext cx="800100" cy="685800"/>
                <a:chOff x="4000500" y="3619500"/>
                <a:chExt cx="800100" cy="685800"/>
              </a:xfrm>
            </p:grpSpPr>
            <p:sp>
              <p:nvSpPr>
                <p:cNvPr id="48" name="Oval 47"/>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Rectangle 49"/>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55" name="Group 54"/>
              <p:cNvGrpSpPr/>
              <p:nvPr/>
            </p:nvGrpSpPr>
            <p:grpSpPr>
              <a:xfrm>
                <a:off x="1861456" y="5225142"/>
                <a:ext cx="800100" cy="685800"/>
                <a:chOff x="4000500" y="3619500"/>
                <a:chExt cx="800100" cy="685800"/>
              </a:xfrm>
            </p:grpSpPr>
            <p:sp>
              <p:nvSpPr>
                <p:cNvPr id="56" name="Oval 55"/>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8" name="Rectangle 57"/>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grpSp>
            <p:nvGrpSpPr>
              <p:cNvPr id="59" name="Group 58"/>
              <p:cNvGrpSpPr/>
              <p:nvPr/>
            </p:nvGrpSpPr>
            <p:grpSpPr>
              <a:xfrm>
                <a:off x="5674178" y="4517571"/>
                <a:ext cx="800100" cy="685800"/>
                <a:chOff x="4000500" y="3619500"/>
                <a:chExt cx="800100" cy="685800"/>
              </a:xfrm>
            </p:grpSpPr>
            <p:sp>
              <p:nvSpPr>
                <p:cNvPr id="60" name="Oval 59"/>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2" name="Rectangle 61"/>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63" name="Group 62"/>
              <p:cNvGrpSpPr/>
              <p:nvPr/>
            </p:nvGrpSpPr>
            <p:grpSpPr>
              <a:xfrm>
                <a:off x="6441621" y="5225142"/>
                <a:ext cx="800100" cy="685800"/>
                <a:chOff x="4000500" y="3619500"/>
                <a:chExt cx="800100" cy="685800"/>
              </a:xfrm>
            </p:grpSpPr>
            <p:sp>
              <p:nvSpPr>
                <p:cNvPr id="64" name="Oval 63"/>
                <p:cNvSpPr/>
                <p:nvPr/>
              </p:nvSpPr>
              <p:spPr>
                <a:xfrm>
                  <a:off x="4000500" y="3619500"/>
                  <a:ext cx="8001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103914" y="3810000"/>
                  <a:ext cx="3048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6" name="Rectangle 65"/>
                <p:cNvSpPr/>
                <p:nvPr/>
              </p:nvSpPr>
              <p:spPr>
                <a:xfrm>
                  <a:off x="4408714" y="3810000"/>
                  <a:ext cx="304800" cy="304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grpSp>
        <p:cxnSp>
          <p:nvCxnSpPr>
            <p:cNvPr id="85" name="Curved Connector 84"/>
            <p:cNvCxnSpPr>
              <a:stCxn id="28" idx="7"/>
              <a:endCxn id="23" idx="6"/>
            </p:cNvCxnSpPr>
            <p:nvPr/>
          </p:nvCxnSpPr>
          <p:spPr>
            <a:xfrm rot="16200000" flipV="1">
              <a:off x="5202709" y="3502139"/>
              <a:ext cx="398761" cy="557516"/>
            </a:xfrm>
            <a:prstGeom prst="curvedConnector2">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60" idx="0"/>
              <a:endCxn id="32" idx="0"/>
            </p:cNvCxnSpPr>
            <p:nvPr/>
          </p:nvCxnSpPr>
          <p:spPr>
            <a:xfrm rot="16200000" flipV="1">
              <a:off x="4811844" y="3209364"/>
              <a:ext cx="587977" cy="1957590"/>
            </a:xfrm>
            <a:prstGeom prst="curvedConnector3">
              <a:avLst>
                <a:gd name="adj1" fmla="val 246259"/>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64" idx="0"/>
              <a:endCxn id="48" idx="0"/>
            </p:cNvCxnSpPr>
            <p:nvPr/>
          </p:nvCxnSpPr>
          <p:spPr>
            <a:xfrm rot="16200000" flipV="1">
              <a:off x="4802511" y="3148698"/>
              <a:ext cx="606643" cy="3273541"/>
            </a:xfrm>
            <a:prstGeom prst="curvedConnector3">
              <a:avLst>
                <a:gd name="adj1" fmla="val 39249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751116" y="6019800"/>
            <a:ext cx="4024562" cy="523220"/>
          </a:xfrm>
          <a:prstGeom prst="rect">
            <a:avLst/>
          </a:prstGeom>
          <a:noFill/>
        </p:spPr>
        <p:txBody>
          <a:bodyPr wrap="square" rtlCol="0">
            <a:spAutoFit/>
          </a:bodyPr>
          <a:lstStyle/>
          <a:p>
            <a:r>
              <a:rPr lang="en-US" sz="2800" dirty="0" smtClean="0"/>
              <a:t>O(n</a:t>
            </a:r>
            <a:r>
              <a:rPr lang="en-US" sz="2800" baseline="30000" dirty="0" smtClean="0"/>
              <a:t>2</a:t>
            </a:r>
            <a:r>
              <a:rPr lang="en-US" sz="2800" dirty="0" smtClean="0"/>
              <a:t>) Transitions Total</a:t>
            </a:r>
            <a:endParaRPr lang="en-US" sz="2800" dirty="0"/>
          </a:p>
        </p:txBody>
      </p:sp>
    </p:spTree>
    <p:extLst>
      <p:ext uri="{BB962C8B-B14F-4D97-AF65-F5344CB8AC3E}">
        <p14:creationId xmlns:p14="http://schemas.microsoft.com/office/powerpoint/2010/main" val="10896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Checking Type Soundness</a:t>
            </a:r>
            <a:endParaRPr lang="en-US" dirty="0"/>
          </a:p>
        </p:txBody>
      </p:sp>
      <p:sp>
        <p:nvSpPr>
          <p:cNvPr id="60432" name="Text Box 16"/>
          <p:cNvSpPr txBox="1">
            <a:spLocks noChangeArrowheads="1"/>
          </p:cNvSpPr>
          <p:nvPr/>
        </p:nvSpPr>
        <p:spPr bwMode="auto">
          <a:xfrm>
            <a:off x="762000" y="2209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Courier New" pitchFamily="49" charset="0"/>
              </a:rPr>
              <a:t>if iszero 0 then true else false</a:t>
            </a:r>
          </a:p>
        </p:txBody>
      </p:sp>
      <p:grpSp>
        <p:nvGrpSpPr>
          <p:cNvPr id="60533" name="Group 117"/>
          <p:cNvGrpSpPr>
            <a:grpSpLocks/>
          </p:cNvGrpSpPr>
          <p:nvPr/>
        </p:nvGrpSpPr>
        <p:grpSpPr bwMode="auto">
          <a:xfrm>
            <a:off x="685800" y="2743200"/>
            <a:ext cx="2362200" cy="1752600"/>
            <a:chOff x="336" y="1728"/>
            <a:chExt cx="1488" cy="1104"/>
          </a:xfrm>
        </p:grpSpPr>
        <p:sp>
          <p:nvSpPr>
            <p:cNvPr id="60422" name="Oval 6"/>
            <p:cNvSpPr>
              <a:spLocks noChangeArrowheads="1"/>
            </p:cNvSpPr>
            <p:nvPr/>
          </p:nvSpPr>
          <p:spPr bwMode="auto">
            <a:xfrm>
              <a:off x="1100"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23" name="Oval 7"/>
            <p:cNvSpPr>
              <a:spLocks noChangeArrowheads="1"/>
            </p:cNvSpPr>
            <p:nvPr/>
          </p:nvSpPr>
          <p:spPr bwMode="auto">
            <a:xfrm>
              <a:off x="768"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0424" name="Oval 8"/>
            <p:cNvSpPr>
              <a:spLocks noChangeArrowheads="1"/>
            </p:cNvSpPr>
            <p:nvPr/>
          </p:nvSpPr>
          <p:spPr bwMode="auto">
            <a:xfrm>
              <a:off x="1100"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425" name="Oval 9"/>
            <p:cNvSpPr>
              <a:spLocks noChangeArrowheads="1"/>
            </p:cNvSpPr>
            <p:nvPr/>
          </p:nvSpPr>
          <p:spPr bwMode="auto">
            <a:xfrm>
              <a:off x="1440"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426" name="Line 10"/>
            <p:cNvSpPr>
              <a:spLocks noChangeShapeType="1"/>
            </p:cNvSpPr>
            <p:nvPr/>
          </p:nvSpPr>
          <p:spPr bwMode="auto">
            <a:xfrm flipH="1">
              <a:off x="912"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Line 11"/>
            <p:cNvSpPr>
              <a:spLocks noChangeShapeType="1"/>
            </p:cNvSpPr>
            <p:nvPr/>
          </p:nvSpPr>
          <p:spPr bwMode="auto">
            <a:xfrm>
              <a:off x="1244"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p:cNvSpPr>
              <a:spLocks noChangeShapeType="1"/>
            </p:cNvSpPr>
            <p:nvPr/>
          </p:nvSpPr>
          <p:spPr bwMode="auto">
            <a:xfrm>
              <a:off x="1244"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3" name="Oval 17"/>
            <p:cNvSpPr>
              <a:spLocks noChangeArrowheads="1"/>
            </p:cNvSpPr>
            <p:nvPr/>
          </p:nvSpPr>
          <p:spPr bwMode="auto">
            <a:xfrm>
              <a:off x="336"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8" name="Oval 32"/>
            <p:cNvSpPr>
              <a:spLocks noChangeArrowheads="1"/>
            </p:cNvSpPr>
            <p:nvPr/>
          </p:nvSpPr>
          <p:spPr bwMode="auto">
            <a:xfrm>
              <a:off x="432"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449" name="Line 33"/>
            <p:cNvSpPr>
              <a:spLocks noChangeShapeType="1"/>
            </p:cNvSpPr>
            <p:nvPr/>
          </p:nvSpPr>
          <p:spPr bwMode="auto">
            <a:xfrm flipH="1">
              <a:off x="576"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0534" name="Group 118"/>
          <p:cNvGrpSpPr>
            <a:grpSpLocks/>
          </p:cNvGrpSpPr>
          <p:nvPr/>
        </p:nvGrpSpPr>
        <p:grpSpPr bwMode="auto">
          <a:xfrm>
            <a:off x="1600200" y="4495800"/>
            <a:ext cx="2362200" cy="1905000"/>
            <a:chOff x="912" y="2832"/>
            <a:chExt cx="1488" cy="1200"/>
          </a:xfrm>
        </p:grpSpPr>
        <p:sp>
          <p:nvSpPr>
            <p:cNvPr id="60447" name="Line 31"/>
            <p:cNvSpPr>
              <a:spLocks noChangeShapeType="1"/>
            </p:cNvSpPr>
            <p:nvPr/>
          </p:nvSpPr>
          <p:spPr bwMode="auto">
            <a:xfrm>
              <a:off x="1008" y="2832"/>
              <a:ext cx="672"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52" name="Oval 36"/>
            <p:cNvSpPr>
              <a:spLocks noChangeArrowheads="1"/>
            </p:cNvSpPr>
            <p:nvPr/>
          </p:nvSpPr>
          <p:spPr bwMode="auto">
            <a:xfrm>
              <a:off x="1676"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53" name="Oval 37"/>
            <p:cNvSpPr>
              <a:spLocks noChangeArrowheads="1"/>
            </p:cNvSpPr>
            <p:nvPr/>
          </p:nvSpPr>
          <p:spPr bwMode="auto">
            <a:xfrm>
              <a:off x="1344"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454" name="Oval 38"/>
            <p:cNvSpPr>
              <a:spLocks noChangeArrowheads="1"/>
            </p:cNvSpPr>
            <p:nvPr/>
          </p:nvSpPr>
          <p:spPr bwMode="auto">
            <a:xfrm>
              <a:off x="1676"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455" name="Oval 39"/>
            <p:cNvSpPr>
              <a:spLocks noChangeArrowheads="1"/>
            </p:cNvSpPr>
            <p:nvPr/>
          </p:nvSpPr>
          <p:spPr bwMode="auto">
            <a:xfrm>
              <a:off x="2016"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456" name="Line 40"/>
            <p:cNvSpPr>
              <a:spLocks noChangeShapeType="1"/>
            </p:cNvSpPr>
            <p:nvPr/>
          </p:nvSpPr>
          <p:spPr bwMode="auto">
            <a:xfrm flipH="1">
              <a:off x="1488"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7" name="Line 41"/>
            <p:cNvSpPr>
              <a:spLocks noChangeShapeType="1"/>
            </p:cNvSpPr>
            <p:nvPr/>
          </p:nvSpPr>
          <p:spPr bwMode="auto">
            <a:xfrm>
              <a:off x="1820"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8" name="Line 42"/>
            <p:cNvSpPr>
              <a:spLocks noChangeShapeType="1"/>
            </p:cNvSpPr>
            <p:nvPr/>
          </p:nvSpPr>
          <p:spPr bwMode="auto">
            <a:xfrm>
              <a:off x="1820"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9" name="Oval 43"/>
            <p:cNvSpPr>
              <a:spLocks noChangeArrowheads="1"/>
            </p:cNvSpPr>
            <p:nvPr/>
          </p:nvSpPr>
          <p:spPr bwMode="auto">
            <a:xfrm>
              <a:off x="912"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531" name="Group 115"/>
          <p:cNvGrpSpPr>
            <a:grpSpLocks/>
          </p:cNvGrpSpPr>
          <p:nvPr/>
        </p:nvGrpSpPr>
        <p:grpSpPr bwMode="auto">
          <a:xfrm>
            <a:off x="3276600" y="2743200"/>
            <a:ext cx="3276600" cy="3657600"/>
            <a:chOff x="1968" y="1728"/>
            <a:chExt cx="2064" cy="2304"/>
          </a:xfrm>
        </p:grpSpPr>
        <p:sp>
          <p:nvSpPr>
            <p:cNvPr id="60462" name="Line 46"/>
            <p:cNvSpPr>
              <a:spLocks noChangeShapeType="1"/>
            </p:cNvSpPr>
            <p:nvPr/>
          </p:nvSpPr>
          <p:spPr bwMode="auto">
            <a:xfrm>
              <a:off x="2640" y="2832"/>
              <a:ext cx="672"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64" name="Oval 48"/>
            <p:cNvSpPr>
              <a:spLocks noChangeArrowheads="1"/>
            </p:cNvSpPr>
            <p:nvPr/>
          </p:nvSpPr>
          <p:spPr bwMode="auto">
            <a:xfrm>
              <a:off x="2732"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65" name="Oval 49"/>
            <p:cNvSpPr>
              <a:spLocks noChangeArrowheads="1"/>
            </p:cNvSpPr>
            <p:nvPr/>
          </p:nvSpPr>
          <p:spPr bwMode="auto">
            <a:xfrm>
              <a:off x="2400"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0466" name="Oval 50"/>
            <p:cNvSpPr>
              <a:spLocks noChangeArrowheads="1"/>
            </p:cNvSpPr>
            <p:nvPr/>
          </p:nvSpPr>
          <p:spPr bwMode="auto">
            <a:xfrm>
              <a:off x="2732"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pred</a:t>
              </a:r>
            </a:p>
          </p:txBody>
        </p:sp>
        <p:sp>
          <p:nvSpPr>
            <p:cNvPr id="60467" name="Oval 51"/>
            <p:cNvSpPr>
              <a:spLocks noChangeArrowheads="1"/>
            </p:cNvSpPr>
            <p:nvPr/>
          </p:nvSpPr>
          <p:spPr bwMode="auto">
            <a:xfrm>
              <a:off x="3072"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succ</a:t>
              </a:r>
            </a:p>
          </p:txBody>
        </p:sp>
        <p:sp>
          <p:nvSpPr>
            <p:cNvPr id="60468" name="Line 52"/>
            <p:cNvSpPr>
              <a:spLocks noChangeShapeType="1"/>
            </p:cNvSpPr>
            <p:nvPr/>
          </p:nvSpPr>
          <p:spPr bwMode="auto">
            <a:xfrm flipH="1">
              <a:off x="2544"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69" name="Line 53"/>
            <p:cNvSpPr>
              <a:spLocks noChangeShapeType="1"/>
            </p:cNvSpPr>
            <p:nvPr/>
          </p:nvSpPr>
          <p:spPr bwMode="auto">
            <a:xfrm>
              <a:off x="2876"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0" name="Line 54"/>
            <p:cNvSpPr>
              <a:spLocks noChangeShapeType="1"/>
            </p:cNvSpPr>
            <p:nvPr/>
          </p:nvSpPr>
          <p:spPr bwMode="auto">
            <a:xfrm>
              <a:off x="2876"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1" name="Oval 55"/>
            <p:cNvSpPr>
              <a:spLocks noChangeArrowheads="1"/>
            </p:cNvSpPr>
            <p:nvPr/>
          </p:nvSpPr>
          <p:spPr bwMode="auto">
            <a:xfrm>
              <a:off x="1968"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2" name="Oval 56"/>
            <p:cNvSpPr>
              <a:spLocks noChangeArrowheads="1"/>
            </p:cNvSpPr>
            <p:nvPr/>
          </p:nvSpPr>
          <p:spPr bwMode="auto">
            <a:xfrm>
              <a:off x="2064"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473" name="Line 57"/>
            <p:cNvSpPr>
              <a:spLocks noChangeShapeType="1"/>
            </p:cNvSpPr>
            <p:nvPr/>
          </p:nvSpPr>
          <p:spPr bwMode="auto">
            <a:xfrm flipH="1">
              <a:off x="2208"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4" name="Oval 58"/>
            <p:cNvSpPr>
              <a:spLocks noChangeArrowheads="1"/>
            </p:cNvSpPr>
            <p:nvPr/>
          </p:nvSpPr>
          <p:spPr bwMode="auto">
            <a:xfrm>
              <a:off x="3308"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75" name="Oval 59"/>
            <p:cNvSpPr>
              <a:spLocks noChangeArrowheads="1"/>
            </p:cNvSpPr>
            <p:nvPr/>
          </p:nvSpPr>
          <p:spPr bwMode="auto">
            <a:xfrm>
              <a:off x="2976"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478" name="Line 62"/>
            <p:cNvSpPr>
              <a:spLocks noChangeShapeType="1"/>
            </p:cNvSpPr>
            <p:nvPr/>
          </p:nvSpPr>
          <p:spPr bwMode="auto">
            <a:xfrm flipH="1">
              <a:off x="3120"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9" name="Line 63"/>
            <p:cNvSpPr>
              <a:spLocks noChangeShapeType="1"/>
            </p:cNvSpPr>
            <p:nvPr/>
          </p:nvSpPr>
          <p:spPr bwMode="auto">
            <a:xfrm>
              <a:off x="3452"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80" name="Line 64"/>
            <p:cNvSpPr>
              <a:spLocks noChangeShapeType="1"/>
            </p:cNvSpPr>
            <p:nvPr/>
          </p:nvSpPr>
          <p:spPr bwMode="auto">
            <a:xfrm>
              <a:off x="3452"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81" name="Oval 65"/>
            <p:cNvSpPr>
              <a:spLocks noChangeArrowheads="1"/>
            </p:cNvSpPr>
            <p:nvPr/>
          </p:nvSpPr>
          <p:spPr bwMode="auto">
            <a:xfrm>
              <a:off x="2544"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05" name="Oval 89"/>
            <p:cNvSpPr>
              <a:spLocks noChangeArrowheads="1"/>
            </p:cNvSpPr>
            <p:nvPr/>
          </p:nvSpPr>
          <p:spPr bwMode="auto">
            <a:xfrm>
              <a:off x="2400"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506" name="Line 90"/>
            <p:cNvSpPr>
              <a:spLocks noChangeShapeType="1"/>
            </p:cNvSpPr>
            <p:nvPr/>
          </p:nvSpPr>
          <p:spPr bwMode="auto">
            <a:xfrm flipH="1">
              <a:off x="2544"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07" name="Oval 91"/>
            <p:cNvSpPr>
              <a:spLocks noChangeArrowheads="1"/>
            </p:cNvSpPr>
            <p:nvPr/>
          </p:nvSpPr>
          <p:spPr bwMode="auto">
            <a:xfrm>
              <a:off x="2736"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508" name="Line 92"/>
            <p:cNvSpPr>
              <a:spLocks noChangeShapeType="1"/>
            </p:cNvSpPr>
            <p:nvPr/>
          </p:nvSpPr>
          <p:spPr bwMode="auto">
            <a:xfrm flipH="1">
              <a:off x="2880"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09" name="Oval 93"/>
            <p:cNvSpPr>
              <a:spLocks noChangeArrowheads="1"/>
            </p:cNvSpPr>
            <p:nvPr/>
          </p:nvSpPr>
          <p:spPr bwMode="auto">
            <a:xfrm>
              <a:off x="3308"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pred</a:t>
              </a:r>
            </a:p>
          </p:txBody>
        </p:sp>
        <p:sp>
          <p:nvSpPr>
            <p:cNvPr id="60510" name="Oval 94"/>
            <p:cNvSpPr>
              <a:spLocks noChangeArrowheads="1"/>
            </p:cNvSpPr>
            <p:nvPr/>
          </p:nvSpPr>
          <p:spPr bwMode="auto">
            <a:xfrm>
              <a:off x="3648"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succ</a:t>
              </a:r>
            </a:p>
          </p:txBody>
        </p:sp>
        <p:sp>
          <p:nvSpPr>
            <p:cNvPr id="60511" name="Oval 95"/>
            <p:cNvSpPr>
              <a:spLocks noChangeArrowheads="1"/>
            </p:cNvSpPr>
            <p:nvPr/>
          </p:nvSpPr>
          <p:spPr bwMode="auto">
            <a:xfrm>
              <a:off x="2976"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512" name="Line 96"/>
            <p:cNvSpPr>
              <a:spLocks noChangeShapeType="1"/>
            </p:cNvSpPr>
            <p:nvPr/>
          </p:nvSpPr>
          <p:spPr bwMode="auto">
            <a:xfrm flipH="1">
              <a:off x="3120"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13" name="Oval 97"/>
            <p:cNvSpPr>
              <a:spLocks noChangeArrowheads="1"/>
            </p:cNvSpPr>
            <p:nvPr/>
          </p:nvSpPr>
          <p:spPr bwMode="auto">
            <a:xfrm>
              <a:off x="3312"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514" name="Line 98"/>
            <p:cNvSpPr>
              <a:spLocks noChangeShapeType="1"/>
            </p:cNvSpPr>
            <p:nvPr/>
          </p:nvSpPr>
          <p:spPr bwMode="auto">
            <a:xfrm flipH="1">
              <a:off x="3456"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0530" name="Group 114"/>
          <p:cNvGrpSpPr>
            <a:grpSpLocks/>
          </p:cNvGrpSpPr>
          <p:nvPr/>
        </p:nvGrpSpPr>
        <p:grpSpPr bwMode="auto">
          <a:xfrm>
            <a:off x="5791200" y="2743200"/>
            <a:ext cx="3276600" cy="3657600"/>
            <a:chOff x="3552" y="1728"/>
            <a:chExt cx="2064" cy="2304"/>
          </a:xfrm>
        </p:grpSpPr>
        <p:sp>
          <p:nvSpPr>
            <p:cNvPr id="60482" name="Line 66"/>
            <p:cNvSpPr>
              <a:spLocks noChangeShapeType="1"/>
            </p:cNvSpPr>
            <p:nvPr/>
          </p:nvSpPr>
          <p:spPr bwMode="auto">
            <a:xfrm>
              <a:off x="4224" y="2832"/>
              <a:ext cx="672"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84" name="Oval 68"/>
            <p:cNvSpPr>
              <a:spLocks noChangeArrowheads="1"/>
            </p:cNvSpPr>
            <p:nvPr/>
          </p:nvSpPr>
          <p:spPr bwMode="auto">
            <a:xfrm>
              <a:off x="4316" y="17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85" name="Oval 69"/>
            <p:cNvSpPr>
              <a:spLocks noChangeArrowheads="1"/>
            </p:cNvSpPr>
            <p:nvPr/>
          </p:nvSpPr>
          <p:spPr bwMode="auto">
            <a:xfrm>
              <a:off x="3984" y="20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60486" name="Oval 70"/>
            <p:cNvSpPr>
              <a:spLocks noChangeArrowheads="1"/>
            </p:cNvSpPr>
            <p:nvPr/>
          </p:nvSpPr>
          <p:spPr bwMode="auto">
            <a:xfrm>
              <a:off x="4316" y="20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87" name="Oval 71"/>
            <p:cNvSpPr>
              <a:spLocks noChangeArrowheads="1"/>
            </p:cNvSpPr>
            <p:nvPr/>
          </p:nvSpPr>
          <p:spPr bwMode="auto">
            <a:xfrm>
              <a:off x="4656" y="20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488" name="Line 72"/>
            <p:cNvSpPr>
              <a:spLocks noChangeShapeType="1"/>
            </p:cNvSpPr>
            <p:nvPr/>
          </p:nvSpPr>
          <p:spPr bwMode="auto">
            <a:xfrm flipH="1">
              <a:off x="4128" y="19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89" name="Line 73"/>
            <p:cNvSpPr>
              <a:spLocks noChangeShapeType="1"/>
            </p:cNvSpPr>
            <p:nvPr/>
          </p:nvSpPr>
          <p:spPr bwMode="auto">
            <a:xfrm>
              <a:off x="4460" y="19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90" name="Line 74"/>
            <p:cNvSpPr>
              <a:spLocks noChangeShapeType="1"/>
            </p:cNvSpPr>
            <p:nvPr/>
          </p:nvSpPr>
          <p:spPr bwMode="auto">
            <a:xfrm>
              <a:off x="4460" y="19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91" name="Oval 75"/>
            <p:cNvSpPr>
              <a:spLocks noChangeArrowheads="1"/>
            </p:cNvSpPr>
            <p:nvPr/>
          </p:nvSpPr>
          <p:spPr bwMode="auto">
            <a:xfrm>
              <a:off x="3552" y="17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2" name="Oval 76"/>
            <p:cNvSpPr>
              <a:spLocks noChangeArrowheads="1"/>
            </p:cNvSpPr>
            <p:nvPr/>
          </p:nvSpPr>
          <p:spPr bwMode="auto">
            <a:xfrm>
              <a:off x="3648" y="235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60493" name="Line 77"/>
            <p:cNvSpPr>
              <a:spLocks noChangeShapeType="1"/>
            </p:cNvSpPr>
            <p:nvPr/>
          </p:nvSpPr>
          <p:spPr bwMode="auto">
            <a:xfrm flipH="1">
              <a:off x="3792" y="2247"/>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94" name="Oval 78"/>
            <p:cNvSpPr>
              <a:spLocks noChangeArrowheads="1"/>
            </p:cNvSpPr>
            <p:nvPr/>
          </p:nvSpPr>
          <p:spPr bwMode="auto">
            <a:xfrm>
              <a:off x="4892" y="2982"/>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495" name="Oval 79"/>
            <p:cNvSpPr>
              <a:spLocks noChangeArrowheads="1"/>
            </p:cNvSpPr>
            <p:nvPr/>
          </p:nvSpPr>
          <p:spPr bwMode="auto">
            <a:xfrm>
              <a:off x="4560" y="3264"/>
              <a:ext cx="290" cy="17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498" name="Line 82"/>
            <p:cNvSpPr>
              <a:spLocks noChangeShapeType="1"/>
            </p:cNvSpPr>
            <p:nvPr/>
          </p:nvSpPr>
          <p:spPr bwMode="auto">
            <a:xfrm flipH="1">
              <a:off x="4704" y="3159"/>
              <a:ext cx="332" cy="1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99" name="Line 83"/>
            <p:cNvSpPr>
              <a:spLocks noChangeShapeType="1"/>
            </p:cNvSpPr>
            <p:nvPr/>
          </p:nvSpPr>
          <p:spPr bwMode="auto">
            <a:xfrm>
              <a:off x="5036" y="3159"/>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00" name="Line 84"/>
            <p:cNvSpPr>
              <a:spLocks noChangeShapeType="1"/>
            </p:cNvSpPr>
            <p:nvPr/>
          </p:nvSpPr>
          <p:spPr bwMode="auto">
            <a:xfrm>
              <a:off x="5036" y="3159"/>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01" name="Oval 85"/>
            <p:cNvSpPr>
              <a:spLocks noChangeArrowheads="1"/>
            </p:cNvSpPr>
            <p:nvPr/>
          </p:nvSpPr>
          <p:spPr bwMode="auto">
            <a:xfrm>
              <a:off x="4128" y="2928"/>
              <a:ext cx="1488" cy="11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16" name="Oval 100"/>
            <p:cNvSpPr>
              <a:spLocks noChangeArrowheads="1"/>
            </p:cNvSpPr>
            <p:nvPr/>
          </p:nvSpPr>
          <p:spPr bwMode="auto">
            <a:xfrm>
              <a:off x="3984"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517" name="Oval 101"/>
            <p:cNvSpPr>
              <a:spLocks noChangeArrowheads="1"/>
            </p:cNvSpPr>
            <p:nvPr/>
          </p:nvSpPr>
          <p:spPr bwMode="auto">
            <a:xfrm>
              <a:off x="4316" y="2356"/>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518" name="Oval 102"/>
            <p:cNvSpPr>
              <a:spLocks noChangeArrowheads="1"/>
            </p:cNvSpPr>
            <p:nvPr/>
          </p:nvSpPr>
          <p:spPr bwMode="auto">
            <a:xfrm>
              <a:off x="4656" y="23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519" name="Line 103"/>
            <p:cNvSpPr>
              <a:spLocks noChangeShapeType="1"/>
            </p:cNvSpPr>
            <p:nvPr/>
          </p:nvSpPr>
          <p:spPr bwMode="auto">
            <a:xfrm flipH="1">
              <a:off x="4128" y="22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0" name="Line 104"/>
            <p:cNvSpPr>
              <a:spLocks noChangeShapeType="1"/>
            </p:cNvSpPr>
            <p:nvPr/>
          </p:nvSpPr>
          <p:spPr bwMode="auto">
            <a:xfrm>
              <a:off x="4460" y="2247"/>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1" name="Line 105"/>
            <p:cNvSpPr>
              <a:spLocks noChangeShapeType="1"/>
            </p:cNvSpPr>
            <p:nvPr/>
          </p:nvSpPr>
          <p:spPr bwMode="auto">
            <a:xfrm>
              <a:off x="4460" y="2247"/>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2" name="Oval 106"/>
            <p:cNvSpPr>
              <a:spLocks noChangeArrowheads="1"/>
            </p:cNvSpPr>
            <p:nvPr/>
          </p:nvSpPr>
          <p:spPr bwMode="auto">
            <a:xfrm>
              <a:off x="4892" y="3268"/>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60523" name="Oval 107"/>
            <p:cNvSpPr>
              <a:spLocks noChangeArrowheads="1"/>
            </p:cNvSpPr>
            <p:nvPr/>
          </p:nvSpPr>
          <p:spPr bwMode="auto">
            <a:xfrm>
              <a:off x="5232" y="3264"/>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524" name="Oval 108"/>
            <p:cNvSpPr>
              <a:spLocks noChangeArrowheads="1"/>
            </p:cNvSpPr>
            <p:nvPr/>
          </p:nvSpPr>
          <p:spPr bwMode="auto">
            <a:xfrm>
              <a:off x="4560"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525" name="Oval 109"/>
            <p:cNvSpPr>
              <a:spLocks noChangeArrowheads="1"/>
            </p:cNvSpPr>
            <p:nvPr/>
          </p:nvSpPr>
          <p:spPr bwMode="auto">
            <a:xfrm>
              <a:off x="4892" y="3556"/>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60526" name="Oval 110"/>
            <p:cNvSpPr>
              <a:spLocks noChangeArrowheads="1"/>
            </p:cNvSpPr>
            <p:nvPr/>
          </p:nvSpPr>
          <p:spPr bwMode="auto">
            <a:xfrm>
              <a:off x="5232" y="3552"/>
              <a:ext cx="290" cy="177"/>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60527" name="Line 111"/>
            <p:cNvSpPr>
              <a:spLocks noChangeShapeType="1"/>
            </p:cNvSpPr>
            <p:nvPr/>
          </p:nvSpPr>
          <p:spPr bwMode="auto">
            <a:xfrm flipH="1">
              <a:off x="4704" y="3447"/>
              <a:ext cx="332"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8" name="Line 112"/>
            <p:cNvSpPr>
              <a:spLocks noChangeShapeType="1"/>
            </p:cNvSpPr>
            <p:nvPr/>
          </p:nvSpPr>
          <p:spPr bwMode="auto">
            <a:xfrm>
              <a:off x="5036" y="3447"/>
              <a:ext cx="340" cy="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9" name="Line 113"/>
            <p:cNvSpPr>
              <a:spLocks noChangeShapeType="1"/>
            </p:cNvSpPr>
            <p:nvPr/>
          </p:nvSpPr>
          <p:spPr bwMode="auto">
            <a:xfrm>
              <a:off x="5036" y="3447"/>
              <a:ext cx="3"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 name="Group 77"/>
          <p:cNvGrpSpPr>
            <a:grpSpLocks/>
          </p:cNvGrpSpPr>
          <p:nvPr/>
        </p:nvGrpSpPr>
        <p:grpSpPr bwMode="auto">
          <a:xfrm>
            <a:off x="4421187" y="2863849"/>
            <a:ext cx="3656013" cy="3656013"/>
            <a:chOff x="2880" y="1856"/>
            <a:chExt cx="2303" cy="2303"/>
          </a:xfrm>
        </p:grpSpPr>
        <p:sp>
          <p:nvSpPr>
            <p:cNvPr id="88" name="AutoShape 78"/>
            <p:cNvSpPr>
              <a:spLocks noChangeArrowheads="1"/>
            </p:cNvSpPr>
            <p:nvPr/>
          </p:nvSpPr>
          <p:spPr bwMode="auto">
            <a:xfrm>
              <a:off x="2880" y="1856"/>
              <a:ext cx="2304" cy="23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AutoShape 79"/>
            <p:cNvSpPr>
              <a:spLocks noChangeArrowheads="1"/>
            </p:cNvSpPr>
            <p:nvPr/>
          </p:nvSpPr>
          <p:spPr bwMode="auto">
            <a:xfrm>
              <a:off x="3024" y="2720"/>
              <a:ext cx="2016" cy="576"/>
            </a:xfrm>
            <a:prstGeom prst="roundRect">
              <a:avLst>
                <a:gd name="adj" fmla="val 16667"/>
              </a:avLst>
            </a:prstGeom>
            <a:solidFill>
              <a:srgbClr val="2800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7336" rIns="90000" bIns="45000" anchor="ctr"/>
            <a:lstStyle/>
            <a:p>
              <a:pPr algn="ctr">
                <a:tabLst>
                  <a:tab pos="723900" algn="l"/>
                  <a:tab pos="1447800" algn="l"/>
                  <a:tab pos="2171700" algn="l"/>
                  <a:tab pos="2895600" algn="l"/>
                </a:tabLst>
              </a:pPr>
              <a:r>
                <a:rPr lang="en-US" sz="4800">
                  <a:solidFill>
                    <a:srgbClr val="FFFFFF"/>
                  </a:solidFill>
                  <a:ea typeface="DejaVu Sans" charset="0"/>
                  <a:cs typeface="DejaVu Sans" charset="0"/>
                </a:rPr>
                <a:t>PRUNED</a:t>
              </a:r>
            </a:p>
          </p:txBody>
        </p:sp>
      </p:grpSp>
    </p:spTree>
    <p:custDataLst>
      <p:tags r:id="rId1"/>
    </p:custDataLst>
    <p:extLst>
      <p:ext uri="{BB962C8B-B14F-4D97-AF65-F5344CB8AC3E}">
        <p14:creationId xmlns:p14="http://schemas.microsoft.com/office/powerpoint/2010/main" val="317004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531"/>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05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Checking Type Soundness</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b="1" dirty="0" smtClean="0">
                <a:solidFill>
                  <a:srgbClr val="FFFF00"/>
                </a:solidFill>
              </a:rPr>
              <a:t>Language Definition</a:t>
            </a:r>
          </a:p>
          <a:p>
            <a:pPr lvl="2"/>
            <a:r>
              <a:rPr lang="en-US" dirty="0" smtClean="0"/>
              <a:t>Search Algorithm</a:t>
            </a:r>
          </a:p>
          <a:p>
            <a:pPr lvl="2"/>
            <a:r>
              <a:rPr lang="en-US" dirty="0" smtClean="0"/>
              <a:t>State Space Reduction</a:t>
            </a:r>
          </a:p>
        </p:txBody>
      </p:sp>
    </p:spTree>
    <p:extLst>
      <p:ext uri="{BB962C8B-B14F-4D97-AF65-F5344CB8AC3E}">
        <p14:creationId xmlns:p14="http://schemas.microsoft.com/office/powerpoint/2010/main" val="27373415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Definition</a:t>
            </a:r>
            <a:endParaRPr lang="en-US" dirty="0"/>
          </a:p>
        </p:txBody>
      </p:sp>
      <p:sp>
        <p:nvSpPr>
          <p:cNvPr id="4" name="Rectangle 7"/>
          <p:cNvSpPr>
            <a:spLocks noChangeArrowheads="1"/>
          </p:cNvSpPr>
          <p:nvPr/>
        </p:nvSpPr>
        <p:spPr bwMode="auto">
          <a:xfrm>
            <a:off x="1447800" y="1447800"/>
            <a:ext cx="6037263"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5000"/>
              </a:lnSpc>
              <a:buClr>
                <a:schemeClr val="hlink"/>
              </a:buClr>
              <a:buSzPct val="70000"/>
              <a:buFont typeface="Wingdings" pitchFamily="2" charset="2"/>
              <a:buNone/>
            </a:pPr>
            <a:r>
              <a:rPr lang="en-US" sz="1000" b="1" dirty="0">
                <a:solidFill>
                  <a:srgbClr val="66FF66"/>
                </a:solidFill>
                <a:latin typeface="Courier New" pitchFamily="49" charset="0"/>
              </a:rPr>
              <a:t>class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ExpressionLanguage</a:t>
            </a:r>
            <a:r>
              <a:rPr lang="en-US" sz="1000" b="1" dirty="0">
                <a:solidFill>
                  <a:srgbClr val="003300"/>
                </a:solidFill>
                <a:latin typeface="Courier New" pitchFamily="49" charset="0"/>
              </a:rPr>
              <a:t> </a:t>
            </a:r>
            <a:r>
              <a:rPr lang="en-US" sz="1000" b="1" dirty="0">
                <a:solidFill>
                  <a:srgbClr val="66FF66"/>
                </a:solidFill>
                <a:latin typeface="Courier New" pitchFamily="49" charset="0"/>
              </a:rPr>
              <a:t>implements</a:t>
            </a:r>
            <a:r>
              <a:rPr lang="en-US" sz="1000" b="1" dirty="0">
                <a:solidFill>
                  <a:srgbClr val="003300"/>
                </a:solidFill>
                <a:latin typeface="Courier New" pitchFamily="49" charset="0"/>
              </a:rPr>
              <a:t> </a:t>
            </a:r>
            <a:r>
              <a:rPr lang="en-US" sz="1000" b="1" dirty="0">
                <a:solidFill>
                  <a:srgbClr val="FFFFFF"/>
                </a:solidFill>
                <a:latin typeface="Courier New" pitchFamily="49" charset="0"/>
              </a:rPr>
              <a:t>Language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static class</a:t>
            </a:r>
            <a:r>
              <a:rPr lang="en-US" sz="1000" b="1" dirty="0">
                <a:solidFill>
                  <a:srgbClr val="003300"/>
                </a:solidFill>
                <a:latin typeface="Courier New" pitchFamily="49" charset="0"/>
              </a:rPr>
              <a:t> </a:t>
            </a:r>
            <a:r>
              <a:rPr lang="en-US" sz="1000" b="1" dirty="0">
                <a:solidFill>
                  <a:srgbClr val="FFFFFF"/>
                </a:solidFill>
                <a:latin typeface="Courier New" pitchFamily="49" charset="0"/>
              </a:rPr>
              <a:t>Expression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err="1">
                <a:solidFill>
                  <a:srgbClr val="66FF66"/>
                </a:solidFill>
                <a:latin typeface="Courier New" pitchFamily="49" charset="0"/>
              </a:rPr>
              <a:t>int</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a:t>
            </a:r>
            <a:r>
              <a:rPr lang="en-US" sz="1000" b="1" dirty="0">
                <a:solidFill>
                  <a:srgbClr val="969696"/>
                </a:solidFill>
                <a:latin typeface="Courier New" pitchFamily="49" charset="0"/>
              </a:rPr>
              <a:t>// TRUE, FALSE, ZERO, SUCC, PRED, ISZERO, IF</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smtClean="0">
                <a:solidFill>
                  <a:srgbClr val="FFFFFF"/>
                </a:solidFill>
                <a:latin typeface="Courier New" pitchFamily="49" charset="0"/>
              </a:rPr>
              <a:t>Expression </a:t>
            </a:r>
            <a:r>
              <a:rPr lang="en-US" sz="1000" b="1" dirty="0">
                <a:solidFill>
                  <a:srgbClr val="FFFFFF"/>
                </a:solidFill>
                <a:latin typeface="Courier New" pitchFamily="49" charset="0"/>
              </a:rPr>
              <a:t>e1, e2, e3;</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a:t>
            </a:r>
            <a:r>
              <a:rPr lang="en-US" sz="1000" b="1" dirty="0" err="1" smtClean="0">
                <a:solidFill>
                  <a:srgbClr val="FFFFFF"/>
                </a:solidFill>
                <a:latin typeface="Courier New" pitchFamily="49" charset="0"/>
              </a:rPr>
              <a:t>syntaxOk</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TRUE)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FALSE)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SUCC)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PRED)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ISZERO)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IF)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BOOL</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e2.wellTyped() &amp;&amp; e3.wellTyped()</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e2.type() == e3.type();</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a:t>
            </a:r>
            <a:r>
              <a:rPr lang="en-US" sz="1000" b="1" dirty="0" err="1">
                <a:solidFill>
                  <a:srgbClr val="FFFFFF"/>
                </a:solidFill>
                <a:latin typeface="Courier New" pitchFamily="49" charset="0"/>
              </a:rPr>
              <a:t>isValue</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(!e1.isValue()) { e1 = e1.smallStep();</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True();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False();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TRUE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e2;</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FALSE)</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e3;</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throw</a:t>
            </a:r>
            <a:r>
              <a:rPr lang="en-US" sz="1000" b="1" dirty="0">
                <a:solidFill>
                  <a:srgbClr val="003300"/>
                </a:solidFill>
                <a:latin typeface="Courier New" pitchFamily="49" charset="0"/>
              </a:rPr>
              <a:t> </a:t>
            </a:r>
            <a:r>
              <a:rPr lang="en-US" sz="1000" b="1" dirty="0">
                <a:solidFill>
                  <a:srgbClr val="66FF66"/>
                </a:solidFill>
                <a:latin typeface="Courier New" pitchFamily="49" charset="0"/>
              </a:rPr>
              <a:t>new</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 Helper Functions</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root;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root.wellTyped</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a:solidFill>
                  <a:srgbClr val="66FF66"/>
                </a:solidFill>
                <a:latin typeface="Courier New" pitchFamily="49" charset="0"/>
              </a:rPr>
              <a:t>void</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 root = </a:t>
            </a:r>
            <a:r>
              <a:rPr lang="en-US" sz="1000" b="1" dirty="0" err="1">
                <a:solidFill>
                  <a:srgbClr val="FFFFFF"/>
                </a:solidFill>
                <a:latin typeface="Courier New" pitchFamily="49" charset="0"/>
              </a:rPr>
              <a:t>root.smallStep</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isFinalState</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root.isValue</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p:txBody>
      </p:sp>
    </p:spTree>
    <p:extLst>
      <p:ext uri="{BB962C8B-B14F-4D97-AF65-F5344CB8AC3E}">
        <p14:creationId xmlns:p14="http://schemas.microsoft.com/office/powerpoint/2010/main" val="33501002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Definition</a:t>
            </a:r>
            <a:endParaRPr lang="en-US" dirty="0"/>
          </a:p>
        </p:txBody>
      </p:sp>
      <p:sp>
        <p:nvSpPr>
          <p:cNvPr id="6" name="Rectangle 7"/>
          <p:cNvSpPr>
            <a:spLocks noChangeArrowheads="1"/>
          </p:cNvSpPr>
          <p:nvPr/>
        </p:nvSpPr>
        <p:spPr bwMode="auto">
          <a:xfrm>
            <a:off x="1447800" y="1447800"/>
            <a:ext cx="6037263"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5000"/>
              </a:lnSpc>
              <a:buClr>
                <a:schemeClr val="hlink"/>
              </a:buClr>
              <a:buSzPct val="70000"/>
              <a:buFont typeface="Wingdings" pitchFamily="2" charset="2"/>
              <a:buNone/>
            </a:pPr>
            <a:r>
              <a:rPr lang="en-US" sz="1000" b="1" dirty="0">
                <a:solidFill>
                  <a:srgbClr val="66FF66"/>
                </a:solidFill>
                <a:latin typeface="Courier New" pitchFamily="49" charset="0"/>
              </a:rPr>
              <a:t>class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ExpressionLanguage</a:t>
            </a:r>
            <a:r>
              <a:rPr lang="en-US" sz="1000" b="1" dirty="0">
                <a:solidFill>
                  <a:srgbClr val="003300"/>
                </a:solidFill>
                <a:latin typeface="Courier New" pitchFamily="49" charset="0"/>
              </a:rPr>
              <a:t> </a:t>
            </a:r>
            <a:r>
              <a:rPr lang="en-US" sz="1000" b="1" dirty="0">
                <a:solidFill>
                  <a:srgbClr val="66FF66"/>
                </a:solidFill>
                <a:latin typeface="Courier New" pitchFamily="49" charset="0"/>
              </a:rPr>
              <a:t>implements</a:t>
            </a:r>
            <a:r>
              <a:rPr lang="en-US" sz="1000" b="1" dirty="0">
                <a:solidFill>
                  <a:srgbClr val="003300"/>
                </a:solidFill>
                <a:latin typeface="Courier New" pitchFamily="49" charset="0"/>
              </a:rPr>
              <a:t> </a:t>
            </a:r>
            <a:r>
              <a:rPr lang="en-US" sz="1000" b="1" dirty="0">
                <a:solidFill>
                  <a:srgbClr val="FFFFFF"/>
                </a:solidFill>
                <a:latin typeface="Courier New" pitchFamily="49" charset="0"/>
              </a:rPr>
              <a:t>Language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static class</a:t>
            </a:r>
            <a:r>
              <a:rPr lang="en-US" sz="1000" b="1" dirty="0">
                <a:solidFill>
                  <a:srgbClr val="003300"/>
                </a:solidFill>
                <a:latin typeface="Courier New" pitchFamily="49" charset="0"/>
              </a:rPr>
              <a:t> </a:t>
            </a:r>
            <a:r>
              <a:rPr lang="en-US" sz="1000" b="1" dirty="0">
                <a:solidFill>
                  <a:srgbClr val="FFFFFF"/>
                </a:solidFill>
                <a:latin typeface="Courier New" pitchFamily="49" charset="0"/>
              </a:rPr>
              <a:t>Expression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err="1">
                <a:solidFill>
                  <a:srgbClr val="66FF66"/>
                </a:solidFill>
                <a:latin typeface="Courier New" pitchFamily="49" charset="0"/>
              </a:rPr>
              <a:t>int</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a:t>
            </a:r>
            <a:r>
              <a:rPr lang="en-US" sz="1000" b="1" dirty="0">
                <a:solidFill>
                  <a:srgbClr val="969696"/>
                </a:solidFill>
                <a:latin typeface="Courier New" pitchFamily="49" charset="0"/>
              </a:rPr>
              <a:t>// TRUE, FALSE, ZERO, SUCC, PRED, ISZERO, IF</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smtClean="0">
                <a:solidFill>
                  <a:srgbClr val="FFFFFF"/>
                </a:solidFill>
                <a:latin typeface="Courier New" pitchFamily="49" charset="0"/>
              </a:rPr>
              <a:t>Expression </a:t>
            </a:r>
            <a:r>
              <a:rPr lang="en-US" sz="1000" b="1" dirty="0">
                <a:solidFill>
                  <a:srgbClr val="FFFFFF"/>
                </a:solidFill>
                <a:latin typeface="Courier New" pitchFamily="49" charset="0"/>
              </a:rPr>
              <a:t>e1, e2, e3;</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a:t>
            </a:r>
            <a:r>
              <a:rPr lang="en-US" sz="1000" b="1" dirty="0" err="1" smtClean="0">
                <a:solidFill>
                  <a:srgbClr val="FFFFFF"/>
                </a:solidFill>
                <a:latin typeface="Courier New" pitchFamily="49" charset="0"/>
              </a:rPr>
              <a:t>syntaxOk</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TRUE)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FALSE)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SUCC)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PRED)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ISZERO)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IF)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BOOL</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e2.wellTyped() &amp;&amp; e3.wellTyped()</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e2.type() == e3.type();</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a:t>
            </a:r>
            <a:r>
              <a:rPr lang="en-US" sz="1000" b="1" dirty="0" err="1">
                <a:solidFill>
                  <a:srgbClr val="FFFFFF"/>
                </a:solidFill>
                <a:latin typeface="Courier New" pitchFamily="49" charset="0"/>
              </a:rPr>
              <a:t>isValue</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(!e1.isValue()) { e1 = e1.smallStep();</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True();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False();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TRUE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e2;</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FALSE)</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e3;</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throw</a:t>
            </a:r>
            <a:r>
              <a:rPr lang="en-US" sz="1000" b="1" dirty="0">
                <a:solidFill>
                  <a:srgbClr val="003300"/>
                </a:solidFill>
                <a:latin typeface="Courier New" pitchFamily="49" charset="0"/>
              </a:rPr>
              <a:t> </a:t>
            </a:r>
            <a:r>
              <a:rPr lang="en-US" sz="1000" b="1" dirty="0">
                <a:solidFill>
                  <a:srgbClr val="66FF66"/>
                </a:solidFill>
                <a:latin typeface="Courier New" pitchFamily="49" charset="0"/>
              </a:rPr>
              <a:t>new</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 Helper Functions</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root;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root.wellTyped</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a:solidFill>
                  <a:srgbClr val="66FF66"/>
                </a:solidFill>
                <a:latin typeface="Courier New" pitchFamily="49" charset="0"/>
              </a:rPr>
              <a:t>void</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 root = </a:t>
            </a:r>
            <a:r>
              <a:rPr lang="en-US" sz="1000" b="1" dirty="0" err="1">
                <a:solidFill>
                  <a:srgbClr val="FFFFFF"/>
                </a:solidFill>
                <a:latin typeface="Courier New" pitchFamily="49" charset="0"/>
              </a:rPr>
              <a:t>root.smallStep</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isFinalState</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root.isValue</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p:txBody>
      </p:sp>
      <p:sp>
        <p:nvSpPr>
          <p:cNvPr id="5" name="Text Box 4"/>
          <p:cNvSpPr txBox="1">
            <a:spLocks noChangeArrowheads="1"/>
          </p:cNvSpPr>
          <p:nvPr/>
        </p:nvSpPr>
        <p:spPr bwMode="auto">
          <a:xfrm>
            <a:off x="457200" y="3048000"/>
            <a:ext cx="8153400" cy="1855788"/>
          </a:xfrm>
          <a:prstGeom prst="rect">
            <a:avLst/>
          </a:prstGeom>
          <a:solidFill>
            <a:schemeClr val="bg2"/>
          </a:solidFill>
          <a:ln w="25400" cap="sq">
            <a:solidFill>
              <a:schemeClr val="tx1"/>
            </a:solidFill>
            <a:miter lim="800000"/>
            <a:headEnd/>
            <a:tailEnd/>
          </a:ln>
          <a:effectLst/>
        </p:spPr>
        <p:txBody>
          <a:bodyPr lIns="90000" tIns="46800" rIns="90000" bIns="46800">
            <a:spAutoFit/>
          </a:bodyPr>
          <a:lstStyle/>
          <a:p>
            <a:r>
              <a:rPr lang="en-US" b="1" dirty="0">
                <a:solidFill>
                  <a:srgbClr val="66FF66"/>
                </a:solidFill>
                <a:latin typeface="Courier New" pitchFamily="49" charset="0"/>
              </a:rPr>
              <a:t>static</a:t>
            </a:r>
            <a:r>
              <a:rPr lang="en-US" b="1" dirty="0">
                <a:solidFill>
                  <a:srgbClr val="003300"/>
                </a:solidFill>
                <a:latin typeface="Courier New" pitchFamily="49" charset="0"/>
              </a:rPr>
              <a:t> </a:t>
            </a:r>
            <a:r>
              <a:rPr lang="en-US" b="1" dirty="0">
                <a:solidFill>
                  <a:srgbClr val="66FF66"/>
                </a:solidFill>
                <a:latin typeface="Courier New" pitchFamily="49" charset="0"/>
              </a:rPr>
              <a:t>class</a:t>
            </a:r>
            <a:r>
              <a:rPr lang="en-US" b="1" dirty="0">
                <a:solidFill>
                  <a:srgbClr val="003300"/>
                </a:solidFill>
                <a:latin typeface="Courier New" pitchFamily="49" charset="0"/>
              </a:rPr>
              <a:t> </a:t>
            </a:r>
            <a:r>
              <a:rPr lang="en-US" b="1" dirty="0">
                <a:solidFill>
                  <a:srgbClr val="FFFFFF"/>
                </a:solidFill>
                <a:latin typeface="Courier New" pitchFamily="49" charset="0"/>
              </a:rPr>
              <a:t>Expression {</a:t>
            </a:r>
          </a:p>
          <a:p>
            <a:r>
              <a:rPr lang="en-US" b="1" dirty="0">
                <a:solidFill>
                  <a:srgbClr val="003300"/>
                </a:solidFill>
                <a:latin typeface="Courier New" pitchFamily="49" charset="0"/>
              </a:rPr>
              <a:t>  </a:t>
            </a:r>
            <a:r>
              <a:rPr lang="en-US" b="1" dirty="0" err="1">
                <a:solidFill>
                  <a:srgbClr val="66FF66"/>
                </a:solidFill>
                <a:latin typeface="Courier New" pitchFamily="49" charset="0"/>
              </a:rPr>
              <a:t>int</a:t>
            </a:r>
            <a:r>
              <a:rPr lang="en-US" b="1" dirty="0">
                <a:solidFill>
                  <a:srgbClr val="003300"/>
                </a:solidFill>
                <a:latin typeface="Courier New" pitchFamily="49" charset="0"/>
              </a:rPr>
              <a:t> </a:t>
            </a:r>
            <a:r>
              <a:rPr lang="en-US" b="1" dirty="0">
                <a:solidFill>
                  <a:srgbClr val="FFFFFF"/>
                </a:solidFill>
                <a:latin typeface="Courier New" pitchFamily="49" charset="0"/>
              </a:rPr>
              <a:t>kind; </a:t>
            </a:r>
            <a:r>
              <a:rPr lang="en-US" b="1" dirty="0">
                <a:solidFill>
                  <a:srgbClr val="969696"/>
                </a:solidFill>
                <a:latin typeface="Courier New" pitchFamily="49" charset="0"/>
              </a:rPr>
              <a:t>// TRUE, FALSE, ZERO, SUCC, PRED, ISZERO, IF</a:t>
            </a:r>
          </a:p>
          <a:p>
            <a:r>
              <a:rPr lang="en-US" b="1" dirty="0">
                <a:solidFill>
                  <a:srgbClr val="003300"/>
                </a:solidFill>
                <a:latin typeface="Courier New" pitchFamily="49" charset="0"/>
              </a:rPr>
              <a:t>  </a:t>
            </a:r>
            <a:r>
              <a:rPr lang="en-US" b="1" dirty="0" smtClean="0">
                <a:solidFill>
                  <a:srgbClr val="FFFFFF"/>
                </a:solidFill>
                <a:latin typeface="Courier New" pitchFamily="49" charset="0"/>
              </a:rPr>
              <a:t>Expression </a:t>
            </a:r>
            <a:r>
              <a:rPr lang="en-US" b="1" dirty="0">
                <a:solidFill>
                  <a:srgbClr val="FFFFFF"/>
                </a:solidFill>
                <a:latin typeface="Courier New" pitchFamily="49" charset="0"/>
              </a:rPr>
              <a:t>e1, e2, e3;</a:t>
            </a:r>
          </a:p>
          <a:p>
            <a:pPr>
              <a:spcBef>
                <a:spcPct val="50000"/>
              </a:spcBef>
            </a:pPr>
            <a:r>
              <a:rPr lang="en-US" sz="2000" b="1" dirty="0">
                <a:solidFill>
                  <a:srgbClr val="FFFFFF"/>
                </a:solidFill>
                <a:latin typeface="Courier New" pitchFamily="49" charset="0"/>
              </a:rPr>
              <a:t>  …</a:t>
            </a:r>
          </a:p>
          <a:p>
            <a:pPr>
              <a:spcBef>
                <a:spcPct val="50000"/>
              </a:spcBef>
            </a:pPr>
            <a:r>
              <a:rPr lang="en-US" sz="2000" b="1" dirty="0">
                <a:solidFill>
                  <a:srgbClr val="FFFFFF"/>
                </a:solidFill>
                <a:latin typeface="Courier New" pitchFamily="49" charset="0"/>
              </a:rPr>
              <a:t>}</a:t>
            </a:r>
          </a:p>
        </p:txBody>
      </p:sp>
    </p:spTree>
    <p:extLst>
      <p:ext uri="{BB962C8B-B14F-4D97-AF65-F5344CB8AC3E}">
        <p14:creationId xmlns:p14="http://schemas.microsoft.com/office/powerpoint/2010/main" val="11293387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Definition</a:t>
            </a:r>
            <a:endParaRPr lang="en-US" dirty="0"/>
          </a:p>
        </p:txBody>
      </p:sp>
      <p:sp>
        <p:nvSpPr>
          <p:cNvPr id="6" name="Rectangle 7"/>
          <p:cNvSpPr>
            <a:spLocks noChangeArrowheads="1"/>
          </p:cNvSpPr>
          <p:nvPr/>
        </p:nvSpPr>
        <p:spPr bwMode="auto">
          <a:xfrm>
            <a:off x="1447800" y="1447800"/>
            <a:ext cx="6037263"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5000"/>
              </a:lnSpc>
              <a:buClr>
                <a:schemeClr val="hlink"/>
              </a:buClr>
              <a:buSzPct val="70000"/>
              <a:buFont typeface="Wingdings" pitchFamily="2" charset="2"/>
              <a:buNone/>
            </a:pPr>
            <a:r>
              <a:rPr lang="en-US" sz="1000" b="1" dirty="0">
                <a:solidFill>
                  <a:srgbClr val="66FF66"/>
                </a:solidFill>
                <a:latin typeface="Courier New" pitchFamily="49" charset="0"/>
              </a:rPr>
              <a:t>class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ExpressionLanguage</a:t>
            </a:r>
            <a:r>
              <a:rPr lang="en-US" sz="1000" b="1" dirty="0">
                <a:solidFill>
                  <a:srgbClr val="003300"/>
                </a:solidFill>
                <a:latin typeface="Courier New" pitchFamily="49" charset="0"/>
              </a:rPr>
              <a:t> </a:t>
            </a:r>
            <a:r>
              <a:rPr lang="en-US" sz="1000" b="1" dirty="0">
                <a:solidFill>
                  <a:srgbClr val="66FF66"/>
                </a:solidFill>
                <a:latin typeface="Courier New" pitchFamily="49" charset="0"/>
              </a:rPr>
              <a:t>implements</a:t>
            </a:r>
            <a:r>
              <a:rPr lang="en-US" sz="1000" b="1" dirty="0">
                <a:solidFill>
                  <a:srgbClr val="003300"/>
                </a:solidFill>
                <a:latin typeface="Courier New" pitchFamily="49" charset="0"/>
              </a:rPr>
              <a:t> </a:t>
            </a:r>
            <a:r>
              <a:rPr lang="en-US" sz="1000" b="1" dirty="0">
                <a:solidFill>
                  <a:srgbClr val="FFFFFF"/>
                </a:solidFill>
                <a:latin typeface="Courier New" pitchFamily="49" charset="0"/>
              </a:rPr>
              <a:t>Language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static class</a:t>
            </a:r>
            <a:r>
              <a:rPr lang="en-US" sz="1000" b="1" dirty="0">
                <a:solidFill>
                  <a:srgbClr val="003300"/>
                </a:solidFill>
                <a:latin typeface="Courier New" pitchFamily="49" charset="0"/>
              </a:rPr>
              <a:t> </a:t>
            </a:r>
            <a:r>
              <a:rPr lang="en-US" sz="1000" b="1" dirty="0">
                <a:solidFill>
                  <a:srgbClr val="FFFFFF"/>
                </a:solidFill>
                <a:latin typeface="Courier New" pitchFamily="49" charset="0"/>
              </a:rPr>
              <a:t>Expression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err="1">
                <a:solidFill>
                  <a:srgbClr val="66FF66"/>
                </a:solidFill>
                <a:latin typeface="Courier New" pitchFamily="49" charset="0"/>
              </a:rPr>
              <a:t>int</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a:t>
            </a:r>
            <a:r>
              <a:rPr lang="en-US" sz="1000" b="1" dirty="0">
                <a:solidFill>
                  <a:srgbClr val="969696"/>
                </a:solidFill>
                <a:latin typeface="Courier New" pitchFamily="49" charset="0"/>
              </a:rPr>
              <a:t>// TRUE, FALSE, ZERO, SUCC, PRED, ISZERO, IF</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smtClean="0">
                <a:solidFill>
                  <a:srgbClr val="FFFFFF"/>
                </a:solidFill>
                <a:latin typeface="Courier New" pitchFamily="49" charset="0"/>
              </a:rPr>
              <a:t>Expression </a:t>
            </a:r>
            <a:r>
              <a:rPr lang="en-US" sz="1000" b="1" dirty="0">
                <a:solidFill>
                  <a:srgbClr val="FFFFFF"/>
                </a:solidFill>
                <a:latin typeface="Courier New" pitchFamily="49" charset="0"/>
              </a:rPr>
              <a:t>e1, e2, e3;</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a:t>
            </a:r>
            <a:r>
              <a:rPr lang="en-US" sz="1000" b="1" dirty="0" err="1" smtClean="0">
                <a:solidFill>
                  <a:srgbClr val="FFFFFF"/>
                </a:solidFill>
                <a:latin typeface="Courier New" pitchFamily="49" charset="0"/>
              </a:rPr>
              <a:t>syntaxOk</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TRUE)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FALSE)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SUCC)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PRED)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ISZERO)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IF)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BOOL</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e2.wellTyped() &amp;&amp; e3.wellTyped()</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e2.type() == e3.type();</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a:t>
            </a:r>
            <a:r>
              <a:rPr lang="en-US" sz="1000" b="1" dirty="0" err="1">
                <a:solidFill>
                  <a:srgbClr val="FFFFFF"/>
                </a:solidFill>
                <a:latin typeface="Courier New" pitchFamily="49" charset="0"/>
              </a:rPr>
              <a:t>isValue</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(!e1.isValue()) { e1 = e1.smallStep();</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True();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False();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TRUE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e2;</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FALSE)</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e3;</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throw</a:t>
            </a:r>
            <a:r>
              <a:rPr lang="en-US" sz="1000" b="1" dirty="0">
                <a:solidFill>
                  <a:srgbClr val="003300"/>
                </a:solidFill>
                <a:latin typeface="Courier New" pitchFamily="49" charset="0"/>
              </a:rPr>
              <a:t> </a:t>
            </a:r>
            <a:r>
              <a:rPr lang="en-US" sz="1000" b="1" dirty="0">
                <a:solidFill>
                  <a:srgbClr val="66FF66"/>
                </a:solidFill>
                <a:latin typeface="Courier New" pitchFamily="49" charset="0"/>
              </a:rPr>
              <a:t>new</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 Helper Functions</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root;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root.wellTyped</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a:solidFill>
                  <a:srgbClr val="66FF66"/>
                </a:solidFill>
                <a:latin typeface="Courier New" pitchFamily="49" charset="0"/>
              </a:rPr>
              <a:t>void</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 root = </a:t>
            </a:r>
            <a:r>
              <a:rPr lang="en-US" sz="1000" b="1" dirty="0" err="1">
                <a:solidFill>
                  <a:srgbClr val="FFFFFF"/>
                </a:solidFill>
                <a:latin typeface="Courier New" pitchFamily="49" charset="0"/>
              </a:rPr>
              <a:t>root.smallStep</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isFinalState</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root.isValue</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p:txBody>
      </p:sp>
      <p:sp>
        <p:nvSpPr>
          <p:cNvPr id="5" name="Text Box 4"/>
          <p:cNvSpPr txBox="1">
            <a:spLocks noChangeArrowheads="1"/>
          </p:cNvSpPr>
          <p:nvPr/>
        </p:nvSpPr>
        <p:spPr bwMode="auto">
          <a:xfrm>
            <a:off x="838200" y="2860675"/>
            <a:ext cx="7467600" cy="3540125"/>
          </a:xfrm>
          <a:prstGeom prst="rect">
            <a:avLst/>
          </a:prstGeom>
          <a:solidFill>
            <a:schemeClr val="bg2"/>
          </a:solidFill>
          <a:ln w="25400" cap="sq">
            <a:solidFill>
              <a:schemeClr val="tx1"/>
            </a:solidFill>
            <a:miter lim="800000"/>
            <a:headEnd/>
            <a:tailEnd/>
          </a:ln>
          <a:effectLst/>
        </p:spPr>
        <p:txBody>
          <a:bodyPr lIns="90000" tIns="46800" rIns="90000" bIns="46800">
            <a:spAutoFit/>
          </a:bodyPr>
          <a:lstStyle/>
          <a:p>
            <a:r>
              <a:rPr lang="en-US" sz="1600" b="1" dirty="0">
                <a:solidFill>
                  <a:srgbClr val="FFFFFF"/>
                </a:solidFill>
                <a:latin typeface="Courier New" pitchFamily="49" charset="0"/>
              </a:rPr>
              <a:t>Expression </a:t>
            </a:r>
            <a:r>
              <a:rPr lang="en-US" sz="1600" b="1" dirty="0" err="1">
                <a:solidFill>
                  <a:srgbClr val="FFFFFF"/>
                </a:solidFill>
                <a:latin typeface="Courier New" pitchFamily="49" charset="0"/>
              </a:rPr>
              <a:t>smallStep</a:t>
            </a:r>
            <a:r>
              <a:rPr lang="en-US" sz="1600" b="1" dirty="0">
                <a:solidFill>
                  <a:srgbClr val="FFFFFF"/>
                </a:solidFill>
                <a:latin typeface="Courier New" pitchFamily="49" charset="0"/>
              </a:rPr>
              <a:t>()</a:t>
            </a:r>
            <a:r>
              <a:rPr lang="en-US" sz="1600" b="1" dirty="0">
                <a:solidFill>
                  <a:srgbClr val="003300"/>
                </a:solidFill>
                <a:latin typeface="Courier New" pitchFamily="49" charset="0"/>
              </a:rPr>
              <a:t> </a:t>
            </a:r>
            <a:r>
              <a:rPr lang="en-US" sz="1600" b="1" dirty="0">
                <a:solidFill>
                  <a:srgbClr val="66FF66"/>
                </a:solidFill>
                <a:latin typeface="Courier New" pitchFamily="49" charset="0"/>
              </a:rPr>
              <a:t>throws</a:t>
            </a:r>
            <a:r>
              <a:rPr lang="en-US" sz="1600" b="1" dirty="0">
                <a:solidFill>
                  <a:srgbClr val="003300"/>
                </a:solidFill>
                <a:latin typeface="Courier New" pitchFamily="49" charset="0"/>
              </a:rPr>
              <a:t> </a:t>
            </a:r>
            <a:r>
              <a:rPr lang="en-US" sz="1600" b="1" dirty="0" err="1">
                <a:solidFill>
                  <a:srgbClr val="FFFFFF"/>
                </a:solidFill>
                <a:latin typeface="Courier New" pitchFamily="49" charset="0"/>
              </a:rPr>
              <a:t>StuckException</a:t>
            </a:r>
            <a:r>
              <a:rPr lang="en-US" sz="1600" b="1" dirty="0">
                <a:solidFill>
                  <a:srgbClr val="FFFFFF"/>
                </a:solidFill>
                <a:latin typeface="Courier New" pitchFamily="49" charset="0"/>
              </a:rPr>
              <a:t> {</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a:t>
            </a:r>
            <a:r>
              <a:rPr lang="en-US" sz="1600" b="1" dirty="0" err="1">
                <a:solidFill>
                  <a:srgbClr val="FFFFFF"/>
                </a:solidFill>
                <a:latin typeface="Courier New" pitchFamily="49" charset="0"/>
              </a:rPr>
              <a:t>isValue</a:t>
            </a:r>
            <a:r>
              <a:rPr lang="en-US" sz="1600" b="1" dirty="0">
                <a:solidFill>
                  <a:srgbClr val="FFFFFF"/>
                </a:solidFill>
                <a:latin typeface="Courier New" pitchFamily="49" charset="0"/>
              </a:rPr>
              <a:t>())</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 this</a:t>
            </a:r>
            <a:r>
              <a:rPr lang="en-US" sz="1600" b="1" dirty="0">
                <a:solidFill>
                  <a:srgbClr val="FFFFFF"/>
                </a:solidFill>
                <a:latin typeface="Courier New" pitchFamily="49" charset="0"/>
              </a:rPr>
              <a:t>;</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(!e1.isValue()) { e1 = e1.smallStep();</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 this</a:t>
            </a:r>
            <a:r>
              <a:rPr lang="en-US" sz="1600" b="1" dirty="0">
                <a:solidFill>
                  <a:srgbClr val="FFFFFF"/>
                </a:solidFill>
                <a:latin typeface="Courier New" pitchFamily="49" charset="0"/>
              </a:rPr>
              <a:t>; }</a:t>
            </a:r>
          </a:p>
          <a:p>
            <a:r>
              <a:rPr lang="en-US" sz="1600" b="1" dirty="0">
                <a:solidFill>
                  <a:srgbClr val="003300"/>
                </a:solidFill>
                <a:latin typeface="Courier New" pitchFamily="49" charset="0"/>
              </a:rPr>
              <a:t>  </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PRED   &amp;&amp; e1.kind == ZERO )</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e1;</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PRED   &amp;&amp; e1.kind == SUCC )</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e1.e1;</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ISZERO &amp;&amp; e1.kind == ZERO )</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True();</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ISZERO &amp;&amp; e1.kind == SUCC )</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False();</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IF     &amp;&amp; e1.kind == TRUE )</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e2;</a:t>
            </a:r>
          </a:p>
          <a:p>
            <a:r>
              <a:rPr lang="en-US" sz="1600" b="1" dirty="0">
                <a:solidFill>
                  <a:srgbClr val="003300"/>
                </a:solidFill>
                <a:latin typeface="Courier New" pitchFamily="49" charset="0"/>
              </a:rPr>
              <a:t>  </a:t>
            </a:r>
            <a:r>
              <a:rPr lang="en-US" sz="1600" b="1" dirty="0">
                <a:solidFill>
                  <a:srgbClr val="66FF66"/>
                </a:solidFill>
                <a:latin typeface="Courier New" pitchFamily="49" charset="0"/>
              </a:rPr>
              <a:t>if</a:t>
            </a:r>
            <a:r>
              <a:rPr lang="en-US" sz="1600" b="1" dirty="0">
                <a:solidFill>
                  <a:srgbClr val="003300"/>
                </a:solidFill>
                <a:latin typeface="Courier New" pitchFamily="49" charset="0"/>
              </a:rPr>
              <a:t> </a:t>
            </a:r>
            <a:r>
              <a:rPr lang="en-US" sz="1600" b="1" dirty="0">
                <a:solidFill>
                  <a:srgbClr val="FFFFFF"/>
                </a:solidFill>
                <a:latin typeface="Courier New" pitchFamily="49" charset="0"/>
              </a:rPr>
              <a:t>(kind == IF     &amp;&amp; e1.kind == FALSE)</a:t>
            </a:r>
            <a:r>
              <a:rPr lang="en-US" sz="1600" b="1" dirty="0">
                <a:solidFill>
                  <a:srgbClr val="003300"/>
                </a:solidFill>
                <a:latin typeface="Courier New" pitchFamily="49" charset="0"/>
              </a:rPr>
              <a:t> </a:t>
            </a:r>
            <a:r>
              <a:rPr lang="en-US" sz="1600" b="1" dirty="0">
                <a:solidFill>
                  <a:srgbClr val="66FF66"/>
                </a:solidFill>
                <a:latin typeface="Courier New" pitchFamily="49" charset="0"/>
              </a:rPr>
              <a:t>return</a:t>
            </a:r>
            <a:r>
              <a:rPr lang="en-US" sz="1600" b="1" dirty="0">
                <a:solidFill>
                  <a:srgbClr val="003300"/>
                </a:solidFill>
                <a:latin typeface="Courier New" pitchFamily="49" charset="0"/>
              </a:rPr>
              <a:t> </a:t>
            </a:r>
            <a:r>
              <a:rPr lang="en-US" sz="1600" b="1" dirty="0">
                <a:solidFill>
                  <a:srgbClr val="FFFFFF"/>
                </a:solidFill>
                <a:latin typeface="Courier New" pitchFamily="49" charset="0"/>
              </a:rPr>
              <a:t>e3;</a:t>
            </a:r>
          </a:p>
          <a:p>
            <a:endParaRPr lang="en-US" sz="1600" b="1" dirty="0">
              <a:solidFill>
                <a:srgbClr val="FFFFFF"/>
              </a:solidFill>
              <a:latin typeface="Courier New" pitchFamily="49" charset="0"/>
            </a:endParaRPr>
          </a:p>
          <a:p>
            <a:r>
              <a:rPr lang="en-US" sz="1600" b="1" dirty="0">
                <a:solidFill>
                  <a:srgbClr val="003300"/>
                </a:solidFill>
                <a:latin typeface="Courier New" pitchFamily="49" charset="0"/>
              </a:rPr>
              <a:t>  </a:t>
            </a:r>
            <a:r>
              <a:rPr lang="en-US" sz="1600" b="1" dirty="0">
                <a:solidFill>
                  <a:srgbClr val="66FF66"/>
                </a:solidFill>
                <a:latin typeface="Courier New" pitchFamily="49" charset="0"/>
              </a:rPr>
              <a:t>throw</a:t>
            </a:r>
            <a:r>
              <a:rPr lang="en-US" sz="1600" b="1" dirty="0">
                <a:solidFill>
                  <a:srgbClr val="003300"/>
                </a:solidFill>
                <a:latin typeface="Courier New" pitchFamily="49" charset="0"/>
              </a:rPr>
              <a:t> </a:t>
            </a:r>
            <a:r>
              <a:rPr lang="en-US" sz="1600" b="1" dirty="0">
                <a:solidFill>
                  <a:srgbClr val="66FF66"/>
                </a:solidFill>
                <a:latin typeface="Courier New" pitchFamily="49" charset="0"/>
              </a:rPr>
              <a:t>new</a:t>
            </a:r>
            <a:r>
              <a:rPr lang="en-US" sz="1600" b="1" dirty="0">
                <a:solidFill>
                  <a:srgbClr val="003300"/>
                </a:solidFill>
                <a:latin typeface="Courier New" pitchFamily="49" charset="0"/>
              </a:rPr>
              <a:t> </a:t>
            </a:r>
            <a:r>
              <a:rPr lang="en-US" sz="1600" b="1" dirty="0" err="1">
                <a:solidFill>
                  <a:srgbClr val="FFFFFF"/>
                </a:solidFill>
                <a:latin typeface="Courier New" pitchFamily="49" charset="0"/>
              </a:rPr>
              <a:t>StuckException</a:t>
            </a:r>
            <a:r>
              <a:rPr lang="en-US" sz="1600" b="1" dirty="0">
                <a:solidFill>
                  <a:srgbClr val="FFFFFF"/>
                </a:solidFill>
                <a:latin typeface="Courier New" pitchFamily="49" charset="0"/>
              </a:rPr>
              <a:t>();</a:t>
            </a:r>
          </a:p>
          <a:p>
            <a:r>
              <a:rPr lang="en-US" sz="1600" b="1" dirty="0">
                <a:solidFill>
                  <a:srgbClr val="FFFFFF"/>
                </a:solidFill>
                <a:latin typeface="Courier New" pitchFamily="49" charset="0"/>
              </a:rPr>
              <a:t>}</a:t>
            </a:r>
          </a:p>
          <a:p>
            <a:endParaRPr lang="en-US" sz="1600" b="1" dirty="0">
              <a:solidFill>
                <a:srgbClr val="FFFFFF"/>
              </a:solidFill>
              <a:latin typeface="Courier New" pitchFamily="49" charset="0"/>
            </a:endParaRPr>
          </a:p>
        </p:txBody>
      </p:sp>
    </p:spTree>
    <p:extLst>
      <p:ext uri="{BB962C8B-B14F-4D97-AF65-F5344CB8AC3E}">
        <p14:creationId xmlns:p14="http://schemas.microsoft.com/office/powerpoint/2010/main" val="32336409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Definition</a:t>
            </a:r>
            <a:endParaRPr lang="en-US" dirty="0"/>
          </a:p>
        </p:txBody>
      </p:sp>
      <p:sp>
        <p:nvSpPr>
          <p:cNvPr id="6" name="Rectangle 7"/>
          <p:cNvSpPr>
            <a:spLocks noChangeArrowheads="1"/>
          </p:cNvSpPr>
          <p:nvPr/>
        </p:nvSpPr>
        <p:spPr bwMode="auto">
          <a:xfrm>
            <a:off x="1447800" y="1447800"/>
            <a:ext cx="6037263"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5000"/>
              </a:lnSpc>
              <a:buClr>
                <a:schemeClr val="hlink"/>
              </a:buClr>
              <a:buSzPct val="70000"/>
              <a:buFont typeface="Wingdings" pitchFamily="2" charset="2"/>
              <a:buNone/>
            </a:pPr>
            <a:r>
              <a:rPr lang="en-US" sz="1000" b="1" dirty="0">
                <a:solidFill>
                  <a:srgbClr val="66FF66"/>
                </a:solidFill>
                <a:latin typeface="Courier New" pitchFamily="49" charset="0"/>
              </a:rPr>
              <a:t>class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ExpressionLanguage</a:t>
            </a:r>
            <a:r>
              <a:rPr lang="en-US" sz="1000" b="1" dirty="0">
                <a:solidFill>
                  <a:srgbClr val="003300"/>
                </a:solidFill>
                <a:latin typeface="Courier New" pitchFamily="49" charset="0"/>
              </a:rPr>
              <a:t> </a:t>
            </a:r>
            <a:r>
              <a:rPr lang="en-US" sz="1000" b="1" dirty="0">
                <a:solidFill>
                  <a:srgbClr val="66FF66"/>
                </a:solidFill>
                <a:latin typeface="Courier New" pitchFamily="49" charset="0"/>
              </a:rPr>
              <a:t>implements</a:t>
            </a:r>
            <a:r>
              <a:rPr lang="en-US" sz="1000" b="1" dirty="0">
                <a:solidFill>
                  <a:srgbClr val="003300"/>
                </a:solidFill>
                <a:latin typeface="Courier New" pitchFamily="49" charset="0"/>
              </a:rPr>
              <a:t> </a:t>
            </a:r>
            <a:r>
              <a:rPr lang="en-US" sz="1000" b="1" dirty="0">
                <a:solidFill>
                  <a:srgbClr val="FFFFFF"/>
                </a:solidFill>
                <a:latin typeface="Courier New" pitchFamily="49" charset="0"/>
              </a:rPr>
              <a:t>Language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static class</a:t>
            </a:r>
            <a:r>
              <a:rPr lang="en-US" sz="1000" b="1" dirty="0">
                <a:solidFill>
                  <a:srgbClr val="003300"/>
                </a:solidFill>
                <a:latin typeface="Courier New" pitchFamily="49" charset="0"/>
              </a:rPr>
              <a:t> </a:t>
            </a:r>
            <a:r>
              <a:rPr lang="en-US" sz="1000" b="1" dirty="0">
                <a:solidFill>
                  <a:srgbClr val="FFFFFF"/>
                </a:solidFill>
                <a:latin typeface="Courier New" pitchFamily="49" charset="0"/>
              </a:rPr>
              <a:t>Expression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err="1">
                <a:solidFill>
                  <a:srgbClr val="66FF66"/>
                </a:solidFill>
                <a:latin typeface="Courier New" pitchFamily="49" charset="0"/>
              </a:rPr>
              <a:t>int</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a:t>
            </a:r>
            <a:r>
              <a:rPr lang="en-US" sz="1000" b="1" dirty="0">
                <a:solidFill>
                  <a:srgbClr val="969696"/>
                </a:solidFill>
                <a:latin typeface="Courier New" pitchFamily="49" charset="0"/>
              </a:rPr>
              <a:t>// TRUE, FALSE, ZERO, SUCC, PRED, ISZERO, IF</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smtClean="0">
                <a:solidFill>
                  <a:srgbClr val="FFFFFF"/>
                </a:solidFill>
                <a:latin typeface="Courier New" pitchFamily="49" charset="0"/>
              </a:rPr>
              <a:t>Expression </a:t>
            </a:r>
            <a:r>
              <a:rPr lang="en-US" sz="1000" b="1" dirty="0">
                <a:solidFill>
                  <a:srgbClr val="FFFFFF"/>
                </a:solidFill>
                <a:latin typeface="Courier New" pitchFamily="49" charset="0"/>
              </a:rPr>
              <a:t>e1, e2, e3;</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a:t>
            </a:r>
            <a:r>
              <a:rPr lang="en-US" sz="1000" b="1" dirty="0" err="1" smtClean="0">
                <a:solidFill>
                  <a:srgbClr val="FFFFFF"/>
                </a:solidFill>
                <a:latin typeface="Courier New" pitchFamily="49" charset="0"/>
              </a:rPr>
              <a:t>syntaxOk</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TRUE)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FALSE)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true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SUCC)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PRED)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ISZERO)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if</a:t>
            </a:r>
            <a:r>
              <a:rPr lang="en-US" sz="1000" b="1" dirty="0" smtClean="0">
                <a:solidFill>
                  <a:srgbClr val="FFFFFF"/>
                </a:solidFill>
                <a:latin typeface="Courier New" pitchFamily="49" charset="0"/>
              </a:rPr>
              <a:t> (kind == IF)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e1.wellTyped() &amp;&amp; e1.type() == BOOL</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e2.wellTyped() &amp;&amp; e3.wellTyped()</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&amp;&amp; e2.type() == e3.type();</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return</a:t>
            </a:r>
            <a:r>
              <a:rPr lang="en-US" sz="1000" b="1" dirty="0" smtClean="0">
                <a:solidFill>
                  <a:srgbClr val="FFFFFF"/>
                </a:solidFill>
                <a:latin typeface="Courier New" pitchFamily="49" charset="0"/>
              </a:rPr>
              <a:t> </a:t>
            </a:r>
            <a:r>
              <a:rPr lang="en-US" sz="1000" b="1" dirty="0" smtClean="0">
                <a:solidFill>
                  <a:srgbClr val="00FF00"/>
                </a:solidFill>
                <a:latin typeface="Courier New" pitchFamily="49" charset="0"/>
              </a:rPr>
              <a:t>false</a:t>
            </a:r>
            <a:r>
              <a:rPr lang="en-US" sz="10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r>
              <a:rPr lang="en-US" sz="1000" b="1" dirty="0" smtClean="0">
                <a:solidFill>
                  <a:srgbClr val="FFFFFF"/>
                </a:solidFill>
                <a:latin typeface="Courier New" pitchFamily="49" charset="0"/>
              </a:rPr>
              <a:t>   }</a:t>
            </a: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a:t>
            </a:r>
            <a:r>
              <a:rPr lang="en-US" sz="1000" b="1" dirty="0" err="1">
                <a:solidFill>
                  <a:srgbClr val="FFFFFF"/>
                </a:solidFill>
                <a:latin typeface="Courier New" pitchFamily="49" charset="0"/>
              </a:rPr>
              <a:t>isValue</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(!e1.isValue()) { e1 = e1.smallStep();</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66FF66"/>
                </a:solidFill>
                <a:latin typeface="Courier New" pitchFamily="49" charset="0"/>
              </a:rPr>
              <a:t>this</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PRED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e1.e1;</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ZERO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True();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ISZERO &amp;&amp; e1.kind == SUCC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False();</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TRUE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e2;</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if</a:t>
            </a:r>
            <a:r>
              <a:rPr lang="en-US" sz="1000" b="1" dirty="0">
                <a:solidFill>
                  <a:srgbClr val="003300"/>
                </a:solidFill>
                <a:latin typeface="Courier New" pitchFamily="49" charset="0"/>
              </a:rPr>
              <a:t> </a:t>
            </a:r>
            <a:r>
              <a:rPr lang="en-US" sz="1000" b="1" dirty="0">
                <a:solidFill>
                  <a:srgbClr val="FFFFFF"/>
                </a:solidFill>
                <a:latin typeface="Courier New" pitchFamily="49" charset="0"/>
              </a:rPr>
              <a:t>(kind == IF     &amp;&amp; e1.kind == FALSE)</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a:solidFill>
                  <a:srgbClr val="FFFFFF"/>
                </a:solidFill>
                <a:latin typeface="Courier New" pitchFamily="49" charset="0"/>
              </a:rPr>
              <a:t>e3;</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throw</a:t>
            </a:r>
            <a:r>
              <a:rPr lang="en-US" sz="1000" b="1" dirty="0">
                <a:solidFill>
                  <a:srgbClr val="003300"/>
                </a:solidFill>
                <a:latin typeface="Courier New" pitchFamily="49" charset="0"/>
              </a:rPr>
              <a:t> </a:t>
            </a:r>
            <a:r>
              <a:rPr lang="en-US" sz="1000" b="1" dirty="0">
                <a:solidFill>
                  <a:srgbClr val="66FF66"/>
                </a:solidFill>
                <a:latin typeface="Courier New" pitchFamily="49" charset="0"/>
              </a:rPr>
              <a:t>new</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 Helper Functions</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  Expression root;</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FF0000"/>
                </a:solidFill>
                <a:latin typeface="Courier New" pitchFamily="49" charset="0"/>
              </a:rPr>
              <a:t>@Declarative</a:t>
            </a: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wellTyped</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root.wellTyped</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a:solidFill>
                  <a:srgbClr val="66FF66"/>
                </a:solidFill>
                <a:latin typeface="Courier New" pitchFamily="49" charset="0"/>
              </a:rPr>
              <a:t>void</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smallStep</a:t>
            </a:r>
            <a:r>
              <a:rPr lang="en-US" sz="1000" b="1" dirty="0">
                <a:solidFill>
                  <a:srgbClr val="FFFFFF"/>
                </a:solidFill>
                <a:latin typeface="Courier New" pitchFamily="49" charset="0"/>
              </a:rPr>
              <a:t>()</a:t>
            </a:r>
            <a:r>
              <a:rPr lang="en-US" sz="1000" b="1" dirty="0">
                <a:solidFill>
                  <a:srgbClr val="003300"/>
                </a:solidFill>
                <a:latin typeface="Courier New" pitchFamily="49" charset="0"/>
              </a:rPr>
              <a:t> </a:t>
            </a:r>
            <a:r>
              <a:rPr lang="en-US" sz="1000" b="1" dirty="0">
                <a:solidFill>
                  <a:srgbClr val="66FF66"/>
                </a:solidFill>
                <a:latin typeface="Courier New" pitchFamily="49" charset="0"/>
              </a:rPr>
              <a:t>throws</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StuckException</a:t>
            </a:r>
            <a:r>
              <a:rPr lang="en-US" sz="1000" b="1" dirty="0">
                <a:solidFill>
                  <a:srgbClr val="FFFFFF"/>
                </a:solidFill>
                <a:latin typeface="Courier New" pitchFamily="49" charset="0"/>
              </a:rPr>
              <a:t> { root = </a:t>
            </a:r>
            <a:r>
              <a:rPr lang="en-US" sz="1000" b="1" dirty="0" err="1">
                <a:solidFill>
                  <a:srgbClr val="FFFFFF"/>
                </a:solidFill>
                <a:latin typeface="Courier New" pitchFamily="49" charset="0"/>
              </a:rPr>
              <a:t>root.smallStep</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003300"/>
                </a:solidFill>
                <a:latin typeface="Courier New" pitchFamily="49" charset="0"/>
              </a:rPr>
              <a:t>  </a:t>
            </a:r>
            <a:r>
              <a:rPr lang="en-US" sz="1000" b="1" dirty="0">
                <a:solidFill>
                  <a:srgbClr val="66FF66"/>
                </a:solidFill>
                <a:latin typeface="Courier New" pitchFamily="49" charset="0"/>
              </a:rPr>
              <a:t>public</a:t>
            </a:r>
            <a:r>
              <a:rPr lang="en-US" sz="1000" b="1" dirty="0">
                <a:solidFill>
                  <a:srgbClr val="003300"/>
                </a:solidFill>
                <a:latin typeface="Courier New" pitchFamily="49" charset="0"/>
              </a:rPr>
              <a:t> </a:t>
            </a:r>
            <a:r>
              <a:rPr lang="en-US" sz="1000" b="1" dirty="0" err="1">
                <a:solidFill>
                  <a:srgbClr val="66FF66"/>
                </a:solidFill>
                <a:latin typeface="Courier New" pitchFamily="49" charset="0"/>
              </a:rPr>
              <a:t>boolean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isFinalState</a:t>
            </a:r>
            <a:r>
              <a:rPr lang="en-US" sz="1000" b="1" dirty="0">
                <a:solidFill>
                  <a:srgbClr val="FFFFFF"/>
                </a:solidFill>
                <a:latin typeface="Courier New" pitchFamily="49" charset="0"/>
              </a:rPr>
              <a:t>() {</a:t>
            </a:r>
            <a:r>
              <a:rPr lang="en-US" sz="1000" b="1" dirty="0">
                <a:solidFill>
                  <a:srgbClr val="003300"/>
                </a:solidFill>
                <a:latin typeface="Courier New" pitchFamily="49" charset="0"/>
              </a:rPr>
              <a:t> </a:t>
            </a:r>
            <a:r>
              <a:rPr lang="en-US" sz="1000" b="1" dirty="0">
                <a:solidFill>
                  <a:srgbClr val="66FF66"/>
                </a:solidFill>
                <a:latin typeface="Courier New" pitchFamily="49" charset="0"/>
              </a:rPr>
              <a:t>return</a:t>
            </a:r>
            <a:r>
              <a:rPr lang="en-US" sz="1000" b="1" dirty="0">
                <a:solidFill>
                  <a:srgbClr val="003300"/>
                </a:solidFill>
                <a:latin typeface="Courier New" pitchFamily="49" charset="0"/>
              </a:rPr>
              <a:t> </a:t>
            </a:r>
            <a:r>
              <a:rPr lang="en-US" sz="1000" b="1" dirty="0" err="1">
                <a:solidFill>
                  <a:srgbClr val="FFFFFF"/>
                </a:solidFill>
                <a:latin typeface="Courier New" pitchFamily="49" charset="0"/>
              </a:rPr>
              <a:t>root.isValue</a:t>
            </a:r>
            <a:r>
              <a:rPr lang="en-US" sz="1000" b="1" dirty="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000" b="1" dirty="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endParaRPr lang="en-US" sz="1000" b="1" dirty="0">
              <a:solidFill>
                <a:srgbClr val="FFFFFF"/>
              </a:solidFill>
              <a:latin typeface="Courier New" pitchFamily="49" charset="0"/>
            </a:endParaRPr>
          </a:p>
        </p:txBody>
      </p:sp>
      <p:sp>
        <p:nvSpPr>
          <p:cNvPr id="5" name="Text Box 9"/>
          <p:cNvSpPr txBox="1">
            <a:spLocks noChangeArrowheads="1"/>
          </p:cNvSpPr>
          <p:nvPr/>
        </p:nvSpPr>
        <p:spPr bwMode="auto">
          <a:xfrm>
            <a:off x="228600" y="3048000"/>
            <a:ext cx="8686800" cy="2815259"/>
          </a:xfrm>
          <a:prstGeom prst="rect">
            <a:avLst/>
          </a:prstGeom>
          <a:solidFill>
            <a:schemeClr val="bg2"/>
          </a:solidFill>
          <a:ln w="25400" cap="sq">
            <a:solidFill>
              <a:schemeClr val="tx1"/>
            </a:solidFill>
            <a:miter lim="800000"/>
            <a:headEnd/>
            <a:tailEnd/>
          </a:ln>
          <a:effectLst/>
        </p:spPr>
        <p:txBody>
          <a:bodyPr wrap="square" lIns="90000" tIns="46800" rIns="90000" bIns="46800">
            <a:spAutoFit/>
          </a:bodyPr>
          <a:lstStyle/>
          <a:p>
            <a:pPr marL="342900" indent="-342900">
              <a:lnSpc>
                <a:spcPct val="85000"/>
              </a:lnSpc>
              <a:buClr>
                <a:schemeClr val="hlink"/>
              </a:buClr>
              <a:buSzPct val="70000"/>
              <a:buFont typeface="Wingdings" pitchFamily="2" charset="2"/>
              <a:buNone/>
            </a:pPr>
            <a:r>
              <a:rPr lang="en-US" sz="1600" b="1" dirty="0" smtClean="0">
                <a:solidFill>
                  <a:srgbClr val="FF0000"/>
                </a:solidFill>
                <a:latin typeface="Courier New" pitchFamily="49" charset="0"/>
              </a:rPr>
              <a:t>@Declarative</a:t>
            </a:r>
            <a:r>
              <a:rPr lang="en-US" sz="1600" b="1" dirty="0" smtClean="0">
                <a:solidFill>
                  <a:srgbClr val="003300"/>
                </a:solidFill>
                <a:latin typeface="Courier New" pitchFamily="49" charset="0"/>
              </a:rPr>
              <a:t> </a:t>
            </a:r>
            <a:r>
              <a:rPr lang="en-US" sz="1600" b="1" dirty="0" err="1" smtClean="0">
                <a:solidFill>
                  <a:srgbClr val="66FF66"/>
                </a:solidFill>
                <a:latin typeface="Courier New" pitchFamily="49" charset="0"/>
              </a:rPr>
              <a:t>boolean</a:t>
            </a:r>
            <a:r>
              <a:rPr lang="en-US" sz="1600" b="1" dirty="0" smtClean="0">
                <a:solidFill>
                  <a:srgbClr val="003300"/>
                </a:solidFill>
                <a:latin typeface="Courier New" pitchFamily="49" charset="0"/>
              </a:rPr>
              <a:t> </a:t>
            </a:r>
            <a:r>
              <a:rPr lang="en-US" sz="1600" b="1" dirty="0" err="1" smtClean="0">
                <a:solidFill>
                  <a:srgbClr val="FFFFFF"/>
                </a:solidFill>
                <a:latin typeface="Courier New" pitchFamily="49" charset="0"/>
              </a:rPr>
              <a:t>wellTyped</a:t>
            </a:r>
            <a:r>
              <a:rPr lang="en-US" sz="1600" b="1" dirty="0" smtClean="0">
                <a:solidFill>
                  <a:srgbClr val="FFFFFF"/>
                </a:solidFill>
                <a:latin typeface="Courier New" pitchFamily="49" charset="0"/>
              </a:rPr>
              <a:t>() {</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a:t>
            </a:r>
            <a:r>
              <a:rPr lang="en-US" sz="1600" b="1" dirty="0" err="1" smtClean="0">
                <a:solidFill>
                  <a:srgbClr val="FFFFFF"/>
                </a:solidFill>
                <a:latin typeface="Courier New" pitchFamily="49" charset="0"/>
              </a:rPr>
              <a:t>syntaxOk</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false</a:t>
            </a:r>
            <a:r>
              <a:rPr lang="en-US" sz="16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TRUE)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true</a:t>
            </a:r>
            <a:r>
              <a:rPr lang="en-US" sz="16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FALSE)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true</a:t>
            </a:r>
            <a:r>
              <a:rPr lang="en-US" sz="16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ZERO)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true</a:t>
            </a:r>
            <a:r>
              <a:rPr lang="en-US" sz="16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SUCC)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PRED)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ISZERO)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e1.wellTyped() &amp;&amp; e1.type() == INT);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if</a:t>
            </a:r>
            <a:r>
              <a:rPr lang="en-US" sz="1600" b="1" dirty="0" smtClean="0">
                <a:solidFill>
                  <a:srgbClr val="FFFFFF"/>
                </a:solidFill>
                <a:latin typeface="Courier New" pitchFamily="49" charset="0"/>
              </a:rPr>
              <a:t> (kind == IF)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e1.wellTyped() &amp;&amp; e1.type() == BOOL</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&amp;&amp; e2.wellTyped() &amp;&amp; e3.wellTyped()</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&amp;&amp; e2.type() == e3.type();</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return</a:t>
            </a:r>
            <a:r>
              <a:rPr lang="en-US" sz="1600" b="1" dirty="0" smtClean="0">
                <a:solidFill>
                  <a:srgbClr val="FFFFFF"/>
                </a:solidFill>
                <a:latin typeface="Courier New" pitchFamily="49" charset="0"/>
              </a:rPr>
              <a:t> </a:t>
            </a:r>
            <a:r>
              <a:rPr lang="en-US" sz="1600" b="1" dirty="0" smtClean="0">
                <a:solidFill>
                  <a:srgbClr val="00FF00"/>
                </a:solidFill>
                <a:latin typeface="Courier New" pitchFamily="49" charset="0"/>
              </a:rPr>
              <a:t>false</a:t>
            </a:r>
            <a:r>
              <a:rPr lang="en-US" sz="1600" b="1" dirty="0" smtClean="0">
                <a:solidFill>
                  <a:srgbClr val="FFFFFF"/>
                </a:solidFill>
                <a:latin typeface="Courier New" pitchFamily="49" charset="0"/>
              </a:rPr>
              <a:t>;</a:t>
            </a:r>
          </a:p>
          <a:p>
            <a:pPr marL="342900" indent="-342900">
              <a:lnSpc>
                <a:spcPct val="85000"/>
              </a:lnSpc>
              <a:buClr>
                <a:schemeClr val="hlink"/>
              </a:buClr>
              <a:buSzPct val="70000"/>
              <a:buFont typeface="Wingdings" pitchFamily="2" charset="2"/>
              <a:buNone/>
            </a:pPr>
            <a:r>
              <a:rPr lang="en-US" sz="1600" b="1" dirty="0" smtClean="0">
                <a:solidFill>
                  <a:srgbClr val="FFFFFF"/>
                </a:solidFill>
                <a:latin typeface="Courier New" pitchFamily="49" charset="0"/>
              </a:rPr>
              <a:t>    }</a:t>
            </a:r>
            <a:endParaRPr lang="en-US" sz="1600" b="1" dirty="0">
              <a:solidFill>
                <a:srgbClr val="FFFFFF"/>
              </a:solidFill>
              <a:latin typeface="Courier New" pitchFamily="49" charset="0"/>
            </a:endParaRPr>
          </a:p>
        </p:txBody>
      </p:sp>
    </p:spTree>
    <p:extLst>
      <p:ext uri="{BB962C8B-B14F-4D97-AF65-F5344CB8AC3E}">
        <p14:creationId xmlns:p14="http://schemas.microsoft.com/office/powerpoint/2010/main" val="39039296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b="1" dirty="0" smtClean="0">
                <a:solidFill>
                  <a:srgbClr val="FFFF00"/>
                </a:solidFill>
              </a:rPr>
              <a:t>Checking Type Soundness</a:t>
            </a:r>
          </a:p>
          <a:p>
            <a:pPr lvl="1"/>
            <a:r>
              <a:rPr lang="en-US" sz="3200" dirty="0" smtClean="0"/>
              <a:t>Motivation</a:t>
            </a:r>
          </a:p>
          <a:p>
            <a:pPr lvl="1"/>
            <a:r>
              <a:rPr lang="en-US" sz="3200" dirty="0" smtClean="0"/>
              <a:t>Example</a:t>
            </a:r>
          </a:p>
          <a:p>
            <a:pPr lvl="1"/>
            <a:r>
              <a:rPr lang="en-US" sz="3200" b="1" dirty="0" smtClean="0">
                <a:solidFill>
                  <a:srgbClr val="FFFF00"/>
                </a:solidFill>
              </a:rPr>
              <a:t>Approach</a:t>
            </a:r>
          </a:p>
          <a:p>
            <a:pPr lvl="2"/>
            <a:r>
              <a:rPr lang="en-US" dirty="0" smtClean="0"/>
              <a:t>Language Definition</a:t>
            </a:r>
          </a:p>
          <a:p>
            <a:pPr lvl="2"/>
            <a:r>
              <a:rPr lang="en-US" b="1" dirty="0" smtClean="0">
                <a:solidFill>
                  <a:srgbClr val="FFFF00"/>
                </a:solidFill>
              </a:rPr>
              <a:t>Search Algorithm</a:t>
            </a:r>
          </a:p>
          <a:p>
            <a:pPr lvl="2"/>
            <a:r>
              <a:rPr lang="en-US" dirty="0" smtClean="0"/>
              <a:t>State Space Reduction</a:t>
            </a:r>
          </a:p>
        </p:txBody>
      </p:sp>
    </p:spTree>
    <p:extLst>
      <p:ext uri="{BB962C8B-B14F-4D97-AF65-F5344CB8AC3E}">
        <p14:creationId xmlns:p14="http://schemas.microsoft.com/office/powerpoint/2010/main" val="28008129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8" name="Oval 268"/>
          <p:cNvSpPr>
            <a:spLocks noChangeArrowheads="1"/>
          </p:cNvSpPr>
          <p:nvPr/>
        </p:nvSpPr>
        <p:spPr bwMode="auto">
          <a:xfrm>
            <a:off x="685800" y="2743200"/>
            <a:ext cx="2362200" cy="1752600"/>
          </a:xfrm>
          <a:prstGeom prst="ellipse">
            <a:avLst/>
          </a:prstGeom>
          <a:noFill/>
          <a:ln w="9525">
            <a:solidFill>
              <a:schemeClr val="tx1"/>
            </a:solidFill>
            <a:miter lim="800000"/>
            <a:headEnd/>
            <a:tailEnd/>
          </a:ln>
          <a:effectLst/>
        </p:spPr>
        <p:txBody>
          <a:bodyPr wrap="none" anchor="ctr"/>
          <a:lstStyle/>
          <a:p>
            <a:endParaRPr lang="en-US"/>
          </a:p>
        </p:txBody>
      </p:sp>
      <p:sp>
        <p:nvSpPr>
          <p:cNvPr id="15362" name="Rectangle 2"/>
          <p:cNvSpPr>
            <a:spLocks noGrp="1" noChangeArrowheads="1"/>
          </p:cNvSpPr>
          <p:nvPr>
            <p:ph type="title"/>
          </p:nvPr>
        </p:nvSpPr>
        <p:spPr/>
        <p:txBody>
          <a:bodyPr/>
          <a:lstStyle/>
          <a:p>
            <a:r>
              <a:rPr lang="en-US"/>
              <a:t>Searching</a:t>
            </a:r>
          </a:p>
        </p:txBody>
      </p:sp>
      <p:sp>
        <p:nvSpPr>
          <p:cNvPr id="15363" name="Rectangle 3"/>
          <p:cNvSpPr>
            <a:spLocks noGrp="1" noChangeArrowheads="1"/>
          </p:cNvSpPr>
          <p:nvPr>
            <p:ph type="body" idx="1"/>
          </p:nvPr>
        </p:nvSpPr>
        <p:spPr>
          <a:xfrm>
            <a:off x="668338" y="1360488"/>
            <a:ext cx="8294687" cy="2281237"/>
          </a:xfrm>
        </p:spPr>
        <p:txBody>
          <a:bodyPr/>
          <a:lstStyle/>
          <a:p>
            <a:r>
              <a:rPr lang="en-US"/>
              <a:t>Select an unchecked well typed state</a:t>
            </a:r>
          </a:p>
        </p:txBody>
      </p:sp>
      <p:sp>
        <p:nvSpPr>
          <p:cNvPr id="15621" name="Oval 261"/>
          <p:cNvSpPr>
            <a:spLocks noChangeArrowheads="1"/>
          </p:cNvSpPr>
          <p:nvPr/>
        </p:nvSpPr>
        <p:spPr bwMode="auto">
          <a:xfrm>
            <a:off x="1898650" y="2828925"/>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5622" name="Oval 262"/>
          <p:cNvSpPr>
            <a:spLocks noChangeArrowheads="1"/>
          </p:cNvSpPr>
          <p:nvPr/>
        </p:nvSpPr>
        <p:spPr bwMode="auto">
          <a:xfrm>
            <a:off x="13716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15623" name="Oval 263"/>
          <p:cNvSpPr>
            <a:spLocks noChangeArrowheads="1"/>
          </p:cNvSpPr>
          <p:nvPr/>
        </p:nvSpPr>
        <p:spPr bwMode="auto">
          <a:xfrm>
            <a:off x="1898650" y="32829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5624" name="Oval 264"/>
          <p:cNvSpPr>
            <a:spLocks noChangeArrowheads="1"/>
          </p:cNvSpPr>
          <p:nvPr/>
        </p:nvSpPr>
        <p:spPr bwMode="auto">
          <a:xfrm>
            <a:off x="24384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5629" name="Oval 269"/>
          <p:cNvSpPr>
            <a:spLocks noChangeArrowheads="1"/>
          </p:cNvSpPr>
          <p:nvPr/>
        </p:nvSpPr>
        <p:spPr bwMode="auto">
          <a:xfrm>
            <a:off x="8382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15637" name="Oval 277"/>
          <p:cNvSpPr>
            <a:spLocks noChangeArrowheads="1"/>
          </p:cNvSpPr>
          <p:nvPr/>
        </p:nvSpPr>
        <p:spPr bwMode="auto">
          <a:xfrm>
            <a:off x="13716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5638" name="Oval 278"/>
          <p:cNvSpPr>
            <a:spLocks noChangeArrowheads="1"/>
          </p:cNvSpPr>
          <p:nvPr/>
        </p:nvSpPr>
        <p:spPr bwMode="auto">
          <a:xfrm>
            <a:off x="1898650" y="37401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5639" name="Oval 279"/>
          <p:cNvSpPr>
            <a:spLocks noChangeArrowheads="1"/>
          </p:cNvSpPr>
          <p:nvPr/>
        </p:nvSpPr>
        <p:spPr bwMode="auto">
          <a:xfrm>
            <a:off x="24384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5625" name="Line 265"/>
          <p:cNvSpPr>
            <a:spLocks noChangeShapeType="1"/>
          </p:cNvSpPr>
          <p:nvPr/>
        </p:nvSpPr>
        <p:spPr bwMode="auto">
          <a:xfrm flipH="1">
            <a:off x="1600200" y="31099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26" name="Line 266"/>
          <p:cNvSpPr>
            <a:spLocks noChangeShapeType="1"/>
          </p:cNvSpPr>
          <p:nvPr/>
        </p:nvSpPr>
        <p:spPr bwMode="auto">
          <a:xfrm>
            <a:off x="2127250" y="31099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27" name="Line 267"/>
          <p:cNvSpPr>
            <a:spLocks noChangeShapeType="1"/>
          </p:cNvSpPr>
          <p:nvPr/>
        </p:nvSpPr>
        <p:spPr bwMode="auto">
          <a:xfrm>
            <a:off x="2127250" y="31099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30" name="Line 270"/>
          <p:cNvSpPr>
            <a:spLocks noChangeShapeType="1"/>
          </p:cNvSpPr>
          <p:nvPr/>
        </p:nvSpPr>
        <p:spPr bwMode="auto">
          <a:xfrm flipH="1">
            <a:off x="10668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40" name="Line 280"/>
          <p:cNvSpPr>
            <a:spLocks noChangeShapeType="1"/>
          </p:cNvSpPr>
          <p:nvPr/>
        </p:nvSpPr>
        <p:spPr bwMode="auto">
          <a:xfrm flipH="1">
            <a:off x="16002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41" name="Line 281"/>
          <p:cNvSpPr>
            <a:spLocks noChangeShapeType="1"/>
          </p:cNvSpPr>
          <p:nvPr/>
        </p:nvSpPr>
        <p:spPr bwMode="auto">
          <a:xfrm>
            <a:off x="2127250" y="35671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42" name="Line 282"/>
          <p:cNvSpPr>
            <a:spLocks noChangeShapeType="1"/>
          </p:cNvSpPr>
          <p:nvPr/>
        </p:nvSpPr>
        <p:spPr bwMode="auto">
          <a:xfrm>
            <a:off x="2127250" y="35671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58"/>
          <p:cNvSpPr txBox="1">
            <a:spLocks noChangeArrowheads="1"/>
          </p:cNvSpPr>
          <p:nvPr/>
        </p:nvSpPr>
        <p:spPr bwMode="auto">
          <a:xfrm>
            <a:off x="3657600" y="3146425"/>
            <a:ext cx="4495800" cy="968375"/>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sz="1400" b="1">
                <a:solidFill>
                  <a:srgbClr val="FF0000"/>
                </a:solidFill>
                <a:latin typeface="Courier New" pitchFamily="49" charset="0"/>
              </a:rPr>
              <a:t>@Declarative</a:t>
            </a:r>
            <a:r>
              <a:rPr lang="en-US" sz="1400" b="1">
                <a:solidFill>
                  <a:srgbClr val="000000"/>
                </a:solidFill>
                <a:latin typeface="Courier New" pitchFamily="49" charset="0"/>
              </a:rPr>
              <a:t> </a:t>
            </a:r>
            <a:r>
              <a:rPr lang="en-US" sz="1400" b="1">
                <a:solidFill>
                  <a:srgbClr val="66FF66"/>
                </a:solidFill>
                <a:latin typeface="Courier New" pitchFamily="49" charset="0"/>
              </a:rPr>
              <a:t>boolean</a:t>
            </a:r>
            <a:r>
              <a:rPr lang="en-US" sz="1400" b="1">
                <a:solidFill>
                  <a:srgbClr val="000000"/>
                </a:solidFill>
                <a:latin typeface="Courier New" pitchFamily="49" charset="0"/>
              </a:rPr>
              <a:t> </a:t>
            </a:r>
            <a:r>
              <a:rPr lang="en-US" sz="1400" b="1">
                <a:solidFill>
                  <a:srgbClr val="FFFFFF"/>
                </a:solidFill>
                <a:latin typeface="Courier New" pitchFamily="49" charset="0"/>
              </a:rPr>
              <a:t>wellTyped() {</a:t>
            </a:r>
          </a:p>
          <a:p>
            <a:pPr>
              <a:spcBef>
                <a:spcPct val="50000"/>
              </a:spcBef>
            </a:pPr>
            <a:r>
              <a:rPr lang="en-US" sz="1400" b="1">
                <a:solidFill>
                  <a:srgbClr val="FFFFFF"/>
                </a:solidFill>
                <a:latin typeface="Courier New" pitchFamily="49" charset="0"/>
              </a:rPr>
              <a:t>	…</a:t>
            </a:r>
          </a:p>
          <a:p>
            <a:pPr>
              <a:spcBef>
                <a:spcPct val="50000"/>
              </a:spcBef>
            </a:pPr>
            <a:r>
              <a:rPr lang="en-US" sz="1400" b="1">
                <a:solidFill>
                  <a:srgbClr val="FFFFFF"/>
                </a:solidFill>
                <a:latin typeface="Courier New" pitchFamily="49" charset="0"/>
              </a:rPr>
              <a:t>}</a:t>
            </a:r>
          </a:p>
        </p:txBody>
      </p:sp>
    </p:spTree>
    <p:extLst>
      <p:ext uri="{BB962C8B-B14F-4D97-AF65-F5344CB8AC3E}">
        <p14:creationId xmlns:p14="http://schemas.microsoft.com/office/powerpoint/2010/main" val="2139490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Searching</a:t>
            </a:r>
          </a:p>
        </p:txBody>
      </p:sp>
      <p:sp>
        <p:nvSpPr>
          <p:cNvPr id="16387" name="Rectangle 3"/>
          <p:cNvSpPr>
            <a:spLocks noGrp="1" noChangeArrowheads="1"/>
          </p:cNvSpPr>
          <p:nvPr>
            <p:ph type="body" idx="1"/>
          </p:nvPr>
        </p:nvSpPr>
        <p:spPr>
          <a:xfrm>
            <a:off x="668338" y="1360488"/>
            <a:ext cx="8294687" cy="2281237"/>
          </a:xfrm>
        </p:spPr>
        <p:txBody>
          <a:bodyPr/>
          <a:lstStyle/>
          <a:p>
            <a:r>
              <a:rPr lang="en-US"/>
              <a:t>Check progress and preservation</a:t>
            </a:r>
          </a:p>
          <a:p>
            <a:pPr lvl="1"/>
            <a:r>
              <a:rPr lang="en-US"/>
              <a:t>Progress: Run one small step</a:t>
            </a:r>
          </a:p>
        </p:txBody>
      </p:sp>
      <p:sp>
        <p:nvSpPr>
          <p:cNvPr id="16443" name="Text Box 59"/>
          <p:cNvSpPr txBox="1">
            <a:spLocks noChangeArrowheads="1"/>
          </p:cNvSpPr>
          <p:nvPr/>
        </p:nvSpPr>
        <p:spPr bwMode="auto">
          <a:xfrm>
            <a:off x="3886200" y="3505200"/>
            <a:ext cx="4495800" cy="968375"/>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sz="1400" b="1">
                <a:solidFill>
                  <a:srgbClr val="66FF66"/>
                </a:solidFill>
                <a:latin typeface="Courier New" pitchFamily="49" charset="0"/>
              </a:rPr>
              <a:t>void</a:t>
            </a:r>
            <a:r>
              <a:rPr lang="en-US" sz="1400" b="1">
                <a:solidFill>
                  <a:srgbClr val="000000"/>
                </a:solidFill>
                <a:latin typeface="Courier New" pitchFamily="49" charset="0"/>
              </a:rPr>
              <a:t> </a:t>
            </a:r>
            <a:r>
              <a:rPr lang="en-US" sz="1400" b="1">
                <a:solidFill>
                  <a:srgbClr val="FFFFFF"/>
                </a:solidFill>
                <a:latin typeface="Courier New" pitchFamily="49" charset="0"/>
              </a:rPr>
              <a:t>smallStep()</a:t>
            </a:r>
            <a:r>
              <a:rPr lang="en-US" sz="1400" b="1">
                <a:solidFill>
                  <a:srgbClr val="000000"/>
                </a:solidFill>
                <a:latin typeface="Courier New" pitchFamily="49" charset="0"/>
              </a:rPr>
              <a:t> </a:t>
            </a:r>
            <a:r>
              <a:rPr lang="en-US" sz="1400" b="1">
                <a:solidFill>
                  <a:srgbClr val="66FF66"/>
                </a:solidFill>
                <a:latin typeface="Courier New" pitchFamily="49" charset="0"/>
              </a:rPr>
              <a:t>throws</a:t>
            </a:r>
            <a:r>
              <a:rPr lang="en-US" sz="1400" b="1">
                <a:solidFill>
                  <a:srgbClr val="000000"/>
                </a:solidFill>
                <a:latin typeface="Courier New" pitchFamily="49" charset="0"/>
              </a:rPr>
              <a:t> </a:t>
            </a:r>
            <a:r>
              <a:rPr lang="en-US" sz="1400" b="1">
                <a:solidFill>
                  <a:srgbClr val="FFFFFF"/>
                </a:solidFill>
                <a:latin typeface="Courier New" pitchFamily="49" charset="0"/>
              </a:rPr>
              <a:t>StuckException {</a:t>
            </a:r>
          </a:p>
          <a:p>
            <a:pPr>
              <a:spcBef>
                <a:spcPct val="50000"/>
              </a:spcBef>
            </a:pPr>
            <a:r>
              <a:rPr lang="en-US" sz="1400" b="1">
                <a:solidFill>
                  <a:srgbClr val="FFFFFF"/>
                </a:solidFill>
                <a:latin typeface="Courier New" pitchFamily="49" charset="0"/>
              </a:rPr>
              <a:t>	…</a:t>
            </a:r>
          </a:p>
          <a:p>
            <a:pPr>
              <a:spcBef>
                <a:spcPct val="50000"/>
              </a:spcBef>
            </a:pPr>
            <a:r>
              <a:rPr lang="en-US" sz="1400" b="1">
                <a:solidFill>
                  <a:srgbClr val="FFFFFF"/>
                </a:solidFill>
                <a:latin typeface="Courier New" pitchFamily="49" charset="0"/>
              </a:rPr>
              <a:t>}</a:t>
            </a:r>
          </a:p>
        </p:txBody>
      </p:sp>
      <p:sp>
        <p:nvSpPr>
          <p:cNvPr id="16495" name="Line 111"/>
          <p:cNvSpPr>
            <a:spLocks noChangeShapeType="1"/>
          </p:cNvSpPr>
          <p:nvPr/>
        </p:nvSpPr>
        <p:spPr bwMode="auto">
          <a:xfrm>
            <a:off x="1752600" y="4495800"/>
            <a:ext cx="1066800" cy="152400"/>
          </a:xfrm>
          <a:prstGeom prst="line">
            <a:avLst/>
          </a:prstGeom>
          <a:noFill/>
          <a:ln w="57150">
            <a:solidFill>
              <a:srgbClr val="FF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96" name="Oval 112"/>
          <p:cNvSpPr>
            <a:spLocks noChangeArrowheads="1"/>
          </p:cNvSpPr>
          <p:nvPr/>
        </p:nvSpPr>
        <p:spPr bwMode="auto">
          <a:xfrm>
            <a:off x="1898650" y="2828925"/>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6497" name="Oval 113"/>
          <p:cNvSpPr>
            <a:spLocks noChangeArrowheads="1"/>
          </p:cNvSpPr>
          <p:nvPr/>
        </p:nvSpPr>
        <p:spPr bwMode="auto">
          <a:xfrm>
            <a:off x="13716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16498" name="Oval 114"/>
          <p:cNvSpPr>
            <a:spLocks noChangeArrowheads="1"/>
          </p:cNvSpPr>
          <p:nvPr/>
        </p:nvSpPr>
        <p:spPr bwMode="auto">
          <a:xfrm>
            <a:off x="1898650" y="32829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6499" name="Oval 115"/>
          <p:cNvSpPr>
            <a:spLocks noChangeArrowheads="1"/>
          </p:cNvSpPr>
          <p:nvPr/>
        </p:nvSpPr>
        <p:spPr bwMode="auto">
          <a:xfrm>
            <a:off x="24384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00" name="Line 116"/>
          <p:cNvSpPr>
            <a:spLocks noChangeShapeType="1"/>
          </p:cNvSpPr>
          <p:nvPr/>
        </p:nvSpPr>
        <p:spPr bwMode="auto">
          <a:xfrm flipH="1">
            <a:off x="1600200" y="31099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01" name="Line 117"/>
          <p:cNvSpPr>
            <a:spLocks noChangeShapeType="1"/>
          </p:cNvSpPr>
          <p:nvPr/>
        </p:nvSpPr>
        <p:spPr bwMode="auto">
          <a:xfrm>
            <a:off x="2127250" y="31099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02" name="Line 118"/>
          <p:cNvSpPr>
            <a:spLocks noChangeShapeType="1"/>
          </p:cNvSpPr>
          <p:nvPr/>
        </p:nvSpPr>
        <p:spPr bwMode="auto">
          <a:xfrm>
            <a:off x="2127250" y="31099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03" name="Oval 119"/>
          <p:cNvSpPr>
            <a:spLocks noChangeArrowheads="1"/>
          </p:cNvSpPr>
          <p:nvPr/>
        </p:nvSpPr>
        <p:spPr bwMode="auto">
          <a:xfrm>
            <a:off x="685800" y="2743200"/>
            <a:ext cx="2362200" cy="1752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4" name="Oval 120"/>
          <p:cNvSpPr>
            <a:spLocks noChangeArrowheads="1"/>
          </p:cNvSpPr>
          <p:nvPr/>
        </p:nvSpPr>
        <p:spPr bwMode="auto">
          <a:xfrm>
            <a:off x="8382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16505" name="Line 121"/>
          <p:cNvSpPr>
            <a:spLocks noChangeShapeType="1"/>
          </p:cNvSpPr>
          <p:nvPr/>
        </p:nvSpPr>
        <p:spPr bwMode="auto">
          <a:xfrm flipH="1">
            <a:off x="10668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06" name="Oval 122"/>
          <p:cNvSpPr>
            <a:spLocks noChangeArrowheads="1"/>
          </p:cNvSpPr>
          <p:nvPr/>
        </p:nvSpPr>
        <p:spPr bwMode="auto">
          <a:xfrm>
            <a:off x="2813050" y="4733925"/>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6507" name="Oval 123"/>
          <p:cNvSpPr>
            <a:spLocks noChangeArrowheads="1"/>
          </p:cNvSpPr>
          <p:nvPr/>
        </p:nvSpPr>
        <p:spPr bwMode="auto">
          <a:xfrm>
            <a:off x="2286000" y="5181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6508" name="Line 124"/>
          <p:cNvSpPr>
            <a:spLocks noChangeShapeType="1"/>
          </p:cNvSpPr>
          <p:nvPr/>
        </p:nvSpPr>
        <p:spPr bwMode="auto">
          <a:xfrm flipH="1">
            <a:off x="2514600" y="50149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09" name="Line 125"/>
          <p:cNvSpPr>
            <a:spLocks noChangeShapeType="1"/>
          </p:cNvSpPr>
          <p:nvPr/>
        </p:nvSpPr>
        <p:spPr bwMode="auto">
          <a:xfrm>
            <a:off x="3041650" y="50149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10" name="Line 126"/>
          <p:cNvSpPr>
            <a:spLocks noChangeShapeType="1"/>
          </p:cNvSpPr>
          <p:nvPr/>
        </p:nvSpPr>
        <p:spPr bwMode="auto">
          <a:xfrm>
            <a:off x="3041650" y="50149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11" name="Oval 127"/>
          <p:cNvSpPr>
            <a:spLocks noChangeArrowheads="1"/>
          </p:cNvSpPr>
          <p:nvPr/>
        </p:nvSpPr>
        <p:spPr bwMode="auto">
          <a:xfrm>
            <a:off x="1600200" y="4648200"/>
            <a:ext cx="2362200" cy="1752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2" name="Oval 128"/>
          <p:cNvSpPr>
            <a:spLocks noChangeArrowheads="1"/>
          </p:cNvSpPr>
          <p:nvPr/>
        </p:nvSpPr>
        <p:spPr bwMode="auto">
          <a:xfrm>
            <a:off x="13716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13" name="Oval 129"/>
          <p:cNvSpPr>
            <a:spLocks noChangeArrowheads="1"/>
          </p:cNvSpPr>
          <p:nvPr/>
        </p:nvSpPr>
        <p:spPr bwMode="auto">
          <a:xfrm>
            <a:off x="1898650" y="37401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14" name="Oval 130"/>
          <p:cNvSpPr>
            <a:spLocks noChangeArrowheads="1"/>
          </p:cNvSpPr>
          <p:nvPr/>
        </p:nvSpPr>
        <p:spPr bwMode="auto">
          <a:xfrm>
            <a:off x="24384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6515" name="Line 131"/>
          <p:cNvSpPr>
            <a:spLocks noChangeShapeType="1"/>
          </p:cNvSpPr>
          <p:nvPr/>
        </p:nvSpPr>
        <p:spPr bwMode="auto">
          <a:xfrm flipH="1">
            <a:off x="16002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16" name="Line 132"/>
          <p:cNvSpPr>
            <a:spLocks noChangeShapeType="1"/>
          </p:cNvSpPr>
          <p:nvPr/>
        </p:nvSpPr>
        <p:spPr bwMode="auto">
          <a:xfrm>
            <a:off x="2127250" y="35671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17" name="Line 133"/>
          <p:cNvSpPr>
            <a:spLocks noChangeShapeType="1"/>
          </p:cNvSpPr>
          <p:nvPr/>
        </p:nvSpPr>
        <p:spPr bwMode="auto">
          <a:xfrm>
            <a:off x="2127250" y="35671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18" name="Oval 134"/>
          <p:cNvSpPr>
            <a:spLocks noChangeArrowheads="1"/>
          </p:cNvSpPr>
          <p:nvPr/>
        </p:nvSpPr>
        <p:spPr bwMode="auto">
          <a:xfrm>
            <a:off x="2813050" y="51879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6519" name="Oval 135"/>
          <p:cNvSpPr>
            <a:spLocks noChangeArrowheads="1"/>
          </p:cNvSpPr>
          <p:nvPr/>
        </p:nvSpPr>
        <p:spPr bwMode="auto">
          <a:xfrm>
            <a:off x="3352800" y="5181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20" name="Oval 136"/>
          <p:cNvSpPr>
            <a:spLocks noChangeArrowheads="1"/>
          </p:cNvSpPr>
          <p:nvPr/>
        </p:nvSpPr>
        <p:spPr bwMode="auto">
          <a:xfrm>
            <a:off x="2286000" y="5638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21" name="Oval 137"/>
          <p:cNvSpPr>
            <a:spLocks noChangeArrowheads="1"/>
          </p:cNvSpPr>
          <p:nvPr/>
        </p:nvSpPr>
        <p:spPr bwMode="auto">
          <a:xfrm>
            <a:off x="2813050" y="56451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6522" name="Oval 138"/>
          <p:cNvSpPr>
            <a:spLocks noChangeArrowheads="1"/>
          </p:cNvSpPr>
          <p:nvPr/>
        </p:nvSpPr>
        <p:spPr bwMode="auto">
          <a:xfrm>
            <a:off x="3352800" y="5638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6523" name="Line 139"/>
          <p:cNvSpPr>
            <a:spLocks noChangeShapeType="1"/>
          </p:cNvSpPr>
          <p:nvPr/>
        </p:nvSpPr>
        <p:spPr bwMode="auto">
          <a:xfrm flipH="1">
            <a:off x="2514600" y="5472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24" name="Line 140"/>
          <p:cNvSpPr>
            <a:spLocks noChangeShapeType="1"/>
          </p:cNvSpPr>
          <p:nvPr/>
        </p:nvSpPr>
        <p:spPr bwMode="auto">
          <a:xfrm>
            <a:off x="3041650" y="54721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25" name="Line 141"/>
          <p:cNvSpPr>
            <a:spLocks noChangeShapeType="1"/>
          </p:cNvSpPr>
          <p:nvPr/>
        </p:nvSpPr>
        <p:spPr bwMode="auto">
          <a:xfrm>
            <a:off x="3041650" y="54721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9889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4" name="Oval 126"/>
          <p:cNvSpPr>
            <a:spLocks noChangeArrowheads="1"/>
          </p:cNvSpPr>
          <p:nvPr/>
        </p:nvSpPr>
        <p:spPr bwMode="auto">
          <a:xfrm>
            <a:off x="1600200" y="4648200"/>
            <a:ext cx="2362200" cy="1752600"/>
          </a:xfrm>
          <a:prstGeom prst="ellipse">
            <a:avLst/>
          </a:prstGeom>
          <a:noFill/>
          <a:ln w="9525">
            <a:solidFill>
              <a:schemeClr val="tx1"/>
            </a:solidFill>
            <a:miter lim="800000"/>
            <a:headEnd/>
            <a:tailEnd/>
          </a:ln>
          <a:effectLst/>
        </p:spPr>
        <p:txBody>
          <a:bodyPr wrap="none" anchor="ctr"/>
          <a:lstStyle/>
          <a:p>
            <a:endParaRPr lang="en-US"/>
          </a:p>
        </p:txBody>
      </p:sp>
      <p:sp>
        <p:nvSpPr>
          <p:cNvPr id="17410" name="Rectangle 2"/>
          <p:cNvSpPr>
            <a:spLocks noGrp="1" noChangeArrowheads="1"/>
          </p:cNvSpPr>
          <p:nvPr>
            <p:ph type="title"/>
          </p:nvPr>
        </p:nvSpPr>
        <p:spPr/>
        <p:txBody>
          <a:bodyPr/>
          <a:lstStyle/>
          <a:p>
            <a:r>
              <a:rPr lang="en-US"/>
              <a:t>Searching</a:t>
            </a:r>
          </a:p>
        </p:txBody>
      </p:sp>
      <p:sp>
        <p:nvSpPr>
          <p:cNvPr id="17411" name="Rectangle 3"/>
          <p:cNvSpPr>
            <a:spLocks noGrp="1" noChangeArrowheads="1"/>
          </p:cNvSpPr>
          <p:nvPr>
            <p:ph type="body" idx="1"/>
          </p:nvPr>
        </p:nvSpPr>
        <p:spPr>
          <a:xfrm>
            <a:off x="668338" y="1360488"/>
            <a:ext cx="8294687" cy="2281237"/>
          </a:xfrm>
        </p:spPr>
        <p:txBody>
          <a:bodyPr/>
          <a:lstStyle/>
          <a:p>
            <a:r>
              <a:rPr lang="en-US"/>
              <a:t>Check progress and preservation</a:t>
            </a:r>
          </a:p>
          <a:p>
            <a:pPr lvl="1"/>
            <a:r>
              <a:rPr lang="en-US"/>
              <a:t>Preservation: Check if the result is well typed</a:t>
            </a:r>
          </a:p>
        </p:txBody>
      </p:sp>
      <p:sp>
        <p:nvSpPr>
          <p:cNvPr id="17466" name="Text Box 58"/>
          <p:cNvSpPr txBox="1">
            <a:spLocks noChangeArrowheads="1"/>
          </p:cNvSpPr>
          <p:nvPr/>
        </p:nvSpPr>
        <p:spPr bwMode="auto">
          <a:xfrm>
            <a:off x="4267200" y="5029200"/>
            <a:ext cx="4495800" cy="968375"/>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sz="1400" b="1">
                <a:solidFill>
                  <a:srgbClr val="FF0000"/>
                </a:solidFill>
                <a:latin typeface="Courier New" pitchFamily="49" charset="0"/>
              </a:rPr>
              <a:t>@Declarative</a:t>
            </a:r>
            <a:r>
              <a:rPr lang="en-US" sz="1400" b="1">
                <a:solidFill>
                  <a:srgbClr val="000000"/>
                </a:solidFill>
                <a:latin typeface="Courier New" pitchFamily="49" charset="0"/>
              </a:rPr>
              <a:t> </a:t>
            </a:r>
            <a:r>
              <a:rPr lang="en-US" sz="1400" b="1">
                <a:solidFill>
                  <a:srgbClr val="66FF66"/>
                </a:solidFill>
                <a:latin typeface="Courier New" pitchFamily="49" charset="0"/>
              </a:rPr>
              <a:t>boolean</a:t>
            </a:r>
            <a:r>
              <a:rPr lang="en-US" sz="1400" b="1">
                <a:solidFill>
                  <a:srgbClr val="000000"/>
                </a:solidFill>
                <a:latin typeface="Courier New" pitchFamily="49" charset="0"/>
              </a:rPr>
              <a:t> </a:t>
            </a:r>
            <a:r>
              <a:rPr lang="en-US" sz="1400" b="1">
                <a:solidFill>
                  <a:srgbClr val="FFFFFF"/>
                </a:solidFill>
                <a:latin typeface="Courier New" pitchFamily="49" charset="0"/>
              </a:rPr>
              <a:t>wellTyped() {</a:t>
            </a:r>
          </a:p>
          <a:p>
            <a:pPr>
              <a:spcBef>
                <a:spcPct val="50000"/>
              </a:spcBef>
            </a:pPr>
            <a:r>
              <a:rPr lang="en-US" sz="1400" b="1">
                <a:solidFill>
                  <a:srgbClr val="FFFFFF"/>
                </a:solidFill>
                <a:latin typeface="Courier New" pitchFamily="49" charset="0"/>
              </a:rPr>
              <a:t>	…</a:t>
            </a:r>
          </a:p>
          <a:p>
            <a:pPr>
              <a:spcBef>
                <a:spcPct val="50000"/>
              </a:spcBef>
            </a:pPr>
            <a:r>
              <a:rPr lang="en-US" sz="1400" b="1">
                <a:solidFill>
                  <a:srgbClr val="FFFFFF"/>
                </a:solidFill>
                <a:latin typeface="Courier New" pitchFamily="49" charset="0"/>
              </a:rPr>
              <a:t>}</a:t>
            </a:r>
          </a:p>
        </p:txBody>
      </p:sp>
      <p:sp>
        <p:nvSpPr>
          <p:cNvPr id="17518" name="Line 110"/>
          <p:cNvSpPr>
            <a:spLocks noChangeShapeType="1"/>
          </p:cNvSpPr>
          <p:nvPr/>
        </p:nvSpPr>
        <p:spPr bwMode="auto">
          <a:xfrm>
            <a:off x="1752600" y="4495800"/>
            <a:ext cx="1066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519" name="Oval 111"/>
          <p:cNvSpPr>
            <a:spLocks noChangeArrowheads="1"/>
          </p:cNvSpPr>
          <p:nvPr/>
        </p:nvSpPr>
        <p:spPr bwMode="auto">
          <a:xfrm>
            <a:off x="1898650" y="2828925"/>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7520" name="Oval 112"/>
          <p:cNvSpPr>
            <a:spLocks noChangeArrowheads="1"/>
          </p:cNvSpPr>
          <p:nvPr/>
        </p:nvSpPr>
        <p:spPr bwMode="auto">
          <a:xfrm>
            <a:off x="13716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iszero</a:t>
            </a:r>
          </a:p>
        </p:txBody>
      </p:sp>
      <p:sp>
        <p:nvSpPr>
          <p:cNvPr id="17521" name="Oval 113"/>
          <p:cNvSpPr>
            <a:spLocks noChangeArrowheads="1"/>
          </p:cNvSpPr>
          <p:nvPr/>
        </p:nvSpPr>
        <p:spPr bwMode="auto">
          <a:xfrm>
            <a:off x="1898650" y="32829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7522" name="Oval 114"/>
          <p:cNvSpPr>
            <a:spLocks noChangeArrowheads="1"/>
          </p:cNvSpPr>
          <p:nvPr/>
        </p:nvSpPr>
        <p:spPr bwMode="auto">
          <a:xfrm>
            <a:off x="2438400" y="3276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23" name="Line 115"/>
          <p:cNvSpPr>
            <a:spLocks noChangeShapeType="1"/>
          </p:cNvSpPr>
          <p:nvPr/>
        </p:nvSpPr>
        <p:spPr bwMode="auto">
          <a:xfrm flipH="1">
            <a:off x="1600200" y="31099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24" name="Line 116"/>
          <p:cNvSpPr>
            <a:spLocks noChangeShapeType="1"/>
          </p:cNvSpPr>
          <p:nvPr/>
        </p:nvSpPr>
        <p:spPr bwMode="auto">
          <a:xfrm>
            <a:off x="2127250" y="31099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25" name="Line 117"/>
          <p:cNvSpPr>
            <a:spLocks noChangeShapeType="1"/>
          </p:cNvSpPr>
          <p:nvPr/>
        </p:nvSpPr>
        <p:spPr bwMode="auto">
          <a:xfrm>
            <a:off x="2127250" y="31099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26" name="Oval 118"/>
          <p:cNvSpPr>
            <a:spLocks noChangeArrowheads="1"/>
          </p:cNvSpPr>
          <p:nvPr/>
        </p:nvSpPr>
        <p:spPr bwMode="auto">
          <a:xfrm>
            <a:off x="685800" y="2743200"/>
            <a:ext cx="2362200" cy="1752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7" name="Oval 119"/>
          <p:cNvSpPr>
            <a:spLocks noChangeArrowheads="1"/>
          </p:cNvSpPr>
          <p:nvPr/>
        </p:nvSpPr>
        <p:spPr bwMode="auto">
          <a:xfrm>
            <a:off x="8382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0</a:t>
            </a:r>
          </a:p>
        </p:txBody>
      </p:sp>
      <p:sp>
        <p:nvSpPr>
          <p:cNvPr id="17528" name="Line 120"/>
          <p:cNvSpPr>
            <a:spLocks noChangeShapeType="1"/>
          </p:cNvSpPr>
          <p:nvPr/>
        </p:nvSpPr>
        <p:spPr bwMode="auto">
          <a:xfrm flipH="1">
            <a:off x="10668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29" name="Oval 121"/>
          <p:cNvSpPr>
            <a:spLocks noChangeArrowheads="1"/>
          </p:cNvSpPr>
          <p:nvPr/>
        </p:nvSpPr>
        <p:spPr bwMode="auto">
          <a:xfrm>
            <a:off x="2813050" y="4733925"/>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7530" name="Oval 122"/>
          <p:cNvSpPr>
            <a:spLocks noChangeArrowheads="1"/>
          </p:cNvSpPr>
          <p:nvPr/>
        </p:nvSpPr>
        <p:spPr bwMode="auto">
          <a:xfrm>
            <a:off x="2286000" y="5181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7531" name="Line 123"/>
          <p:cNvSpPr>
            <a:spLocks noChangeShapeType="1"/>
          </p:cNvSpPr>
          <p:nvPr/>
        </p:nvSpPr>
        <p:spPr bwMode="auto">
          <a:xfrm flipH="1">
            <a:off x="2514600" y="50149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32" name="Line 124"/>
          <p:cNvSpPr>
            <a:spLocks noChangeShapeType="1"/>
          </p:cNvSpPr>
          <p:nvPr/>
        </p:nvSpPr>
        <p:spPr bwMode="auto">
          <a:xfrm>
            <a:off x="3041650" y="50149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33" name="Line 125"/>
          <p:cNvSpPr>
            <a:spLocks noChangeShapeType="1"/>
          </p:cNvSpPr>
          <p:nvPr/>
        </p:nvSpPr>
        <p:spPr bwMode="auto">
          <a:xfrm>
            <a:off x="3041650" y="50149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35" name="Oval 127"/>
          <p:cNvSpPr>
            <a:spLocks noChangeArrowheads="1"/>
          </p:cNvSpPr>
          <p:nvPr/>
        </p:nvSpPr>
        <p:spPr bwMode="auto">
          <a:xfrm>
            <a:off x="13716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36" name="Oval 128"/>
          <p:cNvSpPr>
            <a:spLocks noChangeArrowheads="1"/>
          </p:cNvSpPr>
          <p:nvPr/>
        </p:nvSpPr>
        <p:spPr bwMode="auto">
          <a:xfrm>
            <a:off x="1898650" y="37401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37" name="Oval 129"/>
          <p:cNvSpPr>
            <a:spLocks noChangeArrowheads="1"/>
          </p:cNvSpPr>
          <p:nvPr/>
        </p:nvSpPr>
        <p:spPr bwMode="auto">
          <a:xfrm>
            <a:off x="2438400" y="3733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7538" name="Line 130"/>
          <p:cNvSpPr>
            <a:spLocks noChangeShapeType="1"/>
          </p:cNvSpPr>
          <p:nvPr/>
        </p:nvSpPr>
        <p:spPr bwMode="auto">
          <a:xfrm flipH="1">
            <a:off x="1600200" y="3567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39" name="Line 131"/>
          <p:cNvSpPr>
            <a:spLocks noChangeShapeType="1"/>
          </p:cNvSpPr>
          <p:nvPr/>
        </p:nvSpPr>
        <p:spPr bwMode="auto">
          <a:xfrm>
            <a:off x="2127250" y="35671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0" name="Line 132"/>
          <p:cNvSpPr>
            <a:spLocks noChangeShapeType="1"/>
          </p:cNvSpPr>
          <p:nvPr/>
        </p:nvSpPr>
        <p:spPr bwMode="auto">
          <a:xfrm>
            <a:off x="2127250" y="35671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1" name="Oval 133"/>
          <p:cNvSpPr>
            <a:spLocks noChangeArrowheads="1"/>
          </p:cNvSpPr>
          <p:nvPr/>
        </p:nvSpPr>
        <p:spPr bwMode="auto">
          <a:xfrm>
            <a:off x="2813050" y="51879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if</a:t>
            </a:r>
          </a:p>
        </p:txBody>
      </p:sp>
      <p:sp>
        <p:nvSpPr>
          <p:cNvPr id="17542" name="Oval 134"/>
          <p:cNvSpPr>
            <a:spLocks noChangeArrowheads="1"/>
          </p:cNvSpPr>
          <p:nvPr/>
        </p:nvSpPr>
        <p:spPr bwMode="auto">
          <a:xfrm>
            <a:off x="3352800" y="51816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43" name="Oval 135"/>
          <p:cNvSpPr>
            <a:spLocks noChangeArrowheads="1"/>
          </p:cNvSpPr>
          <p:nvPr/>
        </p:nvSpPr>
        <p:spPr bwMode="auto">
          <a:xfrm>
            <a:off x="2286000" y="5638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44" name="Oval 136"/>
          <p:cNvSpPr>
            <a:spLocks noChangeArrowheads="1"/>
          </p:cNvSpPr>
          <p:nvPr/>
        </p:nvSpPr>
        <p:spPr bwMode="auto">
          <a:xfrm>
            <a:off x="2813050" y="564515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false</a:t>
            </a:r>
          </a:p>
        </p:txBody>
      </p:sp>
      <p:sp>
        <p:nvSpPr>
          <p:cNvPr id="17545" name="Oval 137"/>
          <p:cNvSpPr>
            <a:spLocks noChangeArrowheads="1"/>
          </p:cNvSpPr>
          <p:nvPr/>
        </p:nvSpPr>
        <p:spPr bwMode="auto">
          <a:xfrm>
            <a:off x="3352800" y="5638800"/>
            <a:ext cx="460375" cy="2809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solidFill>
                  <a:srgbClr val="000000"/>
                </a:solidFill>
                <a:latin typeface="Courier New" pitchFamily="49" charset="0"/>
              </a:rPr>
              <a:t>true</a:t>
            </a:r>
          </a:p>
        </p:txBody>
      </p:sp>
      <p:sp>
        <p:nvSpPr>
          <p:cNvPr id="17546" name="Line 138"/>
          <p:cNvSpPr>
            <a:spLocks noChangeShapeType="1"/>
          </p:cNvSpPr>
          <p:nvPr/>
        </p:nvSpPr>
        <p:spPr bwMode="auto">
          <a:xfrm flipH="1">
            <a:off x="2514600" y="5472113"/>
            <a:ext cx="5270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7" name="Line 139"/>
          <p:cNvSpPr>
            <a:spLocks noChangeShapeType="1"/>
          </p:cNvSpPr>
          <p:nvPr/>
        </p:nvSpPr>
        <p:spPr bwMode="auto">
          <a:xfrm>
            <a:off x="3041650" y="5472113"/>
            <a:ext cx="539750" cy="166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8" name="Line 140"/>
          <p:cNvSpPr>
            <a:spLocks noChangeShapeType="1"/>
          </p:cNvSpPr>
          <p:nvPr/>
        </p:nvSpPr>
        <p:spPr bwMode="auto">
          <a:xfrm>
            <a:off x="3041650" y="5472113"/>
            <a:ext cx="4763" cy="173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2913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3"/>
</p:tagLst>
</file>

<file path=ppt/tags/tag2.xml><?xml version="1.0" encoding="utf-8"?>
<p:tagLst xmlns:a="http://schemas.openxmlformats.org/drawingml/2006/main" xmlns:r="http://schemas.openxmlformats.org/officeDocument/2006/relationships" xmlns:p="http://schemas.openxmlformats.org/presentationml/2006/main">
  <p:tag name="TIMING" val="|19.3"/>
</p:tagLst>
</file>

<file path=ppt/tags/tag3.xml><?xml version="1.0" encoding="utf-8"?>
<p:tagLst xmlns:a="http://schemas.openxmlformats.org/drawingml/2006/main" xmlns:r="http://schemas.openxmlformats.org/officeDocument/2006/relationships" xmlns:p="http://schemas.openxmlformats.org/presentationml/2006/main">
  <p:tag name="TIMING" val="|19.3"/>
</p:tagLst>
</file>

<file path=ppt/tags/tag4.xml><?xml version="1.0" encoding="utf-8"?>
<p:tagLst xmlns:a="http://schemas.openxmlformats.org/drawingml/2006/main" xmlns:r="http://schemas.openxmlformats.org/officeDocument/2006/relationships" xmlns:p="http://schemas.openxmlformats.org/presentationml/2006/main">
  <p:tag name="TIMING" val="|7.7|18.5|9.4"/>
</p:tagLst>
</file>

<file path=ppt/tags/tag5.xml><?xml version="1.0" encoding="utf-8"?>
<p:tagLst xmlns:a="http://schemas.openxmlformats.org/drawingml/2006/main" xmlns:r="http://schemas.openxmlformats.org/officeDocument/2006/relationships" xmlns:p="http://schemas.openxmlformats.org/presentationml/2006/main">
  <p:tag name="TIMING" val="|8.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2060"/>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7797</TotalTime>
  <Words>10851</Words>
  <Application>Microsoft Office PowerPoint</Application>
  <PresentationFormat>On-screen Show (4:3)</PresentationFormat>
  <Paragraphs>3496</Paragraphs>
  <Slides>118</Slides>
  <Notes>71</Notes>
  <HiddenSlides>4</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Glass Box Software Model Checking</vt:lpstr>
      <vt:lpstr>Software Reliability</vt:lpstr>
      <vt:lpstr>Software Model Checking</vt:lpstr>
      <vt:lpstr>Checking a Binary Tree</vt:lpstr>
      <vt:lpstr>State Space Reduction</vt:lpstr>
      <vt:lpstr>Glass Box Software Model Checking</vt:lpstr>
      <vt:lpstr>Previous Work</vt:lpstr>
      <vt:lpstr>Outline</vt:lpstr>
      <vt:lpstr>Queue Example</vt:lpstr>
      <vt:lpstr>Queue Example</vt:lpstr>
      <vt:lpstr>Red-Black Tree Example</vt:lpstr>
      <vt:lpstr>Glass Box Pruning</vt:lpstr>
      <vt:lpstr>Glass Box Pruning</vt:lpstr>
      <vt:lpstr>Glass Box Pruning</vt:lpstr>
      <vt:lpstr>Glass Box Pruning</vt:lpstr>
      <vt:lpstr>Outline</vt:lpstr>
      <vt:lpstr>Program Specification</vt:lpstr>
      <vt:lpstr>Program Specification</vt:lpstr>
      <vt:lpstr>Approach</vt:lpstr>
      <vt:lpstr>State Space Coverage</vt:lpstr>
      <vt:lpstr>Search Algorithm</vt:lpstr>
      <vt:lpstr>Search Algorithm</vt:lpstr>
      <vt:lpstr>Search Algorithm</vt:lpstr>
      <vt:lpstr>Search Algorithm</vt:lpstr>
      <vt:lpstr>Search Algorithm</vt:lpstr>
      <vt:lpstr>Approach</vt:lpstr>
      <vt:lpstr>State Space</vt:lpstr>
      <vt:lpstr>State Space</vt:lpstr>
      <vt:lpstr>State Space</vt:lpstr>
      <vt:lpstr>State Space Representation</vt:lpstr>
      <vt:lpstr>State Space Representation</vt:lpstr>
      <vt:lpstr>State Space Representation</vt:lpstr>
      <vt:lpstr>Search Algorithm</vt:lpstr>
      <vt:lpstr>Approach</vt:lpstr>
      <vt:lpstr>Dynamic Analysis</vt:lpstr>
      <vt:lpstr>Dynamic Analysis</vt:lpstr>
      <vt:lpstr>Static Analysis</vt:lpstr>
      <vt:lpstr>Static Analysis</vt:lpstr>
      <vt:lpstr>Static Analysis</vt:lpstr>
      <vt:lpstr>Static Analysis</vt:lpstr>
      <vt:lpstr>Approach</vt:lpstr>
      <vt:lpstr>Translating Declarative Methods</vt:lpstr>
      <vt:lpstr>Translating Declarative Methods</vt:lpstr>
      <vt:lpstr>Translating Declarative Methods</vt:lpstr>
      <vt:lpstr>Translating Declarative Methods</vt:lpstr>
      <vt:lpstr>Extended Declarative Syntax</vt:lpstr>
      <vt:lpstr>Approach</vt:lpstr>
      <vt:lpstr>Advanced Specifications</vt:lpstr>
      <vt:lpstr>Advanced Specifications</vt:lpstr>
      <vt:lpstr>Specifications: Summary</vt:lpstr>
      <vt:lpstr>Outline</vt:lpstr>
      <vt:lpstr>Modular Glass Box Model Checking</vt:lpstr>
      <vt:lpstr>Traditional Modular Model Checking</vt:lpstr>
      <vt:lpstr>Modular Glass Box Model Checking</vt:lpstr>
      <vt:lpstr>Modular Glass Box Model Checking</vt:lpstr>
      <vt:lpstr>Outline</vt:lpstr>
      <vt:lpstr>Example: IntegerCounter</vt:lpstr>
      <vt:lpstr>Module vs Abstraction</vt:lpstr>
      <vt:lpstr>Modular Search</vt:lpstr>
      <vt:lpstr>Modular Search</vt:lpstr>
      <vt:lpstr>Modular Search</vt:lpstr>
      <vt:lpstr>Modular Search</vt:lpstr>
      <vt:lpstr>Modular Search</vt:lpstr>
      <vt:lpstr>Modular Search</vt:lpstr>
      <vt:lpstr>Modular Search</vt:lpstr>
      <vt:lpstr>Checking IntegerCounter</vt:lpstr>
      <vt:lpstr>Outline</vt:lpstr>
      <vt:lpstr>Module Implementation</vt:lpstr>
      <vt:lpstr>Abstraction</vt:lpstr>
      <vt:lpstr>Module Specification</vt:lpstr>
      <vt:lpstr>Outline</vt:lpstr>
      <vt:lpstr>Search Algorithm</vt:lpstr>
      <vt:lpstr>Search Algorithm</vt:lpstr>
      <vt:lpstr>Search Algorithm</vt:lpstr>
      <vt:lpstr>Search Algorithm</vt:lpstr>
      <vt:lpstr>Search Algorithm</vt:lpstr>
      <vt:lpstr>Modular Search</vt:lpstr>
      <vt:lpstr>Outline</vt:lpstr>
      <vt:lpstr>Dynamic Analysis</vt:lpstr>
      <vt:lpstr>State Space Reduction: Modular</vt:lpstr>
      <vt:lpstr>Outline</vt:lpstr>
      <vt:lpstr>Type Soundness</vt:lpstr>
      <vt:lpstr>Type Soundness</vt:lpstr>
      <vt:lpstr>Type Soundness</vt:lpstr>
      <vt:lpstr>Type Soundness</vt:lpstr>
      <vt:lpstr>Outline</vt:lpstr>
      <vt:lpstr>Example Language</vt:lpstr>
      <vt:lpstr>Example Language</vt:lpstr>
      <vt:lpstr>Type Soundness Proof</vt:lpstr>
      <vt:lpstr>Checking Type Soundness</vt:lpstr>
      <vt:lpstr>Outline</vt:lpstr>
      <vt:lpstr>Language Definition</vt:lpstr>
      <vt:lpstr>Language Definition</vt:lpstr>
      <vt:lpstr>Language Definition</vt:lpstr>
      <vt:lpstr>Language Definition</vt:lpstr>
      <vt:lpstr>Outline</vt:lpstr>
      <vt:lpstr>Searching</vt:lpstr>
      <vt:lpstr>Searching</vt:lpstr>
      <vt:lpstr>Searching</vt:lpstr>
      <vt:lpstr>Searching</vt:lpstr>
      <vt:lpstr>Search Algorithm – Type Soundness</vt:lpstr>
      <vt:lpstr>Outline</vt:lpstr>
      <vt:lpstr>State Space Reduction</vt:lpstr>
      <vt:lpstr>Outline</vt:lpstr>
      <vt:lpstr>Data Structure Invariants</vt:lpstr>
      <vt:lpstr>Data Structure Invariants</vt:lpstr>
      <vt:lpstr>Modularity: Maps vs AbstractMap</vt:lpstr>
      <vt:lpstr>Modularity: Sets vs AbstractSet</vt:lpstr>
      <vt:lpstr>Modularity: Clients</vt:lpstr>
      <vt:lpstr>Modularity: Clients</vt:lpstr>
      <vt:lpstr>Type Soundness</vt:lpstr>
      <vt:lpstr>Type Soundness</vt:lpstr>
      <vt:lpstr>Bug Catching</vt:lpstr>
      <vt:lpstr>Bug Catching</vt:lpstr>
      <vt:lpstr>Outline</vt:lpstr>
      <vt:lpstr>Related Work</vt:lpstr>
      <vt:lpstr>Related Work</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Box Model Checking</dc:title>
  <dc:creator>michael</dc:creator>
  <cp:lastModifiedBy>michael</cp:lastModifiedBy>
  <cp:revision>236</cp:revision>
  <dcterms:created xsi:type="dcterms:W3CDTF">2010-10-26T19:27:46Z</dcterms:created>
  <dcterms:modified xsi:type="dcterms:W3CDTF">2011-05-02T13:22:34Z</dcterms:modified>
</cp:coreProperties>
</file>