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53" r:id="rId2"/>
    <p:sldMasterId id="2147483652" r:id="rId3"/>
    <p:sldMasterId id="2147483651" r:id="rId4"/>
  </p:sldMasterIdLst>
  <p:notesMasterIdLst>
    <p:notesMasterId r:id="rId19"/>
  </p:notesMasterIdLst>
  <p:sldIdLst>
    <p:sldId id="270" r:id="rId5"/>
    <p:sldId id="269" r:id="rId6"/>
    <p:sldId id="268" r:id="rId7"/>
    <p:sldId id="267" r:id="rId8"/>
    <p:sldId id="266" r:id="rId9"/>
    <p:sldId id="265" r:id="rId10"/>
    <p:sldId id="264" r:id="rId11"/>
    <p:sldId id="263" r:id="rId12"/>
    <p:sldId id="262" r:id="rId13"/>
    <p:sldId id="261" r:id="rId14"/>
    <p:sldId id="260" r:id="rId15"/>
    <p:sldId id="259" r:id="rId16"/>
    <p:sldId id="258" r:id="rId17"/>
    <p:sldId id="257"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7B2E0B-E6C6-3936-C477-D1D379592192}" v="15" dt="2023-02-04T03:30:47.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5FE58-6DFF-4953-94EF-852A1DA4DC56}" type="datetimeFigureOut">
              <a:t>03/02/2023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39F70-B3E5-4C2D-B844-95983CCCC2FE}" type="slidenum">
              <a:t>‹#›</a:t>
            </a:fld>
            <a:endParaRPr lang="en-GB"/>
          </a:p>
        </p:txBody>
      </p:sp>
    </p:spTree>
    <p:extLst>
      <p:ext uri="{BB962C8B-B14F-4D97-AF65-F5344CB8AC3E}">
        <p14:creationId xmlns:p14="http://schemas.microsoft.com/office/powerpoint/2010/main" val="3580679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516b9a5e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 name="Google Shape;121;g20516b9a5ea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0516b9a5e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g20516b9a5ea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 name="Google Shape;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516b9a5e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g20516b9a5ea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0516b9a5e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g20516b9a5e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15600" y="2867800"/>
            <a:ext cx="113608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4" name="Google Shape;44;p6"/>
          <p:cNvSpPr txBox="1">
            <a:spLocks noGrp="1"/>
          </p:cNvSpPr>
          <p:nvPr>
            <p:ph type="sldNum" idx="12"/>
          </p:nvPr>
        </p:nvSpPr>
        <p:spPr>
          <a:xfrm>
            <a:off x="11296650" y="6218238"/>
            <a:ext cx="732367"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32" name="Google Shape;32;p4"/>
          <p:cNvSpPr txBox="1">
            <a:spLocks noGrp="1"/>
          </p:cNvSpPr>
          <p:nvPr>
            <p:ph type="sldNum" idx="12"/>
          </p:nvPr>
        </p:nvSpPr>
        <p:spPr>
          <a:xfrm>
            <a:off x="11296650" y="6218238"/>
            <a:ext cx="732367"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415600" y="1886797"/>
            <a:ext cx="113608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2"/>
          <p:cNvSpPr txBox="1">
            <a:spLocks noGrp="1"/>
          </p:cNvSpPr>
          <p:nvPr>
            <p:ph type="subTitle" idx="1"/>
          </p:nvPr>
        </p:nvSpPr>
        <p:spPr>
          <a:xfrm>
            <a:off x="415600" y="3778833"/>
            <a:ext cx="113608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9" name="Google Shape;19;p2"/>
          <p:cNvSpPr txBox="1">
            <a:spLocks noGrp="1"/>
          </p:cNvSpPr>
          <p:nvPr>
            <p:ph type="sldNum" idx="12"/>
          </p:nvPr>
        </p:nvSpPr>
        <p:spPr>
          <a:xfrm>
            <a:off x="11296650" y="6218238"/>
            <a:ext cx="732367" cy="52387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03/02/2023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03/02/2023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
          <p:cNvSpPr/>
          <p:nvPr/>
        </p:nvSpPr>
        <p:spPr>
          <a:xfrm>
            <a:off x="-14816" y="6348413"/>
            <a:ext cx="12206816"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 name="Google Shape;35;p5"/>
          <p:cNvSpPr txBox="1"/>
          <p:nvPr/>
        </p:nvSpPr>
        <p:spPr>
          <a:xfrm>
            <a:off x="4457700" y="6430962"/>
            <a:ext cx="327660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sz="1400"/>
          </a:p>
        </p:txBody>
      </p:sp>
      <p:sp>
        <p:nvSpPr>
          <p:cNvPr id="36" name="Google Shape;36;p5"/>
          <p:cNvSpPr/>
          <p:nvPr/>
        </p:nvSpPr>
        <p:spPr>
          <a:xfrm rot="10800000">
            <a:off x="9260416" y="0"/>
            <a:ext cx="2944283"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 name="Google Shape;37;p5"/>
          <p:cNvSpPr/>
          <p:nvPr/>
        </p:nvSpPr>
        <p:spPr>
          <a:xfrm rot="10800000">
            <a:off x="-2116" y="1"/>
            <a:ext cx="12206816"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8" name="Google Shape;38;p5"/>
          <p:cNvSpPr txBox="1"/>
          <p:nvPr/>
        </p:nvSpPr>
        <p:spPr>
          <a:xfrm>
            <a:off x="9260416" y="247651"/>
            <a:ext cx="2944283"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sz="1400"/>
          </a:p>
        </p:txBody>
      </p:sp>
      <p:sp>
        <p:nvSpPr>
          <p:cNvPr id="39" name="Google Shape;39;p5"/>
          <p:cNvSpPr txBox="1">
            <a:spLocks noGrp="1"/>
          </p:cNvSpPr>
          <p:nvPr>
            <p:ph type="title"/>
          </p:nvPr>
        </p:nvSpPr>
        <p:spPr>
          <a:xfrm>
            <a:off x="414867" y="593726"/>
            <a:ext cx="11362267"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0" name="Google Shape;40;p5"/>
          <p:cNvSpPr txBox="1">
            <a:spLocks noGrp="1"/>
          </p:cNvSpPr>
          <p:nvPr>
            <p:ph type="body" idx="1"/>
          </p:nvPr>
        </p:nvSpPr>
        <p:spPr>
          <a:xfrm>
            <a:off x="414867" y="1536701"/>
            <a:ext cx="11362267"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1" name="Google Shape;41;p5"/>
          <p:cNvSpPr txBox="1">
            <a:spLocks noGrp="1"/>
          </p:cNvSpPr>
          <p:nvPr>
            <p:ph type="sldNum" idx="12"/>
          </p:nvPr>
        </p:nvSpPr>
        <p:spPr>
          <a:xfrm>
            <a:off x="11296650" y="6218238"/>
            <a:ext cx="732367"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3"/>
          <p:cNvSpPr/>
          <p:nvPr/>
        </p:nvSpPr>
        <p:spPr>
          <a:xfrm>
            <a:off x="-14816" y="6348413"/>
            <a:ext cx="12206816" cy="509587"/>
          </a:xfrm>
          <a:custGeom>
            <a:avLst/>
            <a:gdLst/>
            <a:ahLst/>
            <a:cxnLst/>
            <a:rect l="l" t="t" r="r" b="b"/>
            <a:pathLst>
              <a:path w="9155113" h="509587" extrusionOk="0">
                <a:moveTo>
                  <a:pt x="63714" y="0"/>
                </a:moveTo>
                <a:lnTo>
                  <a:pt x="9091399" y="0"/>
                </a:lnTo>
                <a:cubicBezTo>
                  <a:pt x="9126587" y="0"/>
                  <a:pt x="9155113" y="28526"/>
                  <a:pt x="9155113" y="63714"/>
                </a:cubicBezTo>
                <a:lnTo>
                  <a:pt x="9155113" y="509587"/>
                </a:lnTo>
                <a:lnTo>
                  <a:pt x="9155113" y="509587"/>
                </a:lnTo>
                <a:lnTo>
                  <a:pt x="0" y="509587"/>
                </a:lnTo>
                <a:lnTo>
                  <a:pt x="0" y="509587"/>
                </a:lnTo>
                <a:lnTo>
                  <a:pt x="0" y="63714"/>
                </a:lnTo>
                <a:cubicBezTo>
                  <a:pt x="0" y="28526"/>
                  <a:pt x="28526" y="0"/>
                  <a:pt x="637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 name="Google Shape;22;p3"/>
          <p:cNvSpPr txBox="1"/>
          <p:nvPr/>
        </p:nvSpPr>
        <p:spPr>
          <a:xfrm>
            <a:off x="4457700" y="6430962"/>
            <a:ext cx="3276600" cy="2905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Excellence and Service</a:t>
            </a:r>
            <a:endParaRPr sz="1400"/>
          </a:p>
        </p:txBody>
      </p:sp>
      <p:sp>
        <p:nvSpPr>
          <p:cNvPr id="23" name="Google Shape;23;p3"/>
          <p:cNvSpPr/>
          <p:nvPr/>
        </p:nvSpPr>
        <p:spPr>
          <a:xfrm rot="10800000">
            <a:off x="9260416" y="0"/>
            <a:ext cx="2944283" cy="614362"/>
          </a:xfrm>
          <a:custGeom>
            <a:avLst/>
            <a:gdLst/>
            <a:ahLst/>
            <a:cxnLst/>
            <a:rect l="l" t="t" r="r" b="b"/>
            <a:pathLst>
              <a:path w="2208212" h="614363" extrusionOk="0">
                <a:moveTo>
                  <a:pt x="76814" y="0"/>
                </a:moveTo>
                <a:lnTo>
                  <a:pt x="2131398" y="0"/>
                </a:lnTo>
                <a:cubicBezTo>
                  <a:pt x="2173821" y="0"/>
                  <a:pt x="2208212" y="34391"/>
                  <a:pt x="2208212" y="76814"/>
                </a:cubicBezTo>
                <a:lnTo>
                  <a:pt x="2208212" y="614363"/>
                </a:lnTo>
                <a:lnTo>
                  <a:pt x="2208212" y="614363"/>
                </a:lnTo>
                <a:lnTo>
                  <a:pt x="0" y="614363"/>
                </a:lnTo>
                <a:lnTo>
                  <a:pt x="0" y="614363"/>
                </a:lnTo>
                <a:lnTo>
                  <a:pt x="0" y="76814"/>
                </a:lnTo>
                <a:cubicBezTo>
                  <a:pt x="0" y="34391"/>
                  <a:pt x="34391" y="0"/>
                  <a:pt x="76814"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4" name="Google Shape;24;p3"/>
          <p:cNvSpPr/>
          <p:nvPr/>
        </p:nvSpPr>
        <p:spPr>
          <a:xfrm rot="10800000">
            <a:off x="-2116" y="1"/>
            <a:ext cx="12206816" cy="365125"/>
          </a:xfrm>
          <a:custGeom>
            <a:avLst/>
            <a:gdLst/>
            <a:ahLst/>
            <a:cxnLst/>
            <a:rect l="l" t="t" r="r" b="b"/>
            <a:pathLst>
              <a:path w="9155113" h="365125" extrusionOk="0">
                <a:moveTo>
                  <a:pt x="45652" y="0"/>
                </a:moveTo>
                <a:lnTo>
                  <a:pt x="9109461" y="0"/>
                </a:lnTo>
                <a:cubicBezTo>
                  <a:pt x="9134674" y="0"/>
                  <a:pt x="9155113" y="20439"/>
                  <a:pt x="9155113" y="45652"/>
                </a:cubicBezTo>
                <a:lnTo>
                  <a:pt x="9155113" y="365125"/>
                </a:lnTo>
                <a:lnTo>
                  <a:pt x="9155113" y="365125"/>
                </a:lnTo>
                <a:lnTo>
                  <a:pt x="0" y="365125"/>
                </a:lnTo>
                <a:lnTo>
                  <a:pt x="0" y="365125"/>
                </a:lnTo>
                <a:lnTo>
                  <a:pt x="0" y="45652"/>
                </a:lnTo>
                <a:cubicBezTo>
                  <a:pt x="0" y="20439"/>
                  <a:pt x="20439" y="0"/>
                  <a:pt x="45652"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5" name="Google Shape;25;p3"/>
          <p:cNvSpPr txBox="1"/>
          <p:nvPr/>
        </p:nvSpPr>
        <p:spPr>
          <a:xfrm>
            <a:off x="9260416" y="247651"/>
            <a:ext cx="2944283" cy="2317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a:solidFill>
                  <a:srgbClr val="FFFFFF"/>
                </a:solidFill>
                <a:latin typeface="Georgia"/>
                <a:ea typeface="Georgia"/>
                <a:cs typeface="Georgia"/>
                <a:sym typeface="Georgia"/>
              </a:rPr>
              <a:t>CHRIST</a:t>
            </a:r>
            <a:br>
              <a:rPr lang="en-US" sz="1400" b="0" i="0" u="none">
                <a:solidFill>
                  <a:srgbClr val="FFFFFF"/>
                </a:solidFill>
                <a:latin typeface="Georgia"/>
                <a:ea typeface="Georgia"/>
                <a:cs typeface="Georgia"/>
                <a:sym typeface="Georgia"/>
              </a:rPr>
            </a:br>
            <a:r>
              <a:rPr lang="en-US" sz="1200" b="0" i="0" u="none">
                <a:solidFill>
                  <a:srgbClr val="FFFFFF"/>
                </a:solidFill>
                <a:latin typeface="Georgia"/>
                <a:ea typeface="Georgia"/>
                <a:cs typeface="Georgia"/>
                <a:sym typeface="Georgia"/>
              </a:rPr>
              <a:t>Deemed to be University</a:t>
            </a:r>
            <a:endParaRPr sz="1400"/>
          </a:p>
        </p:txBody>
      </p:sp>
      <p:sp>
        <p:nvSpPr>
          <p:cNvPr id="26" name="Google Shape;26;p3"/>
          <p:cNvSpPr txBox="1">
            <a:spLocks noGrp="1"/>
          </p:cNvSpPr>
          <p:nvPr>
            <p:ph type="title"/>
          </p:nvPr>
        </p:nvSpPr>
        <p:spPr>
          <a:xfrm>
            <a:off x="414867" y="593726"/>
            <a:ext cx="11362267"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3"/>
          <p:cNvSpPr txBox="1">
            <a:spLocks noGrp="1"/>
          </p:cNvSpPr>
          <p:nvPr>
            <p:ph type="body" idx="1"/>
          </p:nvPr>
        </p:nvSpPr>
        <p:spPr>
          <a:xfrm>
            <a:off x="414867" y="1536701"/>
            <a:ext cx="11362267"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 name="Google Shape;28;p3"/>
          <p:cNvSpPr txBox="1">
            <a:spLocks noGrp="1"/>
          </p:cNvSpPr>
          <p:nvPr>
            <p:ph type="sldNum" idx="12"/>
          </p:nvPr>
        </p:nvSpPr>
        <p:spPr>
          <a:xfrm>
            <a:off x="11296650" y="6218238"/>
            <a:ext cx="732367"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H="1">
            <a:off x="0" y="66675"/>
            <a:ext cx="12192000" cy="1420812"/>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 name="Google Shape;7;p1"/>
          <p:cNvSpPr/>
          <p:nvPr/>
        </p:nvSpPr>
        <p:spPr>
          <a:xfrm flipH="1">
            <a:off x="0" y="0"/>
            <a:ext cx="12192000" cy="1420812"/>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 name="Google Shape;8;p1"/>
          <p:cNvSpPr/>
          <p:nvPr/>
        </p:nvSpPr>
        <p:spPr>
          <a:xfrm>
            <a:off x="-14816" y="5919787"/>
            <a:ext cx="12206816" cy="938212"/>
          </a:xfrm>
          <a:custGeom>
            <a:avLst/>
            <a:gdLst/>
            <a:ahLst/>
            <a:cxnLst/>
            <a:rect l="l" t="t" r="r" b="b"/>
            <a:pathLst>
              <a:path w="9155113" h="938212" extrusionOk="0">
                <a:moveTo>
                  <a:pt x="117305" y="0"/>
                </a:moveTo>
                <a:lnTo>
                  <a:pt x="9037808" y="0"/>
                </a:lnTo>
                <a:cubicBezTo>
                  <a:pt x="9102594" y="0"/>
                  <a:pt x="9155113" y="52519"/>
                  <a:pt x="9155113" y="117305"/>
                </a:cubicBezTo>
                <a:lnTo>
                  <a:pt x="9155113" y="938212"/>
                </a:lnTo>
                <a:lnTo>
                  <a:pt x="9155113" y="938212"/>
                </a:lnTo>
                <a:lnTo>
                  <a:pt x="0" y="938212"/>
                </a:lnTo>
                <a:lnTo>
                  <a:pt x="0" y="938212"/>
                </a:lnTo>
                <a:lnTo>
                  <a:pt x="0" y="117305"/>
                </a:lnTo>
                <a:cubicBezTo>
                  <a:pt x="0" y="52519"/>
                  <a:pt x="52519" y="0"/>
                  <a:pt x="117305" y="0"/>
                </a:cubicBezTo>
                <a:close/>
              </a:path>
            </a:pathLst>
          </a:cu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 name="Google Shape;9;p1"/>
          <p:cNvSpPr txBox="1"/>
          <p:nvPr/>
        </p:nvSpPr>
        <p:spPr>
          <a:xfrm>
            <a:off x="1" y="5919787"/>
            <a:ext cx="4762500" cy="93821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a:solidFill>
                  <a:srgbClr val="FFFFFF"/>
                </a:solidFill>
                <a:latin typeface="Georgia"/>
                <a:ea typeface="Georgia"/>
                <a:cs typeface="Georgia"/>
                <a:sym typeface="Georgia"/>
              </a:rPr>
              <a:t>MISSION</a:t>
            </a:r>
            <a:endParaRPr sz="1400"/>
          </a:p>
          <a:p>
            <a:pPr marL="0" marR="0" lvl="0" indent="0" algn="ctr" rtl="0">
              <a:lnSpc>
                <a:spcPct val="100000"/>
              </a:lnSpc>
              <a:spcBef>
                <a:spcPts val="0"/>
              </a:spcBef>
              <a:spcAft>
                <a:spcPts val="0"/>
              </a:spcAft>
              <a:buClr>
                <a:srgbClr val="FFFFFF"/>
              </a:buClr>
              <a:buSzPts val="1100"/>
              <a:buFont typeface="Georgia"/>
              <a:buNone/>
            </a:pPr>
            <a:r>
              <a:rPr lang="en-US" sz="1100" b="0" i="0" u="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400"/>
          </a:p>
        </p:txBody>
      </p:sp>
      <p:sp>
        <p:nvSpPr>
          <p:cNvPr id="10" name="Google Shape;10;p1"/>
          <p:cNvSpPr txBox="1"/>
          <p:nvPr/>
        </p:nvSpPr>
        <p:spPr>
          <a:xfrm>
            <a:off x="4944534" y="5919787"/>
            <a:ext cx="2709333" cy="64135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a:solidFill>
                  <a:srgbClr val="FFFFFF"/>
                </a:solidFill>
                <a:latin typeface="Georgia"/>
                <a:ea typeface="Georgia"/>
                <a:cs typeface="Georgia"/>
                <a:sym typeface="Georgia"/>
              </a:rPr>
              <a:t>VISION</a:t>
            </a:r>
            <a:endParaRPr sz="1400"/>
          </a:p>
          <a:p>
            <a:pPr marL="0" marR="0" lvl="0" indent="0" algn="ctr" rtl="0">
              <a:lnSpc>
                <a:spcPct val="100000"/>
              </a:lnSpc>
              <a:spcBef>
                <a:spcPts val="0"/>
              </a:spcBef>
              <a:spcAft>
                <a:spcPts val="0"/>
              </a:spcAft>
              <a:buClr>
                <a:srgbClr val="FFFFFF"/>
              </a:buClr>
              <a:buSzPts val="1100"/>
              <a:buFont typeface="Georgia"/>
              <a:buNone/>
            </a:pPr>
            <a:r>
              <a:rPr lang="en-US" sz="1100" b="0" i="0" u="none">
                <a:solidFill>
                  <a:srgbClr val="FFFFFF"/>
                </a:solidFill>
                <a:latin typeface="Georgia"/>
                <a:ea typeface="Georgia"/>
                <a:cs typeface="Georgia"/>
                <a:sym typeface="Georgia"/>
              </a:rPr>
              <a:t>Excellence and Service</a:t>
            </a:r>
            <a:endParaRPr sz="1400"/>
          </a:p>
        </p:txBody>
      </p:sp>
      <p:sp>
        <p:nvSpPr>
          <p:cNvPr id="11" name="Google Shape;11;p1"/>
          <p:cNvSpPr txBox="1"/>
          <p:nvPr/>
        </p:nvSpPr>
        <p:spPr>
          <a:xfrm>
            <a:off x="8089900" y="5919787"/>
            <a:ext cx="3979333" cy="93821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a:solidFill>
                  <a:srgbClr val="FFFFFF"/>
                </a:solidFill>
                <a:latin typeface="Georgia"/>
                <a:ea typeface="Georgia"/>
                <a:cs typeface="Georgia"/>
                <a:sym typeface="Georgia"/>
              </a:rPr>
              <a:t>CORE   VALUES</a:t>
            </a:r>
            <a:endParaRPr sz="1400"/>
          </a:p>
          <a:p>
            <a:pPr marL="0" marR="0" lvl="0" indent="0" algn="ctr" rtl="0">
              <a:lnSpc>
                <a:spcPct val="100000"/>
              </a:lnSpc>
              <a:spcBef>
                <a:spcPts val="0"/>
              </a:spcBef>
              <a:spcAft>
                <a:spcPts val="0"/>
              </a:spcAft>
              <a:buClr>
                <a:srgbClr val="FFFFFF"/>
              </a:buClr>
              <a:buSzPts val="1100"/>
              <a:buFont typeface="Georgia"/>
              <a:buNone/>
            </a:pPr>
            <a:r>
              <a:rPr lang="en-US" sz="1100" b="0" i="0" u="none">
                <a:solidFill>
                  <a:srgbClr val="FFFFFF"/>
                </a:solidFill>
                <a:latin typeface="Georgia"/>
                <a:ea typeface="Georgia"/>
                <a:cs typeface="Georgia"/>
                <a:sym typeface="Georgia"/>
              </a:rPr>
              <a:t>Faith in God |  Moral Uprightness</a:t>
            </a:r>
            <a:br>
              <a:rPr lang="en-US" sz="1100" b="0" i="0" u="none">
                <a:solidFill>
                  <a:srgbClr val="FFFFFF"/>
                </a:solidFill>
                <a:latin typeface="Georgia"/>
                <a:ea typeface="Georgia"/>
                <a:cs typeface="Georgia"/>
                <a:sym typeface="Georgia"/>
              </a:rPr>
            </a:br>
            <a:r>
              <a:rPr lang="en-US" sz="1100" b="0" i="0" u="none">
                <a:solidFill>
                  <a:srgbClr val="FFFFFF"/>
                </a:solidFill>
                <a:latin typeface="Georgia"/>
                <a:ea typeface="Georgia"/>
                <a:cs typeface="Georgia"/>
                <a:sym typeface="Georgia"/>
              </a:rPr>
              <a:t> Love of Fellow Beings   </a:t>
            </a:r>
            <a:br>
              <a:rPr lang="en-US" sz="1100" b="0" i="0" u="none">
                <a:solidFill>
                  <a:srgbClr val="FFFFFF"/>
                </a:solidFill>
                <a:latin typeface="Georgia"/>
                <a:ea typeface="Georgia"/>
                <a:cs typeface="Georgia"/>
                <a:sym typeface="Georgia"/>
              </a:rPr>
            </a:br>
            <a:r>
              <a:rPr lang="en-US" sz="1100" b="0" i="0" u="none">
                <a:solidFill>
                  <a:srgbClr val="FFFFFF"/>
                </a:solidFill>
                <a:latin typeface="Georgia"/>
                <a:ea typeface="Georgia"/>
                <a:cs typeface="Georgia"/>
                <a:sym typeface="Georgia"/>
              </a:rPr>
              <a:t>Social Responsibility | Pursuit of Excellence</a:t>
            </a:r>
            <a:endParaRPr sz="1400"/>
          </a:p>
        </p:txBody>
      </p:sp>
      <p:pic>
        <p:nvPicPr>
          <p:cNvPr id="12" name="Google Shape;12;p1"/>
          <p:cNvPicPr preferRelativeResize="0"/>
          <p:nvPr/>
        </p:nvPicPr>
        <p:blipFill rotWithShape="1">
          <a:blip r:embed="rId3">
            <a:alphaModFix/>
          </a:blip>
          <a:srcRect/>
          <a:stretch/>
        </p:blipFill>
        <p:spPr>
          <a:xfrm>
            <a:off x="7924801" y="231775"/>
            <a:ext cx="3685116" cy="1003300"/>
          </a:xfrm>
          <a:prstGeom prst="rect">
            <a:avLst/>
          </a:prstGeom>
          <a:noFill/>
          <a:ln>
            <a:noFill/>
          </a:ln>
        </p:spPr>
      </p:pic>
      <p:sp>
        <p:nvSpPr>
          <p:cNvPr id="13" name="Google Shape;13;p1"/>
          <p:cNvSpPr txBox="1">
            <a:spLocks noGrp="1"/>
          </p:cNvSpPr>
          <p:nvPr>
            <p:ph type="title"/>
          </p:nvPr>
        </p:nvSpPr>
        <p:spPr>
          <a:xfrm>
            <a:off x="414867" y="593726"/>
            <a:ext cx="11362267" cy="7635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414867" y="1536701"/>
            <a:ext cx="11362267" cy="455453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11296650" y="6218238"/>
            <a:ext cx="732367" cy="52387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7"/>
          <p:cNvSpPr txBox="1">
            <a:spLocks noGrp="1"/>
          </p:cNvSpPr>
          <p:nvPr>
            <p:ph type="ctrTitle" idx="4294967295"/>
          </p:nvPr>
        </p:nvSpPr>
        <p:spPr>
          <a:xfrm>
            <a:off x="1821633" y="1266092"/>
            <a:ext cx="8520600" cy="1282269"/>
          </a:xfrm>
          <a:prstGeom prst="rect">
            <a:avLst/>
          </a:prstGeom>
          <a:noFill/>
          <a:ln>
            <a:noFill/>
          </a:ln>
        </p:spPr>
        <p:txBody>
          <a:bodyPr spcFirstLastPara="1" wrap="square" lIns="91425" tIns="91425" rIns="91425" bIns="91425" anchor="b" anchorCtr="0">
            <a:noAutofit/>
          </a:bodyPr>
          <a:lstStyle/>
          <a:p>
            <a:pPr algn="ctr">
              <a:buSzPts val="3600"/>
            </a:pPr>
            <a:r>
              <a:rPr lang="en-US" sz="3200" b="1">
                <a:solidFill>
                  <a:srgbClr val="222222"/>
                </a:solidFill>
                <a:highlight>
                  <a:srgbClr val="FFFFFF"/>
                </a:highlight>
                <a:latin typeface="Times New Roman"/>
                <a:ea typeface="Times New Roman"/>
                <a:cs typeface="Times New Roman"/>
                <a:sym typeface="Times New Roman"/>
              </a:rPr>
              <a:t>MCA681 –  Industry Project </a:t>
            </a:r>
            <a:br>
              <a:rPr lang="en-US" sz="3200" b="1">
                <a:solidFill>
                  <a:srgbClr val="222222"/>
                </a:solidFill>
                <a:highlight>
                  <a:srgbClr val="FFFFFF"/>
                </a:highlight>
                <a:latin typeface="Times New Roman"/>
                <a:ea typeface="Times New Roman"/>
                <a:cs typeface="Times New Roman"/>
                <a:sym typeface="Times New Roman"/>
              </a:rPr>
            </a:br>
            <a:r>
              <a:rPr lang="en-US" sz="3200" b="1">
                <a:solidFill>
                  <a:srgbClr val="222222"/>
                </a:solidFill>
                <a:highlight>
                  <a:srgbClr val="FFFFFF"/>
                </a:highlight>
                <a:latin typeface="Times New Roman"/>
                <a:ea typeface="Times New Roman"/>
                <a:cs typeface="Times New Roman"/>
                <a:sym typeface="Times New Roman"/>
              </a:rPr>
              <a:t>Presentation – I</a:t>
            </a:r>
            <a:endParaRPr sz="3200" b="1">
              <a:latin typeface="Times New Roman"/>
              <a:ea typeface="Times New Roman"/>
              <a:cs typeface="Times New Roman"/>
              <a:sym typeface="Times New Roman"/>
            </a:endParaRPr>
          </a:p>
        </p:txBody>
      </p:sp>
      <p:sp>
        <p:nvSpPr>
          <p:cNvPr id="50" name="Google Shape;50;p7"/>
          <p:cNvSpPr txBox="1">
            <a:spLocks noGrp="1"/>
          </p:cNvSpPr>
          <p:nvPr>
            <p:ph type="subTitle" idx="1"/>
          </p:nvPr>
        </p:nvSpPr>
        <p:spPr>
          <a:xfrm>
            <a:off x="1819275" y="4011612"/>
            <a:ext cx="8520112" cy="925512"/>
          </a:xfrm>
          <a:prstGeom prst="rect">
            <a:avLst/>
          </a:prstGeom>
          <a:noFill/>
          <a:ln>
            <a:noFill/>
          </a:ln>
        </p:spPr>
        <p:txBody>
          <a:bodyPr spcFirstLastPara="1" wrap="square" lIns="91425" tIns="91425" rIns="91425" bIns="91425" anchor="t" anchorCtr="0">
            <a:noAutofit/>
          </a:bodyPr>
          <a:lstStyle/>
          <a:p>
            <a:pPr marL="0" indent="0"/>
            <a:r>
              <a:rPr lang="en-US" dirty="0">
                <a:latin typeface="Times New Roman"/>
                <a:ea typeface="Times New Roman"/>
                <a:cs typeface="Times New Roman"/>
                <a:sym typeface="Times New Roman"/>
              </a:rPr>
              <a:t>Chandralekha S</a:t>
            </a:r>
            <a:endParaRPr dirty="0"/>
          </a:p>
          <a:p>
            <a:pPr marL="0" indent="0"/>
            <a:r>
              <a:rPr lang="en-US" sz="2000" dirty="0">
                <a:latin typeface="Times New Roman"/>
                <a:ea typeface="Times New Roman"/>
                <a:cs typeface="Times New Roman"/>
                <a:sym typeface="Times New Roman"/>
              </a:rPr>
              <a:t>2147143</a:t>
            </a:r>
            <a:endParaRPr dirty="0"/>
          </a:p>
        </p:txBody>
      </p:sp>
      <p:sp>
        <p:nvSpPr>
          <p:cNvPr id="51" name="Google Shape;51;p7"/>
          <p:cNvSpPr txBox="1"/>
          <p:nvPr/>
        </p:nvSpPr>
        <p:spPr>
          <a:xfrm>
            <a:off x="1819275" y="4947398"/>
            <a:ext cx="8659813" cy="800100"/>
          </a:xfrm>
          <a:prstGeom prst="rect">
            <a:avLst/>
          </a:prstGeom>
          <a:noFill/>
          <a:ln>
            <a:noFill/>
          </a:ln>
        </p:spPr>
        <p:txBody>
          <a:bodyPr spcFirstLastPara="1" wrap="square" lIns="91425" tIns="91425" rIns="91425" bIns="91425" anchor="t" anchorCtr="0">
            <a:noAutofit/>
          </a:bodyPr>
          <a:lstStyle/>
          <a:p>
            <a:pPr>
              <a:buSzPts val="1800"/>
            </a:pPr>
            <a:r>
              <a:rPr lang="en-US" sz="1800" dirty="0">
                <a:latin typeface="Times New Roman"/>
                <a:ea typeface="Times New Roman"/>
                <a:cs typeface="Times New Roman"/>
                <a:sym typeface="Times New Roman"/>
              </a:rPr>
              <a:t>Industry Guide Name: Grace Lydia		Institution Guide Name: Dr. </a:t>
            </a:r>
            <a:r>
              <a:rPr lang="en-US" sz="1800" dirty="0" err="1">
                <a:latin typeface="Times New Roman"/>
                <a:ea typeface="Times New Roman"/>
                <a:cs typeface="Times New Roman"/>
                <a:sym typeface="Times New Roman"/>
              </a:rPr>
              <a:t>Loganayaki</a:t>
            </a:r>
            <a:endParaRPr dirty="0"/>
          </a:p>
          <a:p>
            <a:pPr>
              <a:buSzPts val="1800"/>
            </a:pPr>
            <a:r>
              <a:rPr lang="en-US" sz="1800" dirty="0">
                <a:latin typeface="Times New Roman"/>
                <a:ea typeface="Times New Roman"/>
                <a:cs typeface="Times New Roman"/>
                <a:sym typeface="Times New Roman"/>
              </a:rPr>
              <a:t>Designation and Affiliation: HR Ops Manager	Designation and Affiliation: Professor</a:t>
            </a:r>
            <a:endParaRPr sz="1800" dirty="0">
              <a:latin typeface="Times New Roman"/>
              <a:ea typeface="Times New Roman"/>
              <a:cs typeface="Times New Roman"/>
              <a:sym typeface="Times New Roman"/>
            </a:endParaRPr>
          </a:p>
          <a:p>
            <a:endParaRPr sz="1800" dirty="0">
              <a:latin typeface="Times New Roman"/>
              <a:ea typeface="Times New Roman"/>
              <a:cs typeface="Times New Roman"/>
              <a:sym typeface="Times New Roman"/>
            </a:endParaRPr>
          </a:p>
        </p:txBody>
      </p:sp>
      <p:sp>
        <p:nvSpPr>
          <p:cNvPr id="52" name="Google Shape;52;p7"/>
          <p:cNvSpPr txBox="1"/>
          <p:nvPr/>
        </p:nvSpPr>
        <p:spPr>
          <a:xfrm>
            <a:off x="1957387" y="2841625"/>
            <a:ext cx="8521700" cy="633412"/>
          </a:xfrm>
          <a:prstGeom prst="rect">
            <a:avLst/>
          </a:prstGeom>
          <a:noFill/>
          <a:ln>
            <a:noFill/>
          </a:ln>
        </p:spPr>
        <p:txBody>
          <a:bodyPr spcFirstLastPara="1" wrap="square" lIns="91425" tIns="91425" rIns="91425" bIns="91425" anchor="t" anchorCtr="0">
            <a:noAutofit/>
          </a:bodyPr>
          <a:lstStyle/>
          <a:p>
            <a:pPr algn="ctr">
              <a:buSzPts val="3200"/>
            </a:pPr>
            <a:r>
              <a:rPr lang="en-US" sz="3200" b="1" dirty="0">
                <a:latin typeface="Times New Roman"/>
                <a:ea typeface="Times New Roman"/>
                <a:cs typeface="Times New Roman"/>
                <a:sym typeface="Times New Roman"/>
              </a:rPr>
              <a:t>Health care facility system</a:t>
            </a:r>
            <a:endParaRPr dirty="0"/>
          </a:p>
        </p:txBody>
      </p:sp>
    </p:spTree>
    <p:extLst>
      <p:ext uri="{BB962C8B-B14F-4D97-AF65-F5344CB8AC3E}">
        <p14:creationId xmlns:p14="http://schemas.microsoft.com/office/powerpoint/2010/main" val="281156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835150" y="593725"/>
            <a:ext cx="8521800" cy="763500"/>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Tasks Completed</a:t>
            </a:r>
            <a:endParaRPr/>
          </a:p>
        </p:txBody>
      </p:sp>
      <p:sp>
        <p:nvSpPr>
          <p:cNvPr id="124" name="Google Shape;124;p17"/>
          <p:cNvSpPr txBox="1">
            <a:spLocks noGrp="1"/>
          </p:cNvSpPr>
          <p:nvPr>
            <p:ph type="body" idx="1"/>
          </p:nvPr>
        </p:nvSpPr>
        <p:spPr>
          <a:xfrm>
            <a:off x="1835150" y="1273175"/>
            <a:ext cx="8623200" cy="4818000"/>
          </a:xfrm>
          <a:prstGeom prst="rect">
            <a:avLst/>
          </a:prstGeom>
          <a:noFill/>
          <a:ln>
            <a:noFill/>
          </a:ln>
        </p:spPr>
        <p:txBody>
          <a:bodyPr spcFirstLastPara="1" wrap="square" lIns="91425" tIns="91425" rIns="91425" bIns="91425" anchor="t" anchorCtr="0">
            <a:noAutofit/>
          </a:bodyPr>
          <a:lstStyle/>
          <a:p>
            <a:pPr marL="0" indent="0">
              <a:spcBef>
                <a:spcPts val="1200"/>
              </a:spcBef>
              <a:buNone/>
            </a:pPr>
            <a:r>
              <a:rPr lang="en-US" sz="2800" dirty="0">
                <a:latin typeface="Times New Roman"/>
                <a:ea typeface="Times New Roman"/>
                <a:cs typeface="Times New Roman"/>
                <a:sym typeface="Times New Roman"/>
              </a:rPr>
              <a:t>Tasks completed during the period </a:t>
            </a:r>
            <a:endParaRPr dirty="0"/>
          </a:p>
          <a:p>
            <a:pPr marL="0" indent="0">
              <a:spcBef>
                <a:spcPts val="1200"/>
              </a:spcBef>
              <a:buNone/>
            </a:pPr>
            <a:endParaRPr sz="2500" dirty="0">
              <a:solidFill>
                <a:schemeClr val="dk1"/>
              </a:solidFill>
              <a:latin typeface="Times New Roman"/>
              <a:ea typeface="Times New Roman"/>
              <a:cs typeface="Times New Roman"/>
              <a:sym typeface="Times New Roman"/>
            </a:endParaRPr>
          </a:p>
          <a:p>
            <a:pPr marL="0" indent="0">
              <a:spcBef>
                <a:spcPts val="1200"/>
              </a:spcBef>
              <a:buNone/>
            </a:pPr>
            <a:endParaRPr sz="2800" dirty="0">
              <a:solidFill>
                <a:schemeClr val="dk1"/>
              </a:solidFill>
              <a:latin typeface="Times New Roman"/>
              <a:ea typeface="Times New Roman"/>
              <a:cs typeface="Times New Roman"/>
              <a:sym typeface="Times New Roman"/>
            </a:endParaRPr>
          </a:p>
          <a:p>
            <a:pPr marL="0" indent="0">
              <a:spcBef>
                <a:spcPts val="1200"/>
              </a:spcBef>
              <a:buNone/>
            </a:pPr>
            <a:endParaRPr sz="2800" dirty="0">
              <a:solidFill>
                <a:schemeClr val="dk1"/>
              </a:solidFill>
              <a:latin typeface="Times New Roman"/>
              <a:ea typeface="Times New Roman"/>
              <a:cs typeface="Times New Roman"/>
              <a:sym typeface="Times New Roman"/>
            </a:endParaRPr>
          </a:p>
          <a:p>
            <a:pPr marL="0" indent="0">
              <a:spcBef>
                <a:spcPts val="1200"/>
              </a:spcBef>
              <a:buNone/>
            </a:pPr>
            <a:endParaRPr dirty="0"/>
          </a:p>
          <a:p>
            <a:pPr indent="-228600">
              <a:buNone/>
            </a:pPr>
            <a:endParaRPr sz="2800" dirty="0">
              <a:latin typeface="Times New Roman"/>
              <a:ea typeface="Times New Roman"/>
              <a:cs typeface="Times New Roman"/>
              <a:sym typeface="Times New Roman"/>
            </a:endParaRPr>
          </a:p>
        </p:txBody>
      </p:sp>
      <p:sp>
        <p:nvSpPr>
          <p:cNvPr id="125" name="Google Shape;125;p17"/>
          <p:cNvSpPr txBox="1"/>
          <p:nvPr/>
        </p:nvSpPr>
        <p:spPr>
          <a:xfrm>
            <a:off x="9996487" y="6218237"/>
            <a:ext cx="549300" cy="523800"/>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10</a:t>
            </a:fld>
            <a:endParaRPr/>
          </a:p>
        </p:txBody>
      </p:sp>
      <p:pic>
        <p:nvPicPr>
          <p:cNvPr id="126" name="Google Shape;126;p17"/>
          <p:cNvPicPr preferRelativeResize="0"/>
          <p:nvPr/>
        </p:nvPicPr>
        <p:blipFill>
          <a:blip r:embed="rId3">
            <a:alphaModFix/>
          </a:blip>
          <a:stretch>
            <a:fillRect/>
          </a:stretch>
        </p:blipFill>
        <p:spPr>
          <a:xfrm>
            <a:off x="1914005" y="2036675"/>
            <a:ext cx="5301879" cy="2925174"/>
          </a:xfrm>
          <a:prstGeom prst="rect">
            <a:avLst/>
          </a:prstGeom>
          <a:noFill/>
          <a:ln>
            <a:noFill/>
          </a:ln>
        </p:spPr>
      </p:pic>
      <p:pic>
        <p:nvPicPr>
          <p:cNvPr id="2" name="Google Shape;102;p14">
            <a:extLst>
              <a:ext uri="{FF2B5EF4-FFF2-40B4-BE49-F238E27FC236}">
                <a16:creationId xmlns:a16="http://schemas.microsoft.com/office/drawing/2014/main" id="{06E4EABB-4F87-854F-B4B5-EC282FFEE64A}"/>
              </a:ext>
            </a:extLst>
          </p:cNvPr>
          <p:cNvPicPr preferRelativeResize="0"/>
          <p:nvPr/>
        </p:nvPicPr>
        <p:blipFill>
          <a:blip r:embed="rId4">
            <a:alphaModFix/>
          </a:blip>
          <a:stretch>
            <a:fillRect/>
          </a:stretch>
        </p:blipFill>
        <p:spPr>
          <a:xfrm>
            <a:off x="7294737" y="2036676"/>
            <a:ext cx="2785000" cy="2464975"/>
          </a:xfrm>
          <a:prstGeom prst="rect">
            <a:avLst/>
          </a:prstGeom>
          <a:noFill/>
          <a:ln>
            <a:noFill/>
          </a:ln>
        </p:spPr>
      </p:pic>
    </p:spTree>
    <p:extLst>
      <p:ext uri="{BB962C8B-B14F-4D97-AF65-F5344CB8AC3E}">
        <p14:creationId xmlns:p14="http://schemas.microsoft.com/office/powerpoint/2010/main" val="315912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1835150" y="593725"/>
            <a:ext cx="8521800" cy="763500"/>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Tasks Completed</a:t>
            </a:r>
            <a:endParaRPr/>
          </a:p>
        </p:txBody>
      </p:sp>
      <p:sp>
        <p:nvSpPr>
          <p:cNvPr id="132" name="Google Shape;132;p18"/>
          <p:cNvSpPr txBox="1">
            <a:spLocks noGrp="1"/>
          </p:cNvSpPr>
          <p:nvPr>
            <p:ph type="body" idx="1"/>
          </p:nvPr>
        </p:nvSpPr>
        <p:spPr>
          <a:xfrm>
            <a:off x="1835150" y="1273175"/>
            <a:ext cx="8623200" cy="4818000"/>
          </a:xfrm>
          <a:prstGeom prst="rect">
            <a:avLst/>
          </a:prstGeom>
          <a:noFill/>
          <a:ln>
            <a:noFill/>
          </a:ln>
        </p:spPr>
        <p:txBody>
          <a:bodyPr spcFirstLastPara="1" wrap="square" lIns="91425" tIns="91425" rIns="91425" bIns="91425" anchor="t" anchorCtr="0">
            <a:noAutofit/>
          </a:bodyPr>
          <a:lstStyle/>
          <a:p>
            <a:pPr marL="0" indent="0">
              <a:spcBef>
                <a:spcPts val="1200"/>
              </a:spcBef>
              <a:buNone/>
            </a:pPr>
            <a:r>
              <a:rPr lang="en-US" sz="2800" dirty="0">
                <a:latin typeface="Times New Roman"/>
                <a:ea typeface="Times New Roman"/>
                <a:cs typeface="Times New Roman"/>
                <a:sym typeface="Times New Roman"/>
              </a:rPr>
              <a:t>Tasks completed during the period </a:t>
            </a:r>
            <a:endParaRPr dirty="0"/>
          </a:p>
          <a:p>
            <a:pPr marL="0" indent="0">
              <a:spcBef>
                <a:spcPts val="1200"/>
              </a:spcBef>
              <a:buNone/>
            </a:pPr>
            <a:endParaRPr sz="2800" dirty="0">
              <a:solidFill>
                <a:schemeClr val="dk1"/>
              </a:solidFill>
              <a:latin typeface="Times New Roman"/>
              <a:ea typeface="Times New Roman"/>
              <a:cs typeface="Times New Roman"/>
              <a:sym typeface="Times New Roman"/>
            </a:endParaRPr>
          </a:p>
          <a:p>
            <a:pPr marL="0" indent="0">
              <a:spcBef>
                <a:spcPts val="1200"/>
              </a:spcBef>
              <a:buNone/>
            </a:pPr>
            <a:endParaRPr sz="2800" dirty="0">
              <a:solidFill>
                <a:schemeClr val="dk1"/>
              </a:solidFill>
              <a:latin typeface="Times New Roman"/>
              <a:ea typeface="Times New Roman"/>
              <a:cs typeface="Times New Roman"/>
              <a:sym typeface="Times New Roman"/>
            </a:endParaRPr>
          </a:p>
          <a:p>
            <a:pPr marL="0" indent="0">
              <a:spcBef>
                <a:spcPts val="1200"/>
              </a:spcBef>
              <a:buNone/>
            </a:pPr>
            <a:endParaRPr dirty="0"/>
          </a:p>
          <a:p>
            <a:pPr indent="-228600">
              <a:buNone/>
            </a:pPr>
            <a:endParaRPr sz="2800" dirty="0">
              <a:latin typeface="Times New Roman"/>
              <a:ea typeface="Times New Roman"/>
              <a:cs typeface="Times New Roman"/>
              <a:sym typeface="Times New Roman"/>
            </a:endParaRPr>
          </a:p>
        </p:txBody>
      </p:sp>
      <p:sp>
        <p:nvSpPr>
          <p:cNvPr id="133" name="Google Shape;133;p18"/>
          <p:cNvSpPr txBox="1"/>
          <p:nvPr/>
        </p:nvSpPr>
        <p:spPr>
          <a:xfrm>
            <a:off x="9996487" y="6218237"/>
            <a:ext cx="549300" cy="523800"/>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11</a:t>
            </a:fld>
            <a:endParaRPr/>
          </a:p>
        </p:txBody>
      </p:sp>
      <p:pic>
        <p:nvPicPr>
          <p:cNvPr id="3" name="Google Shape;110;p15">
            <a:extLst>
              <a:ext uri="{FF2B5EF4-FFF2-40B4-BE49-F238E27FC236}">
                <a16:creationId xmlns:a16="http://schemas.microsoft.com/office/drawing/2014/main" id="{0F039407-ECF1-C054-3F55-A55CF4C41E69}"/>
              </a:ext>
            </a:extLst>
          </p:cNvPr>
          <p:cNvPicPr preferRelativeResize="0"/>
          <p:nvPr/>
        </p:nvPicPr>
        <p:blipFill>
          <a:blip r:embed="rId3">
            <a:alphaModFix/>
          </a:blip>
          <a:stretch>
            <a:fillRect/>
          </a:stretch>
        </p:blipFill>
        <p:spPr>
          <a:xfrm>
            <a:off x="5452427" y="2188396"/>
            <a:ext cx="4818711" cy="2570911"/>
          </a:xfrm>
          <a:prstGeom prst="rect">
            <a:avLst/>
          </a:prstGeom>
          <a:noFill/>
          <a:ln>
            <a:noFill/>
          </a:ln>
        </p:spPr>
      </p:pic>
      <p:pic>
        <p:nvPicPr>
          <p:cNvPr id="4" name="Google Shape;118;p16">
            <a:extLst>
              <a:ext uri="{FF2B5EF4-FFF2-40B4-BE49-F238E27FC236}">
                <a16:creationId xmlns:a16="http://schemas.microsoft.com/office/drawing/2014/main" id="{A16834D3-251F-F403-E044-A7BB9D7CA030}"/>
              </a:ext>
            </a:extLst>
          </p:cNvPr>
          <p:cNvPicPr preferRelativeResize="0"/>
          <p:nvPr/>
        </p:nvPicPr>
        <p:blipFill>
          <a:blip r:embed="rId4">
            <a:alphaModFix/>
          </a:blip>
          <a:stretch>
            <a:fillRect/>
          </a:stretch>
        </p:blipFill>
        <p:spPr>
          <a:xfrm>
            <a:off x="1835151" y="2188395"/>
            <a:ext cx="3607419" cy="3279828"/>
          </a:xfrm>
          <a:prstGeom prst="rect">
            <a:avLst/>
          </a:prstGeom>
          <a:noFill/>
          <a:ln>
            <a:noFill/>
          </a:ln>
        </p:spPr>
      </p:pic>
    </p:spTree>
    <p:extLst>
      <p:ext uri="{BB962C8B-B14F-4D97-AF65-F5344CB8AC3E}">
        <p14:creationId xmlns:p14="http://schemas.microsoft.com/office/powerpoint/2010/main" val="60462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1835150" y="593726"/>
            <a:ext cx="8521700" cy="763587"/>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Tasks On-Going / Planned</a:t>
            </a:r>
            <a:endParaRPr/>
          </a:p>
        </p:txBody>
      </p:sp>
      <p:sp>
        <p:nvSpPr>
          <p:cNvPr id="139" name="Google Shape;139;p19"/>
          <p:cNvSpPr txBox="1">
            <a:spLocks noGrp="1"/>
          </p:cNvSpPr>
          <p:nvPr>
            <p:ph type="body" idx="1"/>
          </p:nvPr>
        </p:nvSpPr>
        <p:spPr>
          <a:xfrm>
            <a:off x="1835150" y="1273175"/>
            <a:ext cx="8623300" cy="4818062"/>
          </a:xfrm>
          <a:prstGeom prst="rect">
            <a:avLst/>
          </a:prstGeom>
          <a:noFill/>
          <a:ln>
            <a:noFill/>
          </a:ln>
        </p:spPr>
        <p:txBody>
          <a:bodyPr spcFirstLastPara="1" wrap="square" lIns="91425" tIns="91425" rIns="91425" bIns="91425" anchor="t" anchorCtr="0">
            <a:noAutofit/>
          </a:bodyPr>
          <a:lstStyle/>
          <a:p>
            <a:pPr marL="0" indent="0">
              <a:spcBef>
                <a:spcPts val="1200"/>
              </a:spcBef>
              <a:buNone/>
            </a:pPr>
            <a:r>
              <a:rPr lang="en-US" sz="2800" dirty="0">
                <a:latin typeface="Times New Roman"/>
                <a:ea typeface="Times New Roman"/>
                <a:cs typeface="Times New Roman"/>
                <a:sym typeface="Times New Roman"/>
              </a:rPr>
              <a:t>Tasks ongoing / planning for the subsequent period </a:t>
            </a:r>
            <a:endParaRPr dirty="0"/>
          </a:p>
          <a:p>
            <a:pPr marL="0" indent="0">
              <a:spcBef>
                <a:spcPts val="1200"/>
              </a:spcBef>
              <a:buNone/>
            </a:pPr>
            <a:r>
              <a:rPr lang="en-US" sz="2600" dirty="0">
                <a:solidFill>
                  <a:schemeClr val="dk1"/>
                </a:solidFill>
                <a:latin typeface="Times New Roman"/>
                <a:cs typeface="Times New Roman"/>
                <a:sym typeface="Times New Roman"/>
              </a:rPr>
              <a:t>Task - 1: Defining all the Abstract methods.  </a:t>
            </a:r>
            <a:endParaRPr sz="2600" dirty="0">
              <a:solidFill>
                <a:schemeClr val="dk1"/>
              </a:solidFill>
              <a:latin typeface="Times New Roman"/>
              <a:cs typeface="Times New Roman"/>
            </a:endParaRPr>
          </a:p>
          <a:p>
            <a:pPr marL="0" indent="0">
              <a:spcBef>
                <a:spcPts val="1200"/>
              </a:spcBef>
              <a:buNone/>
            </a:pPr>
            <a:r>
              <a:rPr lang="en-US" sz="2600" dirty="0">
                <a:solidFill>
                  <a:schemeClr val="dk1"/>
                </a:solidFill>
                <a:latin typeface="Times New Roman"/>
                <a:cs typeface="Times New Roman"/>
                <a:sym typeface="Times New Roman"/>
              </a:rPr>
              <a:t>Task - 2: Implementing all the interfaces.</a:t>
            </a:r>
            <a:endParaRPr sz="2600" dirty="0">
              <a:solidFill>
                <a:schemeClr val="dk1"/>
              </a:solidFill>
              <a:latin typeface="Times New Roman"/>
              <a:cs typeface="Times New Roman"/>
              <a:sym typeface="Times New Roman"/>
            </a:endParaRPr>
          </a:p>
          <a:p>
            <a:pPr marL="0" indent="0">
              <a:spcBef>
                <a:spcPts val="1200"/>
              </a:spcBef>
              <a:buNone/>
            </a:pPr>
            <a:r>
              <a:rPr lang="en-US" sz="2600" dirty="0">
                <a:solidFill>
                  <a:schemeClr val="dk1"/>
                </a:solidFill>
                <a:latin typeface="Times New Roman"/>
                <a:cs typeface="Times New Roman"/>
                <a:sym typeface="Times New Roman"/>
              </a:rPr>
              <a:t>Task - 3: Building a Maven project.</a:t>
            </a:r>
            <a:endParaRPr sz="2600" dirty="0">
              <a:solidFill>
                <a:schemeClr val="dk1"/>
              </a:solidFill>
              <a:latin typeface="Times New Roman"/>
              <a:cs typeface="Times New Roman"/>
              <a:sym typeface="Times New Roman"/>
            </a:endParaRPr>
          </a:p>
          <a:p>
            <a:pPr marL="0" indent="0">
              <a:spcBef>
                <a:spcPts val="1200"/>
              </a:spcBef>
              <a:buNone/>
            </a:pPr>
            <a:r>
              <a:rPr lang="en-US" sz="2600" dirty="0">
                <a:solidFill>
                  <a:schemeClr val="dk1"/>
                </a:solidFill>
                <a:latin typeface="Times New Roman"/>
                <a:cs typeface="Times New Roman"/>
                <a:sym typeface="Times New Roman"/>
              </a:rPr>
              <a:t>Task - 4: Writing test cases for test automation simultaneously.</a:t>
            </a:r>
            <a:endParaRPr sz="2600" dirty="0">
              <a:solidFill>
                <a:schemeClr val="dk1"/>
              </a:solidFill>
              <a:latin typeface="Times New Roman"/>
              <a:cs typeface="Times New Roman"/>
            </a:endParaRPr>
          </a:p>
          <a:p>
            <a:pPr marL="0" indent="0">
              <a:spcBef>
                <a:spcPts val="1200"/>
              </a:spcBef>
              <a:buNone/>
            </a:pPr>
            <a:endParaRPr sz="2800" dirty="0">
              <a:solidFill>
                <a:schemeClr val="dk1"/>
              </a:solidFill>
              <a:latin typeface="Times New Roman"/>
              <a:ea typeface="Times New Roman"/>
              <a:cs typeface="Times New Roman"/>
              <a:sym typeface="Times New Roman"/>
            </a:endParaRPr>
          </a:p>
          <a:p>
            <a:pPr indent="-457200">
              <a:spcBef>
                <a:spcPts val="1200"/>
              </a:spcBef>
              <a:buSzPts val="400"/>
              <a:buFont typeface="Times New Roman"/>
              <a:buChar char="●"/>
            </a:pPr>
            <a:endParaRPr dirty="0"/>
          </a:p>
          <a:p>
            <a:pPr indent="-228600">
              <a:buNone/>
            </a:pPr>
            <a:endParaRPr sz="2800" dirty="0">
              <a:latin typeface="Times New Roman"/>
              <a:ea typeface="Times New Roman"/>
              <a:cs typeface="Times New Roman"/>
              <a:sym typeface="Times New Roman"/>
            </a:endParaRPr>
          </a:p>
        </p:txBody>
      </p:sp>
      <p:sp>
        <p:nvSpPr>
          <p:cNvPr id="140" name="Google Shape;140;p19"/>
          <p:cNvSpPr txBox="1"/>
          <p:nvPr/>
        </p:nvSpPr>
        <p:spPr>
          <a:xfrm>
            <a:off x="9996488" y="6218238"/>
            <a:ext cx="549275" cy="523875"/>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12</a:t>
            </a:fld>
            <a:endParaRPr/>
          </a:p>
        </p:txBody>
      </p:sp>
    </p:spTree>
    <p:extLst>
      <p:ext uri="{BB962C8B-B14F-4D97-AF65-F5344CB8AC3E}">
        <p14:creationId xmlns:p14="http://schemas.microsoft.com/office/powerpoint/2010/main" val="213331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p:nvPr/>
        </p:nvSpPr>
        <p:spPr>
          <a:xfrm>
            <a:off x="9996488" y="6218238"/>
            <a:ext cx="549275" cy="523875"/>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13</a:t>
            </a:fld>
            <a:endParaRPr/>
          </a:p>
        </p:txBody>
      </p:sp>
      <p:sp>
        <p:nvSpPr>
          <p:cNvPr id="146" name="Google Shape;146;p20"/>
          <p:cNvSpPr txBox="1">
            <a:spLocks noGrp="1"/>
          </p:cNvSpPr>
          <p:nvPr>
            <p:ph type="body" idx="1"/>
          </p:nvPr>
        </p:nvSpPr>
        <p:spPr>
          <a:xfrm>
            <a:off x="1819275" y="1587501"/>
            <a:ext cx="8521700" cy="4554537"/>
          </a:xfrm>
          <a:prstGeom prst="rect">
            <a:avLst/>
          </a:prstGeom>
          <a:noFill/>
          <a:ln>
            <a:noFill/>
          </a:ln>
        </p:spPr>
        <p:txBody>
          <a:bodyPr spcFirstLastPara="1" wrap="square" lIns="91425" tIns="91425" rIns="91425" bIns="91425" anchor="t" anchorCtr="0">
            <a:noAutofit/>
          </a:bodyPr>
          <a:lstStyle/>
          <a:p>
            <a:pPr marL="0" indent="0">
              <a:spcBef>
                <a:spcPts val="1200"/>
              </a:spcBef>
              <a:buNone/>
            </a:pPr>
            <a:r>
              <a:rPr lang="en-US" sz="2800" dirty="0">
                <a:latin typeface="Times New Roman"/>
                <a:ea typeface="Times New Roman"/>
                <a:cs typeface="Times New Roman"/>
                <a:sym typeface="Times New Roman"/>
              </a:rPr>
              <a:t>Learning's / findings during the period</a:t>
            </a:r>
            <a:endParaRPr sz="2800" dirty="0">
              <a:latin typeface="Times New Roman"/>
              <a:ea typeface="Times New Roman"/>
              <a:cs typeface="Times New Roman"/>
              <a:sym typeface="Times New Roman"/>
            </a:endParaRPr>
          </a:p>
          <a:p>
            <a:pPr indent="-457200">
              <a:spcBef>
                <a:spcPts val="1200"/>
              </a:spcBef>
            </a:pPr>
            <a:r>
              <a:rPr lang="en-US" sz="2600" dirty="0">
                <a:solidFill>
                  <a:schemeClr val="dk1"/>
                </a:solidFill>
                <a:latin typeface="Times New Roman"/>
                <a:cs typeface="Times New Roman"/>
                <a:sym typeface="Times New Roman"/>
              </a:rPr>
              <a:t>Understood JDBC which will be helpful for the front end and back-end connectivity.</a:t>
            </a:r>
            <a:endParaRPr sz="2600" dirty="0">
              <a:solidFill>
                <a:schemeClr val="dk1"/>
              </a:solidFill>
              <a:latin typeface="Times New Roman"/>
              <a:cs typeface="Times New Roman"/>
              <a:sym typeface="Times New Roman"/>
            </a:endParaRPr>
          </a:p>
          <a:p>
            <a:pPr indent="-457200">
              <a:spcBef>
                <a:spcPts val="1200"/>
              </a:spcBef>
            </a:pPr>
            <a:r>
              <a:rPr lang="en-US" sz="2600" dirty="0">
                <a:solidFill>
                  <a:schemeClr val="dk1"/>
                </a:solidFill>
                <a:latin typeface="Times New Roman"/>
                <a:cs typeface="Times New Roman"/>
                <a:sym typeface="Times New Roman"/>
              </a:rPr>
              <a:t>Got to know the industry standards in various parts of development of an application</a:t>
            </a:r>
            <a:endParaRPr sz="2600" dirty="0">
              <a:solidFill>
                <a:schemeClr val="dk1"/>
              </a:solidFill>
              <a:latin typeface="Times New Roman"/>
              <a:cs typeface="Times New Roman"/>
            </a:endParaRPr>
          </a:p>
          <a:p>
            <a:pPr indent="-431800">
              <a:spcBef>
                <a:spcPts val="1200"/>
              </a:spcBef>
              <a:buSzPts val="400"/>
              <a:buNone/>
            </a:pPr>
            <a:endParaRPr sz="2400" dirty="0">
              <a:latin typeface="Times New Roman"/>
              <a:ea typeface="Times New Roman"/>
              <a:cs typeface="Times New Roman"/>
              <a:sym typeface="Times New Roman"/>
            </a:endParaRPr>
          </a:p>
          <a:p>
            <a:pPr indent="-431800">
              <a:spcBef>
                <a:spcPts val="1200"/>
              </a:spcBef>
              <a:buSzPts val="400"/>
              <a:buNone/>
            </a:pPr>
            <a:endParaRPr sz="2400" dirty="0">
              <a:latin typeface="Times New Roman"/>
              <a:ea typeface="Times New Roman"/>
              <a:cs typeface="Times New Roman"/>
              <a:sym typeface="Times New Roman"/>
            </a:endParaRPr>
          </a:p>
          <a:p>
            <a:pPr indent="-228600">
              <a:buNone/>
            </a:pPr>
            <a:endParaRPr sz="2400" dirty="0">
              <a:latin typeface="Times New Roman"/>
              <a:ea typeface="Times New Roman"/>
              <a:cs typeface="Times New Roman"/>
              <a:sym typeface="Times New Roman"/>
            </a:endParaRPr>
          </a:p>
        </p:txBody>
      </p:sp>
      <p:sp>
        <p:nvSpPr>
          <p:cNvPr id="147" name="Google Shape;147;p20"/>
          <p:cNvSpPr txBox="1"/>
          <p:nvPr/>
        </p:nvSpPr>
        <p:spPr>
          <a:xfrm>
            <a:off x="1835150" y="593726"/>
            <a:ext cx="8521700" cy="763587"/>
          </a:xfrm>
          <a:prstGeom prst="rect">
            <a:avLst/>
          </a:prstGeom>
          <a:noFill/>
          <a:ln>
            <a:noFill/>
          </a:ln>
        </p:spPr>
        <p:txBody>
          <a:bodyPr spcFirstLastPara="1" wrap="square" lIns="91425" tIns="91425" rIns="91425" bIns="91425" anchor="t" anchorCtr="0">
            <a:noAutofit/>
          </a:bodyPr>
          <a:lstStyle/>
          <a:p>
            <a:pPr algn="ctr">
              <a:buSzPts val="3200"/>
            </a:pPr>
            <a:r>
              <a:rPr lang="en-US" sz="3200" b="1">
                <a:latin typeface="Times New Roman"/>
                <a:ea typeface="Times New Roman"/>
                <a:cs typeface="Times New Roman"/>
                <a:sym typeface="Times New Roman"/>
              </a:rPr>
              <a:t>Conclusion</a:t>
            </a:r>
            <a:endParaRPr/>
          </a:p>
        </p:txBody>
      </p:sp>
    </p:spTree>
    <p:extLst>
      <p:ext uri="{BB962C8B-B14F-4D97-AF65-F5344CB8AC3E}">
        <p14:creationId xmlns:p14="http://schemas.microsoft.com/office/powerpoint/2010/main" val="667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835150" y="2662237"/>
            <a:ext cx="8521700" cy="1122362"/>
          </a:xfrm>
          <a:prstGeom prst="rect">
            <a:avLst/>
          </a:prstGeom>
          <a:noFill/>
          <a:ln>
            <a:noFill/>
          </a:ln>
        </p:spPr>
        <p:txBody>
          <a:bodyPr spcFirstLastPara="1" wrap="square" lIns="91425" tIns="91425" rIns="91425" bIns="91425" anchor="ctr" anchorCtr="0">
            <a:noAutofit/>
          </a:bodyPr>
          <a:lstStyle/>
          <a:p>
            <a:r>
              <a:rPr lang="en-US" sz="2400" b="1">
                <a:latin typeface="Times New Roman"/>
                <a:ea typeface="Times New Roman"/>
                <a:cs typeface="Times New Roman"/>
                <a:sym typeface="Times New Roman"/>
              </a:rPr>
              <a:t>THANK YOU!!!</a:t>
            </a:r>
            <a:endParaRPr/>
          </a:p>
        </p:txBody>
      </p:sp>
      <p:sp>
        <p:nvSpPr>
          <p:cNvPr id="153" name="Google Shape;153;p21"/>
          <p:cNvSpPr txBox="1"/>
          <p:nvPr/>
        </p:nvSpPr>
        <p:spPr>
          <a:xfrm>
            <a:off x="9996488" y="6218238"/>
            <a:ext cx="549275" cy="523875"/>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14</a:t>
            </a:fld>
            <a:endParaRPr/>
          </a:p>
        </p:txBody>
      </p:sp>
    </p:spTree>
    <p:extLst>
      <p:ext uri="{BB962C8B-B14F-4D97-AF65-F5344CB8AC3E}">
        <p14:creationId xmlns:p14="http://schemas.microsoft.com/office/powerpoint/2010/main" val="374799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835150" y="593726"/>
            <a:ext cx="8521700" cy="763587"/>
          </a:xfrm>
          <a:prstGeom prst="rect">
            <a:avLst/>
          </a:prstGeom>
          <a:noFill/>
          <a:ln>
            <a:noFill/>
          </a:ln>
        </p:spPr>
        <p:txBody>
          <a:bodyPr spcFirstLastPara="1" wrap="square" lIns="91425" tIns="91425" rIns="91425" bIns="91425" anchor="t" anchorCtr="0">
            <a:noAutofit/>
          </a:bodyPr>
          <a:lstStyle/>
          <a:p>
            <a:pPr algn="ctr"/>
            <a:r>
              <a:rPr lang="en-US" sz="3200" b="1" dirty="0">
                <a:latin typeface="Times New Roman"/>
                <a:ea typeface="Times New Roman"/>
                <a:cs typeface="Times New Roman"/>
                <a:sym typeface="Times New Roman"/>
              </a:rPr>
              <a:t>Offer Letter</a:t>
            </a:r>
            <a:endParaRPr dirty="0"/>
          </a:p>
        </p:txBody>
      </p:sp>
      <p:sp>
        <p:nvSpPr>
          <p:cNvPr id="58" name="Google Shape;58;p8"/>
          <p:cNvSpPr txBox="1"/>
          <p:nvPr/>
        </p:nvSpPr>
        <p:spPr>
          <a:xfrm>
            <a:off x="9996488" y="6218238"/>
            <a:ext cx="549275" cy="523875"/>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2</a:t>
            </a:fld>
            <a:endParaRPr/>
          </a:p>
        </p:txBody>
      </p:sp>
      <p:pic>
        <p:nvPicPr>
          <p:cNvPr id="3" name="Picture 2">
            <a:extLst>
              <a:ext uri="{FF2B5EF4-FFF2-40B4-BE49-F238E27FC236}">
                <a16:creationId xmlns:a16="http://schemas.microsoft.com/office/drawing/2014/main" id="{B7C1E974-B08B-B28A-3E1F-336BA19FE154}"/>
              </a:ext>
            </a:extLst>
          </p:cNvPr>
          <p:cNvPicPr>
            <a:picLocks noChangeAspect="1"/>
          </p:cNvPicPr>
          <p:nvPr/>
        </p:nvPicPr>
        <p:blipFill>
          <a:blip r:embed="rId3"/>
          <a:stretch>
            <a:fillRect/>
          </a:stretch>
        </p:blipFill>
        <p:spPr>
          <a:xfrm>
            <a:off x="4295533" y="1199913"/>
            <a:ext cx="3600935" cy="5018324"/>
          </a:xfrm>
          <a:prstGeom prst="rect">
            <a:avLst/>
          </a:prstGeom>
        </p:spPr>
      </p:pic>
    </p:spTree>
    <p:extLst>
      <p:ext uri="{BB962C8B-B14F-4D97-AF65-F5344CB8AC3E}">
        <p14:creationId xmlns:p14="http://schemas.microsoft.com/office/powerpoint/2010/main" val="289410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835150" y="593726"/>
            <a:ext cx="8521700" cy="763587"/>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About the Organization</a:t>
            </a:r>
            <a:endParaRPr/>
          </a:p>
        </p:txBody>
      </p:sp>
      <p:sp>
        <p:nvSpPr>
          <p:cNvPr id="65" name="Google Shape;65;p9"/>
          <p:cNvSpPr txBox="1">
            <a:spLocks noGrp="1"/>
          </p:cNvSpPr>
          <p:nvPr>
            <p:ph type="body" idx="1"/>
          </p:nvPr>
        </p:nvSpPr>
        <p:spPr>
          <a:xfrm>
            <a:off x="1835150" y="1273175"/>
            <a:ext cx="8623300" cy="4818062"/>
          </a:xfrm>
          <a:prstGeom prst="rect">
            <a:avLst/>
          </a:prstGeom>
          <a:noFill/>
          <a:ln>
            <a:noFill/>
          </a:ln>
        </p:spPr>
        <p:txBody>
          <a:bodyPr spcFirstLastPara="1" wrap="square" lIns="91425" tIns="91425" rIns="91425" bIns="91425" anchor="t" anchorCtr="0">
            <a:noAutofit/>
          </a:bodyPr>
          <a:lstStyle/>
          <a:p>
            <a:pPr marL="0" indent="0">
              <a:spcBef>
                <a:spcPts val="1200"/>
              </a:spcBef>
              <a:buNone/>
            </a:pPr>
            <a:r>
              <a:rPr lang="en-US" sz="2400" dirty="0">
                <a:latin typeface="Times New Roman"/>
                <a:ea typeface="Times New Roman"/>
                <a:cs typeface="Times New Roman"/>
                <a:sym typeface="Times New Roman"/>
              </a:rPr>
              <a:t>Organization Name: Trivium e-solutions</a:t>
            </a:r>
            <a:endParaRPr sz="1200" dirty="0">
              <a:latin typeface="Times New Roman"/>
              <a:ea typeface="Times New Roman"/>
              <a:cs typeface="Times New Roman"/>
              <a:sym typeface="Times New Roman"/>
            </a:endParaRPr>
          </a:p>
          <a:p>
            <a:pPr marL="0" indent="0" algn="just">
              <a:spcBef>
                <a:spcPts val="1200"/>
              </a:spcBef>
              <a:buNone/>
            </a:pPr>
            <a:r>
              <a:rPr lang="en-US" sz="2000" dirty="0">
                <a:latin typeface="Times New Roman"/>
                <a:ea typeface="Times New Roman"/>
                <a:cs typeface="Times New Roman"/>
                <a:sym typeface="Times New Roman"/>
              </a:rPr>
              <a:t>Consulting - Software Development - Industrial IoT For your digital future.</a:t>
            </a:r>
            <a:endParaRPr sz="2000" dirty="0">
              <a:latin typeface="Times New Roman"/>
              <a:ea typeface="Times New Roman"/>
              <a:cs typeface="Times New Roman"/>
              <a:sym typeface="Times New Roman"/>
            </a:endParaRPr>
          </a:p>
          <a:p>
            <a:pPr marL="0" indent="0" algn="just">
              <a:spcBef>
                <a:spcPts val="1200"/>
              </a:spcBef>
              <a:buNone/>
            </a:pPr>
            <a:r>
              <a:rPr lang="en-US" sz="2000" dirty="0">
                <a:solidFill>
                  <a:srgbClr val="4F4F4F"/>
                </a:solidFill>
                <a:highlight>
                  <a:srgbClr val="FFFFFF"/>
                </a:highlight>
                <a:latin typeface="Times New Roman"/>
                <a:ea typeface="Times New Roman"/>
                <a:cs typeface="Times New Roman"/>
                <a:sym typeface="Times New Roman"/>
              </a:rPr>
              <a:t>Trivium </a:t>
            </a:r>
            <a:r>
              <a:rPr lang="en-US" sz="2000" dirty="0" err="1">
                <a:solidFill>
                  <a:srgbClr val="4F4F4F"/>
                </a:solidFill>
                <a:highlight>
                  <a:srgbClr val="FFFFFF"/>
                </a:highlight>
                <a:latin typeface="Times New Roman"/>
                <a:ea typeface="Times New Roman"/>
                <a:cs typeface="Times New Roman"/>
                <a:sym typeface="Times New Roman"/>
              </a:rPr>
              <a:t>eSolutions</a:t>
            </a:r>
            <a:r>
              <a:rPr lang="en-US" sz="2000" dirty="0">
                <a:solidFill>
                  <a:srgbClr val="4F4F4F"/>
                </a:solidFill>
                <a:highlight>
                  <a:srgbClr val="FFFFFF"/>
                </a:highlight>
                <a:latin typeface="Times New Roman"/>
                <a:ea typeface="Times New Roman"/>
                <a:cs typeface="Times New Roman"/>
                <a:sym typeface="Times New Roman"/>
              </a:rPr>
              <a:t> helps you shape your digital future with Consulting and Software Development services. We accompany our customers in all phases of the digital transformation. Our portfolio of services spans design, software architecture, technology consulting, project management and agile software development.</a:t>
            </a:r>
            <a:endParaRPr sz="2000" dirty="0">
              <a:solidFill>
                <a:srgbClr val="4F4F4F"/>
              </a:solidFill>
              <a:highlight>
                <a:srgbClr val="FFFFFF"/>
              </a:highlight>
              <a:latin typeface="Times New Roman"/>
              <a:ea typeface="Times New Roman"/>
              <a:cs typeface="Times New Roman"/>
              <a:sym typeface="Times New Roman"/>
            </a:endParaRPr>
          </a:p>
          <a:p>
            <a:pPr marL="0" indent="0" algn="just">
              <a:spcBef>
                <a:spcPts val="1200"/>
              </a:spcBef>
              <a:buNone/>
            </a:pPr>
            <a:r>
              <a:rPr lang="en-US" sz="2000" dirty="0">
                <a:solidFill>
                  <a:srgbClr val="4F4F4F"/>
                </a:solidFill>
                <a:highlight>
                  <a:srgbClr val="FFFFFF"/>
                </a:highlight>
                <a:latin typeface="Times New Roman"/>
                <a:ea typeface="Times New Roman"/>
                <a:cs typeface="Times New Roman"/>
                <a:sym typeface="Times New Roman"/>
              </a:rPr>
              <a:t>With a deep understanding of digitalization and the Industrial IoT domain, we help our customers to build scalable software applications that are innovative, secure, robust and user-oriented. Our teams of experts span our office locations in Germany and India and provide a unique combination of technology competence, innovativeness, quality, agility and competitiveness to our customers.</a:t>
            </a:r>
            <a:endParaRPr sz="2000" dirty="0">
              <a:solidFill>
                <a:srgbClr val="4F4F4F"/>
              </a:solidFill>
              <a:highlight>
                <a:srgbClr val="FFFFFF"/>
              </a:highlight>
              <a:latin typeface="Times New Roman"/>
              <a:ea typeface="Times New Roman"/>
              <a:cs typeface="Times New Roman"/>
              <a:sym typeface="Times New Roman"/>
            </a:endParaRPr>
          </a:p>
        </p:txBody>
      </p:sp>
      <p:sp>
        <p:nvSpPr>
          <p:cNvPr id="66" name="Google Shape;66;p9"/>
          <p:cNvSpPr txBox="1"/>
          <p:nvPr/>
        </p:nvSpPr>
        <p:spPr>
          <a:xfrm>
            <a:off x="9996488" y="6218238"/>
            <a:ext cx="549275" cy="523875"/>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3</a:t>
            </a:fld>
            <a:endParaRPr/>
          </a:p>
        </p:txBody>
      </p:sp>
    </p:spTree>
    <p:extLst>
      <p:ext uri="{BB962C8B-B14F-4D97-AF65-F5344CB8AC3E}">
        <p14:creationId xmlns:p14="http://schemas.microsoft.com/office/powerpoint/2010/main" val="274387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1835150" y="593726"/>
            <a:ext cx="8521700" cy="763587"/>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About the Project Domain</a:t>
            </a:r>
            <a:endParaRPr/>
          </a:p>
        </p:txBody>
      </p:sp>
      <p:sp>
        <p:nvSpPr>
          <p:cNvPr id="72" name="Google Shape;72;p10"/>
          <p:cNvSpPr txBox="1">
            <a:spLocks noGrp="1"/>
          </p:cNvSpPr>
          <p:nvPr>
            <p:ph type="body" idx="1"/>
          </p:nvPr>
        </p:nvSpPr>
        <p:spPr>
          <a:xfrm>
            <a:off x="1835150" y="1273175"/>
            <a:ext cx="8623300" cy="4818062"/>
          </a:xfrm>
          <a:prstGeom prst="rect">
            <a:avLst/>
          </a:prstGeom>
          <a:noFill/>
          <a:ln>
            <a:noFill/>
          </a:ln>
        </p:spPr>
        <p:txBody>
          <a:bodyPr spcFirstLastPara="1" wrap="square" lIns="91425" tIns="91425" rIns="91425" bIns="91425" anchor="t" anchorCtr="0">
            <a:noAutofit/>
          </a:bodyPr>
          <a:lstStyle/>
          <a:p>
            <a:pPr marL="0" indent="0" algn="just">
              <a:buNone/>
            </a:pPr>
            <a:r>
              <a:rPr lang="en-US" sz="2400" dirty="0">
                <a:latin typeface="Times New Roman"/>
                <a:ea typeface="Times New Roman"/>
                <a:cs typeface="Times New Roman"/>
                <a:sym typeface="Times New Roman"/>
              </a:rPr>
              <a:t>Project Domain: </a:t>
            </a:r>
            <a:r>
              <a:rPr lang="en-IN" sz="2400" dirty="0">
                <a:latin typeface="Times New Roman"/>
                <a:ea typeface="Times New Roman"/>
                <a:cs typeface="Times New Roman"/>
                <a:sym typeface="Times New Roman"/>
              </a:rPr>
              <a:t>Health care facility system</a:t>
            </a:r>
            <a:endParaRPr sz="2400" dirty="0">
              <a:latin typeface="Times New Roman"/>
              <a:ea typeface="Times New Roman"/>
              <a:cs typeface="Times New Roman"/>
              <a:sym typeface="Times New Roman"/>
            </a:endParaRPr>
          </a:p>
          <a:p>
            <a:pPr marL="0" indent="0" algn="just">
              <a:buNone/>
            </a:pPr>
            <a:endParaRPr sz="1200" dirty="0">
              <a:latin typeface="Times New Roman"/>
              <a:ea typeface="Times New Roman"/>
              <a:cs typeface="Times New Roman"/>
              <a:sym typeface="Times New Roman"/>
            </a:endParaRPr>
          </a:p>
          <a:p>
            <a:pPr marL="0" indent="0" algn="just">
              <a:buNone/>
            </a:pPr>
            <a:r>
              <a:rPr lang="en-US" sz="2000" dirty="0">
                <a:latin typeface="Times New Roman"/>
                <a:ea typeface="Times New Roman"/>
                <a:cs typeface="Times New Roman"/>
                <a:sym typeface="Times New Roman"/>
              </a:rPr>
              <a:t>A lot of small scale health care centers don't have a proper management system to store patient details, appointment booking facilities, inventory management, </a:t>
            </a:r>
            <a:r>
              <a:rPr lang="en-US" sz="2000" dirty="0" err="1">
                <a:latin typeface="Times New Roman"/>
                <a:ea typeface="Times New Roman"/>
                <a:cs typeface="Times New Roman"/>
                <a:sym typeface="Times New Roman"/>
              </a:rPr>
              <a:t>etc</a:t>
            </a:r>
            <a:r>
              <a:rPr lang="en-US" sz="2000" dirty="0">
                <a:latin typeface="Times New Roman"/>
                <a:ea typeface="Times New Roman"/>
                <a:cs typeface="Times New Roman"/>
                <a:sym typeface="Times New Roman"/>
              </a:rPr>
              <a:t> and cloud based services are also would not be affordable to these small scale health care centers, Thus this project is java based Management system for a health care facility, This project includes Registration module for patients to register, appointment booking module to book an appointment for patient, functionalities to store patients records, Billing module for pharmacy, and pharmacy inventory control. with this project every small-scale health care centers can automate their process in a cost-effective way.</a:t>
            </a:r>
            <a:endParaRPr sz="2000" dirty="0">
              <a:latin typeface="Times New Roman"/>
              <a:ea typeface="Times New Roman"/>
              <a:cs typeface="Times New Roman"/>
              <a:sym typeface="Times New Roman"/>
            </a:endParaRPr>
          </a:p>
        </p:txBody>
      </p:sp>
      <p:sp>
        <p:nvSpPr>
          <p:cNvPr id="73" name="Google Shape;73;p10"/>
          <p:cNvSpPr txBox="1"/>
          <p:nvPr/>
        </p:nvSpPr>
        <p:spPr>
          <a:xfrm>
            <a:off x="9996488" y="6218238"/>
            <a:ext cx="549275" cy="523875"/>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4</a:t>
            </a:fld>
            <a:endParaRPr/>
          </a:p>
        </p:txBody>
      </p:sp>
    </p:spTree>
    <p:extLst>
      <p:ext uri="{BB962C8B-B14F-4D97-AF65-F5344CB8AC3E}">
        <p14:creationId xmlns:p14="http://schemas.microsoft.com/office/powerpoint/2010/main" val="253575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1835150" y="593726"/>
            <a:ext cx="8521700" cy="763587"/>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About the Project</a:t>
            </a:r>
            <a:endParaRPr/>
          </a:p>
        </p:txBody>
      </p:sp>
      <p:sp>
        <p:nvSpPr>
          <p:cNvPr id="79" name="Google Shape;79;p11"/>
          <p:cNvSpPr txBox="1">
            <a:spLocks noGrp="1"/>
          </p:cNvSpPr>
          <p:nvPr>
            <p:ph type="body" idx="1"/>
          </p:nvPr>
        </p:nvSpPr>
        <p:spPr>
          <a:xfrm>
            <a:off x="1835150" y="1273175"/>
            <a:ext cx="8623300" cy="4818062"/>
          </a:xfrm>
          <a:prstGeom prst="rect">
            <a:avLst/>
          </a:prstGeom>
          <a:noFill/>
          <a:ln>
            <a:noFill/>
          </a:ln>
        </p:spPr>
        <p:txBody>
          <a:bodyPr spcFirstLastPara="1" wrap="square" lIns="91425" tIns="91425" rIns="91425" bIns="91425" anchor="t" anchorCtr="0">
            <a:noAutofit/>
          </a:bodyPr>
          <a:lstStyle/>
          <a:p>
            <a:pPr marL="0" indent="0">
              <a:spcBef>
                <a:spcPts val="1200"/>
              </a:spcBef>
              <a:buNone/>
            </a:pPr>
            <a:r>
              <a:rPr lang="en-US" sz="2800" dirty="0">
                <a:latin typeface="Times New Roman"/>
                <a:ea typeface="Times New Roman"/>
                <a:cs typeface="Times New Roman"/>
                <a:sym typeface="Times New Roman"/>
              </a:rPr>
              <a:t>This project contains different functionalities:</a:t>
            </a:r>
          </a:p>
          <a:p>
            <a:pPr marL="0" indent="0">
              <a:spcBef>
                <a:spcPts val="1200"/>
              </a:spcBef>
              <a:buNone/>
            </a:pPr>
            <a:endParaRPr sz="2800" dirty="0">
              <a:latin typeface="Times New Roman"/>
              <a:ea typeface="Times New Roman"/>
              <a:cs typeface="Times New Roman"/>
              <a:sym typeface="Times New Roman"/>
            </a:endParaRPr>
          </a:p>
          <a:p>
            <a:pPr algn="l">
              <a:buFont typeface="Arial" panose="020B0604020202020204" pitchFamily="34" charset="0"/>
              <a:buChar char="•"/>
            </a:pPr>
            <a:r>
              <a:rPr lang="en-US" sz="2400" dirty="0">
                <a:latin typeface="Times New Roman"/>
                <a:cs typeface="Times New Roman"/>
              </a:rPr>
              <a:t>Registration of patients</a:t>
            </a:r>
          </a:p>
          <a:p>
            <a:pPr algn="l">
              <a:buFont typeface="Arial" panose="020B0604020202020204" pitchFamily="34" charset="0"/>
              <a:buChar char="•"/>
            </a:pPr>
            <a:r>
              <a:rPr lang="en-US" sz="2400" dirty="0">
                <a:latin typeface="Times New Roman"/>
                <a:cs typeface="Times New Roman"/>
              </a:rPr>
              <a:t>Making appointments</a:t>
            </a:r>
          </a:p>
          <a:p>
            <a:pPr algn="l">
              <a:buFont typeface="Arial" panose="020B0604020202020204" pitchFamily="34" charset="0"/>
              <a:buChar char="•"/>
            </a:pPr>
            <a:r>
              <a:rPr lang="en-US" sz="2400" dirty="0">
                <a:latin typeface="Times New Roman"/>
                <a:cs typeface="Times New Roman"/>
              </a:rPr>
              <a:t>Storing patient records</a:t>
            </a:r>
          </a:p>
          <a:p>
            <a:pPr algn="l">
              <a:buFont typeface="Arial" panose="020B0604020202020204" pitchFamily="34" charset="0"/>
              <a:buChar char="•"/>
            </a:pPr>
            <a:r>
              <a:rPr lang="en-US" sz="2400" dirty="0">
                <a:latin typeface="Times New Roman"/>
                <a:cs typeface="Times New Roman"/>
              </a:rPr>
              <a:t>Billing in the pharmacy</a:t>
            </a:r>
          </a:p>
          <a:p>
            <a:pPr algn="l">
              <a:buFont typeface="Arial" panose="020B0604020202020204" pitchFamily="34" charset="0"/>
              <a:buChar char="•"/>
            </a:pPr>
            <a:r>
              <a:rPr lang="en-US" sz="2400" dirty="0">
                <a:latin typeface="Times New Roman"/>
                <a:cs typeface="Times New Roman"/>
              </a:rPr>
              <a:t>Pharmacy stock controlling</a:t>
            </a:r>
          </a:p>
          <a:p>
            <a:pPr marL="0" indent="0">
              <a:spcBef>
                <a:spcPts val="1200"/>
              </a:spcBef>
              <a:buNone/>
            </a:pPr>
            <a:endParaRPr sz="2800" dirty="0">
              <a:latin typeface="Times New Roman"/>
              <a:ea typeface="Times New Roman"/>
              <a:cs typeface="Times New Roman"/>
              <a:sym typeface="Times New Roman"/>
            </a:endParaRPr>
          </a:p>
          <a:p>
            <a:pPr indent="-431800">
              <a:spcBef>
                <a:spcPts val="1200"/>
              </a:spcBef>
              <a:buSzPts val="400"/>
              <a:buNone/>
            </a:pPr>
            <a:endParaRPr sz="2800" dirty="0">
              <a:latin typeface="Times New Roman"/>
              <a:ea typeface="Times New Roman"/>
              <a:cs typeface="Times New Roman"/>
              <a:sym typeface="Times New Roman"/>
            </a:endParaRPr>
          </a:p>
          <a:p>
            <a:pPr indent="-431800">
              <a:spcBef>
                <a:spcPts val="1200"/>
              </a:spcBef>
              <a:buSzPts val="400"/>
              <a:buNone/>
            </a:pPr>
            <a:endParaRPr sz="2800" dirty="0">
              <a:latin typeface="Times New Roman"/>
              <a:ea typeface="Times New Roman"/>
              <a:cs typeface="Times New Roman"/>
              <a:sym typeface="Times New Roman"/>
            </a:endParaRPr>
          </a:p>
          <a:p>
            <a:pPr indent="-228600">
              <a:buNone/>
            </a:pPr>
            <a:endParaRPr sz="2800" dirty="0">
              <a:latin typeface="Times New Roman"/>
              <a:ea typeface="Times New Roman"/>
              <a:cs typeface="Times New Roman"/>
              <a:sym typeface="Times New Roman"/>
            </a:endParaRPr>
          </a:p>
        </p:txBody>
      </p:sp>
      <p:sp>
        <p:nvSpPr>
          <p:cNvPr id="80" name="Google Shape;80;p11"/>
          <p:cNvSpPr txBox="1"/>
          <p:nvPr/>
        </p:nvSpPr>
        <p:spPr>
          <a:xfrm>
            <a:off x="9996488" y="6218238"/>
            <a:ext cx="549275" cy="523875"/>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5</a:t>
            </a:fld>
            <a:endParaRPr/>
          </a:p>
        </p:txBody>
      </p:sp>
    </p:spTree>
    <p:extLst>
      <p:ext uri="{BB962C8B-B14F-4D97-AF65-F5344CB8AC3E}">
        <p14:creationId xmlns:p14="http://schemas.microsoft.com/office/powerpoint/2010/main" val="47729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1835150" y="593726"/>
            <a:ext cx="8521700" cy="763587"/>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About the Roles and Responsibilities</a:t>
            </a:r>
            <a:endParaRPr/>
          </a:p>
        </p:txBody>
      </p:sp>
      <p:sp>
        <p:nvSpPr>
          <p:cNvPr id="86" name="Google Shape;86;p12"/>
          <p:cNvSpPr txBox="1">
            <a:spLocks noGrp="1"/>
          </p:cNvSpPr>
          <p:nvPr>
            <p:ph type="body" idx="1"/>
          </p:nvPr>
        </p:nvSpPr>
        <p:spPr>
          <a:xfrm>
            <a:off x="1835150" y="1273175"/>
            <a:ext cx="8623300" cy="4818062"/>
          </a:xfrm>
          <a:prstGeom prst="rect">
            <a:avLst/>
          </a:prstGeom>
          <a:noFill/>
          <a:ln>
            <a:noFill/>
          </a:ln>
        </p:spPr>
        <p:txBody>
          <a:bodyPr spcFirstLastPara="1" wrap="square" lIns="91425" tIns="91425" rIns="91425" bIns="91425" anchor="t" anchorCtr="0">
            <a:noAutofit/>
          </a:bodyPr>
          <a:lstStyle/>
          <a:p>
            <a:pPr marL="0" indent="0" algn="just">
              <a:spcBef>
                <a:spcPts val="1200"/>
              </a:spcBef>
              <a:buNone/>
            </a:pPr>
            <a:r>
              <a:rPr lang="en-US" sz="2400" dirty="0">
                <a:latin typeface="Times New Roman"/>
                <a:ea typeface="Times New Roman"/>
                <a:cs typeface="Times New Roman"/>
                <a:sym typeface="Times New Roman"/>
              </a:rPr>
              <a:t>Currently working as a full stack developer on this project but focusing more on the functionality part of the project, considering the Backend design, Frontend functionalities. </a:t>
            </a:r>
            <a:endParaRPr lang="en-US" sz="2400" dirty="0"/>
          </a:p>
          <a:p>
            <a:pPr indent="-228600">
              <a:buNone/>
            </a:pPr>
            <a:endParaRPr sz="2800" dirty="0">
              <a:latin typeface="Times New Roman"/>
              <a:ea typeface="Times New Roman"/>
              <a:cs typeface="Times New Roman"/>
              <a:sym typeface="Times New Roman"/>
            </a:endParaRPr>
          </a:p>
        </p:txBody>
      </p:sp>
      <p:sp>
        <p:nvSpPr>
          <p:cNvPr id="87" name="Google Shape;87;p12"/>
          <p:cNvSpPr txBox="1"/>
          <p:nvPr/>
        </p:nvSpPr>
        <p:spPr>
          <a:xfrm>
            <a:off x="9996488" y="6218238"/>
            <a:ext cx="549275" cy="523875"/>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6</a:t>
            </a:fld>
            <a:endParaRPr/>
          </a:p>
        </p:txBody>
      </p:sp>
    </p:spTree>
    <p:extLst>
      <p:ext uri="{BB962C8B-B14F-4D97-AF65-F5344CB8AC3E}">
        <p14:creationId xmlns:p14="http://schemas.microsoft.com/office/powerpoint/2010/main" val="103308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1835150" y="593726"/>
            <a:ext cx="8521700" cy="763587"/>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Tasks Completed</a:t>
            </a:r>
            <a:endParaRPr/>
          </a:p>
        </p:txBody>
      </p:sp>
      <p:sp>
        <p:nvSpPr>
          <p:cNvPr id="93" name="Google Shape;93;p13"/>
          <p:cNvSpPr txBox="1">
            <a:spLocks noGrp="1"/>
          </p:cNvSpPr>
          <p:nvPr>
            <p:ph type="body" idx="1"/>
          </p:nvPr>
        </p:nvSpPr>
        <p:spPr>
          <a:xfrm>
            <a:off x="1835150" y="1273175"/>
            <a:ext cx="8623300" cy="4818062"/>
          </a:xfrm>
          <a:prstGeom prst="rect">
            <a:avLst/>
          </a:prstGeom>
          <a:noFill/>
          <a:ln>
            <a:noFill/>
          </a:ln>
        </p:spPr>
        <p:txBody>
          <a:bodyPr spcFirstLastPara="1" wrap="square" lIns="91425" tIns="91425" rIns="91425" bIns="91425" anchor="t" anchorCtr="0">
            <a:noAutofit/>
          </a:bodyPr>
          <a:lstStyle/>
          <a:p>
            <a:pPr marL="0" indent="0">
              <a:spcBef>
                <a:spcPts val="1200"/>
              </a:spcBef>
              <a:buNone/>
            </a:pPr>
            <a:r>
              <a:rPr lang="en-US" sz="2800" dirty="0">
                <a:latin typeface="Times New Roman"/>
                <a:ea typeface="Times New Roman"/>
                <a:cs typeface="Times New Roman"/>
                <a:sym typeface="Times New Roman"/>
              </a:rPr>
              <a:t>Tasks completed during the period </a:t>
            </a:r>
            <a:endParaRPr dirty="0"/>
          </a:p>
          <a:p>
            <a:pPr marL="0" indent="0">
              <a:spcBef>
                <a:spcPts val="1200"/>
              </a:spcBef>
              <a:buNone/>
            </a:pPr>
            <a:r>
              <a:rPr lang="en-US" sz="2800" dirty="0">
                <a:latin typeface="Times New Roman"/>
                <a:ea typeface="Times New Roman"/>
                <a:cs typeface="Times New Roman"/>
                <a:sym typeface="Times New Roman"/>
              </a:rPr>
              <a:t>Task - 1: Understood the project requirements</a:t>
            </a:r>
          </a:p>
          <a:p>
            <a:pPr marL="0" indent="0">
              <a:spcBef>
                <a:spcPts val="1200"/>
              </a:spcBef>
              <a:buNone/>
            </a:pPr>
            <a:endParaRPr sz="2800" dirty="0">
              <a:latin typeface="Times New Roman"/>
              <a:ea typeface="Times New Roman"/>
              <a:cs typeface="Times New Roman"/>
              <a:sym typeface="Times New Roman"/>
            </a:endParaRPr>
          </a:p>
          <a:p>
            <a:pPr algn="l">
              <a:buFont typeface="Arial" panose="020B0604020202020204" pitchFamily="34" charset="0"/>
              <a:buChar char="•"/>
            </a:pPr>
            <a:r>
              <a:rPr lang="en-US" sz="2800" dirty="0">
                <a:latin typeface="Times New Roman"/>
                <a:cs typeface="Times New Roman"/>
              </a:rPr>
              <a:t>Registration of patients</a:t>
            </a:r>
          </a:p>
          <a:p>
            <a:pPr algn="l">
              <a:buFont typeface="Arial" panose="020B0604020202020204" pitchFamily="34" charset="0"/>
              <a:buChar char="•"/>
            </a:pPr>
            <a:r>
              <a:rPr lang="en-US" sz="2800" dirty="0">
                <a:latin typeface="Times New Roman"/>
                <a:cs typeface="Times New Roman"/>
              </a:rPr>
              <a:t>Making appointments</a:t>
            </a:r>
          </a:p>
          <a:p>
            <a:pPr algn="l">
              <a:buFont typeface="Arial" panose="020B0604020202020204" pitchFamily="34" charset="0"/>
              <a:buChar char="•"/>
            </a:pPr>
            <a:r>
              <a:rPr lang="en-US" sz="2800" dirty="0">
                <a:latin typeface="Times New Roman"/>
                <a:cs typeface="Times New Roman"/>
              </a:rPr>
              <a:t>Billing in the pharmacy</a:t>
            </a:r>
            <a:endParaRPr dirty="0"/>
          </a:p>
          <a:p>
            <a:pPr indent="-228600">
              <a:buNone/>
            </a:pPr>
            <a:endParaRPr sz="2800" dirty="0">
              <a:latin typeface="Times New Roman"/>
              <a:ea typeface="Times New Roman"/>
              <a:cs typeface="Times New Roman"/>
              <a:sym typeface="Times New Roman"/>
            </a:endParaRPr>
          </a:p>
        </p:txBody>
      </p:sp>
      <p:sp>
        <p:nvSpPr>
          <p:cNvPr id="94" name="Google Shape;94;p13"/>
          <p:cNvSpPr txBox="1"/>
          <p:nvPr/>
        </p:nvSpPr>
        <p:spPr>
          <a:xfrm>
            <a:off x="9996488" y="6218238"/>
            <a:ext cx="549275" cy="523875"/>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7</a:t>
            </a:fld>
            <a:endParaRPr/>
          </a:p>
        </p:txBody>
      </p:sp>
    </p:spTree>
    <p:extLst>
      <p:ext uri="{BB962C8B-B14F-4D97-AF65-F5344CB8AC3E}">
        <p14:creationId xmlns:p14="http://schemas.microsoft.com/office/powerpoint/2010/main" val="65083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835150" y="593725"/>
            <a:ext cx="8521800" cy="763500"/>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Tasks Completed</a:t>
            </a:r>
            <a:endParaRPr/>
          </a:p>
        </p:txBody>
      </p:sp>
      <p:sp>
        <p:nvSpPr>
          <p:cNvPr id="100" name="Google Shape;100;p14"/>
          <p:cNvSpPr txBox="1">
            <a:spLocks noGrp="1"/>
          </p:cNvSpPr>
          <p:nvPr>
            <p:ph type="body" idx="1"/>
          </p:nvPr>
        </p:nvSpPr>
        <p:spPr>
          <a:xfrm>
            <a:off x="1835150" y="1273175"/>
            <a:ext cx="8623200" cy="4818000"/>
          </a:xfrm>
          <a:prstGeom prst="rect">
            <a:avLst/>
          </a:prstGeom>
          <a:noFill/>
          <a:ln>
            <a:noFill/>
          </a:ln>
        </p:spPr>
        <p:txBody>
          <a:bodyPr spcFirstLastPara="1" wrap="square" lIns="91425" tIns="91425" rIns="91425" bIns="91425" anchor="t" anchorCtr="0">
            <a:noAutofit/>
          </a:bodyPr>
          <a:lstStyle/>
          <a:p>
            <a:pPr marL="0" indent="0">
              <a:spcBef>
                <a:spcPts val="1200"/>
              </a:spcBef>
              <a:buNone/>
            </a:pPr>
            <a:r>
              <a:rPr lang="en-US" sz="2800" dirty="0">
                <a:latin typeface="Times New Roman"/>
                <a:ea typeface="Times New Roman"/>
                <a:cs typeface="Times New Roman"/>
                <a:sym typeface="Times New Roman"/>
              </a:rPr>
              <a:t>Tasks completed during the period </a:t>
            </a:r>
            <a:endParaRPr dirty="0"/>
          </a:p>
          <a:p>
            <a:pPr marL="0" indent="0">
              <a:spcBef>
                <a:spcPts val="1200"/>
              </a:spcBef>
              <a:buNone/>
            </a:pPr>
            <a:r>
              <a:rPr lang="en-US" sz="2600" dirty="0">
                <a:solidFill>
                  <a:schemeClr val="dk1"/>
                </a:solidFill>
                <a:latin typeface="Times New Roman"/>
                <a:ea typeface="Times New Roman"/>
                <a:cs typeface="Times New Roman"/>
                <a:sym typeface="Times New Roman"/>
              </a:rPr>
              <a:t>Task - 2: Defined all the classes with abstract methods to implement it later</a:t>
            </a:r>
            <a:endParaRPr sz="2600" dirty="0">
              <a:solidFill>
                <a:schemeClr val="dk1"/>
              </a:solidFill>
              <a:latin typeface="Times New Roman"/>
              <a:ea typeface="Times New Roman"/>
              <a:cs typeface="Times New Roman"/>
              <a:sym typeface="Times New Roman"/>
            </a:endParaRPr>
          </a:p>
          <a:p>
            <a:pPr marL="0" indent="0">
              <a:spcBef>
                <a:spcPts val="1200"/>
              </a:spcBef>
              <a:buNone/>
            </a:pPr>
            <a:r>
              <a:rPr lang="en-US" sz="2600" dirty="0">
                <a:solidFill>
                  <a:schemeClr val="dk1"/>
                </a:solidFill>
                <a:latin typeface="Times New Roman"/>
                <a:ea typeface="Times New Roman"/>
                <a:cs typeface="Times New Roman"/>
                <a:sym typeface="Times New Roman"/>
              </a:rPr>
              <a:t>Task - 3: Loaded the JDBC Drivers for Backend connection into the project</a:t>
            </a:r>
          </a:p>
          <a:p>
            <a:pPr marL="0" indent="0">
              <a:spcBef>
                <a:spcPts val="1200"/>
              </a:spcBef>
              <a:buNone/>
            </a:pPr>
            <a:r>
              <a:rPr lang="en-US" sz="2600" dirty="0">
                <a:solidFill>
                  <a:schemeClr val="dk1"/>
                </a:solidFill>
                <a:latin typeface="Times New Roman"/>
                <a:cs typeface="Times New Roman"/>
                <a:sym typeface="Times New Roman"/>
              </a:rPr>
              <a:t>Task - 4: Explored on JDBC (Java Database Connectivity) it’s Drivers, Classes, Methods </a:t>
            </a:r>
          </a:p>
          <a:p>
            <a:pPr marL="0" indent="0">
              <a:spcBef>
                <a:spcPts val="1200"/>
              </a:spcBef>
              <a:buNone/>
            </a:pPr>
            <a:r>
              <a:rPr lang="en-US" sz="2600" dirty="0">
                <a:solidFill>
                  <a:schemeClr val="dk1"/>
                </a:solidFill>
                <a:latin typeface="Times New Roman"/>
                <a:cs typeface="Times New Roman"/>
                <a:sym typeface="Times New Roman"/>
              </a:rPr>
              <a:t>Task - 5: Explored on Maven project build which is a part of </a:t>
            </a:r>
            <a:r>
              <a:rPr lang="en-US" sz="2600" dirty="0" err="1">
                <a:solidFill>
                  <a:schemeClr val="dk1"/>
                </a:solidFill>
                <a:latin typeface="Times New Roman"/>
                <a:cs typeface="Times New Roman"/>
                <a:sym typeface="Times New Roman"/>
              </a:rPr>
              <a:t>devOps</a:t>
            </a:r>
            <a:r>
              <a:rPr lang="en-US" sz="2600" dirty="0">
                <a:solidFill>
                  <a:schemeClr val="dk1"/>
                </a:solidFill>
                <a:latin typeface="Times New Roman"/>
                <a:cs typeface="Times New Roman"/>
                <a:sym typeface="Times New Roman"/>
              </a:rPr>
              <a:t> for version control within the project and building the project</a:t>
            </a:r>
          </a:p>
          <a:p>
            <a:pPr marL="0" indent="0">
              <a:spcBef>
                <a:spcPts val="1200"/>
              </a:spcBef>
              <a:buNone/>
            </a:pPr>
            <a:endParaRPr lang="en-US" sz="2600" dirty="0">
              <a:solidFill>
                <a:schemeClr val="dk1"/>
              </a:solidFill>
              <a:latin typeface="Times New Roman"/>
              <a:ea typeface="Times New Roman"/>
              <a:cs typeface="Times New Roman"/>
              <a:sym typeface="Times New Roman"/>
            </a:endParaRPr>
          </a:p>
          <a:p>
            <a:pPr marL="0" indent="0">
              <a:spcBef>
                <a:spcPts val="1200"/>
              </a:spcBef>
              <a:buNone/>
            </a:pPr>
            <a:endParaRPr sz="2600" dirty="0">
              <a:solidFill>
                <a:schemeClr val="dk1"/>
              </a:solidFill>
              <a:latin typeface="Times New Roman"/>
              <a:ea typeface="Times New Roman"/>
              <a:cs typeface="Times New Roman"/>
              <a:sym typeface="Times New Roman"/>
            </a:endParaRPr>
          </a:p>
          <a:p>
            <a:pPr marL="0" indent="0">
              <a:spcBef>
                <a:spcPts val="1200"/>
              </a:spcBef>
              <a:buClr>
                <a:schemeClr val="dk1"/>
              </a:buClr>
              <a:buSzPts val="1100"/>
              <a:buNone/>
            </a:pPr>
            <a:endParaRPr dirty="0"/>
          </a:p>
          <a:p>
            <a:pPr indent="-228600">
              <a:buNone/>
            </a:pPr>
            <a:endParaRPr sz="2800" dirty="0">
              <a:latin typeface="Times New Roman"/>
              <a:ea typeface="Times New Roman"/>
              <a:cs typeface="Times New Roman"/>
              <a:sym typeface="Times New Roman"/>
            </a:endParaRPr>
          </a:p>
        </p:txBody>
      </p:sp>
      <p:sp>
        <p:nvSpPr>
          <p:cNvPr id="101" name="Google Shape;101;p14"/>
          <p:cNvSpPr txBox="1"/>
          <p:nvPr/>
        </p:nvSpPr>
        <p:spPr>
          <a:xfrm>
            <a:off x="9996487" y="6218237"/>
            <a:ext cx="549300" cy="523800"/>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8</a:t>
            </a:fld>
            <a:endParaRPr/>
          </a:p>
        </p:txBody>
      </p:sp>
    </p:spTree>
    <p:extLst>
      <p:ext uri="{BB962C8B-B14F-4D97-AF65-F5344CB8AC3E}">
        <p14:creationId xmlns:p14="http://schemas.microsoft.com/office/powerpoint/2010/main" val="179219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1835150" y="593725"/>
            <a:ext cx="8521800" cy="763500"/>
          </a:xfrm>
          <a:prstGeom prst="rect">
            <a:avLst/>
          </a:prstGeom>
          <a:noFill/>
          <a:ln>
            <a:noFill/>
          </a:ln>
        </p:spPr>
        <p:txBody>
          <a:bodyPr spcFirstLastPara="1" wrap="square" lIns="91425" tIns="91425" rIns="91425" bIns="91425" anchor="t" anchorCtr="0">
            <a:noAutofit/>
          </a:bodyPr>
          <a:lstStyle/>
          <a:p>
            <a:pPr algn="ctr"/>
            <a:r>
              <a:rPr lang="en-US" sz="3200" b="1">
                <a:latin typeface="Times New Roman"/>
                <a:ea typeface="Times New Roman"/>
                <a:cs typeface="Times New Roman"/>
                <a:sym typeface="Times New Roman"/>
              </a:rPr>
              <a:t>Tasks Completed</a:t>
            </a:r>
            <a:endParaRPr/>
          </a:p>
        </p:txBody>
      </p:sp>
      <p:sp>
        <p:nvSpPr>
          <p:cNvPr id="108" name="Google Shape;108;p15"/>
          <p:cNvSpPr txBox="1">
            <a:spLocks noGrp="1"/>
          </p:cNvSpPr>
          <p:nvPr>
            <p:ph type="body" idx="1"/>
          </p:nvPr>
        </p:nvSpPr>
        <p:spPr>
          <a:xfrm>
            <a:off x="1835150" y="1273175"/>
            <a:ext cx="8623200" cy="4818000"/>
          </a:xfrm>
          <a:prstGeom prst="rect">
            <a:avLst/>
          </a:prstGeom>
          <a:noFill/>
          <a:ln>
            <a:noFill/>
          </a:ln>
        </p:spPr>
        <p:txBody>
          <a:bodyPr spcFirstLastPara="1" wrap="square" lIns="91425" tIns="91425" rIns="91425" bIns="91425" anchor="t" anchorCtr="0">
            <a:noAutofit/>
          </a:bodyPr>
          <a:lstStyle/>
          <a:p>
            <a:pPr marL="0" indent="0">
              <a:spcBef>
                <a:spcPts val="1200"/>
              </a:spcBef>
              <a:buNone/>
            </a:pPr>
            <a:r>
              <a:rPr lang="en-US" sz="2800" dirty="0">
                <a:latin typeface="Times New Roman"/>
                <a:ea typeface="Times New Roman"/>
                <a:cs typeface="Times New Roman"/>
                <a:sym typeface="Times New Roman"/>
              </a:rPr>
              <a:t>Tasks completed during the period </a:t>
            </a:r>
            <a:endParaRPr dirty="0"/>
          </a:p>
          <a:p>
            <a:pPr marL="0" indent="0">
              <a:spcBef>
                <a:spcPts val="1200"/>
              </a:spcBef>
              <a:buNone/>
            </a:pPr>
            <a:r>
              <a:rPr lang="en-US" sz="2600" dirty="0">
                <a:solidFill>
                  <a:schemeClr val="dk1"/>
                </a:solidFill>
                <a:latin typeface="Times New Roman"/>
                <a:cs typeface="Times New Roman"/>
                <a:sym typeface="Times New Roman"/>
              </a:rPr>
              <a:t>Task - 6: Explored on Junit which is a part of </a:t>
            </a:r>
            <a:r>
              <a:rPr lang="en-US" sz="2600" dirty="0" err="1">
                <a:solidFill>
                  <a:schemeClr val="dk1"/>
                </a:solidFill>
                <a:latin typeface="Times New Roman"/>
                <a:cs typeface="Times New Roman"/>
                <a:sym typeface="Times New Roman"/>
              </a:rPr>
              <a:t>devOps</a:t>
            </a:r>
            <a:r>
              <a:rPr lang="en-US" sz="2600" dirty="0">
                <a:solidFill>
                  <a:schemeClr val="dk1"/>
                </a:solidFill>
                <a:latin typeface="Times New Roman"/>
                <a:cs typeface="Times New Roman"/>
                <a:sym typeface="Times New Roman"/>
              </a:rPr>
              <a:t> for test automation, which helps in unit testing while developing the application, this would maintain the documentation part with ease.</a:t>
            </a:r>
          </a:p>
          <a:p>
            <a:pPr marL="0" indent="0">
              <a:spcBef>
                <a:spcPts val="1200"/>
              </a:spcBef>
              <a:buNone/>
            </a:pPr>
            <a:r>
              <a:rPr lang="en-US" sz="2600" dirty="0">
                <a:solidFill>
                  <a:schemeClr val="dk1"/>
                </a:solidFill>
                <a:latin typeface="Times New Roman"/>
                <a:cs typeface="Times New Roman"/>
                <a:sym typeface="Times New Roman"/>
              </a:rPr>
              <a:t>Task - 7: Explored on Git and </a:t>
            </a:r>
            <a:r>
              <a:rPr lang="en-US" sz="2600" dirty="0" err="1">
                <a:solidFill>
                  <a:schemeClr val="dk1"/>
                </a:solidFill>
                <a:latin typeface="Times New Roman"/>
                <a:cs typeface="Times New Roman"/>
                <a:sym typeface="Times New Roman"/>
              </a:rPr>
              <a:t>Github</a:t>
            </a:r>
            <a:r>
              <a:rPr lang="en-US" sz="2600" dirty="0">
                <a:solidFill>
                  <a:schemeClr val="dk1"/>
                </a:solidFill>
                <a:latin typeface="Times New Roman"/>
                <a:cs typeface="Times New Roman"/>
                <a:sym typeface="Times New Roman"/>
              </a:rPr>
              <a:t> for version control of the code</a:t>
            </a:r>
          </a:p>
          <a:p>
            <a:pPr marL="0" indent="0">
              <a:spcBef>
                <a:spcPts val="1200"/>
              </a:spcBef>
              <a:buNone/>
            </a:pPr>
            <a:r>
              <a:rPr lang="en-US" sz="2600" dirty="0">
                <a:solidFill>
                  <a:schemeClr val="dk1"/>
                </a:solidFill>
                <a:latin typeface="Times New Roman"/>
                <a:cs typeface="Times New Roman"/>
                <a:sym typeface="Times New Roman"/>
              </a:rPr>
              <a:t>Task - 8: Also Working on </a:t>
            </a:r>
            <a:r>
              <a:rPr lang="en-US" sz="2600" dirty="0" err="1">
                <a:solidFill>
                  <a:schemeClr val="dk1"/>
                </a:solidFill>
                <a:latin typeface="Times New Roman"/>
                <a:cs typeface="Times New Roman"/>
                <a:sym typeface="Times New Roman"/>
              </a:rPr>
              <a:t>mysql</a:t>
            </a:r>
            <a:r>
              <a:rPr lang="en-US" sz="2600" dirty="0">
                <a:solidFill>
                  <a:schemeClr val="dk1"/>
                </a:solidFill>
                <a:latin typeface="Times New Roman"/>
                <a:cs typeface="Times New Roman"/>
                <a:sym typeface="Times New Roman"/>
              </a:rPr>
              <a:t> connection using JDBC</a:t>
            </a:r>
          </a:p>
          <a:p>
            <a:pPr marL="0" indent="0">
              <a:spcBef>
                <a:spcPts val="1200"/>
              </a:spcBef>
              <a:buNone/>
            </a:pPr>
            <a:endParaRPr lang="en-US" sz="2800" dirty="0">
              <a:solidFill>
                <a:schemeClr val="dk1"/>
              </a:solidFill>
              <a:latin typeface="Times New Roman"/>
              <a:ea typeface="Times New Roman"/>
              <a:cs typeface="Times New Roman"/>
              <a:sym typeface="Times New Roman"/>
            </a:endParaRPr>
          </a:p>
          <a:p>
            <a:pPr marL="0" indent="0">
              <a:spcBef>
                <a:spcPts val="1200"/>
              </a:spcBef>
              <a:buClr>
                <a:schemeClr val="dk1"/>
              </a:buClr>
              <a:buSzPts val="1100"/>
              <a:buNone/>
            </a:pPr>
            <a:endParaRPr sz="2800" dirty="0">
              <a:solidFill>
                <a:schemeClr val="dk1"/>
              </a:solidFill>
              <a:latin typeface="Times New Roman"/>
              <a:ea typeface="Times New Roman"/>
              <a:cs typeface="Times New Roman"/>
              <a:sym typeface="Times New Roman"/>
            </a:endParaRPr>
          </a:p>
          <a:p>
            <a:pPr marL="0" indent="0">
              <a:spcBef>
                <a:spcPts val="1200"/>
              </a:spcBef>
              <a:buNone/>
            </a:pPr>
            <a:endParaRPr dirty="0"/>
          </a:p>
          <a:p>
            <a:pPr indent="-228600">
              <a:buNone/>
            </a:pPr>
            <a:endParaRPr sz="2800" dirty="0">
              <a:latin typeface="Times New Roman"/>
              <a:ea typeface="Times New Roman"/>
              <a:cs typeface="Times New Roman"/>
              <a:sym typeface="Times New Roman"/>
            </a:endParaRPr>
          </a:p>
        </p:txBody>
      </p:sp>
      <p:sp>
        <p:nvSpPr>
          <p:cNvPr id="109" name="Google Shape;109;p15"/>
          <p:cNvSpPr txBox="1"/>
          <p:nvPr/>
        </p:nvSpPr>
        <p:spPr>
          <a:xfrm>
            <a:off x="9996487" y="6218237"/>
            <a:ext cx="549300" cy="523800"/>
          </a:xfrm>
          <a:prstGeom prst="rect">
            <a:avLst/>
          </a:prstGeom>
          <a:noFill/>
          <a:ln>
            <a:noFill/>
          </a:ln>
        </p:spPr>
        <p:txBody>
          <a:bodyPr spcFirstLastPara="1" wrap="square" lIns="91425" tIns="91425" rIns="91425" bIns="91425" anchor="ctr" anchorCtr="0">
            <a:noAutofit/>
          </a:bodyPr>
          <a:lstStyle/>
          <a:p>
            <a:pPr algn="r">
              <a:buClr>
                <a:schemeClr val="lt1"/>
              </a:buClr>
              <a:buSzPts val="1000"/>
            </a:pPr>
            <a:fld id="{00000000-1234-1234-1234-123412341234}" type="slidenum">
              <a:rPr lang="en-US" sz="1000">
                <a:solidFill>
                  <a:schemeClr val="lt1"/>
                </a:solidFill>
              </a:rPr>
              <a:pPr algn="r">
                <a:buClr>
                  <a:schemeClr val="lt1"/>
                </a:buClr>
                <a:buSzPts val="1000"/>
              </a:pPr>
              <a:t>9</a:t>
            </a:fld>
            <a:endParaRPr/>
          </a:p>
        </p:txBody>
      </p:sp>
    </p:spTree>
    <p:extLst>
      <p:ext uri="{BB962C8B-B14F-4D97-AF65-F5344CB8AC3E}">
        <p14:creationId xmlns:p14="http://schemas.microsoft.com/office/powerpoint/2010/main" val="2169480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14</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office theme</vt:lpstr>
      <vt:lpstr>3_Simple Light</vt:lpstr>
      <vt:lpstr>2_Simple Light</vt:lpstr>
      <vt:lpstr>1_Simple Light</vt:lpstr>
      <vt:lpstr>MCA681 –  Industry Project  Presentation – I</vt:lpstr>
      <vt:lpstr>Offer Letter</vt:lpstr>
      <vt:lpstr>About the Organization</vt:lpstr>
      <vt:lpstr>About the Project Domain</vt:lpstr>
      <vt:lpstr>About the Project</vt:lpstr>
      <vt:lpstr>About the Roles and Responsibilities</vt:lpstr>
      <vt:lpstr>Tasks Completed</vt:lpstr>
      <vt:lpstr>Tasks Completed</vt:lpstr>
      <vt:lpstr>Tasks Completed</vt:lpstr>
      <vt:lpstr>Tasks Completed</vt:lpstr>
      <vt:lpstr>Tasks Completed</vt:lpstr>
      <vt:lpstr>Tasks On-Going / Planned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cp:revision>
  <dcterms:created xsi:type="dcterms:W3CDTF">2023-02-03T18:26:47Z</dcterms:created>
  <dcterms:modified xsi:type="dcterms:W3CDTF">2023-02-04T03:33:01Z</dcterms:modified>
</cp:coreProperties>
</file>