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60" r:id="rId3"/>
    <p:sldId id="267" r:id="rId4"/>
    <p:sldId id="365" r:id="rId5"/>
    <p:sldId id="362" r:id="rId6"/>
    <p:sldId id="366" r:id="rId7"/>
    <p:sldId id="367" r:id="rId8"/>
    <p:sldId id="363" r:id="rId9"/>
    <p:sldId id="364" r:id="rId10"/>
    <p:sldId id="266" r:id="rId11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bold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900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BD1CC-017A-4831-BE01-6CEAC26595D7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4552-0299-4490-B9A4-3179065E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309281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309281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0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7">
            <a:off x="10159744" y="294162"/>
            <a:ext cx="12280124" cy="110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027450" y="3433050"/>
            <a:ext cx="9612600" cy="31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575400" y="9622400"/>
            <a:ext cx="34452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14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4293800" y="9622400"/>
            <a:ext cx="34452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14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1" y="765201"/>
            <a:ext cx="615946" cy="503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1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3.png"/><Relationship Id="rId7" Type="http://schemas.openxmlformats.org/officeDocument/2006/relationships/image" Target="../media/image35.jpeg"/><Relationship Id="rId12" Type="http://schemas.openxmlformats.org/officeDocument/2006/relationships/image" Target="../media/image16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jpeg"/><Relationship Id="rId11" Type="http://schemas.openxmlformats.org/officeDocument/2006/relationships/image" Target="../media/image13.svg"/><Relationship Id="rId5" Type="http://schemas.openxmlformats.org/officeDocument/2006/relationships/image" Target="../media/image33.jpeg"/><Relationship Id="rId1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32.jpeg"/><Relationship Id="rId9" Type="http://schemas.openxmlformats.org/officeDocument/2006/relationships/image" Target="../media/image11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hyperlink" Target="https://github.com/anitadevina/data-stream-processing.git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hyperlink" Target="https://lookerstudio.google.com/reporting/534f3187-54ed-40d4-a610-189e4bbfaee2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954967" y="3777109"/>
            <a:ext cx="13765472" cy="1649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Final Project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">
            <a:extLst>
              <a:ext uri="{FF2B5EF4-FFF2-40B4-BE49-F238E27FC236}">
                <a16:creationId xmlns:a16="http://schemas.microsoft.com/office/drawing/2014/main" id="{1FBC5E5F-4ED3-1403-BFF2-89569F5930C2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3D58E14-851B-8940-2283-B2005D940912}"/>
              </a:ext>
            </a:extLst>
          </p:cNvPr>
          <p:cNvSpPr/>
          <p:nvPr/>
        </p:nvSpPr>
        <p:spPr>
          <a:xfrm>
            <a:off x="4562756" y="3676604"/>
            <a:ext cx="842036" cy="94729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ABFEC9-65F0-9C06-AE60-044E89E492D9}"/>
              </a:ext>
            </a:extLst>
          </p:cNvPr>
          <p:cNvSpPr/>
          <p:nvPr/>
        </p:nvSpPr>
        <p:spPr>
          <a:xfrm>
            <a:off x="6259984" y="3676604"/>
            <a:ext cx="842036" cy="94729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104DEA23-ADCC-61D3-2944-ED381AB05097}"/>
              </a:ext>
            </a:extLst>
          </p:cNvPr>
          <p:cNvSpPr/>
          <p:nvPr/>
        </p:nvSpPr>
        <p:spPr>
          <a:xfrm>
            <a:off x="5389370" y="5046564"/>
            <a:ext cx="842036" cy="94729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pic>
        <p:nvPicPr>
          <p:cNvPr id="9" name="Picture 2" descr="Image result for Kafka Logo No Background">
            <a:extLst>
              <a:ext uri="{FF2B5EF4-FFF2-40B4-BE49-F238E27FC236}">
                <a16:creationId xmlns:a16="http://schemas.microsoft.com/office/drawing/2014/main" id="{671666A7-7588-D1DD-4F95-29A0C1BAA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 r="24500" b="32062"/>
          <a:stretch/>
        </p:blipFill>
        <p:spPr bwMode="auto">
          <a:xfrm>
            <a:off x="1774228" y="7331081"/>
            <a:ext cx="612728" cy="8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0;p17">
            <a:extLst>
              <a:ext uri="{FF2B5EF4-FFF2-40B4-BE49-F238E27FC236}">
                <a16:creationId xmlns:a16="http://schemas.microsoft.com/office/drawing/2014/main" id="{1E74DC4A-189D-3E63-74A0-EBA29C5752E7}"/>
              </a:ext>
            </a:extLst>
          </p:cNvPr>
          <p:cNvSpPr txBox="1">
            <a:spLocks/>
          </p:cNvSpPr>
          <p:nvPr/>
        </p:nvSpPr>
        <p:spPr>
          <a:xfrm>
            <a:off x="4494833" y="8457199"/>
            <a:ext cx="20524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Recruitment &amp; Selection</a:t>
            </a:r>
          </a:p>
        </p:txBody>
      </p:sp>
      <p:sp>
        <p:nvSpPr>
          <p:cNvPr id="11" name="Google Shape;120;p17">
            <a:extLst>
              <a:ext uri="{FF2B5EF4-FFF2-40B4-BE49-F238E27FC236}">
                <a16:creationId xmlns:a16="http://schemas.microsoft.com/office/drawing/2014/main" id="{103DB663-CA76-2A15-F2B2-7DF283264C13}"/>
              </a:ext>
            </a:extLst>
          </p:cNvPr>
          <p:cNvSpPr txBox="1">
            <a:spLocks/>
          </p:cNvSpPr>
          <p:nvPr/>
        </p:nvSpPr>
        <p:spPr>
          <a:xfrm>
            <a:off x="5719265" y="4492531"/>
            <a:ext cx="22958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Performance Management</a:t>
            </a:r>
          </a:p>
        </p:txBody>
      </p:sp>
      <p:sp>
        <p:nvSpPr>
          <p:cNvPr id="12" name="Google Shape;120;p17">
            <a:extLst>
              <a:ext uri="{FF2B5EF4-FFF2-40B4-BE49-F238E27FC236}">
                <a16:creationId xmlns:a16="http://schemas.microsoft.com/office/drawing/2014/main" id="{F176C1E4-95F1-09E7-B4BE-556BCF63289A}"/>
              </a:ext>
            </a:extLst>
          </p:cNvPr>
          <p:cNvSpPr txBox="1">
            <a:spLocks/>
          </p:cNvSpPr>
          <p:nvPr/>
        </p:nvSpPr>
        <p:spPr>
          <a:xfrm>
            <a:off x="4662455" y="5887797"/>
            <a:ext cx="22958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Data Management &amp; Payroll</a:t>
            </a:r>
          </a:p>
        </p:txBody>
      </p:sp>
      <p:sp>
        <p:nvSpPr>
          <p:cNvPr id="13" name="Google Shape;120;p17">
            <a:extLst>
              <a:ext uri="{FF2B5EF4-FFF2-40B4-BE49-F238E27FC236}">
                <a16:creationId xmlns:a16="http://schemas.microsoft.com/office/drawing/2014/main" id="{75F9B6D8-AB4F-7D56-ED2E-6D535A194E91}"/>
              </a:ext>
            </a:extLst>
          </p:cNvPr>
          <p:cNvSpPr txBox="1">
            <a:spLocks/>
          </p:cNvSpPr>
          <p:nvPr/>
        </p:nvSpPr>
        <p:spPr>
          <a:xfrm>
            <a:off x="1082077" y="8001649"/>
            <a:ext cx="20524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Producer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D3800-B7CC-7C57-35F7-C1D0605329B7}"/>
              </a:ext>
            </a:extLst>
          </p:cNvPr>
          <p:cNvSpPr/>
          <p:nvPr/>
        </p:nvSpPr>
        <p:spPr>
          <a:xfrm>
            <a:off x="4010169" y="3373998"/>
            <a:ext cx="3815482" cy="33045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D52A10B-47F0-F227-EB2E-63BC11C004B3}"/>
              </a:ext>
            </a:extLst>
          </p:cNvPr>
          <p:cNvSpPr/>
          <p:nvPr/>
        </p:nvSpPr>
        <p:spPr>
          <a:xfrm>
            <a:off x="8582118" y="4140001"/>
            <a:ext cx="1693312" cy="1799578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C89D9-0952-6C59-3098-ACEA1299CD07}"/>
              </a:ext>
            </a:extLst>
          </p:cNvPr>
          <p:cNvSpPr/>
          <p:nvPr/>
        </p:nvSpPr>
        <p:spPr>
          <a:xfrm>
            <a:off x="1406774" y="7268559"/>
            <a:ext cx="1354204" cy="12140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3163E5C8-BBA9-27DA-4D9A-0DAEFECD5F98}"/>
              </a:ext>
            </a:extLst>
          </p:cNvPr>
          <p:cNvSpPr/>
          <p:nvPr/>
        </p:nvSpPr>
        <p:spPr>
          <a:xfrm>
            <a:off x="4765473" y="7235675"/>
            <a:ext cx="1332762" cy="1236742"/>
          </a:xfrm>
          <a:prstGeom prst="flowChartMultidocumen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159DA5-BDBC-6B6F-4925-DEA4059EAF74}"/>
              </a:ext>
            </a:extLst>
          </p:cNvPr>
          <p:cNvGrpSpPr/>
          <p:nvPr/>
        </p:nvGrpSpPr>
        <p:grpSpPr>
          <a:xfrm>
            <a:off x="11983411" y="4206685"/>
            <a:ext cx="1711267" cy="1849041"/>
            <a:chOff x="5683548" y="1989195"/>
            <a:chExt cx="615489" cy="582507"/>
          </a:xfrm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15E20B1D-A927-D689-4065-1B1DCA0B78A8}"/>
                </a:ext>
              </a:extLst>
            </p:cNvPr>
            <p:cNvSpPr/>
            <p:nvPr/>
          </p:nvSpPr>
          <p:spPr>
            <a:xfrm>
              <a:off x="5690006" y="1997323"/>
              <a:ext cx="278168" cy="271741"/>
            </a:xfrm>
            <a:prstGeom prst="ca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Employee Demographics</a:t>
              </a:r>
              <a:endParaRPr lang="en-US" sz="700" dirty="0"/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3DAB5D8-FC75-95DF-9ACE-6CCB7462764D}"/>
                </a:ext>
              </a:extLst>
            </p:cNvPr>
            <p:cNvSpPr/>
            <p:nvPr/>
          </p:nvSpPr>
          <p:spPr>
            <a:xfrm>
              <a:off x="6020869" y="1989195"/>
              <a:ext cx="278168" cy="271741"/>
            </a:xfrm>
            <a:prstGeom prst="ca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Employee Cost</a:t>
              </a: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53EF2595-29DE-30A7-D478-69D8EB1839BF}"/>
                </a:ext>
              </a:extLst>
            </p:cNvPr>
            <p:cNvSpPr/>
            <p:nvPr/>
          </p:nvSpPr>
          <p:spPr>
            <a:xfrm>
              <a:off x="5683548" y="2299961"/>
              <a:ext cx="278168" cy="271741"/>
            </a:xfrm>
            <a:prstGeom prst="ca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Candidate Demographics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69606E-D9CD-0853-881B-6CF06FDB1B3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760979" y="7854047"/>
            <a:ext cx="2004494" cy="2153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120;p17">
            <a:extLst>
              <a:ext uri="{FF2B5EF4-FFF2-40B4-BE49-F238E27FC236}">
                <a16:creationId xmlns:a16="http://schemas.microsoft.com/office/drawing/2014/main" id="{C3A23E80-E23D-D507-1CAE-25782AA67870}"/>
              </a:ext>
            </a:extLst>
          </p:cNvPr>
          <p:cNvSpPr txBox="1">
            <a:spLocks/>
          </p:cNvSpPr>
          <p:nvPr/>
        </p:nvSpPr>
        <p:spPr>
          <a:xfrm>
            <a:off x="3885031" y="4506305"/>
            <a:ext cx="20524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Training &amp; Development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2452E8D2-37C1-916B-7C74-F7A6BC158188}"/>
              </a:ext>
            </a:extLst>
          </p:cNvPr>
          <p:cNvSpPr/>
          <p:nvPr/>
        </p:nvSpPr>
        <p:spPr>
          <a:xfrm>
            <a:off x="1361001" y="4478818"/>
            <a:ext cx="1354202" cy="1092992"/>
          </a:xfrm>
          <a:prstGeom prst="flowChartDocumen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6C6511-25B4-584D-1468-6F1B7CD320E0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2715203" y="5025314"/>
            <a:ext cx="1294966" cy="97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20;p17">
            <a:extLst>
              <a:ext uri="{FF2B5EF4-FFF2-40B4-BE49-F238E27FC236}">
                <a16:creationId xmlns:a16="http://schemas.microsoft.com/office/drawing/2014/main" id="{0477B9A4-5C0A-225B-973A-077DCA30FD61}"/>
              </a:ext>
            </a:extLst>
          </p:cNvPr>
          <p:cNvSpPr txBox="1">
            <a:spLocks/>
          </p:cNvSpPr>
          <p:nvPr/>
        </p:nvSpPr>
        <p:spPr>
          <a:xfrm>
            <a:off x="1002703" y="4731723"/>
            <a:ext cx="2052466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200" dirty="0"/>
              <a:t>Data Dump</a:t>
            </a:r>
          </a:p>
        </p:txBody>
      </p:sp>
      <p:sp>
        <p:nvSpPr>
          <p:cNvPr id="36" name="Google Shape;120;p17">
            <a:extLst>
              <a:ext uri="{FF2B5EF4-FFF2-40B4-BE49-F238E27FC236}">
                <a16:creationId xmlns:a16="http://schemas.microsoft.com/office/drawing/2014/main" id="{D61C1B24-0FE0-2AEB-8788-CBAB16C1B0F3}"/>
              </a:ext>
            </a:extLst>
          </p:cNvPr>
          <p:cNvSpPr txBox="1">
            <a:spLocks/>
          </p:cNvSpPr>
          <p:nvPr/>
        </p:nvSpPr>
        <p:spPr>
          <a:xfrm>
            <a:off x="4955139" y="7655437"/>
            <a:ext cx="104264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Mongo DB</a:t>
            </a:r>
          </a:p>
        </p:txBody>
      </p:sp>
      <p:sp>
        <p:nvSpPr>
          <p:cNvPr id="37" name="Google Shape;120;p17">
            <a:extLst>
              <a:ext uri="{FF2B5EF4-FFF2-40B4-BE49-F238E27FC236}">
                <a16:creationId xmlns:a16="http://schemas.microsoft.com/office/drawing/2014/main" id="{7738BCCC-483D-FC14-BBE3-1261FD097711}"/>
              </a:ext>
            </a:extLst>
          </p:cNvPr>
          <p:cNvSpPr txBox="1">
            <a:spLocks/>
          </p:cNvSpPr>
          <p:nvPr/>
        </p:nvSpPr>
        <p:spPr>
          <a:xfrm>
            <a:off x="5289065" y="5311155"/>
            <a:ext cx="116988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PostgreSQL</a:t>
            </a:r>
          </a:p>
        </p:txBody>
      </p:sp>
      <p:sp>
        <p:nvSpPr>
          <p:cNvPr id="38" name="Google Shape;120;p17">
            <a:extLst>
              <a:ext uri="{FF2B5EF4-FFF2-40B4-BE49-F238E27FC236}">
                <a16:creationId xmlns:a16="http://schemas.microsoft.com/office/drawing/2014/main" id="{26C2CCC1-EA8E-02F9-E862-1E636D0BAFF4}"/>
              </a:ext>
            </a:extLst>
          </p:cNvPr>
          <p:cNvSpPr txBox="1">
            <a:spLocks/>
          </p:cNvSpPr>
          <p:nvPr/>
        </p:nvSpPr>
        <p:spPr>
          <a:xfrm>
            <a:off x="6155731" y="3937027"/>
            <a:ext cx="116988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PostgreSQL</a:t>
            </a:r>
          </a:p>
        </p:txBody>
      </p:sp>
      <p:sp>
        <p:nvSpPr>
          <p:cNvPr id="39" name="Google Shape;120;p17">
            <a:extLst>
              <a:ext uri="{FF2B5EF4-FFF2-40B4-BE49-F238E27FC236}">
                <a16:creationId xmlns:a16="http://schemas.microsoft.com/office/drawing/2014/main" id="{1165058C-B45C-3116-A82D-44528DB08982}"/>
              </a:ext>
            </a:extLst>
          </p:cNvPr>
          <p:cNvSpPr txBox="1">
            <a:spLocks/>
          </p:cNvSpPr>
          <p:nvPr/>
        </p:nvSpPr>
        <p:spPr>
          <a:xfrm>
            <a:off x="4393563" y="3919315"/>
            <a:ext cx="116988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My SQL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6EC0-4783-274B-4421-B5652A7EEDDA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7825650" y="5026286"/>
            <a:ext cx="756468" cy="1350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9B5A9EE-E322-010E-D4B3-9F1EFD8AA462}"/>
              </a:ext>
            </a:extLst>
          </p:cNvPr>
          <p:cNvCxnSpPr>
            <a:stCxn id="17" idx="3"/>
            <a:endCxn id="15" idx="3"/>
          </p:cNvCxnSpPr>
          <p:nvPr/>
        </p:nvCxnSpPr>
        <p:spPr>
          <a:xfrm flipV="1">
            <a:off x="6098234" y="5939578"/>
            <a:ext cx="3330540" cy="1914468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92C5AE1-C5EA-B1CC-3F30-6E07C9808091}"/>
              </a:ext>
            </a:extLst>
          </p:cNvPr>
          <p:cNvSpPr/>
          <p:nvPr/>
        </p:nvSpPr>
        <p:spPr>
          <a:xfrm>
            <a:off x="11598030" y="3660975"/>
            <a:ext cx="2391508" cy="2754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DFF6BE-D347-44C3-3ECF-7CDA14E17BCF}"/>
              </a:ext>
            </a:extLst>
          </p:cNvPr>
          <p:cNvCxnSpPr>
            <a:cxnSpLocks/>
            <a:stCxn id="15" idx="4"/>
            <a:endCxn id="59" idx="1"/>
          </p:cNvCxnSpPr>
          <p:nvPr/>
        </p:nvCxnSpPr>
        <p:spPr>
          <a:xfrm flipV="1">
            <a:off x="10275430" y="5038313"/>
            <a:ext cx="1322600" cy="147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Google Shape;120;p17">
            <a:extLst>
              <a:ext uri="{FF2B5EF4-FFF2-40B4-BE49-F238E27FC236}">
                <a16:creationId xmlns:a16="http://schemas.microsoft.com/office/drawing/2014/main" id="{5847815D-C611-FA14-2A54-6AED9A5DB2FA}"/>
              </a:ext>
            </a:extLst>
          </p:cNvPr>
          <p:cNvSpPr txBox="1">
            <a:spLocks/>
          </p:cNvSpPr>
          <p:nvPr/>
        </p:nvSpPr>
        <p:spPr>
          <a:xfrm>
            <a:off x="8640346" y="4768049"/>
            <a:ext cx="1635084" cy="59003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200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63" name="Google Shape;120;p17">
            <a:extLst>
              <a:ext uri="{FF2B5EF4-FFF2-40B4-BE49-F238E27FC236}">
                <a16:creationId xmlns:a16="http://schemas.microsoft.com/office/drawing/2014/main" id="{E181B8C3-3816-834B-CD27-427FD486DDC9}"/>
              </a:ext>
            </a:extLst>
          </p:cNvPr>
          <p:cNvSpPr txBox="1">
            <a:spLocks/>
          </p:cNvSpPr>
          <p:nvPr/>
        </p:nvSpPr>
        <p:spPr>
          <a:xfrm>
            <a:off x="11425301" y="3654405"/>
            <a:ext cx="1169882" cy="59003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200" dirty="0">
                <a:solidFill>
                  <a:schemeClr val="tx1"/>
                </a:solidFill>
              </a:rPr>
              <a:t>Data Mart</a:t>
            </a:r>
          </a:p>
        </p:txBody>
      </p:sp>
      <p:sp>
        <p:nvSpPr>
          <p:cNvPr id="65" name="Google Shape;120;p17">
            <a:extLst>
              <a:ext uri="{FF2B5EF4-FFF2-40B4-BE49-F238E27FC236}">
                <a16:creationId xmlns:a16="http://schemas.microsoft.com/office/drawing/2014/main" id="{98A093EF-E5A4-8246-9079-F829748B2D1D}"/>
              </a:ext>
            </a:extLst>
          </p:cNvPr>
          <p:cNvSpPr txBox="1">
            <a:spLocks/>
          </p:cNvSpPr>
          <p:nvPr/>
        </p:nvSpPr>
        <p:spPr>
          <a:xfrm>
            <a:off x="8810693" y="5018145"/>
            <a:ext cx="116988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PostgreSQL</a:t>
            </a:r>
          </a:p>
        </p:txBody>
      </p:sp>
      <p:sp>
        <p:nvSpPr>
          <p:cNvPr id="66" name="Google Shape;120;p17">
            <a:extLst>
              <a:ext uri="{FF2B5EF4-FFF2-40B4-BE49-F238E27FC236}">
                <a16:creationId xmlns:a16="http://schemas.microsoft.com/office/drawing/2014/main" id="{E840B753-29CB-B5DF-7873-C1641BC49A0D}"/>
              </a:ext>
            </a:extLst>
          </p:cNvPr>
          <p:cNvSpPr txBox="1">
            <a:spLocks/>
          </p:cNvSpPr>
          <p:nvPr/>
        </p:nvSpPr>
        <p:spPr>
          <a:xfrm>
            <a:off x="11985736" y="5934687"/>
            <a:ext cx="169331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Google Spreadsheet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E17465-882D-42C6-4BDC-D17B0D8EECC5}"/>
              </a:ext>
            </a:extLst>
          </p:cNvPr>
          <p:cNvSpPr/>
          <p:nvPr/>
        </p:nvSpPr>
        <p:spPr>
          <a:xfrm>
            <a:off x="14949185" y="4450258"/>
            <a:ext cx="1847554" cy="116006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pic>
        <p:nvPicPr>
          <p:cNvPr id="70" name="Picture 6" descr="See related image detail. Machine Learn Icon Technology Icon Stock Vector (Royalty Free ...">
            <a:extLst>
              <a:ext uri="{FF2B5EF4-FFF2-40B4-BE49-F238E27FC236}">
                <a16:creationId xmlns:a16="http://schemas.microsoft.com/office/drawing/2014/main" id="{B0588449-D6E3-17E7-3AD1-24231E167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2793" r="9000" b="21787"/>
          <a:stretch/>
        </p:blipFill>
        <p:spPr bwMode="auto">
          <a:xfrm>
            <a:off x="7439943" y="7298737"/>
            <a:ext cx="1291806" cy="10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190F717-18DC-A16F-1E95-D082E550A250}"/>
              </a:ext>
            </a:extLst>
          </p:cNvPr>
          <p:cNvSpPr/>
          <p:nvPr/>
        </p:nvSpPr>
        <p:spPr>
          <a:xfrm>
            <a:off x="3760085" y="3188676"/>
            <a:ext cx="10370138" cy="640189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4" name="Google Shape;120;p17">
            <a:extLst>
              <a:ext uri="{FF2B5EF4-FFF2-40B4-BE49-F238E27FC236}">
                <a16:creationId xmlns:a16="http://schemas.microsoft.com/office/drawing/2014/main" id="{A8934A16-0605-EE77-41F5-AC52A2FE8787}"/>
              </a:ext>
            </a:extLst>
          </p:cNvPr>
          <p:cNvSpPr txBox="1">
            <a:spLocks/>
          </p:cNvSpPr>
          <p:nvPr/>
        </p:nvSpPr>
        <p:spPr>
          <a:xfrm>
            <a:off x="15049032" y="5046543"/>
            <a:ext cx="169331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Google Data Studio</a:t>
            </a:r>
          </a:p>
        </p:txBody>
      </p:sp>
      <p:sp>
        <p:nvSpPr>
          <p:cNvPr id="75" name="Google Shape;120;p17">
            <a:extLst>
              <a:ext uri="{FF2B5EF4-FFF2-40B4-BE49-F238E27FC236}">
                <a16:creationId xmlns:a16="http://schemas.microsoft.com/office/drawing/2014/main" id="{5AFEEFFE-3904-7A03-8599-86FC025B110A}"/>
              </a:ext>
            </a:extLst>
          </p:cNvPr>
          <p:cNvSpPr txBox="1">
            <a:spLocks/>
          </p:cNvSpPr>
          <p:nvPr/>
        </p:nvSpPr>
        <p:spPr>
          <a:xfrm>
            <a:off x="15049032" y="4450257"/>
            <a:ext cx="1635084" cy="88495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Business Intelligence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8FBE7C-090A-7F23-FCE3-C01ECC94E44B}"/>
              </a:ext>
            </a:extLst>
          </p:cNvPr>
          <p:cNvCxnSpPr>
            <a:stCxn id="59" idx="3"/>
            <a:endCxn id="69" idx="1"/>
          </p:cNvCxnSpPr>
          <p:nvPr/>
        </p:nvCxnSpPr>
        <p:spPr>
          <a:xfrm flipV="1">
            <a:off x="13989539" y="5030292"/>
            <a:ext cx="959646" cy="802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Google Shape;120;p17">
            <a:extLst>
              <a:ext uri="{FF2B5EF4-FFF2-40B4-BE49-F238E27FC236}">
                <a16:creationId xmlns:a16="http://schemas.microsoft.com/office/drawing/2014/main" id="{CF50D74D-1D00-A6B4-9881-4E7312D24216}"/>
              </a:ext>
            </a:extLst>
          </p:cNvPr>
          <p:cNvSpPr txBox="1">
            <a:spLocks/>
          </p:cNvSpPr>
          <p:nvPr/>
        </p:nvSpPr>
        <p:spPr>
          <a:xfrm>
            <a:off x="4023102" y="9053899"/>
            <a:ext cx="169331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Apache Airflow</a:t>
            </a:r>
          </a:p>
        </p:txBody>
      </p:sp>
      <p:pic>
        <p:nvPicPr>
          <p:cNvPr id="1026" name="Picture 2" descr="Image result for airflow">
            <a:extLst>
              <a:ext uri="{FF2B5EF4-FFF2-40B4-BE49-F238E27FC236}">
                <a16:creationId xmlns:a16="http://schemas.microsoft.com/office/drawing/2014/main" id="{B1D4FC02-625F-4760-2F20-E0F37D925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75" y="9118498"/>
            <a:ext cx="371214" cy="4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park">
            <a:extLst>
              <a:ext uri="{FF2B5EF4-FFF2-40B4-BE49-F238E27FC236}">
                <a16:creationId xmlns:a16="http://schemas.microsoft.com/office/drawing/2014/main" id="{9E2387A4-6DC2-7AD8-55C5-80A5D85B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73" y="4637975"/>
            <a:ext cx="640862" cy="3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120;p17">
            <a:extLst>
              <a:ext uri="{FF2B5EF4-FFF2-40B4-BE49-F238E27FC236}">
                <a16:creationId xmlns:a16="http://schemas.microsoft.com/office/drawing/2014/main" id="{9D2B9762-312C-F0A1-24B5-39B55E70205A}"/>
              </a:ext>
            </a:extLst>
          </p:cNvPr>
          <p:cNvSpPr txBox="1">
            <a:spLocks/>
          </p:cNvSpPr>
          <p:nvPr/>
        </p:nvSpPr>
        <p:spPr>
          <a:xfrm>
            <a:off x="9998646" y="4892731"/>
            <a:ext cx="1693312" cy="5434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sz="1000" dirty="0">
                <a:solidFill>
                  <a:srgbClr val="FF0000"/>
                </a:solidFill>
              </a:rPr>
              <a:t>Apache Spark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9039B430-1103-26C8-A540-EC553957328C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DF16867-48A5-B540-2550-4CB645F4A98A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13C48F6-15C0-E310-D335-19A0D51C780E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24F41804-6C2D-41C5-DDDC-7FC59E55EA02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BFC7F5D1-7663-9B30-2279-F9C7DFD35848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C3340B-1E66-20E7-6DC2-A34F518EB41F}"/>
              </a:ext>
            </a:extLst>
          </p:cNvPr>
          <p:cNvSpPr/>
          <p:nvPr/>
        </p:nvSpPr>
        <p:spPr>
          <a:xfrm>
            <a:off x="12949275" y="5187701"/>
            <a:ext cx="773401" cy="862582"/>
          </a:xfrm>
          <a:prstGeom prst="can">
            <a:avLst>
              <a:gd name="adj" fmla="val 25000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Employee Performance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6C5301F7-C5C0-74C2-A31A-D5B7E435BDBE}"/>
              </a:ext>
            </a:extLst>
          </p:cNvPr>
          <p:cNvSpPr txBox="1"/>
          <p:nvPr/>
        </p:nvSpPr>
        <p:spPr>
          <a:xfrm>
            <a:off x="1504950" y="1337183"/>
            <a:ext cx="87820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248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8812-E728-A22B-29A3-190181A7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B873BB-4940-35CC-86A8-CB22565CB8A3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37F67F-D3E7-5217-02D9-17A5DB62E973}"/>
              </a:ext>
            </a:extLst>
          </p:cNvPr>
          <p:cNvSpPr txBox="1"/>
          <p:nvPr/>
        </p:nvSpPr>
        <p:spPr>
          <a:xfrm>
            <a:off x="1504950" y="1337183"/>
            <a:ext cx="87820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Preparation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54D4D73-7DC7-832A-FEA2-C6C46A720F9E}"/>
              </a:ext>
            </a:extLst>
          </p:cNvPr>
          <p:cNvSpPr txBox="1"/>
          <p:nvPr/>
        </p:nvSpPr>
        <p:spPr>
          <a:xfrm>
            <a:off x="1504950" y="3007957"/>
            <a:ext cx="15563850" cy="3824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Mengaktifkan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API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untuk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Google Drive dan Google Sheet service account</a:t>
            </a:r>
          </a:p>
          <a:p>
            <a:pPr marL="514350" lvl="0" indent="-514350" algn="l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docker image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Menambahkan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detail connection di webserver Airflow (mongo-local,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-local,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-local, google-sheet-conn)</a:t>
            </a:r>
          </a:p>
          <a:p>
            <a:pPr marL="514350" lvl="0" indent="-514350" algn="l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Download data .csv yang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telah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diberikan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4350" lvl="0" indent="-514350" algn="l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repository di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https://github.com/anitadevina/data-stream-processing.git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connection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PostgreSQL, MySQL, MongoDB, Kafka (mongodb_connection.py, mysql_connection.py, postgres_connection.py)</a:t>
            </a:r>
          </a:p>
          <a:p>
            <a:pPr marL="514350" lvl="0" indent="-514350" algn="l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4350" lvl="0" indent="-514350" algn="l">
              <a:lnSpc>
                <a:spcPts val="2699"/>
              </a:lnSpc>
              <a:spcBef>
                <a:spcPct val="0"/>
              </a:spcBef>
              <a:buFont typeface="+mj-lt"/>
              <a:buAutoNum type="arabicPeriod"/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10F077E-8C58-7747-6528-D59D24831E44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FE68F70-577D-DB91-E492-5F60B6976D24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718B059-E8EE-FF1A-D99D-885CFF8457BA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DAF4EA4-6C3A-2F75-C2AC-8AF5455C54C8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504D514-1D66-1DBB-1985-8756B6F8D56C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683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82A2-CAE0-BB02-E9CB-F8F42B33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D5F3B9-7B5F-AEB6-4E23-8003B8142C6C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261B98E-FA9B-4688-B4A0-CBFB70A1BD98}"/>
              </a:ext>
            </a:extLst>
          </p:cNvPr>
          <p:cNvSpPr txBox="1"/>
          <p:nvPr/>
        </p:nvSpPr>
        <p:spPr>
          <a:xfrm>
            <a:off x="1504950" y="1337183"/>
            <a:ext cx="87820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Data Dump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508042F-8731-7D27-47F0-6A7DE08916B4}"/>
              </a:ext>
            </a:extLst>
          </p:cNvPr>
          <p:cNvSpPr txBox="1"/>
          <p:nvPr/>
        </p:nvSpPr>
        <p:spPr>
          <a:xfrm>
            <a:off x="1504950" y="3007957"/>
            <a:ext cx="15563850" cy="520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connection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PostgreSQL, MySQL, MongoDB (mongodb_connection.py, mysql_connection.py, postgres_connection.py)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Ingest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 data_performance_management_update.csv dan data-management_payroll_update.csv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dumpdata_postgres.ipynb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Ingest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 data_training_development_update.csv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dumpdata_mysql.ipynb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Ingest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 data_recruitment_selection_update.csv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kafka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producer.ipynb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Mengambil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kafka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untuk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disimpan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di MongoDB (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consumer.ipynb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Melakukan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prediksi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machine learning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di MongoDB,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kemudian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menambhkan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Predict (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predict_data.ipynb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4350" indent="-514350">
              <a:lnSpc>
                <a:spcPts val="2699"/>
              </a:lnSpc>
              <a:spcBef>
                <a:spcPct val="0"/>
              </a:spcBef>
              <a:buAutoNum type="arabicPeriod"/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8B90C9-571E-4497-AC6D-0EAFFD84C244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C60D887-3915-6942-5597-B6C8220ACD39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9075E1B-71DA-061F-0391-7094AE79E0E8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F605581-E6D2-1DBF-5035-1FB7561E9D81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438F3F2-FEA1-AF77-B6D6-424AA58B1200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722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E716-87B5-AB22-3D95-E4667A43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E6E277B-1DFC-94F9-F755-179F5A0876FA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0D14EDA-C904-C848-2DD8-4560AB8627C7}"/>
              </a:ext>
            </a:extLst>
          </p:cNvPr>
          <p:cNvSpPr txBox="1"/>
          <p:nvPr/>
        </p:nvSpPr>
        <p:spPr>
          <a:xfrm>
            <a:off x="1504950" y="1267959"/>
            <a:ext cx="124396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Data Warehouse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ECED43E-537B-BB1A-E5CB-A9B73079F880}"/>
              </a:ext>
            </a:extLst>
          </p:cNvPr>
          <p:cNvSpPr txBox="1"/>
          <p:nvPr/>
        </p:nvSpPr>
        <p:spPr>
          <a:xfrm>
            <a:off x="1436428" y="2999018"/>
            <a:ext cx="14946572" cy="2786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schema kelompok2_dwh (create_schema.py)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koneksi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di Postgres, MySQL, MongoDB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ERD (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dwh_dim_fact.sql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&amp;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dwh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_intermediate.sql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Mengambil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source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untuk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dibuat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dimensional dan fact table (insert_dim_fact_data.py)</a:t>
            </a:r>
          </a:p>
          <a:p>
            <a:pPr marL="457200" indent="-457200">
              <a:lnSpc>
                <a:spcPts val="2699"/>
              </a:lnSpc>
              <a:spcBef>
                <a:spcPct val="0"/>
              </a:spcBef>
              <a:buFontTx/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Mengambil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source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untuk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intermediate table (insert_stage_data.py)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C88E34B-4A35-DBCB-5AD3-D1973984E03A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BAFE94-E2FA-FE20-5878-E7ED8E032C94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44DFAB8-9DEF-7DC0-3D2D-001AEE4A1BB9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EA679DC-0506-F4C0-60E1-93FBE2162DD6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A2AE8AE-5846-5C8E-AB45-43B5796EA2A5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8505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78A6-AAE6-F77E-0FBC-99B3F095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31D3DC-D738-FA8C-BE9D-35E879B83466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7E0D923-CF3D-3061-7893-98E4CAE74148}"/>
              </a:ext>
            </a:extLst>
          </p:cNvPr>
          <p:cNvSpPr txBox="1"/>
          <p:nvPr/>
        </p:nvSpPr>
        <p:spPr>
          <a:xfrm>
            <a:off x="1504950" y="1267959"/>
            <a:ext cx="3498998" cy="4513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ERD Data Warehouse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42E567A-9B78-4317-4B16-7AC5A9B454C0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8179232-943C-C8BC-5854-631CA1929989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952DF30-B007-5056-3E34-3EF548C7A44A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1D8B8A8-5409-08C2-5167-18D13786AF84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1DAE7F6-73E2-40C8-2716-B79F47FDF7DB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0F7AB-0E41-E177-BEBE-244383C1BC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1390" y="709666"/>
            <a:ext cx="4625217" cy="5268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D09CE5-57BB-B2BE-3AED-13125CDFB3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5581" y="715682"/>
            <a:ext cx="4899948" cy="88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515EC-C1D2-177A-D7F7-2F3E0924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DC7A7D9-3BE1-8DFB-1AD6-4D7EED5677A0}"/>
              </a:ext>
            </a:extLst>
          </p:cNvPr>
          <p:cNvSpPr txBox="1"/>
          <p:nvPr/>
        </p:nvSpPr>
        <p:spPr>
          <a:xfrm>
            <a:off x="1504950" y="1267959"/>
            <a:ext cx="3498998" cy="2282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Data Mart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B4AAC4-C645-BE99-0756-453B1449C342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46964E7-9D65-8B12-BA6D-BAD66A3FE791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125E4B1-3AC3-814A-8BEF-7908EDDFC4CE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3920D6-7B86-7524-D81F-636BFE2B3F4F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DF4EAAB-E64B-6576-66DC-CF8EE27B9901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B09CF-14E4-23A6-0D0B-0EDDC6A2C69E}"/>
              </a:ext>
            </a:extLst>
          </p:cNvPr>
          <p:cNvGrpSpPr/>
          <p:nvPr/>
        </p:nvGrpSpPr>
        <p:grpSpPr>
          <a:xfrm>
            <a:off x="2796066" y="4223608"/>
            <a:ext cx="2207882" cy="2423789"/>
            <a:chOff x="8582118" y="4140001"/>
            <a:chExt cx="1693312" cy="1799578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1819A6C9-6761-8732-AEF7-5D1CB3E16EB2}"/>
                </a:ext>
              </a:extLst>
            </p:cNvPr>
            <p:cNvSpPr/>
            <p:nvPr/>
          </p:nvSpPr>
          <p:spPr>
            <a:xfrm>
              <a:off x="8582118" y="4140001"/>
              <a:ext cx="1693312" cy="1799578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" name="Google Shape;120;p17">
              <a:extLst>
                <a:ext uri="{FF2B5EF4-FFF2-40B4-BE49-F238E27FC236}">
                  <a16:creationId xmlns:a16="http://schemas.microsoft.com/office/drawing/2014/main" id="{0BB14919-45A0-5EE9-A06C-F858C2E201E9}"/>
                </a:ext>
              </a:extLst>
            </p:cNvPr>
            <p:cNvSpPr txBox="1">
              <a:spLocks/>
            </p:cNvSpPr>
            <p:nvPr/>
          </p:nvSpPr>
          <p:spPr>
            <a:xfrm>
              <a:off x="8933670" y="5171145"/>
              <a:ext cx="1003608" cy="38421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>
                <a:lnSpc>
                  <a:spcPct val="120000"/>
                </a:lnSpc>
                <a:spcAft>
                  <a:spcPts val="24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PostgreSQL</a:t>
              </a:r>
            </a:p>
          </p:txBody>
        </p:sp>
        <p:sp>
          <p:nvSpPr>
            <p:cNvPr id="11" name="Google Shape;120;p17">
              <a:extLst>
                <a:ext uri="{FF2B5EF4-FFF2-40B4-BE49-F238E27FC236}">
                  <a16:creationId xmlns:a16="http://schemas.microsoft.com/office/drawing/2014/main" id="{A325D5F6-9B74-31E5-17CC-E3465B1673C9}"/>
                </a:ext>
              </a:extLst>
            </p:cNvPr>
            <p:cNvSpPr txBox="1">
              <a:spLocks/>
            </p:cNvSpPr>
            <p:nvPr/>
          </p:nvSpPr>
          <p:spPr>
            <a:xfrm>
              <a:off x="8843833" y="4655573"/>
              <a:ext cx="1169881" cy="3842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Data Warehouse (kelompok2_dwh)</a:t>
              </a:r>
            </a:p>
          </p:txBody>
        </p:sp>
      </p:grpSp>
      <p:sp>
        <p:nvSpPr>
          <p:cNvPr id="17" name="Google Shape;120;p17">
            <a:extLst>
              <a:ext uri="{FF2B5EF4-FFF2-40B4-BE49-F238E27FC236}">
                <a16:creationId xmlns:a16="http://schemas.microsoft.com/office/drawing/2014/main" id="{11CF4F1C-ABDD-6EDB-6204-A1D4EED1B5BA}"/>
              </a:ext>
            </a:extLst>
          </p:cNvPr>
          <p:cNvSpPr txBox="1">
            <a:spLocks/>
          </p:cNvSpPr>
          <p:nvPr/>
        </p:nvSpPr>
        <p:spPr>
          <a:xfrm>
            <a:off x="5672878" y="4289722"/>
            <a:ext cx="2368882" cy="539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int_employee_managements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Google Shape;120;p17">
            <a:extLst>
              <a:ext uri="{FF2B5EF4-FFF2-40B4-BE49-F238E27FC236}">
                <a16:creationId xmlns:a16="http://schemas.microsoft.com/office/drawing/2014/main" id="{6DE36F04-A62B-A703-D71B-99B6CED96A9F}"/>
              </a:ext>
            </a:extLst>
          </p:cNvPr>
          <p:cNvSpPr txBox="1">
            <a:spLocks/>
          </p:cNvSpPr>
          <p:nvPr/>
        </p:nvSpPr>
        <p:spPr>
          <a:xfrm>
            <a:off x="5688827" y="5176758"/>
            <a:ext cx="2352933" cy="539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int_recruitment_selection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Google Shape;120;p17">
            <a:extLst>
              <a:ext uri="{FF2B5EF4-FFF2-40B4-BE49-F238E27FC236}">
                <a16:creationId xmlns:a16="http://schemas.microsoft.com/office/drawing/2014/main" id="{57634E77-CFC9-7AD2-5DF7-36FDCFF433B9}"/>
              </a:ext>
            </a:extLst>
          </p:cNvPr>
          <p:cNvSpPr txBox="1">
            <a:spLocks/>
          </p:cNvSpPr>
          <p:nvPr/>
        </p:nvSpPr>
        <p:spPr>
          <a:xfrm>
            <a:off x="5644525" y="6032116"/>
            <a:ext cx="2397235" cy="539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int_performance_managements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1323E0-02FD-D727-1661-5C045C60472C}"/>
              </a:ext>
            </a:extLst>
          </p:cNvPr>
          <p:cNvCxnSpPr>
            <a:cxnSpLocks/>
            <a:stCxn id="3" idx="4"/>
            <a:endCxn id="17" idx="1"/>
          </p:cNvCxnSpPr>
          <p:nvPr/>
        </p:nvCxnSpPr>
        <p:spPr>
          <a:xfrm flipV="1">
            <a:off x="5003948" y="4559639"/>
            <a:ext cx="668930" cy="875864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D4F4F7-1370-32D0-7BE9-633BF5A7A2FC}"/>
              </a:ext>
            </a:extLst>
          </p:cNvPr>
          <p:cNvCxnSpPr>
            <a:cxnSpLocks/>
            <a:stCxn id="3" idx="4"/>
            <a:endCxn id="18" idx="1"/>
          </p:cNvCxnSpPr>
          <p:nvPr/>
        </p:nvCxnSpPr>
        <p:spPr>
          <a:xfrm>
            <a:off x="5003948" y="5435503"/>
            <a:ext cx="684879" cy="1117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A0FF3-CF90-ADBA-40F7-8F4BC70FDA38}"/>
              </a:ext>
            </a:extLst>
          </p:cNvPr>
          <p:cNvSpPr/>
          <p:nvPr/>
        </p:nvSpPr>
        <p:spPr>
          <a:xfrm>
            <a:off x="9281196" y="495300"/>
            <a:ext cx="3759724" cy="90266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2E1631-C662-C52E-EA8D-F59AB7C41F20}"/>
              </a:ext>
            </a:extLst>
          </p:cNvPr>
          <p:cNvCxnSpPr>
            <a:stCxn id="3" idx="4"/>
            <a:endCxn id="20" idx="1"/>
          </p:cNvCxnSpPr>
          <p:nvPr/>
        </p:nvCxnSpPr>
        <p:spPr>
          <a:xfrm>
            <a:off x="5003948" y="5435503"/>
            <a:ext cx="640577" cy="866530"/>
          </a:xfrm>
          <a:prstGeom prst="bentConnector3">
            <a:avLst>
              <a:gd name="adj1" fmla="val 5372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ED4A53-BFBA-6F27-8EDC-F49E3C192425}"/>
              </a:ext>
            </a:extLst>
          </p:cNvPr>
          <p:cNvGrpSpPr/>
          <p:nvPr/>
        </p:nvGrpSpPr>
        <p:grpSpPr>
          <a:xfrm>
            <a:off x="10171843" y="733888"/>
            <a:ext cx="1928042" cy="1739899"/>
            <a:chOff x="8582118" y="4140001"/>
            <a:chExt cx="1693312" cy="1799578"/>
          </a:xfrm>
        </p:grpSpPr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979DA90E-63AB-B668-E776-CEADECAA5ED8}"/>
                </a:ext>
              </a:extLst>
            </p:cNvPr>
            <p:cNvSpPr/>
            <p:nvPr/>
          </p:nvSpPr>
          <p:spPr>
            <a:xfrm>
              <a:off x="8582118" y="4140001"/>
              <a:ext cx="1693312" cy="1799578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Google Shape;120;p17">
              <a:extLst>
                <a:ext uri="{FF2B5EF4-FFF2-40B4-BE49-F238E27FC236}">
                  <a16:creationId xmlns:a16="http://schemas.microsoft.com/office/drawing/2014/main" id="{76B360DB-6188-2AC5-389A-C7B711FA3F76}"/>
                </a:ext>
              </a:extLst>
            </p:cNvPr>
            <p:cNvSpPr txBox="1">
              <a:spLocks/>
            </p:cNvSpPr>
            <p:nvPr/>
          </p:nvSpPr>
          <p:spPr>
            <a:xfrm>
              <a:off x="8865960" y="5203454"/>
              <a:ext cx="1169881" cy="38421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>
                <a:lnSpc>
                  <a:spcPct val="120000"/>
                </a:lnSpc>
                <a:spcAft>
                  <a:spcPts val="24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Google Sheet</a:t>
              </a:r>
            </a:p>
          </p:txBody>
        </p:sp>
        <p:sp>
          <p:nvSpPr>
            <p:cNvPr id="37" name="Google Shape;120;p17">
              <a:extLst>
                <a:ext uri="{FF2B5EF4-FFF2-40B4-BE49-F238E27FC236}">
                  <a16:creationId xmlns:a16="http://schemas.microsoft.com/office/drawing/2014/main" id="{1BD1135E-7518-8706-A386-349A8988C573}"/>
                </a:ext>
              </a:extLst>
            </p:cNvPr>
            <p:cNvSpPr txBox="1">
              <a:spLocks/>
            </p:cNvSpPr>
            <p:nvPr/>
          </p:nvSpPr>
          <p:spPr>
            <a:xfrm>
              <a:off x="8843833" y="4655573"/>
              <a:ext cx="1169881" cy="3842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Employee-Demographics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E87547-C859-2672-6E89-5C9315E743B0}"/>
              </a:ext>
            </a:extLst>
          </p:cNvPr>
          <p:cNvGrpSpPr/>
          <p:nvPr/>
        </p:nvGrpSpPr>
        <p:grpSpPr>
          <a:xfrm>
            <a:off x="10242094" y="7049300"/>
            <a:ext cx="1905563" cy="1816101"/>
            <a:chOff x="8582118" y="4140001"/>
            <a:chExt cx="1693312" cy="1799578"/>
          </a:xfrm>
        </p:grpSpPr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CDEED609-E7C9-5FDD-5F0A-78337BDE0F42}"/>
                </a:ext>
              </a:extLst>
            </p:cNvPr>
            <p:cNvSpPr/>
            <p:nvPr/>
          </p:nvSpPr>
          <p:spPr>
            <a:xfrm>
              <a:off x="8582118" y="4140001"/>
              <a:ext cx="1693312" cy="1799578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0" name="Google Shape;120;p17">
              <a:extLst>
                <a:ext uri="{FF2B5EF4-FFF2-40B4-BE49-F238E27FC236}">
                  <a16:creationId xmlns:a16="http://schemas.microsoft.com/office/drawing/2014/main" id="{4F1DFA22-F37B-FDD2-FCCA-3A51006FDF8D}"/>
                </a:ext>
              </a:extLst>
            </p:cNvPr>
            <p:cNvSpPr txBox="1">
              <a:spLocks/>
            </p:cNvSpPr>
            <p:nvPr/>
          </p:nvSpPr>
          <p:spPr>
            <a:xfrm>
              <a:off x="8865960" y="5203454"/>
              <a:ext cx="1169881" cy="38421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>
                <a:lnSpc>
                  <a:spcPct val="120000"/>
                </a:lnSpc>
                <a:spcAft>
                  <a:spcPts val="24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Google Sheet</a:t>
              </a:r>
            </a:p>
          </p:txBody>
        </p:sp>
        <p:sp>
          <p:nvSpPr>
            <p:cNvPr id="41" name="Google Shape;120;p17">
              <a:extLst>
                <a:ext uri="{FF2B5EF4-FFF2-40B4-BE49-F238E27FC236}">
                  <a16:creationId xmlns:a16="http://schemas.microsoft.com/office/drawing/2014/main" id="{F079BCFA-DC22-319A-305F-A24A70F82345}"/>
                </a:ext>
              </a:extLst>
            </p:cNvPr>
            <p:cNvSpPr txBox="1">
              <a:spLocks/>
            </p:cNvSpPr>
            <p:nvPr/>
          </p:nvSpPr>
          <p:spPr>
            <a:xfrm>
              <a:off x="8843833" y="4655573"/>
              <a:ext cx="1169881" cy="3842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Employee-Performance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63E0C3-DE2F-9ADB-27F5-51659CA46CB6}"/>
              </a:ext>
            </a:extLst>
          </p:cNvPr>
          <p:cNvGrpSpPr/>
          <p:nvPr/>
        </p:nvGrpSpPr>
        <p:grpSpPr>
          <a:xfrm>
            <a:off x="10229353" y="4982703"/>
            <a:ext cx="1905563" cy="1816100"/>
            <a:chOff x="8582118" y="4140001"/>
            <a:chExt cx="1693312" cy="1799578"/>
          </a:xfrm>
        </p:grpSpPr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01052DFA-4E41-2FE8-F725-61150F5E84F3}"/>
                </a:ext>
              </a:extLst>
            </p:cNvPr>
            <p:cNvSpPr/>
            <p:nvPr/>
          </p:nvSpPr>
          <p:spPr>
            <a:xfrm>
              <a:off x="8582118" y="4140001"/>
              <a:ext cx="1693312" cy="1799578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4" name="Google Shape;120;p17">
              <a:extLst>
                <a:ext uri="{FF2B5EF4-FFF2-40B4-BE49-F238E27FC236}">
                  <a16:creationId xmlns:a16="http://schemas.microsoft.com/office/drawing/2014/main" id="{462C88DE-22F4-26EA-6C0E-BB55E446118F}"/>
                </a:ext>
              </a:extLst>
            </p:cNvPr>
            <p:cNvSpPr txBox="1">
              <a:spLocks/>
            </p:cNvSpPr>
            <p:nvPr/>
          </p:nvSpPr>
          <p:spPr>
            <a:xfrm>
              <a:off x="8865960" y="5203454"/>
              <a:ext cx="1169881" cy="38421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>
                <a:lnSpc>
                  <a:spcPct val="120000"/>
                </a:lnSpc>
                <a:spcAft>
                  <a:spcPts val="24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Google Sheet</a:t>
              </a:r>
            </a:p>
          </p:txBody>
        </p:sp>
        <p:sp>
          <p:nvSpPr>
            <p:cNvPr id="45" name="Google Shape;120;p17">
              <a:extLst>
                <a:ext uri="{FF2B5EF4-FFF2-40B4-BE49-F238E27FC236}">
                  <a16:creationId xmlns:a16="http://schemas.microsoft.com/office/drawing/2014/main" id="{39E49DEC-FFBF-7322-69B4-4792DDB9DB60}"/>
                </a:ext>
              </a:extLst>
            </p:cNvPr>
            <p:cNvSpPr txBox="1">
              <a:spLocks/>
            </p:cNvSpPr>
            <p:nvPr/>
          </p:nvSpPr>
          <p:spPr>
            <a:xfrm>
              <a:off x="8843833" y="4655573"/>
              <a:ext cx="1169881" cy="3842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Candidate-Demographics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F0C6A4-5AF5-280F-3FBA-8DE3BBE3C772}"/>
              </a:ext>
            </a:extLst>
          </p:cNvPr>
          <p:cNvGrpSpPr/>
          <p:nvPr/>
        </p:nvGrpSpPr>
        <p:grpSpPr>
          <a:xfrm>
            <a:off x="10171843" y="2880413"/>
            <a:ext cx="1905563" cy="1816100"/>
            <a:chOff x="8582118" y="4140001"/>
            <a:chExt cx="1693312" cy="1799578"/>
          </a:xfrm>
        </p:grpSpPr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11BBB5E-DE4B-10B4-E847-4C84EF61A6A4}"/>
                </a:ext>
              </a:extLst>
            </p:cNvPr>
            <p:cNvSpPr/>
            <p:nvPr/>
          </p:nvSpPr>
          <p:spPr>
            <a:xfrm>
              <a:off x="8582118" y="4140001"/>
              <a:ext cx="1693312" cy="1799578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8" name="Google Shape;120;p17">
              <a:extLst>
                <a:ext uri="{FF2B5EF4-FFF2-40B4-BE49-F238E27FC236}">
                  <a16:creationId xmlns:a16="http://schemas.microsoft.com/office/drawing/2014/main" id="{18AEF6DC-DBA8-F972-90DB-D8D68F133B84}"/>
                </a:ext>
              </a:extLst>
            </p:cNvPr>
            <p:cNvSpPr txBox="1">
              <a:spLocks/>
            </p:cNvSpPr>
            <p:nvPr/>
          </p:nvSpPr>
          <p:spPr>
            <a:xfrm>
              <a:off x="8865960" y="5203454"/>
              <a:ext cx="1169881" cy="38421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>
                <a:lnSpc>
                  <a:spcPct val="120000"/>
                </a:lnSpc>
                <a:spcAft>
                  <a:spcPts val="24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Google Sheet</a:t>
              </a:r>
            </a:p>
          </p:txBody>
        </p:sp>
        <p:sp>
          <p:nvSpPr>
            <p:cNvPr id="49" name="Google Shape;120;p17">
              <a:extLst>
                <a:ext uri="{FF2B5EF4-FFF2-40B4-BE49-F238E27FC236}">
                  <a16:creationId xmlns:a16="http://schemas.microsoft.com/office/drawing/2014/main" id="{6958BD20-0AE9-C266-0A90-EC4A82728A5D}"/>
                </a:ext>
              </a:extLst>
            </p:cNvPr>
            <p:cNvSpPr txBox="1">
              <a:spLocks/>
            </p:cNvSpPr>
            <p:nvPr/>
          </p:nvSpPr>
          <p:spPr>
            <a:xfrm>
              <a:off x="8843833" y="4655573"/>
              <a:ext cx="1169881" cy="3842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Employee-Cost</a:t>
              </a:r>
            </a:p>
          </p:txBody>
        </p:sp>
      </p:grpSp>
      <p:sp>
        <p:nvSpPr>
          <p:cNvPr id="51" name="Google Shape;120;p17">
            <a:extLst>
              <a:ext uri="{FF2B5EF4-FFF2-40B4-BE49-F238E27FC236}">
                <a16:creationId xmlns:a16="http://schemas.microsoft.com/office/drawing/2014/main" id="{4161D6F7-614D-D65F-42EE-6636558CED43}"/>
              </a:ext>
            </a:extLst>
          </p:cNvPr>
          <p:cNvSpPr txBox="1">
            <a:spLocks/>
          </p:cNvSpPr>
          <p:nvPr/>
        </p:nvSpPr>
        <p:spPr>
          <a:xfrm>
            <a:off x="9032205" y="579334"/>
            <a:ext cx="1332052" cy="37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b="1" dirty="0">
                <a:solidFill>
                  <a:schemeClr val="tx1"/>
                </a:solidFill>
              </a:rPr>
              <a:t>Data Mart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9DEF58A-83A0-0313-E1FC-3C51939BF1E4}"/>
              </a:ext>
            </a:extLst>
          </p:cNvPr>
          <p:cNvCxnSpPr>
            <a:stCxn id="17" idx="3"/>
            <a:endCxn id="35" idx="2"/>
          </p:cNvCxnSpPr>
          <p:nvPr/>
        </p:nvCxnSpPr>
        <p:spPr>
          <a:xfrm flipV="1">
            <a:off x="8041760" y="1603838"/>
            <a:ext cx="2130083" cy="2955801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646313-F8F7-8253-0E23-F5EAFC2EEAFC}"/>
              </a:ext>
            </a:extLst>
          </p:cNvPr>
          <p:cNvCxnSpPr>
            <a:stCxn id="17" idx="3"/>
            <a:endCxn id="47" idx="2"/>
          </p:cNvCxnSpPr>
          <p:nvPr/>
        </p:nvCxnSpPr>
        <p:spPr>
          <a:xfrm flipV="1">
            <a:off x="8041760" y="3788463"/>
            <a:ext cx="2130083" cy="77117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03E4D0B-F8BF-4507-D713-6E49F8C1BB0A}"/>
              </a:ext>
            </a:extLst>
          </p:cNvPr>
          <p:cNvCxnSpPr>
            <a:stCxn id="18" idx="3"/>
          </p:cNvCxnSpPr>
          <p:nvPr/>
        </p:nvCxnSpPr>
        <p:spPr>
          <a:xfrm>
            <a:off x="8041760" y="5446675"/>
            <a:ext cx="2187592" cy="585441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94E143-DD6A-84B6-BDEC-54851A082714}"/>
              </a:ext>
            </a:extLst>
          </p:cNvPr>
          <p:cNvCxnSpPr>
            <a:stCxn id="20" idx="3"/>
          </p:cNvCxnSpPr>
          <p:nvPr/>
        </p:nvCxnSpPr>
        <p:spPr>
          <a:xfrm>
            <a:off x="8041760" y="6302033"/>
            <a:ext cx="2237394" cy="1655318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96ADC-31A4-EE6B-E0F0-38A35105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45A2988-E856-A263-F358-8C454EC77850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DB08F10-D0EA-5A03-3E99-E9A7ED8622F4}"/>
              </a:ext>
            </a:extLst>
          </p:cNvPr>
          <p:cNvSpPr txBox="1"/>
          <p:nvPr/>
        </p:nvSpPr>
        <p:spPr>
          <a:xfrm>
            <a:off x="1504950" y="1182007"/>
            <a:ext cx="87820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Data Mart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3775505-1C80-86A7-7A31-13F20D88F412}"/>
              </a:ext>
            </a:extLst>
          </p:cNvPr>
          <p:cNvSpPr txBox="1"/>
          <p:nvPr/>
        </p:nvSpPr>
        <p:spPr>
          <a:xfrm>
            <a:off x="1504950" y="2919301"/>
            <a:ext cx="14801850" cy="2786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file create_mart.py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spark session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koneksi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Google Sheet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Membaca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dari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Warehouse (PostgreSQL)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lalu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membuat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4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tabel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 mart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sesuai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kebutuhan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Export data mart </a:t>
            </a:r>
            <a:r>
              <a:rPr lang="en-US" sz="28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</a:t>
            </a:r>
            <a:r>
              <a:rPr lang="en-US" sz="28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Google Sheets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316D36-FFCA-F0B5-99EE-9C5B458EF076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6464A08-D4C3-A352-22F5-8DB7E1073FD4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D72803C-952B-80F3-2F6B-4D8245C896EC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167F892-8C8B-64E0-62B3-5B6F1D7D46EF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BE4EC1A-3269-47AB-7CE2-035242171B50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D6509455-E142-314C-23D8-DA9A9767CB9B}"/>
              </a:ext>
            </a:extLst>
          </p:cNvPr>
          <p:cNvSpPr txBox="1"/>
          <p:nvPr/>
        </p:nvSpPr>
        <p:spPr>
          <a:xfrm>
            <a:off x="1504950" y="7003172"/>
            <a:ext cx="14801850" cy="243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file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run_final_project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.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 modules, files, dan connection di webserver airflow (mongo,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457200" lvl="0" indent="-457200" algn="l">
              <a:lnSpc>
                <a:spcPts val="2699"/>
              </a:lnSpc>
              <a:spcBef>
                <a:spcPct val="0"/>
              </a:spcBef>
              <a:buAutoNum type="arabicPeriod"/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task : </a:t>
            </a:r>
          </a:p>
          <a:p>
            <a:pPr lvl="1">
              <a:lnSpc>
                <a:spcPts val="2699"/>
              </a:lnSpc>
              <a:spcBef>
                <a:spcPct val="0"/>
              </a:spcBef>
            </a:pP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start_task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&gt;&gt;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create_database_schema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&gt;&gt;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insert_stage_data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&gt;&gt;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insert_dwh_data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&gt;&gt;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create_and_export_task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&gt;&gt; </a:t>
            </a:r>
            <a:r>
              <a:rPr lang="en-US" sz="2800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end_task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33D8F2D-3EE1-79AB-6E02-85C49EA0E253}"/>
              </a:ext>
            </a:extLst>
          </p:cNvPr>
          <p:cNvSpPr txBox="1"/>
          <p:nvPr/>
        </p:nvSpPr>
        <p:spPr>
          <a:xfrm>
            <a:off x="1548922" y="5481001"/>
            <a:ext cx="1171532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Airflow Environment</a:t>
            </a:r>
          </a:p>
        </p:txBody>
      </p:sp>
    </p:spTree>
    <p:extLst>
      <p:ext uri="{BB962C8B-B14F-4D97-AF65-F5344CB8AC3E}">
        <p14:creationId xmlns:p14="http://schemas.microsoft.com/office/powerpoint/2010/main" val="127570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9D5DD-8391-8152-217B-08BEC139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E3CC82-9E67-24AF-1F69-81334F0370F3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E65EB60-FDB4-4F2B-6A12-69901AE910C0}"/>
              </a:ext>
            </a:extLst>
          </p:cNvPr>
          <p:cNvSpPr txBox="1"/>
          <p:nvPr/>
        </p:nvSpPr>
        <p:spPr>
          <a:xfrm>
            <a:off x="1492250" y="1237241"/>
            <a:ext cx="878205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Dashboard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69E62BC-9A0B-A181-ABAE-9C8E04706386}"/>
              </a:ext>
            </a:extLst>
          </p:cNvPr>
          <p:cNvSpPr txBox="1"/>
          <p:nvPr/>
        </p:nvSpPr>
        <p:spPr>
          <a:xfrm>
            <a:off x="1517650" y="2598010"/>
            <a:ext cx="15741649" cy="1401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2699"/>
              </a:lnSpc>
              <a:spcBef>
                <a:spcPct val="0"/>
              </a:spcBef>
            </a:pP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 : </a:t>
            </a:r>
            <a:r>
              <a:rPr lang="en-US" sz="28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https://lookerstudio.google.com/reporting/534f3187-54ed-40d4-a610-189e4bbfaee2</a:t>
            </a: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l">
              <a:lnSpc>
                <a:spcPts val="2699"/>
              </a:lnSpc>
              <a:spcBef>
                <a:spcPct val="0"/>
              </a:spcBef>
            </a:pPr>
            <a:endParaRPr lang="en-US" sz="28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8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A749DC8-6DA9-DCD7-CD62-A8E53806BBED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2FD4459-0EE1-52C0-416A-9373060E6085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115EAC3-8851-2368-1FDF-571926BDEFD1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71DE5DE-D675-8DC2-7EF0-08569D47DC66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EBBCF44-4F20-B66E-C550-0B2B3F6F4966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1F807-2E66-C5EB-BB84-6DE0D8A004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05299" y="3458362"/>
            <a:ext cx="9677400" cy="62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512</Words>
  <Application>Microsoft Office PowerPoint</Application>
  <PresentationFormat>Custom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Poppins</vt:lpstr>
      <vt:lpstr>Calibri</vt:lpstr>
      <vt:lpstr>DM Sans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Anastasia Anita</dc:creator>
  <cp:lastModifiedBy>Anastasia Anita</cp:lastModifiedBy>
  <cp:revision>46</cp:revision>
  <dcterms:created xsi:type="dcterms:W3CDTF">2006-08-16T00:00:00Z</dcterms:created>
  <dcterms:modified xsi:type="dcterms:W3CDTF">2025-01-06T13:37:29Z</dcterms:modified>
  <dc:identifier>DAGVhWeMo3g</dc:identifier>
</cp:coreProperties>
</file>