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2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2" r:id="rId8"/>
    <p:sldId id="263" r:id="rId9"/>
    <p:sldId id="261" r:id="rId10"/>
    <p:sldId id="265" r:id="rId11"/>
    <p:sldId id="274" r:id="rId12"/>
    <p:sldId id="27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5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9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747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28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0005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72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07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8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8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0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8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2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5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7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8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9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276" y="1409452"/>
            <a:ext cx="7766936" cy="903442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 Tumor Segmentation Using Convolutional Neural Networks in MRI Images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151" y="2837328"/>
            <a:ext cx="7601061" cy="3550025"/>
          </a:xfrm>
        </p:spPr>
        <p:txBody>
          <a:bodyPr>
            <a:normAutofit/>
          </a:bodyPr>
          <a:lstStyle/>
          <a:p>
            <a:pPr lvl="1" algn="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                                              </a:t>
            </a:r>
            <a:r>
              <a:rPr lang="en-US" dirty="0" smtClean="0"/>
              <a:t>  </a:t>
            </a:r>
          </a:p>
          <a:p>
            <a:pPr lvl="1" algn="r"/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Assistant Professor </a:t>
            </a:r>
            <a:r>
              <a:rPr lang="en-US" sz="2000" b="1" dirty="0" err="1">
                <a:solidFill>
                  <a:schemeClr val="tx1"/>
                </a:solidFill>
              </a:rPr>
              <a:t>Mrs.M</a:t>
            </a:r>
            <a:r>
              <a:rPr lang="en-US" sz="2000" b="1" dirty="0">
                <a:solidFill>
                  <a:schemeClr val="tx1"/>
                </a:solidFill>
              </a:rPr>
              <a:t>. 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BLESSY QUEEN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MARY</a:t>
            </a:r>
          </a:p>
          <a:p>
            <a:pPr lvl="1"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lvl="1"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CHANDRALEKHA S(1418107)</a:t>
            </a:r>
          </a:p>
          <a:p>
            <a:pPr lvl="1"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RUCKSHANA S(1418138)</a:t>
            </a:r>
          </a:p>
          <a:p>
            <a:pPr lvl="1"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SUBHASHRI J(1418147)</a:t>
            </a:r>
          </a:p>
          <a:p>
            <a:pPr lvl="1"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SWATHI S(1418148)</a:t>
            </a:r>
          </a:p>
          <a:p>
            <a:pPr lvl="1"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56118"/>
            <a:ext cx="8596668" cy="880945"/>
          </a:xfrm>
        </p:spPr>
        <p:txBody>
          <a:bodyPr/>
          <a:lstStyle/>
          <a:p>
            <a:r>
              <a:rPr lang="en-US" dirty="0" smtClean="0"/>
              <a:t>                MODULE-1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613" y="1271239"/>
            <a:ext cx="9592938" cy="68803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45232" y="1471957"/>
            <a:ext cx="113742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4511" y="2341763"/>
            <a:ext cx="1538868" cy="5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06235" y="3289612"/>
            <a:ext cx="1949238" cy="88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intensity Normalization Method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58322" y="4605453"/>
            <a:ext cx="31334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normalizing , compute Mean and standard deviation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58322" y="5921297"/>
            <a:ext cx="32561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computing ,normalize each sequence to have zero mean and unit variance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851891" y="7231565"/>
            <a:ext cx="1014761" cy="524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5113944" y="1940319"/>
            <a:ext cx="1" cy="40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13944" y="2854718"/>
            <a:ext cx="0" cy="41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80854" y="4170559"/>
            <a:ext cx="0" cy="43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273082" y="5519853"/>
            <a:ext cx="0" cy="3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73082" y="6858000"/>
            <a:ext cx="0" cy="373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8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PREPROCESSING: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200" dirty="0"/>
              <a:t>MEAN FORMULA:</a:t>
            </a:r>
          </a:p>
          <a:p>
            <a:r>
              <a:rPr lang="en-US" sz="3200" dirty="0"/>
              <a:t>X=X-MEAN(X(:))</a:t>
            </a:r>
          </a:p>
          <a:p>
            <a:r>
              <a:rPr lang="en-US" sz="3200" dirty="0"/>
              <a:t>VARIANCE:</a:t>
            </a:r>
          </a:p>
          <a:p>
            <a:r>
              <a:rPr lang="en-US" sz="3200" dirty="0"/>
              <a:t>X=X/STD(X(:))</a:t>
            </a:r>
          </a:p>
          <a:p>
            <a:endParaRPr lang="en-US" dirty="0"/>
          </a:p>
        </p:txBody>
      </p:sp>
      <p:pic>
        <p:nvPicPr>
          <p:cNvPr id="5122" name="Picture 2" descr="Convolution_schematic"/>
          <p:cNvPicPr>
            <a:picLocks noGrp="1" noChangeAspect="1" noChangeArrowheads="1" noCro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95" y="2528047"/>
            <a:ext cx="3926123" cy="400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88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60" y="1930400"/>
            <a:ext cx="7229105" cy="464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4966"/>
            <a:ext cx="8596668" cy="814039"/>
          </a:xfrm>
        </p:spPr>
        <p:txBody>
          <a:bodyPr/>
          <a:lstStyle/>
          <a:p>
            <a:r>
              <a:rPr lang="en-US" dirty="0" smtClean="0"/>
              <a:t>                  MODULE-3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959004"/>
            <a:ext cx="9269553" cy="6300439"/>
          </a:xfrm>
        </p:spPr>
        <p:txBody>
          <a:bodyPr/>
          <a:lstStyle/>
          <a:p>
            <a:r>
              <a:rPr lang="en-US" dirty="0" smtClean="0"/>
              <a:t>                                           yes 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53058" y="1326996"/>
            <a:ext cx="914400" cy="46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15881" y="2129883"/>
            <a:ext cx="2274849" cy="657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the extracted image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5881" y="3166946"/>
            <a:ext cx="2274849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4415882" y="3958683"/>
            <a:ext cx="2375211" cy="136044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extracted image is normal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3629" y="5341434"/>
            <a:ext cx="1773044" cy="613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Tumor is identified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60527" y="5341434"/>
            <a:ext cx="1427356" cy="613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tumor occur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364515" y="6746488"/>
            <a:ext cx="947853" cy="490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10258" y="1823225"/>
            <a:ext cx="0" cy="30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37357" y="2787805"/>
            <a:ext cx="0" cy="379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0"/>
          </p:cNvCxnSpPr>
          <p:nvPr/>
        </p:nvCxnSpPr>
        <p:spPr>
          <a:xfrm>
            <a:off x="5603487" y="3579541"/>
            <a:ext cx="1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440151" y="4638907"/>
            <a:ext cx="975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0"/>
          </p:cNvCxnSpPr>
          <p:nvPr/>
        </p:nvCxnSpPr>
        <p:spPr>
          <a:xfrm>
            <a:off x="3440151" y="4638907"/>
            <a:ext cx="0" cy="70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3"/>
          </p:cNvCxnSpPr>
          <p:nvPr/>
        </p:nvCxnSpPr>
        <p:spPr>
          <a:xfrm flipV="1">
            <a:off x="6791093" y="4638907"/>
            <a:ext cx="14831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274205" y="4638907"/>
            <a:ext cx="0" cy="86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440151" y="5954751"/>
            <a:ext cx="0" cy="35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40151" y="6311590"/>
            <a:ext cx="4834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274205" y="5954751"/>
            <a:ext cx="0" cy="35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2" idx="0"/>
          </p:cNvCxnSpPr>
          <p:nvPr/>
        </p:nvCxnSpPr>
        <p:spPr>
          <a:xfrm>
            <a:off x="5820547" y="6311589"/>
            <a:ext cx="17895" cy="43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04862" y="410297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2117" y="2665141"/>
            <a:ext cx="54640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THANK </a:t>
            </a:r>
            <a:r>
              <a:rPr lang="en-US" sz="6600" dirty="0" smtClean="0"/>
              <a:t>YOU!!!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2768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OBJECTIVE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the brain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tumors with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mortality rate and prevalence.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Deep convolution neural network.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Deep convolutional Neural Network (DCNN) is comprised of one or more convolutional layers and then followed by one or more fully connected layers.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 DCNN is designed to take advantage of the 3D filter of an input image.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81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5316" y="609600"/>
            <a:ext cx="10401969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xisting system Challenges: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MRI images are altered by the bias ﬁeld distortion. This makes the intensity of the  same tissues to vary across the image.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vary even if the image of the same patient is acquired in the same scanner in different time.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28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49867" y="440267"/>
            <a:ext cx="7999411" cy="6249008"/>
            <a:chOff x="0" y="0"/>
            <a:chExt cx="5582257" cy="646475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390144"/>
              <a:ext cx="1070382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                 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0802" y="390144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780288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169289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559433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949576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2339721"/>
              <a:ext cx="5631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2729865"/>
              <a:ext cx="5631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3120009"/>
              <a:ext cx="5631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3508883"/>
              <a:ext cx="5631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3899027"/>
              <a:ext cx="5631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4289171"/>
              <a:ext cx="5631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4679315"/>
              <a:ext cx="5631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5069459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5458460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0" y="5848604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238748"/>
              <a:ext cx="2475241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                                           </a:t>
              </a:r>
              <a:endPara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62658" y="6238748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" name="Shape 47"/>
            <p:cNvSpPr/>
            <p:nvPr/>
          </p:nvSpPr>
          <p:spPr>
            <a:xfrm>
              <a:off x="423875" y="170561"/>
              <a:ext cx="1080770" cy="997585"/>
            </a:xfrm>
            <a:custGeom>
              <a:avLst/>
              <a:gdLst/>
              <a:ahLst/>
              <a:cxnLst/>
              <a:rect l="0" t="0" r="0" b="0"/>
              <a:pathLst>
                <a:path w="1080770" h="997585">
                  <a:moveTo>
                    <a:pt x="540385" y="0"/>
                  </a:moveTo>
                  <a:cubicBezTo>
                    <a:pt x="241935" y="0"/>
                    <a:pt x="0" y="70103"/>
                    <a:pt x="0" y="156590"/>
                  </a:cubicBezTo>
                  <a:lnTo>
                    <a:pt x="0" y="840994"/>
                  </a:lnTo>
                  <a:cubicBezTo>
                    <a:pt x="0" y="927481"/>
                    <a:pt x="241935" y="997585"/>
                    <a:pt x="540385" y="997585"/>
                  </a:cubicBezTo>
                  <a:cubicBezTo>
                    <a:pt x="838835" y="997585"/>
                    <a:pt x="1080770" y="927481"/>
                    <a:pt x="1080770" y="840994"/>
                  </a:cubicBezTo>
                  <a:lnTo>
                    <a:pt x="1080770" y="156590"/>
                  </a:lnTo>
                  <a:cubicBezTo>
                    <a:pt x="1080770" y="70103"/>
                    <a:pt x="838835" y="0"/>
                    <a:pt x="540385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Shape 48"/>
            <p:cNvSpPr/>
            <p:nvPr/>
          </p:nvSpPr>
          <p:spPr>
            <a:xfrm>
              <a:off x="423875" y="327151"/>
              <a:ext cx="1080770" cy="156591"/>
            </a:xfrm>
            <a:custGeom>
              <a:avLst/>
              <a:gdLst/>
              <a:ahLst/>
              <a:cxnLst/>
              <a:rect l="0" t="0" r="0" b="0"/>
              <a:pathLst>
                <a:path w="1080770" h="156591">
                  <a:moveTo>
                    <a:pt x="0" y="0"/>
                  </a:moveTo>
                  <a:cubicBezTo>
                    <a:pt x="0" y="86487"/>
                    <a:pt x="241935" y="156591"/>
                    <a:pt x="540385" y="156591"/>
                  </a:cubicBezTo>
                  <a:cubicBezTo>
                    <a:pt x="838835" y="156591"/>
                    <a:pt x="1080770" y="86487"/>
                    <a:pt x="1080770" y="0"/>
                  </a:cubicBezTo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1157" y="507492"/>
              <a:ext cx="226576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   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1157" y="546735"/>
              <a:ext cx="868130" cy="38792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Image acquisition</a:t>
              </a:r>
              <a:endPara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73810" y="708660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29" name="Shape 55"/>
            <p:cNvSpPr/>
            <p:nvPr/>
          </p:nvSpPr>
          <p:spPr>
            <a:xfrm>
              <a:off x="3108020" y="548386"/>
              <a:ext cx="1959610" cy="346075"/>
            </a:xfrm>
            <a:custGeom>
              <a:avLst/>
              <a:gdLst/>
              <a:ahLst/>
              <a:cxnLst/>
              <a:rect l="0" t="0" r="0" b="0"/>
              <a:pathLst>
                <a:path w="1959610" h="346075">
                  <a:moveTo>
                    <a:pt x="0" y="346075"/>
                  </a:moveTo>
                  <a:lnTo>
                    <a:pt x="1959610" y="346075"/>
                  </a:lnTo>
                  <a:lnTo>
                    <a:pt x="1959610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5556" y="603504"/>
              <a:ext cx="564092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         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29228" y="603504"/>
              <a:ext cx="1093523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Training Set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51046" y="603504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33" name="Shape 61"/>
            <p:cNvSpPr/>
            <p:nvPr/>
          </p:nvSpPr>
          <p:spPr>
            <a:xfrm>
              <a:off x="3108020" y="1777746"/>
              <a:ext cx="1959610" cy="368300"/>
            </a:xfrm>
            <a:custGeom>
              <a:avLst/>
              <a:gdLst/>
              <a:ahLst/>
              <a:cxnLst/>
              <a:rect l="0" t="0" r="0" b="0"/>
              <a:pathLst>
                <a:path w="1959610" h="368300">
                  <a:moveTo>
                    <a:pt x="0" y="368300"/>
                  </a:moveTo>
                  <a:lnTo>
                    <a:pt x="1959610" y="368300"/>
                  </a:lnTo>
                  <a:lnTo>
                    <a:pt x="1959610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05556" y="1833753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48228" y="1833753"/>
              <a:ext cx="2105595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Feature Extraction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33570" y="1833753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37" name="Shape 67"/>
            <p:cNvSpPr/>
            <p:nvPr/>
          </p:nvSpPr>
          <p:spPr>
            <a:xfrm>
              <a:off x="3595065" y="3180461"/>
              <a:ext cx="1033145" cy="997585"/>
            </a:xfrm>
            <a:custGeom>
              <a:avLst/>
              <a:gdLst/>
              <a:ahLst/>
              <a:cxnLst/>
              <a:rect l="0" t="0" r="0" b="0"/>
              <a:pathLst>
                <a:path w="1033145" h="997585">
                  <a:moveTo>
                    <a:pt x="516509" y="0"/>
                  </a:moveTo>
                  <a:cubicBezTo>
                    <a:pt x="231267" y="0"/>
                    <a:pt x="0" y="70104"/>
                    <a:pt x="0" y="156591"/>
                  </a:cubicBezTo>
                  <a:lnTo>
                    <a:pt x="0" y="840994"/>
                  </a:lnTo>
                  <a:cubicBezTo>
                    <a:pt x="0" y="927481"/>
                    <a:pt x="231267" y="997585"/>
                    <a:pt x="516509" y="997585"/>
                  </a:cubicBezTo>
                  <a:cubicBezTo>
                    <a:pt x="801878" y="997585"/>
                    <a:pt x="1033145" y="927481"/>
                    <a:pt x="1033145" y="840994"/>
                  </a:cubicBezTo>
                  <a:lnTo>
                    <a:pt x="1033145" y="156591"/>
                  </a:lnTo>
                  <a:cubicBezTo>
                    <a:pt x="1033145" y="70104"/>
                    <a:pt x="801878" y="0"/>
                    <a:pt x="516509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Shape 68"/>
            <p:cNvSpPr/>
            <p:nvPr/>
          </p:nvSpPr>
          <p:spPr>
            <a:xfrm>
              <a:off x="3595065" y="3337052"/>
              <a:ext cx="1033145" cy="156591"/>
            </a:xfrm>
            <a:custGeom>
              <a:avLst/>
              <a:gdLst/>
              <a:ahLst/>
              <a:cxnLst/>
              <a:rect l="0" t="0" r="0" b="0"/>
              <a:pathLst>
                <a:path w="1033145" h="156591">
                  <a:moveTo>
                    <a:pt x="0" y="0"/>
                  </a:moveTo>
                  <a:cubicBezTo>
                    <a:pt x="0" y="86487"/>
                    <a:pt x="231267" y="156591"/>
                    <a:pt x="516509" y="156591"/>
                  </a:cubicBezTo>
                  <a:cubicBezTo>
                    <a:pt x="801878" y="156591"/>
                    <a:pt x="1033145" y="86487"/>
                    <a:pt x="1033145" y="0"/>
                  </a:cubicBezTo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691712" y="3550793"/>
              <a:ext cx="169841" cy="18993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</a:t>
              </a:r>
              <a:endPara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819728" y="3518027"/>
              <a:ext cx="5631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62400" y="3518027"/>
              <a:ext cx="505885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Image</a:t>
              </a:r>
              <a:endPara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43782" y="3518027"/>
              <a:ext cx="28069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    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91712" y="3719195"/>
              <a:ext cx="868130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Database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44365" y="3719195"/>
              <a:ext cx="5631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45" name="Shape 77"/>
            <p:cNvSpPr/>
            <p:nvPr/>
          </p:nvSpPr>
          <p:spPr>
            <a:xfrm>
              <a:off x="68275" y="1872996"/>
              <a:ext cx="1923415" cy="335280"/>
            </a:xfrm>
            <a:custGeom>
              <a:avLst/>
              <a:gdLst/>
              <a:ahLst/>
              <a:cxnLst/>
              <a:rect l="0" t="0" r="0" b="0"/>
              <a:pathLst>
                <a:path w="1923415" h="335280">
                  <a:moveTo>
                    <a:pt x="0" y="335280"/>
                  </a:moveTo>
                  <a:lnTo>
                    <a:pt x="1923415" y="335280"/>
                  </a:lnTo>
                  <a:lnTo>
                    <a:pt x="1923415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64541" y="1961007"/>
              <a:ext cx="588520" cy="18993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    </a:t>
              </a:r>
              <a:endPara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6501" y="1928241"/>
              <a:ext cx="756852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Test Set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75334" y="1928241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49" name="Shape 82"/>
            <p:cNvSpPr/>
            <p:nvPr/>
          </p:nvSpPr>
          <p:spPr>
            <a:xfrm>
              <a:off x="68275" y="2882646"/>
              <a:ext cx="1923415" cy="371475"/>
            </a:xfrm>
            <a:custGeom>
              <a:avLst/>
              <a:gdLst/>
              <a:ahLst/>
              <a:cxnLst/>
              <a:rect l="0" t="0" r="0" b="0"/>
              <a:pathLst>
                <a:path w="1923415" h="371475">
                  <a:moveTo>
                    <a:pt x="0" y="371475"/>
                  </a:moveTo>
                  <a:lnTo>
                    <a:pt x="1923415" y="371475"/>
                  </a:lnTo>
                  <a:lnTo>
                    <a:pt x="1923415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64541" y="2938653"/>
              <a:ext cx="50774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        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5541" y="2938653"/>
              <a:ext cx="1013896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Test Image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307922" y="2938653"/>
              <a:ext cx="5631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53" name="Shape 88"/>
            <p:cNvSpPr/>
            <p:nvPr/>
          </p:nvSpPr>
          <p:spPr>
            <a:xfrm>
              <a:off x="68275" y="3858006"/>
              <a:ext cx="1923415" cy="393065"/>
            </a:xfrm>
            <a:custGeom>
              <a:avLst/>
              <a:gdLst/>
              <a:ahLst/>
              <a:cxnLst/>
              <a:rect l="0" t="0" r="0" b="0"/>
              <a:pathLst>
                <a:path w="1923415" h="393065">
                  <a:moveTo>
                    <a:pt x="0" y="393065"/>
                  </a:moveTo>
                  <a:lnTo>
                    <a:pt x="1923415" y="393065"/>
                  </a:lnTo>
                  <a:lnTo>
                    <a:pt x="1923415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64541" y="3914267"/>
              <a:ext cx="5631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7213" y="3914267"/>
              <a:ext cx="2105595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Feature Extraction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92554" y="3914267"/>
              <a:ext cx="56314" cy="22600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57" name="Shape 94"/>
            <p:cNvSpPr/>
            <p:nvPr/>
          </p:nvSpPr>
          <p:spPr>
            <a:xfrm>
              <a:off x="68275" y="4902581"/>
              <a:ext cx="5189220" cy="415290"/>
            </a:xfrm>
            <a:custGeom>
              <a:avLst/>
              <a:gdLst/>
              <a:ahLst/>
              <a:cxnLst/>
              <a:rect l="0" t="0" r="0" b="0"/>
              <a:pathLst>
                <a:path w="5189220" h="415290">
                  <a:moveTo>
                    <a:pt x="0" y="415290"/>
                  </a:moveTo>
                  <a:lnTo>
                    <a:pt x="5189220" y="415290"/>
                  </a:lnTo>
                  <a:lnTo>
                    <a:pt x="5189220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4541" y="4958207"/>
              <a:ext cx="1969321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                                  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46250" y="4958207"/>
              <a:ext cx="2342745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Neural Networks Learning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08249" y="4958207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61" name="Shape 100"/>
            <p:cNvSpPr/>
            <p:nvPr/>
          </p:nvSpPr>
          <p:spPr>
            <a:xfrm>
              <a:off x="68275" y="5900166"/>
              <a:ext cx="2030095" cy="368300"/>
            </a:xfrm>
            <a:custGeom>
              <a:avLst/>
              <a:gdLst/>
              <a:ahLst/>
              <a:cxnLst/>
              <a:rect l="0" t="0" r="0" b="0"/>
              <a:pathLst>
                <a:path w="2030095" h="368300">
                  <a:moveTo>
                    <a:pt x="0" y="368300"/>
                  </a:moveTo>
                  <a:lnTo>
                    <a:pt x="2030095" y="368300"/>
                  </a:lnTo>
                  <a:lnTo>
                    <a:pt x="2030095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64541" y="5955284"/>
              <a:ext cx="340083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     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19049" y="5955284"/>
              <a:ext cx="165599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Similarity Function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64538" y="5955284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65" name="Shape 106"/>
            <p:cNvSpPr/>
            <p:nvPr/>
          </p:nvSpPr>
          <p:spPr>
            <a:xfrm>
              <a:off x="3226765" y="5900166"/>
              <a:ext cx="2030730" cy="368300"/>
            </a:xfrm>
            <a:custGeom>
              <a:avLst/>
              <a:gdLst/>
              <a:ahLst/>
              <a:cxnLst/>
              <a:rect l="0" t="0" r="0" b="0"/>
              <a:pathLst>
                <a:path w="2030730" h="368300">
                  <a:moveTo>
                    <a:pt x="0" y="368300"/>
                  </a:moveTo>
                  <a:lnTo>
                    <a:pt x="2030730" y="368300"/>
                  </a:lnTo>
                  <a:lnTo>
                    <a:pt x="2030730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24428" y="5955284"/>
              <a:ext cx="113068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 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09773" y="5955284"/>
              <a:ext cx="217248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Image classification rate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043882" y="5955284"/>
              <a:ext cx="56314" cy="22600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sp>
          <p:nvSpPr>
            <p:cNvPr id="69" name="Shape 111"/>
            <p:cNvSpPr/>
            <p:nvPr/>
          </p:nvSpPr>
          <p:spPr>
            <a:xfrm>
              <a:off x="4091636" y="888111"/>
              <a:ext cx="76200" cy="889635"/>
            </a:xfrm>
            <a:custGeom>
              <a:avLst/>
              <a:gdLst/>
              <a:ahLst/>
              <a:cxnLst/>
              <a:rect l="0" t="0" r="0" b="0"/>
              <a:pathLst>
                <a:path w="76200" h="889635">
                  <a:moveTo>
                    <a:pt x="37465" y="0"/>
                  </a:moveTo>
                  <a:cubicBezTo>
                    <a:pt x="41021" y="0"/>
                    <a:pt x="43815" y="2794"/>
                    <a:pt x="43815" y="6350"/>
                  </a:cubicBezTo>
                  <a:lnTo>
                    <a:pt x="44440" y="813435"/>
                  </a:lnTo>
                  <a:lnTo>
                    <a:pt x="76200" y="813435"/>
                  </a:lnTo>
                  <a:lnTo>
                    <a:pt x="38100" y="889635"/>
                  </a:lnTo>
                  <a:lnTo>
                    <a:pt x="0" y="813435"/>
                  </a:lnTo>
                  <a:lnTo>
                    <a:pt x="31740" y="813435"/>
                  </a:lnTo>
                  <a:lnTo>
                    <a:pt x="31115" y="6350"/>
                  </a:lnTo>
                  <a:cubicBezTo>
                    <a:pt x="31115" y="2794"/>
                    <a:pt x="33909" y="0"/>
                    <a:pt x="37465" y="0"/>
                  </a:cubicBez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Shape 112"/>
            <p:cNvSpPr/>
            <p:nvPr/>
          </p:nvSpPr>
          <p:spPr>
            <a:xfrm>
              <a:off x="4080205" y="2139696"/>
              <a:ext cx="76200" cy="1040130"/>
            </a:xfrm>
            <a:custGeom>
              <a:avLst/>
              <a:gdLst/>
              <a:ahLst/>
              <a:cxnLst/>
              <a:rect l="0" t="0" r="0" b="0"/>
              <a:pathLst>
                <a:path w="76200" h="1040130">
                  <a:moveTo>
                    <a:pt x="37465" y="0"/>
                  </a:moveTo>
                  <a:cubicBezTo>
                    <a:pt x="41021" y="0"/>
                    <a:pt x="43815" y="2794"/>
                    <a:pt x="43815" y="6350"/>
                  </a:cubicBezTo>
                  <a:lnTo>
                    <a:pt x="44442" y="963930"/>
                  </a:lnTo>
                  <a:lnTo>
                    <a:pt x="76200" y="963930"/>
                  </a:lnTo>
                  <a:lnTo>
                    <a:pt x="38100" y="1040130"/>
                  </a:lnTo>
                  <a:lnTo>
                    <a:pt x="0" y="963930"/>
                  </a:lnTo>
                  <a:lnTo>
                    <a:pt x="31742" y="963930"/>
                  </a:lnTo>
                  <a:lnTo>
                    <a:pt x="31115" y="6350"/>
                  </a:lnTo>
                  <a:cubicBezTo>
                    <a:pt x="31115" y="2794"/>
                    <a:pt x="33909" y="0"/>
                    <a:pt x="37465" y="0"/>
                  </a:cubicBez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Shape 113"/>
            <p:cNvSpPr/>
            <p:nvPr/>
          </p:nvSpPr>
          <p:spPr>
            <a:xfrm>
              <a:off x="919175" y="1161796"/>
              <a:ext cx="76200" cy="711200"/>
            </a:xfrm>
            <a:custGeom>
              <a:avLst/>
              <a:gdLst/>
              <a:ahLst/>
              <a:cxnLst/>
              <a:rect l="0" t="0" r="0" b="0"/>
              <a:pathLst>
                <a:path w="76200" h="711200">
                  <a:moveTo>
                    <a:pt x="27813" y="0"/>
                  </a:moveTo>
                  <a:cubicBezTo>
                    <a:pt x="31369" y="0"/>
                    <a:pt x="34290" y="2794"/>
                    <a:pt x="34290" y="6223"/>
                  </a:cubicBezTo>
                  <a:lnTo>
                    <a:pt x="44498" y="634893"/>
                  </a:lnTo>
                  <a:lnTo>
                    <a:pt x="76200" y="634365"/>
                  </a:lnTo>
                  <a:lnTo>
                    <a:pt x="39370" y="711200"/>
                  </a:lnTo>
                  <a:lnTo>
                    <a:pt x="0" y="635635"/>
                  </a:lnTo>
                  <a:lnTo>
                    <a:pt x="31797" y="635105"/>
                  </a:lnTo>
                  <a:lnTo>
                    <a:pt x="21590" y="6477"/>
                  </a:lnTo>
                  <a:cubicBezTo>
                    <a:pt x="21590" y="2921"/>
                    <a:pt x="24384" y="0"/>
                    <a:pt x="27813" y="0"/>
                  </a:cubicBez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Shape 114"/>
            <p:cNvSpPr/>
            <p:nvPr/>
          </p:nvSpPr>
          <p:spPr>
            <a:xfrm>
              <a:off x="933018" y="2201926"/>
              <a:ext cx="76200" cy="680085"/>
            </a:xfrm>
            <a:custGeom>
              <a:avLst/>
              <a:gdLst/>
              <a:ahLst/>
              <a:cxnLst/>
              <a:rect l="0" t="0" r="0" b="0"/>
              <a:pathLst>
                <a:path w="76200" h="680085">
                  <a:moveTo>
                    <a:pt x="37592" y="0"/>
                  </a:moveTo>
                  <a:cubicBezTo>
                    <a:pt x="41148" y="0"/>
                    <a:pt x="43942" y="2794"/>
                    <a:pt x="43942" y="6350"/>
                  </a:cubicBezTo>
                  <a:lnTo>
                    <a:pt x="44564" y="603885"/>
                  </a:lnTo>
                  <a:lnTo>
                    <a:pt x="76200" y="603885"/>
                  </a:lnTo>
                  <a:lnTo>
                    <a:pt x="38227" y="680085"/>
                  </a:lnTo>
                  <a:lnTo>
                    <a:pt x="0" y="603885"/>
                  </a:lnTo>
                  <a:lnTo>
                    <a:pt x="31864" y="603885"/>
                  </a:lnTo>
                  <a:lnTo>
                    <a:pt x="31242" y="6350"/>
                  </a:lnTo>
                  <a:cubicBezTo>
                    <a:pt x="31242" y="2794"/>
                    <a:pt x="34036" y="0"/>
                    <a:pt x="37592" y="0"/>
                  </a:cubicBez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Shape 115"/>
            <p:cNvSpPr/>
            <p:nvPr/>
          </p:nvSpPr>
          <p:spPr>
            <a:xfrm>
              <a:off x="946480" y="3247771"/>
              <a:ext cx="76200" cy="610235"/>
            </a:xfrm>
            <a:custGeom>
              <a:avLst/>
              <a:gdLst/>
              <a:ahLst/>
              <a:cxnLst/>
              <a:rect l="0" t="0" r="0" b="0"/>
              <a:pathLst>
                <a:path w="76200" h="610235">
                  <a:moveTo>
                    <a:pt x="38100" y="0"/>
                  </a:moveTo>
                  <a:cubicBezTo>
                    <a:pt x="41656" y="0"/>
                    <a:pt x="44450" y="2794"/>
                    <a:pt x="44450" y="6350"/>
                  </a:cubicBezTo>
                  <a:lnTo>
                    <a:pt x="44450" y="534035"/>
                  </a:lnTo>
                  <a:lnTo>
                    <a:pt x="76200" y="534035"/>
                  </a:lnTo>
                  <a:lnTo>
                    <a:pt x="38100" y="610235"/>
                  </a:lnTo>
                  <a:lnTo>
                    <a:pt x="0" y="534035"/>
                  </a:lnTo>
                  <a:lnTo>
                    <a:pt x="31750" y="534035"/>
                  </a:lnTo>
                  <a:lnTo>
                    <a:pt x="31750" y="6350"/>
                  </a:lnTo>
                  <a:cubicBezTo>
                    <a:pt x="31750" y="2794"/>
                    <a:pt x="34544" y="0"/>
                    <a:pt x="38100" y="0"/>
                  </a:cubicBez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Shape 116"/>
            <p:cNvSpPr/>
            <p:nvPr/>
          </p:nvSpPr>
          <p:spPr>
            <a:xfrm>
              <a:off x="944575" y="4244721"/>
              <a:ext cx="76200" cy="658495"/>
            </a:xfrm>
            <a:custGeom>
              <a:avLst/>
              <a:gdLst/>
              <a:ahLst/>
              <a:cxnLst/>
              <a:rect l="0" t="0" r="0" b="0"/>
              <a:pathLst>
                <a:path w="76200" h="658495">
                  <a:moveTo>
                    <a:pt x="38100" y="0"/>
                  </a:moveTo>
                  <a:cubicBezTo>
                    <a:pt x="41656" y="0"/>
                    <a:pt x="44450" y="2794"/>
                    <a:pt x="44450" y="6350"/>
                  </a:cubicBezTo>
                  <a:lnTo>
                    <a:pt x="44450" y="582295"/>
                  </a:lnTo>
                  <a:lnTo>
                    <a:pt x="76200" y="582295"/>
                  </a:lnTo>
                  <a:lnTo>
                    <a:pt x="38100" y="658495"/>
                  </a:lnTo>
                  <a:lnTo>
                    <a:pt x="0" y="582295"/>
                  </a:lnTo>
                  <a:lnTo>
                    <a:pt x="31750" y="582295"/>
                  </a:lnTo>
                  <a:lnTo>
                    <a:pt x="31750" y="6350"/>
                  </a:lnTo>
                  <a:cubicBezTo>
                    <a:pt x="31750" y="2794"/>
                    <a:pt x="34544" y="0"/>
                    <a:pt x="38100" y="0"/>
                  </a:cubicBez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Shape 117"/>
            <p:cNvSpPr/>
            <p:nvPr/>
          </p:nvSpPr>
          <p:spPr>
            <a:xfrm>
              <a:off x="908888" y="5311521"/>
              <a:ext cx="76200" cy="588645"/>
            </a:xfrm>
            <a:custGeom>
              <a:avLst/>
              <a:gdLst/>
              <a:ahLst/>
              <a:cxnLst/>
              <a:rect l="0" t="0" r="0" b="0"/>
              <a:pathLst>
                <a:path w="76200" h="588645">
                  <a:moveTo>
                    <a:pt x="37592" y="0"/>
                  </a:moveTo>
                  <a:cubicBezTo>
                    <a:pt x="41148" y="0"/>
                    <a:pt x="43942" y="2794"/>
                    <a:pt x="43942" y="6350"/>
                  </a:cubicBezTo>
                  <a:lnTo>
                    <a:pt x="44438" y="512445"/>
                  </a:lnTo>
                  <a:lnTo>
                    <a:pt x="76200" y="512445"/>
                  </a:lnTo>
                  <a:lnTo>
                    <a:pt x="38227" y="588645"/>
                  </a:lnTo>
                  <a:lnTo>
                    <a:pt x="0" y="512445"/>
                  </a:lnTo>
                  <a:lnTo>
                    <a:pt x="31738" y="512445"/>
                  </a:lnTo>
                  <a:lnTo>
                    <a:pt x="31242" y="6350"/>
                  </a:lnTo>
                  <a:cubicBezTo>
                    <a:pt x="31242" y="2794"/>
                    <a:pt x="34036" y="0"/>
                    <a:pt x="37592" y="0"/>
                  </a:cubicBez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Shape 118"/>
            <p:cNvSpPr/>
            <p:nvPr/>
          </p:nvSpPr>
          <p:spPr>
            <a:xfrm>
              <a:off x="4091000" y="4171696"/>
              <a:ext cx="76200" cy="731520"/>
            </a:xfrm>
            <a:custGeom>
              <a:avLst/>
              <a:gdLst/>
              <a:ahLst/>
              <a:cxnLst/>
              <a:rect l="0" t="0" r="0" b="0"/>
              <a:pathLst>
                <a:path w="76200" h="731520">
                  <a:moveTo>
                    <a:pt x="38100" y="0"/>
                  </a:moveTo>
                  <a:cubicBezTo>
                    <a:pt x="41656" y="0"/>
                    <a:pt x="44450" y="2794"/>
                    <a:pt x="44450" y="6350"/>
                  </a:cubicBezTo>
                  <a:lnTo>
                    <a:pt x="44450" y="655320"/>
                  </a:lnTo>
                  <a:lnTo>
                    <a:pt x="76200" y="655320"/>
                  </a:lnTo>
                  <a:lnTo>
                    <a:pt x="38100" y="731520"/>
                  </a:lnTo>
                  <a:lnTo>
                    <a:pt x="0" y="655320"/>
                  </a:lnTo>
                  <a:lnTo>
                    <a:pt x="31750" y="655320"/>
                  </a:lnTo>
                  <a:lnTo>
                    <a:pt x="31750" y="6350"/>
                  </a:lnTo>
                  <a:cubicBezTo>
                    <a:pt x="31750" y="2794"/>
                    <a:pt x="34544" y="0"/>
                    <a:pt x="38100" y="0"/>
                  </a:cubicBez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Shape 119"/>
            <p:cNvSpPr/>
            <p:nvPr/>
          </p:nvSpPr>
          <p:spPr>
            <a:xfrm>
              <a:off x="2092020" y="6087491"/>
              <a:ext cx="1134745" cy="76200"/>
            </a:xfrm>
            <a:custGeom>
              <a:avLst/>
              <a:gdLst/>
              <a:ahLst/>
              <a:cxnLst/>
              <a:rect l="0" t="0" r="0" b="0"/>
              <a:pathLst>
                <a:path w="1134745" h="76200">
                  <a:moveTo>
                    <a:pt x="1058545" y="0"/>
                  </a:moveTo>
                  <a:lnTo>
                    <a:pt x="1134745" y="38100"/>
                  </a:lnTo>
                  <a:lnTo>
                    <a:pt x="1058545" y="76200"/>
                  </a:lnTo>
                  <a:lnTo>
                    <a:pt x="1058545" y="44450"/>
                  </a:lnTo>
                  <a:lnTo>
                    <a:pt x="6350" y="44450"/>
                  </a:lnTo>
                  <a:cubicBezTo>
                    <a:pt x="2794" y="44450"/>
                    <a:pt x="0" y="41656"/>
                    <a:pt x="0" y="38100"/>
                  </a:cubicBezTo>
                  <a:cubicBezTo>
                    <a:pt x="0" y="34544"/>
                    <a:pt x="2794" y="31750"/>
                    <a:pt x="6350" y="31750"/>
                  </a:cubicBezTo>
                  <a:lnTo>
                    <a:pt x="1058545" y="31750"/>
                  </a:lnTo>
                  <a:lnTo>
                    <a:pt x="1058545" y="0"/>
                  </a:lnTo>
                  <a:close/>
                </a:path>
              </a:pathLst>
            </a:custGeom>
            <a:ln w="0" cap="rnd">
              <a:miter lim="1016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55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851102"/>
            <a:ext cx="8596312" cy="411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2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9239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STAGES: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6995"/>
            <a:ext cx="8596668" cy="47143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After normalizing compute the mean intensity value and standard deviation across all training patches extracted for each sequence.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neural network: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In CNN image with kernels to obtain feature maps. So map is connected to the previous layer through the weights of the kernels.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processing: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Removing clusters in the segmentation obtained by the CNN that are smaller than a predeﬁned threshold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52" y="498088"/>
            <a:ext cx="8596668" cy="1230351"/>
          </a:xfrm>
        </p:spPr>
        <p:txBody>
          <a:bodyPr/>
          <a:lstStyle/>
          <a:p>
            <a:r>
              <a:rPr lang="en-US" dirty="0" smtClean="0"/>
              <a:t>            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252" y="1728439"/>
            <a:ext cx="8596668" cy="250902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1.Preprocessing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2.Feature extraction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3.Image Recognition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3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</TotalTime>
  <Words>357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Brain Tumor Segmentation Using Convolutional Neural Networks in MRI Images </vt:lpstr>
      <vt:lpstr>                        OBJECTIVE:</vt:lpstr>
      <vt:lpstr>INTRODUCTION:</vt:lpstr>
      <vt:lpstr>   Existing system Challenges:</vt:lpstr>
      <vt:lpstr>Overview of the proposed   system: </vt:lpstr>
      <vt:lpstr>PowerPoint Presentation</vt:lpstr>
      <vt:lpstr>PowerPoint Presentation</vt:lpstr>
      <vt:lpstr>THREE STAGES:</vt:lpstr>
      <vt:lpstr>             MODULES</vt:lpstr>
      <vt:lpstr>                MODULE-1</vt:lpstr>
      <vt:lpstr>PREPROCESSING:</vt:lpstr>
      <vt:lpstr>MODULE-2</vt:lpstr>
      <vt:lpstr>                  MODULE-3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</dc:creator>
  <cp:lastModifiedBy>CHANDRA</cp:lastModifiedBy>
  <cp:revision>23</cp:revision>
  <dcterms:created xsi:type="dcterms:W3CDTF">2018-01-02T18:38:29Z</dcterms:created>
  <dcterms:modified xsi:type="dcterms:W3CDTF">2018-01-03T06:24:04Z</dcterms:modified>
</cp:coreProperties>
</file>