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1977" y="257577"/>
            <a:ext cx="9830359" cy="1596982"/>
          </a:xfrm>
        </p:spPr>
        <p:txBody>
          <a:bodyPr>
            <a:normAutofit/>
          </a:bodyPr>
          <a:lstStyle/>
          <a:p>
            <a:pPr algn="ctr"/>
            <a:r>
              <a:rPr lang="en-US" sz="4000" dirty="0">
                <a:latin typeface="Times New Roman" panose="02020603050405020304" pitchFamily="18" charset="0"/>
                <a:cs typeface="Times New Roman" panose="02020603050405020304" pitchFamily="18" charset="0"/>
              </a:rPr>
              <a:t>A Deep Convolution Neural Network Model </a:t>
            </a:r>
            <a:r>
              <a:rPr lang="en-US" sz="4000" dirty="0" smtClean="0">
                <a:latin typeface="Times New Roman" panose="02020603050405020304" pitchFamily="18" charset="0"/>
                <a:cs typeface="Times New Roman" panose="02020603050405020304" pitchFamily="18" charset="0"/>
              </a:rPr>
              <a:t>   for </a:t>
            </a:r>
            <a:r>
              <a:rPr lang="en-US" sz="4000" dirty="0">
                <a:latin typeface="Times New Roman" panose="02020603050405020304" pitchFamily="18" charset="0"/>
                <a:cs typeface="Times New Roman" panose="02020603050405020304" pitchFamily="18" charset="0"/>
              </a:rPr>
              <a:t>Vehicle Recognition</a:t>
            </a:r>
          </a:p>
        </p:txBody>
      </p:sp>
      <p:sp>
        <p:nvSpPr>
          <p:cNvPr id="3" name="Subtitle 2"/>
          <p:cNvSpPr>
            <a:spLocks noGrp="1"/>
          </p:cNvSpPr>
          <p:nvPr>
            <p:ph type="subTitle" idx="1"/>
          </p:nvPr>
        </p:nvSpPr>
        <p:spPr>
          <a:xfrm>
            <a:off x="2589213" y="3412900"/>
            <a:ext cx="8915399" cy="2987899"/>
          </a:xfrm>
        </p:spPr>
        <p:txBody>
          <a:bodyPr>
            <a:normAutofit/>
          </a:bodyPr>
          <a:lstStyle/>
          <a:p>
            <a:r>
              <a:rPr lang="en-US" dirty="0" smtClean="0"/>
              <a:t>                           </a:t>
            </a:r>
            <a:r>
              <a:rPr lang="en-US" sz="2400" b="1" dirty="0" smtClean="0">
                <a:latin typeface="Times New Roman" panose="02020603050405020304" pitchFamily="18" charset="0"/>
                <a:cs typeface="Times New Roman" panose="02020603050405020304" pitchFamily="18" charset="0"/>
              </a:rPr>
              <a:t>Guided by</a:t>
            </a:r>
            <a:r>
              <a:rPr lang="en-US" dirty="0" smtClean="0"/>
              <a:t/>
            </a:r>
            <a:br>
              <a:rPr lang="en-US" dirty="0" smtClean="0"/>
            </a:br>
            <a:r>
              <a:rPr lang="en-US" dirty="0" smtClean="0"/>
              <a:t>                                               Assistant Professor </a:t>
            </a:r>
            <a:r>
              <a:rPr lang="en-US" dirty="0" err="1" smtClean="0"/>
              <a:t>Mrs.M</a:t>
            </a:r>
            <a:r>
              <a:rPr lang="en-US" dirty="0" smtClean="0"/>
              <a:t>.  </a:t>
            </a:r>
            <a:r>
              <a:rPr lang="en-US" sz="2000" dirty="0" smtClean="0">
                <a:latin typeface="Times New Roman" panose="02020603050405020304" pitchFamily="18" charset="0"/>
                <a:cs typeface="Times New Roman" panose="02020603050405020304" pitchFamily="18" charset="0"/>
              </a:rPr>
              <a:t>BLESSY QUEEN MARY</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Submitted by</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CHANDRALEKHA S(1418107)</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RUCKSHANA S(1418138)</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SUBHASHRI J(1418147)</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SWATHI S(1418148)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56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136" y="238817"/>
            <a:ext cx="8911687" cy="1280890"/>
          </a:xfrm>
        </p:spPr>
        <p:txBody>
          <a:bodyPr>
            <a:normAutofit/>
          </a:bodyPr>
          <a:lstStyle/>
          <a:p>
            <a:r>
              <a:rPr lang="en-US" sz="4400" dirty="0" smtClean="0">
                <a:latin typeface="Times New Roman" panose="02020603050405020304" pitchFamily="18" charset="0"/>
                <a:cs typeface="Times New Roman" panose="02020603050405020304" pitchFamily="18" charset="0"/>
              </a:rPr>
              <a:t>                FLOW DIAGRAM</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799559" y="1519707"/>
            <a:ext cx="3880802" cy="5190186"/>
          </a:xfrm>
          <a:prstGeom prst="rect">
            <a:avLst/>
          </a:prstGeom>
        </p:spPr>
      </p:pic>
    </p:spTree>
    <p:extLst>
      <p:ext uri="{BB962C8B-B14F-4D97-AF65-F5344CB8AC3E}">
        <p14:creationId xmlns:p14="http://schemas.microsoft.com/office/powerpoint/2010/main" val="176548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718" y="1403798"/>
            <a:ext cx="8284894" cy="2150771"/>
          </a:xfrm>
        </p:spPr>
        <p:txBody>
          <a:bodyPr/>
          <a:lstStyle/>
          <a:p>
            <a:r>
              <a:rPr lang="en-US" dirty="0" smtClean="0"/>
              <a:t>THANK YOU</a:t>
            </a:r>
            <a:endParaRPr lang="en-US" dirty="0"/>
          </a:p>
        </p:txBody>
      </p:sp>
    </p:spTree>
    <p:extLst>
      <p:ext uri="{BB962C8B-B14F-4D97-AF65-F5344CB8AC3E}">
        <p14:creationId xmlns:p14="http://schemas.microsoft.com/office/powerpoint/2010/main" val="6179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OBJECTIVE</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48496"/>
            <a:ext cx="8915400" cy="4262726"/>
          </a:xfrm>
        </p:spPr>
        <p:txBody>
          <a:bodyPr/>
          <a:lstStyle/>
          <a:p>
            <a:pPr>
              <a:buFont typeface="Wingdings" panose="05000000000000000000" pitchFamily="2" charset="2"/>
              <a:buChar char="Ø"/>
            </a:pPr>
            <a:r>
              <a:rPr lang="en-US" dirty="0" smtClean="0"/>
              <a:t> </a:t>
            </a:r>
            <a:r>
              <a:rPr lang="en-US" sz="2800" dirty="0">
                <a:latin typeface="Times New Roman" panose="02020603050405020304" pitchFamily="18" charset="0"/>
                <a:cs typeface="Times New Roman" panose="02020603050405020304" pitchFamily="18" charset="0"/>
              </a:rPr>
              <a:t>V</a:t>
            </a:r>
            <a:r>
              <a:rPr lang="en-US" sz="2800" dirty="0" smtClean="0">
                <a:latin typeface="Times New Roman" panose="02020603050405020304" pitchFamily="18" charset="0"/>
                <a:cs typeface="Times New Roman" panose="02020603050405020304" pitchFamily="18" charset="0"/>
              </a:rPr>
              <a:t>ehicle </a:t>
            </a:r>
            <a:r>
              <a:rPr lang="en-US" sz="2800" dirty="0">
                <a:latin typeface="Times New Roman" panose="02020603050405020304" pitchFamily="18" charset="0"/>
                <a:cs typeface="Times New Roman" panose="02020603050405020304" pitchFamily="18" charset="0"/>
              </a:rPr>
              <a:t>recognition has become an important application in intelligent traffic monitoring and management</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 </a:t>
            </a:r>
            <a:r>
              <a:rPr lang="en-US" sz="2800" dirty="0">
                <a:latin typeface="Times New Roman" panose="02020603050405020304" pitchFamily="18" charset="0"/>
                <a:cs typeface="Times New Roman" panose="02020603050405020304" pitchFamily="18" charset="0"/>
              </a:rPr>
              <a:t>deep convolution neural network which is no less than nine layers</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vehicle data set is employed which is collected from multiple perspectives and the deep learning </a:t>
            </a:r>
            <a:r>
              <a:rPr lang="en-US" sz="2800" dirty="0" smtClean="0">
                <a:latin typeface="Times New Roman" panose="02020603050405020304" pitchFamily="18" charset="0"/>
                <a:cs typeface="Times New Roman" panose="02020603050405020304" pitchFamily="18" charset="0"/>
              </a:rPr>
              <a:t>framework </a:t>
            </a:r>
            <a:r>
              <a:rPr lang="en-US" sz="2800" dirty="0">
                <a:latin typeface="Times New Roman" panose="02020603050405020304" pitchFamily="18" charset="0"/>
                <a:cs typeface="Times New Roman" panose="02020603050405020304" pitchFamily="18" charset="0"/>
              </a:rPr>
              <a:t>is used to verify the proposed algorithm.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40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Traditional algorithms have </a:t>
            </a:r>
            <a:r>
              <a:rPr lang="en-US" sz="2800" dirty="0">
                <a:latin typeface="Times New Roman" panose="02020603050405020304" pitchFamily="18" charset="0"/>
                <a:cs typeface="Times New Roman" panose="02020603050405020304" pitchFamily="18" charset="0"/>
              </a:rPr>
              <a:t>some flaws, such as low recognition efficiency, low accuracy of recognition efficiency</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After deep learning proposed, both the recognition accuracy and efficiency have a greatly improve. </a:t>
            </a:r>
          </a:p>
        </p:txBody>
      </p:sp>
    </p:spTree>
    <p:extLst>
      <p:ext uri="{BB962C8B-B14F-4D97-AF65-F5344CB8AC3E}">
        <p14:creationId xmlns:p14="http://schemas.microsoft.com/office/powerpoint/2010/main" val="255900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959" y="521079"/>
            <a:ext cx="8911687" cy="805445"/>
          </a:xfrm>
        </p:spPr>
        <p:txBody>
          <a:bodyPr>
            <a:normAutofit/>
          </a:bodyPr>
          <a:lstStyle/>
          <a:p>
            <a:r>
              <a:rPr lang="en-US" sz="4400" dirty="0" smtClean="0">
                <a:latin typeface="Times New Roman" panose="02020603050405020304" pitchFamily="18" charset="0"/>
                <a:cs typeface="Times New Roman" panose="02020603050405020304" pitchFamily="18" charset="0"/>
              </a:rPr>
              <a:t> LITERATURE SURVEY </a:t>
            </a:r>
            <a:r>
              <a:rPr lang="en-US" sz="4400" dirty="0">
                <a:latin typeface="Times New Roman" panose="02020603050405020304" pitchFamily="18" charset="0"/>
                <a:cs typeface="Times New Roman" panose="02020603050405020304" pitchFamily="18" charset="0"/>
              </a:rPr>
              <a:t>I</a:t>
            </a:r>
          </a:p>
        </p:txBody>
      </p:sp>
      <p:sp>
        <p:nvSpPr>
          <p:cNvPr id="3" name="Content Placeholder 2"/>
          <p:cNvSpPr>
            <a:spLocks noGrp="1"/>
          </p:cNvSpPr>
          <p:nvPr>
            <p:ph idx="1"/>
          </p:nvPr>
        </p:nvSpPr>
        <p:spPr>
          <a:xfrm>
            <a:off x="2589212" y="1532586"/>
            <a:ext cx="8915400" cy="4378636"/>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Vehicle detection in aerial images based on region convolutional       neural networks and hard negative example mining</a:t>
            </a:r>
          </a:p>
          <a:p>
            <a:pPr marL="0" indent="0">
              <a:buNone/>
            </a:pPr>
            <a:r>
              <a:rPr lang="en-US" sz="2400" dirty="0" smtClean="0">
                <a:latin typeface="Times New Roman" panose="02020603050405020304" pitchFamily="18" charset="0"/>
                <a:cs typeface="Times New Roman" panose="02020603050405020304" pitchFamily="18" charset="0"/>
              </a:rPr>
              <a:t>This paper has: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An HRPN to generate vehicle like regions, which combines </a:t>
            </a:r>
            <a:r>
              <a:rPr lang="en-US" sz="2400" dirty="0" err="1" smtClean="0">
                <a:latin typeface="Times New Roman" panose="02020603050405020304" pitchFamily="18" charset="0"/>
                <a:cs typeface="Times New Roman" panose="02020603050405020304" pitchFamily="18" charset="0"/>
              </a:rPr>
              <a:t>hierarchiacal</a:t>
            </a:r>
            <a:r>
              <a:rPr lang="en-US" sz="2400" dirty="0" smtClean="0">
                <a:latin typeface="Times New Roman" panose="02020603050405020304" pitchFamily="18" charset="0"/>
                <a:cs typeface="Times New Roman" panose="02020603050405020304" pitchFamily="18" charset="0"/>
              </a:rPr>
              <a:t> feature maps for small object detection which improves classification accuracy by hard negative example mining</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performance could be further improved by enhancing the resolution of the hyper feature map using deep convolution layers to improve the performance.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01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INTRODUCTION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Deep convolutional </a:t>
            </a:r>
            <a:r>
              <a:rPr lang="en-US" sz="2400" dirty="0">
                <a:latin typeface="Times New Roman" panose="02020603050405020304" pitchFamily="18" charset="0"/>
                <a:cs typeface="Times New Roman" panose="02020603050405020304" pitchFamily="18" charset="0"/>
              </a:rPr>
              <a:t>Neural Network </a:t>
            </a:r>
            <a:r>
              <a:rPr lang="en-US" sz="2400" dirty="0" smtClean="0">
                <a:latin typeface="Times New Roman" panose="02020603050405020304" pitchFamily="18" charset="0"/>
                <a:cs typeface="Times New Roman" panose="02020603050405020304" pitchFamily="18" charset="0"/>
              </a:rPr>
              <a:t>(DCNN</a:t>
            </a:r>
            <a:r>
              <a:rPr lang="en-US" sz="2400" dirty="0">
                <a:latin typeface="Times New Roman" panose="02020603050405020304" pitchFamily="18" charset="0"/>
                <a:cs typeface="Times New Roman" panose="02020603050405020304" pitchFamily="18" charset="0"/>
              </a:rPr>
              <a:t>) is comprised of one or more convolutional layers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then followed by one or more fully connected </a:t>
            </a:r>
            <a:r>
              <a:rPr lang="en-US" sz="2400" dirty="0" smtClean="0">
                <a:latin typeface="Times New Roman" panose="02020603050405020304" pitchFamily="18" charset="0"/>
                <a:cs typeface="Times New Roman" panose="02020603050405020304" pitchFamily="18" charset="0"/>
              </a:rPr>
              <a:t>layers.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 DCNN </a:t>
            </a:r>
            <a:r>
              <a:rPr lang="en-US" sz="2400" dirty="0">
                <a:latin typeface="Times New Roman" panose="02020603050405020304" pitchFamily="18" charset="0"/>
                <a:cs typeface="Times New Roman" panose="02020603050405020304" pitchFamily="18" charset="0"/>
              </a:rPr>
              <a:t>is designed to take advantage of the 2D structure of an input image (</a:t>
            </a:r>
            <a:r>
              <a:rPr lang="en-US" sz="2400" dirty="0" smtClean="0">
                <a:latin typeface="Times New Roman" panose="02020603050405020304" pitchFamily="18" charset="0"/>
                <a:cs typeface="Times New Roman" panose="02020603050405020304" pitchFamily="18" charset="0"/>
              </a:rPr>
              <a:t>or speech </a:t>
            </a:r>
            <a:r>
              <a:rPr lang="en-US" sz="2400" dirty="0">
                <a:latin typeface="Times New Roman" panose="02020603050405020304" pitchFamily="18" charset="0"/>
                <a:cs typeface="Times New Roman" panose="02020603050405020304" pitchFamily="18" charset="0"/>
              </a:rPr>
              <a:t>signal</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is achieved with local connections and tied weights followed by some form of pooling which results in translation invariant features. Another benefit of CNNs is that they are easier to train and have many fewer parameters than fully connected networks with the same number of hidden units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34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5307"/>
            <a:ext cx="8911687" cy="978795"/>
          </a:xfrm>
        </p:spPr>
        <p:txBody>
          <a:bodyPr/>
          <a:lstStyle/>
          <a:p>
            <a:r>
              <a:rPr lang="en-US" dirty="0" smtClean="0">
                <a:latin typeface="Times New Roman" panose="02020603050405020304" pitchFamily="18" charset="0"/>
                <a:cs typeface="Times New Roman" panose="02020603050405020304" pitchFamily="18" charset="0"/>
              </a:rPr>
              <a:t>EXISTING</a:t>
            </a:r>
            <a:r>
              <a:rPr lang="en-US" dirty="0" smtClean="0"/>
              <a:t> </a:t>
            </a:r>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25376" y="1880315"/>
            <a:ext cx="8915400" cy="4082422"/>
          </a:xfrm>
        </p:spPr>
        <p:txBody>
          <a:bodyPr>
            <a:normAutofit/>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Vehicle detection in aerial images based on region convolutional       neural networks and hard negative example mining</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Automated vehicle detection and classification with probabilistic neural network.</a:t>
            </a:r>
          </a:p>
        </p:txBody>
      </p:sp>
    </p:spTree>
    <p:extLst>
      <p:ext uri="{BB962C8B-B14F-4D97-AF65-F5344CB8AC3E}">
        <p14:creationId xmlns:p14="http://schemas.microsoft.com/office/powerpoint/2010/main" val="170808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           CHALLENGES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764406"/>
            <a:ext cx="8915400" cy="4146816"/>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Poor performance for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locating small sized vehicles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Low accuracy.</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Can’t distinguish vehicles and complex background</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Low resolution for large sized images.</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08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1064"/>
            <a:ext cx="8911687" cy="913327"/>
          </a:xfrm>
        </p:spPr>
        <p:txBody>
          <a:bodyPr/>
          <a:lstStyle/>
          <a:p>
            <a:r>
              <a:rPr lang="en-US" sz="4400" dirty="0" smtClean="0">
                <a:latin typeface="Times New Roman" panose="02020603050405020304" pitchFamily="18" charset="0"/>
                <a:cs typeface="Times New Roman" panose="02020603050405020304" pitchFamily="18" charset="0"/>
              </a:rPr>
              <a:t>      PROPOSED</a:t>
            </a:r>
            <a:r>
              <a:rPr lang="en-US" dirty="0" smtClean="0"/>
              <a:t> </a:t>
            </a:r>
            <a:r>
              <a:rPr lang="en-US" sz="4400" dirty="0" smtClean="0">
                <a:latin typeface="Times New Roman" panose="02020603050405020304" pitchFamily="18" charset="0"/>
                <a:cs typeface="Times New Roman" panose="02020603050405020304" pitchFamily="18" charset="0"/>
              </a:rPr>
              <a:t>SYSTEM</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67479" y="1785870"/>
            <a:ext cx="8915400" cy="3777622"/>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A Deep convolutional neural network has less than nine layers.</a:t>
            </a:r>
          </a:p>
          <a:p>
            <a:pPr>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ReLU</a:t>
            </a:r>
            <a:r>
              <a:rPr lang="en-US" sz="2400" dirty="0" smtClean="0">
                <a:latin typeface="Times New Roman" panose="02020603050405020304" pitchFamily="18" charset="0"/>
                <a:cs typeface="Times New Roman" panose="02020603050405020304" pitchFamily="18" charset="0"/>
              </a:rPr>
              <a:t> layer(Rectified Linear Units) or Activation layer</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Pooling layer</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Dropout layer</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Network in network layer.</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306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dirty="0" smtClean="0">
                <a:latin typeface="Times New Roman" panose="02020603050405020304" pitchFamily="18" charset="0"/>
                <a:cs typeface="Times New Roman" panose="02020603050405020304" pitchFamily="18" charset="0"/>
              </a:rPr>
              <a:t>ADVANTAGES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Edge detection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ost </a:t>
            </a:r>
            <a:r>
              <a:rPr lang="en-US" sz="2400" dirty="0">
                <a:latin typeface="Times New Roman" panose="02020603050405020304" pitchFamily="18" charset="0"/>
                <a:cs typeface="Times New Roman" panose="02020603050405020304" pitchFamily="18" charset="0"/>
              </a:rPr>
              <a:t>time-consuming parts of machine learning practice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dapted </a:t>
            </a:r>
            <a:r>
              <a:rPr lang="en-US" sz="2400" dirty="0">
                <a:latin typeface="Times New Roman" panose="02020603050405020304" pitchFamily="18" charset="0"/>
                <a:cs typeface="Times New Roman" panose="02020603050405020304" pitchFamily="18" charset="0"/>
              </a:rPr>
              <a:t>to new problems </a:t>
            </a:r>
            <a:r>
              <a:rPr lang="en-US" sz="2400" dirty="0" smtClean="0">
                <a:latin typeface="Times New Roman" panose="02020603050405020304" pitchFamily="18" charset="0"/>
                <a:cs typeface="Times New Roman" panose="02020603050405020304" pitchFamily="18" charset="0"/>
              </a:rPr>
              <a:t>easily</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9727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TotalTime>
  <Words>390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Wisp</vt:lpstr>
      <vt:lpstr>A Deep Convolution Neural Network Model    for Vehicle Recognition</vt:lpstr>
      <vt:lpstr>               OBJECTIVE</vt:lpstr>
      <vt:lpstr>PROBLEM STATEMENT</vt:lpstr>
      <vt:lpstr> LITERATURE SURVEY I</vt:lpstr>
      <vt:lpstr>INTRODUCTION</vt:lpstr>
      <vt:lpstr>EXISTING SYSTEM</vt:lpstr>
      <vt:lpstr>           CHALLENGES </vt:lpstr>
      <vt:lpstr>      PROPOSED SYSTEM</vt:lpstr>
      <vt:lpstr>      ADVANTAGES</vt:lpstr>
      <vt:lpstr>                FLOW DIAGRAM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Convolution Neural Network Model    for Vehicle Recognition</dc:title>
  <dc:creator>CHANDRA</dc:creator>
  <cp:lastModifiedBy>CHANDRA</cp:lastModifiedBy>
  <cp:revision>12</cp:revision>
  <dcterms:created xsi:type="dcterms:W3CDTF">2017-08-18T03:27:45Z</dcterms:created>
  <dcterms:modified xsi:type="dcterms:W3CDTF">2017-08-18T05:36:56Z</dcterms:modified>
</cp:coreProperties>
</file>