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5" r:id="rId2"/>
  </p:sldMasterIdLst>
  <p:sldIdLst>
    <p:sldId id="256" r:id="rId3"/>
    <p:sldId id="267" r:id="rId4"/>
    <p:sldId id="269" r:id="rId5"/>
    <p:sldId id="270" r:id="rId6"/>
    <p:sldId id="271" r:id="rId7"/>
    <p:sldId id="272" r:id="rId8"/>
    <p:sldId id="273" r:id="rId9"/>
    <p:sldId id="258" r:id="rId10"/>
    <p:sldId id="260" r:id="rId11"/>
    <p:sldId id="277" r:id="rId12"/>
    <p:sldId id="261" r:id="rId13"/>
    <p:sldId id="262" r:id="rId14"/>
    <p:sldId id="27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740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1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22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84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55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6536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287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762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695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66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8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02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977" y="257577"/>
            <a:ext cx="9830359" cy="1596982"/>
          </a:xfrm>
        </p:spPr>
        <p:txBody>
          <a:bodyPr>
            <a:normAutofit/>
          </a:bodyPr>
          <a:lstStyle/>
          <a:p>
            <a:pPr algn="ctr"/>
            <a:r>
              <a:rPr lang="en-US" sz="4000" spc="-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 Tumor Segmentation Using Convolutional Neural Networks in MRI Images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412900"/>
            <a:ext cx="8915399" cy="2987899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      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     Assistant Professor </a:t>
            </a:r>
            <a:r>
              <a:rPr lang="en-US" dirty="0" err="1" smtClean="0"/>
              <a:t>Mrs.M</a:t>
            </a:r>
            <a:r>
              <a:rPr lang="en-US" dirty="0" smtClean="0"/>
              <a:t>.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BLESSY QUEEN MARY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CHANDRALEKHA S(1418107)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RUCKSHANA S(1418138)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SUBHASHRI J(1418147)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SWATHI S(1418148)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56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56118"/>
            <a:ext cx="8596668" cy="880945"/>
          </a:xfrm>
        </p:spPr>
        <p:txBody>
          <a:bodyPr/>
          <a:lstStyle/>
          <a:p>
            <a:r>
              <a:rPr lang="en-US" dirty="0" smtClean="0"/>
              <a:t>               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MODULE-1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123721"/>
            <a:ext cx="8926550" cy="70278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45231" y="1303420"/>
            <a:ext cx="1137425" cy="387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4510" y="1944825"/>
            <a:ext cx="1538868" cy="379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06235" y="2570286"/>
            <a:ext cx="1949238" cy="74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intensity Normalization Method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58322" y="3719767"/>
            <a:ext cx="3133493" cy="788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normalizing , compute Mean and standard deviation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58322" y="4935348"/>
            <a:ext cx="3256156" cy="1061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computing ,normalize each sequence to have zero mean and unit variance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868617" y="6320726"/>
            <a:ext cx="1014761" cy="398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6" idx="0"/>
          </p:cNvCxnSpPr>
          <p:nvPr/>
        </p:nvCxnSpPr>
        <p:spPr>
          <a:xfrm>
            <a:off x="5113943" y="1543381"/>
            <a:ext cx="1" cy="40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31132" y="3315129"/>
            <a:ext cx="0" cy="41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273082" y="4500454"/>
            <a:ext cx="0" cy="43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273082" y="5519853"/>
            <a:ext cx="0" cy="39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0"/>
          </p:cNvCxnSpPr>
          <p:nvPr/>
        </p:nvCxnSpPr>
        <p:spPr>
          <a:xfrm>
            <a:off x="5180854" y="2324706"/>
            <a:ext cx="0" cy="24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73082" y="5996734"/>
            <a:ext cx="0" cy="32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5307"/>
            <a:ext cx="8911687" cy="97879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091" y="1880315"/>
            <a:ext cx="5409281" cy="3451849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MEAN FORMULA: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X=X-MEAN(X(:))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VARIANCE:</a:t>
            </a:r>
            <a:r>
              <a:rPr lang="en-US" sz="2400" b="1" dirty="0">
                <a:solidFill>
                  <a:schemeClr val="tx1"/>
                </a:solidFill>
              </a:rPr>
              <a:t>MEAN FORMULA: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X=X-MEAN(X(:))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VARIANCE: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X=X/STD(X(:))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X=X/STD(X(:))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onvolution_schematic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57" y="1880315"/>
            <a:ext cx="4483865" cy="421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088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MODULE-2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64406"/>
            <a:ext cx="8915400" cy="4146816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252" y="1905000"/>
            <a:ext cx="5200339" cy="40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8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4966"/>
            <a:ext cx="8596668" cy="8140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</a:t>
            </a:r>
            <a:r>
              <a:rPr lang="en-US" dirty="0" smtClean="0"/>
              <a:t>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MODULE-3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848300"/>
            <a:ext cx="9269553" cy="6411144"/>
          </a:xfrm>
        </p:spPr>
        <p:txBody>
          <a:bodyPr/>
          <a:lstStyle/>
          <a:p>
            <a:r>
              <a:rPr lang="en-US" dirty="0" smtClean="0"/>
              <a:t>                                           yes 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53058" y="1326997"/>
            <a:ext cx="914400" cy="34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15881" y="1962614"/>
            <a:ext cx="2274849" cy="657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the extracted image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5881" y="3011098"/>
            <a:ext cx="2274849" cy="4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4415881" y="3757558"/>
            <a:ext cx="2375211" cy="136044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extracted image is normal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3629" y="4906940"/>
            <a:ext cx="1773044" cy="613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Tumor is identified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32648" y="4816789"/>
            <a:ext cx="1427356" cy="613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tumor occur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344834" y="6207738"/>
            <a:ext cx="947853" cy="348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10258" y="1671877"/>
            <a:ext cx="0" cy="30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27144" y="2631957"/>
            <a:ext cx="0" cy="379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0"/>
          </p:cNvCxnSpPr>
          <p:nvPr/>
        </p:nvCxnSpPr>
        <p:spPr>
          <a:xfrm>
            <a:off x="5603486" y="3378416"/>
            <a:ext cx="1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440151" y="4449068"/>
            <a:ext cx="975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54056" y="4465525"/>
            <a:ext cx="0" cy="70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3"/>
          </p:cNvCxnSpPr>
          <p:nvPr/>
        </p:nvCxnSpPr>
        <p:spPr>
          <a:xfrm flipV="1">
            <a:off x="6791092" y="4437782"/>
            <a:ext cx="14831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253247" y="4471639"/>
            <a:ext cx="0" cy="86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432022" y="5449049"/>
            <a:ext cx="0" cy="35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32022" y="5761754"/>
            <a:ext cx="4834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253247" y="5392890"/>
            <a:ext cx="0" cy="35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800866" y="5761754"/>
            <a:ext cx="17895" cy="43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04862" y="410297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9718" y="1403798"/>
            <a:ext cx="8284894" cy="2150771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8496"/>
            <a:ext cx="8915400" cy="42627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the brain tumors with the highest mortality rate and prevalence.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Deep convolution neural network.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70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Deep convolutional Neural Network (DCNN) is comprised of one or more convolutional layers and then followed by one or more fully connected layers.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 DCNN is designed to take advantage of the 3D filter of an input image.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396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2933" y="609600"/>
            <a:ext cx="7873720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xisting system Challenges: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MRI images are altered by the bias ﬁeld distortion. This makes the intensity of the  same tissues to vary across the image.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can vary even if the image of the same patient is acquired in the same scanner in different time.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14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89213" y="1422400"/>
            <a:ext cx="8915399" cy="25174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6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49867" y="440267"/>
            <a:ext cx="7999411" cy="6249008"/>
            <a:chOff x="0" y="0"/>
            <a:chExt cx="5582257" cy="646475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390144"/>
              <a:ext cx="1070382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                 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0802" y="390144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780288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1169289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559433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1949576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2339721"/>
              <a:ext cx="56314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2729865"/>
              <a:ext cx="56314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3120009"/>
              <a:ext cx="56314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3508883"/>
              <a:ext cx="56314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3899027"/>
              <a:ext cx="56314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4289171"/>
              <a:ext cx="56314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4679315"/>
              <a:ext cx="56314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5069459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5458460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0" y="5848604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238748"/>
              <a:ext cx="2475241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                                           </a:t>
              </a:r>
              <a:endParaRPr lang="en-US" sz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62658" y="6238748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3" name="Shape 47"/>
            <p:cNvSpPr/>
            <p:nvPr/>
          </p:nvSpPr>
          <p:spPr>
            <a:xfrm>
              <a:off x="423875" y="170561"/>
              <a:ext cx="1080770" cy="997585"/>
            </a:xfrm>
            <a:custGeom>
              <a:avLst/>
              <a:gdLst/>
              <a:ahLst/>
              <a:cxnLst/>
              <a:rect l="0" t="0" r="0" b="0"/>
              <a:pathLst>
                <a:path w="1080770" h="997585">
                  <a:moveTo>
                    <a:pt x="540385" y="0"/>
                  </a:moveTo>
                  <a:cubicBezTo>
                    <a:pt x="241935" y="0"/>
                    <a:pt x="0" y="70103"/>
                    <a:pt x="0" y="156590"/>
                  </a:cubicBezTo>
                  <a:lnTo>
                    <a:pt x="0" y="840994"/>
                  </a:lnTo>
                  <a:cubicBezTo>
                    <a:pt x="0" y="927481"/>
                    <a:pt x="241935" y="997585"/>
                    <a:pt x="540385" y="997585"/>
                  </a:cubicBezTo>
                  <a:cubicBezTo>
                    <a:pt x="838835" y="997585"/>
                    <a:pt x="1080770" y="927481"/>
                    <a:pt x="1080770" y="840994"/>
                  </a:cubicBezTo>
                  <a:lnTo>
                    <a:pt x="1080770" y="156590"/>
                  </a:lnTo>
                  <a:cubicBezTo>
                    <a:pt x="1080770" y="70103"/>
                    <a:pt x="838835" y="0"/>
                    <a:pt x="540385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Shape 48"/>
            <p:cNvSpPr/>
            <p:nvPr/>
          </p:nvSpPr>
          <p:spPr>
            <a:xfrm>
              <a:off x="423875" y="327151"/>
              <a:ext cx="1080770" cy="156591"/>
            </a:xfrm>
            <a:custGeom>
              <a:avLst/>
              <a:gdLst/>
              <a:ahLst/>
              <a:cxnLst/>
              <a:rect l="0" t="0" r="0" b="0"/>
              <a:pathLst>
                <a:path w="1080770" h="156591">
                  <a:moveTo>
                    <a:pt x="0" y="0"/>
                  </a:moveTo>
                  <a:cubicBezTo>
                    <a:pt x="0" y="86487"/>
                    <a:pt x="241935" y="156591"/>
                    <a:pt x="540385" y="156591"/>
                  </a:cubicBezTo>
                  <a:cubicBezTo>
                    <a:pt x="838835" y="156591"/>
                    <a:pt x="1080770" y="86487"/>
                    <a:pt x="1080770" y="0"/>
                  </a:cubicBezTo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1157" y="507492"/>
              <a:ext cx="226576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   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1157" y="546735"/>
              <a:ext cx="868130" cy="38792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Image acquisition</a:t>
              </a:r>
              <a:endParaRPr lang="en-US" sz="12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73810" y="708660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sp>
          <p:nvSpPr>
            <p:cNvPr id="29" name="Shape 55"/>
            <p:cNvSpPr/>
            <p:nvPr/>
          </p:nvSpPr>
          <p:spPr>
            <a:xfrm>
              <a:off x="3108020" y="548386"/>
              <a:ext cx="1959610" cy="346075"/>
            </a:xfrm>
            <a:custGeom>
              <a:avLst/>
              <a:gdLst/>
              <a:ahLst/>
              <a:cxnLst/>
              <a:rect l="0" t="0" r="0" b="0"/>
              <a:pathLst>
                <a:path w="1959610" h="346075">
                  <a:moveTo>
                    <a:pt x="0" y="346075"/>
                  </a:moveTo>
                  <a:lnTo>
                    <a:pt x="1959610" y="346075"/>
                  </a:lnTo>
                  <a:lnTo>
                    <a:pt x="1959610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5556" y="603504"/>
              <a:ext cx="564092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         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29228" y="603504"/>
              <a:ext cx="1093523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Training Set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451046" y="603504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sp>
          <p:nvSpPr>
            <p:cNvPr id="33" name="Shape 61"/>
            <p:cNvSpPr/>
            <p:nvPr/>
          </p:nvSpPr>
          <p:spPr>
            <a:xfrm>
              <a:off x="3108020" y="1777746"/>
              <a:ext cx="1959610" cy="368300"/>
            </a:xfrm>
            <a:custGeom>
              <a:avLst/>
              <a:gdLst/>
              <a:ahLst/>
              <a:cxnLst/>
              <a:rect l="0" t="0" r="0" b="0"/>
              <a:pathLst>
                <a:path w="1959610" h="368300">
                  <a:moveTo>
                    <a:pt x="0" y="368300"/>
                  </a:moveTo>
                  <a:lnTo>
                    <a:pt x="1959610" y="368300"/>
                  </a:lnTo>
                  <a:lnTo>
                    <a:pt x="1959610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05556" y="1833753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48228" y="1833753"/>
              <a:ext cx="2105595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Feature Extraction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33570" y="1833753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sp>
          <p:nvSpPr>
            <p:cNvPr id="37" name="Shape 67"/>
            <p:cNvSpPr/>
            <p:nvPr/>
          </p:nvSpPr>
          <p:spPr>
            <a:xfrm>
              <a:off x="3595065" y="3180461"/>
              <a:ext cx="1033145" cy="997585"/>
            </a:xfrm>
            <a:custGeom>
              <a:avLst/>
              <a:gdLst/>
              <a:ahLst/>
              <a:cxnLst/>
              <a:rect l="0" t="0" r="0" b="0"/>
              <a:pathLst>
                <a:path w="1033145" h="997585">
                  <a:moveTo>
                    <a:pt x="516509" y="0"/>
                  </a:moveTo>
                  <a:cubicBezTo>
                    <a:pt x="231267" y="0"/>
                    <a:pt x="0" y="70104"/>
                    <a:pt x="0" y="156591"/>
                  </a:cubicBezTo>
                  <a:lnTo>
                    <a:pt x="0" y="840994"/>
                  </a:lnTo>
                  <a:cubicBezTo>
                    <a:pt x="0" y="927481"/>
                    <a:pt x="231267" y="997585"/>
                    <a:pt x="516509" y="997585"/>
                  </a:cubicBezTo>
                  <a:cubicBezTo>
                    <a:pt x="801878" y="997585"/>
                    <a:pt x="1033145" y="927481"/>
                    <a:pt x="1033145" y="840994"/>
                  </a:cubicBezTo>
                  <a:lnTo>
                    <a:pt x="1033145" y="156591"/>
                  </a:lnTo>
                  <a:cubicBezTo>
                    <a:pt x="1033145" y="70104"/>
                    <a:pt x="801878" y="0"/>
                    <a:pt x="516509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Shape 68"/>
            <p:cNvSpPr/>
            <p:nvPr/>
          </p:nvSpPr>
          <p:spPr>
            <a:xfrm>
              <a:off x="3595065" y="3337052"/>
              <a:ext cx="1033145" cy="156591"/>
            </a:xfrm>
            <a:custGeom>
              <a:avLst/>
              <a:gdLst/>
              <a:ahLst/>
              <a:cxnLst/>
              <a:rect l="0" t="0" r="0" b="0"/>
              <a:pathLst>
                <a:path w="1033145" h="156591">
                  <a:moveTo>
                    <a:pt x="0" y="0"/>
                  </a:moveTo>
                  <a:cubicBezTo>
                    <a:pt x="0" y="86487"/>
                    <a:pt x="231267" y="156591"/>
                    <a:pt x="516509" y="156591"/>
                  </a:cubicBezTo>
                  <a:cubicBezTo>
                    <a:pt x="801878" y="156591"/>
                    <a:pt x="1033145" y="86487"/>
                    <a:pt x="1033145" y="0"/>
                  </a:cubicBezTo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691712" y="3550793"/>
              <a:ext cx="169841" cy="18993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100">
                  <a:solidFill>
                    <a:srgbClr val="000000"/>
                  </a:solidFill>
                  <a:ea typeface="Calibri" panose="020F0502020204030204" pitchFamily="34" charset="0"/>
                  <a:cs typeface="Calibri" panose="020F0502020204030204" pitchFamily="34" charset="0"/>
                </a:rPr>
                <a:t>    </a:t>
              </a:r>
              <a:endParaRPr lang="en-US" sz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819728" y="3518027"/>
              <a:ext cx="56314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862400" y="3518027"/>
              <a:ext cx="505885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Image</a:t>
              </a:r>
              <a:endParaRPr lang="en-US" sz="12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243782" y="3518027"/>
              <a:ext cx="280694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    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691712" y="3719195"/>
              <a:ext cx="868130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Database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344365" y="3719195"/>
              <a:ext cx="56314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sp>
          <p:nvSpPr>
            <p:cNvPr id="45" name="Shape 77"/>
            <p:cNvSpPr/>
            <p:nvPr/>
          </p:nvSpPr>
          <p:spPr>
            <a:xfrm>
              <a:off x="68275" y="1872996"/>
              <a:ext cx="1923415" cy="335280"/>
            </a:xfrm>
            <a:custGeom>
              <a:avLst/>
              <a:gdLst/>
              <a:ahLst/>
              <a:cxnLst/>
              <a:rect l="0" t="0" r="0" b="0"/>
              <a:pathLst>
                <a:path w="1923415" h="335280">
                  <a:moveTo>
                    <a:pt x="0" y="335280"/>
                  </a:moveTo>
                  <a:lnTo>
                    <a:pt x="1923415" y="335280"/>
                  </a:lnTo>
                  <a:lnTo>
                    <a:pt x="1923415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64541" y="1961007"/>
              <a:ext cx="588520" cy="18993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100">
                  <a:solidFill>
                    <a:srgbClr val="000000"/>
                  </a:solidFill>
                  <a:ea typeface="Calibri" panose="020F0502020204030204" pitchFamily="34" charset="0"/>
                  <a:cs typeface="Calibri" panose="020F0502020204030204" pitchFamily="34" charset="0"/>
                </a:rPr>
                <a:t>              </a:t>
              </a:r>
              <a:endParaRPr lang="en-US" sz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6501" y="1928241"/>
              <a:ext cx="756852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Test Set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75334" y="1928241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sp>
          <p:nvSpPr>
            <p:cNvPr id="49" name="Shape 82"/>
            <p:cNvSpPr/>
            <p:nvPr/>
          </p:nvSpPr>
          <p:spPr>
            <a:xfrm>
              <a:off x="68275" y="2882646"/>
              <a:ext cx="1923415" cy="371475"/>
            </a:xfrm>
            <a:custGeom>
              <a:avLst/>
              <a:gdLst/>
              <a:ahLst/>
              <a:cxnLst/>
              <a:rect l="0" t="0" r="0" b="0"/>
              <a:pathLst>
                <a:path w="1923415" h="371475">
                  <a:moveTo>
                    <a:pt x="0" y="371475"/>
                  </a:moveTo>
                  <a:lnTo>
                    <a:pt x="1923415" y="371475"/>
                  </a:lnTo>
                  <a:lnTo>
                    <a:pt x="1923415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64541" y="2938653"/>
              <a:ext cx="507744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        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45541" y="2938653"/>
              <a:ext cx="1013896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Test Image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307922" y="2938653"/>
              <a:ext cx="56314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sp>
          <p:nvSpPr>
            <p:cNvPr id="53" name="Shape 88"/>
            <p:cNvSpPr/>
            <p:nvPr/>
          </p:nvSpPr>
          <p:spPr>
            <a:xfrm>
              <a:off x="68275" y="3858006"/>
              <a:ext cx="1923415" cy="393065"/>
            </a:xfrm>
            <a:custGeom>
              <a:avLst/>
              <a:gdLst/>
              <a:ahLst/>
              <a:cxnLst/>
              <a:rect l="0" t="0" r="0" b="0"/>
              <a:pathLst>
                <a:path w="1923415" h="393065">
                  <a:moveTo>
                    <a:pt x="0" y="393065"/>
                  </a:moveTo>
                  <a:lnTo>
                    <a:pt x="1923415" y="393065"/>
                  </a:lnTo>
                  <a:lnTo>
                    <a:pt x="1923415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64541" y="3914267"/>
              <a:ext cx="56314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7213" y="3914267"/>
              <a:ext cx="2105595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Feature Extraction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792554" y="3914267"/>
              <a:ext cx="56314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sp>
          <p:nvSpPr>
            <p:cNvPr id="57" name="Shape 94"/>
            <p:cNvSpPr/>
            <p:nvPr/>
          </p:nvSpPr>
          <p:spPr>
            <a:xfrm>
              <a:off x="68275" y="4902581"/>
              <a:ext cx="5189220" cy="415290"/>
            </a:xfrm>
            <a:custGeom>
              <a:avLst/>
              <a:gdLst/>
              <a:ahLst/>
              <a:cxnLst/>
              <a:rect l="0" t="0" r="0" b="0"/>
              <a:pathLst>
                <a:path w="5189220" h="415290">
                  <a:moveTo>
                    <a:pt x="0" y="415290"/>
                  </a:moveTo>
                  <a:lnTo>
                    <a:pt x="5189220" y="415290"/>
                  </a:lnTo>
                  <a:lnTo>
                    <a:pt x="5189220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4541" y="4958207"/>
              <a:ext cx="1969321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                                  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46250" y="4958207"/>
              <a:ext cx="2342745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Neural Networks Learning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08249" y="4958207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sp>
          <p:nvSpPr>
            <p:cNvPr id="61" name="Shape 100"/>
            <p:cNvSpPr/>
            <p:nvPr/>
          </p:nvSpPr>
          <p:spPr>
            <a:xfrm>
              <a:off x="68275" y="5900166"/>
              <a:ext cx="2030095" cy="368300"/>
            </a:xfrm>
            <a:custGeom>
              <a:avLst/>
              <a:gdLst/>
              <a:ahLst/>
              <a:cxnLst/>
              <a:rect l="0" t="0" r="0" b="0"/>
              <a:pathLst>
                <a:path w="2030095" h="368300">
                  <a:moveTo>
                    <a:pt x="0" y="368300"/>
                  </a:moveTo>
                  <a:lnTo>
                    <a:pt x="2030095" y="368300"/>
                  </a:lnTo>
                  <a:lnTo>
                    <a:pt x="2030095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64541" y="5955284"/>
              <a:ext cx="340083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     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19049" y="5955284"/>
              <a:ext cx="165599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Similarity Function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64538" y="5955284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sp>
          <p:nvSpPr>
            <p:cNvPr id="65" name="Shape 106"/>
            <p:cNvSpPr/>
            <p:nvPr/>
          </p:nvSpPr>
          <p:spPr>
            <a:xfrm>
              <a:off x="3226765" y="5900166"/>
              <a:ext cx="2030730" cy="368300"/>
            </a:xfrm>
            <a:custGeom>
              <a:avLst/>
              <a:gdLst/>
              <a:ahLst/>
              <a:cxnLst/>
              <a:rect l="0" t="0" r="0" b="0"/>
              <a:pathLst>
                <a:path w="2030730" h="368300">
                  <a:moveTo>
                    <a:pt x="0" y="368300"/>
                  </a:moveTo>
                  <a:lnTo>
                    <a:pt x="2030730" y="368300"/>
                  </a:lnTo>
                  <a:lnTo>
                    <a:pt x="2030730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24428" y="5955284"/>
              <a:ext cx="113068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 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09773" y="5955284"/>
              <a:ext cx="217248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Image classification rate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043882" y="5955284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sp>
          <p:nvSpPr>
            <p:cNvPr id="69" name="Shape 111"/>
            <p:cNvSpPr/>
            <p:nvPr/>
          </p:nvSpPr>
          <p:spPr>
            <a:xfrm>
              <a:off x="4091636" y="888111"/>
              <a:ext cx="76200" cy="889635"/>
            </a:xfrm>
            <a:custGeom>
              <a:avLst/>
              <a:gdLst/>
              <a:ahLst/>
              <a:cxnLst/>
              <a:rect l="0" t="0" r="0" b="0"/>
              <a:pathLst>
                <a:path w="76200" h="889635">
                  <a:moveTo>
                    <a:pt x="37465" y="0"/>
                  </a:moveTo>
                  <a:cubicBezTo>
                    <a:pt x="41021" y="0"/>
                    <a:pt x="43815" y="2794"/>
                    <a:pt x="43815" y="6350"/>
                  </a:cubicBezTo>
                  <a:lnTo>
                    <a:pt x="44440" y="813435"/>
                  </a:lnTo>
                  <a:lnTo>
                    <a:pt x="76200" y="813435"/>
                  </a:lnTo>
                  <a:lnTo>
                    <a:pt x="38100" y="889635"/>
                  </a:lnTo>
                  <a:lnTo>
                    <a:pt x="0" y="813435"/>
                  </a:lnTo>
                  <a:lnTo>
                    <a:pt x="31740" y="813435"/>
                  </a:lnTo>
                  <a:lnTo>
                    <a:pt x="31115" y="6350"/>
                  </a:lnTo>
                  <a:cubicBezTo>
                    <a:pt x="31115" y="2794"/>
                    <a:pt x="33909" y="0"/>
                    <a:pt x="37465" y="0"/>
                  </a:cubicBezTo>
                  <a:close/>
                </a:path>
              </a:pathLst>
            </a:custGeom>
            <a:ln w="0" cap="rnd">
              <a:miter lim="1016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Shape 112"/>
            <p:cNvSpPr/>
            <p:nvPr/>
          </p:nvSpPr>
          <p:spPr>
            <a:xfrm>
              <a:off x="4080205" y="2139696"/>
              <a:ext cx="76200" cy="1040130"/>
            </a:xfrm>
            <a:custGeom>
              <a:avLst/>
              <a:gdLst/>
              <a:ahLst/>
              <a:cxnLst/>
              <a:rect l="0" t="0" r="0" b="0"/>
              <a:pathLst>
                <a:path w="76200" h="1040130">
                  <a:moveTo>
                    <a:pt x="37465" y="0"/>
                  </a:moveTo>
                  <a:cubicBezTo>
                    <a:pt x="41021" y="0"/>
                    <a:pt x="43815" y="2794"/>
                    <a:pt x="43815" y="6350"/>
                  </a:cubicBezTo>
                  <a:lnTo>
                    <a:pt x="44442" y="963930"/>
                  </a:lnTo>
                  <a:lnTo>
                    <a:pt x="76200" y="963930"/>
                  </a:lnTo>
                  <a:lnTo>
                    <a:pt x="38100" y="1040130"/>
                  </a:lnTo>
                  <a:lnTo>
                    <a:pt x="0" y="963930"/>
                  </a:lnTo>
                  <a:lnTo>
                    <a:pt x="31742" y="963930"/>
                  </a:lnTo>
                  <a:lnTo>
                    <a:pt x="31115" y="6350"/>
                  </a:lnTo>
                  <a:cubicBezTo>
                    <a:pt x="31115" y="2794"/>
                    <a:pt x="33909" y="0"/>
                    <a:pt x="37465" y="0"/>
                  </a:cubicBezTo>
                  <a:close/>
                </a:path>
              </a:pathLst>
            </a:custGeom>
            <a:ln w="0" cap="rnd">
              <a:miter lim="1016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1" name="Shape 113"/>
            <p:cNvSpPr/>
            <p:nvPr/>
          </p:nvSpPr>
          <p:spPr>
            <a:xfrm>
              <a:off x="919175" y="1161796"/>
              <a:ext cx="76200" cy="711200"/>
            </a:xfrm>
            <a:custGeom>
              <a:avLst/>
              <a:gdLst/>
              <a:ahLst/>
              <a:cxnLst/>
              <a:rect l="0" t="0" r="0" b="0"/>
              <a:pathLst>
                <a:path w="76200" h="711200">
                  <a:moveTo>
                    <a:pt x="27813" y="0"/>
                  </a:moveTo>
                  <a:cubicBezTo>
                    <a:pt x="31369" y="0"/>
                    <a:pt x="34290" y="2794"/>
                    <a:pt x="34290" y="6223"/>
                  </a:cubicBezTo>
                  <a:lnTo>
                    <a:pt x="44498" y="634893"/>
                  </a:lnTo>
                  <a:lnTo>
                    <a:pt x="76200" y="634365"/>
                  </a:lnTo>
                  <a:lnTo>
                    <a:pt x="39370" y="711200"/>
                  </a:lnTo>
                  <a:lnTo>
                    <a:pt x="0" y="635635"/>
                  </a:lnTo>
                  <a:lnTo>
                    <a:pt x="31797" y="635105"/>
                  </a:lnTo>
                  <a:lnTo>
                    <a:pt x="21590" y="6477"/>
                  </a:lnTo>
                  <a:cubicBezTo>
                    <a:pt x="21590" y="2921"/>
                    <a:pt x="24384" y="0"/>
                    <a:pt x="27813" y="0"/>
                  </a:cubicBezTo>
                  <a:close/>
                </a:path>
              </a:pathLst>
            </a:custGeom>
            <a:ln w="0" cap="rnd">
              <a:miter lim="1016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2" name="Shape 114"/>
            <p:cNvSpPr/>
            <p:nvPr/>
          </p:nvSpPr>
          <p:spPr>
            <a:xfrm>
              <a:off x="933018" y="2201926"/>
              <a:ext cx="76200" cy="680085"/>
            </a:xfrm>
            <a:custGeom>
              <a:avLst/>
              <a:gdLst/>
              <a:ahLst/>
              <a:cxnLst/>
              <a:rect l="0" t="0" r="0" b="0"/>
              <a:pathLst>
                <a:path w="76200" h="680085">
                  <a:moveTo>
                    <a:pt x="37592" y="0"/>
                  </a:moveTo>
                  <a:cubicBezTo>
                    <a:pt x="41148" y="0"/>
                    <a:pt x="43942" y="2794"/>
                    <a:pt x="43942" y="6350"/>
                  </a:cubicBezTo>
                  <a:lnTo>
                    <a:pt x="44564" y="603885"/>
                  </a:lnTo>
                  <a:lnTo>
                    <a:pt x="76200" y="603885"/>
                  </a:lnTo>
                  <a:lnTo>
                    <a:pt x="38227" y="680085"/>
                  </a:lnTo>
                  <a:lnTo>
                    <a:pt x="0" y="603885"/>
                  </a:lnTo>
                  <a:lnTo>
                    <a:pt x="31864" y="603885"/>
                  </a:lnTo>
                  <a:lnTo>
                    <a:pt x="31242" y="6350"/>
                  </a:lnTo>
                  <a:cubicBezTo>
                    <a:pt x="31242" y="2794"/>
                    <a:pt x="34036" y="0"/>
                    <a:pt x="37592" y="0"/>
                  </a:cubicBezTo>
                  <a:close/>
                </a:path>
              </a:pathLst>
            </a:custGeom>
            <a:ln w="0" cap="rnd">
              <a:miter lim="1016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3" name="Shape 115"/>
            <p:cNvSpPr/>
            <p:nvPr/>
          </p:nvSpPr>
          <p:spPr>
            <a:xfrm>
              <a:off x="946480" y="3247771"/>
              <a:ext cx="76200" cy="610235"/>
            </a:xfrm>
            <a:custGeom>
              <a:avLst/>
              <a:gdLst/>
              <a:ahLst/>
              <a:cxnLst/>
              <a:rect l="0" t="0" r="0" b="0"/>
              <a:pathLst>
                <a:path w="76200" h="610235">
                  <a:moveTo>
                    <a:pt x="38100" y="0"/>
                  </a:moveTo>
                  <a:cubicBezTo>
                    <a:pt x="41656" y="0"/>
                    <a:pt x="44450" y="2794"/>
                    <a:pt x="44450" y="6350"/>
                  </a:cubicBezTo>
                  <a:lnTo>
                    <a:pt x="44450" y="534035"/>
                  </a:lnTo>
                  <a:lnTo>
                    <a:pt x="76200" y="534035"/>
                  </a:lnTo>
                  <a:lnTo>
                    <a:pt x="38100" y="610235"/>
                  </a:lnTo>
                  <a:lnTo>
                    <a:pt x="0" y="534035"/>
                  </a:lnTo>
                  <a:lnTo>
                    <a:pt x="31750" y="534035"/>
                  </a:lnTo>
                  <a:lnTo>
                    <a:pt x="31750" y="6350"/>
                  </a:lnTo>
                  <a:cubicBezTo>
                    <a:pt x="31750" y="2794"/>
                    <a:pt x="34544" y="0"/>
                    <a:pt x="38100" y="0"/>
                  </a:cubicBezTo>
                  <a:close/>
                </a:path>
              </a:pathLst>
            </a:custGeom>
            <a:ln w="0" cap="rnd">
              <a:miter lim="1016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4" name="Shape 116"/>
            <p:cNvSpPr/>
            <p:nvPr/>
          </p:nvSpPr>
          <p:spPr>
            <a:xfrm>
              <a:off x="944575" y="4244721"/>
              <a:ext cx="76200" cy="658495"/>
            </a:xfrm>
            <a:custGeom>
              <a:avLst/>
              <a:gdLst/>
              <a:ahLst/>
              <a:cxnLst/>
              <a:rect l="0" t="0" r="0" b="0"/>
              <a:pathLst>
                <a:path w="76200" h="658495">
                  <a:moveTo>
                    <a:pt x="38100" y="0"/>
                  </a:moveTo>
                  <a:cubicBezTo>
                    <a:pt x="41656" y="0"/>
                    <a:pt x="44450" y="2794"/>
                    <a:pt x="44450" y="6350"/>
                  </a:cubicBezTo>
                  <a:lnTo>
                    <a:pt x="44450" y="582295"/>
                  </a:lnTo>
                  <a:lnTo>
                    <a:pt x="76200" y="582295"/>
                  </a:lnTo>
                  <a:lnTo>
                    <a:pt x="38100" y="658495"/>
                  </a:lnTo>
                  <a:lnTo>
                    <a:pt x="0" y="582295"/>
                  </a:lnTo>
                  <a:lnTo>
                    <a:pt x="31750" y="582295"/>
                  </a:lnTo>
                  <a:lnTo>
                    <a:pt x="31750" y="6350"/>
                  </a:lnTo>
                  <a:cubicBezTo>
                    <a:pt x="31750" y="2794"/>
                    <a:pt x="34544" y="0"/>
                    <a:pt x="38100" y="0"/>
                  </a:cubicBezTo>
                  <a:close/>
                </a:path>
              </a:pathLst>
            </a:custGeom>
            <a:ln w="0" cap="rnd">
              <a:miter lim="1016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5" name="Shape 117"/>
            <p:cNvSpPr/>
            <p:nvPr/>
          </p:nvSpPr>
          <p:spPr>
            <a:xfrm>
              <a:off x="908888" y="5311521"/>
              <a:ext cx="76200" cy="588645"/>
            </a:xfrm>
            <a:custGeom>
              <a:avLst/>
              <a:gdLst/>
              <a:ahLst/>
              <a:cxnLst/>
              <a:rect l="0" t="0" r="0" b="0"/>
              <a:pathLst>
                <a:path w="76200" h="588645">
                  <a:moveTo>
                    <a:pt x="37592" y="0"/>
                  </a:moveTo>
                  <a:cubicBezTo>
                    <a:pt x="41148" y="0"/>
                    <a:pt x="43942" y="2794"/>
                    <a:pt x="43942" y="6350"/>
                  </a:cubicBezTo>
                  <a:lnTo>
                    <a:pt x="44438" y="512445"/>
                  </a:lnTo>
                  <a:lnTo>
                    <a:pt x="76200" y="512445"/>
                  </a:lnTo>
                  <a:lnTo>
                    <a:pt x="38227" y="588645"/>
                  </a:lnTo>
                  <a:lnTo>
                    <a:pt x="0" y="512445"/>
                  </a:lnTo>
                  <a:lnTo>
                    <a:pt x="31738" y="512445"/>
                  </a:lnTo>
                  <a:lnTo>
                    <a:pt x="31242" y="6350"/>
                  </a:lnTo>
                  <a:cubicBezTo>
                    <a:pt x="31242" y="2794"/>
                    <a:pt x="34036" y="0"/>
                    <a:pt x="37592" y="0"/>
                  </a:cubicBezTo>
                  <a:close/>
                </a:path>
              </a:pathLst>
            </a:custGeom>
            <a:ln w="0" cap="rnd">
              <a:miter lim="1016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6" name="Shape 118"/>
            <p:cNvSpPr/>
            <p:nvPr/>
          </p:nvSpPr>
          <p:spPr>
            <a:xfrm>
              <a:off x="4091000" y="4171696"/>
              <a:ext cx="76200" cy="731520"/>
            </a:xfrm>
            <a:custGeom>
              <a:avLst/>
              <a:gdLst/>
              <a:ahLst/>
              <a:cxnLst/>
              <a:rect l="0" t="0" r="0" b="0"/>
              <a:pathLst>
                <a:path w="76200" h="731520">
                  <a:moveTo>
                    <a:pt x="38100" y="0"/>
                  </a:moveTo>
                  <a:cubicBezTo>
                    <a:pt x="41656" y="0"/>
                    <a:pt x="44450" y="2794"/>
                    <a:pt x="44450" y="6350"/>
                  </a:cubicBezTo>
                  <a:lnTo>
                    <a:pt x="44450" y="655320"/>
                  </a:lnTo>
                  <a:lnTo>
                    <a:pt x="76200" y="655320"/>
                  </a:lnTo>
                  <a:lnTo>
                    <a:pt x="38100" y="731520"/>
                  </a:lnTo>
                  <a:lnTo>
                    <a:pt x="0" y="655320"/>
                  </a:lnTo>
                  <a:lnTo>
                    <a:pt x="31750" y="655320"/>
                  </a:lnTo>
                  <a:lnTo>
                    <a:pt x="31750" y="6350"/>
                  </a:lnTo>
                  <a:cubicBezTo>
                    <a:pt x="31750" y="2794"/>
                    <a:pt x="34544" y="0"/>
                    <a:pt x="38100" y="0"/>
                  </a:cubicBezTo>
                  <a:close/>
                </a:path>
              </a:pathLst>
            </a:custGeom>
            <a:ln w="0" cap="rnd">
              <a:miter lim="1016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7" name="Shape 119"/>
            <p:cNvSpPr/>
            <p:nvPr/>
          </p:nvSpPr>
          <p:spPr>
            <a:xfrm>
              <a:off x="2092020" y="6087491"/>
              <a:ext cx="1134745" cy="76200"/>
            </a:xfrm>
            <a:custGeom>
              <a:avLst/>
              <a:gdLst/>
              <a:ahLst/>
              <a:cxnLst/>
              <a:rect l="0" t="0" r="0" b="0"/>
              <a:pathLst>
                <a:path w="1134745" h="76200">
                  <a:moveTo>
                    <a:pt x="1058545" y="0"/>
                  </a:moveTo>
                  <a:lnTo>
                    <a:pt x="1134745" y="38100"/>
                  </a:lnTo>
                  <a:lnTo>
                    <a:pt x="1058545" y="76200"/>
                  </a:lnTo>
                  <a:lnTo>
                    <a:pt x="1058545" y="44450"/>
                  </a:lnTo>
                  <a:lnTo>
                    <a:pt x="6350" y="44450"/>
                  </a:lnTo>
                  <a:cubicBezTo>
                    <a:pt x="2794" y="44450"/>
                    <a:pt x="0" y="41656"/>
                    <a:pt x="0" y="38100"/>
                  </a:cubicBezTo>
                  <a:cubicBezTo>
                    <a:pt x="0" y="34544"/>
                    <a:pt x="2794" y="31750"/>
                    <a:pt x="6350" y="31750"/>
                  </a:cubicBezTo>
                  <a:lnTo>
                    <a:pt x="1058545" y="31750"/>
                  </a:lnTo>
                  <a:lnTo>
                    <a:pt x="1058545" y="0"/>
                  </a:lnTo>
                  <a:close/>
                </a:path>
              </a:pathLst>
            </a:custGeom>
            <a:ln w="0" cap="rnd">
              <a:miter lim="1016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7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035586"/>
            <a:ext cx="8983930" cy="492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1330" y="624110"/>
            <a:ext cx="8023282" cy="128089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STAGES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97445"/>
            <a:ext cx="8915400" cy="46160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After normalizing compute the mean intensity value and standard deviation across all training patches extracted for each sequence.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neural network: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In CNN image with kernels to obtain feature maps. So map is connected to the previous layer through the weights of the kernels.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processing: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Removing clusters in the segmentation obtained by the CNN that are smaller than a predeﬁned threshold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00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0959" y="521079"/>
            <a:ext cx="8911687" cy="805445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2586"/>
            <a:ext cx="8915400" cy="4378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1.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2.Feature extraction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3. Image Recognition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0136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169</TotalTime>
  <Words>370</Words>
  <Application>Microsoft Office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Wisp</vt:lpstr>
      <vt:lpstr>Retrospect</vt:lpstr>
      <vt:lpstr>Brain Tumor Segmentation Using Convolutional Neural Networks in MRI Images </vt:lpstr>
      <vt:lpstr>               OBJECTIVE</vt:lpstr>
      <vt:lpstr>INTRODUCTION:</vt:lpstr>
      <vt:lpstr>   Existing system Challenges:</vt:lpstr>
      <vt:lpstr>Overview of the proposed   system: </vt:lpstr>
      <vt:lpstr>PowerPoint Presentation</vt:lpstr>
      <vt:lpstr>PowerPoint Presentation</vt:lpstr>
      <vt:lpstr>THREE STAGES</vt:lpstr>
      <vt:lpstr> MODULES</vt:lpstr>
      <vt:lpstr>                MODULE-1</vt:lpstr>
      <vt:lpstr>PREPROCESSING</vt:lpstr>
      <vt:lpstr>       MODULE-2</vt:lpstr>
      <vt:lpstr>                       MODULE-3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Deep Convolution Neural Network Model    for Vehicle Recognition</dc:title>
  <dc:creator>CHANDRA</dc:creator>
  <cp:lastModifiedBy>CHANDRA</cp:lastModifiedBy>
  <cp:revision>17</cp:revision>
  <dcterms:created xsi:type="dcterms:W3CDTF">2017-08-18T03:27:45Z</dcterms:created>
  <dcterms:modified xsi:type="dcterms:W3CDTF">2018-01-03T07:45:40Z</dcterms:modified>
</cp:coreProperties>
</file>