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17"/>
  </p:notesMasterIdLst>
  <p:handoutMasterIdLst>
    <p:handoutMasterId r:id="rId18"/>
  </p:handoutMasterIdLst>
  <p:sldIdLst>
    <p:sldId id="256" r:id="rId2"/>
    <p:sldId id="403" r:id="rId3"/>
    <p:sldId id="404" r:id="rId4"/>
    <p:sldId id="407" r:id="rId5"/>
    <p:sldId id="408" r:id="rId6"/>
    <p:sldId id="409" r:id="rId7"/>
    <p:sldId id="394" r:id="rId8"/>
    <p:sldId id="395" r:id="rId9"/>
    <p:sldId id="387" r:id="rId10"/>
    <p:sldId id="397" r:id="rId11"/>
    <p:sldId id="398" r:id="rId12"/>
    <p:sldId id="399" r:id="rId13"/>
    <p:sldId id="401" r:id="rId14"/>
    <p:sldId id="400" r:id="rId15"/>
    <p:sldId id="40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40"/>
    <a:srgbClr val="0033A0"/>
    <a:srgbClr val="F4633A"/>
    <a:srgbClr val="FF8F1C"/>
    <a:srgbClr val="840B55"/>
    <a:srgbClr val="C800A1"/>
    <a:srgbClr val="3C1053"/>
    <a:srgbClr val="5C068C"/>
    <a:srgbClr val="5C338C"/>
    <a:srgbClr val="39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9" autoAdjust="0"/>
    <p:restoredTop sz="94613"/>
  </p:normalViewPr>
  <p:slideViewPr>
    <p:cSldViewPr snapToGrid="0">
      <p:cViewPr varScale="1">
        <p:scale>
          <a:sx n="97" d="100"/>
          <a:sy n="97" d="100"/>
        </p:scale>
        <p:origin x="738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D01D2D8-08C1-408F-9C1D-85642BEF9C5B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5015E5-E530-494C-93FC-C3A4882FA6E3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9B833B8-6E89-49C2-90D2-7C94DDDD98D2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4919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7696"/>
            <a:ext cx="8464987" cy="455444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6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FA5D-92B6-4F7A-B84F-E9C9E0C91A39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8A3BB-DCB5-4228-8B04-7A0D1120BA00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231E42F-5237-413E-9B86-3DF61EC8ED2B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© 2019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198EA-CBA3-479C-AD4D-B6FAA963E216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81D6645-D462-4D1A-8E49-B0ECE95D262F}" type="datetime1">
              <a:rPr lang="en-US" smtClean="0"/>
              <a:t>8/13/2020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 smtClean="0"/>
              <a:t>© 2019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09" r:id="rId4"/>
    <p:sldLayoutId id="2147483711" r:id="rId5"/>
    <p:sldLayoutId id="2147483727" r:id="rId6"/>
    <p:sldLayoutId id="2147483781" r:id="rId7"/>
    <p:sldLayoutId id="2147483797" r:id="rId8"/>
    <p:sldLayoutId id="2147483798" r:id="rId9"/>
    <p:sldLayoutId id="2147483799" r:id="rId10"/>
    <p:sldLayoutId id="2147483700" r:id="rId11"/>
    <p:sldLayoutId id="2147483683" r:id="rId12"/>
    <p:sldLayoutId id="2147483664" r:id="rId13"/>
    <p:sldLayoutId id="2147483670" r:id="rId14"/>
    <p:sldLayoutId id="2147483672" r:id="rId15"/>
    <p:sldLayoutId id="214748383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A215C6-E2F4-4E90-969D-C8C5FEDD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093208"/>
            <a:ext cx="8797047" cy="1163395"/>
          </a:xfrm>
        </p:spPr>
        <p:txBody>
          <a:bodyPr/>
          <a:lstStyle/>
          <a:p>
            <a:r>
              <a:rPr lang="en-US" sz="3200" dirty="0" smtClean="0"/>
              <a:t>AIMAX</a:t>
            </a:r>
            <a:br>
              <a:rPr lang="en-US" sz="3200" dirty="0" smtClean="0"/>
            </a:br>
            <a:r>
              <a:rPr lang="en-US" sz="2000" dirty="0"/>
              <a:t>Digital Marketing Mix Optimizer</a:t>
            </a:r>
            <a:br>
              <a:rPr lang="en-US" sz="2000" dirty="0"/>
            </a:br>
            <a:endParaRPr lang="en-US" sz="32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2E6FFD-F894-49A8-A846-C24E1AE92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118104"/>
            <a:ext cx="5029200" cy="276999"/>
          </a:xfrm>
        </p:spPr>
        <p:txBody>
          <a:bodyPr/>
          <a:lstStyle/>
          <a:p>
            <a:r>
              <a:rPr lang="en-US" dirty="0" smtClean="0"/>
              <a:t>March 2020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5F4D6-BCDA-4244-BC53-2B0A05DF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2019 </a:t>
            </a:r>
            <a:r>
              <a:rPr lang="en-US" dirty="0"/>
              <a:t>Cognizant</a:t>
            </a:r>
          </a:p>
        </p:txBody>
      </p:sp>
    </p:spTree>
    <p:extLst>
      <p:ext uri="{BB962C8B-B14F-4D97-AF65-F5344CB8AC3E}">
        <p14:creationId xmlns:p14="http://schemas.microsoft.com/office/powerpoint/2010/main" val="5055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APPENDIX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1- Application Screenshots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6421" y="4177561"/>
            <a:ext cx="1336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AIMAX Homepage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2" y="975182"/>
            <a:ext cx="6796391" cy="29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2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36421" y="4177561"/>
            <a:ext cx="1961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Homepage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" y="623385"/>
            <a:ext cx="7470843" cy="341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0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7866" y="4139724"/>
            <a:ext cx="269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Detailed Marketing Analysis Page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6" y="517161"/>
            <a:ext cx="7477328" cy="355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7866" y="4139724"/>
            <a:ext cx="269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 Simulator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39" y="431593"/>
            <a:ext cx="7587574" cy="35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7866" y="4139724"/>
            <a:ext cx="269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Competitor Performance Predictor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93" y="648510"/>
            <a:ext cx="6958519" cy="32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7866" y="4139724"/>
            <a:ext cx="269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ROI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7" y="473412"/>
            <a:ext cx="7202722" cy="347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7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304362" y="247696"/>
            <a:ext cx="8464987" cy="45544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smtClean="0">
                <a:latin typeface="Calibri" panose="020F0502020204030204" pitchFamily="34" charset="0"/>
              </a:rPr>
              <a:t>Digital trends in pharma indicate a transformation in customer engagement models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069206" y="863876"/>
            <a:ext cx="6940673" cy="2693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the line between traditional and digital marketing is getting </a:t>
            </a:r>
            <a:r>
              <a:rPr lang="en-US" sz="1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blurred …..</a:t>
            </a:r>
            <a:endParaRPr lang="en-US" sz="1200" dirty="0">
              <a:solidFill>
                <a:schemeClr val="tx2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0822" y="1155470"/>
            <a:ext cx="9016805" cy="3323427"/>
            <a:chOff x="0" y="973542"/>
            <a:chExt cx="8843557" cy="3147094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5993326" y="973542"/>
              <a:ext cx="2850231" cy="3147094"/>
              <a:chOff x="4285800" y="1398835"/>
              <a:chExt cx="2641699" cy="3189966"/>
            </a:xfrm>
          </p:grpSpPr>
          <p:sp>
            <p:nvSpPr>
              <p:cNvPr id="40" name="Isosceles Triangle 103"/>
              <p:cNvSpPr/>
              <p:nvPr/>
            </p:nvSpPr>
            <p:spPr>
              <a:xfrm rot="5400000">
                <a:off x="5820350" y="3474366"/>
                <a:ext cx="1489396" cy="702427"/>
              </a:xfrm>
              <a:custGeom>
                <a:avLst/>
                <a:gdLst>
                  <a:gd name="connsiteX0" fmla="*/ 0 w 1002326"/>
                  <a:gd name="connsiteY0" fmla="*/ 697663 h 697663"/>
                  <a:gd name="connsiteX1" fmla="*/ 501163 w 1002326"/>
                  <a:gd name="connsiteY1" fmla="*/ 0 h 697663"/>
                  <a:gd name="connsiteX2" fmla="*/ 1002326 w 1002326"/>
                  <a:gd name="connsiteY2" fmla="*/ 697663 h 697663"/>
                  <a:gd name="connsiteX3" fmla="*/ 0 w 1002326"/>
                  <a:gd name="connsiteY3" fmla="*/ 697663 h 697663"/>
                  <a:gd name="connsiteX0" fmla="*/ 513247 w 1515573"/>
                  <a:gd name="connsiteY0" fmla="*/ 702427 h 702427"/>
                  <a:gd name="connsiteX1" fmla="*/ 0 w 1515573"/>
                  <a:gd name="connsiteY1" fmla="*/ 0 h 702427"/>
                  <a:gd name="connsiteX2" fmla="*/ 1515573 w 1515573"/>
                  <a:gd name="connsiteY2" fmla="*/ 702427 h 702427"/>
                  <a:gd name="connsiteX3" fmla="*/ 513247 w 1515573"/>
                  <a:gd name="connsiteY3" fmla="*/ 702427 h 702427"/>
                  <a:gd name="connsiteX0" fmla="*/ 513247 w 1505945"/>
                  <a:gd name="connsiteY0" fmla="*/ 702427 h 702427"/>
                  <a:gd name="connsiteX1" fmla="*/ 0 w 1505945"/>
                  <a:gd name="connsiteY1" fmla="*/ 0 h 702427"/>
                  <a:gd name="connsiteX2" fmla="*/ 1505945 w 1505945"/>
                  <a:gd name="connsiteY2" fmla="*/ 695283 h 702427"/>
                  <a:gd name="connsiteX3" fmla="*/ 513247 w 1505945"/>
                  <a:gd name="connsiteY3" fmla="*/ 702427 h 702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5945" h="702427">
                    <a:moveTo>
                      <a:pt x="513247" y="702427"/>
                    </a:moveTo>
                    <a:lnTo>
                      <a:pt x="0" y="0"/>
                    </a:lnTo>
                    <a:lnTo>
                      <a:pt x="1505945" y="695283"/>
                    </a:lnTo>
                    <a:lnTo>
                      <a:pt x="513247" y="70242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 rot="5400000">
                <a:off x="6064617" y="2654819"/>
                <a:ext cx="996598" cy="697164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2" name="Isosceles Triangle 103"/>
              <p:cNvSpPr/>
              <p:nvPr/>
            </p:nvSpPr>
            <p:spPr>
              <a:xfrm rot="5400000" flipH="1">
                <a:off x="5821983" y="1826001"/>
                <a:ext cx="1508606" cy="702427"/>
              </a:xfrm>
              <a:custGeom>
                <a:avLst/>
                <a:gdLst>
                  <a:gd name="connsiteX0" fmla="*/ 0 w 1002326"/>
                  <a:gd name="connsiteY0" fmla="*/ 697663 h 697663"/>
                  <a:gd name="connsiteX1" fmla="*/ 501163 w 1002326"/>
                  <a:gd name="connsiteY1" fmla="*/ 0 h 697663"/>
                  <a:gd name="connsiteX2" fmla="*/ 1002326 w 1002326"/>
                  <a:gd name="connsiteY2" fmla="*/ 697663 h 697663"/>
                  <a:gd name="connsiteX3" fmla="*/ 0 w 1002326"/>
                  <a:gd name="connsiteY3" fmla="*/ 697663 h 697663"/>
                  <a:gd name="connsiteX0" fmla="*/ 513247 w 1515573"/>
                  <a:gd name="connsiteY0" fmla="*/ 702427 h 702427"/>
                  <a:gd name="connsiteX1" fmla="*/ 0 w 1515573"/>
                  <a:gd name="connsiteY1" fmla="*/ 0 h 702427"/>
                  <a:gd name="connsiteX2" fmla="*/ 1515573 w 1515573"/>
                  <a:gd name="connsiteY2" fmla="*/ 702427 h 702427"/>
                  <a:gd name="connsiteX3" fmla="*/ 513247 w 1515573"/>
                  <a:gd name="connsiteY3" fmla="*/ 702427 h 702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5573" h="702427">
                    <a:moveTo>
                      <a:pt x="513247" y="702427"/>
                    </a:moveTo>
                    <a:lnTo>
                      <a:pt x="0" y="0"/>
                    </a:lnTo>
                    <a:lnTo>
                      <a:pt x="1515573" y="702427"/>
                    </a:lnTo>
                    <a:lnTo>
                      <a:pt x="513247" y="70242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295773" y="3604864"/>
                <a:ext cx="1939586" cy="98393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96864"/>
                <a:r>
                  <a:rPr lang="en-US" sz="1100" b="1" kern="0" dirty="0">
                    <a:solidFill>
                      <a:srgbClr val="4B7737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Stretching the digital budget</a:t>
                </a:r>
              </a:p>
              <a:p>
                <a:pPr defTabSz="696864"/>
                <a:r>
                  <a:rPr lang="en-US" sz="1000" b="1" kern="0" dirty="0">
                    <a:solidFill>
                      <a:schemeClr val="accent6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&gt;70% of companies are funding digital marketing campaigns </a:t>
                </a:r>
                <a:r>
                  <a:rPr lang="en-US" sz="1000" kern="0" dirty="0">
                    <a:solidFill>
                      <a:srgbClr val="56575A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by reinvesting saving and justifying incremental investments to get better ROI	 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295774" y="2489211"/>
                <a:ext cx="1939586" cy="98393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96864"/>
                <a:r>
                  <a:rPr lang="en-US" sz="1100" b="1" kern="0" dirty="0">
                    <a:solidFill>
                      <a:srgbClr val="4B7737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Returns on digital dollars</a:t>
                </a:r>
              </a:p>
              <a:p>
                <a:pPr defTabSz="696864"/>
                <a:r>
                  <a:rPr lang="en-US" sz="1000" b="1" kern="0" dirty="0">
                    <a:solidFill>
                      <a:schemeClr val="accent6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56% of doctors </a:t>
                </a:r>
                <a:r>
                  <a:rPr lang="en-US" sz="1000" kern="0" dirty="0">
                    <a:solidFill>
                      <a:srgbClr val="56575A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who use mobile devices say they expedite decision making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285800" y="1398835"/>
                <a:ext cx="1939587" cy="99449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696864"/>
                <a:r>
                  <a:rPr lang="en-US" sz="1100" b="1" kern="0" dirty="0">
                    <a:solidFill>
                      <a:srgbClr val="4B7737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Digital touch points gain ground</a:t>
                </a:r>
              </a:p>
              <a:p>
                <a:pPr defTabSz="696864"/>
                <a:r>
                  <a:rPr lang="en-US" sz="1000" b="1" kern="0" dirty="0">
                    <a:solidFill>
                      <a:schemeClr val="accent6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8 out of 10</a:t>
                </a:r>
                <a:r>
                  <a:rPr lang="en-US" sz="1000" b="1" kern="0" dirty="0">
                    <a:solidFill>
                      <a:srgbClr val="56575A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000" b="1" kern="0" dirty="0" smtClean="0">
                    <a:solidFill>
                      <a:schemeClr val="accent6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Patients </a:t>
                </a:r>
                <a:r>
                  <a:rPr lang="en-US" sz="1000" kern="0" dirty="0">
                    <a:solidFill>
                      <a:srgbClr val="56575A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are online several hours a day and prefer Pharma companies reach  them through digital channels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0" y="997294"/>
              <a:ext cx="2874015" cy="3102715"/>
              <a:chOff x="425297" y="1422912"/>
              <a:chExt cx="2628755" cy="3147366"/>
            </a:xfrm>
          </p:grpSpPr>
          <p:sp>
            <p:nvSpPr>
              <p:cNvPr id="34" name="Isosceles Triangle 103"/>
              <p:cNvSpPr/>
              <p:nvPr/>
            </p:nvSpPr>
            <p:spPr>
              <a:xfrm rot="5400000">
                <a:off x="1946903" y="3474366"/>
                <a:ext cx="1489396" cy="702427"/>
              </a:xfrm>
              <a:custGeom>
                <a:avLst/>
                <a:gdLst>
                  <a:gd name="connsiteX0" fmla="*/ 0 w 1002326"/>
                  <a:gd name="connsiteY0" fmla="*/ 697663 h 697663"/>
                  <a:gd name="connsiteX1" fmla="*/ 501163 w 1002326"/>
                  <a:gd name="connsiteY1" fmla="*/ 0 h 697663"/>
                  <a:gd name="connsiteX2" fmla="*/ 1002326 w 1002326"/>
                  <a:gd name="connsiteY2" fmla="*/ 697663 h 697663"/>
                  <a:gd name="connsiteX3" fmla="*/ 0 w 1002326"/>
                  <a:gd name="connsiteY3" fmla="*/ 697663 h 697663"/>
                  <a:gd name="connsiteX0" fmla="*/ 513247 w 1515573"/>
                  <a:gd name="connsiteY0" fmla="*/ 702427 h 702427"/>
                  <a:gd name="connsiteX1" fmla="*/ 0 w 1515573"/>
                  <a:gd name="connsiteY1" fmla="*/ 0 h 702427"/>
                  <a:gd name="connsiteX2" fmla="*/ 1515573 w 1515573"/>
                  <a:gd name="connsiteY2" fmla="*/ 702427 h 702427"/>
                  <a:gd name="connsiteX3" fmla="*/ 513247 w 1515573"/>
                  <a:gd name="connsiteY3" fmla="*/ 702427 h 702427"/>
                  <a:gd name="connsiteX0" fmla="*/ 513247 w 1505945"/>
                  <a:gd name="connsiteY0" fmla="*/ 702427 h 702427"/>
                  <a:gd name="connsiteX1" fmla="*/ 0 w 1505945"/>
                  <a:gd name="connsiteY1" fmla="*/ 0 h 702427"/>
                  <a:gd name="connsiteX2" fmla="*/ 1505945 w 1505945"/>
                  <a:gd name="connsiteY2" fmla="*/ 695283 h 702427"/>
                  <a:gd name="connsiteX3" fmla="*/ 513247 w 1505945"/>
                  <a:gd name="connsiteY3" fmla="*/ 702427 h 702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5945" h="702427">
                    <a:moveTo>
                      <a:pt x="513247" y="702427"/>
                    </a:moveTo>
                    <a:lnTo>
                      <a:pt x="0" y="0"/>
                    </a:lnTo>
                    <a:lnTo>
                      <a:pt x="1505945" y="695283"/>
                    </a:lnTo>
                    <a:lnTo>
                      <a:pt x="513247" y="7024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5" name="Isosceles Triangle 34"/>
              <p:cNvSpPr/>
              <p:nvPr/>
            </p:nvSpPr>
            <p:spPr>
              <a:xfrm rot="5400000">
                <a:off x="2194796" y="2650695"/>
                <a:ext cx="988847" cy="697663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6" name="Isosceles Triangle 103"/>
              <p:cNvSpPr/>
              <p:nvPr/>
            </p:nvSpPr>
            <p:spPr>
              <a:xfrm rot="5400000" flipH="1">
                <a:off x="1948536" y="1826001"/>
                <a:ext cx="1508606" cy="702427"/>
              </a:xfrm>
              <a:custGeom>
                <a:avLst/>
                <a:gdLst>
                  <a:gd name="connsiteX0" fmla="*/ 0 w 1002326"/>
                  <a:gd name="connsiteY0" fmla="*/ 697663 h 697663"/>
                  <a:gd name="connsiteX1" fmla="*/ 501163 w 1002326"/>
                  <a:gd name="connsiteY1" fmla="*/ 0 h 697663"/>
                  <a:gd name="connsiteX2" fmla="*/ 1002326 w 1002326"/>
                  <a:gd name="connsiteY2" fmla="*/ 697663 h 697663"/>
                  <a:gd name="connsiteX3" fmla="*/ 0 w 1002326"/>
                  <a:gd name="connsiteY3" fmla="*/ 697663 h 697663"/>
                  <a:gd name="connsiteX0" fmla="*/ 513247 w 1515573"/>
                  <a:gd name="connsiteY0" fmla="*/ 702427 h 702427"/>
                  <a:gd name="connsiteX1" fmla="*/ 0 w 1515573"/>
                  <a:gd name="connsiteY1" fmla="*/ 0 h 702427"/>
                  <a:gd name="connsiteX2" fmla="*/ 1515573 w 1515573"/>
                  <a:gd name="connsiteY2" fmla="*/ 702427 h 702427"/>
                  <a:gd name="connsiteX3" fmla="*/ 513247 w 1515573"/>
                  <a:gd name="connsiteY3" fmla="*/ 702427 h 702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5573" h="702427">
                    <a:moveTo>
                      <a:pt x="513247" y="702427"/>
                    </a:moveTo>
                    <a:lnTo>
                      <a:pt x="0" y="0"/>
                    </a:lnTo>
                    <a:lnTo>
                      <a:pt x="1515573" y="702427"/>
                    </a:lnTo>
                    <a:lnTo>
                      <a:pt x="513247" y="70242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25297" y="3583957"/>
                <a:ext cx="1926641" cy="98393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7108" algn="r" defTabSz="696864"/>
                <a:r>
                  <a:rPr lang="en-US" sz="1100" b="1" kern="0" dirty="0">
                    <a:solidFill>
                      <a:srgbClr val="00687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Worth the Investment</a:t>
                </a:r>
              </a:p>
              <a:p>
                <a:pPr marL="87108" algn="r" defTabSz="696864"/>
                <a:r>
                  <a:rPr lang="en-US" sz="1100" b="1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79% </a:t>
                </a:r>
                <a:r>
                  <a:rPr lang="en-US" sz="1000" b="1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of Marketing departments </a:t>
                </a:r>
                <a:r>
                  <a:rPr lang="en-US" sz="1000" kern="0" dirty="0">
                    <a:solidFill>
                      <a:srgbClr val="56575A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continues to hold a capital budget, primarily for marketing technology investment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26721" y="2507630"/>
                <a:ext cx="1925218" cy="98393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7108" algn="r" defTabSz="696864"/>
                <a:r>
                  <a:rPr lang="en-US" sz="1100" b="1" kern="0" dirty="0">
                    <a:solidFill>
                      <a:srgbClr val="00687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Pressure for differentiate</a:t>
                </a:r>
              </a:p>
              <a:p>
                <a:pPr marL="87108" algn="r" defTabSz="696864"/>
                <a:r>
                  <a:rPr lang="en-US" sz="1100" b="1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43% </a:t>
                </a:r>
                <a:r>
                  <a:rPr lang="en-US" sz="1000" b="1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of marketers </a:t>
                </a:r>
                <a:r>
                  <a:rPr lang="en-US" sz="1000" kern="0" dirty="0">
                    <a:solidFill>
                      <a:srgbClr val="56575A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say connecting</a:t>
                </a:r>
              </a:p>
              <a:p>
                <a:pPr marL="87108" algn="r" defTabSz="696864"/>
                <a:r>
                  <a:rPr lang="en-US" sz="1000" kern="0" dirty="0">
                    <a:solidFill>
                      <a:srgbClr val="56575A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with customers is their biggest</a:t>
                </a:r>
              </a:p>
              <a:p>
                <a:pPr marL="87108" algn="r" defTabSz="696864"/>
                <a:r>
                  <a:rPr lang="en-US" sz="1000" kern="0" dirty="0">
                    <a:solidFill>
                      <a:srgbClr val="56575A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challenge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26721" y="1426571"/>
                <a:ext cx="1925218" cy="99449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7108" algn="r" defTabSz="696864"/>
                <a:r>
                  <a:rPr lang="en-US" sz="1100" b="1" kern="0" dirty="0">
                    <a:solidFill>
                      <a:srgbClr val="00687F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The New Normal</a:t>
                </a:r>
              </a:p>
              <a:p>
                <a:pPr marL="87108" algn="r" defTabSz="696864"/>
                <a:r>
                  <a:rPr lang="en-US" sz="1100" b="1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54%</a:t>
                </a:r>
                <a:r>
                  <a:rPr lang="en-US" sz="1100" b="1" kern="0" dirty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000" kern="0" dirty="0">
                    <a:solidFill>
                      <a:srgbClr val="56575A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of Outperforming organizations are more likely to collaborate deeply with customers</a:t>
                </a:r>
                <a:endParaRPr lang="en-US" sz="100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344981" y="1380164"/>
              <a:ext cx="4094692" cy="2132974"/>
              <a:chOff x="2525018" y="2002484"/>
              <a:chExt cx="4094692" cy="2132974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525018" y="2002484"/>
                <a:ext cx="2132973" cy="21329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reflection blurRad="6350" stA="52000" endA="300" endPos="13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86736" y="2002484"/>
                <a:ext cx="2132974" cy="213297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reflection blurRad="6350" stA="52000" endA="300" endPos="13000" dir="5400000" sy="-100000" algn="bl" rotWithShape="0"/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602805" y="2800713"/>
                <a:ext cx="1847543" cy="253916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Marketing holding the line 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667028" y="3068971"/>
                <a:ext cx="1773658" cy="805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09756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750" kern="0" dirty="0">
                    <a:solidFill>
                      <a:schemeClr val="bg2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Marketing budgets remains steady at </a:t>
                </a:r>
                <a:r>
                  <a:rPr lang="en-US" sz="1400" b="1" kern="0" dirty="0">
                    <a:solidFill>
                      <a:schemeClr val="bg2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&gt;10% </a:t>
                </a:r>
                <a:r>
                  <a:rPr lang="en-US" sz="750" kern="0" dirty="0">
                    <a:solidFill>
                      <a:schemeClr val="bg2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revenue and </a:t>
                </a:r>
                <a:r>
                  <a:rPr lang="en-US" sz="1400" b="1" kern="0" dirty="0">
                    <a:solidFill>
                      <a:schemeClr val="bg2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80% </a:t>
                </a:r>
                <a:r>
                  <a:rPr lang="en-US" sz="750" kern="0" dirty="0">
                    <a:solidFill>
                      <a:schemeClr val="bg2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of companies will develop a digital business strategy, but only 20% will create an all-encompassing and actionable plan by 2017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91707" y="2800713"/>
                <a:ext cx="1785293" cy="26161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Digital distinction</a:t>
                </a:r>
                <a:endParaRPr lang="en-US" sz="1050" b="1" dirty="0">
                  <a:solidFill>
                    <a:schemeClr val="bg2"/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725423" y="3054853"/>
                <a:ext cx="1686315" cy="701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09756">
                  <a:lnSpc>
                    <a:spcPct val="90000"/>
                  </a:lnSpc>
                  <a:spcAft>
                    <a:spcPct val="35000"/>
                  </a:spcAft>
                </a:pPr>
                <a:r>
                  <a:rPr lang="en-US" sz="1400" b="1" kern="0" dirty="0">
                    <a:solidFill>
                      <a:schemeClr val="bg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68% </a:t>
                </a:r>
                <a:r>
                  <a:rPr lang="en-US" sz="750" kern="0" dirty="0">
                    <a:solidFill>
                      <a:schemeClr val="bg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of companies still keep a separate budget for digital marketing comprises</a:t>
                </a:r>
                <a:r>
                  <a:rPr lang="en-US" sz="750" b="1" kern="0" dirty="0">
                    <a:solidFill>
                      <a:schemeClr val="bg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b="1" kern="0" dirty="0">
                    <a:solidFill>
                      <a:schemeClr val="bg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¼ </a:t>
                </a:r>
                <a:r>
                  <a:rPr lang="en-US" sz="750" kern="0" dirty="0">
                    <a:solidFill>
                      <a:schemeClr val="bg1"/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of total marketing budget, on average</a:t>
                </a: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4486737" y="2650497"/>
                <a:ext cx="171255" cy="836948"/>
              </a:xfrm>
              <a:custGeom>
                <a:avLst/>
                <a:gdLst>
                  <a:gd name="connsiteX0" fmla="*/ 85628 w 171255"/>
                  <a:gd name="connsiteY0" fmla="*/ 0 h 836948"/>
                  <a:gd name="connsiteX1" fmla="*/ 87445 w 171255"/>
                  <a:gd name="connsiteY1" fmla="*/ 3349 h 836948"/>
                  <a:gd name="connsiteX2" fmla="*/ 171255 w 171255"/>
                  <a:gd name="connsiteY2" fmla="*/ 418474 h 836948"/>
                  <a:gd name="connsiteX3" fmla="*/ 87445 w 171255"/>
                  <a:gd name="connsiteY3" fmla="*/ 833599 h 836948"/>
                  <a:gd name="connsiteX4" fmla="*/ 85628 w 171255"/>
                  <a:gd name="connsiteY4" fmla="*/ 836948 h 836948"/>
                  <a:gd name="connsiteX5" fmla="*/ 83810 w 171255"/>
                  <a:gd name="connsiteY5" fmla="*/ 833599 h 836948"/>
                  <a:gd name="connsiteX6" fmla="*/ 0 w 171255"/>
                  <a:gd name="connsiteY6" fmla="*/ 418474 h 836948"/>
                  <a:gd name="connsiteX7" fmla="*/ 83810 w 171255"/>
                  <a:gd name="connsiteY7" fmla="*/ 3349 h 836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255" h="836948">
                    <a:moveTo>
                      <a:pt x="85628" y="0"/>
                    </a:moveTo>
                    <a:lnTo>
                      <a:pt x="87445" y="3349"/>
                    </a:lnTo>
                    <a:cubicBezTo>
                      <a:pt x="141413" y="130942"/>
                      <a:pt x="171255" y="271223"/>
                      <a:pt x="171255" y="418474"/>
                    </a:cubicBezTo>
                    <a:cubicBezTo>
                      <a:pt x="171255" y="565725"/>
                      <a:pt x="141413" y="706006"/>
                      <a:pt x="87445" y="833599"/>
                    </a:cubicBezTo>
                    <a:lnTo>
                      <a:pt x="85628" y="836948"/>
                    </a:lnTo>
                    <a:lnTo>
                      <a:pt x="83810" y="833599"/>
                    </a:lnTo>
                    <a:cubicBezTo>
                      <a:pt x="29843" y="706006"/>
                      <a:pt x="0" y="565725"/>
                      <a:pt x="0" y="418474"/>
                    </a:cubicBezTo>
                    <a:cubicBezTo>
                      <a:pt x="0" y="271223"/>
                      <a:pt x="29843" y="130942"/>
                      <a:pt x="83810" y="3349"/>
                    </a:cubicBezTo>
                    <a:close/>
                  </a:path>
                </a:pathLst>
              </a:custGeom>
              <a:solidFill>
                <a:srgbClr val="2D292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</a:endParaRP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3278634" y="2359660"/>
                <a:ext cx="635550" cy="369700"/>
                <a:chOff x="3880562" y="2265347"/>
                <a:chExt cx="430290" cy="250301"/>
              </a:xfrm>
            </p:grpSpPr>
            <p:sp>
              <p:nvSpPr>
                <p:cNvPr id="28" name="Freeform 58"/>
                <p:cNvSpPr>
                  <a:spLocks/>
                </p:cNvSpPr>
                <p:nvPr/>
              </p:nvSpPr>
              <p:spPr bwMode="auto">
                <a:xfrm>
                  <a:off x="3880562" y="2265347"/>
                  <a:ext cx="430290" cy="250301"/>
                </a:xfrm>
                <a:custGeom>
                  <a:avLst/>
                  <a:gdLst>
                    <a:gd name="T0" fmla="*/ 75 w 153"/>
                    <a:gd name="T1" fmla="*/ 32 h 89"/>
                    <a:gd name="T2" fmla="*/ 95 w 153"/>
                    <a:gd name="T3" fmla="*/ 53 h 89"/>
                    <a:gd name="T4" fmla="*/ 147 w 153"/>
                    <a:gd name="T5" fmla="*/ 11 h 89"/>
                    <a:gd name="T6" fmla="*/ 147 w 153"/>
                    <a:gd name="T7" fmla="*/ 32 h 89"/>
                    <a:gd name="T8" fmla="*/ 153 w 153"/>
                    <a:gd name="T9" fmla="*/ 32 h 89"/>
                    <a:gd name="T10" fmla="*/ 153 w 153"/>
                    <a:gd name="T11" fmla="*/ 6 h 89"/>
                    <a:gd name="T12" fmla="*/ 153 w 153"/>
                    <a:gd name="T13" fmla="*/ 0 h 89"/>
                    <a:gd name="T14" fmla="*/ 147 w 153"/>
                    <a:gd name="T15" fmla="*/ 0 h 89"/>
                    <a:gd name="T16" fmla="*/ 121 w 153"/>
                    <a:gd name="T17" fmla="*/ 0 h 89"/>
                    <a:gd name="T18" fmla="*/ 121 w 153"/>
                    <a:gd name="T19" fmla="*/ 6 h 89"/>
                    <a:gd name="T20" fmla="*/ 143 w 153"/>
                    <a:gd name="T21" fmla="*/ 6 h 89"/>
                    <a:gd name="T22" fmla="*/ 96 w 153"/>
                    <a:gd name="T23" fmla="*/ 44 h 89"/>
                    <a:gd name="T24" fmla="*/ 76 w 153"/>
                    <a:gd name="T25" fmla="*/ 24 h 89"/>
                    <a:gd name="T26" fmla="*/ 0 w 153"/>
                    <a:gd name="T27" fmla="*/ 84 h 89"/>
                    <a:gd name="T28" fmla="*/ 4 w 153"/>
                    <a:gd name="T29" fmla="*/ 89 h 89"/>
                    <a:gd name="T30" fmla="*/ 75 w 153"/>
                    <a:gd name="T31" fmla="*/ 32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3" h="89">
                      <a:moveTo>
                        <a:pt x="75" y="32"/>
                      </a:moveTo>
                      <a:lnTo>
                        <a:pt x="95" y="53"/>
                      </a:lnTo>
                      <a:lnTo>
                        <a:pt x="147" y="11"/>
                      </a:lnTo>
                      <a:lnTo>
                        <a:pt x="147" y="32"/>
                      </a:lnTo>
                      <a:lnTo>
                        <a:pt x="153" y="32"/>
                      </a:lnTo>
                      <a:lnTo>
                        <a:pt x="153" y="6"/>
                      </a:lnTo>
                      <a:lnTo>
                        <a:pt x="153" y="0"/>
                      </a:lnTo>
                      <a:lnTo>
                        <a:pt x="147" y="0"/>
                      </a:lnTo>
                      <a:lnTo>
                        <a:pt x="121" y="0"/>
                      </a:lnTo>
                      <a:lnTo>
                        <a:pt x="121" y="6"/>
                      </a:lnTo>
                      <a:lnTo>
                        <a:pt x="143" y="6"/>
                      </a:lnTo>
                      <a:lnTo>
                        <a:pt x="96" y="44"/>
                      </a:lnTo>
                      <a:lnTo>
                        <a:pt x="76" y="24"/>
                      </a:lnTo>
                      <a:lnTo>
                        <a:pt x="0" y="84"/>
                      </a:lnTo>
                      <a:lnTo>
                        <a:pt x="4" y="89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29" name="Freeform 59"/>
                <p:cNvSpPr>
                  <a:spLocks/>
                </p:cNvSpPr>
                <p:nvPr/>
              </p:nvSpPr>
              <p:spPr bwMode="auto">
                <a:xfrm>
                  <a:off x="3939621" y="2467837"/>
                  <a:ext cx="47811" cy="44998"/>
                </a:xfrm>
                <a:custGeom>
                  <a:avLst/>
                  <a:gdLst>
                    <a:gd name="T0" fmla="*/ 0 w 17"/>
                    <a:gd name="T1" fmla="*/ 16 h 16"/>
                    <a:gd name="T2" fmla="*/ 17 w 17"/>
                    <a:gd name="T3" fmla="*/ 16 h 16"/>
                    <a:gd name="T4" fmla="*/ 17 w 17"/>
                    <a:gd name="T5" fmla="*/ 0 h 16"/>
                    <a:gd name="T6" fmla="*/ 0 w 17"/>
                    <a:gd name="T7" fmla="*/ 14 h 16"/>
                    <a:gd name="T8" fmla="*/ 0 w 17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6">
                      <a:moveTo>
                        <a:pt x="0" y="16"/>
                      </a:moveTo>
                      <a:lnTo>
                        <a:pt x="17" y="16"/>
                      </a:lnTo>
                      <a:lnTo>
                        <a:pt x="17" y="0"/>
                      </a:lnTo>
                      <a:lnTo>
                        <a:pt x="0" y="1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0" name="Freeform 60"/>
                <p:cNvSpPr>
                  <a:spLocks/>
                </p:cNvSpPr>
                <p:nvPr/>
              </p:nvSpPr>
              <p:spPr bwMode="auto">
                <a:xfrm>
                  <a:off x="4007117" y="2417214"/>
                  <a:ext cx="47811" cy="95620"/>
                </a:xfrm>
                <a:custGeom>
                  <a:avLst/>
                  <a:gdLst>
                    <a:gd name="T0" fmla="*/ 0 w 17"/>
                    <a:gd name="T1" fmla="*/ 34 h 34"/>
                    <a:gd name="T2" fmla="*/ 17 w 17"/>
                    <a:gd name="T3" fmla="*/ 34 h 34"/>
                    <a:gd name="T4" fmla="*/ 17 w 17"/>
                    <a:gd name="T5" fmla="*/ 0 h 34"/>
                    <a:gd name="T6" fmla="*/ 0 w 17"/>
                    <a:gd name="T7" fmla="*/ 13 h 34"/>
                    <a:gd name="T8" fmla="*/ 0 w 17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34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17" y="0"/>
                      </a:lnTo>
                      <a:lnTo>
                        <a:pt x="0" y="13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1" name="Freeform 61"/>
                <p:cNvSpPr>
                  <a:spLocks/>
                </p:cNvSpPr>
                <p:nvPr/>
              </p:nvSpPr>
              <p:spPr bwMode="auto">
                <a:xfrm>
                  <a:off x="4071802" y="2386279"/>
                  <a:ext cx="44998" cy="126557"/>
                </a:xfrm>
                <a:custGeom>
                  <a:avLst/>
                  <a:gdLst>
                    <a:gd name="T0" fmla="*/ 0 w 16"/>
                    <a:gd name="T1" fmla="*/ 6 h 45"/>
                    <a:gd name="T2" fmla="*/ 0 w 16"/>
                    <a:gd name="T3" fmla="*/ 45 h 45"/>
                    <a:gd name="T4" fmla="*/ 16 w 16"/>
                    <a:gd name="T5" fmla="*/ 45 h 45"/>
                    <a:gd name="T6" fmla="*/ 16 w 16"/>
                    <a:gd name="T7" fmla="*/ 8 h 45"/>
                    <a:gd name="T8" fmla="*/ 7 w 16"/>
                    <a:gd name="T9" fmla="*/ 0 h 45"/>
                    <a:gd name="T10" fmla="*/ 0 w 16"/>
                    <a:gd name="T11" fmla="*/ 6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5">
                      <a:moveTo>
                        <a:pt x="0" y="6"/>
                      </a:moveTo>
                      <a:lnTo>
                        <a:pt x="0" y="45"/>
                      </a:lnTo>
                      <a:lnTo>
                        <a:pt x="16" y="45"/>
                      </a:lnTo>
                      <a:lnTo>
                        <a:pt x="16" y="8"/>
                      </a:lnTo>
                      <a:lnTo>
                        <a:pt x="7" y="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2" name="Freeform 62"/>
                <p:cNvSpPr>
                  <a:spLocks/>
                </p:cNvSpPr>
                <p:nvPr/>
              </p:nvSpPr>
              <p:spPr bwMode="auto">
                <a:xfrm>
                  <a:off x="4136485" y="2414403"/>
                  <a:ext cx="44998" cy="98434"/>
                </a:xfrm>
                <a:custGeom>
                  <a:avLst/>
                  <a:gdLst>
                    <a:gd name="T0" fmla="*/ 0 w 16"/>
                    <a:gd name="T1" fmla="*/ 5 h 35"/>
                    <a:gd name="T2" fmla="*/ 0 w 16"/>
                    <a:gd name="T3" fmla="*/ 35 h 35"/>
                    <a:gd name="T4" fmla="*/ 16 w 16"/>
                    <a:gd name="T5" fmla="*/ 35 h 35"/>
                    <a:gd name="T6" fmla="*/ 16 w 16"/>
                    <a:gd name="T7" fmla="*/ 0 h 35"/>
                    <a:gd name="T8" fmla="*/ 4 w 16"/>
                    <a:gd name="T9" fmla="*/ 10 h 35"/>
                    <a:gd name="T10" fmla="*/ 0 w 16"/>
                    <a:gd name="T11" fmla="*/ 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35">
                      <a:moveTo>
                        <a:pt x="0" y="5"/>
                      </a:moveTo>
                      <a:lnTo>
                        <a:pt x="0" y="35"/>
                      </a:lnTo>
                      <a:lnTo>
                        <a:pt x="16" y="35"/>
                      </a:lnTo>
                      <a:lnTo>
                        <a:pt x="16" y="0"/>
                      </a:lnTo>
                      <a:lnTo>
                        <a:pt x="4" y="1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3" name="Freeform 63"/>
                <p:cNvSpPr>
                  <a:spLocks/>
                </p:cNvSpPr>
                <p:nvPr/>
              </p:nvSpPr>
              <p:spPr bwMode="auto">
                <a:xfrm>
                  <a:off x="4201170" y="2363780"/>
                  <a:ext cx="44998" cy="149056"/>
                </a:xfrm>
                <a:custGeom>
                  <a:avLst/>
                  <a:gdLst>
                    <a:gd name="T0" fmla="*/ 0 w 16"/>
                    <a:gd name="T1" fmla="*/ 13 h 53"/>
                    <a:gd name="T2" fmla="*/ 0 w 16"/>
                    <a:gd name="T3" fmla="*/ 53 h 53"/>
                    <a:gd name="T4" fmla="*/ 16 w 16"/>
                    <a:gd name="T5" fmla="*/ 53 h 53"/>
                    <a:gd name="T6" fmla="*/ 16 w 16"/>
                    <a:gd name="T7" fmla="*/ 0 h 53"/>
                    <a:gd name="T8" fmla="*/ 15 w 16"/>
                    <a:gd name="T9" fmla="*/ 0 h 53"/>
                    <a:gd name="T10" fmla="*/ 0 w 16"/>
                    <a:gd name="T11" fmla="*/ 1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53">
                      <a:moveTo>
                        <a:pt x="0" y="13"/>
                      </a:moveTo>
                      <a:lnTo>
                        <a:pt x="0" y="53"/>
                      </a:lnTo>
                      <a:lnTo>
                        <a:pt x="16" y="53"/>
                      </a:lnTo>
                      <a:lnTo>
                        <a:pt x="16" y="0"/>
                      </a:lnTo>
                      <a:lnTo>
                        <a:pt x="15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405678" y="2160875"/>
                <a:ext cx="327025" cy="566738"/>
                <a:chOff x="5405678" y="2061815"/>
                <a:chExt cx="327025" cy="566738"/>
              </a:xfrm>
            </p:grpSpPr>
            <p:sp>
              <p:nvSpPr>
                <p:cNvPr id="21" name="Freeform 135"/>
                <p:cNvSpPr>
                  <a:spLocks noEditPoints="1"/>
                </p:cNvSpPr>
                <p:nvPr/>
              </p:nvSpPr>
              <p:spPr bwMode="auto">
                <a:xfrm>
                  <a:off x="5405678" y="2061815"/>
                  <a:ext cx="327025" cy="566738"/>
                </a:xfrm>
                <a:custGeom>
                  <a:avLst/>
                  <a:gdLst/>
                  <a:ahLst/>
                  <a:cxnLst>
                    <a:cxn ang="0">
                      <a:pos x="206" y="31"/>
                    </a:cxn>
                    <a:cxn ang="0">
                      <a:pos x="204" y="25"/>
                    </a:cxn>
                    <a:cxn ang="0">
                      <a:pos x="202" y="19"/>
                    </a:cxn>
                    <a:cxn ang="0">
                      <a:pos x="200" y="14"/>
                    </a:cxn>
                    <a:cxn ang="0">
                      <a:pos x="196" y="10"/>
                    </a:cxn>
                    <a:cxn ang="0">
                      <a:pos x="190" y="6"/>
                    </a:cxn>
                    <a:cxn ang="0">
                      <a:pos x="187" y="2"/>
                    </a:cxn>
                    <a:cxn ang="0">
                      <a:pos x="181" y="0"/>
                    </a:cxn>
                    <a:cxn ang="0">
                      <a:pos x="173" y="0"/>
                    </a:cxn>
                    <a:cxn ang="0">
                      <a:pos x="31" y="0"/>
                    </a:cxn>
                    <a:cxn ang="0">
                      <a:pos x="25" y="0"/>
                    </a:cxn>
                    <a:cxn ang="0">
                      <a:pos x="20" y="2"/>
                    </a:cxn>
                    <a:cxn ang="0">
                      <a:pos x="14" y="6"/>
                    </a:cxn>
                    <a:cxn ang="0">
                      <a:pos x="10" y="10"/>
                    </a:cxn>
                    <a:cxn ang="0">
                      <a:pos x="6" y="14"/>
                    </a:cxn>
                    <a:cxn ang="0">
                      <a:pos x="2" y="19"/>
                    </a:cxn>
                    <a:cxn ang="0">
                      <a:pos x="2" y="25"/>
                    </a:cxn>
                    <a:cxn ang="0">
                      <a:pos x="0" y="31"/>
                    </a:cxn>
                    <a:cxn ang="0">
                      <a:pos x="0" y="326"/>
                    </a:cxn>
                    <a:cxn ang="0">
                      <a:pos x="2" y="332"/>
                    </a:cxn>
                    <a:cxn ang="0">
                      <a:pos x="2" y="338"/>
                    </a:cxn>
                    <a:cxn ang="0">
                      <a:pos x="6" y="343"/>
                    </a:cxn>
                    <a:cxn ang="0">
                      <a:pos x="10" y="347"/>
                    </a:cxn>
                    <a:cxn ang="0">
                      <a:pos x="14" y="351"/>
                    </a:cxn>
                    <a:cxn ang="0">
                      <a:pos x="20" y="355"/>
                    </a:cxn>
                    <a:cxn ang="0">
                      <a:pos x="25" y="357"/>
                    </a:cxn>
                    <a:cxn ang="0">
                      <a:pos x="31" y="357"/>
                    </a:cxn>
                    <a:cxn ang="0">
                      <a:pos x="173" y="357"/>
                    </a:cxn>
                    <a:cxn ang="0">
                      <a:pos x="181" y="357"/>
                    </a:cxn>
                    <a:cxn ang="0">
                      <a:pos x="187" y="355"/>
                    </a:cxn>
                    <a:cxn ang="0">
                      <a:pos x="190" y="351"/>
                    </a:cxn>
                    <a:cxn ang="0">
                      <a:pos x="196" y="347"/>
                    </a:cxn>
                    <a:cxn ang="0">
                      <a:pos x="200" y="343"/>
                    </a:cxn>
                    <a:cxn ang="0">
                      <a:pos x="202" y="338"/>
                    </a:cxn>
                    <a:cxn ang="0">
                      <a:pos x="204" y="332"/>
                    </a:cxn>
                    <a:cxn ang="0">
                      <a:pos x="206" y="326"/>
                    </a:cxn>
                    <a:cxn ang="0">
                      <a:pos x="206" y="31"/>
                    </a:cxn>
                    <a:cxn ang="0">
                      <a:pos x="108" y="340"/>
                    </a:cxn>
                    <a:cxn ang="0">
                      <a:pos x="100" y="338"/>
                    </a:cxn>
                    <a:cxn ang="0">
                      <a:pos x="94" y="334"/>
                    </a:cxn>
                    <a:cxn ang="0">
                      <a:pos x="89" y="328"/>
                    </a:cxn>
                    <a:cxn ang="0">
                      <a:pos x="89" y="320"/>
                    </a:cxn>
                    <a:cxn ang="0">
                      <a:pos x="89" y="313"/>
                    </a:cxn>
                    <a:cxn ang="0">
                      <a:pos x="94" y="307"/>
                    </a:cxn>
                    <a:cxn ang="0">
                      <a:pos x="100" y="303"/>
                    </a:cxn>
                    <a:cxn ang="0">
                      <a:pos x="108" y="301"/>
                    </a:cxn>
                    <a:cxn ang="0">
                      <a:pos x="114" y="303"/>
                    </a:cxn>
                    <a:cxn ang="0">
                      <a:pos x="121" y="307"/>
                    </a:cxn>
                    <a:cxn ang="0">
                      <a:pos x="125" y="313"/>
                    </a:cxn>
                    <a:cxn ang="0">
                      <a:pos x="127" y="320"/>
                    </a:cxn>
                    <a:cxn ang="0">
                      <a:pos x="125" y="328"/>
                    </a:cxn>
                    <a:cxn ang="0">
                      <a:pos x="121" y="334"/>
                    </a:cxn>
                    <a:cxn ang="0">
                      <a:pos x="114" y="338"/>
                    </a:cxn>
                    <a:cxn ang="0">
                      <a:pos x="108" y="340"/>
                    </a:cxn>
                    <a:cxn ang="0">
                      <a:pos x="185" y="284"/>
                    </a:cxn>
                    <a:cxn ang="0">
                      <a:pos x="29" y="284"/>
                    </a:cxn>
                    <a:cxn ang="0">
                      <a:pos x="29" y="48"/>
                    </a:cxn>
                    <a:cxn ang="0">
                      <a:pos x="185" y="48"/>
                    </a:cxn>
                    <a:cxn ang="0">
                      <a:pos x="185" y="284"/>
                    </a:cxn>
                  </a:cxnLst>
                  <a:rect l="0" t="0" r="r" b="b"/>
                  <a:pathLst>
                    <a:path w="206" h="357">
                      <a:moveTo>
                        <a:pt x="206" y="31"/>
                      </a:moveTo>
                      <a:lnTo>
                        <a:pt x="204" y="25"/>
                      </a:lnTo>
                      <a:lnTo>
                        <a:pt x="202" y="19"/>
                      </a:lnTo>
                      <a:lnTo>
                        <a:pt x="200" y="14"/>
                      </a:lnTo>
                      <a:lnTo>
                        <a:pt x="196" y="10"/>
                      </a:lnTo>
                      <a:lnTo>
                        <a:pt x="190" y="6"/>
                      </a:lnTo>
                      <a:lnTo>
                        <a:pt x="187" y="2"/>
                      </a:lnTo>
                      <a:lnTo>
                        <a:pt x="181" y="0"/>
                      </a:lnTo>
                      <a:lnTo>
                        <a:pt x="173" y="0"/>
                      </a:lnTo>
                      <a:lnTo>
                        <a:pt x="31" y="0"/>
                      </a:lnTo>
                      <a:lnTo>
                        <a:pt x="25" y="0"/>
                      </a:lnTo>
                      <a:lnTo>
                        <a:pt x="20" y="2"/>
                      </a:lnTo>
                      <a:lnTo>
                        <a:pt x="14" y="6"/>
                      </a:lnTo>
                      <a:lnTo>
                        <a:pt x="10" y="10"/>
                      </a:lnTo>
                      <a:lnTo>
                        <a:pt x="6" y="14"/>
                      </a:lnTo>
                      <a:lnTo>
                        <a:pt x="2" y="19"/>
                      </a:lnTo>
                      <a:lnTo>
                        <a:pt x="2" y="25"/>
                      </a:lnTo>
                      <a:lnTo>
                        <a:pt x="0" y="31"/>
                      </a:lnTo>
                      <a:lnTo>
                        <a:pt x="0" y="326"/>
                      </a:lnTo>
                      <a:lnTo>
                        <a:pt x="2" y="332"/>
                      </a:lnTo>
                      <a:lnTo>
                        <a:pt x="2" y="338"/>
                      </a:lnTo>
                      <a:lnTo>
                        <a:pt x="6" y="343"/>
                      </a:lnTo>
                      <a:lnTo>
                        <a:pt x="10" y="347"/>
                      </a:lnTo>
                      <a:lnTo>
                        <a:pt x="14" y="351"/>
                      </a:lnTo>
                      <a:lnTo>
                        <a:pt x="20" y="355"/>
                      </a:lnTo>
                      <a:lnTo>
                        <a:pt x="25" y="357"/>
                      </a:lnTo>
                      <a:lnTo>
                        <a:pt x="31" y="357"/>
                      </a:lnTo>
                      <a:lnTo>
                        <a:pt x="173" y="357"/>
                      </a:lnTo>
                      <a:lnTo>
                        <a:pt x="181" y="357"/>
                      </a:lnTo>
                      <a:lnTo>
                        <a:pt x="187" y="355"/>
                      </a:lnTo>
                      <a:lnTo>
                        <a:pt x="190" y="351"/>
                      </a:lnTo>
                      <a:lnTo>
                        <a:pt x="196" y="347"/>
                      </a:lnTo>
                      <a:lnTo>
                        <a:pt x="200" y="343"/>
                      </a:lnTo>
                      <a:lnTo>
                        <a:pt x="202" y="338"/>
                      </a:lnTo>
                      <a:lnTo>
                        <a:pt x="204" y="332"/>
                      </a:lnTo>
                      <a:lnTo>
                        <a:pt x="206" y="326"/>
                      </a:lnTo>
                      <a:lnTo>
                        <a:pt x="206" y="31"/>
                      </a:lnTo>
                      <a:close/>
                      <a:moveTo>
                        <a:pt x="108" y="340"/>
                      </a:moveTo>
                      <a:lnTo>
                        <a:pt x="100" y="338"/>
                      </a:lnTo>
                      <a:lnTo>
                        <a:pt x="94" y="334"/>
                      </a:lnTo>
                      <a:lnTo>
                        <a:pt x="89" y="328"/>
                      </a:lnTo>
                      <a:lnTo>
                        <a:pt x="89" y="320"/>
                      </a:lnTo>
                      <a:lnTo>
                        <a:pt x="89" y="313"/>
                      </a:lnTo>
                      <a:lnTo>
                        <a:pt x="94" y="307"/>
                      </a:lnTo>
                      <a:lnTo>
                        <a:pt x="100" y="303"/>
                      </a:lnTo>
                      <a:lnTo>
                        <a:pt x="108" y="301"/>
                      </a:lnTo>
                      <a:lnTo>
                        <a:pt x="114" y="303"/>
                      </a:lnTo>
                      <a:lnTo>
                        <a:pt x="121" y="307"/>
                      </a:lnTo>
                      <a:lnTo>
                        <a:pt x="125" y="313"/>
                      </a:lnTo>
                      <a:lnTo>
                        <a:pt x="127" y="320"/>
                      </a:lnTo>
                      <a:lnTo>
                        <a:pt x="125" y="328"/>
                      </a:lnTo>
                      <a:lnTo>
                        <a:pt x="121" y="334"/>
                      </a:lnTo>
                      <a:lnTo>
                        <a:pt x="114" y="338"/>
                      </a:lnTo>
                      <a:lnTo>
                        <a:pt x="108" y="340"/>
                      </a:lnTo>
                      <a:close/>
                      <a:moveTo>
                        <a:pt x="185" y="284"/>
                      </a:moveTo>
                      <a:lnTo>
                        <a:pt x="29" y="284"/>
                      </a:lnTo>
                      <a:lnTo>
                        <a:pt x="29" y="48"/>
                      </a:lnTo>
                      <a:lnTo>
                        <a:pt x="185" y="48"/>
                      </a:lnTo>
                      <a:lnTo>
                        <a:pt x="185" y="284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5488852" y="2186929"/>
                  <a:ext cx="173527" cy="254596"/>
                  <a:chOff x="6824663" y="2427288"/>
                  <a:chExt cx="411162" cy="603250"/>
                </a:xfrm>
                <a:solidFill>
                  <a:schemeClr val="bg2"/>
                </a:solidFill>
              </p:grpSpPr>
              <p:sp>
                <p:nvSpPr>
                  <p:cNvPr id="2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6929438" y="2608263"/>
                    <a:ext cx="188912" cy="69850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4" name="Freeform 11"/>
                  <p:cNvSpPr>
                    <a:spLocks/>
                  </p:cNvSpPr>
                  <p:nvPr/>
                </p:nvSpPr>
                <p:spPr bwMode="auto">
                  <a:xfrm>
                    <a:off x="6873875" y="2427288"/>
                    <a:ext cx="311150" cy="155575"/>
                  </a:xfrm>
                  <a:custGeom>
                    <a:avLst/>
                    <a:gdLst/>
                    <a:ahLst/>
                    <a:cxnLst>
                      <a:cxn ang="0">
                        <a:pos x="46" y="96"/>
                      </a:cxn>
                      <a:cxn ang="0">
                        <a:pos x="46" y="98"/>
                      </a:cxn>
                      <a:cxn ang="0">
                        <a:pos x="48" y="98"/>
                      </a:cxn>
                      <a:cxn ang="0">
                        <a:pos x="150" y="98"/>
                      </a:cxn>
                      <a:cxn ang="0">
                        <a:pos x="152" y="96"/>
                      </a:cxn>
                      <a:cxn ang="0">
                        <a:pos x="154" y="92"/>
                      </a:cxn>
                      <a:cxn ang="0">
                        <a:pos x="173" y="77"/>
                      </a:cxn>
                      <a:cxn ang="0">
                        <a:pos x="190" y="58"/>
                      </a:cxn>
                      <a:cxn ang="0">
                        <a:pos x="192" y="52"/>
                      </a:cxn>
                      <a:cxn ang="0">
                        <a:pos x="194" y="46"/>
                      </a:cxn>
                      <a:cxn ang="0">
                        <a:pos x="196" y="41"/>
                      </a:cxn>
                      <a:cxn ang="0">
                        <a:pos x="194" y="33"/>
                      </a:cxn>
                      <a:cxn ang="0">
                        <a:pos x="188" y="27"/>
                      </a:cxn>
                      <a:cxn ang="0">
                        <a:pos x="180" y="21"/>
                      </a:cxn>
                      <a:cxn ang="0">
                        <a:pos x="177" y="21"/>
                      </a:cxn>
                      <a:cxn ang="0">
                        <a:pos x="173" y="21"/>
                      </a:cxn>
                      <a:cxn ang="0">
                        <a:pos x="169" y="23"/>
                      </a:cxn>
                      <a:cxn ang="0">
                        <a:pos x="163" y="25"/>
                      </a:cxn>
                      <a:cxn ang="0">
                        <a:pos x="152" y="35"/>
                      </a:cxn>
                      <a:cxn ang="0">
                        <a:pos x="142" y="41"/>
                      </a:cxn>
                      <a:cxn ang="0">
                        <a:pos x="138" y="41"/>
                      </a:cxn>
                      <a:cxn ang="0">
                        <a:pos x="134" y="39"/>
                      </a:cxn>
                      <a:cxn ang="0">
                        <a:pos x="131" y="35"/>
                      </a:cxn>
                      <a:cxn ang="0">
                        <a:pos x="127" y="31"/>
                      </a:cxn>
                      <a:cxn ang="0">
                        <a:pos x="121" y="23"/>
                      </a:cxn>
                      <a:cxn ang="0">
                        <a:pos x="115" y="14"/>
                      </a:cxn>
                      <a:cxn ang="0">
                        <a:pos x="106" y="6"/>
                      </a:cxn>
                      <a:cxn ang="0">
                        <a:pos x="96" y="2"/>
                      </a:cxn>
                      <a:cxn ang="0">
                        <a:pos x="90" y="0"/>
                      </a:cxn>
                      <a:cxn ang="0">
                        <a:pos x="84" y="0"/>
                      </a:cxn>
                      <a:cxn ang="0">
                        <a:pos x="81" y="2"/>
                      </a:cxn>
                      <a:cxn ang="0">
                        <a:pos x="75" y="4"/>
                      </a:cxn>
                      <a:cxn ang="0">
                        <a:pos x="69" y="10"/>
                      </a:cxn>
                      <a:cxn ang="0">
                        <a:pos x="63" y="21"/>
                      </a:cxn>
                      <a:cxn ang="0">
                        <a:pos x="60" y="27"/>
                      </a:cxn>
                      <a:cxn ang="0">
                        <a:pos x="56" y="29"/>
                      </a:cxn>
                      <a:cxn ang="0">
                        <a:pos x="48" y="31"/>
                      </a:cxn>
                      <a:cxn ang="0">
                        <a:pos x="35" y="31"/>
                      </a:cxn>
                      <a:cxn ang="0">
                        <a:pos x="27" y="29"/>
                      </a:cxn>
                      <a:cxn ang="0">
                        <a:pos x="17" y="31"/>
                      </a:cxn>
                      <a:cxn ang="0">
                        <a:pos x="8" y="33"/>
                      </a:cxn>
                      <a:cxn ang="0">
                        <a:pos x="2" y="39"/>
                      </a:cxn>
                      <a:cxn ang="0">
                        <a:pos x="0" y="43"/>
                      </a:cxn>
                      <a:cxn ang="0">
                        <a:pos x="0" y="46"/>
                      </a:cxn>
                      <a:cxn ang="0">
                        <a:pos x="0" y="52"/>
                      </a:cxn>
                      <a:cxn ang="0">
                        <a:pos x="2" y="56"/>
                      </a:cxn>
                      <a:cxn ang="0">
                        <a:pos x="12" y="69"/>
                      </a:cxn>
                      <a:cxn ang="0">
                        <a:pos x="25" y="81"/>
                      </a:cxn>
                      <a:cxn ang="0">
                        <a:pos x="37" y="91"/>
                      </a:cxn>
                      <a:cxn ang="0">
                        <a:pos x="46" y="96"/>
                      </a:cxn>
                    </a:cxnLst>
                    <a:rect l="0" t="0" r="r" b="b"/>
                    <a:pathLst>
                      <a:path w="196" h="98">
                        <a:moveTo>
                          <a:pt x="46" y="96"/>
                        </a:moveTo>
                        <a:lnTo>
                          <a:pt x="46" y="98"/>
                        </a:lnTo>
                        <a:lnTo>
                          <a:pt x="48" y="98"/>
                        </a:lnTo>
                        <a:lnTo>
                          <a:pt x="150" y="98"/>
                        </a:lnTo>
                        <a:lnTo>
                          <a:pt x="152" y="96"/>
                        </a:lnTo>
                        <a:lnTo>
                          <a:pt x="154" y="92"/>
                        </a:lnTo>
                        <a:lnTo>
                          <a:pt x="173" y="77"/>
                        </a:lnTo>
                        <a:lnTo>
                          <a:pt x="190" y="58"/>
                        </a:lnTo>
                        <a:lnTo>
                          <a:pt x="192" y="52"/>
                        </a:lnTo>
                        <a:lnTo>
                          <a:pt x="194" y="46"/>
                        </a:lnTo>
                        <a:lnTo>
                          <a:pt x="196" y="41"/>
                        </a:lnTo>
                        <a:lnTo>
                          <a:pt x="194" y="33"/>
                        </a:lnTo>
                        <a:lnTo>
                          <a:pt x="188" y="27"/>
                        </a:lnTo>
                        <a:lnTo>
                          <a:pt x="180" y="21"/>
                        </a:lnTo>
                        <a:lnTo>
                          <a:pt x="177" y="21"/>
                        </a:lnTo>
                        <a:lnTo>
                          <a:pt x="173" y="21"/>
                        </a:lnTo>
                        <a:lnTo>
                          <a:pt x="169" y="23"/>
                        </a:lnTo>
                        <a:lnTo>
                          <a:pt x="163" y="25"/>
                        </a:lnTo>
                        <a:lnTo>
                          <a:pt x="152" y="35"/>
                        </a:lnTo>
                        <a:lnTo>
                          <a:pt x="142" y="41"/>
                        </a:lnTo>
                        <a:lnTo>
                          <a:pt x="138" y="41"/>
                        </a:lnTo>
                        <a:lnTo>
                          <a:pt x="134" y="39"/>
                        </a:lnTo>
                        <a:lnTo>
                          <a:pt x="131" y="35"/>
                        </a:lnTo>
                        <a:lnTo>
                          <a:pt x="127" y="31"/>
                        </a:lnTo>
                        <a:lnTo>
                          <a:pt x="121" y="23"/>
                        </a:lnTo>
                        <a:lnTo>
                          <a:pt x="115" y="14"/>
                        </a:lnTo>
                        <a:lnTo>
                          <a:pt x="106" y="6"/>
                        </a:lnTo>
                        <a:lnTo>
                          <a:pt x="96" y="2"/>
                        </a:lnTo>
                        <a:lnTo>
                          <a:pt x="90" y="0"/>
                        </a:lnTo>
                        <a:lnTo>
                          <a:pt x="84" y="0"/>
                        </a:lnTo>
                        <a:lnTo>
                          <a:pt x="81" y="2"/>
                        </a:lnTo>
                        <a:lnTo>
                          <a:pt x="75" y="4"/>
                        </a:lnTo>
                        <a:lnTo>
                          <a:pt x="69" y="10"/>
                        </a:lnTo>
                        <a:lnTo>
                          <a:pt x="63" y="21"/>
                        </a:lnTo>
                        <a:lnTo>
                          <a:pt x="60" y="27"/>
                        </a:lnTo>
                        <a:lnTo>
                          <a:pt x="56" y="29"/>
                        </a:lnTo>
                        <a:lnTo>
                          <a:pt x="48" y="31"/>
                        </a:lnTo>
                        <a:lnTo>
                          <a:pt x="35" y="31"/>
                        </a:lnTo>
                        <a:lnTo>
                          <a:pt x="27" y="29"/>
                        </a:lnTo>
                        <a:lnTo>
                          <a:pt x="17" y="31"/>
                        </a:lnTo>
                        <a:lnTo>
                          <a:pt x="8" y="33"/>
                        </a:lnTo>
                        <a:lnTo>
                          <a:pt x="2" y="39"/>
                        </a:lnTo>
                        <a:lnTo>
                          <a:pt x="0" y="43"/>
                        </a:lnTo>
                        <a:lnTo>
                          <a:pt x="0" y="46"/>
                        </a:lnTo>
                        <a:lnTo>
                          <a:pt x="0" y="52"/>
                        </a:lnTo>
                        <a:lnTo>
                          <a:pt x="2" y="56"/>
                        </a:lnTo>
                        <a:lnTo>
                          <a:pt x="12" y="69"/>
                        </a:lnTo>
                        <a:lnTo>
                          <a:pt x="25" y="81"/>
                        </a:lnTo>
                        <a:lnTo>
                          <a:pt x="37" y="91"/>
                        </a:lnTo>
                        <a:lnTo>
                          <a:pt x="46" y="96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5" name="Freeform 12"/>
                  <p:cNvSpPr>
                    <a:spLocks/>
                  </p:cNvSpPr>
                  <p:nvPr/>
                </p:nvSpPr>
                <p:spPr bwMode="auto">
                  <a:xfrm>
                    <a:off x="7013575" y="2781300"/>
                    <a:ext cx="15875" cy="30163"/>
                  </a:xfrm>
                  <a:custGeom>
                    <a:avLst/>
                    <a:gdLst/>
                    <a:ahLst/>
                    <a:cxnLst>
                      <a:cxn ang="0">
                        <a:pos x="2" y="4"/>
                      </a:cxn>
                      <a:cxn ang="0">
                        <a:pos x="0" y="6"/>
                      </a:cxn>
                      <a:cxn ang="0">
                        <a:pos x="0" y="10"/>
                      </a:cxn>
                      <a:cxn ang="0">
                        <a:pos x="0" y="11"/>
                      </a:cxn>
                      <a:cxn ang="0">
                        <a:pos x="2" y="15"/>
                      </a:cxn>
                      <a:cxn ang="0">
                        <a:pos x="4" y="17"/>
                      </a:cxn>
                      <a:cxn ang="0">
                        <a:pos x="10" y="19"/>
                      </a:cxn>
                      <a:cxn ang="0">
                        <a:pos x="10" y="0"/>
                      </a:cxn>
                      <a:cxn ang="0">
                        <a:pos x="4" y="2"/>
                      </a:cxn>
                      <a:cxn ang="0">
                        <a:pos x="2" y="4"/>
                      </a:cxn>
                    </a:cxnLst>
                    <a:rect l="0" t="0" r="r" b="b"/>
                    <a:pathLst>
                      <a:path w="10" h="19">
                        <a:moveTo>
                          <a:pt x="2" y="4"/>
                        </a:moveTo>
                        <a:lnTo>
                          <a:pt x="0" y="6"/>
                        </a:lnTo>
                        <a:lnTo>
                          <a:pt x="0" y="10"/>
                        </a:lnTo>
                        <a:lnTo>
                          <a:pt x="0" y="11"/>
                        </a:lnTo>
                        <a:lnTo>
                          <a:pt x="2" y="15"/>
                        </a:lnTo>
                        <a:lnTo>
                          <a:pt x="4" y="17"/>
                        </a:lnTo>
                        <a:lnTo>
                          <a:pt x="10" y="19"/>
                        </a:lnTo>
                        <a:lnTo>
                          <a:pt x="10" y="0"/>
                        </a:lnTo>
                        <a:lnTo>
                          <a:pt x="4" y="2"/>
                        </a:lnTo>
                        <a:lnTo>
                          <a:pt x="2" y="4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6" name="Freeform 13"/>
                  <p:cNvSpPr>
                    <a:spLocks/>
                  </p:cNvSpPr>
                  <p:nvPr/>
                </p:nvSpPr>
                <p:spPr bwMode="auto">
                  <a:xfrm>
                    <a:off x="7038975" y="2860675"/>
                    <a:ext cx="23812" cy="396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5"/>
                      </a:cxn>
                      <a:cxn ang="0">
                        <a:pos x="7" y="23"/>
                      </a:cxn>
                      <a:cxn ang="0">
                        <a:pos x="11" y="19"/>
                      </a:cxn>
                      <a:cxn ang="0">
                        <a:pos x="13" y="15"/>
                      </a:cxn>
                      <a:cxn ang="0">
                        <a:pos x="15" y="11"/>
                      </a:cxn>
                      <a:cxn ang="0">
                        <a:pos x="13" y="9"/>
                      </a:cxn>
                      <a:cxn ang="0">
                        <a:pos x="11" y="6"/>
                      </a:cxn>
                      <a:cxn ang="0">
                        <a:pos x="7" y="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5" h="25">
                        <a:moveTo>
                          <a:pt x="0" y="0"/>
                        </a:moveTo>
                        <a:lnTo>
                          <a:pt x="0" y="25"/>
                        </a:lnTo>
                        <a:lnTo>
                          <a:pt x="7" y="23"/>
                        </a:lnTo>
                        <a:lnTo>
                          <a:pt x="11" y="19"/>
                        </a:lnTo>
                        <a:lnTo>
                          <a:pt x="13" y="15"/>
                        </a:lnTo>
                        <a:lnTo>
                          <a:pt x="15" y="11"/>
                        </a:lnTo>
                        <a:lnTo>
                          <a:pt x="13" y="9"/>
                        </a:lnTo>
                        <a:lnTo>
                          <a:pt x="11" y="6"/>
                        </a:lnTo>
                        <a:lnTo>
                          <a:pt x="7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6824663" y="2698750"/>
                    <a:ext cx="411162" cy="331788"/>
                  </a:xfrm>
                  <a:custGeom>
                    <a:avLst/>
                    <a:gdLst/>
                    <a:ahLst/>
                    <a:cxnLst>
                      <a:cxn ang="0">
                        <a:pos x="204" y="25"/>
                      </a:cxn>
                      <a:cxn ang="0">
                        <a:pos x="75" y="0"/>
                      </a:cxn>
                      <a:cxn ang="0">
                        <a:pos x="37" y="40"/>
                      </a:cxn>
                      <a:cxn ang="0">
                        <a:pos x="10" y="79"/>
                      </a:cxn>
                      <a:cxn ang="0">
                        <a:pos x="2" y="102"/>
                      </a:cxn>
                      <a:cxn ang="0">
                        <a:pos x="2" y="125"/>
                      </a:cxn>
                      <a:cxn ang="0">
                        <a:pos x="12" y="150"/>
                      </a:cxn>
                      <a:cxn ang="0">
                        <a:pos x="25" y="171"/>
                      </a:cxn>
                      <a:cxn ang="0">
                        <a:pos x="44" y="186"/>
                      </a:cxn>
                      <a:cxn ang="0">
                        <a:pos x="66" y="198"/>
                      </a:cxn>
                      <a:cxn ang="0">
                        <a:pos x="89" y="205"/>
                      </a:cxn>
                      <a:cxn ang="0">
                        <a:pos x="114" y="209"/>
                      </a:cxn>
                      <a:cxn ang="0">
                        <a:pos x="163" y="207"/>
                      </a:cxn>
                      <a:cxn ang="0">
                        <a:pos x="188" y="202"/>
                      </a:cxn>
                      <a:cxn ang="0">
                        <a:pos x="211" y="190"/>
                      </a:cxn>
                      <a:cxn ang="0">
                        <a:pos x="231" y="175"/>
                      </a:cxn>
                      <a:cxn ang="0">
                        <a:pos x="246" y="156"/>
                      </a:cxn>
                      <a:cxn ang="0">
                        <a:pos x="257" y="129"/>
                      </a:cxn>
                      <a:cxn ang="0">
                        <a:pos x="256" y="100"/>
                      </a:cxn>
                      <a:cxn ang="0">
                        <a:pos x="244" y="71"/>
                      </a:cxn>
                      <a:cxn ang="0">
                        <a:pos x="227" y="48"/>
                      </a:cxn>
                      <a:cxn ang="0">
                        <a:pos x="171" y="133"/>
                      </a:cxn>
                      <a:cxn ang="0">
                        <a:pos x="160" y="140"/>
                      </a:cxn>
                      <a:cxn ang="0">
                        <a:pos x="144" y="146"/>
                      </a:cxn>
                      <a:cxn ang="0">
                        <a:pos x="135" y="159"/>
                      </a:cxn>
                      <a:cxn ang="0">
                        <a:pos x="129" y="146"/>
                      </a:cxn>
                      <a:cxn ang="0">
                        <a:pos x="110" y="142"/>
                      </a:cxn>
                      <a:cxn ang="0">
                        <a:pos x="96" y="136"/>
                      </a:cxn>
                      <a:cxn ang="0">
                        <a:pos x="89" y="125"/>
                      </a:cxn>
                      <a:cxn ang="0">
                        <a:pos x="85" y="111"/>
                      </a:cxn>
                      <a:cxn ang="0">
                        <a:pos x="117" y="115"/>
                      </a:cxn>
                      <a:cxn ang="0">
                        <a:pos x="121" y="123"/>
                      </a:cxn>
                      <a:cxn ang="0">
                        <a:pos x="129" y="98"/>
                      </a:cxn>
                      <a:cxn ang="0">
                        <a:pos x="106" y="90"/>
                      </a:cxn>
                      <a:cxn ang="0">
                        <a:pos x="94" y="81"/>
                      </a:cxn>
                      <a:cxn ang="0">
                        <a:pos x="89" y="63"/>
                      </a:cxn>
                      <a:cxn ang="0">
                        <a:pos x="92" y="52"/>
                      </a:cxn>
                      <a:cxn ang="0">
                        <a:pos x="100" y="42"/>
                      </a:cxn>
                      <a:cxn ang="0">
                        <a:pos x="110" y="35"/>
                      </a:cxn>
                      <a:cxn ang="0">
                        <a:pos x="129" y="31"/>
                      </a:cxn>
                      <a:cxn ang="0">
                        <a:pos x="135" y="21"/>
                      </a:cxn>
                      <a:cxn ang="0">
                        <a:pos x="144" y="33"/>
                      </a:cxn>
                      <a:cxn ang="0">
                        <a:pos x="158" y="37"/>
                      </a:cxn>
                      <a:cxn ang="0">
                        <a:pos x="167" y="44"/>
                      </a:cxn>
                      <a:cxn ang="0">
                        <a:pos x="173" y="54"/>
                      </a:cxn>
                      <a:cxn ang="0">
                        <a:pos x="148" y="63"/>
                      </a:cxn>
                      <a:cxn ang="0">
                        <a:pos x="142" y="56"/>
                      </a:cxn>
                      <a:cxn ang="0">
                        <a:pos x="135" y="52"/>
                      </a:cxn>
                      <a:cxn ang="0">
                        <a:pos x="156" y="81"/>
                      </a:cxn>
                      <a:cxn ang="0">
                        <a:pos x="173" y="92"/>
                      </a:cxn>
                      <a:cxn ang="0">
                        <a:pos x="179" y="104"/>
                      </a:cxn>
                      <a:cxn ang="0">
                        <a:pos x="179" y="119"/>
                      </a:cxn>
                    </a:cxnLst>
                    <a:rect l="0" t="0" r="r" b="b"/>
                    <a:pathLst>
                      <a:path w="259" h="209">
                        <a:moveTo>
                          <a:pt x="227" y="48"/>
                        </a:moveTo>
                        <a:lnTo>
                          <a:pt x="204" y="25"/>
                        </a:lnTo>
                        <a:lnTo>
                          <a:pt x="181" y="0"/>
                        </a:lnTo>
                        <a:lnTo>
                          <a:pt x="75" y="0"/>
                        </a:lnTo>
                        <a:lnTo>
                          <a:pt x="58" y="21"/>
                        </a:lnTo>
                        <a:lnTo>
                          <a:pt x="37" y="40"/>
                        </a:lnTo>
                        <a:lnTo>
                          <a:pt x="21" y="60"/>
                        </a:lnTo>
                        <a:lnTo>
                          <a:pt x="10" y="79"/>
                        </a:lnTo>
                        <a:lnTo>
                          <a:pt x="4" y="90"/>
                        </a:lnTo>
                        <a:lnTo>
                          <a:pt x="2" y="102"/>
                        </a:lnTo>
                        <a:lnTo>
                          <a:pt x="0" y="113"/>
                        </a:lnTo>
                        <a:lnTo>
                          <a:pt x="2" y="125"/>
                        </a:lnTo>
                        <a:lnTo>
                          <a:pt x="6" y="138"/>
                        </a:lnTo>
                        <a:lnTo>
                          <a:pt x="12" y="150"/>
                        </a:lnTo>
                        <a:lnTo>
                          <a:pt x="18" y="161"/>
                        </a:lnTo>
                        <a:lnTo>
                          <a:pt x="25" y="171"/>
                        </a:lnTo>
                        <a:lnTo>
                          <a:pt x="35" y="179"/>
                        </a:lnTo>
                        <a:lnTo>
                          <a:pt x="44" y="186"/>
                        </a:lnTo>
                        <a:lnTo>
                          <a:pt x="54" y="192"/>
                        </a:lnTo>
                        <a:lnTo>
                          <a:pt x="66" y="198"/>
                        </a:lnTo>
                        <a:lnTo>
                          <a:pt x="77" y="202"/>
                        </a:lnTo>
                        <a:lnTo>
                          <a:pt x="89" y="205"/>
                        </a:lnTo>
                        <a:lnTo>
                          <a:pt x="102" y="207"/>
                        </a:lnTo>
                        <a:lnTo>
                          <a:pt x="114" y="209"/>
                        </a:lnTo>
                        <a:lnTo>
                          <a:pt x="139" y="209"/>
                        </a:lnTo>
                        <a:lnTo>
                          <a:pt x="163" y="207"/>
                        </a:lnTo>
                        <a:lnTo>
                          <a:pt x="177" y="205"/>
                        </a:lnTo>
                        <a:lnTo>
                          <a:pt x="188" y="202"/>
                        </a:lnTo>
                        <a:lnTo>
                          <a:pt x="200" y="196"/>
                        </a:lnTo>
                        <a:lnTo>
                          <a:pt x="211" y="190"/>
                        </a:lnTo>
                        <a:lnTo>
                          <a:pt x="221" y="182"/>
                        </a:lnTo>
                        <a:lnTo>
                          <a:pt x="231" y="175"/>
                        </a:lnTo>
                        <a:lnTo>
                          <a:pt x="238" y="167"/>
                        </a:lnTo>
                        <a:lnTo>
                          <a:pt x="246" y="156"/>
                        </a:lnTo>
                        <a:lnTo>
                          <a:pt x="254" y="142"/>
                        </a:lnTo>
                        <a:lnTo>
                          <a:pt x="257" y="129"/>
                        </a:lnTo>
                        <a:lnTo>
                          <a:pt x="259" y="113"/>
                        </a:lnTo>
                        <a:lnTo>
                          <a:pt x="256" y="100"/>
                        </a:lnTo>
                        <a:lnTo>
                          <a:pt x="252" y="85"/>
                        </a:lnTo>
                        <a:lnTo>
                          <a:pt x="244" y="71"/>
                        </a:lnTo>
                        <a:lnTo>
                          <a:pt x="236" y="60"/>
                        </a:lnTo>
                        <a:lnTo>
                          <a:pt x="227" y="48"/>
                        </a:lnTo>
                        <a:close/>
                        <a:moveTo>
                          <a:pt x="175" y="125"/>
                        </a:moveTo>
                        <a:lnTo>
                          <a:pt x="171" y="133"/>
                        </a:lnTo>
                        <a:lnTo>
                          <a:pt x="165" y="136"/>
                        </a:lnTo>
                        <a:lnTo>
                          <a:pt x="160" y="140"/>
                        </a:lnTo>
                        <a:lnTo>
                          <a:pt x="152" y="144"/>
                        </a:lnTo>
                        <a:lnTo>
                          <a:pt x="144" y="146"/>
                        </a:lnTo>
                        <a:lnTo>
                          <a:pt x="135" y="146"/>
                        </a:lnTo>
                        <a:lnTo>
                          <a:pt x="135" y="159"/>
                        </a:lnTo>
                        <a:lnTo>
                          <a:pt x="129" y="159"/>
                        </a:lnTo>
                        <a:lnTo>
                          <a:pt x="129" y="146"/>
                        </a:lnTo>
                        <a:lnTo>
                          <a:pt x="117" y="144"/>
                        </a:lnTo>
                        <a:lnTo>
                          <a:pt x="110" y="142"/>
                        </a:lnTo>
                        <a:lnTo>
                          <a:pt x="102" y="140"/>
                        </a:lnTo>
                        <a:lnTo>
                          <a:pt x="96" y="136"/>
                        </a:lnTo>
                        <a:lnTo>
                          <a:pt x="92" y="131"/>
                        </a:lnTo>
                        <a:lnTo>
                          <a:pt x="89" y="125"/>
                        </a:lnTo>
                        <a:lnTo>
                          <a:pt x="87" y="119"/>
                        </a:lnTo>
                        <a:lnTo>
                          <a:pt x="85" y="111"/>
                        </a:lnTo>
                        <a:lnTo>
                          <a:pt x="115" y="109"/>
                        </a:lnTo>
                        <a:lnTo>
                          <a:pt x="117" y="115"/>
                        </a:lnTo>
                        <a:lnTo>
                          <a:pt x="119" y="119"/>
                        </a:lnTo>
                        <a:lnTo>
                          <a:pt x="121" y="123"/>
                        </a:lnTo>
                        <a:lnTo>
                          <a:pt x="129" y="125"/>
                        </a:lnTo>
                        <a:lnTo>
                          <a:pt x="129" y="98"/>
                        </a:lnTo>
                        <a:lnTo>
                          <a:pt x="114" y="94"/>
                        </a:lnTo>
                        <a:lnTo>
                          <a:pt x="106" y="90"/>
                        </a:lnTo>
                        <a:lnTo>
                          <a:pt x="100" y="86"/>
                        </a:lnTo>
                        <a:lnTo>
                          <a:pt x="94" y="81"/>
                        </a:lnTo>
                        <a:lnTo>
                          <a:pt x="91" y="73"/>
                        </a:lnTo>
                        <a:lnTo>
                          <a:pt x="89" y="63"/>
                        </a:lnTo>
                        <a:lnTo>
                          <a:pt x="91" y="58"/>
                        </a:lnTo>
                        <a:lnTo>
                          <a:pt x="92" y="52"/>
                        </a:lnTo>
                        <a:lnTo>
                          <a:pt x="94" y="46"/>
                        </a:lnTo>
                        <a:lnTo>
                          <a:pt x="100" y="42"/>
                        </a:lnTo>
                        <a:lnTo>
                          <a:pt x="104" y="39"/>
                        </a:lnTo>
                        <a:lnTo>
                          <a:pt x="110" y="35"/>
                        </a:lnTo>
                        <a:lnTo>
                          <a:pt x="117" y="33"/>
                        </a:lnTo>
                        <a:lnTo>
                          <a:pt x="129" y="31"/>
                        </a:lnTo>
                        <a:lnTo>
                          <a:pt x="129" y="21"/>
                        </a:lnTo>
                        <a:lnTo>
                          <a:pt x="135" y="21"/>
                        </a:lnTo>
                        <a:lnTo>
                          <a:pt x="135" y="31"/>
                        </a:lnTo>
                        <a:lnTo>
                          <a:pt x="144" y="33"/>
                        </a:lnTo>
                        <a:lnTo>
                          <a:pt x="152" y="35"/>
                        </a:lnTo>
                        <a:lnTo>
                          <a:pt x="158" y="37"/>
                        </a:lnTo>
                        <a:lnTo>
                          <a:pt x="163" y="40"/>
                        </a:lnTo>
                        <a:lnTo>
                          <a:pt x="167" y="44"/>
                        </a:lnTo>
                        <a:lnTo>
                          <a:pt x="171" y="48"/>
                        </a:lnTo>
                        <a:lnTo>
                          <a:pt x="173" y="54"/>
                        </a:lnTo>
                        <a:lnTo>
                          <a:pt x="175" y="60"/>
                        </a:lnTo>
                        <a:lnTo>
                          <a:pt x="148" y="63"/>
                        </a:lnTo>
                        <a:lnTo>
                          <a:pt x="144" y="60"/>
                        </a:lnTo>
                        <a:lnTo>
                          <a:pt x="142" y="56"/>
                        </a:lnTo>
                        <a:lnTo>
                          <a:pt x="140" y="54"/>
                        </a:lnTo>
                        <a:lnTo>
                          <a:pt x="135" y="52"/>
                        </a:lnTo>
                        <a:lnTo>
                          <a:pt x="135" y="73"/>
                        </a:lnTo>
                        <a:lnTo>
                          <a:pt x="156" y="81"/>
                        </a:lnTo>
                        <a:lnTo>
                          <a:pt x="167" y="86"/>
                        </a:lnTo>
                        <a:lnTo>
                          <a:pt x="173" y="92"/>
                        </a:lnTo>
                        <a:lnTo>
                          <a:pt x="175" y="98"/>
                        </a:lnTo>
                        <a:lnTo>
                          <a:pt x="179" y="104"/>
                        </a:lnTo>
                        <a:lnTo>
                          <a:pt x="179" y="109"/>
                        </a:lnTo>
                        <a:lnTo>
                          <a:pt x="179" y="119"/>
                        </a:lnTo>
                        <a:lnTo>
                          <a:pt x="175" y="125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latin typeface="Calibri" panose="020F0502020204030204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2675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304362" y="241211"/>
            <a:ext cx="8606174" cy="455444"/>
          </a:xfrm>
        </p:spPr>
        <p:txBody>
          <a:bodyPr/>
          <a:lstStyle/>
          <a:p>
            <a:r>
              <a:rPr lang="en-US" sz="1800" dirty="0" smtClean="0">
                <a:latin typeface="Calibri" panose="020F0502020204030204" pitchFamily="34" charset="0"/>
              </a:rPr>
              <a:t>AIMAX </a:t>
            </a:r>
            <a:r>
              <a:rPr lang="en-US" sz="1800" dirty="0">
                <a:latin typeface="Calibri" panose="020F0502020204030204" pitchFamily="34" charset="0"/>
              </a:rPr>
              <a:t>- helps the marketers to answer these key business questions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73" y="2418210"/>
            <a:ext cx="2398466" cy="228520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83152" y="3131621"/>
            <a:ext cx="1502170" cy="1502170"/>
            <a:chOff x="1547304" y="4602412"/>
            <a:chExt cx="2240886" cy="2240886"/>
          </a:xfrm>
        </p:grpSpPr>
        <p:sp>
          <p:nvSpPr>
            <p:cNvPr id="8" name="Oval 7"/>
            <p:cNvSpPr/>
            <p:nvPr/>
          </p:nvSpPr>
          <p:spPr bwMode="auto">
            <a:xfrm>
              <a:off x="1547304" y="4602412"/>
              <a:ext cx="2240886" cy="2240886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101600" dist="12700" algn="ctr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marL="82884" defTabSz="663073"/>
              <a:endParaRPr lang="en-US" sz="87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47304" y="5210111"/>
              <a:ext cx="2137900" cy="11363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2884" algn="ctr" defTabSz="663073"/>
              <a:r>
                <a:rPr lang="en-US" sz="870" kern="0" dirty="0" smtClean="0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How to target </a:t>
              </a:r>
              <a:r>
                <a:rPr lang="en-US" sz="870" kern="0" dirty="0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specific competitors by strategizing channel wise spend in order to gain market </a:t>
              </a:r>
              <a:r>
                <a:rPr lang="en-US" sz="870" kern="0" dirty="0" smtClean="0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share</a:t>
              </a:r>
              <a:endParaRPr lang="en-US" sz="87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5881" y="1608306"/>
            <a:ext cx="1554671" cy="1507407"/>
            <a:chOff x="2545486" y="1808936"/>
            <a:chExt cx="2071483" cy="2071483"/>
          </a:xfrm>
        </p:grpSpPr>
        <p:sp>
          <p:nvSpPr>
            <p:cNvPr id="11" name="Oval 10"/>
            <p:cNvSpPr/>
            <p:nvPr/>
          </p:nvSpPr>
          <p:spPr bwMode="auto">
            <a:xfrm>
              <a:off x="2545486" y="1808936"/>
              <a:ext cx="2071483" cy="2071483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101600" dist="12700" algn="ctr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marL="82884" defTabSz="663073"/>
              <a:endParaRPr lang="en-US" sz="87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98668" y="2306520"/>
              <a:ext cx="1881082" cy="862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2884" algn="ctr" defTabSz="663073"/>
              <a:r>
                <a:rPr lang="en-US" sz="870" kern="0" dirty="0" smtClean="0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What is the channel-wise impact of promotions on product sales and growth</a:t>
              </a:r>
              <a:endParaRPr lang="en-US" sz="87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28555" y="952197"/>
            <a:ext cx="1513878" cy="1425325"/>
            <a:chOff x="2545486" y="1808936"/>
            <a:chExt cx="2071483" cy="2071483"/>
          </a:xfrm>
        </p:grpSpPr>
        <p:sp>
          <p:nvSpPr>
            <p:cNvPr id="14" name="Oval 13"/>
            <p:cNvSpPr/>
            <p:nvPr/>
          </p:nvSpPr>
          <p:spPr bwMode="auto">
            <a:xfrm>
              <a:off x="2545486" y="1808936"/>
              <a:ext cx="2071483" cy="2071483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101600" dist="12700" algn="ctr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marL="82884" defTabSz="663073"/>
              <a:endParaRPr lang="en-US" sz="87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26127" y="2274604"/>
              <a:ext cx="1881081" cy="7179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2884" algn="ctr" defTabSz="663073"/>
              <a:r>
                <a:rPr lang="en-US" sz="870" kern="0" dirty="0" smtClean="0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How to identify </a:t>
              </a:r>
              <a:r>
                <a:rPr lang="en-US" sz="870" kern="0" dirty="0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right engagement </a:t>
              </a:r>
              <a:r>
                <a:rPr lang="en-US" sz="870" kern="0" dirty="0" smtClean="0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channels for better results</a:t>
              </a:r>
              <a:endParaRPr lang="en-US" sz="87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77601" y="1608306"/>
            <a:ext cx="1528921" cy="1376534"/>
            <a:chOff x="7680712" y="3230737"/>
            <a:chExt cx="1752615" cy="1741701"/>
          </a:xfrm>
        </p:grpSpPr>
        <p:sp>
          <p:nvSpPr>
            <p:cNvPr id="17" name="Oval 16"/>
            <p:cNvSpPr/>
            <p:nvPr/>
          </p:nvSpPr>
          <p:spPr bwMode="auto">
            <a:xfrm>
              <a:off x="7691626" y="3230737"/>
              <a:ext cx="1741701" cy="174170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101600" dist="12700" algn="ctr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marL="82884" defTabSz="663073"/>
              <a:endParaRPr lang="en-US" sz="87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80712" y="3619675"/>
              <a:ext cx="1720852" cy="11332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2884" algn="ctr" defTabSz="663073"/>
              <a:r>
                <a:rPr lang="en-US" sz="870" kern="0" dirty="0" smtClean="0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How can I improve my ROI by Optimizing marketing budget allocation and spends </a:t>
              </a:r>
              <a:r>
                <a:rPr lang="en-US" sz="870" kern="0" dirty="0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across </a:t>
              </a:r>
              <a:r>
                <a:rPr lang="en-US" sz="870" kern="0" dirty="0" smtClean="0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marketing channels</a:t>
              </a:r>
              <a:endParaRPr lang="en-US" sz="87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27805" y="3198382"/>
            <a:ext cx="1303232" cy="1303232"/>
            <a:chOff x="7691626" y="3230737"/>
            <a:chExt cx="1741701" cy="1741701"/>
          </a:xfrm>
        </p:grpSpPr>
        <p:sp>
          <p:nvSpPr>
            <p:cNvPr id="20" name="Oval 19"/>
            <p:cNvSpPr/>
            <p:nvPr/>
          </p:nvSpPr>
          <p:spPr bwMode="auto">
            <a:xfrm>
              <a:off x="7691626" y="3230737"/>
              <a:ext cx="1741701" cy="1741701"/>
            </a:xfrm>
            <a:prstGeom prst="ellipse">
              <a:avLst/>
            </a:prstGeom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>
              <a:outerShdw blurRad="101600" dist="12700" algn="ctr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marL="82884" defTabSz="663073"/>
              <a:endParaRPr lang="en-US" sz="87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10120" y="3507013"/>
              <a:ext cx="1581612" cy="1375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2884" algn="ctr" defTabSz="663073"/>
              <a:r>
                <a:rPr lang="en-US" sz="870" kern="0" dirty="0" smtClean="0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What would be the future market scenario of a product based on chosen promotional strategies</a:t>
              </a:r>
              <a:endParaRPr lang="en-US" sz="87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152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© 2019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>
                <a:solidFill>
                  <a:prstClr val="white"/>
                </a:solidFill>
                <a:latin typeface="Calibri" panose="020F0502020204030204" pitchFamily="34" charset="0"/>
              </a:rPr>
              <a:t>4</a:t>
            </a:r>
            <a:endParaRPr lang="en-US" sz="135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322524" y="97042"/>
            <a:ext cx="8614090" cy="376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AIMAX –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Marketing Mix Optimizer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362" y="562810"/>
            <a:ext cx="80322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  <a:latin typeface="Calibri" panose="020F0502020204030204" pitchFamily="34" charset="0"/>
              </a:rPr>
              <a:t>An advanced marketing analytics solution that leverages a thorough data strategy coupled with advanced analytics methodologies to drive customer insights for sales and marketing</a:t>
            </a:r>
          </a:p>
          <a:p>
            <a:r>
              <a:rPr lang="en-US" sz="800" dirty="0">
                <a:solidFill>
                  <a:schemeClr val="tx2"/>
                </a:solidFill>
                <a:latin typeface="Calibri" panose="020F0502020204030204" pitchFamily="34" charset="0"/>
              </a:rPr>
              <a:t>Holistic approach takes into account all available and meaningful information about the customer and turns customer interactions across channel into actionable insights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542800" y="970881"/>
            <a:ext cx="1969653" cy="1628341"/>
            <a:chOff x="4475454" y="971055"/>
            <a:chExt cx="1969653" cy="1628341"/>
          </a:xfrm>
        </p:grpSpPr>
        <p:grpSp>
          <p:nvGrpSpPr>
            <p:cNvPr id="9" name="Group 8"/>
            <p:cNvGrpSpPr/>
            <p:nvPr/>
          </p:nvGrpSpPr>
          <p:grpSpPr>
            <a:xfrm>
              <a:off x="4475454" y="971055"/>
              <a:ext cx="1969653" cy="1628341"/>
              <a:chOff x="4343079" y="971055"/>
              <a:chExt cx="1969653" cy="162834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747722" y="971055"/>
                <a:ext cx="1081514" cy="1073340"/>
                <a:chOff x="1113576" y="2128547"/>
                <a:chExt cx="1341894" cy="1435661"/>
              </a:xfrm>
            </p:grpSpPr>
            <p:sp>
              <p:nvSpPr>
                <p:cNvPr id="14" name="Isosceles Triangle 8"/>
                <p:cNvSpPr/>
                <p:nvPr/>
              </p:nvSpPr>
              <p:spPr>
                <a:xfrm rot="11583574">
                  <a:off x="2328985" y="2133678"/>
                  <a:ext cx="126485" cy="127244"/>
                </a:xfrm>
                <a:custGeom>
                  <a:avLst/>
                  <a:gdLst>
                    <a:gd name="connsiteX0" fmla="*/ 0 w 153184"/>
                    <a:gd name="connsiteY0" fmla="*/ 161925 h 161925"/>
                    <a:gd name="connsiteX1" fmla="*/ 76592 w 153184"/>
                    <a:gd name="connsiteY1" fmla="*/ 0 h 161925"/>
                    <a:gd name="connsiteX2" fmla="*/ 153184 w 153184"/>
                    <a:gd name="connsiteY2" fmla="*/ 161925 h 161925"/>
                    <a:gd name="connsiteX3" fmla="*/ 0 w 153184"/>
                    <a:gd name="connsiteY3" fmla="*/ 161925 h 161925"/>
                    <a:gd name="connsiteX0" fmla="*/ 0 w 153184"/>
                    <a:gd name="connsiteY0" fmla="*/ 168382 h 168382"/>
                    <a:gd name="connsiteX1" fmla="*/ 104428 w 153184"/>
                    <a:gd name="connsiteY1" fmla="*/ 0 h 168382"/>
                    <a:gd name="connsiteX2" fmla="*/ 153184 w 153184"/>
                    <a:gd name="connsiteY2" fmla="*/ 168382 h 168382"/>
                    <a:gd name="connsiteX3" fmla="*/ 0 w 153184"/>
                    <a:gd name="connsiteY3" fmla="*/ 168382 h 168382"/>
                    <a:gd name="connsiteX0" fmla="*/ 0 w 128649"/>
                    <a:gd name="connsiteY0" fmla="*/ 84467 h 168382"/>
                    <a:gd name="connsiteX1" fmla="*/ 79893 w 128649"/>
                    <a:gd name="connsiteY1" fmla="*/ 0 h 168382"/>
                    <a:gd name="connsiteX2" fmla="*/ 128649 w 128649"/>
                    <a:gd name="connsiteY2" fmla="*/ 168382 h 168382"/>
                    <a:gd name="connsiteX3" fmla="*/ 0 w 128649"/>
                    <a:gd name="connsiteY3" fmla="*/ 84467 h 168382"/>
                    <a:gd name="connsiteX0" fmla="*/ 0 w 128649"/>
                    <a:gd name="connsiteY0" fmla="*/ 22913 h 106828"/>
                    <a:gd name="connsiteX1" fmla="*/ 99061 w 128649"/>
                    <a:gd name="connsiteY1" fmla="*/ 0 h 106828"/>
                    <a:gd name="connsiteX2" fmla="*/ 128649 w 128649"/>
                    <a:gd name="connsiteY2" fmla="*/ 106828 h 106828"/>
                    <a:gd name="connsiteX3" fmla="*/ 0 w 128649"/>
                    <a:gd name="connsiteY3" fmla="*/ 22913 h 106828"/>
                    <a:gd name="connsiteX0" fmla="*/ 0 w 128649"/>
                    <a:gd name="connsiteY0" fmla="*/ 22913 h 106828"/>
                    <a:gd name="connsiteX1" fmla="*/ 99061 w 128649"/>
                    <a:gd name="connsiteY1" fmla="*/ 0 h 106828"/>
                    <a:gd name="connsiteX2" fmla="*/ 128649 w 128649"/>
                    <a:gd name="connsiteY2" fmla="*/ 106828 h 106828"/>
                    <a:gd name="connsiteX3" fmla="*/ 0 w 128649"/>
                    <a:gd name="connsiteY3" fmla="*/ 22913 h 106828"/>
                    <a:gd name="connsiteX0" fmla="*/ 0 w 130801"/>
                    <a:gd name="connsiteY0" fmla="*/ 13634 h 106828"/>
                    <a:gd name="connsiteX1" fmla="*/ 101213 w 130801"/>
                    <a:gd name="connsiteY1" fmla="*/ 0 h 106828"/>
                    <a:gd name="connsiteX2" fmla="*/ 130801 w 130801"/>
                    <a:gd name="connsiteY2" fmla="*/ 106828 h 106828"/>
                    <a:gd name="connsiteX3" fmla="*/ 0 w 130801"/>
                    <a:gd name="connsiteY3" fmla="*/ 13634 h 106828"/>
                    <a:gd name="connsiteX0" fmla="*/ 0 w 130801"/>
                    <a:gd name="connsiteY0" fmla="*/ 18274 h 111468"/>
                    <a:gd name="connsiteX1" fmla="*/ 100137 w 130801"/>
                    <a:gd name="connsiteY1" fmla="*/ 0 h 111468"/>
                    <a:gd name="connsiteX2" fmla="*/ 130801 w 130801"/>
                    <a:gd name="connsiteY2" fmla="*/ 111468 h 111468"/>
                    <a:gd name="connsiteX3" fmla="*/ 0 w 130801"/>
                    <a:gd name="connsiteY3" fmla="*/ 18274 h 11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0801" h="111468">
                      <a:moveTo>
                        <a:pt x="0" y="18274"/>
                      </a:moveTo>
                      <a:lnTo>
                        <a:pt x="100137" y="0"/>
                      </a:lnTo>
                      <a:lnTo>
                        <a:pt x="130801" y="111468"/>
                      </a:lnTo>
                      <a:lnTo>
                        <a:pt x="0" y="18274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189"/>
                  <a:endParaRPr lang="en-US" sz="1600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" name="Flowchart: Off-page Connector 14"/>
                <p:cNvSpPr/>
                <p:nvPr/>
              </p:nvSpPr>
              <p:spPr>
                <a:xfrm>
                  <a:off x="1113576" y="2128547"/>
                  <a:ext cx="1228575" cy="1435661"/>
                </a:xfrm>
                <a:prstGeom prst="flowChartOffpageConnector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189"/>
                  <a:endParaRPr lang="en-US" sz="1600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2" name="Text Placeholder 14"/>
              <p:cNvSpPr txBox="1">
                <a:spLocks/>
              </p:cNvSpPr>
              <p:nvPr/>
            </p:nvSpPr>
            <p:spPr>
              <a:xfrm>
                <a:off x="4344376" y="2283065"/>
                <a:ext cx="1968356" cy="316331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0" indent="0" algn="l" rtl="0" eaLnBrk="1" fontAlgn="base" hangingPunct="1">
                  <a:lnSpc>
                    <a:spcPct val="95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Tx/>
                  <a:buNone/>
                  <a:tabLst>
                    <a:tab pos="911371" algn="l"/>
                  </a:tabLst>
                  <a:defRPr sz="1600" b="1" baseline="0">
                    <a:solidFill>
                      <a:schemeClr val="tx2"/>
                    </a:solidFill>
                    <a:latin typeface="Arial"/>
                    <a:ea typeface="ＭＳ Ｐゴシック" charset="-128"/>
                    <a:cs typeface="Arial"/>
                  </a:defRPr>
                </a:lvl1pPr>
                <a:lvl2pPr marL="137160" indent="-137160" algn="l" rtl="0" eaLnBrk="1" fontAlgn="base" hangingPunct="1">
                  <a:lnSpc>
                    <a:spcPct val="95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Arial"/>
                  <a:buChar char="•"/>
                  <a:tabLst>
                    <a:tab pos="911371" algn="l"/>
                  </a:tabLst>
                  <a:defRPr sz="1400" baseline="0">
                    <a:solidFill>
                      <a:schemeClr val="tx2"/>
                    </a:solidFill>
                    <a:latin typeface="Arial"/>
                    <a:ea typeface="ＭＳ Ｐゴシック" charset="-128"/>
                    <a:cs typeface="Arial"/>
                  </a:defRPr>
                </a:lvl2pPr>
                <a:lvl3pPr marL="411480" indent="-137160" algn="l" rtl="0" eaLnBrk="1" fontAlgn="base" hangingPunct="1">
                  <a:lnSpc>
                    <a:spcPct val="95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Lucida Grande"/>
                  <a:buChar char="-"/>
                  <a:tabLst>
                    <a:tab pos="911371" algn="l"/>
                  </a:tabLst>
                  <a:defRPr sz="1400" baseline="0">
                    <a:solidFill>
                      <a:schemeClr val="tx2"/>
                    </a:solidFill>
                    <a:latin typeface="Arial"/>
                    <a:ea typeface="ＭＳ Ｐゴシック" charset="-128"/>
                    <a:cs typeface="Arial"/>
                  </a:defRPr>
                </a:lvl3pPr>
                <a:lvl4pPr marL="0" indent="0" algn="l" rtl="0" eaLnBrk="1" fontAlgn="base" hangingPunct="1">
                  <a:lnSpc>
                    <a:spcPct val="95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Tx/>
                  <a:buNone/>
                  <a:tabLst>
                    <a:tab pos="911371" algn="l"/>
                  </a:tabLst>
                  <a:defRPr sz="1400" baseline="0">
                    <a:solidFill>
                      <a:schemeClr val="tx2"/>
                    </a:solidFill>
                    <a:latin typeface="Arial"/>
                    <a:ea typeface="ＭＳ Ｐゴシック" charset="-128"/>
                    <a:cs typeface="Arial"/>
                  </a:defRPr>
                </a:lvl4pPr>
                <a:lvl5pPr marL="137160" indent="-137160" algn="l" rtl="0" eaLnBrk="1" fontAlgn="base" hangingPunct="1">
                  <a:lnSpc>
                    <a:spcPct val="95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Arial" pitchFamily="34" charset="0"/>
                  <a:buChar char="•"/>
                  <a:tabLst>
                    <a:tab pos="911371" algn="l"/>
                  </a:tabLst>
                  <a:defRPr sz="1400" baseline="0">
                    <a:solidFill>
                      <a:schemeClr val="tx2"/>
                    </a:solidFill>
                    <a:latin typeface="Arial"/>
                    <a:ea typeface="ＭＳ Ｐゴシック" charset="-128"/>
                    <a:cs typeface="Arial"/>
                  </a:defRPr>
                </a:lvl5pPr>
                <a:lvl6pPr marL="2241634" indent="-20378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49203" indent="-20378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56776" indent="-20378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464344" indent="-203784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algn="just" defTabSz="914339">
                  <a:spcBef>
                    <a:spcPct val="0"/>
                  </a:spcBef>
                  <a:defRPr/>
                </a:pPr>
                <a:r>
                  <a:rPr lang="en-US" altLang="en-US" sz="800" kern="0" dirty="0">
                    <a:solidFill>
                      <a:srgbClr val="A5A5A5">
                        <a:lumMod val="50000"/>
                      </a:srgbClr>
                    </a:solidFill>
                    <a:latin typeface="Calibri" panose="020F0502020204030204" pitchFamily="34" charset="0"/>
                  </a:rPr>
                  <a:t>Redefine the way to engage and drive top-line revenues through personalization</a:t>
                </a:r>
              </a:p>
            </p:txBody>
          </p:sp>
          <p:sp>
            <p:nvSpPr>
              <p:cNvPr id="13" name="Text Placeholder 14"/>
              <p:cNvSpPr txBox="1">
                <a:spLocks/>
              </p:cNvSpPr>
              <p:nvPr/>
            </p:nvSpPr>
            <p:spPr>
              <a:xfrm>
                <a:off x="4343079" y="2087732"/>
                <a:ext cx="1799466" cy="224314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 baseline="0">
                    <a:solidFill>
                      <a:srgbClr val="141414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rgbClr val="141414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rgbClr val="141414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rgbClr val="141414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800" kern="1200">
                    <a:solidFill>
                      <a:srgbClr val="141414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39">
                  <a:spcBef>
                    <a:spcPts val="0"/>
                  </a:spcBef>
                  <a:defRPr/>
                </a:pPr>
                <a:r>
                  <a:rPr lang="en-US" sz="1100" b="1" kern="0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</a:rPr>
                  <a:t> Personalization</a:t>
                </a: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538" y="1171243"/>
              <a:ext cx="510871" cy="515880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92719" y="995500"/>
            <a:ext cx="1991324" cy="1603896"/>
            <a:chOff x="92718" y="995500"/>
            <a:chExt cx="1991324" cy="1603896"/>
          </a:xfrm>
        </p:grpSpPr>
        <p:grpSp>
          <p:nvGrpSpPr>
            <p:cNvPr id="17" name="Group 16"/>
            <p:cNvGrpSpPr/>
            <p:nvPr/>
          </p:nvGrpSpPr>
          <p:grpSpPr>
            <a:xfrm>
              <a:off x="606319" y="995500"/>
              <a:ext cx="1081514" cy="1073340"/>
              <a:chOff x="1113576" y="2128547"/>
              <a:chExt cx="1341894" cy="1435661"/>
            </a:xfrm>
          </p:grpSpPr>
          <p:sp>
            <p:nvSpPr>
              <p:cNvPr id="21" name="Isosceles Triangle 8"/>
              <p:cNvSpPr/>
              <p:nvPr/>
            </p:nvSpPr>
            <p:spPr>
              <a:xfrm rot="11583574">
                <a:off x="2328985" y="2133678"/>
                <a:ext cx="126485" cy="127244"/>
              </a:xfrm>
              <a:custGeom>
                <a:avLst/>
                <a:gdLst>
                  <a:gd name="connsiteX0" fmla="*/ 0 w 153184"/>
                  <a:gd name="connsiteY0" fmla="*/ 161925 h 161925"/>
                  <a:gd name="connsiteX1" fmla="*/ 76592 w 153184"/>
                  <a:gd name="connsiteY1" fmla="*/ 0 h 161925"/>
                  <a:gd name="connsiteX2" fmla="*/ 153184 w 153184"/>
                  <a:gd name="connsiteY2" fmla="*/ 161925 h 161925"/>
                  <a:gd name="connsiteX3" fmla="*/ 0 w 153184"/>
                  <a:gd name="connsiteY3" fmla="*/ 161925 h 161925"/>
                  <a:gd name="connsiteX0" fmla="*/ 0 w 153184"/>
                  <a:gd name="connsiteY0" fmla="*/ 168382 h 168382"/>
                  <a:gd name="connsiteX1" fmla="*/ 104428 w 153184"/>
                  <a:gd name="connsiteY1" fmla="*/ 0 h 168382"/>
                  <a:gd name="connsiteX2" fmla="*/ 153184 w 153184"/>
                  <a:gd name="connsiteY2" fmla="*/ 168382 h 168382"/>
                  <a:gd name="connsiteX3" fmla="*/ 0 w 153184"/>
                  <a:gd name="connsiteY3" fmla="*/ 168382 h 168382"/>
                  <a:gd name="connsiteX0" fmla="*/ 0 w 128649"/>
                  <a:gd name="connsiteY0" fmla="*/ 84467 h 168382"/>
                  <a:gd name="connsiteX1" fmla="*/ 79893 w 128649"/>
                  <a:gd name="connsiteY1" fmla="*/ 0 h 168382"/>
                  <a:gd name="connsiteX2" fmla="*/ 128649 w 128649"/>
                  <a:gd name="connsiteY2" fmla="*/ 168382 h 168382"/>
                  <a:gd name="connsiteX3" fmla="*/ 0 w 128649"/>
                  <a:gd name="connsiteY3" fmla="*/ 84467 h 168382"/>
                  <a:gd name="connsiteX0" fmla="*/ 0 w 128649"/>
                  <a:gd name="connsiteY0" fmla="*/ 22913 h 106828"/>
                  <a:gd name="connsiteX1" fmla="*/ 99061 w 128649"/>
                  <a:gd name="connsiteY1" fmla="*/ 0 h 106828"/>
                  <a:gd name="connsiteX2" fmla="*/ 128649 w 128649"/>
                  <a:gd name="connsiteY2" fmla="*/ 106828 h 106828"/>
                  <a:gd name="connsiteX3" fmla="*/ 0 w 128649"/>
                  <a:gd name="connsiteY3" fmla="*/ 22913 h 106828"/>
                  <a:gd name="connsiteX0" fmla="*/ 0 w 128649"/>
                  <a:gd name="connsiteY0" fmla="*/ 22913 h 106828"/>
                  <a:gd name="connsiteX1" fmla="*/ 99061 w 128649"/>
                  <a:gd name="connsiteY1" fmla="*/ 0 h 106828"/>
                  <a:gd name="connsiteX2" fmla="*/ 128649 w 128649"/>
                  <a:gd name="connsiteY2" fmla="*/ 106828 h 106828"/>
                  <a:gd name="connsiteX3" fmla="*/ 0 w 128649"/>
                  <a:gd name="connsiteY3" fmla="*/ 22913 h 106828"/>
                  <a:gd name="connsiteX0" fmla="*/ 0 w 130801"/>
                  <a:gd name="connsiteY0" fmla="*/ 13634 h 106828"/>
                  <a:gd name="connsiteX1" fmla="*/ 101213 w 130801"/>
                  <a:gd name="connsiteY1" fmla="*/ 0 h 106828"/>
                  <a:gd name="connsiteX2" fmla="*/ 130801 w 130801"/>
                  <a:gd name="connsiteY2" fmla="*/ 106828 h 106828"/>
                  <a:gd name="connsiteX3" fmla="*/ 0 w 130801"/>
                  <a:gd name="connsiteY3" fmla="*/ 13634 h 106828"/>
                  <a:gd name="connsiteX0" fmla="*/ 0 w 130801"/>
                  <a:gd name="connsiteY0" fmla="*/ 18274 h 111468"/>
                  <a:gd name="connsiteX1" fmla="*/ 100137 w 130801"/>
                  <a:gd name="connsiteY1" fmla="*/ 0 h 111468"/>
                  <a:gd name="connsiteX2" fmla="*/ 130801 w 130801"/>
                  <a:gd name="connsiteY2" fmla="*/ 111468 h 111468"/>
                  <a:gd name="connsiteX3" fmla="*/ 0 w 130801"/>
                  <a:gd name="connsiteY3" fmla="*/ 18274 h 11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801" h="111468">
                    <a:moveTo>
                      <a:pt x="0" y="18274"/>
                    </a:moveTo>
                    <a:lnTo>
                      <a:pt x="100137" y="0"/>
                    </a:lnTo>
                    <a:lnTo>
                      <a:pt x="130801" y="111468"/>
                    </a:lnTo>
                    <a:lnTo>
                      <a:pt x="0" y="18274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en-US" sz="1600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2" name="Flowchart: Off-page Connector 21"/>
              <p:cNvSpPr/>
              <p:nvPr/>
            </p:nvSpPr>
            <p:spPr>
              <a:xfrm>
                <a:off x="1113576" y="2128547"/>
                <a:ext cx="1228575" cy="1435661"/>
              </a:xfrm>
              <a:prstGeom prst="flowChartOffpage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189"/>
                <a:endParaRPr lang="en-US" sz="1600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8" name="Text Placeholder 14"/>
            <p:cNvSpPr txBox="1">
              <a:spLocks/>
            </p:cNvSpPr>
            <p:nvPr/>
          </p:nvSpPr>
          <p:spPr>
            <a:xfrm>
              <a:off x="92718" y="2283065"/>
              <a:ext cx="1968356" cy="31633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Tx/>
                <a:buNone/>
                <a:tabLst>
                  <a:tab pos="911371" algn="l"/>
                </a:tabLst>
                <a:defRPr sz="1600" b="1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1pPr>
              <a:lvl2pPr marL="13716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Arial"/>
                <a:buChar char="•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2pPr>
              <a:lvl3pPr marL="41148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Lucida Grande"/>
                <a:buChar char="-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3pPr>
              <a:lvl4pPr marL="0" indent="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Tx/>
                <a:buNone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4pPr>
              <a:lvl5pPr marL="13716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Arial" pitchFamily="34" charset="0"/>
                <a:buChar char="•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5pPr>
              <a:lvl6pPr marL="2241634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649203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056776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464344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just" defTabSz="914339">
                <a:spcBef>
                  <a:spcPct val="0"/>
                </a:spcBef>
                <a:defRPr/>
              </a:pPr>
              <a:r>
                <a:rPr lang="en-US" altLang="en-US" sz="800" kern="0" dirty="0">
                  <a:solidFill>
                    <a:srgbClr val="A5A5A5">
                      <a:lumMod val="50000"/>
                    </a:srgbClr>
                  </a:solidFill>
                  <a:latin typeface="Calibri" panose="020F0502020204030204" pitchFamily="34" charset="0"/>
                </a:rPr>
                <a:t>Omni-channel data integration for holistic customer and business performance view</a:t>
              </a:r>
            </a:p>
          </p:txBody>
        </p:sp>
        <p:sp>
          <p:nvSpPr>
            <p:cNvPr id="19" name="Text Placeholder 14"/>
            <p:cNvSpPr txBox="1">
              <a:spLocks/>
            </p:cNvSpPr>
            <p:nvPr/>
          </p:nvSpPr>
          <p:spPr>
            <a:xfrm>
              <a:off x="118787" y="2087733"/>
              <a:ext cx="1965255" cy="224314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39">
                <a:spcBef>
                  <a:spcPts val="0"/>
                </a:spcBef>
                <a:defRPr/>
              </a:pPr>
              <a:r>
                <a:rPr lang="en-US" sz="1100" b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</a:rPr>
                <a:t>Customer Data Center 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91" y="1092474"/>
              <a:ext cx="635016" cy="693409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2110111" y="982703"/>
            <a:ext cx="2279678" cy="1606359"/>
            <a:chOff x="2148108" y="982826"/>
            <a:chExt cx="2279678" cy="1606359"/>
          </a:xfrm>
        </p:grpSpPr>
        <p:grpSp>
          <p:nvGrpSpPr>
            <p:cNvPr id="24" name="Group 23"/>
            <p:cNvGrpSpPr/>
            <p:nvPr/>
          </p:nvGrpSpPr>
          <p:grpSpPr>
            <a:xfrm>
              <a:off x="2789501" y="982826"/>
              <a:ext cx="1081514" cy="1073340"/>
              <a:chOff x="1113576" y="2128547"/>
              <a:chExt cx="1341894" cy="1435661"/>
            </a:xfrm>
          </p:grpSpPr>
          <p:sp>
            <p:nvSpPr>
              <p:cNvPr id="28" name="Isosceles Triangle 8"/>
              <p:cNvSpPr/>
              <p:nvPr/>
            </p:nvSpPr>
            <p:spPr>
              <a:xfrm rot="11583574">
                <a:off x="2328985" y="2133678"/>
                <a:ext cx="126485" cy="127244"/>
              </a:xfrm>
              <a:custGeom>
                <a:avLst/>
                <a:gdLst>
                  <a:gd name="connsiteX0" fmla="*/ 0 w 153184"/>
                  <a:gd name="connsiteY0" fmla="*/ 161925 h 161925"/>
                  <a:gd name="connsiteX1" fmla="*/ 76592 w 153184"/>
                  <a:gd name="connsiteY1" fmla="*/ 0 h 161925"/>
                  <a:gd name="connsiteX2" fmla="*/ 153184 w 153184"/>
                  <a:gd name="connsiteY2" fmla="*/ 161925 h 161925"/>
                  <a:gd name="connsiteX3" fmla="*/ 0 w 153184"/>
                  <a:gd name="connsiteY3" fmla="*/ 161925 h 161925"/>
                  <a:gd name="connsiteX0" fmla="*/ 0 w 153184"/>
                  <a:gd name="connsiteY0" fmla="*/ 168382 h 168382"/>
                  <a:gd name="connsiteX1" fmla="*/ 104428 w 153184"/>
                  <a:gd name="connsiteY1" fmla="*/ 0 h 168382"/>
                  <a:gd name="connsiteX2" fmla="*/ 153184 w 153184"/>
                  <a:gd name="connsiteY2" fmla="*/ 168382 h 168382"/>
                  <a:gd name="connsiteX3" fmla="*/ 0 w 153184"/>
                  <a:gd name="connsiteY3" fmla="*/ 168382 h 168382"/>
                  <a:gd name="connsiteX0" fmla="*/ 0 w 128649"/>
                  <a:gd name="connsiteY0" fmla="*/ 84467 h 168382"/>
                  <a:gd name="connsiteX1" fmla="*/ 79893 w 128649"/>
                  <a:gd name="connsiteY1" fmla="*/ 0 h 168382"/>
                  <a:gd name="connsiteX2" fmla="*/ 128649 w 128649"/>
                  <a:gd name="connsiteY2" fmla="*/ 168382 h 168382"/>
                  <a:gd name="connsiteX3" fmla="*/ 0 w 128649"/>
                  <a:gd name="connsiteY3" fmla="*/ 84467 h 168382"/>
                  <a:gd name="connsiteX0" fmla="*/ 0 w 128649"/>
                  <a:gd name="connsiteY0" fmla="*/ 22913 h 106828"/>
                  <a:gd name="connsiteX1" fmla="*/ 99061 w 128649"/>
                  <a:gd name="connsiteY1" fmla="*/ 0 h 106828"/>
                  <a:gd name="connsiteX2" fmla="*/ 128649 w 128649"/>
                  <a:gd name="connsiteY2" fmla="*/ 106828 h 106828"/>
                  <a:gd name="connsiteX3" fmla="*/ 0 w 128649"/>
                  <a:gd name="connsiteY3" fmla="*/ 22913 h 106828"/>
                  <a:gd name="connsiteX0" fmla="*/ 0 w 128649"/>
                  <a:gd name="connsiteY0" fmla="*/ 22913 h 106828"/>
                  <a:gd name="connsiteX1" fmla="*/ 99061 w 128649"/>
                  <a:gd name="connsiteY1" fmla="*/ 0 h 106828"/>
                  <a:gd name="connsiteX2" fmla="*/ 128649 w 128649"/>
                  <a:gd name="connsiteY2" fmla="*/ 106828 h 106828"/>
                  <a:gd name="connsiteX3" fmla="*/ 0 w 128649"/>
                  <a:gd name="connsiteY3" fmla="*/ 22913 h 106828"/>
                  <a:gd name="connsiteX0" fmla="*/ 0 w 130801"/>
                  <a:gd name="connsiteY0" fmla="*/ 13634 h 106828"/>
                  <a:gd name="connsiteX1" fmla="*/ 101213 w 130801"/>
                  <a:gd name="connsiteY1" fmla="*/ 0 h 106828"/>
                  <a:gd name="connsiteX2" fmla="*/ 130801 w 130801"/>
                  <a:gd name="connsiteY2" fmla="*/ 106828 h 106828"/>
                  <a:gd name="connsiteX3" fmla="*/ 0 w 130801"/>
                  <a:gd name="connsiteY3" fmla="*/ 13634 h 106828"/>
                  <a:gd name="connsiteX0" fmla="*/ 0 w 130801"/>
                  <a:gd name="connsiteY0" fmla="*/ 18274 h 111468"/>
                  <a:gd name="connsiteX1" fmla="*/ 100137 w 130801"/>
                  <a:gd name="connsiteY1" fmla="*/ 0 h 111468"/>
                  <a:gd name="connsiteX2" fmla="*/ 130801 w 130801"/>
                  <a:gd name="connsiteY2" fmla="*/ 111468 h 111468"/>
                  <a:gd name="connsiteX3" fmla="*/ 0 w 130801"/>
                  <a:gd name="connsiteY3" fmla="*/ 18274 h 11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801" h="111468">
                    <a:moveTo>
                      <a:pt x="0" y="18274"/>
                    </a:moveTo>
                    <a:lnTo>
                      <a:pt x="100137" y="0"/>
                    </a:lnTo>
                    <a:lnTo>
                      <a:pt x="130801" y="111468"/>
                    </a:lnTo>
                    <a:lnTo>
                      <a:pt x="0" y="18274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en-US" sz="1600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Flowchart: Off-page Connector 28"/>
              <p:cNvSpPr/>
              <p:nvPr/>
            </p:nvSpPr>
            <p:spPr>
              <a:xfrm>
                <a:off x="1113576" y="2128547"/>
                <a:ext cx="1228575" cy="1435661"/>
              </a:xfrm>
              <a:prstGeom prst="flowChartOffpage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189"/>
                <a:endParaRPr lang="en-US" sz="1600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5" name="Text Placeholder 14"/>
            <p:cNvSpPr txBox="1">
              <a:spLocks/>
            </p:cNvSpPr>
            <p:nvPr/>
          </p:nvSpPr>
          <p:spPr>
            <a:xfrm>
              <a:off x="2209003" y="2272854"/>
              <a:ext cx="2090118" cy="31633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Tx/>
                <a:buNone/>
                <a:tabLst>
                  <a:tab pos="911371" algn="l"/>
                </a:tabLst>
                <a:defRPr sz="1600" b="1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1pPr>
              <a:lvl2pPr marL="13716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Arial"/>
                <a:buChar char="•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2pPr>
              <a:lvl3pPr marL="41148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Lucida Grande"/>
                <a:buChar char="-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3pPr>
              <a:lvl4pPr marL="0" indent="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Tx/>
                <a:buNone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4pPr>
              <a:lvl5pPr marL="13716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Arial" pitchFamily="34" charset="0"/>
                <a:buChar char="•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5pPr>
              <a:lvl6pPr marL="2241634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649203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056776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464344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just" defTabSz="914339">
                <a:spcBef>
                  <a:spcPts val="0"/>
                </a:spcBef>
                <a:defRPr/>
              </a:pPr>
              <a:r>
                <a:rPr lang="en-US" sz="800" kern="0" dirty="0">
                  <a:solidFill>
                    <a:srgbClr val="A5A5A5">
                      <a:lumMod val="50000"/>
                    </a:srgbClr>
                  </a:solidFill>
                  <a:latin typeface="Calibri" panose="020F0502020204030204" pitchFamily="34" charset="0"/>
                </a:rPr>
                <a:t>Sophisticated analytics to deepen customer and business insights for better ROI</a:t>
              </a:r>
            </a:p>
          </p:txBody>
        </p:sp>
        <p:sp>
          <p:nvSpPr>
            <p:cNvPr id="26" name="Text Placeholder 14"/>
            <p:cNvSpPr txBox="1">
              <a:spLocks/>
            </p:cNvSpPr>
            <p:nvPr/>
          </p:nvSpPr>
          <p:spPr>
            <a:xfrm>
              <a:off x="2148108" y="2087730"/>
              <a:ext cx="2279678" cy="224314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39">
                <a:spcBef>
                  <a:spcPts val="0"/>
                </a:spcBef>
                <a:defRPr/>
              </a:pPr>
              <a:r>
                <a:rPr lang="en-US" sz="1100" b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</a:rPr>
                <a:t>Advanced Analytics &amp; Insights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662" y="1181239"/>
              <a:ext cx="477869" cy="51588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3928359" y="3115098"/>
            <a:ext cx="1668327" cy="1582417"/>
            <a:chOff x="3388335" y="3107531"/>
            <a:chExt cx="1668327" cy="1560834"/>
          </a:xfrm>
        </p:grpSpPr>
        <p:sp>
          <p:nvSpPr>
            <p:cNvPr id="31" name="Text Placeholder 14"/>
            <p:cNvSpPr txBox="1">
              <a:spLocks/>
            </p:cNvSpPr>
            <p:nvPr/>
          </p:nvSpPr>
          <p:spPr>
            <a:xfrm>
              <a:off x="3411583" y="4072113"/>
              <a:ext cx="1645079" cy="304156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50187">
                <a:spcBef>
                  <a:spcPts val="0"/>
                </a:spcBef>
                <a:defRPr/>
              </a:pPr>
              <a:r>
                <a:rPr lang="en-US" sz="853" b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</a:rPr>
                <a:t>Right Channel Mix Identification</a:t>
              </a:r>
            </a:p>
          </p:txBody>
        </p:sp>
        <p:sp>
          <p:nvSpPr>
            <p:cNvPr id="32" name="Text Placeholder 14"/>
            <p:cNvSpPr txBox="1">
              <a:spLocks/>
            </p:cNvSpPr>
            <p:nvPr/>
          </p:nvSpPr>
          <p:spPr>
            <a:xfrm>
              <a:off x="3388335" y="4260925"/>
              <a:ext cx="1528595" cy="40744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Tx/>
                <a:buNone/>
                <a:tabLst>
                  <a:tab pos="911371" algn="l"/>
                </a:tabLst>
                <a:defRPr sz="1600" b="1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1pPr>
              <a:lvl2pPr marL="13716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Arial"/>
                <a:buChar char="•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2pPr>
              <a:lvl3pPr marL="41148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Lucida Grande"/>
                <a:buChar char="-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3pPr>
              <a:lvl4pPr marL="0" indent="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Tx/>
                <a:buNone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4pPr>
              <a:lvl5pPr marL="13716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Arial" pitchFamily="34" charset="0"/>
                <a:buChar char="•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5pPr>
              <a:lvl6pPr marL="2241634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649203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056776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464344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just" defTabSz="457189"/>
              <a:r>
                <a:rPr lang="en-US" sz="700" kern="0" dirty="0">
                  <a:solidFill>
                    <a:srgbClr val="A5A5A5">
                      <a:lumMod val="50000"/>
                    </a:srgbClr>
                  </a:solidFill>
                  <a:latin typeface="Calibri" panose="020F0502020204030204" pitchFamily="34" charset="0"/>
                </a:rPr>
                <a:t>Identify the optimal Multi - Channel Mix for promotion activities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745075" y="3107531"/>
              <a:ext cx="954236" cy="1020914"/>
              <a:chOff x="3447425" y="3069565"/>
              <a:chExt cx="954236" cy="1020914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447425" y="3069565"/>
                <a:ext cx="954236" cy="1020914"/>
                <a:chOff x="1113576" y="2128547"/>
                <a:chExt cx="1341894" cy="1435661"/>
              </a:xfrm>
            </p:grpSpPr>
            <p:sp>
              <p:nvSpPr>
                <p:cNvPr id="36" name="Isosceles Triangle 8"/>
                <p:cNvSpPr/>
                <p:nvPr/>
              </p:nvSpPr>
              <p:spPr>
                <a:xfrm rot="11583574">
                  <a:off x="2328985" y="2133678"/>
                  <a:ext cx="126485" cy="127244"/>
                </a:xfrm>
                <a:custGeom>
                  <a:avLst/>
                  <a:gdLst>
                    <a:gd name="connsiteX0" fmla="*/ 0 w 153184"/>
                    <a:gd name="connsiteY0" fmla="*/ 161925 h 161925"/>
                    <a:gd name="connsiteX1" fmla="*/ 76592 w 153184"/>
                    <a:gd name="connsiteY1" fmla="*/ 0 h 161925"/>
                    <a:gd name="connsiteX2" fmla="*/ 153184 w 153184"/>
                    <a:gd name="connsiteY2" fmla="*/ 161925 h 161925"/>
                    <a:gd name="connsiteX3" fmla="*/ 0 w 153184"/>
                    <a:gd name="connsiteY3" fmla="*/ 161925 h 161925"/>
                    <a:gd name="connsiteX0" fmla="*/ 0 w 153184"/>
                    <a:gd name="connsiteY0" fmla="*/ 168382 h 168382"/>
                    <a:gd name="connsiteX1" fmla="*/ 104428 w 153184"/>
                    <a:gd name="connsiteY1" fmla="*/ 0 h 168382"/>
                    <a:gd name="connsiteX2" fmla="*/ 153184 w 153184"/>
                    <a:gd name="connsiteY2" fmla="*/ 168382 h 168382"/>
                    <a:gd name="connsiteX3" fmla="*/ 0 w 153184"/>
                    <a:gd name="connsiteY3" fmla="*/ 168382 h 168382"/>
                    <a:gd name="connsiteX0" fmla="*/ 0 w 128649"/>
                    <a:gd name="connsiteY0" fmla="*/ 84467 h 168382"/>
                    <a:gd name="connsiteX1" fmla="*/ 79893 w 128649"/>
                    <a:gd name="connsiteY1" fmla="*/ 0 h 168382"/>
                    <a:gd name="connsiteX2" fmla="*/ 128649 w 128649"/>
                    <a:gd name="connsiteY2" fmla="*/ 168382 h 168382"/>
                    <a:gd name="connsiteX3" fmla="*/ 0 w 128649"/>
                    <a:gd name="connsiteY3" fmla="*/ 84467 h 168382"/>
                    <a:gd name="connsiteX0" fmla="*/ 0 w 128649"/>
                    <a:gd name="connsiteY0" fmla="*/ 22913 h 106828"/>
                    <a:gd name="connsiteX1" fmla="*/ 99061 w 128649"/>
                    <a:gd name="connsiteY1" fmla="*/ 0 h 106828"/>
                    <a:gd name="connsiteX2" fmla="*/ 128649 w 128649"/>
                    <a:gd name="connsiteY2" fmla="*/ 106828 h 106828"/>
                    <a:gd name="connsiteX3" fmla="*/ 0 w 128649"/>
                    <a:gd name="connsiteY3" fmla="*/ 22913 h 106828"/>
                    <a:gd name="connsiteX0" fmla="*/ 0 w 128649"/>
                    <a:gd name="connsiteY0" fmla="*/ 22913 h 106828"/>
                    <a:gd name="connsiteX1" fmla="*/ 99061 w 128649"/>
                    <a:gd name="connsiteY1" fmla="*/ 0 h 106828"/>
                    <a:gd name="connsiteX2" fmla="*/ 128649 w 128649"/>
                    <a:gd name="connsiteY2" fmla="*/ 106828 h 106828"/>
                    <a:gd name="connsiteX3" fmla="*/ 0 w 128649"/>
                    <a:gd name="connsiteY3" fmla="*/ 22913 h 106828"/>
                    <a:gd name="connsiteX0" fmla="*/ 0 w 130801"/>
                    <a:gd name="connsiteY0" fmla="*/ 13634 h 106828"/>
                    <a:gd name="connsiteX1" fmla="*/ 101213 w 130801"/>
                    <a:gd name="connsiteY1" fmla="*/ 0 h 106828"/>
                    <a:gd name="connsiteX2" fmla="*/ 130801 w 130801"/>
                    <a:gd name="connsiteY2" fmla="*/ 106828 h 106828"/>
                    <a:gd name="connsiteX3" fmla="*/ 0 w 130801"/>
                    <a:gd name="connsiteY3" fmla="*/ 13634 h 106828"/>
                    <a:gd name="connsiteX0" fmla="*/ 0 w 130801"/>
                    <a:gd name="connsiteY0" fmla="*/ 18274 h 111468"/>
                    <a:gd name="connsiteX1" fmla="*/ 100137 w 130801"/>
                    <a:gd name="connsiteY1" fmla="*/ 0 h 111468"/>
                    <a:gd name="connsiteX2" fmla="*/ 130801 w 130801"/>
                    <a:gd name="connsiteY2" fmla="*/ 111468 h 111468"/>
                    <a:gd name="connsiteX3" fmla="*/ 0 w 130801"/>
                    <a:gd name="connsiteY3" fmla="*/ 18274 h 11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0801" h="111468">
                      <a:moveTo>
                        <a:pt x="0" y="18274"/>
                      </a:moveTo>
                      <a:lnTo>
                        <a:pt x="100137" y="0"/>
                      </a:lnTo>
                      <a:lnTo>
                        <a:pt x="130801" y="111468"/>
                      </a:lnTo>
                      <a:lnTo>
                        <a:pt x="0" y="18274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189"/>
                  <a:endParaRPr lang="en-US" sz="1280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7" name="Flowchart: Off-page Connector 36"/>
                <p:cNvSpPr/>
                <p:nvPr/>
              </p:nvSpPr>
              <p:spPr>
                <a:xfrm>
                  <a:off x="1113576" y="2128547"/>
                  <a:ext cx="1228575" cy="1435661"/>
                </a:xfrm>
                <a:prstGeom prst="flowChartOffpageConnector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189"/>
                  <a:endParaRPr lang="en-US" sz="1280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5689" y="3317389"/>
                <a:ext cx="524707" cy="455168"/>
              </a:xfrm>
              <a:prstGeom prst="rect">
                <a:avLst/>
              </a:prstGeom>
            </p:spPr>
          </p:pic>
        </p:grpSp>
      </p:grpSp>
      <p:grpSp>
        <p:nvGrpSpPr>
          <p:cNvPr id="38" name="Group 37"/>
          <p:cNvGrpSpPr/>
          <p:nvPr/>
        </p:nvGrpSpPr>
        <p:grpSpPr>
          <a:xfrm>
            <a:off x="5617404" y="3120438"/>
            <a:ext cx="1790099" cy="1570720"/>
            <a:chOff x="4953060" y="3107531"/>
            <a:chExt cx="1790099" cy="1570720"/>
          </a:xfrm>
        </p:grpSpPr>
        <p:sp>
          <p:nvSpPr>
            <p:cNvPr id="39" name="Text Placeholder 14"/>
            <p:cNvSpPr txBox="1">
              <a:spLocks/>
            </p:cNvSpPr>
            <p:nvPr/>
          </p:nvSpPr>
          <p:spPr>
            <a:xfrm>
              <a:off x="4953060" y="4270811"/>
              <a:ext cx="1782656" cy="40744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Tx/>
                <a:buNone/>
                <a:tabLst>
                  <a:tab pos="911371" algn="l"/>
                </a:tabLst>
                <a:defRPr sz="1600" b="1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1pPr>
              <a:lvl2pPr marL="13716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Arial"/>
                <a:buChar char="•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2pPr>
              <a:lvl3pPr marL="41148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Lucida Grande"/>
                <a:buChar char="-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3pPr>
              <a:lvl4pPr marL="0" indent="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Tx/>
                <a:buNone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4pPr>
              <a:lvl5pPr marL="13716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Arial" pitchFamily="34" charset="0"/>
                <a:buChar char="•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5pPr>
              <a:lvl6pPr marL="2241634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649203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056776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464344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just" defTabSz="457189"/>
              <a:r>
                <a:rPr lang="en-US" sz="700" kern="0" dirty="0">
                  <a:solidFill>
                    <a:srgbClr val="A5A5A5">
                      <a:lumMod val="50000"/>
                    </a:srgbClr>
                  </a:solidFill>
                  <a:latin typeface="Calibri" panose="020F0502020204030204" pitchFamily="34" charset="0"/>
                </a:rPr>
                <a:t>Evaluate channels for promotion response and optimize the spend across the channels</a:t>
              </a:r>
            </a:p>
            <a:p>
              <a:pPr algn="ctr" defTabSz="457189"/>
              <a:endParaRPr lang="en-US" sz="700" kern="0" dirty="0">
                <a:solidFill>
                  <a:srgbClr val="A5A5A5">
                    <a:lumMod val="50000"/>
                  </a:srgb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Text Placeholder 14"/>
            <p:cNvSpPr txBox="1">
              <a:spLocks/>
            </p:cNvSpPr>
            <p:nvPr/>
          </p:nvSpPr>
          <p:spPr>
            <a:xfrm>
              <a:off x="5081116" y="4078348"/>
              <a:ext cx="1662043" cy="304156"/>
            </a:xfrm>
            <a:prstGeom prst="rect">
              <a:avLst/>
            </a:prstGeom>
            <a:noFill/>
          </p:spPr>
          <p:txBody>
            <a:bodyPr anchor="ctr">
              <a:normAutofit fontScale="92500"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50187">
                <a:spcBef>
                  <a:spcPts val="0"/>
                </a:spcBef>
                <a:defRPr/>
              </a:pPr>
              <a:r>
                <a:rPr lang="en-US" sz="853" b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</a:rPr>
                <a:t>Promotional Spend Optimization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362741" y="3107531"/>
              <a:ext cx="954236" cy="1020914"/>
              <a:chOff x="4635108" y="3069565"/>
              <a:chExt cx="954236" cy="1020914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4635108" y="3069565"/>
                <a:ext cx="954236" cy="1020914"/>
                <a:chOff x="1113576" y="2128547"/>
                <a:chExt cx="1341894" cy="1435661"/>
              </a:xfrm>
            </p:grpSpPr>
            <p:sp>
              <p:nvSpPr>
                <p:cNvPr id="44" name="Isosceles Triangle 8"/>
                <p:cNvSpPr/>
                <p:nvPr/>
              </p:nvSpPr>
              <p:spPr>
                <a:xfrm rot="11583574">
                  <a:off x="2328985" y="2133678"/>
                  <a:ext cx="126485" cy="127244"/>
                </a:xfrm>
                <a:custGeom>
                  <a:avLst/>
                  <a:gdLst>
                    <a:gd name="connsiteX0" fmla="*/ 0 w 153184"/>
                    <a:gd name="connsiteY0" fmla="*/ 161925 h 161925"/>
                    <a:gd name="connsiteX1" fmla="*/ 76592 w 153184"/>
                    <a:gd name="connsiteY1" fmla="*/ 0 h 161925"/>
                    <a:gd name="connsiteX2" fmla="*/ 153184 w 153184"/>
                    <a:gd name="connsiteY2" fmla="*/ 161925 h 161925"/>
                    <a:gd name="connsiteX3" fmla="*/ 0 w 153184"/>
                    <a:gd name="connsiteY3" fmla="*/ 161925 h 161925"/>
                    <a:gd name="connsiteX0" fmla="*/ 0 w 153184"/>
                    <a:gd name="connsiteY0" fmla="*/ 168382 h 168382"/>
                    <a:gd name="connsiteX1" fmla="*/ 104428 w 153184"/>
                    <a:gd name="connsiteY1" fmla="*/ 0 h 168382"/>
                    <a:gd name="connsiteX2" fmla="*/ 153184 w 153184"/>
                    <a:gd name="connsiteY2" fmla="*/ 168382 h 168382"/>
                    <a:gd name="connsiteX3" fmla="*/ 0 w 153184"/>
                    <a:gd name="connsiteY3" fmla="*/ 168382 h 168382"/>
                    <a:gd name="connsiteX0" fmla="*/ 0 w 128649"/>
                    <a:gd name="connsiteY0" fmla="*/ 84467 h 168382"/>
                    <a:gd name="connsiteX1" fmla="*/ 79893 w 128649"/>
                    <a:gd name="connsiteY1" fmla="*/ 0 h 168382"/>
                    <a:gd name="connsiteX2" fmla="*/ 128649 w 128649"/>
                    <a:gd name="connsiteY2" fmla="*/ 168382 h 168382"/>
                    <a:gd name="connsiteX3" fmla="*/ 0 w 128649"/>
                    <a:gd name="connsiteY3" fmla="*/ 84467 h 168382"/>
                    <a:gd name="connsiteX0" fmla="*/ 0 w 128649"/>
                    <a:gd name="connsiteY0" fmla="*/ 22913 h 106828"/>
                    <a:gd name="connsiteX1" fmla="*/ 99061 w 128649"/>
                    <a:gd name="connsiteY1" fmla="*/ 0 h 106828"/>
                    <a:gd name="connsiteX2" fmla="*/ 128649 w 128649"/>
                    <a:gd name="connsiteY2" fmla="*/ 106828 h 106828"/>
                    <a:gd name="connsiteX3" fmla="*/ 0 w 128649"/>
                    <a:gd name="connsiteY3" fmla="*/ 22913 h 106828"/>
                    <a:gd name="connsiteX0" fmla="*/ 0 w 128649"/>
                    <a:gd name="connsiteY0" fmla="*/ 22913 h 106828"/>
                    <a:gd name="connsiteX1" fmla="*/ 99061 w 128649"/>
                    <a:gd name="connsiteY1" fmla="*/ 0 h 106828"/>
                    <a:gd name="connsiteX2" fmla="*/ 128649 w 128649"/>
                    <a:gd name="connsiteY2" fmla="*/ 106828 h 106828"/>
                    <a:gd name="connsiteX3" fmla="*/ 0 w 128649"/>
                    <a:gd name="connsiteY3" fmla="*/ 22913 h 106828"/>
                    <a:gd name="connsiteX0" fmla="*/ 0 w 130801"/>
                    <a:gd name="connsiteY0" fmla="*/ 13634 h 106828"/>
                    <a:gd name="connsiteX1" fmla="*/ 101213 w 130801"/>
                    <a:gd name="connsiteY1" fmla="*/ 0 h 106828"/>
                    <a:gd name="connsiteX2" fmla="*/ 130801 w 130801"/>
                    <a:gd name="connsiteY2" fmla="*/ 106828 h 106828"/>
                    <a:gd name="connsiteX3" fmla="*/ 0 w 130801"/>
                    <a:gd name="connsiteY3" fmla="*/ 13634 h 106828"/>
                    <a:gd name="connsiteX0" fmla="*/ 0 w 130801"/>
                    <a:gd name="connsiteY0" fmla="*/ 18274 h 111468"/>
                    <a:gd name="connsiteX1" fmla="*/ 100137 w 130801"/>
                    <a:gd name="connsiteY1" fmla="*/ 0 h 111468"/>
                    <a:gd name="connsiteX2" fmla="*/ 130801 w 130801"/>
                    <a:gd name="connsiteY2" fmla="*/ 111468 h 111468"/>
                    <a:gd name="connsiteX3" fmla="*/ 0 w 130801"/>
                    <a:gd name="connsiteY3" fmla="*/ 18274 h 11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0801" h="111468">
                      <a:moveTo>
                        <a:pt x="0" y="18274"/>
                      </a:moveTo>
                      <a:lnTo>
                        <a:pt x="100137" y="0"/>
                      </a:lnTo>
                      <a:lnTo>
                        <a:pt x="130801" y="111468"/>
                      </a:lnTo>
                      <a:lnTo>
                        <a:pt x="0" y="18274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189"/>
                  <a:endParaRPr lang="en-US" sz="1280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5" name="Flowchart: Off-page Connector 44"/>
                <p:cNvSpPr/>
                <p:nvPr/>
              </p:nvSpPr>
              <p:spPr>
                <a:xfrm>
                  <a:off x="1113576" y="2128547"/>
                  <a:ext cx="1228575" cy="1435661"/>
                </a:xfrm>
                <a:prstGeom prst="flowChartOffpageConnector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189"/>
                  <a:endParaRPr lang="en-US" sz="1280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5761" y="3317389"/>
                <a:ext cx="478214" cy="455168"/>
              </a:xfrm>
              <a:prstGeom prst="rect">
                <a:avLst/>
              </a:prstGeom>
            </p:spPr>
          </p:pic>
        </p:grpSp>
      </p:grpSp>
      <p:grpSp>
        <p:nvGrpSpPr>
          <p:cNvPr id="46" name="Group 45"/>
          <p:cNvGrpSpPr/>
          <p:nvPr/>
        </p:nvGrpSpPr>
        <p:grpSpPr>
          <a:xfrm>
            <a:off x="7416892" y="3120438"/>
            <a:ext cx="1581107" cy="1558250"/>
            <a:chOff x="7266534" y="3107531"/>
            <a:chExt cx="1581107" cy="1558250"/>
          </a:xfrm>
        </p:grpSpPr>
        <p:sp>
          <p:nvSpPr>
            <p:cNvPr id="47" name="Text Placeholder 14"/>
            <p:cNvSpPr txBox="1">
              <a:spLocks/>
            </p:cNvSpPr>
            <p:nvPr/>
          </p:nvSpPr>
          <p:spPr>
            <a:xfrm>
              <a:off x="7485282" y="4070818"/>
              <a:ext cx="1152000" cy="304156"/>
            </a:xfrm>
            <a:prstGeom prst="rect">
              <a:avLst/>
            </a:prstGeom>
            <a:noFill/>
          </p:spPr>
          <p:txBody>
            <a:bodyPr anchor="ctr">
              <a:norm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50187">
                <a:spcBef>
                  <a:spcPts val="0"/>
                </a:spcBef>
                <a:defRPr/>
              </a:pPr>
              <a:r>
                <a:rPr lang="en-US" sz="853" b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</a:rPr>
                <a:t>Market Forecasting</a:t>
              </a:r>
            </a:p>
          </p:txBody>
        </p:sp>
        <p:sp>
          <p:nvSpPr>
            <p:cNvPr id="48" name="Text Placeholder 14"/>
            <p:cNvSpPr txBox="1">
              <a:spLocks/>
            </p:cNvSpPr>
            <p:nvPr/>
          </p:nvSpPr>
          <p:spPr>
            <a:xfrm>
              <a:off x="7266534" y="4258341"/>
              <a:ext cx="1581107" cy="40744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Tx/>
                <a:buNone/>
                <a:tabLst>
                  <a:tab pos="911371" algn="l"/>
                </a:tabLst>
                <a:defRPr sz="1600" b="1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1pPr>
              <a:lvl2pPr marL="13716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Arial"/>
                <a:buChar char="•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2pPr>
              <a:lvl3pPr marL="41148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Lucida Grande"/>
                <a:buChar char="-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3pPr>
              <a:lvl4pPr marL="0" indent="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Tx/>
                <a:buNone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4pPr>
              <a:lvl5pPr marL="13716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Arial" pitchFamily="34" charset="0"/>
                <a:buChar char="•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5pPr>
              <a:lvl6pPr marL="2241634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649203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056776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464344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just" defTabSz="457189"/>
              <a:r>
                <a:rPr lang="en-IN" sz="700" kern="0" dirty="0">
                  <a:solidFill>
                    <a:srgbClr val="A5A5A5">
                      <a:lumMod val="50000"/>
                    </a:srgbClr>
                  </a:solidFill>
                  <a:latin typeface="Calibri" panose="020F0502020204030204" pitchFamily="34" charset="0"/>
                </a:rPr>
                <a:t>Leverage past promotion data and predict how proposed promotions may affect the future</a:t>
              </a:r>
            </a:p>
            <a:p>
              <a:pPr algn="ctr" defTabSz="457189"/>
              <a:endParaRPr lang="en-IN" sz="700" kern="0" dirty="0">
                <a:solidFill>
                  <a:srgbClr val="A5A5A5">
                    <a:lumMod val="50000"/>
                  </a:srgbClr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592615" y="3107531"/>
              <a:ext cx="954236" cy="1020914"/>
              <a:chOff x="5822790" y="3069565"/>
              <a:chExt cx="954236" cy="1020914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822790" y="3069565"/>
                <a:ext cx="954236" cy="1020914"/>
                <a:chOff x="1113576" y="2128547"/>
                <a:chExt cx="1341894" cy="1435661"/>
              </a:xfrm>
            </p:grpSpPr>
            <p:sp>
              <p:nvSpPr>
                <p:cNvPr id="52" name="Isosceles Triangle 8"/>
                <p:cNvSpPr/>
                <p:nvPr/>
              </p:nvSpPr>
              <p:spPr>
                <a:xfrm rot="11583574">
                  <a:off x="2328985" y="2133678"/>
                  <a:ext cx="126485" cy="127244"/>
                </a:xfrm>
                <a:custGeom>
                  <a:avLst/>
                  <a:gdLst>
                    <a:gd name="connsiteX0" fmla="*/ 0 w 153184"/>
                    <a:gd name="connsiteY0" fmla="*/ 161925 h 161925"/>
                    <a:gd name="connsiteX1" fmla="*/ 76592 w 153184"/>
                    <a:gd name="connsiteY1" fmla="*/ 0 h 161925"/>
                    <a:gd name="connsiteX2" fmla="*/ 153184 w 153184"/>
                    <a:gd name="connsiteY2" fmla="*/ 161925 h 161925"/>
                    <a:gd name="connsiteX3" fmla="*/ 0 w 153184"/>
                    <a:gd name="connsiteY3" fmla="*/ 161925 h 161925"/>
                    <a:gd name="connsiteX0" fmla="*/ 0 w 153184"/>
                    <a:gd name="connsiteY0" fmla="*/ 168382 h 168382"/>
                    <a:gd name="connsiteX1" fmla="*/ 104428 w 153184"/>
                    <a:gd name="connsiteY1" fmla="*/ 0 h 168382"/>
                    <a:gd name="connsiteX2" fmla="*/ 153184 w 153184"/>
                    <a:gd name="connsiteY2" fmla="*/ 168382 h 168382"/>
                    <a:gd name="connsiteX3" fmla="*/ 0 w 153184"/>
                    <a:gd name="connsiteY3" fmla="*/ 168382 h 168382"/>
                    <a:gd name="connsiteX0" fmla="*/ 0 w 128649"/>
                    <a:gd name="connsiteY0" fmla="*/ 84467 h 168382"/>
                    <a:gd name="connsiteX1" fmla="*/ 79893 w 128649"/>
                    <a:gd name="connsiteY1" fmla="*/ 0 h 168382"/>
                    <a:gd name="connsiteX2" fmla="*/ 128649 w 128649"/>
                    <a:gd name="connsiteY2" fmla="*/ 168382 h 168382"/>
                    <a:gd name="connsiteX3" fmla="*/ 0 w 128649"/>
                    <a:gd name="connsiteY3" fmla="*/ 84467 h 168382"/>
                    <a:gd name="connsiteX0" fmla="*/ 0 w 128649"/>
                    <a:gd name="connsiteY0" fmla="*/ 22913 h 106828"/>
                    <a:gd name="connsiteX1" fmla="*/ 99061 w 128649"/>
                    <a:gd name="connsiteY1" fmla="*/ 0 h 106828"/>
                    <a:gd name="connsiteX2" fmla="*/ 128649 w 128649"/>
                    <a:gd name="connsiteY2" fmla="*/ 106828 h 106828"/>
                    <a:gd name="connsiteX3" fmla="*/ 0 w 128649"/>
                    <a:gd name="connsiteY3" fmla="*/ 22913 h 106828"/>
                    <a:gd name="connsiteX0" fmla="*/ 0 w 128649"/>
                    <a:gd name="connsiteY0" fmla="*/ 22913 h 106828"/>
                    <a:gd name="connsiteX1" fmla="*/ 99061 w 128649"/>
                    <a:gd name="connsiteY1" fmla="*/ 0 h 106828"/>
                    <a:gd name="connsiteX2" fmla="*/ 128649 w 128649"/>
                    <a:gd name="connsiteY2" fmla="*/ 106828 h 106828"/>
                    <a:gd name="connsiteX3" fmla="*/ 0 w 128649"/>
                    <a:gd name="connsiteY3" fmla="*/ 22913 h 106828"/>
                    <a:gd name="connsiteX0" fmla="*/ 0 w 130801"/>
                    <a:gd name="connsiteY0" fmla="*/ 13634 h 106828"/>
                    <a:gd name="connsiteX1" fmla="*/ 101213 w 130801"/>
                    <a:gd name="connsiteY1" fmla="*/ 0 h 106828"/>
                    <a:gd name="connsiteX2" fmla="*/ 130801 w 130801"/>
                    <a:gd name="connsiteY2" fmla="*/ 106828 h 106828"/>
                    <a:gd name="connsiteX3" fmla="*/ 0 w 130801"/>
                    <a:gd name="connsiteY3" fmla="*/ 13634 h 106828"/>
                    <a:gd name="connsiteX0" fmla="*/ 0 w 130801"/>
                    <a:gd name="connsiteY0" fmla="*/ 18274 h 111468"/>
                    <a:gd name="connsiteX1" fmla="*/ 100137 w 130801"/>
                    <a:gd name="connsiteY1" fmla="*/ 0 h 111468"/>
                    <a:gd name="connsiteX2" fmla="*/ 130801 w 130801"/>
                    <a:gd name="connsiteY2" fmla="*/ 111468 h 111468"/>
                    <a:gd name="connsiteX3" fmla="*/ 0 w 130801"/>
                    <a:gd name="connsiteY3" fmla="*/ 18274 h 11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0801" h="111468">
                      <a:moveTo>
                        <a:pt x="0" y="18274"/>
                      </a:moveTo>
                      <a:lnTo>
                        <a:pt x="100137" y="0"/>
                      </a:lnTo>
                      <a:lnTo>
                        <a:pt x="130801" y="111468"/>
                      </a:lnTo>
                      <a:lnTo>
                        <a:pt x="0" y="18274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189"/>
                  <a:endParaRPr lang="en-US" sz="1280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53" name="Flowchart: Off-page Connector 52"/>
                <p:cNvSpPr/>
                <p:nvPr/>
              </p:nvSpPr>
              <p:spPr>
                <a:xfrm>
                  <a:off x="1113576" y="2128547"/>
                  <a:ext cx="1228575" cy="1435661"/>
                </a:xfrm>
                <a:prstGeom prst="flowChartOffpageConnector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189"/>
                  <a:endParaRPr lang="en-US" sz="1280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79888" y="3317389"/>
                <a:ext cx="361943" cy="455168"/>
              </a:xfrm>
              <a:prstGeom prst="rect">
                <a:avLst/>
              </a:prstGeom>
            </p:spPr>
          </p:pic>
        </p:grpSp>
      </p:grpSp>
      <p:grpSp>
        <p:nvGrpSpPr>
          <p:cNvPr id="54" name="Group 53"/>
          <p:cNvGrpSpPr/>
          <p:nvPr/>
        </p:nvGrpSpPr>
        <p:grpSpPr>
          <a:xfrm>
            <a:off x="1951027" y="3120438"/>
            <a:ext cx="1808405" cy="1582514"/>
            <a:chOff x="9494" y="3107531"/>
            <a:chExt cx="1808405" cy="1582514"/>
          </a:xfrm>
        </p:grpSpPr>
        <p:sp>
          <p:nvSpPr>
            <p:cNvPr id="55" name="Text Placeholder 14"/>
            <p:cNvSpPr txBox="1">
              <a:spLocks/>
            </p:cNvSpPr>
            <p:nvPr/>
          </p:nvSpPr>
          <p:spPr>
            <a:xfrm>
              <a:off x="9494" y="4282605"/>
              <a:ext cx="1808405" cy="40744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Tx/>
                <a:buNone/>
                <a:tabLst>
                  <a:tab pos="911371" algn="l"/>
                </a:tabLst>
                <a:defRPr sz="1600" b="1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1pPr>
              <a:lvl2pPr marL="13716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Arial"/>
                <a:buChar char="•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2pPr>
              <a:lvl3pPr marL="41148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Lucida Grande"/>
                <a:buChar char="-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3pPr>
              <a:lvl4pPr marL="0" indent="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Tx/>
                <a:buNone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4pPr>
              <a:lvl5pPr marL="13716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Arial" pitchFamily="34" charset="0"/>
                <a:buChar char="•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5pPr>
              <a:lvl6pPr marL="2241634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649203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056776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464344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just"/>
              <a:r>
                <a:rPr lang="en-US" sz="700" kern="0" dirty="0">
                  <a:solidFill>
                    <a:srgbClr val="A5A5A5">
                      <a:lumMod val="50000"/>
                    </a:srgbClr>
                  </a:solidFill>
                  <a:latin typeface="Calibri" panose="020F0502020204030204" pitchFamily="34" charset="0"/>
                </a:rPr>
                <a:t>Measure the effect of digital channels and identify right engagement channels for marketing strategy</a:t>
              </a:r>
            </a:p>
            <a:p>
              <a:pPr algn="ctr" defTabSz="457189"/>
              <a:endParaRPr lang="en-US" sz="700" kern="0" dirty="0">
                <a:solidFill>
                  <a:srgbClr val="A5A5A5">
                    <a:lumMod val="50000"/>
                  </a:srgb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Text Placeholder 14"/>
            <p:cNvSpPr txBox="1">
              <a:spLocks/>
            </p:cNvSpPr>
            <p:nvPr/>
          </p:nvSpPr>
          <p:spPr>
            <a:xfrm>
              <a:off x="144070" y="4106299"/>
              <a:ext cx="1608212" cy="2513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50187">
                <a:spcBef>
                  <a:spcPts val="0"/>
                </a:spcBef>
                <a:defRPr/>
              </a:pPr>
              <a:r>
                <a:rPr lang="en-US" sz="850" b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</a:rPr>
                <a:t>Digital Influence on Customers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509744" y="3107531"/>
              <a:ext cx="954236" cy="1020914"/>
              <a:chOff x="1072058" y="3069565"/>
              <a:chExt cx="954236" cy="1020914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1072058" y="3069565"/>
                <a:ext cx="954236" cy="1020914"/>
                <a:chOff x="1113576" y="2128547"/>
                <a:chExt cx="1341894" cy="1435661"/>
              </a:xfrm>
            </p:grpSpPr>
            <p:sp>
              <p:nvSpPr>
                <p:cNvPr id="60" name="Isosceles Triangle 8"/>
                <p:cNvSpPr/>
                <p:nvPr/>
              </p:nvSpPr>
              <p:spPr>
                <a:xfrm rot="11583574">
                  <a:off x="2328985" y="2133678"/>
                  <a:ext cx="126485" cy="127244"/>
                </a:xfrm>
                <a:custGeom>
                  <a:avLst/>
                  <a:gdLst>
                    <a:gd name="connsiteX0" fmla="*/ 0 w 153184"/>
                    <a:gd name="connsiteY0" fmla="*/ 161925 h 161925"/>
                    <a:gd name="connsiteX1" fmla="*/ 76592 w 153184"/>
                    <a:gd name="connsiteY1" fmla="*/ 0 h 161925"/>
                    <a:gd name="connsiteX2" fmla="*/ 153184 w 153184"/>
                    <a:gd name="connsiteY2" fmla="*/ 161925 h 161925"/>
                    <a:gd name="connsiteX3" fmla="*/ 0 w 153184"/>
                    <a:gd name="connsiteY3" fmla="*/ 161925 h 161925"/>
                    <a:gd name="connsiteX0" fmla="*/ 0 w 153184"/>
                    <a:gd name="connsiteY0" fmla="*/ 168382 h 168382"/>
                    <a:gd name="connsiteX1" fmla="*/ 104428 w 153184"/>
                    <a:gd name="connsiteY1" fmla="*/ 0 h 168382"/>
                    <a:gd name="connsiteX2" fmla="*/ 153184 w 153184"/>
                    <a:gd name="connsiteY2" fmla="*/ 168382 h 168382"/>
                    <a:gd name="connsiteX3" fmla="*/ 0 w 153184"/>
                    <a:gd name="connsiteY3" fmla="*/ 168382 h 168382"/>
                    <a:gd name="connsiteX0" fmla="*/ 0 w 128649"/>
                    <a:gd name="connsiteY0" fmla="*/ 84467 h 168382"/>
                    <a:gd name="connsiteX1" fmla="*/ 79893 w 128649"/>
                    <a:gd name="connsiteY1" fmla="*/ 0 h 168382"/>
                    <a:gd name="connsiteX2" fmla="*/ 128649 w 128649"/>
                    <a:gd name="connsiteY2" fmla="*/ 168382 h 168382"/>
                    <a:gd name="connsiteX3" fmla="*/ 0 w 128649"/>
                    <a:gd name="connsiteY3" fmla="*/ 84467 h 168382"/>
                    <a:gd name="connsiteX0" fmla="*/ 0 w 128649"/>
                    <a:gd name="connsiteY0" fmla="*/ 22913 h 106828"/>
                    <a:gd name="connsiteX1" fmla="*/ 99061 w 128649"/>
                    <a:gd name="connsiteY1" fmla="*/ 0 h 106828"/>
                    <a:gd name="connsiteX2" fmla="*/ 128649 w 128649"/>
                    <a:gd name="connsiteY2" fmla="*/ 106828 h 106828"/>
                    <a:gd name="connsiteX3" fmla="*/ 0 w 128649"/>
                    <a:gd name="connsiteY3" fmla="*/ 22913 h 106828"/>
                    <a:gd name="connsiteX0" fmla="*/ 0 w 128649"/>
                    <a:gd name="connsiteY0" fmla="*/ 22913 h 106828"/>
                    <a:gd name="connsiteX1" fmla="*/ 99061 w 128649"/>
                    <a:gd name="connsiteY1" fmla="*/ 0 h 106828"/>
                    <a:gd name="connsiteX2" fmla="*/ 128649 w 128649"/>
                    <a:gd name="connsiteY2" fmla="*/ 106828 h 106828"/>
                    <a:gd name="connsiteX3" fmla="*/ 0 w 128649"/>
                    <a:gd name="connsiteY3" fmla="*/ 22913 h 106828"/>
                    <a:gd name="connsiteX0" fmla="*/ 0 w 130801"/>
                    <a:gd name="connsiteY0" fmla="*/ 13634 h 106828"/>
                    <a:gd name="connsiteX1" fmla="*/ 101213 w 130801"/>
                    <a:gd name="connsiteY1" fmla="*/ 0 h 106828"/>
                    <a:gd name="connsiteX2" fmla="*/ 130801 w 130801"/>
                    <a:gd name="connsiteY2" fmla="*/ 106828 h 106828"/>
                    <a:gd name="connsiteX3" fmla="*/ 0 w 130801"/>
                    <a:gd name="connsiteY3" fmla="*/ 13634 h 106828"/>
                    <a:gd name="connsiteX0" fmla="*/ 0 w 130801"/>
                    <a:gd name="connsiteY0" fmla="*/ 18274 h 111468"/>
                    <a:gd name="connsiteX1" fmla="*/ 100137 w 130801"/>
                    <a:gd name="connsiteY1" fmla="*/ 0 h 111468"/>
                    <a:gd name="connsiteX2" fmla="*/ 130801 w 130801"/>
                    <a:gd name="connsiteY2" fmla="*/ 111468 h 111468"/>
                    <a:gd name="connsiteX3" fmla="*/ 0 w 130801"/>
                    <a:gd name="connsiteY3" fmla="*/ 18274 h 111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0801" h="111468">
                      <a:moveTo>
                        <a:pt x="0" y="18274"/>
                      </a:moveTo>
                      <a:lnTo>
                        <a:pt x="100137" y="0"/>
                      </a:lnTo>
                      <a:lnTo>
                        <a:pt x="130801" y="111468"/>
                      </a:lnTo>
                      <a:lnTo>
                        <a:pt x="0" y="18274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189"/>
                  <a:endParaRPr lang="en-US" sz="1280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61" name="Flowchart: Off-page Connector 60"/>
                <p:cNvSpPr/>
                <p:nvPr/>
              </p:nvSpPr>
              <p:spPr>
                <a:xfrm>
                  <a:off x="1113576" y="2128547"/>
                  <a:ext cx="1228576" cy="1435661"/>
                </a:xfrm>
                <a:prstGeom prst="flowChartOffpageConnector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189"/>
                  <a:endParaRPr lang="en-US" sz="1280" dirty="0">
                    <a:solidFill>
                      <a:srgbClr val="FFFFFF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4296" y="3317389"/>
                <a:ext cx="455168" cy="455168"/>
              </a:xfrm>
              <a:prstGeom prst="rect">
                <a:avLst/>
              </a:prstGeom>
            </p:spPr>
          </p:pic>
        </p:grpSp>
      </p:grpSp>
      <p:sp>
        <p:nvSpPr>
          <p:cNvPr id="62" name="Rounded Rectangle 61"/>
          <p:cNvSpPr/>
          <p:nvPr/>
        </p:nvSpPr>
        <p:spPr>
          <a:xfrm>
            <a:off x="296623" y="2660590"/>
            <a:ext cx="8378687" cy="32993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Advanced Analytics Reusable Assets</a:t>
            </a:r>
          </a:p>
        </p:txBody>
      </p:sp>
      <p:sp>
        <p:nvSpPr>
          <p:cNvPr id="63" name="Oval 62"/>
          <p:cNvSpPr/>
          <p:nvPr/>
        </p:nvSpPr>
        <p:spPr>
          <a:xfrm>
            <a:off x="865972" y="1237046"/>
            <a:ext cx="432375" cy="416301"/>
          </a:xfrm>
          <a:prstGeom prst="ellipse">
            <a:avLst/>
          </a:prstGeom>
          <a:solidFill>
            <a:srgbClr val="5657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129" y="1287063"/>
            <a:ext cx="317537" cy="316267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6471634" y="970501"/>
            <a:ext cx="2494502" cy="1618562"/>
            <a:chOff x="6312732" y="967614"/>
            <a:chExt cx="2494502" cy="1618562"/>
          </a:xfrm>
        </p:grpSpPr>
        <p:grpSp>
          <p:nvGrpSpPr>
            <p:cNvPr id="66" name="Group 65"/>
            <p:cNvGrpSpPr/>
            <p:nvPr/>
          </p:nvGrpSpPr>
          <p:grpSpPr>
            <a:xfrm>
              <a:off x="7020486" y="967614"/>
              <a:ext cx="1081514" cy="1073340"/>
              <a:chOff x="1113576" y="2128547"/>
              <a:chExt cx="1341894" cy="1435661"/>
            </a:xfrm>
          </p:grpSpPr>
          <p:sp>
            <p:nvSpPr>
              <p:cNvPr id="70" name="Isosceles Triangle 8"/>
              <p:cNvSpPr/>
              <p:nvPr/>
            </p:nvSpPr>
            <p:spPr>
              <a:xfrm rot="11583574">
                <a:off x="2328985" y="2133678"/>
                <a:ext cx="126485" cy="127244"/>
              </a:xfrm>
              <a:custGeom>
                <a:avLst/>
                <a:gdLst>
                  <a:gd name="connsiteX0" fmla="*/ 0 w 153184"/>
                  <a:gd name="connsiteY0" fmla="*/ 161925 h 161925"/>
                  <a:gd name="connsiteX1" fmla="*/ 76592 w 153184"/>
                  <a:gd name="connsiteY1" fmla="*/ 0 h 161925"/>
                  <a:gd name="connsiteX2" fmla="*/ 153184 w 153184"/>
                  <a:gd name="connsiteY2" fmla="*/ 161925 h 161925"/>
                  <a:gd name="connsiteX3" fmla="*/ 0 w 153184"/>
                  <a:gd name="connsiteY3" fmla="*/ 161925 h 161925"/>
                  <a:gd name="connsiteX0" fmla="*/ 0 w 153184"/>
                  <a:gd name="connsiteY0" fmla="*/ 168382 h 168382"/>
                  <a:gd name="connsiteX1" fmla="*/ 104428 w 153184"/>
                  <a:gd name="connsiteY1" fmla="*/ 0 h 168382"/>
                  <a:gd name="connsiteX2" fmla="*/ 153184 w 153184"/>
                  <a:gd name="connsiteY2" fmla="*/ 168382 h 168382"/>
                  <a:gd name="connsiteX3" fmla="*/ 0 w 153184"/>
                  <a:gd name="connsiteY3" fmla="*/ 168382 h 168382"/>
                  <a:gd name="connsiteX0" fmla="*/ 0 w 128649"/>
                  <a:gd name="connsiteY0" fmla="*/ 84467 h 168382"/>
                  <a:gd name="connsiteX1" fmla="*/ 79893 w 128649"/>
                  <a:gd name="connsiteY1" fmla="*/ 0 h 168382"/>
                  <a:gd name="connsiteX2" fmla="*/ 128649 w 128649"/>
                  <a:gd name="connsiteY2" fmla="*/ 168382 h 168382"/>
                  <a:gd name="connsiteX3" fmla="*/ 0 w 128649"/>
                  <a:gd name="connsiteY3" fmla="*/ 84467 h 168382"/>
                  <a:gd name="connsiteX0" fmla="*/ 0 w 128649"/>
                  <a:gd name="connsiteY0" fmla="*/ 22913 h 106828"/>
                  <a:gd name="connsiteX1" fmla="*/ 99061 w 128649"/>
                  <a:gd name="connsiteY1" fmla="*/ 0 h 106828"/>
                  <a:gd name="connsiteX2" fmla="*/ 128649 w 128649"/>
                  <a:gd name="connsiteY2" fmla="*/ 106828 h 106828"/>
                  <a:gd name="connsiteX3" fmla="*/ 0 w 128649"/>
                  <a:gd name="connsiteY3" fmla="*/ 22913 h 106828"/>
                  <a:gd name="connsiteX0" fmla="*/ 0 w 128649"/>
                  <a:gd name="connsiteY0" fmla="*/ 22913 h 106828"/>
                  <a:gd name="connsiteX1" fmla="*/ 99061 w 128649"/>
                  <a:gd name="connsiteY1" fmla="*/ 0 h 106828"/>
                  <a:gd name="connsiteX2" fmla="*/ 128649 w 128649"/>
                  <a:gd name="connsiteY2" fmla="*/ 106828 h 106828"/>
                  <a:gd name="connsiteX3" fmla="*/ 0 w 128649"/>
                  <a:gd name="connsiteY3" fmla="*/ 22913 h 106828"/>
                  <a:gd name="connsiteX0" fmla="*/ 0 w 130801"/>
                  <a:gd name="connsiteY0" fmla="*/ 13634 h 106828"/>
                  <a:gd name="connsiteX1" fmla="*/ 101213 w 130801"/>
                  <a:gd name="connsiteY1" fmla="*/ 0 h 106828"/>
                  <a:gd name="connsiteX2" fmla="*/ 130801 w 130801"/>
                  <a:gd name="connsiteY2" fmla="*/ 106828 h 106828"/>
                  <a:gd name="connsiteX3" fmla="*/ 0 w 130801"/>
                  <a:gd name="connsiteY3" fmla="*/ 13634 h 106828"/>
                  <a:gd name="connsiteX0" fmla="*/ 0 w 130801"/>
                  <a:gd name="connsiteY0" fmla="*/ 18274 h 111468"/>
                  <a:gd name="connsiteX1" fmla="*/ 100137 w 130801"/>
                  <a:gd name="connsiteY1" fmla="*/ 0 h 111468"/>
                  <a:gd name="connsiteX2" fmla="*/ 130801 w 130801"/>
                  <a:gd name="connsiteY2" fmla="*/ 111468 h 111468"/>
                  <a:gd name="connsiteX3" fmla="*/ 0 w 130801"/>
                  <a:gd name="connsiteY3" fmla="*/ 18274 h 11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801" h="111468">
                    <a:moveTo>
                      <a:pt x="0" y="18274"/>
                    </a:moveTo>
                    <a:lnTo>
                      <a:pt x="100137" y="0"/>
                    </a:lnTo>
                    <a:lnTo>
                      <a:pt x="130801" y="111468"/>
                    </a:lnTo>
                    <a:lnTo>
                      <a:pt x="0" y="18274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en-US" sz="1600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1" name="Flowchart: Off-page Connector 70"/>
              <p:cNvSpPr/>
              <p:nvPr/>
            </p:nvSpPr>
            <p:spPr>
              <a:xfrm>
                <a:off x="1113576" y="2128547"/>
                <a:ext cx="1228575" cy="1435661"/>
              </a:xfrm>
              <a:prstGeom prst="flowChartOffpage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189"/>
                <a:endParaRPr lang="en-US" sz="1600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Text Placeholder 14"/>
            <p:cNvSpPr txBox="1">
              <a:spLocks/>
            </p:cNvSpPr>
            <p:nvPr/>
          </p:nvSpPr>
          <p:spPr>
            <a:xfrm>
              <a:off x="6312732" y="2269845"/>
              <a:ext cx="2494502" cy="31633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Tx/>
                <a:buNone/>
                <a:tabLst>
                  <a:tab pos="911371" algn="l"/>
                </a:tabLst>
                <a:defRPr sz="1600" b="1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1pPr>
              <a:lvl2pPr marL="13716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Arial"/>
                <a:buChar char="•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2pPr>
              <a:lvl3pPr marL="41148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Lucida Grande"/>
                <a:buChar char="-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3pPr>
              <a:lvl4pPr marL="0" indent="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Tx/>
                <a:buNone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4pPr>
              <a:lvl5pPr marL="13716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Arial" pitchFamily="34" charset="0"/>
                <a:buChar char="•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5pPr>
              <a:lvl6pPr marL="2241634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649203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056776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464344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ctr" defTabSz="914362">
                <a:spcBef>
                  <a:spcPct val="0"/>
                </a:spcBef>
                <a:defRPr/>
              </a:pPr>
              <a:r>
                <a:rPr lang="en-US" sz="800" kern="0" dirty="0" smtClean="0">
                  <a:solidFill>
                    <a:srgbClr val="A5A5A5">
                      <a:lumMod val="50000"/>
                    </a:srgbClr>
                  </a:solidFill>
                  <a:latin typeface="Calibri" panose="020F0502020204030204" pitchFamily="34" charset="0"/>
                </a:rPr>
                <a:t>360°view </a:t>
              </a:r>
              <a:r>
                <a:rPr lang="en-US" sz="800" kern="0" dirty="0">
                  <a:solidFill>
                    <a:srgbClr val="A5A5A5">
                      <a:lumMod val="50000"/>
                    </a:srgbClr>
                  </a:solidFill>
                  <a:latin typeface="Calibri" panose="020F0502020204030204" pitchFamily="34" charset="0"/>
                </a:rPr>
                <a:t>of market and product to enable proper planning and execution</a:t>
              </a:r>
            </a:p>
          </p:txBody>
        </p:sp>
        <p:sp>
          <p:nvSpPr>
            <p:cNvPr id="68" name="Text Placeholder 14"/>
            <p:cNvSpPr txBox="1">
              <a:spLocks/>
            </p:cNvSpPr>
            <p:nvPr/>
          </p:nvSpPr>
          <p:spPr>
            <a:xfrm>
              <a:off x="6626381" y="2084579"/>
              <a:ext cx="1799466" cy="224314"/>
            </a:xfrm>
            <a:prstGeom prst="rect">
              <a:avLst/>
            </a:prstGeom>
            <a:noFill/>
          </p:spPr>
          <p:txBody>
            <a:bodyPr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39">
                <a:spcBef>
                  <a:spcPts val="0"/>
                </a:spcBef>
                <a:defRPr/>
              </a:pPr>
              <a:r>
                <a:rPr lang="en-US" sz="1100" b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</a:rPr>
                <a:t> </a:t>
              </a:r>
              <a:r>
                <a:rPr lang="en-US" sz="1100" b="1" kern="0" dirty="0" smtClean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</a:rPr>
                <a:t>Strategic Approach</a:t>
              </a:r>
              <a:endParaRPr lang="en-US" sz="1100" b="1" kern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699" y="1096662"/>
              <a:ext cx="743755" cy="549732"/>
            </a:xfrm>
            <a:prstGeom prst="rect">
              <a:avLst/>
            </a:prstGeom>
            <a:solidFill>
              <a:schemeClr val="accent2"/>
            </a:solidFill>
          </p:spPr>
        </p:pic>
      </p:grpSp>
      <p:grpSp>
        <p:nvGrpSpPr>
          <p:cNvPr id="72" name="Group 71"/>
          <p:cNvGrpSpPr/>
          <p:nvPr/>
        </p:nvGrpSpPr>
        <p:grpSpPr>
          <a:xfrm>
            <a:off x="128930" y="3120438"/>
            <a:ext cx="1733977" cy="1582514"/>
            <a:chOff x="108888" y="3107531"/>
            <a:chExt cx="1733977" cy="1582514"/>
          </a:xfrm>
        </p:grpSpPr>
        <p:sp>
          <p:nvSpPr>
            <p:cNvPr id="73" name="Text Placeholder 14"/>
            <p:cNvSpPr txBox="1">
              <a:spLocks/>
            </p:cNvSpPr>
            <p:nvPr/>
          </p:nvSpPr>
          <p:spPr>
            <a:xfrm>
              <a:off x="108888" y="4282605"/>
              <a:ext cx="1733977" cy="40744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Tx/>
                <a:buNone/>
                <a:tabLst>
                  <a:tab pos="911371" algn="l"/>
                </a:tabLst>
                <a:defRPr sz="1600" b="1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1pPr>
              <a:lvl2pPr marL="13716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Arial"/>
                <a:buChar char="•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2pPr>
              <a:lvl3pPr marL="41148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Lucida Grande"/>
                <a:buChar char="-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3pPr>
              <a:lvl4pPr marL="0" indent="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Tx/>
                <a:buNone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4pPr>
              <a:lvl5pPr marL="137160" indent="-137160" algn="l" rtl="0" eaLnBrk="1" fontAlgn="base" hangingPunct="1">
                <a:lnSpc>
                  <a:spcPct val="95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Arial" pitchFamily="34" charset="0"/>
                <a:buChar char="•"/>
                <a:tabLst>
                  <a:tab pos="911371" algn="l"/>
                </a:tabLst>
                <a:defRPr sz="1400" baseline="0">
                  <a:solidFill>
                    <a:schemeClr val="tx2"/>
                  </a:solidFill>
                  <a:latin typeface="Arial"/>
                  <a:ea typeface="ＭＳ Ｐゴシック" charset="-128"/>
                  <a:cs typeface="Arial"/>
                </a:defRPr>
              </a:lvl5pPr>
              <a:lvl6pPr marL="2241634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649203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056776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464344" indent="-203784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algn="just"/>
              <a:r>
                <a:rPr lang="en-US" sz="700" kern="0" dirty="0">
                  <a:solidFill>
                    <a:srgbClr val="A5A5A5">
                      <a:lumMod val="50000"/>
                    </a:srgbClr>
                  </a:solidFill>
                  <a:latin typeface="Calibri" panose="020F0502020204030204" pitchFamily="34" charset="0"/>
                </a:rPr>
                <a:t>Predict sales for a new product leveraging market and competitor performance and trends to simulate the future outcomes</a:t>
              </a:r>
            </a:p>
            <a:p>
              <a:pPr algn="just" defTabSz="457189"/>
              <a:endParaRPr lang="en-US" sz="700" kern="0" dirty="0">
                <a:solidFill>
                  <a:srgbClr val="A5A5A5">
                    <a:lumMod val="50000"/>
                  </a:srgb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" name="Text Placeholder 14"/>
            <p:cNvSpPr txBox="1">
              <a:spLocks/>
            </p:cNvSpPr>
            <p:nvPr/>
          </p:nvSpPr>
          <p:spPr>
            <a:xfrm>
              <a:off x="144070" y="4106299"/>
              <a:ext cx="1608212" cy="251368"/>
            </a:xfrm>
            <a:prstGeom prst="rect">
              <a:avLst/>
            </a:prstGeom>
            <a:noFill/>
          </p:spPr>
          <p:txBody>
            <a:bodyPr anchor="ctr">
              <a:noAutofit/>
            </a:bodyPr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800" kern="1200">
                  <a:solidFill>
                    <a:srgbClr val="141414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50187">
                <a:spcBef>
                  <a:spcPts val="0"/>
                </a:spcBef>
                <a:defRPr/>
              </a:pPr>
              <a:r>
                <a:rPr lang="en-US" sz="850" b="1" kern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</a:rPr>
                <a:t>Pre-launch Sales Forecasting</a:t>
              </a: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09743" y="3107531"/>
              <a:ext cx="954236" cy="1020914"/>
              <a:chOff x="1113576" y="2128547"/>
              <a:chExt cx="1341894" cy="1435661"/>
            </a:xfrm>
          </p:grpSpPr>
          <p:sp>
            <p:nvSpPr>
              <p:cNvPr id="78" name="Isosceles Triangle 8"/>
              <p:cNvSpPr/>
              <p:nvPr/>
            </p:nvSpPr>
            <p:spPr>
              <a:xfrm rot="11583574">
                <a:off x="2328985" y="2133678"/>
                <a:ext cx="126485" cy="127244"/>
              </a:xfrm>
              <a:custGeom>
                <a:avLst/>
                <a:gdLst>
                  <a:gd name="connsiteX0" fmla="*/ 0 w 153184"/>
                  <a:gd name="connsiteY0" fmla="*/ 161925 h 161925"/>
                  <a:gd name="connsiteX1" fmla="*/ 76592 w 153184"/>
                  <a:gd name="connsiteY1" fmla="*/ 0 h 161925"/>
                  <a:gd name="connsiteX2" fmla="*/ 153184 w 153184"/>
                  <a:gd name="connsiteY2" fmla="*/ 161925 h 161925"/>
                  <a:gd name="connsiteX3" fmla="*/ 0 w 153184"/>
                  <a:gd name="connsiteY3" fmla="*/ 161925 h 161925"/>
                  <a:gd name="connsiteX0" fmla="*/ 0 w 153184"/>
                  <a:gd name="connsiteY0" fmla="*/ 168382 h 168382"/>
                  <a:gd name="connsiteX1" fmla="*/ 104428 w 153184"/>
                  <a:gd name="connsiteY1" fmla="*/ 0 h 168382"/>
                  <a:gd name="connsiteX2" fmla="*/ 153184 w 153184"/>
                  <a:gd name="connsiteY2" fmla="*/ 168382 h 168382"/>
                  <a:gd name="connsiteX3" fmla="*/ 0 w 153184"/>
                  <a:gd name="connsiteY3" fmla="*/ 168382 h 168382"/>
                  <a:gd name="connsiteX0" fmla="*/ 0 w 128649"/>
                  <a:gd name="connsiteY0" fmla="*/ 84467 h 168382"/>
                  <a:gd name="connsiteX1" fmla="*/ 79893 w 128649"/>
                  <a:gd name="connsiteY1" fmla="*/ 0 h 168382"/>
                  <a:gd name="connsiteX2" fmla="*/ 128649 w 128649"/>
                  <a:gd name="connsiteY2" fmla="*/ 168382 h 168382"/>
                  <a:gd name="connsiteX3" fmla="*/ 0 w 128649"/>
                  <a:gd name="connsiteY3" fmla="*/ 84467 h 168382"/>
                  <a:gd name="connsiteX0" fmla="*/ 0 w 128649"/>
                  <a:gd name="connsiteY0" fmla="*/ 22913 h 106828"/>
                  <a:gd name="connsiteX1" fmla="*/ 99061 w 128649"/>
                  <a:gd name="connsiteY1" fmla="*/ 0 h 106828"/>
                  <a:gd name="connsiteX2" fmla="*/ 128649 w 128649"/>
                  <a:gd name="connsiteY2" fmla="*/ 106828 h 106828"/>
                  <a:gd name="connsiteX3" fmla="*/ 0 w 128649"/>
                  <a:gd name="connsiteY3" fmla="*/ 22913 h 106828"/>
                  <a:gd name="connsiteX0" fmla="*/ 0 w 128649"/>
                  <a:gd name="connsiteY0" fmla="*/ 22913 h 106828"/>
                  <a:gd name="connsiteX1" fmla="*/ 99061 w 128649"/>
                  <a:gd name="connsiteY1" fmla="*/ 0 h 106828"/>
                  <a:gd name="connsiteX2" fmla="*/ 128649 w 128649"/>
                  <a:gd name="connsiteY2" fmla="*/ 106828 h 106828"/>
                  <a:gd name="connsiteX3" fmla="*/ 0 w 128649"/>
                  <a:gd name="connsiteY3" fmla="*/ 22913 h 106828"/>
                  <a:gd name="connsiteX0" fmla="*/ 0 w 130801"/>
                  <a:gd name="connsiteY0" fmla="*/ 13634 h 106828"/>
                  <a:gd name="connsiteX1" fmla="*/ 101213 w 130801"/>
                  <a:gd name="connsiteY1" fmla="*/ 0 h 106828"/>
                  <a:gd name="connsiteX2" fmla="*/ 130801 w 130801"/>
                  <a:gd name="connsiteY2" fmla="*/ 106828 h 106828"/>
                  <a:gd name="connsiteX3" fmla="*/ 0 w 130801"/>
                  <a:gd name="connsiteY3" fmla="*/ 13634 h 106828"/>
                  <a:gd name="connsiteX0" fmla="*/ 0 w 130801"/>
                  <a:gd name="connsiteY0" fmla="*/ 18274 h 111468"/>
                  <a:gd name="connsiteX1" fmla="*/ 100137 w 130801"/>
                  <a:gd name="connsiteY1" fmla="*/ 0 h 111468"/>
                  <a:gd name="connsiteX2" fmla="*/ 130801 w 130801"/>
                  <a:gd name="connsiteY2" fmla="*/ 111468 h 111468"/>
                  <a:gd name="connsiteX3" fmla="*/ 0 w 130801"/>
                  <a:gd name="connsiteY3" fmla="*/ 18274 h 11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801" h="111468">
                    <a:moveTo>
                      <a:pt x="0" y="18274"/>
                    </a:moveTo>
                    <a:lnTo>
                      <a:pt x="100137" y="0"/>
                    </a:lnTo>
                    <a:lnTo>
                      <a:pt x="130801" y="111468"/>
                    </a:lnTo>
                    <a:lnTo>
                      <a:pt x="0" y="18274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89"/>
                <a:endParaRPr lang="en-US" sz="1280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9" name="Flowchart: Off-page Connector 78"/>
              <p:cNvSpPr/>
              <p:nvPr/>
            </p:nvSpPr>
            <p:spPr>
              <a:xfrm>
                <a:off x="1113576" y="2128547"/>
                <a:ext cx="1228575" cy="1435661"/>
              </a:xfrm>
              <a:prstGeom prst="flowChartOffpageConnector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189"/>
                <a:endParaRPr lang="en-US" sz="1280" dirty="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pic>
        <p:nvPicPr>
          <p:cNvPr id="2050" name="Picture 2" descr="Image result for sales forecast icon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11" y="3406728"/>
            <a:ext cx="412659" cy="41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31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304361" y="522165"/>
            <a:ext cx="8671026" cy="3543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Leverage the data from promotional channels to understand the nature and investment on channel-wise promotions and check their effectiveness and impact on Sales 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318650" y="204888"/>
            <a:ext cx="8068211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Use case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1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–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Multi-channel Promotion Analysis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1307" y="1405551"/>
            <a:ext cx="8939113" cy="329153"/>
            <a:chOff x="4121221" y="930062"/>
            <a:chExt cx="5447093" cy="740890"/>
          </a:xfrm>
        </p:grpSpPr>
        <p:sp>
          <p:nvSpPr>
            <p:cNvPr id="8" name="Freeform 7"/>
            <p:cNvSpPr/>
            <p:nvPr/>
          </p:nvSpPr>
          <p:spPr>
            <a:xfrm>
              <a:off x="4121221" y="942286"/>
              <a:ext cx="1946463" cy="728666"/>
            </a:xfrm>
            <a:custGeom>
              <a:avLst/>
              <a:gdLst>
                <a:gd name="connsiteX0" fmla="*/ 0 w 2074243"/>
                <a:gd name="connsiteY0" fmla="*/ 0 h 956699"/>
                <a:gd name="connsiteX1" fmla="*/ 1595894 w 2074243"/>
                <a:gd name="connsiteY1" fmla="*/ 0 h 956699"/>
                <a:gd name="connsiteX2" fmla="*/ 2074243 w 2074243"/>
                <a:gd name="connsiteY2" fmla="*/ 478350 h 956699"/>
                <a:gd name="connsiteX3" fmla="*/ 1595894 w 2074243"/>
                <a:gd name="connsiteY3" fmla="*/ 956699 h 956699"/>
                <a:gd name="connsiteX4" fmla="*/ 0 w 2074243"/>
                <a:gd name="connsiteY4" fmla="*/ 956699 h 956699"/>
                <a:gd name="connsiteX5" fmla="*/ 0 w 2074243"/>
                <a:gd name="connsiteY5" fmla="*/ 0 h 956699"/>
                <a:gd name="connsiteX0" fmla="*/ 0 w 1818116"/>
                <a:gd name="connsiteY0" fmla="*/ 0 h 956699"/>
                <a:gd name="connsiteX1" fmla="*/ 1595894 w 1818116"/>
                <a:gd name="connsiteY1" fmla="*/ 0 h 956699"/>
                <a:gd name="connsiteX2" fmla="*/ 1818116 w 1818116"/>
                <a:gd name="connsiteY2" fmla="*/ 478350 h 956699"/>
                <a:gd name="connsiteX3" fmla="*/ 1595894 w 1818116"/>
                <a:gd name="connsiteY3" fmla="*/ 956699 h 956699"/>
                <a:gd name="connsiteX4" fmla="*/ 0 w 1818116"/>
                <a:gd name="connsiteY4" fmla="*/ 956699 h 956699"/>
                <a:gd name="connsiteX5" fmla="*/ 0 w 1818116"/>
                <a:gd name="connsiteY5" fmla="*/ 0 h 95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8116" h="956699">
                  <a:moveTo>
                    <a:pt x="0" y="0"/>
                  </a:moveTo>
                  <a:lnTo>
                    <a:pt x="1595894" y="0"/>
                  </a:lnTo>
                  <a:lnTo>
                    <a:pt x="1818116" y="478350"/>
                  </a:lnTo>
                  <a:lnTo>
                    <a:pt x="1595894" y="956699"/>
                  </a:lnTo>
                  <a:lnTo>
                    <a:pt x="0" y="956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spcFirstLastPara="0" vert="horz" wrap="square" lIns="56007" tIns="68580" rIns="179381" bIns="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ts val="1800"/>
                </a:spcAft>
                <a:defRPr/>
              </a:pPr>
              <a:r>
                <a:rPr lang="en-US" sz="900" b="1" kern="0" dirty="0">
                  <a:solidFill>
                    <a:srgbClr val="FFFFFF"/>
                  </a:solidFill>
                  <a:latin typeface="Calibri" panose="020F0502020204030204" pitchFamily="34" charset="0"/>
                </a:rPr>
                <a:t>Inputs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844605" y="942286"/>
              <a:ext cx="2076228" cy="728666"/>
            </a:xfrm>
            <a:custGeom>
              <a:avLst/>
              <a:gdLst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478350 w 2391747"/>
                <a:gd name="connsiteY5" fmla="*/ 478350 h 956699"/>
                <a:gd name="connsiteX6" fmla="*/ 0 w 2391747"/>
                <a:gd name="connsiteY6" fmla="*/ 0 h 956699"/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255923 w 2391747"/>
                <a:gd name="connsiteY5" fmla="*/ 500235 h 956699"/>
                <a:gd name="connsiteX6" fmla="*/ 0 w 2391747"/>
                <a:gd name="connsiteY6" fmla="*/ 0 h 956699"/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228962 w 2391747"/>
                <a:gd name="connsiteY5" fmla="*/ 500235 h 956699"/>
                <a:gd name="connsiteX6" fmla="*/ 0 w 2391747"/>
                <a:gd name="connsiteY6" fmla="*/ 0 h 956699"/>
                <a:gd name="connsiteX0" fmla="*/ 0 w 2135620"/>
                <a:gd name="connsiteY0" fmla="*/ 0 h 956699"/>
                <a:gd name="connsiteX1" fmla="*/ 1913398 w 2135620"/>
                <a:gd name="connsiteY1" fmla="*/ 0 h 956699"/>
                <a:gd name="connsiteX2" fmla="*/ 2135620 w 2135620"/>
                <a:gd name="connsiteY2" fmla="*/ 500235 h 956699"/>
                <a:gd name="connsiteX3" fmla="*/ 1913398 w 2135620"/>
                <a:gd name="connsiteY3" fmla="*/ 956699 h 956699"/>
                <a:gd name="connsiteX4" fmla="*/ 0 w 2135620"/>
                <a:gd name="connsiteY4" fmla="*/ 956699 h 956699"/>
                <a:gd name="connsiteX5" fmla="*/ 228962 w 2135620"/>
                <a:gd name="connsiteY5" fmla="*/ 500235 h 956699"/>
                <a:gd name="connsiteX6" fmla="*/ 0 w 2135620"/>
                <a:gd name="connsiteY6" fmla="*/ 0 h 956699"/>
                <a:gd name="connsiteX0" fmla="*/ 0 w 2135620"/>
                <a:gd name="connsiteY0" fmla="*/ 0 h 956699"/>
                <a:gd name="connsiteX1" fmla="*/ 1913398 w 2135620"/>
                <a:gd name="connsiteY1" fmla="*/ 0 h 956699"/>
                <a:gd name="connsiteX2" fmla="*/ 2135620 w 2135620"/>
                <a:gd name="connsiteY2" fmla="*/ 500235 h 956699"/>
                <a:gd name="connsiteX3" fmla="*/ 1913398 w 2135620"/>
                <a:gd name="connsiteY3" fmla="*/ 956699 h 956699"/>
                <a:gd name="connsiteX4" fmla="*/ 0 w 2135620"/>
                <a:gd name="connsiteY4" fmla="*/ 956699 h 956699"/>
                <a:gd name="connsiteX5" fmla="*/ 137461 w 2135620"/>
                <a:gd name="connsiteY5" fmla="*/ 455319 h 956699"/>
                <a:gd name="connsiteX6" fmla="*/ 0 w 2135620"/>
                <a:gd name="connsiteY6" fmla="*/ 0 h 95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5620" h="956699">
                  <a:moveTo>
                    <a:pt x="0" y="0"/>
                  </a:moveTo>
                  <a:lnTo>
                    <a:pt x="1913398" y="0"/>
                  </a:lnTo>
                  <a:lnTo>
                    <a:pt x="2135620" y="500235"/>
                  </a:lnTo>
                  <a:lnTo>
                    <a:pt x="1913398" y="956699"/>
                  </a:lnTo>
                  <a:lnTo>
                    <a:pt x="0" y="956699"/>
                  </a:lnTo>
                  <a:lnTo>
                    <a:pt x="137461" y="455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spcFirstLastPara="0" vert="horz" wrap="square" lIns="400768" tIns="68580" rIns="358762" bIns="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ts val="1800"/>
                </a:spcAft>
                <a:defRPr/>
              </a:pPr>
              <a:r>
                <a:rPr lang="en-US" sz="900" b="1" kern="0" dirty="0">
                  <a:solidFill>
                    <a:srgbClr val="FFFFFF"/>
                  </a:solidFill>
                  <a:latin typeface="Calibri" panose="020F0502020204030204" pitchFamily="34" charset="0"/>
                </a:rPr>
                <a:t>Approach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660404" y="930062"/>
              <a:ext cx="1907910" cy="728666"/>
            </a:xfrm>
            <a:custGeom>
              <a:avLst/>
              <a:gdLst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478350 w 2391747"/>
                <a:gd name="connsiteY5" fmla="*/ 478350 h 956699"/>
                <a:gd name="connsiteX6" fmla="*/ 0 w 2391747"/>
                <a:gd name="connsiteY6" fmla="*/ 0 h 956699"/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262664 w 2391747"/>
                <a:gd name="connsiteY5" fmla="*/ 522121 h 956699"/>
                <a:gd name="connsiteX6" fmla="*/ 0 w 2391747"/>
                <a:gd name="connsiteY6" fmla="*/ 0 h 956699"/>
                <a:gd name="connsiteX0" fmla="*/ 0 w 2142360"/>
                <a:gd name="connsiteY0" fmla="*/ 0 h 956699"/>
                <a:gd name="connsiteX1" fmla="*/ 1913398 w 2142360"/>
                <a:gd name="connsiteY1" fmla="*/ 0 h 956699"/>
                <a:gd name="connsiteX2" fmla="*/ 2142360 w 2142360"/>
                <a:gd name="connsiteY2" fmla="*/ 500235 h 956699"/>
                <a:gd name="connsiteX3" fmla="*/ 1913398 w 2142360"/>
                <a:gd name="connsiteY3" fmla="*/ 956699 h 956699"/>
                <a:gd name="connsiteX4" fmla="*/ 0 w 2142360"/>
                <a:gd name="connsiteY4" fmla="*/ 956699 h 956699"/>
                <a:gd name="connsiteX5" fmla="*/ 262664 w 2142360"/>
                <a:gd name="connsiteY5" fmla="*/ 522121 h 956699"/>
                <a:gd name="connsiteX6" fmla="*/ 0 w 2142360"/>
                <a:gd name="connsiteY6" fmla="*/ 0 h 956699"/>
                <a:gd name="connsiteX0" fmla="*/ 0 w 2142360"/>
                <a:gd name="connsiteY0" fmla="*/ 0 h 956699"/>
                <a:gd name="connsiteX1" fmla="*/ 1913398 w 2142360"/>
                <a:gd name="connsiteY1" fmla="*/ 0 h 956699"/>
                <a:gd name="connsiteX2" fmla="*/ 2142360 w 2142360"/>
                <a:gd name="connsiteY2" fmla="*/ 500235 h 956699"/>
                <a:gd name="connsiteX3" fmla="*/ 1913398 w 2142360"/>
                <a:gd name="connsiteY3" fmla="*/ 956699 h 956699"/>
                <a:gd name="connsiteX4" fmla="*/ 0 w 2142360"/>
                <a:gd name="connsiteY4" fmla="*/ 956699 h 956699"/>
                <a:gd name="connsiteX5" fmla="*/ 228963 w 2142360"/>
                <a:gd name="connsiteY5" fmla="*/ 522121 h 956699"/>
                <a:gd name="connsiteX6" fmla="*/ 0 w 2142360"/>
                <a:gd name="connsiteY6" fmla="*/ 0 h 956699"/>
                <a:gd name="connsiteX0" fmla="*/ 0 w 2054352"/>
                <a:gd name="connsiteY0" fmla="*/ 0 h 956699"/>
                <a:gd name="connsiteX1" fmla="*/ 1913398 w 2054352"/>
                <a:gd name="connsiteY1" fmla="*/ 0 h 956699"/>
                <a:gd name="connsiteX2" fmla="*/ 2054352 w 2054352"/>
                <a:gd name="connsiteY2" fmla="*/ 455319 h 956699"/>
                <a:gd name="connsiteX3" fmla="*/ 1913398 w 2054352"/>
                <a:gd name="connsiteY3" fmla="*/ 956699 h 956699"/>
                <a:gd name="connsiteX4" fmla="*/ 0 w 2054352"/>
                <a:gd name="connsiteY4" fmla="*/ 956699 h 956699"/>
                <a:gd name="connsiteX5" fmla="*/ 228963 w 2054352"/>
                <a:gd name="connsiteY5" fmla="*/ 522121 h 956699"/>
                <a:gd name="connsiteX6" fmla="*/ 0 w 2054352"/>
                <a:gd name="connsiteY6" fmla="*/ 0 h 956699"/>
                <a:gd name="connsiteX0" fmla="*/ 0 w 2054352"/>
                <a:gd name="connsiteY0" fmla="*/ 0 h 956699"/>
                <a:gd name="connsiteX1" fmla="*/ 1913398 w 2054352"/>
                <a:gd name="connsiteY1" fmla="*/ 0 h 956699"/>
                <a:gd name="connsiteX2" fmla="*/ 2054352 w 2054352"/>
                <a:gd name="connsiteY2" fmla="*/ 455319 h 956699"/>
                <a:gd name="connsiteX3" fmla="*/ 1913398 w 2054352"/>
                <a:gd name="connsiteY3" fmla="*/ 956699 h 956699"/>
                <a:gd name="connsiteX4" fmla="*/ 0 w 2054352"/>
                <a:gd name="connsiteY4" fmla="*/ 956699 h 956699"/>
                <a:gd name="connsiteX5" fmla="*/ 131054 w 2054352"/>
                <a:gd name="connsiteY5" fmla="*/ 522121 h 956699"/>
                <a:gd name="connsiteX6" fmla="*/ 0 w 2054352"/>
                <a:gd name="connsiteY6" fmla="*/ 0 h 95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352" h="956699">
                  <a:moveTo>
                    <a:pt x="0" y="0"/>
                  </a:moveTo>
                  <a:lnTo>
                    <a:pt x="1913398" y="0"/>
                  </a:lnTo>
                  <a:lnTo>
                    <a:pt x="2054352" y="455319"/>
                  </a:lnTo>
                  <a:lnTo>
                    <a:pt x="1913398" y="956699"/>
                  </a:lnTo>
                  <a:lnTo>
                    <a:pt x="0" y="956699"/>
                  </a:lnTo>
                  <a:lnTo>
                    <a:pt x="131054" y="522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spcFirstLastPara="0" vert="horz" wrap="square" lIns="400768" tIns="68580" rIns="358762" bIns="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ts val="1800"/>
                </a:spcAft>
                <a:defRPr/>
              </a:pPr>
              <a:r>
                <a:rPr lang="en-US" sz="900" b="1" kern="0" dirty="0">
                  <a:solidFill>
                    <a:srgbClr val="FFFFFF"/>
                  </a:solidFill>
                  <a:latin typeface="Calibri" panose="020F0502020204030204" pitchFamily="34" charset="0"/>
                </a:rPr>
                <a:t>Output/Result</a:t>
              </a:r>
            </a:p>
          </p:txBody>
        </p:sp>
      </p:grpSp>
      <p:cxnSp>
        <p:nvCxnSpPr>
          <p:cNvPr id="11" name="Straight Connector 369"/>
          <p:cNvCxnSpPr>
            <a:cxnSpLocks noChangeShapeType="1"/>
          </p:cNvCxnSpPr>
          <p:nvPr/>
        </p:nvCxnSpPr>
        <p:spPr bwMode="auto">
          <a:xfrm>
            <a:off x="155683" y="1846735"/>
            <a:ext cx="0" cy="2661097"/>
          </a:xfrm>
          <a:prstGeom prst="line">
            <a:avLst/>
          </a:prstGeom>
          <a:noFill/>
          <a:ln w="9525" algn="ctr">
            <a:solidFill>
              <a:srgbClr val="ED7D31">
                <a:lumMod val="60000"/>
                <a:lumOff val="40000"/>
              </a:srgbClr>
            </a:solidFill>
            <a:prstDash val="lgDash"/>
            <a:round/>
            <a:headEnd/>
            <a:tailEnd/>
          </a:ln>
        </p:spPr>
      </p:cxnSp>
      <p:sp>
        <p:nvSpPr>
          <p:cNvPr id="12" name="Rectangle 11"/>
          <p:cNvSpPr/>
          <p:nvPr/>
        </p:nvSpPr>
        <p:spPr bwMode="auto">
          <a:xfrm>
            <a:off x="124373" y="1780368"/>
            <a:ext cx="2777490" cy="28803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6007" tIns="68580" rIns="179381" bIns="0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sz="750" b="1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03674" y="1852730"/>
            <a:ext cx="2643926" cy="2735635"/>
          </a:xfrm>
          <a:prstGeom prst="round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3350" indent="-133350" defTabSz="685574" fontAlgn="base">
              <a:spcBef>
                <a:spcPts val="225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825" b="1" dirty="0">
              <a:solidFill>
                <a:srgbClr val="DF7A1C">
                  <a:lumMod val="50000"/>
                </a:srgbClr>
              </a:solidFill>
              <a:latin typeface="Calibri" panose="020F050202020403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52303" y="1773465"/>
            <a:ext cx="2980265" cy="288036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400768" tIns="68580" rIns="358762" bIns="0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sz="825" b="1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Flowchart: Alternate Process 14"/>
          <p:cNvSpPr/>
          <p:nvPr/>
        </p:nvSpPr>
        <p:spPr bwMode="auto">
          <a:xfrm>
            <a:off x="3014238" y="1852731"/>
            <a:ext cx="2849091" cy="2735634"/>
          </a:xfrm>
          <a:prstGeom prst="flowChartAlternateProcess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3350" indent="-133350" defTabSz="685574" fontAlgn="base">
              <a:spcBef>
                <a:spcPts val="225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825" b="1" dirty="0">
              <a:solidFill>
                <a:srgbClr val="002060"/>
              </a:solidFill>
              <a:latin typeface="Calibri" panose="020F050202020403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030427" y="1833983"/>
            <a:ext cx="2853488" cy="2748386"/>
          </a:xfrm>
          <a:prstGeom prst="round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3350" indent="-133350" defTabSz="685574" fontAlgn="base">
              <a:spcBef>
                <a:spcPts val="225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825" b="1" dirty="0">
              <a:solidFill>
                <a:srgbClr val="6DB33F">
                  <a:lumMod val="75000"/>
                </a:srgbClr>
              </a:solidFill>
              <a:latin typeface="Calibri" panose="020F0502020204030204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4361" y="1358804"/>
            <a:ext cx="6257025" cy="274817"/>
            <a:chOff x="325358" y="1267536"/>
            <a:chExt cx="6372974" cy="411480"/>
          </a:xfrm>
        </p:grpSpPr>
        <p:sp>
          <p:nvSpPr>
            <p:cNvPr id="18" name="Oval 17"/>
            <p:cNvSpPr/>
            <p:nvPr/>
          </p:nvSpPr>
          <p:spPr>
            <a:xfrm>
              <a:off x="3304689" y="1267536"/>
              <a:ext cx="414596" cy="4114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606">
                <a:defRPr/>
              </a:pPr>
              <a:endParaRPr lang="en-US" sz="1425" ker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283736" y="1267536"/>
              <a:ext cx="414596" cy="41147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606">
                <a:defRPr/>
              </a:pPr>
              <a:endParaRPr lang="en-US" sz="1425" kern="0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25358" y="1267536"/>
              <a:ext cx="414596" cy="41148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606">
                <a:defRPr/>
              </a:pPr>
              <a:endParaRPr lang="en-US" sz="1425" kern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827" y="1319347"/>
              <a:ext cx="237764" cy="27499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85605" y="1342978"/>
              <a:ext cx="256988" cy="256988"/>
            </a:xfrm>
            <a:prstGeom prst="rect">
              <a:avLst/>
            </a:prstGeom>
          </p:spPr>
        </p:pic>
        <p:pic>
          <p:nvPicPr>
            <p:cNvPr id="23" name="Picture 4" descr="Related imag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78" b="100000" l="3111" r="98667">
                          <a14:foregroundMark x1="26667" y1="66667" x2="26667" y2="66667"/>
                          <a14:foregroundMark x1="64000" y1="62222" x2="64000" y2="6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751" y="1286993"/>
              <a:ext cx="357389" cy="357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Rectangle 23"/>
          <p:cNvSpPr/>
          <p:nvPr/>
        </p:nvSpPr>
        <p:spPr>
          <a:xfrm>
            <a:off x="284798" y="2122505"/>
            <a:ext cx="2218454" cy="232397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445770" lvl="1" indent="-171450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chemeClr val="tx2"/>
                </a:solidFill>
                <a:latin typeface="Calibri" panose="020F0502020204030204" pitchFamily="34" charset="0"/>
              </a:rPr>
              <a:t>Multi-channel promotional data for different products and </a:t>
            </a:r>
            <a:r>
              <a:rPr lang="en-US" sz="900" kern="0" dirty="0" smtClean="0">
                <a:solidFill>
                  <a:schemeClr val="tx2"/>
                </a:solidFill>
                <a:latin typeface="Calibri" panose="020F0502020204030204" pitchFamily="34" charset="0"/>
              </a:rPr>
              <a:t>markets</a:t>
            </a:r>
          </a:p>
          <a:p>
            <a:pPr marL="902970" lvl="2" indent="-171450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Email Campaign Data</a:t>
            </a:r>
          </a:p>
          <a:p>
            <a:pPr marL="902970" lvl="2" indent="-171450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Display Campaign Data</a:t>
            </a:r>
          </a:p>
          <a:p>
            <a:pPr marL="902970" lvl="2" indent="-171450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Search Campaign Data</a:t>
            </a:r>
          </a:p>
          <a:p>
            <a:pPr marL="902970" lvl="2" indent="-171450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Call </a:t>
            </a:r>
            <a:r>
              <a:rPr lang="en-US" sz="900" dirty="0">
                <a:solidFill>
                  <a:srgbClr val="000000"/>
                </a:solidFill>
                <a:latin typeface="Calibri" panose="020F0502020204030204" pitchFamily="34" charset="0"/>
              </a:rPr>
              <a:t>Activity </a:t>
            </a:r>
            <a:r>
              <a:rPr lang="en-US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data</a:t>
            </a:r>
          </a:p>
          <a:p>
            <a:pPr marL="902970" lvl="2" indent="-171450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endParaRPr lang="en-US" sz="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45770" lvl="1" indent="-171450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r>
              <a:rPr lang="en-US" sz="9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Sales data</a:t>
            </a:r>
            <a:endParaRPr lang="en-US" sz="9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45770" lvl="1" indent="-171450" algn="ctr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endParaRPr lang="en-US" sz="9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45770" lvl="1" indent="-171450" algn="ctr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endParaRPr lang="en-US" sz="830" kern="0" dirty="0" smtClean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445770" lvl="1" indent="-171450" algn="ctr" eaLnBrk="0" hangingPunct="0">
              <a:spcBef>
                <a:spcPct val="20000"/>
              </a:spcBef>
              <a:buClr>
                <a:srgbClr val="DC642C"/>
              </a:buClr>
              <a:buFont typeface="Arial" panose="020B0604020202020204" pitchFamily="34" charset="0"/>
              <a:buChar char="•"/>
              <a:defRPr/>
            </a:pPr>
            <a:endParaRPr lang="en-US" sz="830" kern="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74320" lvl="1" algn="ctr" eaLnBrk="0" hangingPunct="0">
              <a:spcBef>
                <a:spcPct val="20000"/>
              </a:spcBef>
              <a:buClr>
                <a:srgbClr val="DC642C"/>
              </a:buClr>
              <a:defRPr/>
            </a:pPr>
            <a:endParaRPr lang="en-US" sz="9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 indent="-68580" eaLnBrk="0" hangingPunct="0">
              <a:spcBef>
                <a:spcPct val="20000"/>
              </a:spcBef>
              <a:buClr>
                <a:srgbClr val="DC642C"/>
              </a:buClr>
              <a:buFont typeface="Arial" pitchFamily="34" charset="0"/>
              <a:buChar char="•"/>
              <a:defRPr/>
            </a:pPr>
            <a:endParaRPr lang="en-US" sz="9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 indent="-68580" eaLnBrk="0" hangingPunct="0">
              <a:spcBef>
                <a:spcPct val="20000"/>
              </a:spcBef>
              <a:buClr>
                <a:srgbClr val="DC642C"/>
              </a:buClr>
              <a:buFont typeface="Arial" pitchFamily="34" charset="0"/>
              <a:buChar char="•"/>
              <a:defRPr/>
            </a:pPr>
            <a:endParaRPr lang="en-US" sz="825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2517" y="1971440"/>
            <a:ext cx="2794153" cy="2454289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prstClr val="black"/>
                </a:solidFill>
                <a:latin typeface="Calibri" panose="020F0502020204030204" pitchFamily="34" charset="0"/>
              </a:rPr>
              <a:t>Aggregated the product </a:t>
            </a:r>
            <a:r>
              <a:rPr lang="en-US" sz="900" dirty="0">
                <a:solidFill>
                  <a:prstClr val="black"/>
                </a:solidFill>
                <a:latin typeface="Calibri" panose="020F0502020204030204" pitchFamily="34" charset="0"/>
              </a:rPr>
              <a:t>level monthly sales and promotional spend data for all </a:t>
            </a:r>
            <a:r>
              <a:rPr lang="en-US" sz="900" dirty="0" smtClean="0">
                <a:solidFill>
                  <a:prstClr val="black"/>
                </a:solidFill>
                <a:latin typeface="Calibri" panose="020F0502020204030204" pitchFamily="34" charset="0"/>
              </a:rPr>
              <a:t>channels</a:t>
            </a:r>
            <a:endParaRPr lang="en-US" sz="900" b="1" kern="0" dirty="0" smtClean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marL="171450" indent="-171450" algn="just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 pitchFamily="34" charset="0"/>
              </a:rPr>
              <a:t>Built a regression model to determine and measure the impact of channel-wise promotions on total product sales </a:t>
            </a:r>
          </a:p>
          <a:p>
            <a:pPr marL="171450" indent="-171450" algn="just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 pitchFamily="34" charset="0"/>
              </a:rPr>
              <a:t>Analyzed multiple KPIs to conduct detailed analyses on the nature of multi-channel promotions and investment made on each channel</a:t>
            </a:r>
          </a:p>
          <a:p>
            <a:pPr marL="171450" indent="-171450" algn="just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 pitchFamily="34" charset="0"/>
              </a:rPr>
              <a:t>Calculated the sales growth of products in a particular market</a:t>
            </a:r>
          </a:p>
          <a:p>
            <a:pPr marL="171450" indent="-171450" algn="just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  <a:latin typeface="Calibri" panose="020F0502020204030204" pitchFamily="34" charset="0"/>
              </a:rPr>
              <a:t>Performed ROI Analysis on each promotional channel to identify the best performing channels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US" sz="900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7128" y="2922828"/>
            <a:ext cx="2743169" cy="1784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chemeClr val="tx2"/>
                </a:solidFill>
                <a:latin typeface="Calibri" panose="020F0502020204030204" pitchFamily="34" charset="0"/>
              </a:rPr>
              <a:t>Helpful for pharma clients to analyze online conversions and understand how they are evolving and spreading</a:t>
            </a:r>
          </a:p>
          <a:p>
            <a:pPr marL="171450" indent="-171450" algn="just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chemeClr val="tx2"/>
                </a:solidFill>
                <a:latin typeface="Calibri" panose="020F0502020204030204" pitchFamily="34" charset="0"/>
              </a:rPr>
              <a:t>Understand the promotional spending based on different promotional channels and its effect in overall sales of product</a:t>
            </a:r>
          </a:p>
          <a:p>
            <a:pPr marL="171450" indent="-171450" algn="just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chemeClr val="tx2"/>
                </a:solidFill>
                <a:latin typeface="Calibri" panose="020F0502020204030204" pitchFamily="34" charset="0"/>
              </a:rPr>
              <a:t>Improve ROI by Optimizing marketing budget allocation and spends across marketing channels</a:t>
            </a:r>
          </a:p>
          <a:p>
            <a:pPr marL="171450" indent="-171450" algn="just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900" kern="0" dirty="0">
                <a:solidFill>
                  <a:schemeClr val="tx2"/>
                </a:solidFill>
                <a:latin typeface="Calibri" panose="020F0502020204030204" pitchFamily="34" charset="0"/>
              </a:rPr>
              <a:t>Identify a benchmark for measuring the performance of products with respect to the competitors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US" sz="825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/>
          <p:nvPr/>
        </p:nvPicPr>
        <p:blipFill>
          <a:blip r:embed="rId6"/>
          <a:stretch>
            <a:fillRect/>
          </a:stretch>
        </p:blipFill>
        <p:spPr>
          <a:xfrm>
            <a:off x="7539027" y="1860672"/>
            <a:ext cx="1358187" cy="851199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7"/>
          <a:stretch>
            <a:fillRect/>
          </a:stretch>
        </p:blipFill>
        <p:spPr>
          <a:xfrm>
            <a:off x="6030427" y="1873375"/>
            <a:ext cx="1358589" cy="84908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 bwMode="auto">
          <a:xfrm>
            <a:off x="91580" y="872868"/>
            <a:ext cx="8959270" cy="457992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lvl="1" algn="just" defTabSz="342871" eaLnBrk="0" hangingPunct="0"/>
            <a:r>
              <a:rPr lang="en-US" sz="975" b="1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Situation: </a:t>
            </a:r>
            <a:r>
              <a:rPr lang="en-US" sz="975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Pharmaceutical companies allocate the marketing budget in multiple promotional channels where the returns are difficult to measure</a:t>
            </a:r>
            <a:endParaRPr lang="en-US" sz="975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1" algn="just" defTabSz="342871" eaLnBrk="0" hangingPunct="0"/>
            <a:r>
              <a:rPr lang="en-US" sz="975" b="1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Solution</a:t>
            </a:r>
            <a:r>
              <a:rPr lang="en-US" sz="975" dirty="0" smtClean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:  </a:t>
            </a:r>
            <a:r>
              <a:rPr lang="en-US" sz="975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 </a:t>
            </a:r>
            <a:r>
              <a:rPr lang="en-US" sz="975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develop the best multi-channel promotional strategies </a:t>
            </a:r>
            <a:r>
              <a:rPr lang="en-US" sz="975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by identifying the channel-wise returns and impact of promotions on Sales</a:t>
            </a:r>
            <a:endParaRPr lang="en-US" sz="975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2019 Cognizant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431827" y="522165"/>
            <a:ext cx="8486625" cy="2588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Leverage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past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promotion and sales 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data and </a:t>
            </a:r>
            <a:r>
              <a:rPr lang="en-US" sz="1000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</a:rPr>
              <a:t>simulate the future outcomes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431827" y="219121"/>
            <a:ext cx="8486625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Use Case 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2 –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M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arket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imulator for forecasting future market events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1307" y="1329291"/>
            <a:ext cx="8939113" cy="418383"/>
            <a:chOff x="4121221" y="930062"/>
            <a:chExt cx="5447093" cy="740890"/>
          </a:xfrm>
        </p:grpSpPr>
        <p:sp>
          <p:nvSpPr>
            <p:cNvPr id="8" name="Freeform 7"/>
            <p:cNvSpPr/>
            <p:nvPr/>
          </p:nvSpPr>
          <p:spPr>
            <a:xfrm>
              <a:off x="4121221" y="942286"/>
              <a:ext cx="1946463" cy="728666"/>
            </a:xfrm>
            <a:custGeom>
              <a:avLst/>
              <a:gdLst>
                <a:gd name="connsiteX0" fmla="*/ 0 w 2074243"/>
                <a:gd name="connsiteY0" fmla="*/ 0 h 956699"/>
                <a:gd name="connsiteX1" fmla="*/ 1595894 w 2074243"/>
                <a:gd name="connsiteY1" fmla="*/ 0 h 956699"/>
                <a:gd name="connsiteX2" fmla="*/ 2074243 w 2074243"/>
                <a:gd name="connsiteY2" fmla="*/ 478350 h 956699"/>
                <a:gd name="connsiteX3" fmla="*/ 1595894 w 2074243"/>
                <a:gd name="connsiteY3" fmla="*/ 956699 h 956699"/>
                <a:gd name="connsiteX4" fmla="*/ 0 w 2074243"/>
                <a:gd name="connsiteY4" fmla="*/ 956699 h 956699"/>
                <a:gd name="connsiteX5" fmla="*/ 0 w 2074243"/>
                <a:gd name="connsiteY5" fmla="*/ 0 h 956699"/>
                <a:gd name="connsiteX0" fmla="*/ 0 w 1818116"/>
                <a:gd name="connsiteY0" fmla="*/ 0 h 956699"/>
                <a:gd name="connsiteX1" fmla="*/ 1595894 w 1818116"/>
                <a:gd name="connsiteY1" fmla="*/ 0 h 956699"/>
                <a:gd name="connsiteX2" fmla="*/ 1818116 w 1818116"/>
                <a:gd name="connsiteY2" fmla="*/ 478350 h 956699"/>
                <a:gd name="connsiteX3" fmla="*/ 1595894 w 1818116"/>
                <a:gd name="connsiteY3" fmla="*/ 956699 h 956699"/>
                <a:gd name="connsiteX4" fmla="*/ 0 w 1818116"/>
                <a:gd name="connsiteY4" fmla="*/ 956699 h 956699"/>
                <a:gd name="connsiteX5" fmla="*/ 0 w 1818116"/>
                <a:gd name="connsiteY5" fmla="*/ 0 h 95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8116" h="956699">
                  <a:moveTo>
                    <a:pt x="0" y="0"/>
                  </a:moveTo>
                  <a:lnTo>
                    <a:pt x="1595894" y="0"/>
                  </a:lnTo>
                  <a:lnTo>
                    <a:pt x="1818116" y="478350"/>
                  </a:lnTo>
                  <a:lnTo>
                    <a:pt x="1595894" y="956699"/>
                  </a:lnTo>
                  <a:lnTo>
                    <a:pt x="0" y="956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spcFirstLastPara="0" vert="horz" wrap="square" lIns="56007" tIns="68580" rIns="179381" bIns="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ts val="1800"/>
                </a:spcAft>
                <a:defRPr/>
              </a:pPr>
              <a:r>
                <a:rPr lang="en-US" sz="900" b="1" kern="0" dirty="0">
                  <a:solidFill>
                    <a:srgbClr val="FFFFFF"/>
                  </a:solidFill>
                  <a:latin typeface="Calibri" panose="020F0502020204030204" pitchFamily="34" charset="0"/>
                </a:rPr>
                <a:t>Inputs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844605" y="942286"/>
              <a:ext cx="2076228" cy="728666"/>
            </a:xfrm>
            <a:custGeom>
              <a:avLst/>
              <a:gdLst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478350 w 2391747"/>
                <a:gd name="connsiteY5" fmla="*/ 478350 h 956699"/>
                <a:gd name="connsiteX6" fmla="*/ 0 w 2391747"/>
                <a:gd name="connsiteY6" fmla="*/ 0 h 956699"/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255923 w 2391747"/>
                <a:gd name="connsiteY5" fmla="*/ 500235 h 956699"/>
                <a:gd name="connsiteX6" fmla="*/ 0 w 2391747"/>
                <a:gd name="connsiteY6" fmla="*/ 0 h 956699"/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228962 w 2391747"/>
                <a:gd name="connsiteY5" fmla="*/ 500235 h 956699"/>
                <a:gd name="connsiteX6" fmla="*/ 0 w 2391747"/>
                <a:gd name="connsiteY6" fmla="*/ 0 h 956699"/>
                <a:gd name="connsiteX0" fmla="*/ 0 w 2135620"/>
                <a:gd name="connsiteY0" fmla="*/ 0 h 956699"/>
                <a:gd name="connsiteX1" fmla="*/ 1913398 w 2135620"/>
                <a:gd name="connsiteY1" fmla="*/ 0 h 956699"/>
                <a:gd name="connsiteX2" fmla="*/ 2135620 w 2135620"/>
                <a:gd name="connsiteY2" fmla="*/ 500235 h 956699"/>
                <a:gd name="connsiteX3" fmla="*/ 1913398 w 2135620"/>
                <a:gd name="connsiteY3" fmla="*/ 956699 h 956699"/>
                <a:gd name="connsiteX4" fmla="*/ 0 w 2135620"/>
                <a:gd name="connsiteY4" fmla="*/ 956699 h 956699"/>
                <a:gd name="connsiteX5" fmla="*/ 228962 w 2135620"/>
                <a:gd name="connsiteY5" fmla="*/ 500235 h 956699"/>
                <a:gd name="connsiteX6" fmla="*/ 0 w 2135620"/>
                <a:gd name="connsiteY6" fmla="*/ 0 h 956699"/>
                <a:gd name="connsiteX0" fmla="*/ 0 w 2135620"/>
                <a:gd name="connsiteY0" fmla="*/ 0 h 956699"/>
                <a:gd name="connsiteX1" fmla="*/ 1913398 w 2135620"/>
                <a:gd name="connsiteY1" fmla="*/ 0 h 956699"/>
                <a:gd name="connsiteX2" fmla="*/ 2135620 w 2135620"/>
                <a:gd name="connsiteY2" fmla="*/ 500235 h 956699"/>
                <a:gd name="connsiteX3" fmla="*/ 1913398 w 2135620"/>
                <a:gd name="connsiteY3" fmla="*/ 956699 h 956699"/>
                <a:gd name="connsiteX4" fmla="*/ 0 w 2135620"/>
                <a:gd name="connsiteY4" fmla="*/ 956699 h 956699"/>
                <a:gd name="connsiteX5" fmla="*/ 137461 w 2135620"/>
                <a:gd name="connsiteY5" fmla="*/ 455319 h 956699"/>
                <a:gd name="connsiteX6" fmla="*/ 0 w 2135620"/>
                <a:gd name="connsiteY6" fmla="*/ 0 h 95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5620" h="956699">
                  <a:moveTo>
                    <a:pt x="0" y="0"/>
                  </a:moveTo>
                  <a:lnTo>
                    <a:pt x="1913398" y="0"/>
                  </a:lnTo>
                  <a:lnTo>
                    <a:pt x="2135620" y="500235"/>
                  </a:lnTo>
                  <a:lnTo>
                    <a:pt x="1913398" y="956699"/>
                  </a:lnTo>
                  <a:lnTo>
                    <a:pt x="0" y="956699"/>
                  </a:lnTo>
                  <a:lnTo>
                    <a:pt x="137461" y="455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spcFirstLastPara="0" vert="horz" wrap="square" lIns="400768" tIns="68580" rIns="358762" bIns="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ts val="1800"/>
                </a:spcAft>
                <a:defRPr/>
              </a:pPr>
              <a:r>
                <a:rPr lang="en-US" sz="900" b="1" kern="0" dirty="0">
                  <a:solidFill>
                    <a:srgbClr val="FFFFFF"/>
                  </a:solidFill>
                  <a:latin typeface="Calibri" panose="020F0502020204030204" pitchFamily="34" charset="0"/>
                </a:rPr>
                <a:t>Approach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660404" y="930062"/>
              <a:ext cx="1907910" cy="728666"/>
            </a:xfrm>
            <a:custGeom>
              <a:avLst/>
              <a:gdLst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478350 w 2391747"/>
                <a:gd name="connsiteY5" fmla="*/ 478350 h 956699"/>
                <a:gd name="connsiteX6" fmla="*/ 0 w 2391747"/>
                <a:gd name="connsiteY6" fmla="*/ 0 h 956699"/>
                <a:gd name="connsiteX0" fmla="*/ 0 w 2391747"/>
                <a:gd name="connsiteY0" fmla="*/ 0 h 956699"/>
                <a:gd name="connsiteX1" fmla="*/ 1913398 w 2391747"/>
                <a:gd name="connsiteY1" fmla="*/ 0 h 956699"/>
                <a:gd name="connsiteX2" fmla="*/ 2391747 w 2391747"/>
                <a:gd name="connsiteY2" fmla="*/ 478350 h 956699"/>
                <a:gd name="connsiteX3" fmla="*/ 1913398 w 2391747"/>
                <a:gd name="connsiteY3" fmla="*/ 956699 h 956699"/>
                <a:gd name="connsiteX4" fmla="*/ 0 w 2391747"/>
                <a:gd name="connsiteY4" fmla="*/ 956699 h 956699"/>
                <a:gd name="connsiteX5" fmla="*/ 262664 w 2391747"/>
                <a:gd name="connsiteY5" fmla="*/ 522121 h 956699"/>
                <a:gd name="connsiteX6" fmla="*/ 0 w 2391747"/>
                <a:gd name="connsiteY6" fmla="*/ 0 h 956699"/>
                <a:gd name="connsiteX0" fmla="*/ 0 w 2142360"/>
                <a:gd name="connsiteY0" fmla="*/ 0 h 956699"/>
                <a:gd name="connsiteX1" fmla="*/ 1913398 w 2142360"/>
                <a:gd name="connsiteY1" fmla="*/ 0 h 956699"/>
                <a:gd name="connsiteX2" fmla="*/ 2142360 w 2142360"/>
                <a:gd name="connsiteY2" fmla="*/ 500235 h 956699"/>
                <a:gd name="connsiteX3" fmla="*/ 1913398 w 2142360"/>
                <a:gd name="connsiteY3" fmla="*/ 956699 h 956699"/>
                <a:gd name="connsiteX4" fmla="*/ 0 w 2142360"/>
                <a:gd name="connsiteY4" fmla="*/ 956699 h 956699"/>
                <a:gd name="connsiteX5" fmla="*/ 262664 w 2142360"/>
                <a:gd name="connsiteY5" fmla="*/ 522121 h 956699"/>
                <a:gd name="connsiteX6" fmla="*/ 0 w 2142360"/>
                <a:gd name="connsiteY6" fmla="*/ 0 h 956699"/>
                <a:gd name="connsiteX0" fmla="*/ 0 w 2142360"/>
                <a:gd name="connsiteY0" fmla="*/ 0 h 956699"/>
                <a:gd name="connsiteX1" fmla="*/ 1913398 w 2142360"/>
                <a:gd name="connsiteY1" fmla="*/ 0 h 956699"/>
                <a:gd name="connsiteX2" fmla="*/ 2142360 w 2142360"/>
                <a:gd name="connsiteY2" fmla="*/ 500235 h 956699"/>
                <a:gd name="connsiteX3" fmla="*/ 1913398 w 2142360"/>
                <a:gd name="connsiteY3" fmla="*/ 956699 h 956699"/>
                <a:gd name="connsiteX4" fmla="*/ 0 w 2142360"/>
                <a:gd name="connsiteY4" fmla="*/ 956699 h 956699"/>
                <a:gd name="connsiteX5" fmla="*/ 228963 w 2142360"/>
                <a:gd name="connsiteY5" fmla="*/ 522121 h 956699"/>
                <a:gd name="connsiteX6" fmla="*/ 0 w 2142360"/>
                <a:gd name="connsiteY6" fmla="*/ 0 h 956699"/>
                <a:gd name="connsiteX0" fmla="*/ 0 w 2054352"/>
                <a:gd name="connsiteY0" fmla="*/ 0 h 956699"/>
                <a:gd name="connsiteX1" fmla="*/ 1913398 w 2054352"/>
                <a:gd name="connsiteY1" fmla="*/ 0 h 956699"/>
                <a:gd name="connsiteX2" fmla="*/ 2054352 w 2054352"/>
                <a:gd name="connsiteY2" fmla="*/ 455319 h 956699"/>
                <a:gd name="connsiteX3" fmla="*/ 1913398 w 2054352"/>
                <a:gd name="connsiteY3" fmla="*/ 956699 h 956699"/>
                <a:gd name="connsiteX4" fmla="*/ 0 w 2054352"/>
                <a:gd name="connsiteY4" fmla="*/ 956699 h 956699"/>
                <a:gd name="connsiteX5" fmla="*/ 228963 w 2054352"/>
                <a:gd name="connsiteY5" fmla="*/ 522121 h 956699"/>
                <a:gd name="connsiteX6" fmla="*/ 0 w 2054352"/>
                <a:gd name="connsiteY6" fmla="*/ 0 h 956699"/>
                <a:gd name="connsiteX0" fmla="*/ 0 w 2054352"/>
                <a:gd name="connsiteY0" fmla="*/ 0 h 956699"/>
                <a:gd name="connsiteX1" fmla="*/ 1913398 w 2054352"/>
                <a:gd name="connsiteY1" fmla="*/ 0 h 956699"/>
                <a:gd name="connsiteX2" fmla="*/ 2054352 w 2054352"/>
                <a:gd name="connsiteY2" fmla="*/ 455319 h 956699"/>
                <a:gd name="connsiteX3" fmla="*/ 1913398 w 2054352"/>
                <a:gd name="connsiteY3" fmla="*/ 956699 h 956699"/>
                <a:gd name="connsiteX4" fmla="*/ 0 w 2054352"/>
                <a:gd name="connsiteY4" fmla="*/ 956699 h 956699"/>
                <a:gd name="connsiteX5" fmla="*/ 131054 w 2054352"/>
                <a:gd name="connsiteY5" fmla="*/ 522121 h 956699"/>
                <a:gd name="connsiteX6" fmla="*/ 0 w 2054352"/>
                <a:gd name="connsiteY6" fmla="*/ 0 h 95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352" h="956699">
                  <a:moveTo>
                    <a:pt x="0" y="0"/>
                  </a:moveTo>
                  <a:lnTo>
                    <a:pt x="1913398" y="0"/>
                  </a:lnTo>
                  <a:lnTo>
                    <a:pt x="2054352" y="455319"/>
                  </a:lnTo>
                  <a:lnTo>
                    <a:pt x="1913398" y="956699"/>
                  </a:lnTo>
                  <a:lnTo>
                    <a:pt x="0" y="956699"/>
                  </a:lnTo>
                  <a:lnTo>
                    <a:pt x="131054" y="522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  <a:miter lim="800000"/>
            </a:ln>
            <a:effectLst/>
          </p:spPr>
          <p:txBody>
            <a:bodyPr spcFirstLastPara="0" vert="horz" wrap="square" lIns="400768" tIns="68580" rIns="358762" bIns="0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ts val="1800"/>
                </a:spcAft>
                <a:defRPr/>
              </a:pPr>
              <a:r>
                <a:rPr lang="en-US" sz="900" b="1" kern="0" dirty="0">
                  <a:solidFill>
                    <a:srgbClr val="FFFFFF"/>
                  </a:solidFill>
                  <a:latin typeface="Calibri" panose="020F0502020204030204" pitchFamily="34" charset="0"/>
                </a:rPr>
                <a:t>Output/Result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3304689" y="1235111"/>
            <a:ext cx="414596" cy="41148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06">
              <a:defRPr/>
            </a:pPr>
            <a:endParaRPr lang="en-US" sz="1425" ker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83736" y="1235111"/>
            <a:ext cx="414596" cy="4114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06">
              <a:defRPr/>
            </a:pPr>
            <a:endParaRPr lang="en-US" sz="1425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25358" y="1235111"/>
            <a:ext cx="414596" cy="4114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606">
              <a:defRPr/>
            </a:pPr>
            <a:endParaRPr lang="en-US" sz="1425" ker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1307" y="790023"/>
            <a:ext cx="8959270" cy="457992"/>
          </a:xfrm>
          <a:prstGeom prst="rect">
            <a:avLst/>
          </a:prstGeom>
          <a:solidFill>
            <a:schemeClr val="accent6">
              <a:lumMod val="75000"/>
              <a:alpha val="7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lvl="1" algn="just" defTabSz="342871" eaLnBrk="0" hangingPunct="0"/>
            <a:r>
              <a:rPr lang="en-US" sz="975" b="1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Situation: </a:t>
            </a:r>
            <a:r>
              <a:rPr lang="en-US" sz="975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Based on historical  </a:t>
            </a:r>
            <a:r>
              <a:rPr lang="en-US" sz="975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sales and </a:t>
            </a:r>
            <a:r>
              <a:rPr lang="en-US" sz="975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promotional </a:t>
            </a:r>
            <a:r>
              <a:rPr lang="en-US" sz="975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for a </a:t>
            </a:r>
            <a:r>
              <a:rPr lang="en-US" sz="975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drug, predicting </a:t>
            </a:r>
            <a:r>
              <a:rPr lang="en-US" sz="975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how proposed promotions may affect the </a:t>
            </a:r>
            <a:r>
              <a:rPr lang="en-US" sz="975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future performance</a:t>
            </a:r>
            <a:endParaRPr lang="en-US" sz="975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lvl="1" algn="just" defTabSz="342871" eaLnBrk="0" hangingPunct="0"/>
            <a:r>
              <a:rPr lang="en-US" sz="975" b="1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Solution</a:t>
            </a:r>
            <a:r>
              <a:rPr lang="en-US" sz="975" dirty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: Generated drug sales </a:t>
            </a:r>
            <a:r>
              <a:rPr lang="en-US" sz="975" dirty="0" smtClean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2" charset="-128"/>
                <a:cs typeface="ＭＳ Ｐゴシック" pitchFamily="-12" charset="-128"/>
              </a:rPr>
              <a:t>simulates the future market situation taking into account appropriate market conditions including promotions and competitors performance</a:t>
            </a:r>
            <a:endParaRPr lang="en-US" sz="1050" dirty="0">
              <a:solidFill>
                <a:prstClr val="white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cxnSp>
        <p:nvCxnSpPr>
          <p:cNvPr id="15" name="Straight Connector 369"/>
          <p:cNvCxnSpPr>
            <a:cxnSpLocks noChangeShapeType="1"/>
          </p:cNvCxnSpPr>
          <p:nvPr/>
        </p:nvCxnSpPr>
        <p:spPr bwMode="auto">
          <a:xfrm>
            <a:off x="155683" y="1859705"/>
            <a:ext cx="0" cy="2661097"/>
          </a:xfrm>
          <a:prstGeom prst="line">
            <a:avLst/>
          </a:prstGeom>
          <a:noFill/>
          <a:ln w="9525" algn="ctr">
            <a:solidFill>
              <a:srgbClr val="ED7D31">
                <a:lumMod val="60000"/>
                <a:lumOff val="40000"/>
              </a:srgbClr>
            </a:solidFill>
            <a:prstDash val="lgDash"/>
            <a:round/>
            <a:headEnd/>
            <a:tailEnd/>
          </a:ln>
        </p:spPr>
      </p:cxnSp>
      <p:sp>
        <p:nvSpPr>
          <p:cNvPr id="16" name="Rectangle 15"/>
          <p:cNvSpPr/>
          <p:nvPr/>
        </p:nvSpPr>
        <p:spPr bwMode="auto">
          <a:xfrm>
            <a:off x="124373" y="1793338"/>
            <a:ext cx="2777490" cy="28803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56007" tIns="68580" rIns="179381" bIns="0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sz="750" b="1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203674" y="1865700"/>
            <a:ext cx="2643926" cy="2735635"/>
          </a:xfrm>
          <a:prstGeom prst="round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3350" indent="-133350" defTabSz="685574" fontAlgn="base">
              <a:spcBef>
                <a:spcPts val="225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825" b="1" dirty="0">
              <a:solidFill>
                <a:srgbClr val="DF7A1C">
                  <a:lumMod val="50000"/>
                </a:srgbClr>
              </a:solidFill>
              <a:latin typeface="Calibri" panose="020F050202020403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952303" y="1786435"/>
            <a:ext cx="2980265" cy="288036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  <p:txBody>
          <a:bodyPr spcFirstLastPara="0" vert="horz" wrap="square" lIns="400768" tIns="68580" rIns="358762" bIns="0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sz="825" b="1" kern="0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Flowchart: Alternate Process 18"/>
          <p:cNvSpPr/>
          <p:nvPr/>
        </p:nvSpPr>
        <p:spPr bwMode="auto">
          <a:xfrm>
            <a:off x="3014238" y="1865701"/>
            <a:ext cx="2849091" cy="2735634"/>
          </a:xfrm>
          <a:prstGeom prst="flowChartAlternateProcess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3350" indent="-133350" defTabSz="685574" fontAlgn="base">
              <a:spcBef>
                <a:spcPts val="225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825" b="1" dirty="0">
              <a:solidFill>
                <a:srgbClr val="002060"/>
              </a:solidFill>
              <a:latin typeface="Calibri" panose="020F0502020204030204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030427" y="1846953"/>
            <a:ext cx="2853488" cy="2748386"/>
          </a:xfrm>
          <a:prstGeom prst="round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3350" indent="-133350" defTabSz="685574" fontAlgn="base">
              <a:spcBef>
                <a:spcPts val="225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825" b="1" dirty="0">
              <a:solidFill>
                <a:srgbClr val="6DB33F">
                  <a:lumMod val="75000"/>
                </a:srgbClr>
              </a:solidFill>
              <a:latin typeface="Calibri" panose="020F0502020204030204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27" y="1286922"/>
            <a:ext cx="237764" cy="2749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85605" y="1310553"/>
            <a:ext cx="256988" cy="256988"/>
          </a:xfrm>
          <a:prstGeom prst="rect">
            <a:avLst/>
          </a:prstGeom>
        </p:spPr>
      </p:pic>
      <p:pic>
        <p:nvPicPr>
          <p:cNvPr id="23" name="Picture 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78" b="100000" l="3111" r="98667">
                        <a14:foregroundMark x1="26667" y1="66667" x2="26667" y2="66667"/>
                        <a14:foregroundMark x1="64000" y1="62222" x2="64000" y2="6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751" y="1254568"/>
            <a:ext cx="357389" cy="35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84797" y="2135475"/>
            <a:ext cx="2409671" cy="1161087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lvl="1" indent="-68580" eaLnBrk="0" hangingPunct="0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Font typeface="Arial" pitchFamily="34" charset="0"/>
              <a:buChar char="•"/>
              <a:defRPr/>
            </a:pPr>
            <a:r>
              <a:rPr lang="en-US" sz="825" dirty="0" smtClean="0">
                <a:solidFill>
                  <a:prstClr val="black"/>
                </a:solidFill>
                <a:latin typeface="Calibri" panose="020F0502020204030204" pitchFamily="34" charset="0"/>
              </a:rPr>
              <a:t>Monthly </a:t>
            </a:r>
            <a:r>
              <a:rPr lang="en-US" sz="825" dirty="0">
                <a:solidFill>
                  <a:prstClr val="black"/>
                </a:solidFill>
                <a:latin typeface="Calibri" panose="020F0502020204030204" pitchFamily="34" charset="0"/>
              </a:rPr>
              <a:t>Brand Rx</a:t>
            </a:r>
          </a:p>
          <a:p>
            <a:pPr lvl="1" indent="-68580" eaLnBrk="0" hangingPunct="0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Font typeface="Arial" pitchFamily="34" charset="0"/>
              <a:buChar char="•"/>
              <a:defRPr/>
            </a:pPr>
            <a:r>
              <a:rPr lang="en-US" sz="825" dirty="0" smtClean="0">
                <a:solidFill>
                  <a:prstClr val="black"/>
                </a:solidFill>
                <a:latin typeface="Calibri" panose="020F0502020204030204" pitchFamily="34" charset="0"/>
              </a:rPr>
              <a:t>Emails</a:t>
            </a:r>
            <a:r>
              <a:rPr lang="en-US" sz="825" dirty="0" smtClean="0">
                <a:solidFill>
                  <a:srgbClr val="EB3011"/>
                </a:solidFill>
                <a:latin typeface="Calibri" panose="020F0502020204030204" pitchFamily="34" charset="0"/>
              </a:rPr>
              <a:t> </a:t>
            </a:r>
          </a:p>
          <a:p>
            <a:pPr lvl="1" indent="-68580" eaLnBrk="0" hangingPunct="0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Font typeface="Arial" pitchFamily="34" charset="0"/>
              <a:buChar char="•"/>
              <a:defRPr/>
            </a:pPr>
            <a:r>
              <a:rPr lang="en-US" sz="825" dirty="0" smtClean="0">
                <a:solidFill>
                  <a:schemeClr val="tx2"/>
                </a:solidFill>
                <a:latin typeface="Calibri" panose="020F0502020204030204" pitchFamily="34" charset="0"/>
              </a:rPr>
              <a:t>Call Activity</a:t>
            </a:r>
            <a:endParaRPr lang="en-US" sz="825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1" indent="-68580" eaLnBrk="0" hangingPunct="0">
              <a:spcBef>
                <a:spcPct val="20000"/>
              </a:spcBef>
              <a:buClr>
                <a:schemeClr val="tx2">
                  <a:lumMod val="90000"/>
                  <a:lumOff val="10000"/>
                </a:schemeClr>
              </a:buClr>
              <a:buFont typeface="Arial" pitchFamily="34" charset="0"/>
              <a:buChar char="•"/>
              <a:defRPr/>
            </a:pPr>
            <a:r>
              <a:rPr lang="en-US" sz="825" dirty="0" smtClean="0">
                <a:solidFill>
                  <a:prstClr val="black"/>
                </a:solidFill>
                <a:latin typeface="Calibri" panose="020F0502020204030204" pitchFamily="34" charset="0"/>
              </a:rPr>
              <a:t>Monthly </a:t>
            </a:r>
            <a:r>
              <a:rPr lang="en-US" sz="825" dirty="0">
                <a:solidFill>
                  <a:prstClr val="black"/>
                </a:solidFill>
                <a:latin typeface="Calibri" panose="020F0502020204030204" pitchFamily="34" charset="0"/>
              </a:rPr>
              <a:t>spend on each promotional </a:t>
            </a:r>
            <a:r>
              <a:rPr lang="en-US" sz="825" dirty="0" smtClean="0">
                <a:solidFill>
                  <a:prstClr val="black"/>
                </a:solidFill>
                <a:latin typeface="Calibri" panose="020F0502020204030204" pitchFamily="34" charset="0"/>
              </a:rPr>
              <a:t>channel</a:t>
            </a:r>
            <a:endParaRPr lang="en-US" sz="9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74320" lvl="1" algn="ctr" eaLnBrk="0" hangingPunct="0">
              <a:spcBef>
                <a:spcPct val="20000"/>
              </a:spcBef>
              <a:buClr>
                <a:srgbClr val="DC642C"/>
              </a:buClr>
              <a:defRPr/>
            </a:pPr>
            <a:endParaRPr lang="en-US" sz="9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 indent="-68580" eaLnBrk="0" hangingPunct="0">
              <a:spcBef>
                <a:spcPct val="20000"/>
              </a:spcBef>
              <a:buClr>
                <a:srgbClr val="DC642C"/>
              </a:buClr>
              <a:buFont typeface="Arial" pitchFamily="34" charset="0"/>
              <a:buChar char="•"/>
              <a:defRPr/>
            </a:pPr>
            <a:endParaRPr lang="en-US" sz="9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1" indent="-68580" eaLnBrk="0" hangingPunct="0">
              <a:spcBef>
                <a:spcPct val="20000"/>
              </a:spcBef>
              <a:buClr>
                <a:srgbClr val="DC642C"/>
              </a:buClr>
              <a:buFont typeface="Arial" pitchFamily="34" charset="0"/>
              <a:buChar char="•"/>
              <a:defRPr/>
            </a:pPr>
            <a:endParaRPr lang="en-US" sz="825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2517" y="1984410"/>
            <a:ext cx="2980125" cy="249004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825" dirty="0" smtClean="0">
                <a:solidFill>
                  <a:prstClr val="black"/>
                </a:solidFill>
                <a:latin typeface="Calibri" panose="020F0502020204030204" pitchFamily="34" charset="0"/>
              </a:rPr>
              <a:t>Brand </a:t>
            </a:r>
            <a:r>
              <a:rPr lang="en-US" sz="825" dirty="0">
                <a:solidFill>
                  <a:prstClr val="black"/>
                </a:solidFill>
                <a:latin typeface="Calibri" panose="020F0502020204030204" pitchFamily="34" charset="0"/>
              </a:rPr>
              <a:t>level monthly sales and promotional spend data for all channels is aggregated.</a:t>
            </a:r>
          </a:p>
          <a:p>
            <a:endParaRPr lang="en-US" sz="825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825" dirty="0" smtClean="0">
                <a:solidFill>
                  <a:prstClr val="black"/>
                </a:solidFill>
                <a:latin typeface="Calibri" panose="020F0502020204030204" pitchFamily="34" charset="0"/>
              </a:rPr>
              <a:t>Forecasted the product sales on the basis of historical data where promotional channel spending is taken as input variable and Market Rx is taken as output variable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US" sz="825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825" dirty="0" smtClean="0">
                <a:solidFill>
                  <a:prstClr val="black"/>
                </a:solidFill>
                <a:latin typeface="Calibri" panose="020F0502020204030204" pitchFamily="34" charset="0"/>
              </a:rPr>
              <a:t>Increasing/Decreasing promotional channel activity will lead to the prediction of future sales using appropriate regression model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US" sz="825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825" dirty="0" smtClean="0">
                <a:solidFill>
                  <a:prstClr val="black"/>
                </a:solidFill>
                <a:latin typeface="Calibri" panose="020F0502020204030204" pitchFamily="34" charset="0"/>
              </a:rPr>
              <a:t>The historical data from Market Rx of competitor as well as own product is used for time series analysis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US" sz="825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825" dirty="0" smtClean="0">
                <a:solidFill>
                  <a:prstClr val="black"/>
                </a:solidFill>
                <a:latin typeface="Calibri" panose="020F0502020204030204" pitchFamily="34" charset="0"/>
              </a:rPr>
              <a:t>Aggregation of all the product sales from individual market will lead to determination of overall market scenario in the future</a:t>
            </a:r>
            <a:endParaRPr lang="en-US" sz="900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7128" y="2935798"/>
            <a:ext cx="2743169" cy="7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825" dirty="0" smtClean="0">
                <a:solidFill>
                  <a:prstClr val="black"/>
                </a:solidFill>
                <a:latin typeface="Calibri" panose="020F0502020204030204" pitchFamily="34" charset="0"/>
              </a:rPr>
              <a:t>This type of time series analysis may aid in</a:t>
            </a:r>
          </a:p>
          <a:p>
            <a:pPr marL="471488" lvl="1" indent="-128588">
              <a:buFont typeface="Arial" panose="020B0604020202020204" pitchFamily="34" charset="0"/>
              <a:buChar char="•"/>
            </a:pPr>
            <a:r>
              <a:rPr lang="en-US" sz="825" dirty="0">
                <a:solidFill>
                  <a:prstClr val="black"/>
                </a:solidFill>
                <a:latin typeface="Calibri" panose="020F0502020204030204" pitchFamily="34" charset="0"/>
              </a:rPr>
              <a:t>Determining how past promotions affected the historical sales </a:t>
            </a:r>
          </a:p>
          <a:p>
            <a:pPr marL="471488" lvl="1" indent="-128588">
              <a:buFont typeface="Arial" panose="020B0604020202020204" pitchFamily="34" charset="0"/>
              <a:buChar char="•"/>
            </a:pPr>
            <a:r>
              <a:rPr lang="en-US" sz="825" dirty="0">
                <a:solidFill>
                  <a:prstClr val="black"/>
                </a:solidFill>
                <a:latin typeface="Calibri" panose="020F0502020204030204" pitchFamily="34" charset="0"/>
              </a:rPr>
              <a:t>Predicting how proposed promotions may influence the </a:t>
            </a:r>
            <a:r>
              <a:rPr lang="en-US" sz="825" dirty="0" smtClean="0">
                <a:solidFill>
                  <a:prstClr val="black"/>
                </a:solidFill>
                <a:latin typeface="Calibri" panose="020F0502020204030204" pitchFamily="34" charset="0"/>
              </a:rPr>
              <a:t>future</a:t>
            </a:r>
            <a:endParaRPr lang="en-US" sz="825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41967" y="3098913"/>
            <a:ext cx="3026651" cy="42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1488" lvl="1" indent="-128588">
              <a:buFont typeface="Arial" panose="020B0604020202020204" pitchFamily="34" charset="0"/>
              <a:buChar char="•"/>
            </a:pPr>
            <a:endParaRPr lang="en-US" sz="825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76694" y="3708598"/>
            <a:ext cx="274316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825" dirty="0" smtClean="0">
                <a:solidFill>
                  <a:prstClr val="black"/>
                </a:solidFill>
                <a:latin typeface="Calibri" panose="020F0502020204030204" pitchFamily="34" charset="0"/>
              </a:rPr>
              <a:t>Recommendation of sales strategies on the basis of  appropriate chosen promotional mix 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endParaRPr lang="en-US" sz="825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825" dirty="0" smtClean="0">
                <a:solidFill>
                  <a:prstClr val="black"/>
                </a:solidFill>
                <a:latin typeface="Calibri" panose="020F0502020204030204" pitchFamily="34" charset="0"/>
              </a:rPr>
              <a:t>Forecasting the market scenario till 6 months in the future, on the basis of existing implementation of promotional strategy</a:t>
            </a:r>
            <a:endParaRPr lang="en-US" sz="825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6"/>
          <a:stretch>
            <a:fillRect/>
          </a:stretch>
        </p:blipFill>
        <p:spPr>
          <a:xfrm>
            <a:off x="6110501" y="1861226"/>
            <a:ext cx="1606776" cy="1028893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 rotWithShape="1">
          <a:blip r:embed="rId7"/>
          <a:srcRect l="26106" t="29638" r="34942" b="14117"/>
          <a:stretch/>
        </p:blipFill>
        <p:spPr>
          <a:xfrm>
            <a:off x="7757760" y="1970034"/>
            <a:ext cx="1206229" cy="82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High-level Solution Architecture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49852" y="584672"/>
            <a:ext cx="8304617" cy="2365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500" kern="1200" baseline="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L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everages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data from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digital &amp; traditional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channels and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applies advanced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analytics methodologies to drive 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insights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for customer centric marketing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11063" y="989945"/>
            <a:ext cx="8491214" cy="3409810"/>
            <a:chOff x="59734" y="824213"/>
            <a:chExt cx="8491214" cy="3409810"/>
          </a:xfrm>
        </p:grpSpPr>
        <p:grpSp>
          <p:nvGrpSpPr>
            <p:cNvPr id="9" name="Group 8"/>
            <p:cNvGrpSpPr/>
            <p:nvPr/>
          </p:nvGrpSpPr>
          <p:grpSpPr>
            <a:xfrm>
              <a:off x="337293" y="1204080"/>
              <a:ext cx="1827151" cy="2925836"/>
              <a:chOff x="347416" y="814258"/>
              <a:chExt cx="1827151" cy="3124723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47416" y="814258"/>
                <a:ext cx="1827151" cy="3124723"/>
                <a:chOff x="45858" y="1106088"/>
                <a:chExt cx="1827151" cy="3124723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100220" y="1106088"/>
                  <a:ext cx="1772789" cy="312472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chemeClr val="accent5"/>
                  </a:solidFill>
                  <a:prstDash val="sysDash"/>
                </a:ln>
                <a:effectLst/>
              </p:spPr>
              <p:txBody>
                <a:bodyPr lIns="68598" tIns="34299" rIns="68598" bIns="34299" rtlCol="0" anchor="ctr"/>
                <a:lstStyle/>
                <a:p>
                  <a:pPr marL="0" marR="0" lvl="0" indent="0" algn="ctr" defTabSz="90598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 bwMode="auto">
                <a:xfrm>
                  <a:off x="184250" y="1194177"/>
                  <a:ext cx="1614858" cy="312156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311" rtl="0" eaLnBrk="1" fontAlgn="auto" latinLnBrk="0" hangingPunct="1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Digital data</a:t>
                  </a:r>
                  <a:endPara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175021" y="2481188"/>
                  <a:ext cx="1624087" cy="261794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311" rtl="0" eaLnBrk="1" fontAlgn="auto" latinLnBrk="0" hangingPunct="1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Traditional data (Offline data)</a:t>
                  </a:r>
                  <a:endPara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 bwMode="auto">
                <a:xfrm>
                  <a:off x="482445" y="1536716"/>
                  <a:ext cx="1087928" cy="2300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457311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Email Campaign Data</a:t>
                  </a:r>
                  <a:endPara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 bwMode="auto">
                <a:xfrm>
                  <a:off x="482445" y="1797191"/>
                  <a:ext cx="1190184" cy="2300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prstTxWarp prst="textNoShape">
                    <a:avLst/>
                  </a:prstTxWarp>
                  <a:spAutoFit/>
                </a:bodyPr>
                <a:lstStyle>
                  <a:defPPr>
                    <a:defRPr lang="en-US"/>
                  </a:defPPr>
                  <a:lvl1pPr algn="ctr" defTabSz="457311" eaLnBrk="0" hangingPunct="0">
                    <a:defRPr sz="800" b="1">
                      <a:solidFill>
                        <a:schemeClr val="tx2"/>
                      </a:solidFill>
                      <a:latin typeface="Calibri" panose="020F0502020204030204" pitchFamily="34" charset="0"/>
                    </a:defRPr>
                  </a:lvl1pPr>
                </a:lstStyle>
                <a:p>
                  <a:pPr marL="0" marR="0" lvl="0" indent="0" algn="l" defTabSz="457311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Display Campaign </a:t>
                  </a:r>
                  <a:r>
                    <a:rPr kumimoji="0" lang="en-US" sz="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D</a:t>
                  </a:r>
                  <a:r>
                    <a:rPr kumimoji="0" lang="en-US" sz="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ata</a:t>
                  </a:r>
                  <a:endPara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 bwMode="auto">
                <a:xfrm>
                  <a:off x="482445" y="2074000"/>
                  <a:ext cx="1166463" cy="2300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457311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Search Campaign Data</a:t>
                  </a:r>
                  <a:endPara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 bwMode="auto">
                <a:xfrm>
                  <a:off x="45858" y="2758234"/>
                  <a:ext cx="1645920" cy="2300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457311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Sales data</a:t>
                  </a:r>
                  <a:endPara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 bwMode="auto">
                <a:xfrm>
                  <a:off x="184250" y="3057438"/>
                  <a:ext cx="1645920" cy="23008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rtlCol="0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457311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+mn-cs"/>
                    </a:rPr>
                    <a:t>Call Activity data</a:t>
                  </a:r>
                  <a:endPara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endParaRP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72897" y="2398713"/>
                  <a:ext cx="1645920" cy="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/>
              <p:cNvSpPr txBox="1"/>
              <p:nvPr/>
            </p:nvSpPr>
            <p:spPr bwMode="auto">
              <a:xfrm>
                <a:off x="454746" y="3085986"/>
                <a:ext cx="1645920" cy="2300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457311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b="1" dirty="0" smtClean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Market Rx data </a:t>
                </a:r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255900" y="824214"/>
              <a:ext cx="1845293" cy="3305702"/>
              <a:chOff x="2878414" y="720222"/>
              <a:chExt cx="1845293" cy="3236649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881162" y="1092153"/>
                <a:ext cx="1842545" cy="2864718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chemeClr val="accent5"/>
                </a:solidFill>
                <a:prstDash val="sysDash"/>
              </a:ln>
              <a:effectLst/>
            </p:spPr>
            <p:txBody>
              <a:bodyPr lIns="68598" tIns="34299" rIns="68598" bIns="34299" rtlCol="0" anchor="ctr"/>
              <a:lstStyle/>
              <a:p>
                <a:pPr marL="0" marR="0" lvl="0" indent="0" algn="ctr" defTabSz="90598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2878414" y="720222"/>
                <a:ext cx="1842545" cy="33126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311" rtl="0" eaLnBrk="1" fontAlgn="auto" latinLnBrk="0" hangingPunct="1">
                  <a:lnSpc>
                    <a:spcPct val="9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Processing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 bwMode="auto">
              <a:xfrm>
                <a:off x="2995145" y="1182256"/>
                <a:ext cx="1645920" cy="230832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457311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Data Integration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 bwMode="auto">
              <a:xfrm>
                <a:off x="2995145" y="1553932"/>
                <a:ext cx="1645920" cy="230832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457311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Data Validation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 bwMode="auto">
              <a:xfrm>
                <a:off x="2995145" y="1937954"/>
                <a:ext cx="1645920" cy="369332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457311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Business rules implementation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 bwMode="auto">
              <a:xfrm>
                <a:off x="2995145" y="2454304"/>
                <a:ext cx="1645920" cy="230832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457311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KPI framework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 bwMode="auto">
              <a:xfrm>
                <a:off x="2995145" y="2856850"/>
                <a:ext cx="1645920" cy="361617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457311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Advanced Marketing Analytics models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708401" y="824213"/>
              <a:ext cx="1842547" cy="3305702"/>
              <a:chOff x="5811591" y="827646"/>
              <a:chExt cx="1842547" cy="325569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5811591" y="827646"/>
                <a:ext cx="1842547" cy="3255691"/>
                <a:chOff x="6104752" y="701182"/>
                <a:chExt cx="1842547" cy="3255691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6104752" y="1083367"/>
                  <a:ext cx="1842545" cy="2873506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chemeClr val="accent5"/>
                  </a:solidFill>
                  <a:prstDash val="sysDash"/>
                </a:ln>
                <a:effectLst/>
              </p:spPr>
              <p:txBody>
                <a:bodyPr lIns="68598" tIns="34299" rIns="68598" bIns="34299" rtlCol="0" anchor="ctr"/>
                <a:lstStyle/>
                <a:p>
                  <a:pPr marL="0" marR="0" lvl="0" indent="0" algn="ctr" defTabSz="90598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6104752" y="701182"/>
                  <a:ext cx="1842547" cy="33457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311" rtl="0" eaLnBrk="1" fontAlgn="auto" latinLnBrk="0" hangingPunct="1">
                    <a:lnSpc>
                      <a:spcPct val="9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Analysis</a:t>
                  </a:r>
                  <a:endPara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 bwMode="auto">
              <a:xfrm>
                <a:off x="5928323" y="1744074"/>
                <a:ext cx="1645920" cy="346018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457311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Marketing Investment Analysis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 bwMode="auto">
              <a:xfrm>
                <a:off x="5949837" y="3270344"/>
                <a:ext cx="1645920" cy="22734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457311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Market Simulator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 bwMode="auto">
              <a:xfrm>
                <a:off x="5949837" y="2291982"/>
                <a:ext cx="1645920" cy="22734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457311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ROI Analysis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 flipV="1">
              <a:off x="2218890" y="2362300"/>
              <a:ext cx="1003685" cy="2753"/>
            </a:xfrm>
            <a:prstGeom prst="straightConnector1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5472442" y="2201880"/>
              <a:ext cx="1006354" cy="334873"/>
              <a:chOff x="5096604" y="2468116"/>
              <a:chExt cx="266037" cy="334873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5096604" y="2468116"/>
                <a:ext cx="26603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10800000">
                <a:off x="5096604" y="2802989"/>
                <a:ext cx="266037" cy="0"/>
              </a:xfrm>
              <a:prstGeom prst="straightConnector1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 bwMode="auto">
            <a:xfrm>
              <a:off x="391655" y="824213"/>
              <a:ext cx="1777331" cy="3397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64" tIns="45732" rIns="91464" bIns="4573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311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 Layer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6825133" y="1337359"/>
              <a:ext cx="1645920" cy="23083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31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Sales Analysis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6846647" y="2751021"/>
              <a:ext cx="1645920" cy="36933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457311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Competitor Performance Analysis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9" name="Picture 18" descr="D:\My New Ds Top\database\db1_1 - Copy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4218" y="3675005"/>
              <a:ext cx="357590" cy="228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499905" y="3937994"/>
              <a:ext cx="590637" cy="156178"/>
            </a:xfrm>
            <a:prstGeom prst="rect">
              <a:avLst/>
            </a:prstGeom>
            <a:noFill/>
          </p:spPr>
          <p:txBody>
            <a:bodyPr wrap="square" lIns="47986" tIns="23994" rIns="47986" bIns="23994" rtlCol="0">
              <a:spAutoFit/>
            </a:bodyPr>
            <a:lstStyle/>
            <a:p>
              <a:pPr marL="0" marR="0" lvl="0" indent="0" algn="l" defTabSz="6855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SQL Lite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39" y="3748174"/>
              <a:ext cx="163684" cy="14076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469" y="3722790"/>
              <a:ext cx="202888" cy="174477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56347" y="3873339"/>
              <a:ext cx="464836" cy="146237"/>
            </a:xfrm>
            <a:prstGeom prst="rect">
              <a:avLst/>
            </a:prstGeom>
            <a:noFill/>
          </p:spPr>
          <p:txBody>
            <a:bodyPr wrap="square" lIns="47986" tIns="23994" rIns="47986" bIns="23994" rtlCol="0">
              <a:spAutoFit/>
            </a:bodyPr>
            <a:lstStyle/>
            <a:p>
              <a:pPr marL="0" marR="0" lvl="0" indent="0" algn="l" defTabSz="6855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Flat Files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139336" y="3822572"/>
              <a:ext cx="176466" cy="2165"/>
            </a:xfrm>
            <a:prstGeom prst="straightConnector1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5685" y="3637854"/>
              <a:ext cx="164592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0684" y="3692404"/>
              <a:ext cx="491844" cy="292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647" y="3692335"/>
              <a:ext cx="486352" cy="289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" descr="Image result for r shiny logo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82"/>
            <a:stretch/>
          </p:blipFill>
          <p:spPr bwMode="auto">
            <a:xfrm>
              <a:off x="4435474" y="3681444"/>
              <a:ext cx="345931" cy="38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Straight Connector 28"/>
            <p:cNvCxnSpPr/>
            <p:nvPr/>
          </p:nvCxnSpPr>
          <p:spPr>
            <a:xfrm>
              <a:off x="6857220" y="3637854"/>
              <a:ext cx="164592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372631" y="3637854"/>
              <a:ext cx="164592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2" descr="Image result for r shiny logo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82"/>
            <a:stretch/>
          </p:blipFill>
          <p:spPr bwMode="auto">
            <a:xfrm>
              <a:off x="7987209" y="3686541"/>
              <a:ext cx="345931" cy="38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59734" y="3525455"/>
              <a:ext cx="2004292" cy="708568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vert270"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Platforms</a:t>
              </a:r>
              <a:endPara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97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z="700" smtClean="0"/>
              <a:t>8</a:t>
            </a:fld>
            <a:endParaRPr lang="en-US" sz="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243" y="257715"/>
            <a:ext cx="8464987" cy="30617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Application</a:t>
            </a:r>
            <a:r>
              <a:rPr lang="en-US" sz="7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Structure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01322" y="624250"/>
            <a:ext cx="8560273" cy="3802598"/>
            <a:chOff x="1402797" y="305731"/>
            <a:chExt cx="6555503" cy="2339465"/>
          </a:xfrm>
        </p:grpSpPr>
        <p:grpSp>
          <p:nvGrpSpPr>
            <p:cNvPr id="63" name="Group 62"/>
            <p:cNvGrpSpPr/>
            <p:nvPr/>
          </p:nvGrpSpPr>
          <p:grpSpPr>
            <a:xfrm>
              <a:off x="3595636" y="417829"/>
              <a:ext cx="2262709" cy="471532"/>
              <a:chOff x="3664227" y="259758"/>
              <a:chExt cx="2262709" cy="471532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3721289" y="259758"/>
                <a:ext cx="2115844" cy="4715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664227" y="261043"/>
                <a:ext cx="2262709" cy="189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700" dirty="0" smtClean="0">
                    <a:solidFill>
                      <a:schemeClr val="tx2"/>
                    </a:solidFill>
                  </a:rPr>
                  <a:t>                                   </a:t>
                </a:r>
                <a:r>
                  <a:rPr lang="en-US" sz="700" b="1" dirty="0" smtClean="0">
                    <a:solidFill>
                      <a:schemeClr val="tx2"/>
                    </a:solidFill>
                  </a:rPr>
                  <a:t>AIMAX</a:t>
                </a:r>
              </a:p>
              <a:p>
                <a:r>
                  <a:rPr lang="en-US" sz="700" b="1" dirty="0" smtClean="0">
                    <a:solidFill>
                      <a:schemeClr val="tx2"/>
                    </a:solidFill>
                  </a:rPr>
                  <a:t> NEXT GEN MARKETING ANALYTICS SOLUTION</a:t>
                </a:r>
                <a:endParaRPr lang="en-US" sz="7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3854987" y="564912"/>
                <a:ext cx="596854" cy="123079"/>
              </a:xfrm>
              <a:prstGeom prst="rect">
                <a:avLst/>
              </a:prstGeom>
              <a:ln w="3175">
                <a:solidFill>
                  <a:srgbClr val="757575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sz="700" dirty="0" smtClean="0">
                    <a:solidFill>
                      <a:schemeClr val="tx2"/>
                    </a:solidFill>
                  </a:rPr>
                  <a:t>ADMIN </a:t>
                </a:r>
                <a:r>
                  <a:rPr lang="en-US" sz="700" dirty="0">
                    <a:solidFill>
                      <a:schemeClr val="tx2"/>
                    </a:solidFill>
                  </a:rPr>
                  <a:t>LOGIN</a:t>
                </a: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795581" y="563076"/>
                <a:ext cx="973790" cy="123079"/>
              </a:xfrm>
              <a:prstGeom prst="rect">
                <a:avLst/>
              </a:prstGeom>
              <a:ln w="3175">
                <a:solidFill>
                  <a:srgbClr val="757575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700" dirty="0" smtClean="0">
                    <a:solidFill>
                      <a:schemeClr val="tx2"/>
                    </a:solidFill>
                  </a:rPr>
                  <a:t>OTHER USER LOGIN</a:t>
                </a:r>
                <a:endParaRPr lang="en-US" sz="700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 flipH="1">
              <a:off x="3148934" y="808069"/>
              <a:ext cx="601422" cy="0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688301" y="808069"/>
              <a:ext cx="584005" cy="489"/>
            </a:xfrm>
            <a:prstGeom prst="straightConnector1">
              <a:avLst/>
            </a:prstGeom>
            <a:ln>
              <a:solidFill>
                <a:schemeClr val="tx2">
                  <a:lumMod val="65000"/>
                  <a:lumOff val="3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utoShape 39"/>
            <p:cNvSpPr>
              <a:spLocks noChangeArrowheads="1"/>
            </p:cNvSpPr>
            <p:nvPr/>
          </p:nvSpPr>
          <p:spPr bwMode="auto">
            <a:xfrm>
              <a:off x="1461837" y="305731"/>
              <a:ext cx="1687098" cy="610208"/>
            </a:xfrm>
            <a:prstGeom prst="roundRect">
              <a:avLst>
                <a:gd name="adj" fmla="val 22157"/>
              </a:avLst>
            </a:prstGeom>
            <a:solidFill>
              <a:srgbClr val="FFFFFF"/>
            </a:solidFill>
            <a:ln w="9525" algn="ctr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700" dirty="0" smtClean="0">
                  <a:solidFill>
                    <a:schemeClr val="tx2"/>
                  </a:solidFill>
                </a:rPr>
                <a:t>Home </a:t>
              </a:r>
              <a:r>
                <a:rPr lang="en-US" sz="700" dirty="0">
                  <a:solidFill>
                    <a:schemeClr val="tx2"/>
                  </a:solidFill>
                </a:rPr>
                <a:t>Page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700" dirty="0">
                  <a:solidFill>
                    <a:schemeClr val="tx2"/>
                  </a:solidFill>
                </a:rPr>
                <a:t>Marketing Analysis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700" dirty="0" smtClean="0">
                  <a:solidFill>
                    <a:schemeClr val="tx2"/>
                  </a:solidFill>
                </a:rPr>
                <a:t>Marketing Simulator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700" dirty="0">
                  <a:solidFill>
                    <a:schemeClr val="tx2"/>
                  </a:solidFill>
                </a:rPr>
                <a:t>ROI </a:t>
              </a:r>
              <a:r>
                <a:rPr lang="en-US" sz="700" dirty="0" smtClean="0">
                  <a:solidFill>
                    <a:schemeClr val="tx2"/>
                  </a:solidFill>
                </a:rPr>
                <a:t>Analysis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700" dirty="0">
                  <a:solidFill>
                    <a:schemeClr val="tx2"/>
                  </a:solidFill>
                </a:rPr>
                <a:t>Upload </a:t>
              </a:r>
              <a:r>
                <a:rPr lang="en-US" sz="700" dirty="0" smtClean="0">
                  <a:solidFill>
                    <a:schemeClr val="tx2"/>
                  </a:solidFill>
                </a:rPr>
                <a:t>Data</a:t>
              </a:r>
              <a:endParaRPr lang="en-US" sz="700" dirty="0">
                <a:solidFill>
                  <a:schemeClr val="tx2"/>
                </a:solidFill>
              </a:endParaRPr>
            </a:p>
          </p:txBody>
        </p:sp>
        <p:sp>
          <p:nvSpPr>
            <p:cNvPr id="67" name="AutoShape 39"/>
            <p:cNvSpPr>
              <a:spLocks noChangeArrowheads="1"/>
            </p:cNvSpPr>
            <p:nvPr/>
          </p:nvSpPr>
          <p:spPr bwMode="auto">
            <a:xfrm>
              <a:off x="6272305" y="305732"/>
              <a:ext cx="1685995" cy="581562"/>
            </a:xfrm>
            <a:prstGeom prst="roundRect">
              <a:avLst>
                <a:gd name="adj" fmla="val 22157"/>
              </a:avLst>
            </a:prstGeom>
            <a:solidFill>
              <a:srgbClr val="FFFFFF"/>
            </a:solidFill>
            <a:ln w="9525" algn="ctr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228600" indent="-228600">
                <a:buFont typeface="+mj-lt"/>
                <a:buAutoNum type="arabicPeriod"/>
              </a:pPr>
              <a:r>
                <a:rPr lang="en-US" sz="700" dirty="0" smtClean="0">
                  <a:solidFill>
                    <a:schemeClr val="tx2"/>
                  </a:solidFill>
                </a:rPr>
                <a:t>Home Page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700" dirty="0" smtClean="0">
                  <a:solidFill>
                    <a:schemeClr val="tx2"/>
                  </a:solidFill>
                </a:rPr>
                <a:t>Marketing Analysis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700" dirty="0" smtClean="0">
                  <a:solidFill>
                    <a:schemeClr val="tx2"/>
                  </a:solidFill>
                </a:rPr>
                <a:t>Marketing Simulator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700" dirty="0">
                  <a:solidFill>
                    <a:schemeClr val="tx2"/>
                  </a:solidFill>
                </a:rPr>
                <a:t>ROI </a:t>
              </a:r>
              <a:r>
                <a:rPr lang="en-US" sz="700" dirty="0" smtClean="0">
                  <a:solidFill>
                    <a:schemeClr val="tx2"/>
                  </a:solidFill>
                </a:rPr>
                <a:t>Analysis</a:t>
              </a:r>
              <a:endParaRPr lang="en-US" sz="700" dirty="0">
                <a:solidFill>
                  <a:schemeClr val="tx2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402797" y="1362377"/>
              <a:ext cx="1786478" cy="1282819"/>
              <a:chOff x="1546084" y="1248614"/>
              <a:chExt cx="1786478" cy="1282819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1546084" y="1248614"/>
                <a:ext cx="1786478" cy="1282819"/>
              </a:xfrm>
              <a:prstGeom prst="rect">
                <a:avLst/>
              </a:prstGeom>
              <a:ln w="127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7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605124" y="1279745"/>
                <a:ext cx="678425" cy="662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700" dirty="0" smtClean="0">
                    <a:solidFill>
                      <a:schemeClr val="tx2"/>
                    </a:solidFill>
                  </a:rPr>
                  <a:t> Brand Filter</a:t>
                </a:r>
                <a:endParaRPr lang="en-US" sz="7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349635" y="1281785"/>
                <a:ext cx="530940" cy="662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700" dirty="0" smtClean="0">
                    <a:solidFill>
                      <a:schemeClr val="tx2"/>
                    </a:solidFill>
                  </a:rPr>
                  <a:t> Time Filter</a:t>
                </a:r>
                <a:endParaRPr lang="en-US" sz="7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605124" y="1395883"/>
                <a:ext cx="694831" cy="3313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 smtClean="0">
                    <a:solidFill>
                      <a:schemeClr val="tx2"/>
                    </a:solidFill>
                  </a:rPr>
                  <a:t>            Sales</a:t>
                </a:r>
              </a:p>
              <a:p>
                <a:endParaRPr lang="en-US" sz="700" dirty="0" smtClean="0">
                  <a:solidFill>
                    <a:schemeClr val="tx2"/>
                  </a:solidFill>
                </a:endParaRPr>
              </a:p>
              <a:p>
                <a:r>
                  <a:rPr lang="en-US" sz="700" dirty="0" smtClean="0">
                    <a:solidFill>
                      <a:schemeClr val="tx2"/>
                    </a:solidFill>
                  </a:rPr>
                  <a:t>  Sales (Units)</a:t>
                </a:r>
                <a:endParaRPr lang="en-US" sz="700" dirty="0">
                  <a:solidFill>
                    <a:schemeClr val="tx2"/>
                  </a:solidFill>
                </a:endParaRPr>
              </a:p>
              <a:p>
                <a:r>
                  <a:rPr lang="en-US" sz="700" dirty="0" smtClean="0">
                    <a:solidFill>
                      <a:schemeClr val="tx2"/>
                    </a:solidFill>
                  </a:rPr>
                  <a:t>  Sales Growth %</a:t>
                </a:r>
              </a:p>
              <a:p>
                <a:endParaRPr lang="en-US" sz="7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349635" y="1385888"/>
                <a:ext cx="942586" cy="1126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0" dirty="0" smtClean="0">
                    <a:solidFill>
                      <a:schemeClr val="tx2"/>
                    </a:solidFill>
                  </a:rPr>
                  <a:t>Marketing Analysis</a:t>
                </a:r>
                <a:endParaRPr lang="en-US" sz="700" dirty="0">
                  <a:solidFill>
                    <a:schemeClr val="tx2"/>
                  </a:solidFill>
                </a:endParaRPr>
              </a:p>
              <a:p>
                <a:pPr algn="ctr"/>
                <a:endParaRPr lang="en-US" sz="700" dirty="0" smtClean="0">
                  <a:solidFill>
                    <a:schemeClr val="tx2"/>
                  </a:solidFill>
                </a:endParaRPr>
              </a:p>
              <a:p>
                <a:r>
                  <a:rPr lang="en-US" sz="700" dirty="0" smtClean="0">
                    <a:solidFill>
                      <a:schemeClr val="tx2"/>
                    </a:solidFill>
                  </a:rPr>
                  <a:t>Overview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sz="700" dirty="0" smtClean="0">
                    <a:solidFill>
                      <a:schemeClr val="tx2"/>
                    </a:solidFill>
                  </a:rPr>
                  <a:t>Overview of Investment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sz="700" dirty="0" smtClean="0">
                    <a:solidFill>
                      <a:schemeClr val="tx2"/>
                    </a:solidFill>
                  </a:rPr>
                  <a:t>Overview of Activity</a:t>
                </a:r>
              </a:p>
              <a:p>
                <a:endParaRPr lang="en-US" sz="700" dirty="0">
                  <a:solidFill>
                    <a:schemeClr val="tx2"/>
                  </a:solidFill>
                </a:endParaRPr>
              </a:p>
              <a:p>
                <a:r>
                  <a:rPr lang="en-US" sz="700" dirty="0" smtClean="0">
                    <a:solidFill>
                      <a:schemeClr val="tx2"/>
                    </a:solidFill>
                  </a:rPr>
                  <a:t>Detailed Investment Analysis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sz="700" dirty="0" smtClean="0">
                    <a:solidFill>
                      <a:schemeClr val="tx2"/>
                    </a:solidFill>
                  </a:rPr>
                  <a:t>Call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sz="700" dirty="0" smtClean="0">
                    <a:solidFill>
                      <a:schemeClr val="tx2"/>
                    </a:solidFill>
                  </a:rPr>
                  <a:t>Email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sz="700" dirty="0" smtClean="0">
                    <a:solidFill>
                      <a:schemeClr val="tx2"/>
                    </a:solidFill>
                  </a:rPr>
                  <a:t>Display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sz="700" dirty="0" smtClean="0">
                    <a:solidFill>
                      <a:schemeClr val="tx2"/>
                    </a:solidFill>
                  </a:rPr>
                  <a:t>Search</a:t>
                </a:r>
              </a:p>
              <a:p>
                <a:endParaRPr lang="en-US" sz="700" dirty="0">
                  <a:solidFill>
                    <a:schemeClr val="tx2"/>
                  </a:solidFill>
                </a:endParaRPr>
              </a:p>
              <a:p>
                <a:r>
                  <a:rPr lang="en-US" sz="700" dirty="0" smtClean="0">
                    <a:solidFill>
                      <a:schemeClr val="tx2"/>
                    </a:solidFill>
                  </a:rPr>
                  <a:t>Detailed Activity Count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sz="700" dirty="0" smtClean="0">
                    <a:solidFill>
                      <a:schemeClr val="tx2"/>
                    </a:solidFill>
                  </a:rPr>
                  <a:t>Call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sz="700" dirty="0" smtClean="0">
                    <a:solidFill>
                      <a:schemeClr val="tx2"/>
                    </a:solidFill>
                  </a:rPr>
                  <a:t>Email</a:t>
                </a: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sz="700" dirty="0" smtClean="0">
                    <a:solidFill>
                      <a:schemeClr val="tx2"/>
                    </a:solidFill>
                  </a:rPr>
                  <a:t>Display</a:t>
                </a:r>
                <a:endParaRPr lang="en-US" sz="700" dirty="0">
                  <a:solidFill>
                    <a:schemeClr val="tx2"/>
                  </a:solidFill>
                </a:endParaRPr>
              </a:p>
              <a:p>
                <a:pPr marL="171450" indent="-171450">
                  <a:buFont typeface="Wingdings" panose="05000000000000000000" pitchFamily="2" charset="2"/>
                  <a:buChar char="Ø"/>
                </a:pPr>
                <a:r>
                  <a:rPr lang="en-US" sz="700" dirty="0" smtClean="0">
                    <a:solidFill>
                      <a:schemeClr val="tx2"/>
                    </a:solidFill>
                  </a:rPr>
                  <a:t>Search</a:t>
                </a:r>
                <a:endParaRPr lang="en-US" sz="700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84" name="Rectangle 183"/>
          <p:cNvSpPr/>
          <p:nvPr/>
        </p:nvSpPr>
        <p:spPr>
          <a:xfrm>
            <a:off x="113512" y="554182"/>
            <a:ext cx="8910415" cy="4128478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71" name="Rectangle 170"/>
          <p:cNvSpPr/>
          <p:nvPr/>
        </p:nvSpPr>
        <p:spPr>
          <a:xfrm>
            <a:off x="2703604" y="2367303"/>
            <a:ext cx="1475482" cy="2059545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Email Click through Rate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Target Customer types for Email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Commonly Used type of Display Ads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Region wise Display Activity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Region wise Call Activity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72" name="AutoShape 39"/>
          <p:cNvSpPr>
            <a:spLocks noChangeArrowheads="1"/>
          </p:cNvSpPr>
          <p:nvPr/>
        </p:nvSpPr>
        <p:spPr bwMode="auto">
          <a:xfrm>
            <a:off x="2954195" y="1920079"/>
            <a:ext cx="934101" cy="428403"/>
          </a:xfrm>
          <a:prstGeom prst="roundRect">
            <a:avLst>
              <a:gd name="adj" fmla="val 8186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chemeClr val="tx2"/>
                </a:solidFill>
              </a:rPr>
              <a:t>2. Marketing Analysis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4262211" y="2349089"/>
            <a:ext cx="1514307" cy="2077759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2"/>
              </a:solidFill>
            </a:endParaRPr>
          </a:p>
          <a:p>
            <a:pPr algn="ctr"/>
            <a:endParaRPr lang="en-US" sz="700" dirty="0">
              <a:solidFill>
                <a:schemeClr val="tx2"/>
              </a:solidFill>
            </a:endParaRPr>
          </a:p>
          <a:p>
            <a:pPr algn="ctr"/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175" name="AutoShape 39"/>
          <p:cNvSpPr>
            <a:spLocks noChangeArrowheads="1"/>
          </p:cNvSpPr>
          <p:nvPr/>
        </p:nvSpPr>
        <p:spPr bwMode="auto">
          <a:xfrm>
            <a:off x="4513475" y="1921718"/>
            <a:ext cx="934101" cy="428403"/>
          </a:xfrm>
          <a:prstGeom prst="roundRect">
            <a:avLst>
              <a:gd name="adj" fmla="val 8186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chemeClr val="tx2"/>
                </a:solidFill>
              </a:rPr>
              <a:t>3. Market Simulator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841391" y="2345162"/>
            <a:ext cx="1485529" cy="2081686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Overall ROI of marketing campaigns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Call Activity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Email Activity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Display Activity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Search Activity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77" name="AutoShape 39"/>
          <p:cNvSpPr>
            <a:spLocks noChangeArrowheads="1"/>
          </p:cNvSpPr>
          <p:nvPr/>
        </p:nvSpPr>
        <p:spPr bwMode="auto">
          <a:xfrm>
            <a:off x="6092654" y="1920079"/>
            <a:ext cx="934101" cy="428403"/>
          </a:xfrm>
          <a:prstGeom prst="roundRect">
            <a:avLst>
              <a:gd name="adj" fmla="val 8186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2"/>
                </a:solidFill>
              </a:rPr>
              <a:t>4</a:t>
            </a:r>
            <a:r>
              <a:rPr lang="en-US" sz="700" dirty="0" smtClean="0">
                <a:solidFill>
                  <a:schemeClr val="tx2"/>
                </a:solidFill>
              </a:rPr>
              <a:t>. ROI Analysis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7405887" y="2345162"/>
            <a:ext cx="1455708" cy="2081686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Select File Type</a:t>
            </a:r>
            <a:endParaRPr lang="en-US" sz="7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Download Template option</a:t>
            </a:r>
            <a:endParaRPr lang="en-US" sz="7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Upload Button</a:t>
            </a:r>
            <a:endParaRPr lang="en-US" sz="7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Selection of Sheet Number</a:t>
            </a:r>
            <a:endParaRPr lang="en-US" sz="70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Save File Button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79" name="AutoShape 39"/>
          <p:cNvSpPr>
            <a:spLocks noChangeArrowheads="1"/>
          </p:cNvSpPr>
          <p:nvPr/>
        </p:nvSpPr>
        <p:spPr bwMode="auto">
          <a:xfrm>
            <a:off x="7657150" y="1920079"/>
            <a:ext cx="934101" cy="428403"/>
          </a:xfrm>
          <a:prstGeom prst="roundRect">
            <a:avLst>
              <a:gd name="adj" fmla="val 8186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chemeClr val="tx2"/>
                </a:solidFill>
              </a:rPr>
              <a:t>5. Upload Data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80" name="AutoShape 39"/>
          <p:cNvSpPr>
            <a:spLocks noChangeArrowheads="1"/>
          </p:cNvSpPr>
          <p:nvPr/>
        </p:nvSpPr>
        <p:spPr bwMode="auto">
          <a:xfrm>
            <a:off x="908542" y="1906198"/>
            <a:ext cx="1036990" cy="428403"/>
          </a:xfrm>
          <a:prstGeom prst="roundRect">
            <a:avLst>
              <a:gd name="adj" fmla="val 8186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chemeClr val="tx2"/>
                </a:solidFill>
              </a:rPr>
              <a:t>1. Dashboard Home Page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313477" y="2417371"/>
            <a:ext cx="885897" cy="1077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700" dirty="0" smtClean="0">
                <a:solidFill>
                  <a:schemeClr val="tx2"/>
                </a:solidFill>
              </a:rPr>
              <a:t> Brand Filter</a:t>
            </a: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313475" y="2586190"/>
            <a:ext cx="1365235" cy="7540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>
                <a:solidFill>
                  <a:schemeClr val="tx2"/>
                </a:solidFill>
              </a:rPr>
              <a:t>Sales Prediction by changing filters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700" dirty="0">
                <a:solidFill>
                  <a:schemeClr val="tx2"/>
                </a:solidFill>
              </a:rPr>
              <a:t>Call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700" dirty="0">
                <a:solidFill>
                  <a:schemeClr val="tx2"/>
                </a:solidFill>
              </a:rPr>
              <a:t>Email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700" dirty="0">
                <a:solidFill>
                  <a:schemeClr val="tx2"/>
                </a:solidFill>
              </a:rPr>
              <a:t>Search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Display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297907" y="3402212"/>
            <a:ext cx="1371900" cy="323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 lang="en-US" sz="700" dirty="0" smtClean="0">
              <a:solidFill>
                <a:schemeClr val="tx2"/>
              </a:solidFill>
            </a:endParaRPr>
          </a:p>
          <a:p>
            <a:r>
              <a:rPr lang="en-US" sz="700" dirty="0" smtClean="0">
                <a:solidFill>
                  <a:schemeClr val="tx2"/>
                </a:solidFill>
              </a:rPr>
              <a:t>Prediction Accuracy</a:t>
            </a:r>
          </a:p>
          <a:p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4297907" y="3775189"/>
            <a:ext cx="1365235" cy="5386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tx2"/>
                </a:solidFill>
              </a:rPr>
              <a:t>Competitor Analysis</a:t>
            </a:r>
          </a:p>
          <a:p>
            <a:pPr algn="ctr"/>
            <a:r>
              <a:rPr lang="en-US" sz="700" dirty="0" smtClean="0">
                <a:solidFill>
                  <a:schemeClr val="tx2"/>
                </a:solidFill>
              </a:rPr>
              <a:t>filters</a:t>
            </a:r>
            <a:endParaRPr lang="en-US" sz="700" dirty="0">
              <a:solidFill>
                <a:schemeClr val="tx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Brand</a:t>
            </a:r>
            <a:endParaRPr lang="en-US" sz="700" dirty="0">
              <a:solidFill>
                <a:schemeClr val="tx2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700" dirty="0" smtClean="0">
                <a:solidFill>
                  <a:schemeClr val="tx2"/>
                </a:solidFill>
              </a:rPr>
              <a:t>Prediction Time in Months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90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" id="{A9958B6B-6DBB-4BDA-9276-33B43536F4D2}" vid="{0F3F4A10-55BC-444D-B236-73100B8269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cog_PPT_16x9</Template>
  <TotalTime>6359</TotalTime>
  <Words>1244</Words>
  <Application>Microsoft Office PowerPoint</Application>
  <PresentationFormat>On-screen Show (16:9)</PresentationFormat>
  <Paragraphs>228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Courier New</vt:lpstr>
      <vt:lpstr>Segoe UI</vt:lpstr>
      <vt:lpstr>Wingdings</vt:lpstr>
      <vt:lpstr>Cognizant</vt:lpstr>
      <vt:lpstr>AIMAX Digital Marketing Mix Optimizer </vt:lpstr>
      <vt:lpstr>PowerPoint Presentation</vt:lpstr>
      <vt:lpstr>AIMAX - helps the marketers to answer these key business questions</vt:lpstr>
      <vt:lpstr>PowerPoint Presentation</vt:lpstr>
      <vt:lpstr>PowerPoint Presentation</vt:lpstr>
      <vt:lpstr>PowerPoint Presentation</vt:lpstr>
      <vt:lpstr>High-level Solution Architecture</vt:lpstr>
      <vt:lpstr>Application Structure</vt:lpstr>
      <vt:lpstr>Thank you</vt:lpstr>
      <vt:lpstr>APPENDIX 1- Application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Jaiganesh V (Cognizant)</dc:creator>
  <cp:lastModifiedBy>Venkatesan, Akshara (Cognizant)</cp:lastModifiedBy>
  <cp:revision>107</cp:revision>
  <cp:lastPrinted>2017-02-17T19:35:46Z</cp:lastPrinted>
  <dcterms:created xsi:type="dcterms:W3CDTF">2019-09-18T08:43:23Z</dcterms:created>
  <dcterms:modified xsi:type="dcterms:W3CDTF">2020-08-13T04:22:37Z</dcterms:modified>
</cp:coreProperties>
</file>