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1" r:id="rId2"/>
    <p:sldId id="263" r:id="rId3"/>
    <p:sldId id="262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F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Overall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9.610256370093986E-3"/>
                  <c:y val="0.21430155194506209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$136B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179298516287939"/>
                      <c:h val="0.1880576840129814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4A18-4294-BC64-76E88C8D86C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18-4294-BC64-76E88C8D86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0"/>
        <c:overlap val="100"/>
        <c:axId val="752138015"/>
        <c:axId val="752141759"/>
      </c:barChart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HCP</c:v>
                </c:pt>
              </c:strCache>
            </c:strRef>
          </c:tx>
          <c:spPr>
            <a:solidFill>
              <a:srgbClr val="4CB4D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0.29850016326304846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$92B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4A18-4294-BC64-76E88C8D86C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92.48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18-4294-BC64-76E88C8D86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45"/>
        <c:overlap val="100"/>
        <c:axId val="752148415"/>
        <c:axId val="752151743"/>
      </c:barChart>
      <c:catAx>
        <c:axId val="75213801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52141759"/>
        <c:crosses val="autoZero"/>
        <c:auto val="1"/>
        <c:lblAlgn val="ctr"/>
        <c:lblOffset val="100"/>
        <c:noMultiLvlLbl val="0"/>
      </c:catAx>
      <c:valAx>
        <c:axId val="75214175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52138015"/>
        <c:crosses val="autoZero"/>
        <c:crossBetween val="between"/>
      </c:valAx>
      <c:valAx>
        <c:axId val="752151743"/>
        <c:scaling>
          <c:orientation val="minMax"/>
          <c:max val="35"/>
        </c:scaling>
        <c:delete val="1"/>
        <c:axPos val="r"/>
        <c:numFmt formatCode="General" sourceLinked="1"/>
        <c:majorTickMark val="out"/>
        <c:minorTickMark val="none"/>
        <c:tickLblPos val="nextTo"/>
        <c:crossAx val="752148415"/>
        <c:crosses val="max"/>
        <c:crossBetween val="between"/>
      </c:valAx>
      <c:catAx>
        <c:axId val="75214841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5215174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397577693815676"/>
          <c:y val="5.2787736619045601E-2"/>
          <c:w val="0.59998692070244952"/>
          <c:h val="0.8944245267619087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560-4951-9B1E-1A6E937A0F6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560-4951-9B1E-1A6E937A0F6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560-4951-9B1E-1A6E937A0F6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560-4951-9B1E-1A6E937A0F6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560-4951-9B1E-1A6E937A0F6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560-4951-9B1E-1A6E937A0F6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560-4951-9B1E-1A6E937A0F62}"/>
              </c:ext>
            </c:extLst>
          </c:dPt>
          <c:cat>
            <c:strRef>
              <c:f>Sheet1!$A$2:$A$9</c:f>
              <c:strCache>
                <c:ptCount val="7"/>
                <c:pt idx="0">
                  <c:v>F2F</c:v>
                </c:pt>
                <c:pt idx="1">
                  <c:v>DTC</c:v>
                </c:pt>
                <c:pt idx="2">
                  <c:v>Ad</c:v>
                </c:pt>
                <c:pt idx="3">
                  <c:v>Email</c:v>
                </c:pt>
                <c:pt idx="4">
                  <c:v>Meeting</c:v>
                </c:pt>
                <c:pt idx="5">
                  <c:v>Samples</c:v>
                </c:pt>
                <c:pt idx="6">
                  <c:v>CT</c:v>
                </c:pt>
              </c:strCache>
            </c:strRef>
          </c:cat>
          <c:val>
            <c:numRef>
              <c:f>Sheet1!$B$2:$B$9</c:f>
              <c:numCache>
                <c:formatCode>#,##0</c:formatCode>
                <c:ptCount val="7"/>
                <c:pt idx="0">
                  <c:v>15000</c:v>
                </c:pt>
                <c:pt idx="1">
                  <c:v>3100</c:v>
                </c:pt>
                <c:pt idx="2" formatCode="General">
                  <c:v>90</c:v>
                </c:pt>
                <c:pt idx="3">
                  <c:v>1200</c:v>
                </c:pt>
                <c:pt idx="4">
                  <c:v>2100</c:v>
                </c:pt>
                <c:pt idx="5">
                  <c:v>5700</c:v>
                </c:pt>
                <c:pt idx="6" formatCode="General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52-49A4-B38D-134EFDDF7C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38100"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lt1"/>
            </a:solidFill>
            <a:ln w="12700" cap="flat" cmpd="sng" algn="ctr">
              <a:solidFill>
                <a:schemeClr val="accent3"/>
              </a:solidFill>
              <a:prstDash val="solid"/>
              <a:miter lim="800000"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lt1"/>
              </a:solidFill>
              <a:ln w="101600" cap="flat" cmpd="sng" algn="ctr">
                <a:solidFill>
                  <a:schemeClr val="accent3"/>
                </a:solidFill>
                <a:prstDash val="solid"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5FD5-4E92-9682-99D0ACB4B08A}"/>
              </c:ext>
            </c:extLst>
          </c:dPt>
          <c:dPt>
            <c:idx val="1"/>
            <c:invertIfNegative val="0"/>
            <c:bubble3D val="0"/>
            <c:spPr>
              <a:solidFill>
                <a:schemeClr val="lt1"/>
              </a:solidFill>
              <a:ln w="101600" cap="flat" cmpd="sng" algn="ctr">
                <a:solidFill>
                  <a:schemeClr val="accent6"/>
                </a:solidFill>
                <a:prstDash val="solid"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4-5FD5-4E92-9682-99D0ACB4B08A}"/>
              </c:ext>
            </c:extLst>
          </c:dPt>
          <c:cat>
            <c:strRef>
              <c:f>Sheet1!$A$2:$A$3</c:f>
              <c:strCache>
                <c:ptCount val="2"/>
                <c:pt idx="0">
                  <c:v>S&amp;M</c:v>
                </c:pt>
                <c:pt idx="1">
                  <c:v>R&amp;D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96.25</c:v>
                </c:pt>
                <c:pt idx="1">
                  <c:v>65.5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D5-4E92-9682-99D0ACB4B0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7"/>
        <c:axId val="747667199"/>
        <c:axId val="747659711"/>
      </c:barChart>
      <c:catAx>
        <c:axId val="747667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7659711"/>
        <c:crosses val="autoZero"/>
        <c:auto val="1"/>
        <c:lblAlgn val="ctr"/>
        <c:lblOffset val="100"/>
        <c:noMultiLvlLbl val="0"/>
      </c:catAx>
      <c:valAx>
        <c:axId val="747659711"/>
        <c:scaling>
          <c:orientation val="minMax"/>
          <c:max val="1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In</a:t>
                </a:r>
                <a:r>
                  <a:rPr lang="en-US" baseline="0" dirty="0" smtClean="0"/>
                  <a:t> $B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7667199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95373-CEC6-4D54-964F-A5075A68A34C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8F92D-B938-4EE2-92C5-65D1E955C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85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https://arstechnica.com/science/2019/01/healthcare-industry-spends-30b-on-marketing-most-of-it-goes-to-doctors/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https://www.drugwatch.com/featured/big-pharma-marketing/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https://www.washingtonpost.com/news/wonk/wp/2015/02/11/big-pharmaceutical-companies-are-spending-far-more-on-marketing-than-research/?noredirect=on&amp;utm_term=.30951e8057e2</a:t>
            </a:r>
          </a:p>
          <a:p>
            <a:r>
              <a:rPr lang="en-US" dirty="0" smtClean="0"/>
              <a:t>https://spartanideas.msu.edu/2015/03/01/design-critique-putting-big-pharma-spending-in-perspective/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60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837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440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BA977D-F01B-45A3-A788-241A0D7E0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35981"/>
            <a:ext cx="12192000" cy="9220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609601" y="512064"/>
            <a:ext cx="3181207" cy="6827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609600" y="2255520"/>
            <a:ext cx="6705600" cy="1403461"/>
          </a:xfrm>
        </p:spPr>
        <p:txBody>
          <a:bodyPr anchor="b">
            <a:spAutoFit/>
          </a:bodyPr>
          <a:lstStyle>
            <a:lvl1pPr algn="l">
              <a:defRPr sz="5067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609600" y="4157473"/>
            <a:ext cx="6705600" cy="718145"/>
          </a:xfrm>
        </p:spPr>
        <p:txBody>
          <a:bodyPr>
            <a:sp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2pPr>
            <a:lvl3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5pPr>
            <a:lvl6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6pPr>
            <a:lvl7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7pPr>
            <a:lvl8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8pPr>
            <a:lvl9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609600" y="6343036"/>
            <a:ext cx="6705600" cy="153888"/>
          </a:xfrm>
        </p:spPr>
        <p:txBody>
          <a:bodyPr>
            <a:spAutoFit/>
          </a:bodyPr>
          <a:lstStyle>
            <a:lvl1pPr>
              <a:defRPr sz="1000">
                <a:solidFill>
                  <a:schemeClr val="bg1"/>
                </a:solidFill>
              </a:defRPr>
            </a:lvl1pPr>
            <a:lvl2pPr marL="0" indent="0">
              <a:defRPr sz="1000">
                <a:solidFill>
                  <a:schemeClr val="bg1"/>
                </a:solidFill>
              </a:defRPr>
            </a:lvl2pPr>
            <a:lvl3pPr marL="0" indent="0">
              <a:defRPr sz="1000">
                <a:solidFill>
                  <a:schemeClr val="bg1"/>
                </a:solidFill>
              </a:defRPr>
            </a:lvl3pPr>
            <a:lvl4pPr marL="0" indent="0">
              <a:defRPr sz="1000">
                <a:solidFill>
                  <a:schemeClr val="bg1"/>
                </a:solidFill>
              </a:defRPr>
            </a:lvl4pPr>
            <a:lvl5pPr marL="0" indent="0">
              <a:defRPr sz="1000">
                <a:solidFill>
                  <a:schemeClr val="bg1"/>
                </a:solidFill>
              </a:defRPr>
            </a:lvl5pPr>
            <a:lvl6pPr marL="0" indent="0">
              <a:defRPr sz="1000">
                <a:solidFill>
                  <a:schemeClr val="bg1"/>
                </a:solidFill>
              </a:defRPr>
            </a:lvl6pPr>
            <a:lvl7pPr marL="0" indent="0">
              <a:defRPr sz="1000">
                <a:solidFill>
                  <a:schemeClr val="bg1"/>
                </a:solidFill>
              </a:defRPr>
            </a:lvl7pPr>
            <a:lvl8pPr marL="0" indent="0">
              <a:defRPr sz="1000">
                <a:solidFill>
                  <a:schemeClr val="bg1"/>
                </a:solidFill>
              </a:defRPr>
            </a:lvl8pPr>
            <a:lvl9pPr marL="0" indent="0">
              <a:defRPr sz="1000">
                <a:solidFill>
                  <a:schemeClr val="bg1"/>
                </a:solidFill>
              </a:defRPr>
            </a:lvl9pPr>
          </a:lstStyle>
          <a:p>
            <a:r>
              <a:rPr lang="en-US" smtClean="0"/>
              <a:t>© 2018 Cognizant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609600" y="3904765"/>
            <a:ext cx="3048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86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2/3,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7382256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07680" y="1682496"/>
            <a:ext cx="3584448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60974-838A-40CC-8A5B-B6116CA4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B6AA-52B4-494A-A3CC-9F631DBC049D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2370C-3F6B-42C0-8834-DB340609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5B230-74A0-418F-BBA9-0B141D8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70E20-6501-4F77-9CBC-3806310ED989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DDA0DA6-E3B0-4903-A9B6-BBC566D4D7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44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3" y="1682496"/>
            <a:ext cx="11180063" cy="1060704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064" y="2987040"/>
            <a:ext cx="5486400" cy="31211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69CF19-0589-4E7F-87F9-FC7CAC6AC6D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6206067" y="2987040"/>
            <a:ext cx="5486400" cy="31211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A1A39-C278-49C1-98BD-03DFB86ACBB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A4F26AE-5454-4F9D-AAE5-D3D002DD7C9F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52B1C-E724-479F-B20E-0E459E80FD0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8CA9C-FCAF-4B99-B5F6-60AF3219B3B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CFE254-800B-4596-8FBC-3984CE5AE788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304A10A-1409-4F5A-9F54-EB802809A8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56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3" y="1682496"/>
            <a:ext cx="11180063" cy="1060704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064" y="2987040"/>
            <a:ext cx="5486400" cy="31211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5B5CE85F-2A75-4693-93B8-CBF7927F72B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205725" y="2987040"/>
            <a:ext cx="5486400" cy="3121152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33434-287A-47FC-8826-927D06662D6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98D386E0-6517-4865-845C-C9D03EFE0238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31ED2-2FB0-4787-9839-9D3116D30B63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A36B9-835B-4A55-994F-E64CDB64656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11681F-8020-4D84-9273-264D5F39BDAF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1E49D76-A2A1-4E8C-8CF5-299D8A1F2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64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3" y="1682496"/>
            <a:ext cx="11180063" cy="1060704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5" y="2987040"/>
            <a:ext cx="5486400" cy="31211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325C43-3F77-4CF9-8E6F-F5DB1CDCD7D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12063" y="2987040"/>
            <a:ext cx="5486400" cy="3121152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3C2E1-148D-4C6B-A6B6-6408779530FF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3BCD788F-B9E9-4F14-B100-50586E972F9F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894B6-9AEC-449F-97A3-25262205013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B10EAF-6394-4900-AC77-D434D0DE4BE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C731D1-00A8-4565-A437-8595C7E6650E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ECD6034-AE10-44AD-8FB1-7887B1710C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789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6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76679"/>
            <a:ext cx="3584448" cy="21579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064" y="4098770"/>
            <a:ext cx="3584448" cy="201167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15968" y="1676679"/>
            <a:ext cx="3584448" cy="21579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3A29B0-716A-4C35-A013-3FAC88D7A8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315968" y="4096512"/>
            <a:ext cx="3584448" cy="201167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4F57E95-9B34-49D0-B2D5-56ED760D9CA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107680" y="1682496"/>
            <a:ext cx="3584448" cy="21579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EF22231-FA42-42CF-AB2B-892F463A811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107680" y="4096512"/>
            <a:ext cx="3584448" cy="20116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66D76-6B79-48C4-8251-348E1555D51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01856AD-287E-4B42-827F-672E72E0C412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02B7B-0702-48E3-8554-1CD7C994F25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8D6D6-7FF6-449D-9219-4E96EBA4FD1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F1CC7F-1769-4309-B028-FCCD6DB279B4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02C49C4-4B74-4AA3-BB68-2300CD8650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52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8" y="1682496"/>
            <a:ext cx="5486400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7697-AE57-43B3-A9C4-B97982A7969B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8BD2276-8977-4766-9164-0C1C18520B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54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BF87-93DB-41AC-97FE-D5B0EDE196CB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0A897C52-38E8-4C02-B11A-8278FD59AD0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05728" y="1682495"/>
            <a:ext cx="5986272" cy="4425696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E6D374-812D-46BD-ACCF-706447B9BF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23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AD6C-D0A4-4637-9498-78703FB83037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C20B5319-2B45-4252-BEAB-FDF0E14B7070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6205728" y="1682496"/>
            <a:ext cx="5986272" cy="442569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Insert Media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E423FB-65E5-44B7-A219-A6E67DC3F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535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9792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ClrTx/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ClrTx/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ClrTx/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064" y="1682496"/>
            <a:ext cx="5486400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EAAF-6EEB-4F52-AFCF-EAA3159D879B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A665A60-4126-4C36-935C-5B20305506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004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Picture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9792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ClrTx/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ClrTx/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ClrTx/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E752-6178-4BDC-A142-2B2569EDD04D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B791A77E-A9F3-439D-B41C-153F4D9DA61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682496"/>
            <a:ext cx="5998464" cy="44256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101BBA-D0AC-40A0-823F-9602CC0602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71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F1FCDD-9A69-4405-B89F-CFDAF1874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8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609600" y="2254916"/>
            <a:ext cx="6705600" cy="1403461"/>
          </a:xfrm>
        </p:spPr>
        <p:txBody>
          <a:bodyPr anchor="b">
            <a:spAutoFit/>
          </a:bodyPr>
          <a:lstStyle>
            <a:lvl1pPr algn="l">
              <a:defRPr sz="50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609600" y="4157473"/>
            <a:ext cx="6705600" cy="718145"/>
          </a:xfrm>
        </p:spPr>
        <p:txBody>
          <a:bodyPr>
            <a:sp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2pPr>
            <a:lvl3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  <a:lvl6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6pPr>
            <a:lvl7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7pPr>
            <a:lvl8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8pPr>
            <a:lvl9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609600" y="6343036"/>
            <a:ext cx="6705600" cy="153888"/>
          </a:xfrm>
        </p:spPr>
        <p:txBody>
          <a:bodyPr>
            <a:spAutoFit/>
          </a:bodyPr>
          <a:lstStyle>
            <a:lvl1pPr>
              <a:defRPr sz="1000">
                <a:solidFill>
                  <a:schemeClr val="bg1"/>
                </a:solidFill>
              </a:defRPr>
            </a:lvl1pPr>
            <a:lvl2pPr marL="0" indent="0">
              <a:defRPr sz="1000">
                <a:solidFill>
                  <a:schemeClr val="bg1"/>
                </a:solidFill>
              </a:defRPr>
            </a:lvl2pPr>
            <a:lvl3pPr marL="0" indent="0">
              <a:defRPr sz="1000">
                <a:solidFill>
                  <a:schemeClr val="bg1"/>
                </a:solidFill>
              </a:defRPr>
            </a:lvl3pPr>
            <a:lvl4pPr marL="0" indent="0">
              <a:defRPr sz="1000">
                <a:solidFill>
                  <a:schemeClr val="bg1"/>
                </a:solidFill>
              </a:defRPr>
            </a:lvl4pPr>
            <a:lvl5pPr marL="0" indent="0">
              <a:defRPr sz="1000">
                <a:solidFill>
                  <a:schemeClr val="bg1"/>
                </a:solidFill>
              </a:defRPr>
            </a:lvl5pPr>
            <a:lvl6pPr marL="0" indent="0">
              <a:defRPr sz="1000">
                <a:solidFill>
                  <a:schemeClr val="bg1"/>
                </a:solidFill>
              </a:defRPr>
            </a:lvl6pPr>
            <a:lvl7pPr marL="0" indent="0">
              <a:defRPr sz="1000">
                <a:solidFill>
                  <a:schemeClr val="bg1"/>
                </a:solidFill>
              </a:defRPr>
            </a:lvl7pPr>
            <a:lvl8pPr marL="0" indent="0">
              <a:defRPr sz="1000">
                <a:solidFill>
                  <a:schemeClr val="bg1"/>
                </a:solidFill>
              </a:defRPr>
            </a:lvl8pPr>
            <a:lvl9pPr marL="0" indent="0">
              <a:defRPr sz="1000">
                <a:solidFill>
                  <a:schemeClr val="bg1"/>
                </a:solidFill>
              </a:defRPr>
            </a:lvl9pPr>
          </a:lstStyle>
          <a:p>
            <a:r>
              <a:rPr lang="en-US" smtClean="0"/>
              <a:t>© 2018 Cognizant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609600" y="3904765"/>
            <a:ext cx="3048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1" y="512064"/>
            <a:ext cx="3181207" cy="6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887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Media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9792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ClrTx/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ClrTx/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ClrTx/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64B7-435C-4AA1-A62E-A1663B697282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7A841180-8D0B-4829-9826-A334842E6739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0" y="1682496"/>
            <a:ext cx="5998464" cy="4425696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714AE5-4850-4466-8C9F-DD59FC000F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084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vanc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81C643-B400-4457-BA76-DC5CEB304A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31769" cy="685800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87296" y="1633728"/>
            <a:ext cx="8961120" cy="2292096"/>
          </a:xfrm>
        </p:spPr>
        <p:txBody>
          <a:bodyPr anchor="t" anchorCtr="0">
            <a:noAutofit/>
          </a:bodyPr>
          <a:lstStyle>
            <a:lvl1pPr>
              <a:defRPr sz="5867">
                <a:solidFill>
                  <a:schemeClr val="tx1"/>
                </a:solidFill>
              </a:defRPr>
            </a:lvl1pPr>
            <a:lvl2pPr marL="309026" indent="-309026">
              <a:buNone/>
              <a:defRPr sz="5867">
                <a:solidFill>
                  <a:schemeClr val="tx1"/>
                </a:solidFill>
              </a:defRPr>
            </a:lvl2pPr>
            <a:lvl3pPr marL="304792" indent="-304792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6pPr>
            <a:lvl7pPr marL="0" indent="0">
              <a:buClrTx/>
              <a:buNone/>
              <a:defRPr sz="1600" i="1">
                <a:solidFill>
                  <a:schemeClr val="tx1"/>
                </a:solidFill>
              </a:defRPr>
            </a:lvl7pPr>
            <a:lvl8pPr marL="0" indent="0">
              <a:buClrTx/>
              <a:buNone/>
              <a:defRPr sz="16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315200" y="6400800"/>
            <a:ext cx="1219200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6F2A938-361F-4F67-8BCD-4248013A871E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87295" y="6400800"/>
            <a:ext cx="6096000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>
          <a:xfrm>
            <a:off x="414528" y="6400800"/>
            <a:ext cx="304800" cy="2072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1987295" y="1463040"/>
            <a:ext cx="896112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20ADF0C-4BBB-45C4-865D-6FA4EAC379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0464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3712" y="1633728"/>
            <a:ext cx="8961120" cy="2292096"/>
          </a:xfrm>
        </p:spPr>
        <p:txBody>
          <a:bodyPr anchor="t" anchorCtr="0">
            <a:noAutofit/>
          </a:bodyPr>
          <a:lstStyle>
            <a:lvl1pPr>
              <a:defRPr sz="5867">
                <a:solidFill>
                  <a:schemeClr val="tx1"/>
                </a:solidFill>
              </a:defRPr>
            </a:lvl1pPr>
            <a:lvl2pPr marL="309026" indent="-309026">
              <a:buNone/>
              <a:defRPr sz="5867">
                <a:solidFill>
                  <a:schemeClr val="tx1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72216AA-C246-4BF8-9778-027A671AE05C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43712" y="6400800"/>
            <a:ext cx="6096000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14528" y="6400800"/>
            <a:ext cx="304800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743712" y="1463040"/>
            <a:ext cx="896112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63F996-94D9-4E07-B4CD-3CF156807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334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Divider /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3712" y="1633728"/>
            <a:ext cx="8961120" cy="2292096"/>
          </a:xfrm>
        </p:spPr>
        <p:txBody>
          <a:bodyPr anchor="t" anchorCtr="0">
            <a:noAutofit/>
          </a:bodyPr>
          <a:lstStyle>
            <a:lvl1pPr>
              <a:defRPr sz="5867">
                <a:solidFill>
                  <a:schemeClr val="bg1"/>
                </a:solidFill>
              </a:defRPr>
            </a:lvl1pPr>
            <a:lvl2pPr marL="309026" indent="-309026">
              <a:buNone/>
              <a:defRPr sz="5867">
                <a:solidFill>
                  <a:schemeClr val="bg1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951C51-9575-4E82-9944-2A080A1D1416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43712" y="6400800"/>
            <a:ext cx="6096000" cy="2072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14528" y="6400800"/>
            <a:ext cx="304800" cy="2072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743712" y="1463040"/>
            <a:ext cx="8961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990A6E3-DE2F-40B3-955E-42C3550BD2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667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7440-A164-4BE7-A683-1DC89B30E100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E53A72-E1D6-4692-98EC-6243614B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49D8E0-67E3-4D7E-847C-95CFA1F8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069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9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A1AF48-9BFD-46FF-86A7-B5574951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5" y="365760"/>
            <a:ext cx="11176583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A9DCA-C8FA-4C09-B99A-DC34A0B429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8644D50-66B5-4F98-BB65-0462948F36D0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9C752-D058-463B-9E84-F0D0FB1AA2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1AAD6-6BF9-44BD-8B5E-441D9E17EC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E2704D-D973-44F5-AFE3-5458B42961F6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9E830F-3EEF-43CF-8DA5-7C9FAB97A0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6134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9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723C8-B7B3-4950-BDEC-A8C820F2E9F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592C196-58BA-4F0F-83A6-F3DD888CADD0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7F4B0-9013-4E9E-9C02-E80308C894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F68D0-3D52-4AAE-BAD5-E685A44EC4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C0B7B8-5D2E-4DC2-8ED6-129DC4E412E4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555C70-7666-4B1C-BD96-58FC37C94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0026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" y="4267200"/>
            <a:ext cx="12191999" cy="1828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6472576-AA86-442F-942A-4D33C4E2B31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12064" y="365760"/>
            <a:ext cx="11180064" cy="36576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71916-F690-4209-B46C-EC1B2FCDBE7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4306A5D-4C19-4CEA-B7B4-5CF5FBCE4B8F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2348C-75B0-4FAD-B938-374E4C3CF7C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8C4C5-03BD-4CB4-9145-5AD4CD061F5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861592-E564-44B4-A852-0D4E56011C1F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2063E46-1CE4-4B18-8360-8C206F79FA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298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96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9B5BD-B7AB-4911-895E-9E202985C1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DB0EFEF-BBC8-473D-9AE1-F3955CF8ED7D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5353D-C3F0-4610-AC96-51E1C3E245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1F65-3889-43EC-925C-AE198E6C39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A89284-C4DA-40FB-8673-D09F327E1187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E404F8E-3569-4CB7-9779-AC1B195F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042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524000"/>
            <a:ext cx="12192000" cy="4572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7701FDA-857B-4B97-A1E3-A1B888D9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5" y="365760"/>
            <a:ext cx="11176583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CC38F-9F2A-422F-979B-8828A725FA8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3C89F2-7833-484F-A65C-662F6D68DDD3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87D2D-86BD-4F81-ABB2-617104A445E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DFD90-6BB1-437F-9F87-F0EE11D6B0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E7E8EB-BBE8-401F-8C15-7A754DD1C2CB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2F5B8BF-A1CE-42CC-ACF4-0A5192FDE5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26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609600" y="2254916"/>
            <a:ext cx="6705600" cy="1403461"/>
          </a:xfrm>
        </p:spPr>
        <p:txBody>
          <a:bodyPr anchor="b">
            <a:spAutoFit/>
          </a:bodyPr>
          <a:lstStyle>
            <a:lvl1pPr algn="l">
              <a:defRPr sz="50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609600" y="4157473"/>
            <a:ext cx="6705600" cy="718145"/>
          </a:xfrm>
        </p:spPr>
        <p:txBody>
          <a:bodyPr>
            <a:sp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2pPr>
            <a:lvl3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  <a:lvl6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6pPr>
            <a:lvl7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7pPr>
            <a:lvl8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8pPr>
            <a:lvl9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609600" y="6343036"/>
            <a:ext cx="6705600" cy="153888"/>
          </a:xfrm>
        </p:spPr>
        <p:txBody>
          <a:bodyPr>
            <a:spAutoFit/>
          </a:bodyPr>
          <a:lstStyle>
            <a:lvl1pPr>
              <a:defRPr sz="1000">
                <a:solidFill>
                  <a:schemeClr val="bg1"/>
                </a:solidFill>
              </a:defRPr>
            </a:lvl1pPr>
            <a:lvl2pPr marL="0" indent="0">
              <a:defRPr sz="1000">
                <a:solidFill>
                  <a:schemeClr val="bg1"/>
                </a:solidFill>
              </a:defRPr>
            </a:lvl2pPr>
            <a:lvl3pPr marL="0" indent="0">
              <a:defRPr sz="1000">
                <a:solidFill>
                  <a:schemeClr val="bg1"/>
                </a:solidFill>
              </a:defRPr>
            </a:lvl3pPr>
            <a:lvl4pPr marL="0" indent="0">
              <a:defRPr sz="1000">
                <a:solidFill>
                  <a:schemeClr val="bg1"/>
                </a:solidFill>
              </a:defRPr>
            </a:lvl4pPr>
            <a:lvl5pPr marL="0" indent="0">
              <a:defRPr sz="1000">
                <a:solidFill>
                  <a:schemeClr val="bg1"/>
                </a:solidFill>
              </a:defRPr>
            </a:lvl5pPr>
            <a:lvl6pPr marL="0" indent="0">
              <a:defRPr sz="1000">
                <a:solidFill>
                  <a:schemeClr val="bg1"/>
                </a:solidFill>
              </a:defRPr>
            </a:lvl6pPr>
            <a:lvl7pPr marL="0" indent="0">
              <a:defRPr sz="1000">
                <a:solidFill>
                  <a:schemeClr val="bg1"/>
                </a:solidFill>
              </a:defRPr>
            </a:lvl7pPr>
            <a:lvl8pPr marL="0" indent="0">
              <a:defRPr sz="1000">
                <a:solidFill>
                  <a:schemeClr val="bg1"/>
                </a:solidFill>
              </a:defRPr>
            </a:lvl8pPr>
            <a:lvl9pPr marL="0" indent="0">
              <a:defRPr sz="1000">
                <a:solidFill>
                  <a:schemeClr val="bg1"/>
                </a:solidFill>
              </a:defRPr>
            </a:lvl9pPr>
          </a:lstStyle>
          <a:p>
            <a:r>
              <a:rPr lang="en-US" smtClean="0"/>
              <a:t>© 2018 Cognizant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609600" y="3904765"/>
            <a:ext cx="3048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1" y="512064"/>
            <a:ext cx="3181207" cy="6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842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8" y="365762"/>
            <a:ext cx="5486400" cy="573023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Media Placeholder 15">
            <a:extLst>
              <a:ext uri="{FF2B5EF4-FFF2-40B4-BE49-F238E27FC236}">
                <a16:creationId xmlns:a16="http://schemas.microsoft.com/office/drawing/2014/main" id="{CEB5CA12-0E7C-45C9-92C9-E64DA0065752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0" y="0"/>
            <a:ext cx="5998464" cy="6096000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91859-85A6-4652-BB50-DE18F40DAE1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2891E91-9488-4616-A4E9-562C551F1C22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760E2-6197-4679-A293-2A1317EFAB4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677D8-5DFC-45CA-854E-7E2FDF7D479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6A4D1D-419D-453A-9A35-9EF2960602A8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AA30451-9D03-4FA5-AF5E-920706E8ED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915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8" y="365760"/>
            <a:ext cx="5486400" cy="573023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3F330-9F76-4B2D-936C-BA16606110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5998633" cy="6096000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1D49F-49AB-492E-AADA-3FDC394DFDF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3F262AA-DEDE-48CB-AC20-EF8642D85293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7AAB2-79C4-4D8A-B367-D69C5CB9771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EC04C-1500-45F6-8042-1CE988757A4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2DAA9B-CFA7-4AA1-B116-CD98263A7298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3F9A740-E5A2-4D3A-836A-46E192FC21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8415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7968"/>
            <a:ext cx="12177836" cy="68500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864" y="2438400"/>
            <a:ext cx="10363200" cy="438912"/>
          </a:xfrm>
        </p:spPr>
        <p:txBody>
          <a:bodyPr anchor="b" anchorCtr="0">
            <a:noAutofit/>
          </a:bodyPr>
          <a:lstStyle>
            <a:lvl1pPr>
              <a:defRPr sz="4267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16864" y="3255264"/>
            <a:ext cx="10363200" cy="8412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667">
                <a:solidFill>
                  <a:schemeClr val="tx1"/>
                </a:solidFill>
              </a:defRPr>
            </a:lvl1pPr>
            <a:lvl2pPr marL="0" indent="0">
              <a:buNone/>
              <a:defRPr sz="2667">
                <a:solidFill>
                  <a:schemeClr val="tx1"/>
                </a:solidFill>
              </a:defRPr>
            </a:lvl2pPr>
            <a:lvl3pPr marL="0" indent="0">
              <a:buNone/>
              <a:defRPr sz="2667">
                <a:solidFill>
                  <a:schemeClr val="tx1"/>
                </a:solidFill>
              </a:defRPr>
            </a:lvl3pPr>
            <a:lvl4pPr marL="0" indent="0">
              <a:buNone/>
              <a:defRPr sz="2667">
                <a:solidFill>
                  <a:schemeClr val="tx1"/>
                </a:solidFill>
              </a:defRPr>
            </a:lvl4pPr>
            <a:lvl5pPr marL="0" indent="0">
              <a:buNone/>
              <a:defRPr sz="2667">
                <a:solidFill>
                  <a:schemeClr val="tx1"/>
                </a:solidFill>
              </a:defRPr>
            </a:lvl5pPr>
            <a:lvl6pPr marL="0" indent="0">
              <a:buNone/>
              <a:defRPr sz="2667">
                <a:solidFill>
                  <a:schemeClr val="tx1"/>
                </a:solidFill>
              </a:defRPr>
            </a:lvl6pPr>
            <a:lvl7pPr marL="0" indent="0">
              <a:buNone/>
              <a:defRPr sz="2667">
                <a:solidFill>
                  <a:schemeClr val="tx1"/>
                </a:solidFill>
              </a:defRPr>
            </a:lvl7pPr>
            <a:lvl8pPr marL="0" indent="0">
              <a:buNone/>
              <a:defRPr sz="2667">
                <a:solidFill>
                  <a:schemeClr val="tx1"/>
                </a:solidFill>
              </a:defRPr>
            </a:lvl8pPr>
            <a:lvl9pPr marL="0" indent="0">
              <a:buNone/>
              <a:defRPr sz="2667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784203" y="-129636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err="1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 userDrawn="1"/>
        </p:nvCxnSpPr>
        <p:spPr>
          <a:xfrm>
            <a:off x="814851" y="3066288"/>
            <a:ext cx="2478245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8392930" y="512064"/>
            <a:ext cx="3181207" cy="6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1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Picture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BD88AD-BF9F-4A95-ACE0-0665F32F8D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28032" y="1682496"/>
            <a:ext cx="6855968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77943" indent="-377943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867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3pPr>
            <a:lvl4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4pPr>
            <a:lvl5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6pPr>
            <a:lvl7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marL="609585" lvl="1" indent="-609585">
              <a:buNone/>
            </a:pPr>
            <a:endParaRPr kumimoji="0" lang="en-US" sz="3733" b="0" i="0" u="none" strike="noStrike" kern="1200" cap="none" spc="0" normalizeH="0" baseline="0" noProof="0" dirty="0">
              <a:ln>
                <a:noFill/>
              </a:ln>
              <a:solidFill>
                <a:srgbClr val="0033B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A5CEAD-8DF7-4847-A3C5-A3EBD2E6DC6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000" y="1682495"/>
            <a:ext cx="3676651" cy="4425696"/>
          </a:xfrm>
          <a:noFill/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B4A54-5341-4A6F-9733-3D09E3B0E7F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9E508C-8E0B-469F-A2D9-AC62101F5C05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F96F16-06EB-41EA-A547-8A5407FBCF4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CDF8484-6FCC-46A8-B1A4-B877ED71BD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8FABAD-01EF-483E-B2EF-403B57169C4D}"/>
              </a:ext>
            </a:extLst>
          </p:cNvPr>
          <p:cNvCxnSpPr>
            <a:cxnSpLocks/>
          </p:cNvCxnSpPr>
          <p:nvPr userDrawn="1"/>
        </p:nvCxnSpPr>
        <p:spPr>
          <a:xfrm>
            <a:off x="513261" y="6254496"/>
            <a:ext cx="1117886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42CD7C5-2D34-4C27-8DA0-D81A9530F1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5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686D16-B817-4FD7-91EF-E75DCEECBD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3936" y="1682496"/>
            <a:ext cx="11180064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77943" indent="-377943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867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3pPr>
            <a:lvl4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4pPr>
            <a:lvl5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6pPr>
            <a:lvl7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FADBE-3030-4F6C-88B1-C1A6FD63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A04BE0-EF35-4D6F-B801-4137CADB0D75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82AB7-CA5B-4BB2-9297-72F42A2F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0976E-13F2-445E-A5C4-28915A05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1AD09-EFF5-4259-BC1F-AFBAA6EE5437}"/>
              </a:ext>
            </a:extLst>
          </p:cNvPr>
          <p:cNvCxnSpPr>
            <a:cxnSpLocks/>
          </p:cNvCxnSpPr>
          <p:nvPr userDrawn="1"/>
        </p:nvCxnSpPr>
        <p:spPr>
          <a:xfrm>
            <a:off x="513261" y="6254496"/>
            <a:ext cx="1117886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5BD48D0-E8C8-4058-B322-A6DC8E33D7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0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17DD-19FC-4C3A-8168-1354DEB9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" y="1682496"/>
            <a:ext cx="11180064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D511AA-6A21-4D17-A7EA-84E88C35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313F-8A13-4A41-A8D7-31FB2FB074CF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1582F7-096C-4E61-A430-37DE800F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ECEAA4-0F33-4B6D-A269-0A7754E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14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5486400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7" y="1682496"/>
            <a:ext cx="5486400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4CB0-E1A6-4DBC-8C27-B432BF95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7146-9954-4458-9279-AA08A3B071CD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FAE45-F8BC-40F3-9164-D36C18C3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C111-2740-46AF-A4EE-25875C41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772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3584448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09872" y="1682496"/>
            <a:ext cx="3584448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07680" y="1682496"/>
            <a:ext cx="3584448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A35C2-C0F4-49D9-B722-67323A6F7F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9509183-A3A4-4971-BEBF-1DCDFEAEA734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FFCDF-15C2-443A-9747-477B83B8C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63F49-35A6-44FE-8D1B-AF1E3728CA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6EBED9-9EFE-447A-BEE0-FCC12D286A78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87AFB02-A938-4E08-B29B-ED6F9D4431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2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1/3,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3584448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09872" y="1682496"/>
            <a:ext cx="7382256" cy="44256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1406E-2CA1-499E-A808-27B12449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5538-3BC1-4274-BECE-326EC075782F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5E847-C84C-457F-B901-2EEB12AD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10D1C-F2EA-46B6-B35A-881C8F5C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49C702-A52C-4836-AD09-FFA898A62A90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FD43C0D-A77C-4195-A4E0-023F5CDE94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3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" y="1682496"/>
            <a:ext cx="11180064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400800"/>
            <a:ext cx="12192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2C7141F-1075-416F-B85B-2A67B4DBA6BF}" type="datetime1">
              <a:rPr lang="en-US" smtClean="0"/>
              <a:t>9/27/2019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3440" y="6400800"/>
            <a:ext cx="60960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2064" y="6400800"/>
            <a:ext cx="3048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accent6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9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</p:sldLayoutIdLst>
  <p:hf hd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04792" indent="-304792" algn="l" defTabSz="1219170" rtl="0" eaLnBrk="1" latinLnBrk="0" hangingPunct="1">
        <a:lnSpc>
          <a:spcPct val="100000"/>
        </a:lnSpc>
        <a:spcBef>
          <a:spcPts val="800"/>
        </a:spcBef>
        <a:buClrTx/>
        <a:buSzPct val="125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09585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377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19170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523962" indent="-304792" algn="l" defTabSz="121917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828754" indent="-304792" algn="l" defTabSz="121917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+mn-lt"/>
          <a:ea typeface="+mn-ea"/>
          <a:cs typeface="+mn-cs"/>
        </a:defRPr>
      </a:lvl7pPr>
      <a:lvl8pPr marL="2133547" indent="-304792" algn="l" defTabSz="121917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8pPr>
      <a:lvl9pPr marL="2133547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9.jpeg"/><Relationship Id="rId7" Type="http://schemas.openxmlformats.org/officeDocument/2006/relationships/chart" Target="../charts/chart2.xml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chart" Target="../charts/chart3.xml"/><Relationship Id="rId5" Type="http://schemas.openxmlformats.org/officeDocument/2006/relationships/image" Target="../media/image10.png"/><Relationship Id="rId10" Type="http://schemas.openxmlformats.org/officeDocument/2006/relationships/image" Target="../media/image14.jpeg"/><Relationship Id="rId4" Type="http://schemas.openxmlformats.org/officeDocument/2006/relationships/chart" Target="../charts/chart1.xml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956582"/>
            <a:ext cx="9981062" cy="701795"/>
          </a:xfrm>
        </p:spPr>
        <p:txBody>
          <a:bodyPr/>
          <a:lstStyle/>
          <a:p>
            <a:r>
              <a:rPr lang="en-US" dirty="0" smtClean="0"/>
              <a:t>Idea Harvest 2.0 </a:t>
            </a:r>
            <a:r>
              <a:rPr lang="en-US" dirty="0" smtClean="0"/>
              <a:t>– Mendel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97" y="4157472"/>
            <a:ext cx="9981065" cy="841256"/>
          </a:xfrm>
        </p:spPr>
        <p:txBody>
          <a:bodyPr/>
          <a:lstStyle/>
          <a:p>
            <a:r>
              <a:rPr lang="en-US" dirty="0" smtClean="0"/>
              <a:t>Account Name: AbbVie Inc.</a:t>
            </a:r>
          </a:p>
          <a:p>
            <a:r>
              <a:rPr lang="en-US" dirty="0" smtClean="0"/>
              <a:t>Team Captain </a:t>
            </a:r>
            <a:r>
              <a:rPr lang="en-US" dirty="0"/>
              <a:t>: Raju Chowdhury (</a:t>
            </a:r>
            <a:r>
              <a:rPr lang="en-US" dirty="0" smtClean="0"/>
              <a:t>434896)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2019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56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65" y="1007204"/>
            <a:ext cx="2654217" cy="106070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Medical Sales Representative</a:t>
            </a:r>
            <a:endParaRPr lang="en-US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30" name="Picture 6" descr="Image result for Medical Sales rep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7908"/>
            <a:ext cx="29622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08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global map backgroun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49"/>
          <a:stretch/>
        </p:blipFill>
        <p:spPr bwMode="auto">
          <a:xfrm>
            <a:off x="18773" y="0"/>
            <a:ext cx="12173227" cy="758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92" y="266927"/>
            <a:ext cx="11679936" cy="1060704"/>
          </a:xfrm>
        </p:spPr>
        <p:txBody>
          <a:bodyPr/>
          <a:lstStyle/>
          <a:p>
            <a:r>
              <a:rPr lang="en-US" dirty="0" smtClean="0"/>
              <a:t>Current Industry Facts		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53440" y="6647940"/>
            <a:ext cx="6096000" cy="207264"/>
          </a:xfrm>
        </p:spPr>
        <p:txBody>
          <a:bodyPr/>
          <a:lstStyle/>
          <a:p>
            <a:r>
              <a:rPr lang="en-US" dirty="0" smtClean="0"/>
              <a:t>© 2018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2064" y="6647940"/>
            <a:ext cx="304800" cy="207264"/>
          </a:xfrm>
        </p:spPr>
        <p:txBody>
          <a:bodyPr/>
          <a:lstStyle/>
          <a:p>
            <a:fld id="{2EFEF571-C9B4-4D92-A7F7-315B894862A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8774" y="3906217"/>
            <a:ext cx="42611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Impending </a:t>
            </a:r>
            <a:r>
              <a:rPr lang="en-US" sz="3200" dirty="0"/>
              <a:t>Challenges</a:t>
            </a:r>
            <a:endParaRPr lang="en-US" sz="32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3976048" y="689068"/>
            <a:ext cx="3496377" cy="3322561"/>
            <a:chOff x="82632" y="330440"/>
            <a:chExt cx="2622283" cy="2491921"/>
          </a:xfrm>
        </p:grpSpPr>
        <p:graphicFrame>
          <p:nvGraphicFramePr>
            <p:cNvPr id="40" name="Chart 39"/>
            <p:cNvGraphicFramePr/>
            <p:nvPr>
              <p:extLst/>
            </p:nvPr>
          </p:nvGraphicFramePr>
          <p:xfrm>
            <a:off x="82632" y="330440"/>
            <a:ext cx="2553730" cy="206109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41" name="Rectangle 40"/>
            <p:cNvSpPr/>
            <p:nvPr/>
          </p:nvSpPr>
          <p:spPr>
            <a:xfrm>
              <a:off x="82632" y="2322128"/>
              <a:ext cx="2622283" cy="5002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67" dirty="0">
                  <a:solidFill>
                    <a:schemeClr val="tx2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68% of global marketing spend in pursuance of HCP/Accounts</a:t>
              </a:r>
              <a:endParaRPr lang="en-US" sz="1867" dirty="0">
                <a:solidFill>
                  <a:schemeClr val="tx2">
                    <a:lumMod val="65000"/>
                    <a:lumOff val="35000"/>
                  </a:schemeClr>
                </a:solidFill>
                <a:latin typeface="Calibri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40600" y="4665796"/>
            <a:ext cx="2182069" cy="1860352"/>
            <a:chOff x="540519" y="3499347"/>
            <a:chExt cx="1636552" cy="1395264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0238" y="3659816"/>
              <a:ext cx="777114" cy="777114"/>
            </a:xfrm>
            <a:prstGeom prst="rect">
              <a:avLst/>
            </a:prstGeom>
          </p:spPr>
        </p:pic>
        <p:grpSp>
          <p:nvGrpSpPr>
            <p:cNvPr id="53" name="Group 52"/>
            <p:cNvGrpSpPr/>
            <p:nvPr/>
          </p:nvGrpSpPr>
          <p:grpSpPr>
            <a:xfrm>
              <a:off x="540519" y="3499347"/>
              <a:ext cx="1636552" cy="1395264"/>
              <a:chOff x="535470" y="3500431"/>
              <a:chExt cx="1636552" cy="1395264"/>
            </a:xfrm>
          </p:grpSpPr>
          <p:sp>
            <p:nvSpPr>
              <p:cNvPr id="44" name="&quot;No&quot; Symbol 43"/>
              <p:cNvSpPr/>
              <p:nvPr/>
            </p:nvSpPr>
            <p:spPr>
              <a:xfrm>
                <a:off x="727385" y="3500431"/>
                <a:ext cx="1097280" cy="1097280"/>
              </a:xfrm>
              <a:prstGeom prst="noSmoking">
                <a:avLst>
                  <a:gd name="adj" fmla="val 86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35470" y="4610953"/>
                <a:ext cx="1636552" cy="2847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867" b="1" dirty="0">
                    <a:solidFill>
                      <a:schemeClr val="tx2">
                        <a:lumMod val="65000"/>
                        <a:lumOff val="35000"/>
                      </a:schemeClr>
                    </a:solidFill>
                    <a:latin typeface="Calibri" pitchFamily="34" charset="0"/>
                  </a:rPr>
                  <a:t>Restricted Access</a:t>
                </a:r>
                <a:endParaRPr lang="en-US" sz="1867" b="1" dirty="0">
                  <a:solidFill>
                    <a:schemeClr val="tx2">
                      <a:lumMod val="65000"/>
                      <a:lumOff val="35000"/>
                    </a:schemeClr>
                  </a:solidFill>
                  <a:latin typeface="Calibri" pitchFamily="34" charset="0"/>
                </a:endParaRPr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2592283" y="4773136"/>
            <a:ext cx="2347416" cy="1737305"/>
            <a:chOff x="2642910" y="3579473"/>
            <a:chExt cx="1760562" cy="1302979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42910" y="3579473"/>
              <a:ext cx="1760562" cy="885853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2704915" y="4597710"/>
              <a:ext cx="1636552" cy="2847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67" b="1" dirty="0">
                  <a:solidFill>
                    <a:schemeClr val="tx2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Price / Low Margin</a:t>
              </a:r>
              <a:endParaRPr lang="en-US" sz="1867" b="1" dirty="0">
                <a:solidFill>
                  <a:schemeClr val="tx2">
                    <a:lumMod val="65000"/>
                    <a:lumOff val="35000"/>
                  </a:schemeClr>
                </a:solidFill>
                <a:latin typeface="Calibri" pitchFamily="34" charset="0"/>
              </a:endParaRPr>
            </a:p>
          </p:txBody>
        </p:sp>
      </p:grpSp>
      <p:graphicFrame>
        <p:nvGraphicFramePr>
          <p:cNvPr id="52" name="Chart 51"/>
          <p:cNvGraphicFramePr/>
          <p:nvPr>
            <p:extLst/>
          </p:nvPr>
        </p:nvGraphicFramePr>
        <p:xfrm>
          <a:off x="6991071" y="337172"/>
          <a:ext cx="5260221" cy="3528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55" name="Rectangle 54"/>
          <p:cNvSpPr/>
          <p:nvPr/>
        </p:nvSpPr>
        <p:spPr>
          <a:xfrm>
            <a:off x="8472341" y="1361561"/>
            <a:ext cx="1856959" cy="1323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65000"/>
                    <a:lumOff val="35000"/>
                  </a:schemeClr>
                </a:solidFill>
                <a:latin typeface="Calibri" pitchFamily="34" charset="0"/>
              </a:rPr>
              <a:t>55% </a:t>
            </a:r>
          </a:p>
          <a:p>
            <a:pPr algn="ctr"/>
            <a:r>
              <a:rPr lang="en-US" sz="1867" dirty="0">
                <a:solidFill>
                  <a:schemeClr val="tx2">
                    <a:lumMod val="65000"/>
                    <a:lumOff val="35000"/>
                  </a:schemeClr>
                </a:solidFill>
                <a:latin typeface="Calibri" pitchFamily="34" charset="0"/>
              </a:rPr>
              <a:t>spend on F2F </a:t>
            </a:r>
            <a:r>
              <a:rPr lang="en-US" sz="1867" dirty="0">
                <a:solidFill>
                  <a:schemeClr val="tx2">
                    <a:lumMod val="65000"/>
                    <a:lumOff val="35000"/>
                  </a:schemeClr>
                </a:solidFill>
                <a:latin typeface="Calibri" pitchFamily="34" charset="0"/>
              </a:rPr>
              <a:t>promotional </a:t>
            </a:r>
            <a:r>
              <a:rPr lang="en-US" sz="1867" dirty="0">
                <a:solidFill>
                  <a:schemeClr val="tx2">
                    <a:lumMod val="65000"/>
                    <a:lumOff val="35000"/>
                  </a:schemeClr>
                </a:solidFill>
                <a:latin typeface="Calibri" pitchFamily="34" charset="0"/>
              </a:rPr>
              <a:t>activities</a:t>
            </a:r>
            <a:endParaRPr lang="en-US" sz="1867" dirty="0">
              <a:solidFill>
                <a:schemeClr val="tx2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5625055" y="4542692"/>
            <a:ext cx="1625023" cy="2271284"/>
            <a:chOff x="5238765" y="3406639"/>
            <a:chExt cx="1218767" cy="1703463"/>
          </a:xfrm>
        </p:grpSpPr>
        <p:pic>
          <p:nvPicPr>
            <p:cNvPr id="2058" name="Picture 10" descr="Related image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8774" y="3406639"/>
              <a:ext cx="1218758" cy="1218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Rectangle 56"/>
            <p:cNvSpPr/>
            <p:nvPr/>
          </p:nvSpPr>
          <p:spPr>
            <a:xfrm>
              <a:off x="5238765" y="4609869"/>
              <a:ext cx="1207614" cy="5002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67" b="1" dirty="0">
                  <a:solidFill>
                    <a:schemeClr val="tx2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Regulatory Constraints</a:t>
              </a:r>
              <a:endParaRPr lang="en-US" sz="1867" b="1" dirty="0">
                <a:solidFill>
                  <a:schemeClr val="tx2">
                    <a:lumMod val="65000"/>
                    <a:lumOff val="35000"/>
                  </a:schemeClr>
                </a:solidFill>
                <a:latin typeface="Calibri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9756879" y="4790497"/>
            <a:ext cx="2559184" cy="1604106"/>
            <a:chOff x="7317659" y="3592873"/>
            <a:chExt cx="1919388" cy="1203080"/>
          </a:xfrm>
        </p:grpSpPr>
        <p:pic>
          <p:nvPicPr>
            <p:cNvPr id="2060" name="Picture 12" descr="Related image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9FAFB"/>
                </a:clrFrom>
                <a:clrTo>
                  <a:srgbClr val="F9FAFB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8768" y="3592873"/>
              <a:ext cx="1553268" cy="912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Rectangle 58"/>
            <p:cNvSpPr/>
            <p:nvPr/>
          </p:nvSpPr>
          <p:spPr>
            <a:xfrm>
              <a:off x="7317659" y="4511211"/>
              <a:ext cx="1919388" cy="2847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67" b="1" dirty="0">
                  <a:solidFill>
                    <a:schemeClr val="tx2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Departmental </a:t>
              </a:r>
              <a:r>
                <a:rPr lang="en-US" sz="1867" b="1" dirty="0">
                  <a:solidFill>
                    <a:schemeClr val="tx2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Silos</a:t>
              </a:r>
              <a:endParaRPr lang="en-US" sz="1867" b="1" dirty="0">
                <a:solidFill>
                  <a:schemeClr val="tx2">
                    <a:lumMod val="65000"/>
                    <a:lumOff val="35000"/>
                  </a:schemeClr>
                </a:solidFill>
                <a:latin typeface="Calibri" pitchFamily="34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459401" y="4610557"/>
            <a:ext cx="2559184" cy="2135830"/>
            <a:chOff x="5643979" y="3494988"/>
            <a:chExt cx="1919388" cy="1601872"/>
          </a:xfrm>
        </p:grpSpPr>
        <p:pic>
          <p:nvPicPr>
            <p:cNvPr id="2064" name="Picture 16" descr="Related image"/>
            <p:cNvPicPr>
              <a:picLocks noChangeAspect="1" noChangeArrowheads="1"/>
            </p:cNvPicPr>
            <p:nvPr/>
          </p:nvPicPr>
          <p:blipFill rotWithShape="1"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03" r="13921"/>
            <a:stretch/>
          </p:blipFill>
          <p:spPr bwMode="auto">
            <a:xfrm>
              <a:off x="6007490" y="3494988"/>
              <a:ext cx="1248034" cy="1070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Rectangle 69"/>
            <p:cNvSpPr/>
            <p:nvPr/>
          </p:nvSpPr>
          <p:spPr>
            <a:xfrm>
              <a:off x="5643979" y="4596627"/>
              <a:ext cx="1919388" cy="5002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67" b="1" dirty="0">
                  <a:solidFill>
                    <a:schemeClr val="tx2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Shifting Market Dynamics</a:t>
              </a:r>
              <a:endParaRPr lang="en-US" sz="1867" b="1" dirty="0">
                <a:solidFill>
                  <a:schemeClr val="tx2">
                    <a:lumMod val="65000"/>
                    <a:lumOff val="35000"/>
                  </a:schemeClr>
                </a:solidFill>
                <a:latin typeface="Calibri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04889" y="793842"/>
            <a:ext cx="3771159" cy="3170297"/>
            <a:chOff x="237993" y="595381"/>
            <a:chExt cx="2744042" cy="2377723"/>
          </a:xfrm>
        </p:grpSpPr>
        <p:graphicFrame>
          <p:nvGraphicFramePr>
            <p:cNvPr id="67" name="Chart 66"/>
            <p:cNvGraphicFramePr/>
            <p:nvPr>
              <p:extLst/>
            </p:nvPr>
          </p:nvGraphicFramePr>
          <p:xfrm>
            <a:off x="237993" y="704705"/>
            <a:ext cx="2744042" cy="226839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pic>
          <p:nvPicPr>
            <p:cNvPr id="2066" name="Picture 18" descr="Related image"/>
            <p:cNvPicPr>
              <a:picLocks noChangeAspect="1" noChangeArrowheads="1"/>
            </p:cNvPicPr>
            <p:nvPr/>
          </p:nvPicPr>
          <p:blipFill rotWithShape="1">
            <a:blip r:embed="rId1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74" r="19069"/>
            <a:stretch/>
          </p:blipFill>
          <p:spPr bwMode="auto">
            <a:xfrm>
              <a:off x="1081099" y="1722010"/>
              <a:ext cx="507760" cy="838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6925" t="24574" r="26125" b="30741"/>
            <a:stretch/>
          </p:blipFill>
          <p:spPr>
            <a:xfrm>
              <a:off x="2127167" y="2054165"/>
              <a:ext cx="504492" cy="513396"/>
            </a:xfrm>
            <a:prstGeom prst="rect">
              <a:avLst/>
            </a:prstGeom>
          </p:spPr>
        </p:pic>
        <p:sp>
          <p:nvSpPr>
            <p:cNvPr id="79" name="Rectangle 78"/>
            <p:cNvSpPr/>
            <p:nvPr/>
          </p:nvSpPr>
          <p:spPr>
            <a:xfrm>
              <a:off x="913571" y="957561"/>
              <a:ext cx="822960" cy="5002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67" b="1" dirty="0">
                  <a:solidFill>
                    <a:schemeClr val="tx2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S&amp;M</a:t>
              </a:r>
            </a:p>
            <a:p>
              <a:pPr algn="ctr"/>
              <a:r>
                <a:rPr lang="en-US" sz="1867" b="1" dirty="0">
                  <a:solidFill>
                    <a:schemeClr val="tx2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Spend</a:t>
              </a:r>
              <a:endParaRPr lang="en-US" sz="1867" b="1" dirty="0">
                <a:solidFill>
                  <a:schemeClr val="tx2">
                    <a:lumMod val="65000"/>
                    <a:lumOff val="35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944212" y="1497805"/>
              <a:ext cx="822960" cy="5002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67" b="1" dirty="0">
                  <a:solidFill>
                    <a:schemeClr val="tx2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R&amp;D</a:t>
              </a:r>
            </a:p>
            <a:p>
              <a:pPr algn="ctr"/>
              <a:r>
                <a:rPr lang="en-US" sz="1867" b="1" dirty="0">
                  <a:solidFill>
                    <a:schemeClr val="tx2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Spend</a:t>
              </a:r>
              <a:endParaRPr lang="en-US" sz="1867" b="1" dirty="0">
                <a:solidFill>
                  <a:schemeClr val="tx2">
                    <a:lumMod val="65000"/>
                    <a:lumOff val="35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967532" y="595381"/>
              <a:ext cx="1540889" cy="2847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67" b="1" dirty="0">
                  <a:solidFill>
                    <a:schemeClr val="tx2">
                      <a:lumMod val="65000"/>
                      <a:lumOff val="35000"/>
                    </a:schemeClr>
                  </a:solidFill>
                  <a:latin typeface="Calibri" pitchFamily="34" charset="0"/>
                </a:rPr>
                <a:t>Top 10 Pharma</a:t>
              </a:r>
              <a:endParaRPr lang="en-US" sz="1867" b="1" dirty="0">
                <a:solidFill>
                  <a:schemeClr val="tx2">
                    <a:lumMod val="65000"/>
                    <a:lumOff val="35000"/>
                  </a:schemeClr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729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08" y="307928"/>
            <a:ext cx="5540920" cy="581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85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48417" y="696036"/>
            <a:ext cx="5295331" cy="1978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Amalgamation of </a:t>
            </a:r>
          </a:p>
          <a:p>
            <a:pPr algn="ctr"/>
            <a:r>
              <a:rPr lang="en-US" sz="2800" b="1" dirty="0" smtClean="0"/>
              <a:t>Traditional vs AI/ML approach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6760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597" y="265352"/>
            <a:ext cx="11180064" cy="50619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Customer 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360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© 2019 Cognizant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6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415133" y="1365191"/>
            <a:ext cx="1545079" cy="729952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89196" tIns="44599" rIns="89196" bIns="445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03131"/>
            <a:r>
              <a:rPr lang="en-US" sz="1333" b="1" kern="0" dirty="0">
                <a:solidFill>
                  <a:prstClr val="black"/>
                </a:solidFill>
                <a:latin typeface="+mj-lt"/>
                <a:cs typeface="Arial" charset="0"/>
              </a:rPr>
              <a:t>Web Scrapping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99565" y="3224197"/>
            <a:ext cx="1680756" cy="2112355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89196" tIns="44599" rIns="89196" bIns="445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03131"/>
            <a:r>
              <a:rPr lang="en-US" sz="1400" b="1" kern="0" dirty="0">
                <a:solidFill>
                  <a:prstClr val="black"/>
                </a:solidFill>
                <a:latin typeface="+mj-lt"/>
                <a:cs typeface="Arial" charset="0"/>
              </a:rPr>
              <a:t>        </a:t>
            </a:r>
          </a:p>
          <a:p>
            <a:pPr algn="ctr" defTabSz="903131"/>
            <a:endParaRPr lang="en-US" sz="1400" b="1" kern="0" dirty="0">
              <a:solidFill>
                <a:prstClr val="black"/>
              </a:solidFill>
              <a:latin typeface="+mj-lt"/>
              <a:cs typeface="Arial" charset="0"/>
            </a:endParaRPr>
          </a:p>
          <a:p>
            <a:pPr marL="228594" indent="-228594" defTabSz="1207319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Cafe Pharma</a:t>
            </a:r>
          </a:p>
          <a:p>
            <a:pPr marL="228594" indent="-228594" defTabSz="1207319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Viva Open data</a:t>
            </a:r>
          </a:p>
          <a:p>
            <a:pPr marL="228594" indent="-228594" defTabSz="1207319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NPI Federal site</a:t>
            </a:r>
          </a:p>
          <a:p>
            <a:pPr marL="228594" indent="-228594" defTabSz="1207319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Health News</a:t>
            </a:r>
          </a:p>
          <a:p>
            <a:pPr marL="228594" indent="-228594" defTabSz="1207319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CMS Payment</a:t>
            </a:r>
          </a:p>
          <a:p>
            <a:pPr algn="ctr" defTabSz="903131"/>
            <a:endParaRPr lang="en-US" sz="1400" b="1" kern="0" dirty="0">
              <a:solidFill>
                <a:prstClr val="black"/>
              </a:solidFill>
              <a:latin typeface="+mj-lt"/>
              <a:cs typeface="Arial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331820" y="1664617"/>
            <a:ext cx="1097280" cy="12192"/>
          </a:xfrm>
          <a:prstGeom prst="straightConnector1">
            <a:avLst/>
          </a:prstGeom>
          <a:ln w="28575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9807121" y="1916488"/>
            <a:ext cx="2178368" cy="2632571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89196" tIns="44599" rIns="89196" bIns="445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03131"/>
            <a:endParaRPr lang="en-US" sz="1333" kern="0" dirty="0">
              <a:solidFill>
                <a:prstClr val="black"/>
              </a:solidFill>
              <a:latin typeface="+mj-lt"/>
              <a:cs typeface="Arial" charset="0"/>
            </a:endParaRPr>
          </a:p>
          <a:p>
            <a:pPr marL="228594" indent="-228594" defTabSz="903131">
              <a:buFont typeface="Arial" panose="020B0604020202020204" pitchFamily="34" charset="0"/>
              <a:buChar char="•"/>
            </a:pPr>
            <a:r>
              <a:rPr lang="en-US" sz="1333" kern="0" dirty="0">
                <a:solidFill>
                  <a:prstClr val="black"/>
                </a:solidFill>
                <a:latin typeface="+mj-lt"/>
                <a:cs typeface="Arial" charset="0"/>
              </a:rPr>
              <a:t>Descriptive Analytics</a:t>
            </a:r>
          </a:p>
          <a:p>
            <a:pPr marL="228594" indent="-228594" defTabSz="903131">
              <a:buFont typeface="Arial" panose="020B0604020202020204" pitchFamily="34" charset="0"/>
              <a:buChar char="•"/>
            </a:pPr>
            <a:r>
              <a:rPr lang="en-US" sz="1333" kern="0" dirty="0">
                <a:solidFill>
                  <a:prstClr val="black"/>
                </a:solidFill>
                <a:latin typeface="+mj-lt"/>
                <a:cs typeface="Arial" charset="0"/>
              </a:rPr>
              <a:t>Propensity Score</a:t>
            </a:r>
          </a:p>
          <a:p>
            <a:pPr marL="228594" indent="-228594" defTabSz="903131">
              <a:buFont typeface="Arial" panose="020B0604020202020204" pitchFamily="34" charset="0"/>
              <a:buChar char="•"/>
            </a:pPr>
            <a:r>
              <a:rPr lang="en-US" sz="1333" kern="0" dirty="0">
                <a:solidFill>
                  <a:prstClr val="black"/>
                </a:solidFill>
                <a:latin typeface="+mj-lt"/>
                <a:cs typeface="Arial" charset="0"/>
              </a:rPr>
              <a:t>Decile</a:t>
            </a:r>
          </a:p>
          <a:p>
            <a:pPr marL="228594" indent="-228594" defTabSz="903131">
              <a:buFont typeface="Arial" panose="020B0604020202020204" pitchFamily="34" charset="0"/>
              <a:buChar char="•"/>
            </a:pPr>
            <a:r>
              <a:rPr lang="en-US" sz="1333" kern="0" dirty="0">
                <a:solidFill>
                  <a:prstClr val="black"/>
                </a:solidFill>
                <a:latin typeface="+mj-lt"/>
                <a:cs typeface="Arial" charset="0"/>
              </a:rPr>
              <a:t>Demographic details</a:t>
            </a:r>
          </a:p>
          <a:p>
            <a:pPr marL="228594" indent="-228594" defTabSz="903131">
              <a:buFont typeface="Arial" panose="020B0604020202020204" pitchFamily="34" charset="0"/>
              <a:buChar char="•"/>
            </a:pPr>
            <a:r>
              <a:rPr lang="en-US" sz="1333" kern="0" dirty="0">
                <a:solidFill>
                  <a:prstClr val="black"/>
                </a:solidFill>
                <a:latin typeface="+mj-lt"/>
                <a:cs typeface="Arial" charset="0"/>
              </a:rPr>
              <a:t>Affiliations</a:t>
            </a:r>
          </a:p>
          <a:p>
            <a:pPr marL="228594" indent="-228594" defTabSz="903131">
              <a:buFont typeface="Arial" panose="020B0604020202020204" pitchFamily="34" charset="0"/>
              <a:buChar char="•"/>
            </a:pPr>
            <a:r>
              <a:rPr lang="en-US" sz="1333" kern="0" dirty="0">
                <a:solidFill>
                  <a:prstClr val="black"/>
                </a:solidFill>
                <a:latin typeface="+mj-lt"/>
                <a:cs typeface="Arial" charset="0"/>
              </a:rPr>
              <a:t>Payment data</a:t>
            </a:r>
          </a:p>
          <a:p>
            <a:pPr marL="228594" indent="-228594" defTabSz="903131">
              <a:buFont typeface="Arial" panose="020B0604020202020204" pitchFamily="34" charset="0"/>
              <a:buChar char="•"/>
            </a:pPr>
            <a:r>
              <a:rPr lang="en-US" sz="1333" kern="0" dirty="0">
                <a:solidFill>
                  <a:prstClr val="black"/>
                </a:solidFill>
                <a:latin typeface="+mj-lt"/>
                <a:cs typeface="Arial" charset="0"/>
              </a:rPr>
              <a:t>Engagement Channel</a:t>
            </a:r>
          </a:p>
          <a:p>
            <a:pPr marL="228594" indent="-228594" defTabSz="903131">
              <a:buFont typeface="Arial" panose="020B0604020202020204" pitchFamily="34" charset="0"/>
              <a:buChar char="•"/>
            </a:pPr>
            <a:r>
              <a:rPr lang="en-US" sz="1333" kern="0" dirty="0">
                <a:solidFill>
                  <a:prstClr val="black"/>
                </a:solidFill>
                <a:latin typeface="+mj-lt"/>
                <a:cs typeface="Arial" charset="0"/>
              </a:rPr>
              <a:t>Recommended Messages</a:t>
            </a:r>
          </a:p>
          <a:p>
            <a:pPr marL="228594" indent="-228594" defTabSz="903131">
              <a:buFont typeface="Arial" panose="020B0604020202020204" pitchFamily="34" charset="0"/>
              <a:buChar char="•"/>
            </a:pPr>
            <a:r>
              <a:rPr lang="en-US" sz="1333" kern="0" dirty="0">
                <a:solidFill>
                  <a:prstClr val="black"/>
                </a:solidFill>
                <a:latin typeface="+mj-lt"/>
                <a:cs typeface="Arial" charset="0"/>
              </a:rPr>
              <a:t>Behavioral Info</a:t>
            </a:r>
          </a:p>
          <a:p>
            <a:pPr defTabSz="903131"/>
            <a:endParaRPr lang="en-US" sz="1333" kern="0" dirty="0">
              <a:solidFill>
                <a:prstClr val="black"/>
              </a:solidFill>
              <a:latin typeface="+mj-lt"/>
              <a:cs typeface="Arial" charset="0"/>
            </a:endParaRPr>
          </a:p>
          <a:p>
            <a:pPr marL="228594" indent="-228594" defTabSz="903131">
              <a:buFont typeface="Arial" panose="020B0604020202020204" pitchFamily="34" charset="0"/>
              <a:buChar char="•"/>
            </a:pPr>
            <a:endParaRPr lang="en-US" sz="1333" kern="0" dirty="0">
              <a:solidFill>
                <a:prstClr val="black"/>
              </a:solidFill>
              <a:latin typeface="+mj-lt"/>
              <a:cs typeface="Aria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701399" y="4963058"/>
            <a:ext cx="211637" cy="16421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endParaRPr lang="en-US" sz="1067" dirty="0">
              <a:solidFill>
                <a:schemeClr val="tx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773932" y="2527586"/>
            <a:ext cx="14857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 dirty="0">
                <a:solidFill>
                  <a:prstClr val="black"/>
                </a:solidFill>
                <a:cs typeface="Arial" charset="0"/>
              </a:rPr>
              <a:t>Structured Data</a:t>
            </a:r>
            <a:endParaRPr lang="en-US" sz="1200" dirty="0"/>
          </a:p>
        </p:txBody>
      </p:sp>
      <p:cxnSp>
        <p:nvCxnSpPr>
          <p:cNvPr id="88" name="Straight Connector 87"/>
          <p:cNvCxnSpPr/>
          <p:nvPr/>
        </p:nvCxnSpPr>
        <p:spPr>
          <a:xfrm flipV="1">
            <a:off x="1308017" y="1676092"/>
            <a:ext cx="0" cy="158496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61" y="3265312"/>
            <a:ext cx="430017" cy="43001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4746" y="1245819"/>
            <a:ext cx="451076" cy="369631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924763" y="1315424"/>
            <a:ext cx="14857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 dirty="0">
                <a:solidFill>
                  <a:prstClr val="black"/>
                </a:solidFill>
                <a:cs typeface="Arial" charset="0"/>
              </a:rPr>
              <a:t>Unstructured Data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6550848" y="1283493"/>
            <a:ext cx="2678365" cy="94872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89196" tIns="44599" rIns="89196" bIns="445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03131"/>
            <a:r>
              <a:rPr lang="en-US" sz="1333" b="1" kern="0" dirty="0">
                <a:solidFill>
                  <a:prstClr val="black"/>
                </a:solidFill>
                <a:cs typeface="Arial" charset="0"/>
              </a:rPr>
              <a:t>Sentimental analysis using summarization </a:t>
            </a:r>
            <a:r>
              <a:rPr lang="en-US" sz="1333" b="1" kern="0" dirty="0">
                <a:solidFill>
                  <a:prstClr val="black"/>
                </a:solidFill>
                <a:cs typeface="Arial" charset="0"/>
              </a:rPr>
              <a:t>of Patient </a:t>
            </a:r>
            <a:r>
              <a:rPr lang="en-US" sz="1333" b="1" kern="0" dirty="0">
                <a:solidFill>
                  <a:prstClr val="black"/>
                </a:solidFill>
                <a:cs typeface="Arial" charset="0"/>
              </a:rPr>
              <a:t>and other reps feedback </a:t>
            </a:r>
            <a:r>
              <a:rPr lang="en-US" sz="1333" b="1" kern="0" dirty="0">
                <a:solidFill>
                  <a:prstClr val="black"/>
                </a:solidFill>
                <a:cs typeface="Arial" charset="0"/>
              </a:rPr>
              <a:t>and </a:t>
            </a:r>
            <a:r>
              <a:rPr lang="en-US" sz="1333" b="1" kern="0" dirty="0">
                <a:solidFill>
                  <a:prstClr val="black"/>
                </a:solidFill>
                <a:cs typeface="Arial" charset="0"/>
              </a:rPr>
              <a:t>Experience</a:t>
            </a:r>
            <a:endParaRPr lang="en-US" sz="1333" b="1" kern="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51260" y="3322891"/>
            <a:ext cx="1485776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67" b="1" kern="0" dirty="0">
                <a:solidFill>
                  <a:prstClr val="black"/>
                </a:solidFill>
                <a:cs typeface="Arial" charset="0"/>
              </a:rPr>
              <a:t>OPEN SOURCE</a:t>
            </a:r>
            <a:endParaRPr lang="en-US" sz="1067" b="1" dirty="0"/>
          </a:p>
        </p:txBody>
      </p:sp>
      <p:sp>
        <p:nvSpPr>
          <p:cNvPr id="62" name="Rounded Rectangle 61"/>
          <p:cNvSpPr/>
          <p:nvPr/>
        </p:nvSpPr>
        <p:spPr>
          <a:xfrm>
            <a:off x="2215145" y="3606859"/>
            <a:ext cx="1876163" cy="1610587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89196" tIns="44599" rIns="89196" bIns="445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03131"/>
            <a:r>
              <a:rPr lang="en-US" sz="1400" b="1" kern="0" dirty="0">
                <a:solidFill>
                  <a:prstClr val="black"/>
                </a:solidFill>
                <a:latin typeface="+mj-lt"/>
                <a:cs typeface="Arial" charset="0"/>
              </a:rPr>
              <a:t>        </a:t>
            </a:r>
          </a:p>
          <a:p>
            <a:pPr algn="ctr" defTabSz="903131"/>
            <a:endParaRPr lang="en-US" sz="1400" b="1" kern="0" dirty="0">
              <a:solidFill>
                <a:prstClr val="black"/>
              </a:solidFill>
              <a:latin typeface="+mj-lt"/>
              <a:cs typeface="Arial" charset="0"/>
            </a:endParaRPr>
          </a:p>
          <a:p>
            <a:pPr marL="228594" indent="-228594" defTabSz="1207319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Calls, </a:t>
            </a:r>
            <a:r>
              <a:rPr lang="en-US" sz="1400" dirty="0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Emails, Digital Touchpoints, SFE data from tool</a:t>
            </a:r>
            <a:endParaRPr lang="en-US" sz="1400" dirty="0">
              <a:solidFill>
                <a:srgbClr val="14141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521" y="3648850"/>
            <a:ext cx="430017" cy="430017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2604163" y="3653993"/>
            <a:ext cx="14857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kern="0" dirty="0">
                <a:solidFill>
                  <a:prstClr val="black"/>
                </a:solidFill>
                <a:cs typeface="Arial" charset="0"/>
              </a:rPr>
              <a:t>Client System</a:t>
            </a:r>
            <a:endParaRPr lang="en-US" sz="1200" b="1" dirty="0"/>
          </a:p>
        </p:txBody>
      </p:sp>
      <p:sp>
        <p:nvSpPr>
          <p:cNvPr id="80" name="Rounded Rectangle 79"/>
          <p:cNvSpPr/>
          <p:nvPr/>
        </p:nvSpPr>
        <p:spPr>
          <a:xfrm>
            <a:off x="4234550" y="2485165"/>
            <a:ext cx="2266221" cy="729952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89196" tIns="44599" rIns="89196" bIns="445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467" b="1" dirty="0">
                <a:solidFill>
                  <a:schemeClr val="tx2"/>
                </a:solidFill>
                <a:latin typeface="Calibri" panose="020F0502020204030204" pitchFamily="34" charset="0"/>
              </a:rPr>
              <a:t>Customer 360 Data Store</a:t>
            </a:r>
            <a:endParaRPr lang="en-IN" sz="1467" b="1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7175735" y="4310300"/>
            <a:ext cx="1828800" cy="12192"/>
          </a:xfrm>
          <a:prstGeom prst="straightConnector1">
            <a:avLst/>
          </a:prstGeom>
          <a:ln w="28575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10305821" y="1215326"/>
            <a:ext cx="16715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kern="0" dirty="0">
                <a:solidFill>
                  <a:prstClr val="black"/>
                </a:solidFill>
                <a:cs typeface="Arial" charset="0"/>
              </a:rPr>
              <a:t>HCP </a:t>
            </a:r>
            <a:r>
              <a:rPr lang="en-US" sz="1200" b="1" kern="0" dirty="0">
                <a:solidFill>
                  <a:prstClr val="black"/>
                </a:solidFill>
                <a:cs typeface="Arial" charset="0"/>
              </a:rPr>
              <a:t>KPI Summarization </a:t>
            </a:r>
            <a:endParaRPr lang="en-US" sz="1200" b="1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3960211" y="1730167"/>
            <a:ext cx="12192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171166" y="1760085"/>
            <a:ext cx="8245" cy="731520"/>
          </a:xfrm>
          <a:prstGeom prst="straightConnector1">
            <a:avLst/>
          </a:prstGeom>
          <a:ln w="28575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095077" y="2837932"/>
            <a:ext cx="1097280" cy="12192"/>
          </a:xfrm>
          <a:prstGeom prst="straightConnector1">
            <a:avLst/>
          </a:prstGeom>
          <a:ln w="28575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071275" y="2849407"/>
            <a:ext cx="0" cy="73152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5808000" y="1733127"/>
            <a:ext cx="731520" cy="12192"/>
          </a:xfrm>
          <a:prstGeom prst="straightConnector1">
            <a:avLst/>
          </a:prstGeom>
          <a:ln w="28575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5784197" y="1744601"/>
            <a:ext cx="0" cy="73152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6724475" y="3957227"/>
            <a:ext cx="2238135" cy="729952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89196" tIns="44599" rIns="89196" bIns="445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03131"/>
            <a:r>
              <a:rPr lang="en-US" sz="1333" b="1" kern="0" dirty="0">
                <a:solidFill>
                  <a:prstClr val="black"/>
                </a:solidFill>
                <a:latin typeface="+mj-lt"/>
                <a:cs typeface="Arial" charset="0"/>
              </a:rPr>
              <a:t>QUANT Modelling</a:t>
            </a:r>
            <a:endParaRPr lang="en-US" sz="1333" b="1" kern="0" dirty="0">
              <a:solidFill>
                <a:prstClr val="black"/>
              </a:solidFill>
              <a:cs typeface="Arial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5830493" y="3195205"/>
            <a:ext cx="0" cy="10972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5849359" y="4310521"/>
            <a:ext cx="853440" cy="12192"/>
          </a:xfrm>
          <a:prstGeom prst="straightConnector1">
            <a:avLst/>
          </a:prstGeom>
          <a:ln w="28575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>
            <a:off x="9384663" y="900807"/>
            <a:ext cx="314632" cy="45110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0" name="Oval 49"/>
          <p:cNvSpPr/>
          <p:nvPr/>
        </p:nvSpPr>
        <p:spPr>
          <a:xfrm>
            <a:off x="6651239" y="768851"/>
            <a:ext cx="2384604" cy="4631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b="1" dirty="0">
                <a:solidFill>
                  <a:schemeClr val="bg1"/>
                </a:solidFill>
              </a:rPr>
              <a:t>NLP with Deep Learning</a:t>
            </a:r>
            <a:endParaRPr lang="en-US" sz="1333" b="1" dirty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6347042" y="4860401"/>
            <a:ext cx="2992997" cy="865607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b="1" dirty="0">
                <a:solidFill>
                  <a:schemeClr val="bg1"/>
                </a:solidFill>
              </a:rPr>
              <a:t>Clustering, Propensity Score with ML Algorithm's</a:t>
            </a:r>
            <a:endParaRPr lang="en-US" sz="1333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79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597" y="265352"/>
            <a:ext cx="11180064" cy="106070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Recommendation Engine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© 2019 Cognizant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7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40587" y="775728"/>
            <a:ext cx="11452084" cy="3828326"/>
            <a:chOff x="-30647" y="1073958"/>
            <a:chExt cx="8589063" cy="2871244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1226174" y="2951761"/>
              <a:ext cx="256032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-30647" y="1828754"/>
              <a:ext cx="1260567" cy="1893477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89196" tIns="44599" rIns="89196" bIns="4459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03131"/>
              <a:r>
                <a:rPr lang="en-US" sz="1400" b="1" kern="0" dirty="0">
                  <a:solidFill>
                    <a:prstClr val="black"/>
                  </a:solidFill>
                  <a:latin typeface="+mj-lt"/>
                  <a:cs typeface="Arial" charset="0"/>
                </a:rPr>
                <a:t>       </a:t>
              </a:r>
            </a:p>
            <a:p>
              <a:pPr algn="ctr" defTabSz="903131"/>
              <a:endParaRPr lang="en-US" sz="1400" b="1" kern="0" dirty="0">
                <a:solidFill>
                  <a:prstClr val="black"/>
                </a:solidFill>
                <a:latin typeface="+mj-lt"/>
                <a:cs typeface="Arial" charset="0"/>
              </a:endParaRPr>
            </a:p>
            <a:p>
              <a:pPr marL="228594" indent="-228594" defTabSz="903131">
                <a:buFont typeface="Arial" panose="020B0604020202020204" pitchFamily="34" charset="0"/>
                <a:buChar char="•"/>
              </a:pPr>
              <a:endParaRPr lang="en-US" sz="1400" kern="0" dirty="0">
                <a:solidFill>
                  <a:prstClr val="black"/>
                </a:solidFill>
                <a:latin typeface="+mj-lt"/>
                <a:cs typeface="Arial" charset="0"/>
              </a:endParaRPr>
            </a:p>
            <a:p>
              <a:pPr marL="228594" indent="-228594" defTabSz="903131">
                <a:buFont typeface="Arial" panose="020B0604020202020204" pitchFamily="34" charset="0"/>
                <a:buChar char="•"/>
              </a:pPr>
              <a:r>
                <a:rPr lang="en-US" sz="1400" kern="0" dirty="0">
                  <a:solidFill>
                    <a:prstClr val="black"/>
                  </a:solidFill>
                  <a:latin typeface="+mj-lt"/>
                  <a:cs typeface="Arial" charset="0"/>
                </a:rPr>
                <a:t>Affiliation</a:t>
              </a:r>
            </a:p>
            <a:p>
              <a:pPr marL="228594" indent="-228594" defTabSz="903131">
                <a:buFont typeface="Arial" panose="020B0604020202020204" pitchFamily="34" charset="0"/>
                <a:buChar char="•"/>
              </a:pPr>
              <a:r>
                <a:rPr lang="en-US" sz="1400" kern="0" dirty="0">
                  <a:solidFill>
                    <a:prstClr val="black"/>
                  </a:solidFill>
                  <a:latin typeface="+mj-lt"/>
                  <a:cs typeface="Arial" charset="0"/>
                </a:rPr>
                <a:t>Alignment</a:t>
              </a:r>
              <a:endParaRPr lang="en-US" sz="1400" kern="0" dirty="0">
                <a:solidFill>
                  <a:prstClr val="black"/>
                </a:solidFill>
                <a:latin typeface="+mj-lt"/>
                <a:cs typeface="Arial" charset="0"/>
              </a:endParaRPr>
            </a:p>
            <a:p>
              <a:pPr marL="228594" indent="-228594" defTabSz="903131">
                <a:buFont typeface="Arial" panose="020B0604020202020204" pitchFamily="34" charset="0"/>
                <a:buChar char="•"/>
              </a:pPr>
              <a:r>
                <a:rPr lang="en-US" sz="1400" kern="0" dirty="0">
                  <a:solidFill>
                    <a:prstClr val="black"/>
                  </a:solidFill>
                  <a:cs typeface="Arial" charset="0"/>
                </a:rPr>
                <a:t>Call </a:t>
              </a:r>
              <a:r>
                <a:rPr lang="en-US" sz="1400" kern="0" dirty="0">
                  <a:solidFill>
                    <a:prstClr val="black"/>
                  </a:solidFill>
                  <a:cs typeface="Arial" charset="0"/>
                </a:rPr>
                <a:t>Activity</a:t>
              </a:r>
              <a:endParaRPr lang="en-US" sz="1400" kern="0" dirty="0">
                <a:solidFill>
                  <a:prstClr val="black"/>
                </a:solidFill>
                <a:latin typeface="+mj-lt"/>
                <a:cs typeface="Arial" charset="0"/>
              </a:endParaRPr>
            </a:p>
            <a:p>
              <a:pPr marL="228594" indent="-228594" defTabSz="903131">
                <a:buFont typeface="Arial" panose="020B0604020202020204" pitchFamily="34" charset="0"/>
                <a:buChar char="•"/>
              </a:pPr>
              <a:r>
                <a:rPr lang="en-US" sz="1400" kern="0" dirty="0">
                  <a:solidFill>
                    <a:prstClr val="black"/>
                  </a:solidFill>
                  <a:latin typeface="+mj-lt"/>
                  <a:cs typeface="Arial" charset="0"/>
                </a:rPr>
                <a:t>Call Plan</a:t>
              </a:r>
              <a:endParaRPr lang="en-US" sz="1400" kern="0" dirty="0">
                <a:solidFill>
                  <a:prstClr val="black"/>
                </a:solidFill>
                <a:latin typeface="+mj-lt"/>
                <a:cs typeface="Arial" charset="0"/>
              </a:endParaRPr>
            </a:p>
            <a:p>
              <a:pPr marL="228594" indent="-228594" defTabSz="903131">
                <a:buFont typeface="Arial" panose="020B0604020202020204" pitchFamily="34" charset="0"/>
                <a:buChar char="•"/>
              </a:pPr>
              <a:r>
                <a:rPr lang="en-US" sz="1400" kern="0" dirty="0">
                  <a:solidFill>
                    <a:prstClr val="black"/>
                  </a:solidFill>
                  <a:latin typeface="+mj-lt"/>
                  <a:cs typeface="Arial" charset="0"/>
                </a:rPr>
                <a:t>Physician</a:t>
              </a:r>
            </a:p>
            <a:p>
              <a:pPr marL="228594" indent="-228594" defTabSz="903131">
                <a:buFont typeface="Arial" panose="020B0604020202020204" pitchFamily="34" charset="0"/>
                <a:buChar char="•"/>
              </a:pPr>
              <a:r>
                <a:rPr lang="en-US" sz="1400" kern="0" dirty="0">
                  <a:solidFill>
                    <a:prstClr val="black"/>
                  </a:solidFill>
                  <a:latin typeface="+mj-lt"/>
                  <a:cs typeface="Arial" charset="0"/>
                </a:rPr>
                <a:t>Prescription</a:t>
              </a:r>
            </a:p>
            <a:p>
              <a:pPr marL="228594" indent="-228594" defTabSz="903131">
                <a:buFont typeface="Arial" panose="020B0604020202020204" pitchFamily="34" charset="0"/>
                <a:buChar char="•"/>
              </a:pPr>
              <a:r>
                <a:rPr lang="en-US" sz="1400" kern="0" dirty="0">
                  <a:solidFill>
                    <a:prstClr val="black"/>
                  </a:solidFill>
                  <a:latin typeface="+mj-lt"/>
                  <a:cs typeface="Arial" charset="0"/>
                </a:rPr>
                <a:t>Profiling</a:t>
              </a:r>
            </a:p>
            <a:p>
              <a:pPr algn="ctr" defTabSz="903131"/>
              <a:endParaRPr lang="en-US" sz="1400" b="1" kern="0" dirty="0">
                <a:solidFill>
                  <a:prstClr val="black"/>
                </a:solidFill>
                <a:latin typeface="+mj-lt"/>
                <a:cs typeface="Arial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838077" y="1073958"/>
              <a:ext cx="1280160" cy="547464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89196" tIns="44599" rIns="89196" bIns="4459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03131"/>
              <a:r>
                <a:rPr lang="en-US" sz="1333" b="1" kern="0" dirty="0">
                  <a:solidFill>
                    <a:prstClr val="black"/>
                  </a:solidFill>
                  <a:latin typeface="+mj-lt"/>
                  <a:cs typeface="Arial" charset="0"/>
                </a:rPr>
                <a:t>Cluster Analysis (Elbow K Means)</a:t>
              </a:r>
              <a:endParaRPr lang="en-US" sz="1333" b="1" kern="0" dirty="0">
                <a:solidFill>
                  <a:prstClr val="black"/>
                </a:solidFill>
                <a:latin typeface="+mj-lt"/>
                <a:cs typeface="Arial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838076" y="1684849"/>
              <a:ext cx="1280160" cy="547464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89196" tIns="44599" rIns="89196" bIns="4459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03131"/>
              <a:r>
                <a:rPr lang="en-US" sz="1333" b="1" kern="0" dirty="0">
                  <a:solidFill>
                    <a:prstClr val="black"/>
                  </a:solidFill>
                  <a:latin typeface="+mj-lt"/>
                  <a:cs typeface="Arial" charset="0"/>
                </a:rPr>
                <a:t>Classification</a:t>
              </a:r>
            </a:p>
            <a:p>
              <a:pPr algn="ctr" defTabSz="903131"/>
              <a:r>
                <a:rPr lang="en-US" sz="1333" b="1" kern="0" dirty="0">
                  <a:solidFill>
                    <a:prstClr val="black"/>
                  </a:solidFill>
                  <a:latin typeface="+mj-lt"/>
                  <a:cs typeface="Arial" charset="0"/>
                </a:rPr>
                <a:t>Model (XGB Model)</a:t>
              </a:r>
              <a:endParaRPr lang="en-US" sz="1333" b="1" kern="0" dirty="0">
                <a:solidFill>
                  <a:prstClr val="black"/>
                </a:solidFill>
                <a:latin typeface="+mj-lt"/>
                <a:cs typeface="Arial" charset="0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110743" y="1326908"/>
              <a:ext cx="173736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110743" y="1958581"/>
              <a:ext cx="173736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838104" y="1308330"/>
              <a:ext cx="0" cy="82296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1" idx="1"/>
            </p:cNvCxnSpPr>
            <p:nvPr/>
          </p:nvCxnSpPr>
          <p:spPr>
            <a:xfrm>
              <a:off x="1225231" y="1958581"/>
              <a:ext cx="61284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0" idx="1"/>
            </p:cNvCxnSpPr>
            <p:nvPr/>
          </p:nvCxnSpPr>
          <p:spPr>
            <a:xfrm flipV="1">
              <a:off x="612647" y="1347690"/>
              <a:ext cx="1225431" cy="9144"/>
            </a:xfrm>
            <a:prstGeom prst="straightConnector1">
              <a:avLst/>
            </a:prstGeom>
            <a:ln w="28575">
              <a:solidFill>
                <a:srgbClr val="0070C0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4591554" y="2951761"/>
              <a:ext cx="2502929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prstDash val="solid"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ounded Rectangle 40"/>
            <p:cNvSpPr/>
            <p:nvPr/>
          </p:nvSpPr>
          <p:spPr>
            <a:xfrm>
              <a:off x="7105268" y="1788958"/>
              <a:ext cx="1453148" cy="2156244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89196" tIns="44599" rIns="89196" bIns="4459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03131"/>
              <a:endParaRPr lang="en-US" sz="1400" b="1" kern="0" dirty="0">
                <a:solidFill>
                  <a:prstClr val="black"/>
                </a:solidFill>
                <a:latin typeface="+mj-lt"/>
                <a:cs typeface="Arial" charset="0"/>
              </a:endParaRPr>
            </a:p>
            <a:p>
              <a:pPr marL="228594" indent="-228594" defTabSz="903131">
                <a:buFont typeface="Arial" panose="020B0604020202020204" pitchFamily="34" charset="0"/>
                <a:buChar char="•"/>
              </a:pPr>
              <a:endParaRPr lang="en-US" sz="1400" kern="0" dirty="0">
                <a:solidFill>
                  <a:prstClr val="black"/>
                </a:solidFill>
                <a:latin typeface="+mj-lt"/>
                <a:cs typeface="Arial" charset="0"/>
              </a:endParaRPr>
            </a:p>
            <a:p>
              <a:pPr marL="228594" indent="-228594" defTabSz="903131">
                <a:buFont typeface="Arial" panose="020B0604020202020204" pitchFamily="34" charset="0"/>
                <a:buChar char="•"/>
              </a:pPr>
              <a:endParaRPr lang="en-US" sz="1400" kern="0" dirty="0">
                <a:solidFill>
                  <a:prstClr val="black"/>
                </a:solidFill>
                <a:latin typeface="+mj-lt"/>
                <a:cs typeface="Arial" charset="0"/>
              </a:endParaRPr>
            </a:p>
            <a:p>
              <a:pPr marL="228594" indent="-228594" defTabSz="903131">
                <a:buFont typeface="Arial" panose="020B0604020202020204" pitchFamily="34" charset="0"/>
                <a:buChar char="•"/>
              </a:pPr>
              <a:endParaRPr lang="en-US" sz="1400" kern="0" dirty="0">
                <a:solidFill>
                  <a:prstClr val="black"/>
                </a:solidFill>
                <a:latin typeface="+mj-lt"/>
                <a:cs typeface="Arial" charset="0"/>
              </a:endParaRPr>
            </a:p>
            <a:p>
              <a:pPr marL="228594" indent="-228594" defTabSz="903131">
                <a:buFont typeface="Arial" panose="020B0604020202020204" pitchFamily="34" charset="0"/>
                <a:buChar char="•"/>
              </a:pPr>
              <a:r>
                <a:rPr lang="en-US" sz="1333" kern="0" dirty="0">
                  <a:solidFill>
                    <a:prstClr val="black"/>
                  </a:solidFill>
                  <a:latin typeface="+mj-lt"/>
                  <a:cs typeface="Arial" charset="0"/>
                </a:rPr>
                <a:t>Recommended target list </a:t>
              </a:r>
              <a:r>
                <a:rPr lang="en-US" sz="1333" kern="0" dirty="0">
                  <a:solidFill>
                    <a:prstClr val="black"/>
                  </a:solidFill>
                  <a:latin typeface="+mj-lt"/>
                  <a:cs typeface="Arial" charset="0"/>
                </a:rPr>
                <a:t>of </a:t>
              </a:r>
              <a:r>
                <a:rPr lang="en-US" sz="1333" kern="0" dirty="0">
                  <a:solidFill>
                    <a:prstClr val="black"/>
                  </a:solidFill>
                  <a:latin typeface="+mj-lt"/>
                  <a:cs typeface="Arial" charset="0"/>
                </a:rPr>
                <a:t>HCP/ Accounts</a:t>
              </a:r>
            </a:p>
            <a:p>
              <a:pPr defTabSz="903131"/>
              <a:endParaRPr lang="en-US" sz="1333" kern="0" dirty="0">
                <a:solidFill>
                  <a:prstClr val="black"/>
                </a:solidFill>
                <a:latin typeface="+mj-lt"/>
                <a:cs typeface="Arial" charset="0"/>
              </a:endParaRPr>
            </a:p>
            <a:p>
              <a:pPr marL="228594" indent="-228594" defTabSz="903131">
                <a:buFont typeface="Arial" panose="020B0604020202020204" pitchFamily="34" charset="0"/>
                <a:buChar char="•"/>
              </a:pPr>
              <a:r>
                <a:rPr lang="en-US" sz="1333" kern="0" dirty="0">
                  <a:solidFill>
                    <a:prstClr val="black"/>
                  </a:solidFill>
                  <a:latin typeface="+mj-lt"/>
                  <a:cs typeface="Arial" charset="0"/>
                </a:rPr>
                <a:t>Suggestions </a:t>
              </a:r>
              <a:r>
                <a:rPr lang="en-US" sz="1333" kern="0" dirty="0">
                  <a:solidFill>
                    <a:prstClr val="black"/>
                  </a:solidFill>
                  <a:latin typeface="+mj-lt"/>
                  <a:cs typeface="Arial" charset="0"/>
                </a:rPr>
                <a:t>for next best plan/actions/offer</a:t>
              </a:r>
              <a:endParaRPr lang="en-US" sz="1333" kern="0" dirty="0">
                <a:solidFill>
                  <a:prstClr val="black"/>
                </a:solidFill>
                <a:latin typeface="+mj-lt"/>
                <a:cs typeface="Arial" charset="0"/>
              </a:endParaRPr>
            </a:p>
            <a:p>
              <a:pPr algn="ctr" defTabSz="903131"/>
              <a:endParaRPr lang="en-US" sz="1400" kern="0" dirty="0">
                <a:solidFill>
                  <a:prstClr val="black"/>
                </a:solidFill>
                <a:latin typeface="+mj-lt"/>
                <a:cs typeface="Arial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208655" y="3821520"/>
              <a:ext cx="158728" cy="123159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l"/>
              <a:endParaRPr lang="en-US" sz="1067" dirty="0">
                <a:solidFill>
                  <a:schemeClr val="tx2"/>
                </a:solidFill>
              </a:endParaRPr>
            </a:p>
          </p:txBody>
        </p:sp>
        <p:sp>
          <p:nvSpPr>
            <p:cNvPr id="29" name=" 3"/>
            <p:cNvSpPr>
              <a:spLocks noChangeAspect="1"/>
            </p:cNvSpPr>
            <p:nvPr/>
          </p:nvSpPr>
          <p:spPr bwMode="auto">
            <a:xfrm>
              <a:off x="3814339" y="2134706"/>
              <a:ext cx="2047530" cy="1649860"/>
            </a:xfrm>
            <a:prstGeom prst="hexagon">
              <a:avLst/>
            </a:prstGeom>
            <a:ln w="12700">
              <a:solidFill>
                <a:schemeClr val="accent3">
                  <a:lumMod val="75000"/>
                </a:schemeClr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60841" tIns="60841" rIns="60841" bIns="60841" anchor="ctr"/>
            <a:lstStyle/>
            <a:p>
              <a:pPr algn="ctr" defTabSz="1214188"/>
              <a:endParaRPr lang="en-US" sz="667" kern="0" dirty="0">
                <a:solidFill>
                  <a:sysClr val="windowText" lastClr="000000"/>
                </a:solidFill>
                <a:latin typeface="Calibri Light" panose="020F0302020204030204"/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66520" y="1127332"/>
              <a:ext cx="640080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kern="0" dirty="0">
                  <a:solidFill>
                    <a:prstClr val="black"/>
                  </a:solidFill>
                  <a:cs typeface="Arial" charset="0"/>
                </a:rPr>
                <a:t>Segment</a:t>
              </a:r>
              <a:endParaRPr lang="en-US" sz="12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439797" y="1722904"/>
              <a:ext cx="1014942" cy="2077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03131"/>
              <a:r>
                <a:rPr lang="en-US" sz="1200" kern="0" dirty="0">
                  <a:solidFill>
                    <a:prstClr val="black"/>
                  </a:solidFill>
                  <a:cs typeface="Arial" charset="0"/>
                </a:rPr>
                <a:t>Propensity Score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055818" y="2452650"/>
              <a:ext cx="1588454" cy="13157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kern="0" dirty="0">
                  <a:solidFill>
                    <a:prstClr val="black"/>
                  </a:solidFill>
                  <a:cs typeface="Arial" charset="0"/>
                </a:rPr>
                <a:t>Suggestion Engine</a:t>
              </a:r>
            </a:p>
            <a:p>
              <a:pPr algn="ctr"/>
              <a:r>
                <a:rPr lang="en-US" sz="120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Hybrid approach for recommendation</a:t>
              </a:r>
            </a:p>
            <a:p>
              <a:pPr algn="ctr"/>
              <a:r>
                <a:rPr lang="en-US" sz="120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combining </a:t>
              </a:r>
              <a:r>
                <a:rPr lang="en-US" sz="120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machine learning algorithm,</a:t>
              </a:r>
            </a:p>
            <a:p>
              <a:pPr algn="ctr"/>
              <a:r>
                <a:rPr lang="en-US" sz="120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which provides a trained </a:t>
              </a:r>
              <a:r>
                <a:rPr lang="en-US" sz="120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base model complementing</a:t>
              </a:r>
              <a:endPara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-US" sz="120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with a rule-based expert </a:t>
              </a:r>
              <a:r>
                <a:rPr lang="en-US" sz="120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system</a:t>
              </a:r>
              <a:endPara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88" name="Straight Connector 87"/>
          <p:cNvCxnSpPr/>
          <p:nvPr/>
        </p:nvCxnSpPr>
        <p:spPr>
          <a:xfrm flipV="1">
            <a:off x="1308017" y="1152895"/>
            <a:ext cx="0" cy="63398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512064" y="4625769"/>
            <a:ext cx="10792795" cy="1556846"/>
            <a:chOff x="619682" y="3583482"/>
            <a:chExt cx="8094596" cy="1167635"/>
          </a:xfrm>
        </p:grpSpPr>
        <p:cxnSp>
          <p:nvCxnSpPr>
            <p:cNvPr id="52" name="Straight Connector 51"/>
            <p:cNvCxnSpPr>
              <a:endCxn id="76" idx="2"/>
            </p:cNvCxnSpPr>
            <p:nvPr/>
          </p:nvCxnSpPr>
          <p:spPr>
            <a:xfrm>
              <a:off x="1317994" y="4147489"/>
              <a:ext cx="3943750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6" idx="6"/>
              <a:endCxn id="78" idx="6"/>
            </p:cNvCxnSpPr>
            <p:nvPr/>
          </p:nvCxnSpPr>
          <p:spPr>
            <a:xfrm>
              <a:off x="5398904" y="4147489"/>
              <a:ext cx="2673040" cy="9589"/>
            </a:xfrm>
            <a:prstGeom prst="line">
              <a:avLst/>
            </a:prstGeom>
            <a:ln w="254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1110680" y="4078909"/>
              <a:ext cx="137160" cy="1371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2605737" y="4078909"/>
              <a:ext cx="137160" cy="1371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4021614" y="4078909"/>
              <a:ext cx="137160" cy="1371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47220" y="3646665"/>
              <a:ext cx="1080558" cy="138500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 defTabSz="609391"/>
              <a:r>
                <a:rPr lang="en-US" sz="1200" b="1" dirty="0">
                  <a:solidFill>
                    <a:schemeClr val="accent2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Call</a:t>
              </a:r>
              <a:endParaRPr lang="en-US" sz="1200" b="1" dirty="0">
                <a:solidFill>
                  <a:schemeClr val="accent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128375" y="3621905"/>
              <a:ext cx="1080558" cy="138500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 defTabSz="609391"/>
              <a:r>
                <a:rPr lang="en-US" sz="1200" b="1" dirty="0">
                  <a:solidFill>
                    <a:schemeClr val="accent2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Mail</a:t>
              </a:r>
              <a:endParaRPr lang="en-US" sz="1200" b="1" dirty="0">
                <a:solidFill>
                  <a:schemeClr val="accent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517673" y="3664314"/>
              <a:ext cx="1080558" cy="138500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 defTabSz="609391"/>
              <a:r>
                <a:rPr lang="en-US" sz="1200" b="1" dirty="0">
                  <a:solidFill>
                    <a:schemeClr val="accent2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Sample</a:t>
              </a:r>
              <a:endParaRPr lang="en-US" sz="1200" b="1" dirty="0">
                <a:solidFill>
                  <a:schemeClr val="accent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6550565" y="4078909"/>
              <a:ext cx="137160" cy="1371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078866" y="3583482"/>
              <a:ext cx="1080558" cy="138500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 defTabSz="609391"/>
              <a:r>
                <a:rPr lang="en-US" sz="1200" b="1" dirty="0">
                  <a:solidFill>
                    <a:schemeClr val="accent2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ISA Call</a:t>
              </a:r>
              <a:endParaRPr lang="en-US" sz="1200" b="1" dirty="0">
                <a:solidFill>
                  <a:schemeClr val="accent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991631" y="4323051"/>
              <a:ext cx="764488" cy="13850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defTabSz="609391"/>
              <a:r>
                <a:rPr lang="en-US" sz="1200" b="1" dirty="0">
                  <a:solidFill>
                    <a:srgbClr val="00B05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Past Touchpoint</a:t>
              </a:r>
              <a:endParaRPr lang="en-US" sz="12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155549" y="4324143"/>
              <a:ext cx="1085201" cy="13850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defTabSz="609391"/>
              <a:r>
                <a:rPr lang="en-US" sz="1200" b="1" dirty="0">
                  <a:solidFill>
                    <a:srgbClr val="00B05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Next Touchpoint/Offer</a:t>
              </a:r>
              <a:endParaRPr lang="en-US" sz="12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5261744" y="4078909"/>
              <a:ext cx="137160" cy="1371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19682" y="4474118"/>
              <a:ext cx="1391997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 defTabSz="609391"/>
              <a:r>
                <a:rPr lang="en-US" sz="1200" b="1" dirty="0">
                  <a:solidFill>
                    <a:schemeClr val="accent2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High Potential</a:t>
              </a:r>
            </a:p>
            <a:p>
              <a:pPr algn="ctr" defTabSz="609391"/>
              <a:r>
                <a:rPr lang="en-US" sz="1200" b="1" dirty="0">
                  <a:solidFill>
                    <a:schemeClr val="accent2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Low Royalty</a:t>
              </a:r>
              <a:endParaRPr lang="en-US" sz="1200" b="1" dirty="0">
                <a:solidFill>
                  <a:schemeClr val="accent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7934784" y="4088498"/>
              <a:ext cx="137160" cy="1371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322281" y="4474118"/>
              <a:ext cx="1391997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 defTabSz="609391"/>
              <a:r>
                <a:rPr lang="en-US" sz="1200" b="1" dirty="0">
                  <a:solidFill>
                    <a:schemeClr val="accent2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High Potential </a:t>
              </a:r>
            </a:p>
            <a:p>
              <a:pPr algn="ctr" defTabSz="609391"/>
              <a:r>
                <a:rPr lang="en-US" sz="1200" b="1" dirty="0">
                  <a:solidFill>
                    <a:schemeClr val="accent2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High Royalty</a:t>
              </a:r>
              <a:endParaRPr lang="en-US" sz="1200" b="1" dirty="0">
                <a:solidFill>
                  <a:schemeClr val="accent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240" y="3805308"/>
              <a:ext cx="238794" cy="238794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8341" y="3760119"/>
              <a:ext cx="278304" cy="27830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9976" y="3805308"/>
              <a:ext cx="250684" cy="250684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4336" y="3803050"/>
              <a:ext cx="257194" cy="257194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2779079" y="5860401"/>
            <a:ext cx="6516644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Customer Journey</a:t>
            </a:r>
          </a:p>
        </p:txBody>
      </p:sp>
      <p:cxnSp>
        <p:nvCxnSpPr>
          <p:cNvPr id="13" name="Straight Arrow Connector 12"/>
          <p:cNvCxnSpPr>
            <a:stCxn id="77" idx="3"/>
          </p:cNvCxnSpPr>
          <p:nvPr/>
        </p:nvCxnSpPr>
        <p:spPr>
          <a:xfrm>
            <a:off x="2368060" y="5997951"/>
            <a:ext cx="2042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536578" y="6075903"/>
            <a:ext cx="2042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medical rep call ico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9"/>
          <a:stretch/>
        </p:blipFill>
        <p:spPr bwMode="auto">
          <a:xfrm>
            <a:off x="6551026" y="4782181"/>
            <a:ext cx="473076" cy="476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data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18" y="1847702"/>
            <a:ext cx="616919" cy="61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uggestion engine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505" y="2144101"/>
            <a:ext cx="659783" cy="65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/>
          <p:cNvSpPr/>
          <p:nvPr/>
        </p:nvSpPr>
        <p:spPr>
          <a:xfrm>
            <a:off x="6068124" y="4576270"/>
            <a:ext cx="144074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609391"/>
            <a:r>
              <a:rPr lang="en-US" sz="1200" b="1" dirty="0">
                <a:solidFill>
                  <a:schemeClr val="accent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 Call</a:t>
            </a:r>
            <a:endParaRPr lang="en-US" sz="1200" b="1" dirty="0">
              <a:solidFill>
                <a:schemeClr val="accent2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6" name="Picture 8" descr="Image result for medical call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235" y="4762275"/>
            <a:ext cx="508291" cy="50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insights ic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874" y="1899597"/>
            <a:ext cx="751985" cy="71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53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62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_PPT_16x9_v04-06" id="{07F9BE1E-0522-42D8-9333-DC19B728C440}" vid="{5949420C-BBAE-4883-A571-88D4306A1F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2054</TotalTime>
  <Words>300</Words>
  <Application>Microsoft Office PowerPoint</Application>
  <PresentationFormat>Widescreen</PresentationFormat>
  <Paragraphs>118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Times New Roman</vt:lpstr>
      <vt:lpstr>Cognizant</vt:lpstr>
      <vt:lpstr>Idea Harvest 2.0 – Mendel</vt:lpstr>
      <vt:lpstr>Medical Sales Representative</vt:lpstr>
      <vt:lpstr>Current Industry Facts   </vt:lpstr>
      <vt:lpstr>PowerPoint Presentation</vt:lpstr>
      <vt:lpstr>PowerPoint Presentation</vt:lpstr>
      <vt:lpstr>Customer 360</vt:lpstr>
      <vt:lpstr>Recommendation Engine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Capturing Goal/ Mission Statement:</dc:title>
  <dc:creator>Babulal, Vinoth Kumar (Cognizant)</dc:creator>
  <cp:lastModifiedBy>Chowdhury, Raju (Cognizant)</cp:lastModifiedBy>
  <cp:revision>72</cp:revision>
  <dcterms:created xsi:type="dcterms:W3CDTF">2019-05-29T10:28:34Z</dcterms:created>
  <dcterms:modified xsi:type="dcterms:W3CDTF">2019-09-27T12:10:10Z</dcterms:modified>
</cp:coreProperties>
</file>