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2" r:id="rId4"/>
    <p:sldMasterId id="2147483982" r:id="rId5"/>
    <p:sldMasterId id="2147484011" r:id="rId6"/>
  </p:sldMasterIdLst>
  <p:notesMasterIdLst>
    <p:notesMasterId r:id="rId37"/>
  </p:notesMasterIdLst>
  <p:sldIdLst>
    <p:sldId id="515" r:id="rId7"/>
    <p:sldId id="517" r:id="rId8"/>
    <p:sldId id="520" r:id="rId9"/>
    <p:sldId id="521" r:id="rId10"/>
    <p:sldId id="522" r:id="rId11"/>
    <p:sldId id="542" r:id="rId12"/>
    <p:sldId id="523" r:id="rId13"/>
    <p:sldId id="545" r:id="rId14"/>
    <p:sldId id="549" r:id="rId15"/>
    <p:sldId id="541" r:id="rId16"/>
    <p:sldId id="547" r:id="rId17"/>
    <p:sldId id="552" r:id="rId18"/>
    <p:sldId id="559" r:id="rId19"/>
    <p:sldId id="525" r:id="rId20"/>
    <p:sldId id="556" r:id="rId21"/>
    <p:sldId id="555" r:id="rId22"/>
    <p:sldId id="557" r:id="rId23"/>
    <p:sldId id="527" r:id="rId24"/>
    <p:sldId id="536" r:id="rId25"/>
    <p:sldId id="537" r:id="rId26"/>
    <p:sldId id="538" r:id="rId27"/>
    <p:sldId id="539" r:id="rId28"/>
    <p:sldId id="526" r:id="rId29"/>
    <p:sldId id="518" r:id="rId30"/>
    <p:sldId id="560" r:id="rId31"/>
    <p:sldId id="561" r:id="rId32"/>
    <p:sldId id="562" r:id="rId33"/>
    <p:sldId id="563" r:id="rId34"/>
    <p:sldId id="564" r:id="rId35"/>
    <p:sldId id="565" r:id="rId3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F"/>
    <a:srgbClr val="00FF00"/>
    <a:srgbClr val="CC9900"/>
    <a:srgbClr val="CEFBFC"/>
    <a:srgbClr val="FFCCFF"/>
    <a:srgbClr val="993300"/>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4343" autoAdjust="0"/>
  </p:normalViewPr>
  <p:slideViewPr>
    <p:cSldViewPr snapToGrid="0">
      <p:cViewPr varScale="1">
        <p:scale>
          <a:sx n="70" d="100"/>
          <a:sy n="70" d="100"/>
        </p:scale>
        <p:origin x="4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dirty="0"/>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05" y="-132336"/>
            <a:ext cx="7080491" cy="1945619"/>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5935981"/>
            <a:ext cx="12192000" cy="9220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3715" y="6285249"/>
            <a:ext cx="2564191"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cs typeface="Arial"/>
              </a:rPr>
              <a:t>© </a:t>
            </a:r>
            <a:r>
              <a:rPr kumimoji="0" lang="en-US" sz="1000" b="0" i="0" u="none" strike="noStrike" kern="0" cap="none" spc="0" normalizeH="0" baseline="0" noProof="0" dirty="0" smtClean="0">
                <a:ln>
                  <a:noFill/>
                </a:ln>
                <a:solidFill>
                  <a:schemeClr val="bg1"/>
                </a:solidFill>
                <a:effectLst/>
                <a:uLnTx/>
                <a:uFillTx/>
                <a:latin typeface="+mn-lt"/>
                <a:cs typeface="Arial"/>
              </a:rPr>
              <a:t>2020 </a:t>
            </a:r>
            <a:r>
              <a:rPr kumimoji="0" lang="en-US" sz="100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146542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BD1C906E-6D84-49A8-B96E-A829D4DE28E0}" type="datetime1">
              <a:rPr lang="en-US" smtClean="0"/>
              <a:t>10/7/2020</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8"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FCCF35F-57C6-4CCC-946E-E3F149F459B5}" type="datetime1">
              <a:rPr lang="en-US" smtClean="0"/>
              <a:t>10/7/2020</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794A826-E8C4-43EE-9CA0-19284DBB06F0}" type="datetime1">
              <a:rPr lang="en-US" smtClean="0"/>
              <a:t>10/7/2020</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D337C3C-9DA2-49B0-A370-6A08BB2BA912}" type="datetime1">
              <a:rPr lang="en-US" smtClean="0"/>
              <a:t>10/7/2020</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D5DC6E7-52F0-4FD4-A651-6872318855D6}" type="datetime1">
              <a:rPr lang="en-US" smtClean="0"/>
              <a:t>10/7/2020</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003B419-CA47-4A84-A1AF-50450393324E}" type="datetime1">
              <a:rPr lang="en-US" smtClean="0"/>
              <a:t>10/7/2020</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E3F5B46-45BE-47D1-B455-059858C7EEE5}" type="datetime1">
              <a:rPr lang="en-US" smtClean="0"/>
              <a:t>10/7/2020</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A8F72014-D489-44E1-9C35-BA35CC34A960}" type="datetime1">
              <a:rPr lang="en-US" smtClean="0"/>
              <a:t>10/7/2020</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3" name="TextBox 12"/>
          <p:cNvSpPr txBox="1"/>
          <p:nvPr/>
        </p:nvSpPr>
        <p:spPr>
          <a:xfrm>
            <a:off x="619320" y="6367773"/>
            <a:ext cx="2396937"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33A0"/>
                </a:solidFill>
                <a:effectLst/>
                <a:uLnTx/>
                <a:uFillTx/>
                <a:latin typeface="+mn-lt"/>
                <a:cs typeface="Arial"/>
              </a:rPr>
              <a:t>© </a:t>
            </a:r>
            <a:r>
              <a:rPr kumimoji="0" lang="en-US" sz="1000" b="0" i="0" u="none" strike="noStrike" kern="0" cap="none" spc="0" normalizeH="0" baseline="0" noProof="0" dirty="0" smtClean="0">
                <a:ln>
                  <a:noFill/>
                </a:ln>
                <a:solidFill>
                  <a:srgbClr val="0033A0"/>
                </a:solidFill>
                <a:effectLst/>
                <a:uLnTx/>
                <a:uFillTx/>
                <a:latin typeface="+mn-lt"/>
                <a:cs typeface="Arial"/>
              </a:rPr>
              <a:t>2020 </a:t>
            </a:r>
            <a:r>
              <a:rPr kumimoji="0" lang="en-US" sz="100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9815344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E4EBCA7-97D6-4F27-BB90-286439FB49DC}" type="datetime1">
              <a:rPr lang="en-US" smtClean="0"/>
              <a:t>10/7/2020</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2"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CE322747-FE2C-4D6E-A4B9-1D4767B09D0E}" type="datetime1">
              <a:rPr lang="en-US" smtClean="0"/>
              <a:t>10/7/2020</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6"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72D73842-FA30-446D-821F-2FE4A83A888F}" type="datetime1">
              <a:rPr lang="en-US" smtClean="0"/>
              <a:t>10/7/2020</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1"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E91AF23A-C633-45E3-BD12-E6C24544BAB9}" type="datetime1">
              <a:rPr lang="en-US" smtClean="0"/>
              <a:t>10/7/2020</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B25336F-B353-4DDF-970C-24BBF429F383}" type="datetime1">
              <a:rPr lang="en-US" smtClean="0"/>
              <a:t>10/7/2020</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2"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E013F4A-9F35-4873-9C10-CE42B9AF5919}" type="datetime1">
              <a:rPr lang="en-US" smtClean="0"/>
              <a:t>10/7/2020</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579A070-8669-4357-A67C-F18E1673A99B}" type="datetime1">
              <a:rPr lang="en-US" smtClean="0"/>
              <a:t>10/7/2020</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3"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998596A8-9DE3-4553-AF5B-479F43AB0C93}" type="datetime1">
              <a:rPr lang="en-US" smtClean="0"/>
              <a:t>10/7/2020</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3"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4784203" y="-1296363"/>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8392930" y="512064"/>
            <a:ext cx="3181207" cy="682752"/>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7968"/>
            <a:ext cx="12177836" cy="6850033"/>
          </a:xfrm>
          <a:prstGeom prst="rect">
            <a:avLst/>
          </a:prstGeom>
        </p:spPr>
      </p:pic>
      <p:sp>
        <p:nvSpPr>
          <p:cNvPr id="12" name="TextBox 11"/>
          <p:cNvSpPr txBox="1"/>
          <p:nvPr/>
        </p:nvSpPr>
        <p:spPr>
          <a:xfrm>
            <a:off x="4784203" y="-1296363"/>
            <a:ext cx="184731" cy="584775"/>
          </a:xfrm>
          <a:prstGeom prst="rect">
            <a:avLst/>
          </a:prstGeom>
          <a:noFill/>
        </p:spPr>
        <p:txBody>
          <a:bodyPr wrap="none" rtlCol="0">
            <a:spAutoFit/>
          </a:bodyPr>
          <a:lstStyle/>
          <a:p>
            <a:endParaRPr lang="en-US" sz="3200" dirty="0">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13210" y="-127510"/>
            <a:ext cx="7207004" cy="1980383"/>
          </a:xfrm>
          <a:prstGeom prst="rect">
            <a:avLst/>
          </a:prstGeom>
        </p:spPr>
      </p:pic>
      <p:pic>
        <p:nvPicPr>
          <p:cNvPr id="15" name="Picture 14"/>
          <p:cNvPicPr>
            <a:picLocks noChangeAspect="1"/>
          </p:cNvPicPr>
          <p:nvPr userDrawn="1"/>
        </p:nvPicPr>
        <p:blipFill>
          <a:blip r:embed="rId5"/>
          <a:stretch>
            <a:fillRect/>
          </a:stretch>
        </p:blipFill>
        <p:spPr>
          <a:xfrm>
            <a:off x="11314623" y="37775"/>
            <a:ext cx="840470" cy="292608"/>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4273395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1585108288"/>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2112621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99700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4AA7F308-B0B5-406E-82CC-28C5701319F4}" type="datetime1">
              <a:rPr lang="en-US" smtClean="0"/>
              <a:t>10/7/2020</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956767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255596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1812245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1" y="-127510"/>
            <a:ext cx="7207004" cy="1980383"/>
          </a:xfrm>
          <a:prstGeom prst="rect">
            <a:avLst/>
          </a:prstGeom>
        </p:spPr>
      </p:pic>
    </p:spTree>
    <p:extLst>
      <p:ext uri="{BB962C8B-B14F-4D97-AF65-F5344CB8AC3E}">
        <p14:creationId xmlns:p14="http://schemas.microsoft.com/office/powerpoint/2010/main" val="3704690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1" y="-127510"/>
            <a:ext cx="7207004" cy="1980383"/>
          </a:xfrm>
          <a:prstGeom prst="rect">
            <a:avLst/>
          </a:prstGeom>
        </p:spPr>
      </p:pic>
    </p:spTree>
    <p:extLst>
      <p:ext uri="{BB962C8B-B14F-4D97-AF65-F5344CB8AC3E}">
        <p14:creationId xmlns:p14="http://schemas.microsoft.com/office/powerpoint/2010/main" val="3891387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5882211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14572229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9026834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0653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267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95DC297-0159-4305-B60C-C47C29B6F7FC}" type="datetime1">
              <a:rPr lang="en-US" smtClean="0"/>
              <a:t>10/7/2020</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58520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Tree>
    <p:extLst>
      <p:ext uri="{BB962C8B-B14F-4D97-AF65-F5344CB8AC3E}">
        <p14:creationId xmlns:p14="http://schemas.microsoft.com/office/powerpoint/2010/main" val="9364482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94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7219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95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3423" y="5332905"/>
            <a:ext cx="5741197" cy="1577600"/>
          </a:xfrm>
          <a:prstGeom prst="rect">
            <a:avLst/>
          </a:prstGeom>
        </p:spPr>
      </p:pic>
    </p:spTree>
    <p:extLst>
      <p:ext uri="{BB962C8B-B14F-4D97-AF65-F5344CB8AC3E}">
        <p14:creationId xmlns:p14="http://schemas.microsoft.com/office/powerpoint/2010/main" val="13860211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3423" y="5332905"/>
            <a:ext cx="5741197" cy="1577600"/>
          </a:xfrm>
          <a:prstGeom prst="rect">
            <a:avLst/>
          </a:prstGeom>
        </p:spPr>
      </p:pic>
    </p:spTree>
    <p:extLst>
      <p:ext uri="{BB962C8B-B14F-4D97-AF65-F5344CB8AC3E}">
        <p14:creationId xmlns:p14="http://schemas.microsoft.com/office/powerpoint/2010/main" val="24133162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3488" y="5318285"/>
            <a:ext cx="5652083" cy="1553112"/>
          </a:xfrm>
          <a:prstGeom prst="rect">
            <a:avLst/>
          </a:prstGeom>
        </p:spPr>
      </p:pic>
    </p:spTree>
    <p:extLst>
      <p:ext uri="{BB962C8B-B14F-4D97-AF65-F5344CB8AC3E}">
        <p14:creationId xmlns:p14="http://schemas.microsoft.com/office/powerpoint/2010/main" val="30656660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3488" y="5318285"/>
            <a:ext cx="5652083" cy="1553112"/>
          </a:xfrm>
          <a:prstGeom prst="rect">
            <a:avLst/>
          </a:prstGeom>
        </p:spPr>
      </p:pic>
    </p:spTree>
    <p:extLst>
      <p:ext uri="{BB962C8B-B14F-4D97-AF65-F5344CB8AC3E}">
        <p14:creationId xmlns:p14="http://schemas.microsoft.com/office/powerpoint/2010/main" val="3892645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321204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353955BA-D784-419B-AD77-F70BE9FEBF9F}" type="datetime1">
              <a:rPr lang="en-US" smtClean="0"/>
              <a:t>10/7/2020</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21024014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3554977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1096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7661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594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16321219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7390810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932EFA5D-92B6-4F7A-B84F-E9C9E0C91A39}" type="datetime1">
              <a:rPr lang="en-US" smtClean="0"/>
              <a:t>10/7/2020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smtClean="0"/>
              <a:t>© 2019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57128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C0B8A3BB-DCB5-4228-8B04-7A0D1120BA00}" type="datetime1">
              <a:rPr lang="en-US" smtClean="0"/>
              <a:t>10/7/2020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smtClean="0"/>
              <a:t>© 2019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67414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A231E42F-5237-413E-9B86-3DF61EC8ED2B}" type="datetime1">
              <a:rPr lang="en-US" smtClean="0"/>
              <a:t>10/7/2020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smtClean="0"/>
              <a:t>© 2019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0229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D8F7D2A-8A5E-4CE5-980F-2EB8A6BB085E}" type="datetime1">
              <a:rPr lang="en-US" smtClean="0"/>
              <a:t>10/7/2020</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4"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A03198EA-CBA3-479C-AD4D-B6FAA963E216}" type="datetime1">
              <a:rPr lang="en-US" smtClean="0"/>
              <a:t>10/7/2020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smtClean="0"/>
              <a:t>© 2019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8249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smtClean="0"/>
              <a:t>© 2019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9094394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dirty="0" smtClean="0"/>
              <a:t>© 2019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8955867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smtClean="0"/>
              <a:t>© 2019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957987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smtClean="0"/>
              <a:t>© 2019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6378373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9D01D2D8-08C1-408F-9C1D-85642BEF9C5B}" type="datetime1">
              <a:rPr lang="en-US" smtClean="0"/>
              <a:t>10/7/2020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smtClean="0"/>
              <a:t>© 2019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810878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8C5015E5-E530-494C-93FC-C3A4882FA6E3}" type="datetime1">
              <a:rPr lang="en-US" smtClean="0"/>
              <a:t>10/7/2020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smtClean="0"/>
              <a:t>© 2019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080105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19B833B8-6E89-49C2-90D2-7C94DDDD98D2}" type="datetime1">
              <a:rPr lang="en-US" smtClean="0"/>
              <a:t>10/7/2020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smtClean="0"/>
              <a:t>© 2019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2653436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26545456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2862" y="6313226"/>
            <a:ext cx="718927" cy="501028"/>
          </a:xfrm>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05817" y="330261"/>
            <a:ext cx="11286649" cy="607259"/>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56673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4D99BCAD-1FC8-4847-8333-777A287AD8B7}" type="datetime1">
              <a:rPr lang="en-US" smtClean="0"/>
              <a:t>10/7/2020</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6"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FA519618-0845-482B-BB66-C23092751FD9}" type="datetime1">
              <a:rPr lang="en-US" smtClean="0"/>
              <a:t>10/7/2020</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6"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015D4E5-D62A-4A07-A1F1-C7F7B6119226}" type="datetime1">
              <a:rPr lang="en-US" smtClean="0"/>
              <a:t>10/7/2020</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5" name="Slide Number Placeholder 3"/>
          <p:cNvSpPr>
            <a:spLocks noGrp="1"/>
          </p:cNvSpPr>
          <p:nvPr>
            <p:ph type="sldNum" sz="quarter" idx="4"/>
          </p:nvPr>
        </p:nvSpPr>
        <p:spPr>
          <a:xfrm>
            <a:off x="243117" y="6307791"/>
            <a:ext cx="484761" cy="366183"/>
          </a:xfrm>
          <a:prstGeom prst="rect">
            <a:avLst/>
          </a:prstGeom>
        </p:spPr>
        <p:txBody>
          <a:bodyPr vert="horz" lIns="91440" tIns="45720" rIns="91440" bIns="45720" rtlCol="0" anchor="ctr"/>
          <a:lstStyle>
            <a:lvl1pPr algn="ctr">
              <a:defRPr lang="en-US" sz="12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8.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3.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8C312C0C-91B5-4221-B6FC-D7EE536A5597}" type="datetime1">
              <a:rPr lang="en-US" smtClean="0"/>
              <a:t>10/7/2020</a:t>
            </a:fld>
            <a:endParaRPr lang="en-US" dirty="0"/>
          </a:p>
        </p:txBody>
      </p:sp>
      <p:sp>
        <p:nvSpPr>
          <p:cNvPr id="6" name="TextBox 5"/>
          <p:cNvSpPr txBox="1"/>
          <p:nvPr/>
        </p:nvSpPr>
        <p:spPr>
          <a:xfrm>
            <a:off x="837060" y="6381321"/>
            <a:ext cx="2396937"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33A0"/>
                </a:solidFill>
                <a:effectLst/>
                <a:uLnTx/>
                <a:uFillTx/>
                <a:latin typeface="+mn-lt"/>
                <a:cs typeface="Arial"/>
              </a:rPr>
              <a:t>© </a:t>
            </a:r>
            <a:r>
              <a:rPr kumimoji="0" lang="en-US" sz="1000" b="0" i="0" u="none" strike="noStrike" kern="0" cap="none" spc="0" normalizeH="0" baseline="0" noProof="0" dirty="0" smtClean="0">
                <a:ln>
                  <a:noFill/>
                </a:ln>
                <a:solidFill>
                  <a:srgbClr val="0033A0"/>
                </a:solidFill>
                <a:effectLst/>
                <a:uLnTx/>
                <a:uFillTx/>
                <a:latin typeface="+mn-lt"/>
                <a:cs typeface="Arial"/>
              </a:rPr>
              <a:t>2020 </a:t>
            </a:r>
            <a:r>
              <a:rPr kumimoji="0" lang="en-US" sz="1000" b="0" i="0" u="none" strike="noStrike" kern="0" cap="none" spc="0" normalizeH="0" baseline="0" noProof="0" dirty="0">
                <a:ln>
                  <a:noFill/>
                </a:ln>
                <a:solidFill>
                  <a:srgbClr val="0033A0"/>
                </a:solidFill>
                <a:effectLst/>
                <a:uLnTx/>
                <a:uFillTx/>
                <a:latin typeface="+mn-lt"/>
                <a:cs typeface="Arial"/>
              </a:rPr>
              <a:t>Cognizant </a:t>
            </a:r>
          </a:p>
        </p:txBody>
      </p:sp>
      <p:sp>
        <p:nvSpPr>
          <p:cNvPr id="4" name="Slide Number Placeholder 3"/>
          <p:cNvSpPr>
            <a:spLocks noGrp="1"/>
          </p:cNvSpPr>
          <p:nvPr>
            <p:ph type="sldNum" sz="quarter" idx="4"/>
          </p:nvPr>
        </p:nvSpPr>
        <p:spPr>
          <a:xfrm>
            <a:off x="269683" y="6321339"/>
            <a:ext cx="484761" cy="366183"/>
          </a:xfrm>
          <a:prstGeom prst="rect">
            <a:avLst/>
          </a:prstGeom>
        </p:spPr>
        <p:txBody>
          <a:bodyPr vert="horz" lIns="91440" tIns="45720" rIns="91440" bIns="45720" rtlCol="0" anchor="ctr"/>
          <a:lstStyle>
            <a:lvl1pPr algn="ctr">
              <a:defRPr lang="en-US" sz="1400" b="1"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pic>
        <p:nvPicPr>
          <p:cNvPr id="5" name="Picture 4"/>
          <p:cNvPicPr>
            <a:picLocks noChangeAspect="1"/>
          </p:cNvPicPr>
          <p:nvPr userDrawn="1"/>
        </p:nvPicPr>
        <p:blipFill>
          <a:blip r:embed="rId28"/>
          <a:stretch>
            <a:fillRect/>
          </a:stretch>
        </p:blipFill>
        <p:spPr>
          <a:xfrm>
            <a:off x="11314623" y="37775"/>
            <a:ext cx="840470" cy="292608"/>
          </a:xfrm>
          <a:prstGeom prst="rect">
            <a:avLst/>
          </a:prstGeom>
        </p:spPr>
      </p:pic>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 id="2147483980" r:id="rId26"/>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spTree>
    <p:extLst>
      <p:ext uri="{BB962C8B-B14F-4D97-AF65-F5344CB8AC3E}">
        <p14:creationId xmlns:p14="http://schemas.microsoft.com/office/powerpoint/2010/main" val="269159325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A81D6645-D462-4D1A-8E49-B0ECE95D262F}" type="datetime1">
              <a:rPr lang="en-US" smtClean="0"/>
              <a:t>10/7/2020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2019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53041157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jpe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6.png"/><Relationship Id="rId5" Type="http://schemas.microsoft.com/office/2007/relationships/hdphoto" Target="../media/hdphoto1.wdp"/><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microsoft.com/office/2007/relationships/hdphoto" Target="../media/hdphoto1.wdp"/><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9.png"/><Relationship Id="rId5" Type="http://schemas.microsoft.com/office/2007/relationships/hdphoto" Target="../media/hdphoto2.wdp"/><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1AFD-4C4C-9A40-B4CB-81309FBEA3AD}"/>
              </a:ext>
            </a:extLst>
          </p:cNvPr>
          <p:cNvSpPr>
            <a:spLocks noGrp="1"/>
          </p:cNvSpPr>
          <p:nvPr>
            <p:ph type="ctrTitle"/>
          </p:nvPr>
        </p:nvSpPr>
        <p:spPr>
          <a:xfrm>
            <a:off x="461487" y="1199987"/>
            <a:ext cx="11131783" cy="4117987"/>
          </a:xfrm>
        </p:spPr>
        <p:txBody>
          <a:bodyPr/>
          <a:lstStyle/>
          <a:p>
            <a:r>
              <a:rPr lang="en-US" sz="4000" dirty="0" smtClean="0">
                <a:latin typeface="Calibri" panose="020F0502020204030204" pitchFamily="34" charset="0"/>
                <a:cs typeface="Calibri" panose="020F0502020204030204" pitchFamily="34" charset="0"/>
              </a:rPr>
              <a:t>ISG Area: Sales &amp; Marketing</a:t>
            </a:r>
            <a:br>
              <a:rPr lang="en-US" sz="4000" dirty="0" smtClean="0">
                <a:latin typeface="Calibri" panose="020F0502020204030204" pitchFamily="34" charset="0"/>
                <a:cs typeface="Calibri" panose="020F0502020204030204" pitchFamily="34" charset="0"/>
              </a:rPr>
            </a:br>
            <a:r>
              <a:rPr lang="en-US" sz="4000" kern="0" dirty="0" smtClean="0">
                <a:latin typeface="Calibri" panose="020F0502020204030204" pitchFamily="34" charset="0"/>
                <a:cs typeface="Calibri" panose="020F0502020204030204" pitchFamily="34" charset="0"/>
              </a:rPr>
              <a:t>Idea Title: </a:t>
            </a:r>
            <a:r>
              <a:rPr lang="en-US" sz="2400" kern="0" dirty="0" smtClean="0">
                <a:latin typeface="Calibri" panose="020F0502020204030204" pitchFamily="34" charset="0"/>
                <a:cs typeface="Calibri" panose="020F0502020204030204" pitchFamily="34" charset="0"/>
              </a:rPr>
              <a:t>AIMAX-</a:t>
            </a:r>
            <a:r>
              <a:rPr lang="en-US" sz="4000" kern="0" dirty="0" smtClean="0">
                <a:latin typeface="Calibri" panose="020F0502020204030204" pitchFamily="34" charset="0"/>
                <a:cs typeface="Calibri" panose="020F0502020204030204" pitchFamily="34" charset="0"/>
              </a:rPr>
              <a:t> </a:t>
            </a:r>
            <a:r>
              <a:rPr lang="en-US" sz="2400" kern="0" dirty="0" smtClean="0">
                <a:latin typeface="Calibri" panose="020F0502020204030204" pitchFamily="34" charset="0"/>
                <a:cs typeface="Calibri" panose="020F0502020204030204" pitchFamily="34" charset="0"/>
              </a:rPr>
              <a:t>Marketing Optimizer</a:t>
            </a:r>
            <a:r>
              <a:rPr lang="en-US" sz="4000" kern="0" dirty="0" smtClean="0">
                <a:latin typeface="Calibri" panose="020F0502020204030204" pitchFamily="34" charset="0"/>
                <a:cs typeface="Calibri" panose="020F0502020204030204" pitchFamily="34" charset="0"/>
              </a:rPr>
              <a:t/>
            </a:r>
            <a:br>
              <a:rPr lang="en-US" sz="4000" kern="0" dirty="0" smtClean="0">
                <a:latin typeface="Calibri" panose="020F0502020204030204" pitchFamily="34" charset="0"/>
                <a:cs typeface="Calibri" panose="020F0502020204030204" pitchFamily="34" charset="0"/>
              </a:rPr>
            </a:br>
            <a:r>
              <a:rPr lang="en-US" sz="3000" kern="0" dirty="0">
                <a:latin typeface="Calibri" panose="020F0502020204030204" pitchFamily="34" charset="0"/>
                <a:cs typeface="Calibri" panose="020F0502020204030204" pitchFamily="34" charset="0"/>
              </a:rPr>
              <a:t>Problem Statement</a:t>
            </a:r>
            <a:r>
              <a:rPr lang="en-US" sz="3000" kern="0" dirty="0" smtClean="0">
                <a:latin typeface="Calibri" panose="020F0502020204030204" pitchFamily="34" charset="0"/>
                <a:cs typeface="Calibri" panose="020F0502020204030204" pitchFamily="34" charset="0"/>
              </a:rPr>
              <a:t>: </a:t>
            </a:r>
            <a:r>
              <a:rPr lang="en-US" sz="1600" kern="0" dirty="0" smtClean="0">
                <a:latin typeface="Calibri" panose="020F0502020204030204" pitchFamily="34" charset="0"/>
                <a:cs typeface="Calibri" panose="020F0502020204030204" pitchFamily="34" charset="0"/>
              </a:rPr>
              <a:t>Our </a:t>
            </a:r>
            <a:r>
              <a:rPr lang="en-US" sz="1600" kern="0" dirty="0">
                <a:latin typeface="Calibri" panose="020F0502020204030204" pitchFamily="34" charset="0"/>
                <a:cs typeface="Calibri" panose="020F0502020204030204" pitchFamily="34" charset="0"/>
              </a:rPr>
              <a:t>AIMAX Tool  helps Brand and Marketing teams to take informed strategic and tactical marketing decisions by providing actionable insights to develop effective promotional strategies. With use of AI/ML, the application has built-in cognitive capability to determine the principal components influencing relation between promotion type and growth, define appropriate customer segments using both potential and behavior features, perform dynamic market sizing with prospective view considering future events and eventually provide recommendations for optimal marketing mix to maximize effectiveness and generate the highest return on promotional investment.</a:t>
            </a:r>
            <a:br>
              <a:rPr lang="en-US" sz="1600" kern="0" dirty="0">
                <a:latin typeface="Calibri" panose="020F0502020204030204" pitchFamily="34" charset="0"/>
                <a:cs typeface="Calibri" panose="020F0502020204030204" pitchFamily="34" charset="0"/>
              </a:rPr>
            </a:br>
            <a:r>
              <a:rPr lang="en-US" sz="5400" dirty="0" smtClean="0">
                <a:latin typeface="Calibri" panose="020F0502020204030204" pitchFamily="34" charset="0"/>
              </a:rPr>
              <a:t/>
            </a:r>
            <a:br>
              <a:rPr lang="en-US" sz="5400" dirty="0" smtClean="0">
                <a:latin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95F77ED8-EE04-FB4F-8652-B7F2F657A246}"/>
              </a:ext>
            </a:extLst>
          </p:cNvPr>
          <p:cNvSpPr>
            <a:spLocks noGrp="1"/>
          </p:cNvSpPr>
          <p:nvPr>
            <p:ph type="body" sz="quarter" idx="12"/>
          </p:nvPr>
        </p:nvSpPr>
        <p:spPr>
          <a:xfrm>
            <a:off x="508000" y="5354696"/>
            <a:ext cx="11103597" cy="541969"/>
          </a:xfrm>
        </p:spPr>
        <p:txBody>
          <a:bodyPr/>
          <a:lstStyle/>
          <a:p>
            <a:pPr>
              <a:spcAft>
                <a:spcPts val="1800"/>
              </a:spcAft>
            </a:pPr>
            <a:r>
              <a:rPr lang="en-US" sz="2800" b="1" kern="0" dirty="0" smtClean="0">
                <a:latin typeface="Calibri" panose="020F0502020204030204" pitchFamily="34" charset="0"/>
                <a:cs typeface="Calibri" panose="020F0502020204030204" pitchFamily="34" charset="0"/>
              </a:rPr>
              <a:t>Team Captain ID/Name:  785552- Akshara Venkatesan</a:t>
            </a:r>
            <a:br>
              <a:rPr lang="en-US" sz="2800" b="1" kern="0" dirty="0" smtClean="0">
                <a:latin typeface="Calibri" panose="020F0502020204030204" pitchFamily="34" charset="0"/>
                <a:cs typeface="Calibri" panose="020F0502020204030204" pitchFamily="34" charset="0"/>
              </a:rPr>
            </a:br>
            <a:r>
              <a:rPr lang="en-US" sz="2800" b="1" kern="0" dirty="0" smtClean="0">
                <a:latin typeface="Calibri" panose="020F0502020204030204" pitchFamily="34" charset="0"/>
                <a:cs typeface="Calibri" panose="020F0502020204030204" pitchFamily="34" charset="0"/>
              </a:rPr>
              <a:t>Team Member ids: </a:t>
            </a:r>
            <a:r>
              <a:rPr lang="en-US" sz="2800" b="1" kern="0" dirty="0">
                <a:latin typeface="Calibri" panose="020F0502020204030204" pitchFamily="34" charset="0"/>
                <a:cs typeface="Calibri" panose="020F0502020204030204" pitchFamily="34" charset="0"/>
              </a:rPr>
              <a:t>174230, 434896, 584961, 578289, </a:t>
            </a:r>
            <a:r>
              <a:rPr lang="en-US" sz="2800" b="1" kern="0" dirty="0" smtClean="0">
                <a:latin typeface="Calibri" panose="020F0502020204030204" pitchFamily="34" charset="0"/>
                <a:cs typeface="Calibri" panose="020F0502020204030204" pitchFamily="34" charset="0"/>
              </a:rPr>
              <a:t>672190 </a:t>
            </a:r>
          </a:p>
          <a:p>
            <a:pPr>
              <a:spcAft>
                <a:spcPts val="1800"/>
              </a:spcAft>
            </a:pPr>
            <a:r>
              <a:rPr lang="en-US" sz="2800" b="1" kern="0" dirty="0" smtClean="0">
                <a:latin typeface="Calibri" panose="020F0502020204030204" pitchFamily="34" charset="0"/>
                <a:cs typeface="Calibri" panose="020F0502020204030204" pitchFamily="34" charset="0"/>
              </a:rPr>
              <a:t>Team name:   Team AIMAX                 ;Account Name: Merck</a:t>
            </a:r>
            <a:br>
              <a:rPr lang="en-US" sz="2800" b="1" kern="0" dirty="0" smtClean="0">
                <a:latin typeface="Calibri" panose="020F0502020204030204" pitchFamily="34" charset="0"/>
                <a:cs typeface="Calibri" panose="020F0502020204030204" pitchFamily="34" charset="0"/>
              </a:rPr>
            </a:br>
            <a:r>
              <a:rPr lang="en-US" sz="2800" b="1" kern="0" dirty="0" smtClean="0">
                <a:latin typeface="Calibri" panose="020F0502020204030204" pitchFamily="34" charset="0"/>
                <a:cs typeface="Calibri" panose="020F0502020204030204" pitchFamily="34" charset="0"/>
              </a:rPr>
              <a:t>Date: 25-Sep, 2020 </a:t>
            </a:r>
            <a:endParaRPr lang="en-US" sz="2800" dirty="0" smtClean="0">
              <a:latin typeface="Calibri" panose="020F0502020204030204" pitchFamily="34" charset="0"/>
              <a:cs typeface="Calibri" panose="020F0502020204030204" pitchFamily="34" charset="0"/>
            </a:endParaRPr>
          </a:p>
          <a:p>
            <a:endParaRPr lang="en-US" dirty="0"/>
          </a:p>
        </p:txBody>
      </p:sp>
      <p:sp>
        <p:nvSpPr>
          <p:cNvPr id="5" name="Footer Placeholder 4">
            <a:extLst>
              <a:ext uri="{FF2B5EF4-FFF2-40B4-BE49-F238E27FC236}">
                <a16:creationId xmlns:a16="http://schemas.microsoft.com/office/drawing/2014/main" id="{A6447A21-8628-5E45-A410-F9B8DA4CBCDB}"/>
              </a:ext>
            </a:extLst>
          </p:cNvPr>
          <p:cNvSpPr>
            <a:spLocks noGrp="1"/>
          </p:cNvSpPr>
          <p:nvPr>
            <p:ph type="ftr" sz="quarter" idx="3"/>
          </p:nvPr>
        </p:nvSpPr>
        <p:spPr/>
        <p:txBody>
          <a:bodyPr/>
          <a:lstStyle/>
          <a:p>
            <a:r>
              <a:rPr lang="en-US" dirty="0"/>
              <a:t>© 2020 Cognizant</a:t>
            </a:r>
          </a:p>
        </p:txBody>
      </p:sp>
      <p:pic>
        <p:nvPicPr>
          <p:cNvPr id="6" name="Picture 5"/>
          <p:cNvPicPr>
            <a:picLocks noChangeAspect="1"/>
          </p:cNvPicPr>
          <p:nvPr/>
        </p:nvPicPr>
        <p:blipFill>
          <a:blip r:embed="rId2"/>
          <a:stretch>
            <a:fillRect/>
          </a:stretch>
        </p:blipFill>
        <p:spPr>
          <a:xfrm>
            <a:off x="9799782" y="25505"/>
            <a:ext cx="2392218" cy="866775"/>
          </a:xfrm>
          <a:prstGeom prst="rect">
            <a:avLst/>
          </a:prstGeom>
        </p:spPr>
      </p:pic>
      <p:pic>
        <p:nvPicPr>
          <p:cNvPr id="7" name="Picture 6"/>
          <p:cNvPicPr>
            <a:picLocks noChangeAspect="1"/>
          </p:cNvPicPr>
          <p:nvPr/>
        </p:nvPicPr>
        <p:blipFill>
          <a:blip r:embed="rId3"/>
          <a:stretch>
            <a:fillRect/>
          </a:stretch>
        </p:blipFill>
        <p:spPr>
          <a:xfrm>
            <a:off x="9799782" y="892280"/>
            <a:ext cx="2392218" cy="447675"/>
          </a:xfrm>
          <a:prstGeom prst="rect">
            <a:avLst/>
          </a:prstGeom>
        </p:spPr>
      </p:pic>
    </p:spTree>
    <p:extLst>
      <p:ext uri="{BB962C8B-B14F-4D97-AF65-F5344CB8AC3E}">
        <p14:creationId xmlns:p14="http://schemas.microsoft.com/office/powerpoint/2010/main" val="389876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10</a:t>
            </a:fld>
            <a:endParaRPr lang="en-US" dirty="0"/>
          </a:p>
        </p:txBody>
      </p:sp>
      <p:sp>
        <p:nvSpPr>
          <p:cNvPr id="3" name="Title 1"/>
          <p:cNvSpPr>
            <a:spLocks noGrp="1"/>
          </p:cNvSpPr>
          <p:nvPr>
            <p:ph type="title"/>
          </p:nvPr>
        </p:nvSpPr>
        <p:spPr>
          <a:xfrm>
            <a:off x="380967" y="144088"/>
            <a:ext cx="11180064" cy="1060704"/>
          </a:xfrm>
        </p:spPr>
        <p:txBody>
          <a:bodyPr/>
          <a:lstStyle/>
          <a:p>
            <a:r>
              <a:rPr lang="en-US" dirty="0" smtClean="0">
                <a:cs typeface="Segoe UI" panose="020B0502040204020203" pitchFamily="34" charset="0"/>
              </a:rPr>
              <a:t>High-level Process Overview</a:t>
            </a:r>
            <a:endParaRPr lang="en-US" dirty="0"/>
          </a:p>
        </p:txBody>
      </p:sp>
      <p:pic>
        <p:nvPicPr>
          <p:cNvPr id="6"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05" y="1453673"/>
            <a:ext cx="966361" cy="96636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6445556" y="1952835"/>
            <a:ext cx="2896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21022" y="1432281"/>
            <a:ext cx="3014892" cy="3683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1332" dirty="0" smtClean="0">
                <a:solidFill>
                  <a:srgbClr val="000000">
                    <a:lumMod val="50000"/>
                    <a:lumOff val="50000"/>
                  </a:srgbClr>
                </a:solidFill>
                <a:latin typeface="Calibri" pitchFamily="34" charset="0"/>
              </a:rPr>
              <a:t>Franchise owners/team sends customization request to Cognizant as per their brand requirement</a:t>
            </a:r>
            <a:endParaRPr lang="en-US" sz="1332" dirty="0">
              <a:solidFill>
                <a:srgbClr val="000000">
                  <a:lumMod val="50000"/>
                  <a:lumOff val="50000"/>
                </a:srgbClr>
              </a:solidFill>
              <a:latin typeface="Calibri" pitchFamily="34" charset="0"/>
            </a:endParaRPr>
          </a:p>
        </p:txBody>
      </p:sp>
      <p:sp>
        <p:nvSpPr>
          <p:cNvPr id="11" name="Rectangle 10"/>
          <p:cNvSpPr/>
          <p:nvPr/>
        </p:nvSpPr>
        <p:spPr>
          <a:xfrm>
            <a:off x="6202621" y="1410229"/>
            <a:ext cx="3035592" cy="487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1200" dirty="0">
                <a:solidFill>
                  <a:srgbClr val="000000">
                    <a:lumMod val="50000"/>
                    <a:lumOff val="50000"/>
                  </a:srgbClr>
                </a:solidFill>
                <a:latin typeface="Calibri" pitchFamily="34" charset="0"/>
              </a:rPr>
              <a:t>Cognizant does  the necessary customization in </a:t>
            </a:r>
            <a:r>
              <a:rPr lang="en-US" sz="1200" dirty="0" smtClean="0">
                <a:solidFill>
                  <a:srgbClr val="000000">
                    <a:lumMod val="50000"/>
                    <a:lumOff val="50000"/>
                  </a:srgbClr>
                </a:solidFill>
                <a:latin typeface="Calibri" pitchFamily="34" charset="0"/>
              </a:rPr>
              <a:t>solution/models </a:t>
            </a:r>
            <a:r>
              <a:rPr lang="en-US" sz="1200" dirty="0">
                <a:solidFill>
                  <a:srgbClr val="000000">
                    <a:lumMod val="50000"/>
                    <a:lumOff val="50000"/>
                  </a:srgbClr>
                </a:solidFill>
                <a:latin typeface="Calibri" pitchFamily="34" charset="0"/>
              </a:rPr>
              <a:t>and shares back the version.</a:t>
            </a:r>
          </a:p>
        </p:txBody>
      </p:sp>
      <p:pic>
        <p:nvPicPr>
          <p:cNvPr id="12" name="Picture 2" descr="https://cdn2.iconfinder.com/data/icons/designers-and-developers-icon-set/32/adjustment_tuning-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551" y="3743833"/>
            <a:ext cx="360090" cy="37214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822954" y="1180464"/>
            <a:ext cx="365760" cy="365760"/>
            <a:chOff x="640079" y="2350463"/>
            <a:chExt cx="365760" cy="365760"/>
          </a:xfrm>
        </p:grpSpPr>
        <p:sp>
          <p:nvSpPr>
            <p:cNvPr id="16" name="Oval 15"/>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17" name="Oval 16"/>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33" b="1" dirty="0"/>
                <a:t>1</a:t>
              </a:r>
            </a:p>
          </p:txBody>
        </p:sp>
      </p:grpSp>
      <p:grpSp>
        <p:nvGrpSpPr>
          <p:cNvPr id="18" name="Group 17"/>
          <p:cNvGrpSpPr/>
          <p:nvPr/>
        </p:nvGrpSpPr>
        <p:grpSpPr>
          <a:xfrm>
            <a:off x="5096256" y="1209960"/>
            <a:ext cx="365760" cy="365760"/>
            <a:chOff x="640079" y="2350463"/>
            <a:chExt cx="365760" cy="365760"/>
          </a:xfrm>
        </p:grpSpPr>
        <p:sp>
          <p:nvSpPr>
            <p:cNvPr id="19" name="Oval 18"/>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20" name="Oval 19"/>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33" b="1" dirty="0"/>
                <a:t>2</a:t>
              </a:r>
            </a:p>
          </p:txBody>
        </p:sp>
      </p:grpSp>
      <p:grpSp>
        <p:nvGrpSpPr>
          <p:cNvPr id="21" name="Group 20"/>
          <p:cNvGrpSpPr/>
          <p:nvPr/>
        </p:nvGrpSpPr>
        <p:grpSpPr>
          <a:xfrm>
            <a:off x="9344978" y="1191485"/>
            <a:ext cx="365760" cy="365760"/>
            <a:chOff x="640079" y="2350463"/>
            <a:chExt cx="365760" cy="365760"/>
          </a:xfrm>
        </p:grpSpPr>
        <p:sp>
          <p:nvSpPr>
            <p:cNvPr id="22" name="Oval 21"/>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23" name="Oval 22"/>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33" b="1" dirty="0"/>
                <a:t>3</a:t>
              </a:r>
            </a:p>
          </p:txBody>
        </p:sp>
      </p:grpSp>
      <p:sp>
        <p:nvSpPr>
          <p:cNvPr id="28" name="Rounded Rectangle 27"/>
          <p:cNvSpPr/>
          <p:nvPr/>
        </p:nvSpPr>
        <p:spPr>
          <a:xfrm>
            <a:off x="485491" y="3456811"/>
            <a:ext cx="7450213" cy="2144965"/>
          </a:xfrm>
          <a:prstGeom prst="roundRect">
            <a:avLst/>
          </a:prstGeom>
          <a:noFill/>
          <a:ln>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US" sz="2397" dirty="0">
              <a:solidFill>
                <a:srgbClr val="0033A0"/>
              </a:solidFill>
              <a:latin typeface="Arial" panose="020B0604020202020204"/>
            </a:endParaRPr>
          </a:p>
        </p:txBody>
      </p:sp>
      <p:sp>
        <p:nvSpPr>
          <p:cNvPr id="29" name="Rounded Rectangle 28"/>
          <p:cNvSpPr/>
          <p:nvPr/>
        </p:nvSpPr>
        <p:spPr>
          <a:xfrm>
            <a:off x="2808516" y="3299637"/>
            <a:ext cx="2804160" cy="365760"/>
          </a:xfrm>
          <a:prstGeom prst="roundRect">
            <a:avLst/>
          </a:prstGeom>
          <a:solidFill>
            <a:schemeClr val="bg1"/>
          </a:solidFill>
          <a:ln>
            <a:solidFill>
              <a:srgbClr val="0070C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defRPr/>
            </a:pPr>
            <a:r>
              <a:rPr lang="en-US" sz="1599" b="1" kern="0" dirty="0" smtClean="0">
                <a:solidFill>
                  <a:srgbClr val="000000">
                    <a:lumMod val="50000"/>
                    <a:lumOff val="50000"/>
                  </a:srgbClr>
                </a:solidFill>
                <a:latin typeface="Calibri" pitchFamily="34" charset="0"/>
              </a:rPr>
              <a:t>Optimization Models</a:t>
            </a:r>
            <a:endParaRPr lang="en-US" sz="2132" b="1" kern="0" spc="-5" dirty="0">
              <a:solidFill>
                <a:srgbClr val="000000">
                  <a:lumMod val="50000"/>
                  <a:lumOff val="50000"/>
                </a:srgbClr>
              </a:solidFill>
              <a:latin typeface="Calibri" pitchFamily="34" charset="0"/>
            </a:endParaRPr>
          </a:p>
        </p:txBody>
      </p:sp>
      <p:grpSp>
        <p:nvGrpSpPr>
          <p:cNvPr id="31" name="Group 30"/>
          <p:cNvGrpSpPr/>
          <p:nvPr/>
        </p:nvGrpSpPr>
        <p:grpSpPr>
          <a:xfrm>
            <a:off x="2411273" y="3087322"/>
            <a:ext cx="365760" cy="365760"/>
            <a:chOff x="640079" y="2350463"/>
            <a:chExt cx="365760" cy="365760"/>
          </a:xfrm>
        </p:grpSpPr>
        <p:sp>
          <p:nvSpPr>
            <p:cNvPr id="32" name="Oval 31"/>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33" name="Oval 32"/>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33" b="1" dirty="0" smtClean="0"/>
                <a:t>4</a:t>
              </a:r>
              <a:endParaRPr lang="en-US" sz="1333" b="1" dirty="0"/>
            </a:p>
          </p:txBody>
        </p:sp>
      </p:grpSp>
      <p:pic>
        <p:nvPicPr>
          <p:cNvPr id="34" name="Picture 2" descr="Image result for execution icon"/>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0521" y="3988237"/>
            <a:ext cx="1341120" cy="134112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418361" y="3721104"/>
            <a:ext cx="2512273" cy="487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pPr>
              <a:defRPr/>
            </a:pPr>
            <a:r>
              <a:rPr lang="en-US" sz="1199" b="1" dirty="0" smtClean="0">
                <a:solidFill>
                  <a:srgbClr val="000000">
                    <a:lumMod val="50000"/>
                    <a:lumOff val="50000"/>
                  </a:srgbClr>
                </a:solidFill>
                <a:latin typeface="Calibri" pitchFamily="34" charset="0"/>
              </a:rPr>
              <a:t>Channel Impact Simulator:</a:t>
            </a:r>
            <a:r>
              <a:rPr lang="en-US" sz="1199" dirty="0" smtClean="0">
                <a:solidFill>
                  <a:srgbClr val="000000">
                    <a:lumMod val="50000"/>
                    <a:lumOff val="50000"/>
                  </a:srgbClr>
                </a:solidFill>
                <a:latin typeface="Calibri" pitchFamily="34" charset="0"/>
              </a:rPr>
              <a:t> Shows the effect of each channel on Brand Sales</a:t>
            </a:r>
            <a:endParaRPr lang="en-US" sz="1065" dirty="0">
              <a:solidFill>
                <a:srgbClr val="000000">
                  <a:lumMod val="50000"/>
                  <a:lumOff val="50000"/>
                </a:srgbClr>
              </a:solidFill>
              <a:latin typeface="Calibri" pitchFamily="34" charset="0"/>
            </a:endParaRPr>
          </a:p>
        </p:txBody>
      </p:sp>
      <p:pic>
        <p:nvPicPr>
          <p:cNvPr id="36" name="Picture 2" descr="http://thumb18.shutterstock.com/photos/thumb_large/248635/248635,1253675919,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8393"/>
          <a:stretch/>
        </p:blipFill>
        <p:spPr bwMode="auto">
          <a:xfrm>
            <a:off x="493674" y="4251436"/>
            <a:ext cx="588916" cy="57796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128304" y="3665686"/>
            <a:ext cx="2438400" cy="487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pPr lvl="0">
              <a:defRPr/>
            </a:pPr>
            <a:r>
              <a:rPr lang="en-US" sz="1199" b="1" dirty="0" smtClean="0">
                <a:solidFill>
                  <a:srgbClr val="000000">
                    <a:lumMod val="50000"/>
                    <a:lumOff val="50000"/>
                  </a:srgbClr>
                </a:solidFill>
                <a:latin typeface="Calibri" pitchFamily="34" charset="0"/>
              </a:rPr>
              <a:t>Channel Deep-dive: </a:t>
            </a:r>
            <a:r>
              <a:rPr lang="en-US" sz="1199" dirty="0" smtClean="0">
                <a:solidFill>
                  <a:srgbClr val="000000">
                    <a:lumMod val="50000"/>
                    <a:lumOff val="50000"/>
                  </a:srgbClr>
                </a:solidFill>
                <a:latin typeface="Calibri" pitchFamily="34" charset="0"/>
              </a:rPr>
              <a:t>Analysis of KPIs of Traditional &amp; Digital Marketing</a:t>
            </a:r>
            <a:endParaRPr lang="en-US" sz="1065" dirty="0">
              <a:solidFill>
                <a:srgbClr val="000000">
                  <a:lumMod val="50000"/>
                  <a:lumOff val="50000"/>
                </a:srgbClr>
              </a:solidFill>
              <a:latin typeface="Calibri" pitchFamily="34" charset="0"/>
            </a:endParaRPr>
          </a:p>
        </p:txBody>
      </p:sp>
      <p:sp>
        <p:nvSpPr>
          <p:cNvPr id="38" name="Rectangle 37"/>
          <p:cNvSpPr/>
          <p:nvPr/>
        </p:nvSpPr>
        <p:spPr>
          <a:xfrm>
            <a:off x="5418360" y="4336862"/>
            <a:ext cx="2577219" cy="487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r>
              <a:rPr lang="en-US" sz="1199" b="1" dirty="0" smtClean="0">
                <a:solidFill>
                  <a:srgbClr val="000000">
                    <a:lumMod val="50000"/>
                    <a:lumOff val="50000"/>
                  </a:srgbClr>
                </a:solidFill>
                <a:latin typeface="Calibri" pitchFamily="34" charset="0"/>
              </a:rPr>
              <a:t>Brand &amp; Market Forecasting </a:t>
            </a:r>
            <a:r>
              <a:rPr lang="en-US" sz="1199" b="1" dirty="0">
                <a:solidFill>
                  <a:srgbClr val="000000">
                    <a:lumMod val="50000"/>
                    <a:lumOff val="50000"/>
                  </a:srgbClr>
                </a:solidFill>
                <a:latin typeface="Calibri" pitchFamily="34" charset="0"/>
              </a:rPr>
              <a:t>: </a:t>
            </a:r>
            <a:r>
              <a:rPr lang="en-US" sz="1200" dirty="0" smtClean="0">
                <a:solidFill>
                  <a:schemeClr val="tx2">
                    <a:lumMod val="50000"/>
                    <a:lumOff val="50000"/>
                  </a:schemeClr>
                </a:solidFill>
                <a:latin typeface="Calibri" pitchFamily="34" charset="0"/>
              </a:rPr>
              <a:t>using time-series forecasting</a:t>
            </a:r>
            <a:endParaRPr lang="en-US" sz="1200" dirty="0">
              <a:solidFill>
                <a:schemeClr val="tx2">
                  <a:lumMod val="50000"/>
                  <a:lumOff val="50000"/>
                </a:schemeClr>
              </a:solidFill>
              <a:latin typeface="Calibri" pitchFamily="34" charset="0"/>
            </a:endParaRPr>
          </a:p>
        </p:txBody>
      </p:sp>
      <p:pic>
        <p:nvPicPr>
          <p:cNvPr id="40" name="Picture 6" descr="Image result for Next best acti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083" y="5058805"/>
            <a:ext cx="571668" cy="36576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1128304" y="4996611"/>
            <a:ext cx="2180224" cy="461408"/>
          </a:xfrm>
          <a:prstGeom prst="rect">
            <a:avLst/>
          </a:prstGeom>
        </p:spPr>
        <p:txBody>
          <a:bodyPr wrap="square">
            <a:spAutoFit/>
          </a:bodyPr>
          <a:lstStyle/>
          <a:p>
            <a:pPr lvl="0">
              <a:defRPr/>
            </a:pPr>
            <a:r>
              <a:rPr lang="en-US" sz="1199" b="1" dirty="0">
                <a:solidFill>
                  <a:srgbClr val="000000">
                    <a:lumMod val="50000"/>
                    <a:lumOff val="50000"/>
                  </a:srgbClr>
                </a:solidFill>
                <a:latin typeface="Calibri" pitchFamily="34" charset="0"/>
              </a:rPr>
              <a:t>NBA/NBP: </a:t>
            </a:r>
            <a:r>
              <a:rPr lang="en-US" sz="1199" dirty="0" smtClean="0">
                <a:solidFill>
                  <a:srgbClr val="000000">
                    <a:lumMod val="50000"/>
                    <a:lumOff val="50000"/>
                  </a:srgbClr>
                </a:solidFill>
                <a:latin typeface="Calibri" pitchFamily="34" charset="0"/>
              </a:rPr>
              <a:t>Recommendation for Optimal Marketing Mix</a:t>
            </a:r>
            <a:endParaRPr lang="en-US" sz="1199" dirty="0">
              <a:solidFill>
                <a:srgbClr val="000000">
                  <a:lumMod val="50000"/>
                  <a:lumOff val="50000"/>
                </a:srgbClr>
              </a:solidFill>
              <a:latin typeface="Calibri" pitchFamily="34" charset="0"/>
            </a:endParaRPr>
          </a:p>
        </p:txBody>
      </p:sp>
      <p:pic>
        <p:nvPicPr>
          <p:cNvPr id="42" name="Picture 41"/>
          <p:cNvPicPr>
            <a:picLocks noChangeAspect="1"/>
          </p:cNvPicPr>
          <p:nvPr/>
        </p:nvPicPr>
        <p:blipFill>
          <a:blip r:embed="rId7"/>
          <a:stretch>
            <a:fillRect/>
          </a:stretch>
        </p:blipFill>
        <p:spPr>
          <a:xfrm>
            <a:off x="598338" y="3604725"/>
            <a:ext cx="517160" cy="609600"/>
          </a:xfrm>
          <a:prstGeom prst="rect">
            <a:avLst/>
          </a:prstGeom>
        </p:spPr>
      </p:pic>
      <p:sp>
        <p:nvSpPr>
          <p:cNvPr id="43" name="Rectangle 42"/>
          <p:cNvSpPr/>
          <p:nvPr/>
        </p:nvSpPr>
        <p:spPr>
          <a:xfrm>
            <a:off x="1128304" y="4273398"/>
            <a:ext cx="2651715"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pPr>
              <a:defRPr/>
            </a:pPr>
            <a:r>
              <a:rPr lang="en-US" sz="1199" b="1" dirty="0" smtClean="0">
                <a:solidFill>
                  <a:srgbClr val="000000">
                    <a:lumMod val="50000"/>
                    <a:lumOff val="50000"/>
                  </a:srgbClr>
                </a:solidFill>
                <a:latin typeface="Calibri" pitchFamily="34" charset="0"/>
              </a:rPr>
              <a:t>ROI Analysis:</a:t>
            </a:r>
            <a:r>
              <a:rPr lang="en-US" sz="1199" dirty="0" smtClean="0">
                <a:solidFill>
                  <a:srgbClr val="000000">
                    <a:lumMod val="50000"/>
                    <a:lumOff val="50000"/>
                  </a:srgbClr>
                </a:solidFill>
                <a:latin typeface="Calibri" pitchFamily="34" charset="0"/>
              </a:rPr>
              <a:t> Determine ROI of marketing programs and channels</a:t>
            </a:r>
            <a:endParaRPr lang="en-US" sz="1199" dirty="0">
              <a:solidFill>
                <a:srgbClr val="000000">
                  <a:lumMod val="50000"/>
                  <a:lumOff val="50000"/>
                </a:srgbClr>
              </a:solidFill>
              <a:latin typeface="Calibri" pitchFamily="34" charset="0"/>
            </a:endParaRPr>
          </a:p>
        </p:txBody>
      </p:sp>
      <p:pic>
        <p:nvPicPr>
          <p:cNvPr id="44" name="Picture 10"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11382" y="1485564"/>
            <a:ext cx="595094" cy="59509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5418361" y="4927993"/>
            <a:ext cx="2713859" cy="67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r>
              <a:rPr lang="en-US" sz="1200" b="1" dirty="0" smtClean="0">
                <a:solidFill>
                  <a:schemeClr val="tx2">
                    <a:lumMod val="50000"/>
                    <a:lumOff val="50000"/>
                  </a:schemeClr>
                </a:solidFill>
                <a:latin typeface="Calibri" pitchFamily="34" charset="0"/>
              </a:rPr>
              <a:t>Brand Performance Analysis</a:t>
            </a:r>
            <a:r>
              <a:rPr lang="en-US" sz="1200" dirty="0" smtClean="0">
                <a:solidFill>
                  <a:schemeClr val="tx2">
                    <a:lumMod val="50000"/>
                    <a:lumOff val="50000"/>
                  </a:schemeClr>
                </a:solidFill>
                <a:latin typeface="Calibri" pitchFamily="34" charset="0"/>
              </a:rPr>
              <a:t>: Depict brand’s competitive position with recommendation to improve sales</a:t>
            </a:r>
            <a:endParaRPr lang="en-US" sz="1199" dirty="0">
              <a:solidFill>
                <a:srgbClr val="000000">
                  <a:lumMod val="50000"/>
                  <a:lumOff val="50000"/>
                </a:srgbClr>
              </a:solidFill>
              <a:latin typeface="Calibri" pitchFamily="34" charset="0"/>
            </a:endParaRPr>
          </a:p>
        </p:txBody>
      </p:sp>
      <p:pic>
        <p:nvPicPr>
          <p:cNvPr id="46" name="Picture 45"/>
          <p:cNvPicPr>
            <a:picLocks noChangeAspect="1"/>
          </p:cNvPicPr>
          <p:nvPr/>
        </p:nvPicPr>
        <p:blipFill rotWithShape="1">
          <a:blip r:embed="rId9"/>
          <a:srcRect b="11368"/>
          <a:stretch/>
        </p:blipFill>
        <p:spPr>
          <a:xfrm>
            <a:off x="4813923" y="4330625"/>
            <a:ext cx="576156" cy="550845"/>
          </a:xfrm>
          <a:prstGeom prst="rect">
            <a:avLst/>
          </a:prstGeom>
        </p:spPr>
      </p:pic>
      <p:sp>
        <p:nvSpPr>
          <p:cNvPr id="52" name="Rectangle 51"/>
          <p:cNvSpPr/>
          <p:nvPr/>
        </p:nvSpPr>
        <p:spPr>
          <a:xfrm>
            <a:off x="10122121" y="1392840"/>
            <a:ext cx="1740000" cy="1001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689" rIns="91380" bIns="45689" rtlCol="0" anchor="ctr"/>
          <a:lstStyle/>
          <a:p>
            <a:pPr>
              <a:defRPr/>
            </a:pPr>
            <a:r>
              <a:rPr lang="en-US" sz="1199" b="1" dirty="0" smtClean="0">
                <a:solidFill>
                  <a:srgbClr val="000000">
                    <a:lumMod val="50000"/>
                    <a:lumOff val="50000"/>
                  </a:srgbClr>
                </a:solidFill>
                <a:latin typeface="Calibri" pitchFamily="34" charset="0"/>
              </a:rPr>
              <a:t>Data Input: </a:t>
            </a:r>
            <a:r>
              <a:rPr lang="en-US" sz="1199" dirty="0" smtClean="0">
                <a:solidFill>
                  <a:srgbClr val="000000">
                    <a:lumMod val="50000"/>
                    <a:lumOff val="50000"/>
                  </a:srgbClr>
                </a:solidFill>
                <a:latin typeface="Calibri" pitchFamily="34" charset="0"/>
              </a:rPr>
              <a:t>Brand teams uploads data for analysis</a:t>
            </a:r>
            <a:endParaRPr lang="en-US" sz="1199" dirty="0">
              <a:solidFill>
                <a:srgbClr val="000000">
                  <a:lumMod val="50000"/>
                  <a:lumOff val="50000"/>
                </a:srgbClr>
              </a:solidFill>
              <a:latin typeface="Calibri" pitchFamily="34" charset="0"/>
            </a:endParaRPr>
          </a:p>
        </p:txBody>
      </p:sp>
      <p:grpSp>
        <p:nvGrpSpPr>
          <p:cNvPr id="56" name="Group 55"/>
          <p:cNvGrpSpPr/>
          <p:nvPr/>
        </p:nvGrpSpPr>
        <p:grpSpPr>
          <a:xfrm>
            <a:off x="8929933" y="3978789"/>
            <a:ext cx="3107090" cy="971112"/>
            <a:chOff x="8916881" y="2794552"/>
            <a:chExt cx="3107090" cy="971112"/>
          </a:xfrm>
        </p:grpSpPr>
        <p:pic>
          <p:nvPicPr>
            <p:cNvPr id="47" name="Picture 10" descr="http://clientcommand.com/media/icon-sal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4326" y="3004780"/>
              <a:ext cx="983415" cy="67432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8916881" y="2794552"/>
              <a:ext cx="365760" cy="365760"/>
              <a:chOff x="640079" y="2350463"/>
              <a:chExt cx="365760" cy="365760"/>
            </a:xfrm>
          </p:grpSpPr>
          <p:sp>
            <p:nvSpPr>
              <p:cNvPr id="49" name="Oval 48"/>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sp>
            <p:nvSpPr>
              <p:cNvPr id="50" name="Oval 49"/>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33" b="1" dirty="0" smtClean="0"/>
                  <a:t>5</a:t>
                </a:r>
                <a:endParaRPr lang="en-US" sz="1333" b="1" dirty="0"/>
              </a:p>
            </p:txBody>
          </p:sp>
        </p:grpSp>
        <p:sp>
          <p:nvSpPr>
            <p:cNvPr id="53" name="Rectangle 52"/>
            <p:cNvSpPr/>
            <p:nvPr/>
          </p:nvSpPr>
          <p:spPr>
            <a:xfrm>
              <a:off x="10139766" y="2977967"/>
              <a:ext cx="1884205" cy="787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Tracking performance: </a:t>
              </a:r>
              <a:r>
                <a:rPr kumimoji="0" lang="en-US" sz="1100"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Portfolio Owners </a:t>
              </a:r>
              <a:r>
                <a:rPr kumimoji="0" lang="en-US" sz="1100"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can assess the performance </a:t>
              </a:r>
              <a:r>
                <a:rPr kumimoji="0" lang="en-US" sz="1100"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and take strategic decisions.</a:t>
              </a:r>
              <a:endParaRPr kumimoji="0" lang="en-US" sz="1100"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grpSp>
      <p:cxnSp>
        <p:nvCxnSpPr>
          <p:cNvPr id="73" name="Straight Arrow Connector 72"/>
          <p:cNvCxnSpPr>
            <a:stCxn id="38" idx="3"/>
          </p:cNvCxnSpPr>
          <p:nvPr/>
        </p:nvCxnSpPr>
        <p:spPr>
          <a:xfrm flipV="1">
            <a:off x="7995580" y="4578198"/>
            <a:ext cx="953850" cy="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2" idx="0"/>
          </p:cNvCxnSpPr>
          <p:nvPr/>
        </p:nvCxnSpPr>
        <p:spPr>
          <a:xfrm>
            <a:off x="2594153" y="2601922"/>
            <a:ext cx="0" cy="48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2083818" y="1936854"/>
            <a:ext cx="3120229" cy="5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2" idx="2"/>
          </p:cNvCxnSpPr>
          <p:nvPr/>
        </p:nvCxnSpPr>
        <p:spPr>
          <a:xfrm rot="5400000">
            <a:off x="6682896" y="-1707303"/>
            <a:ext cx="207421" cy="84110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Picture 94"/>
          <p:cNvPicPr>
            <a:picLocks noChangeAspect="1"/>
          </p:cNvPicPr>
          <p:nvPr/>
        </p:nvPicPr>
        <p:blipFill rotWithShape="1">
          <a:blip r:embed="rId11"/>
          <a:srcRect l="19104" t="24318" r="18358" b="28073"/>
          <a:stretch/>
        </p:blipFill>
        <p:spPr>
          <a:xfrm>
            <a:off x="5462016" y="1525704"/>
            <a:ext cx="790207" cy="383398"/>
          </a:xfrm>
          <a:prstGeom prst="rect">
            <a:avLst/>
          </a:prstGeom>
        </p:spPr>
      </p:pic>
      <p:pic>
        <p:nvPicPr>
          <p:cNvPr id="97" name="Picture 96"/>
          <p:cNvPicPr>
            <a:picLocks noChangeAspect="1"/>
          </p:cNvPicPr>
          <p:nvPr/>
        </p:nvPicPr>
        <p:blipFill>
          <a:blip r:embed="rId12"/>
          <a:stretch>
            <a:fillRect/>
          </a:stretch>
        </p:blipFill>
        <p:spPr>
          <a:xfrm>
            <a:off x="4869053" y="5028125"/>
            <a:ext cx="384581" cy="384581"/>
          </a:xfrm>
          <a:prstGeom prst="rect">
            <a:avLst/>
          </a:prstGeom>
        </p:spPr>
      </p:pic>
    </p:spTree>
    <p:extLst>
      <p:ext uri="{BB962C8B-B14F-4D97-AF65-F5344CB8AC3E}">
        <p14:creationId xmlns:p14="http://schemas.microsoft.com/office/powerpoint/2010/main" val="194902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11</a:t>
            </a:fld>
            <a:endParaRPr lang="en-US" dirty="0"/>
          </a:p>
        </p:txBody>
      </p:sp>
      <p:sp>
        <p:nvSpPr>
          <p:cNvPr id="3" name="Title 1"/>
          <p:cNvSpPr>
            <a:spLocks noGrp="1"/>
          </p:cNvSpPr>
          <p:nvPr>
            <p:ph type="title"/>
          </p:nvPr>
        </p:nvSpPr>
        <p:spPr>
          <a:xfrm>
            <a:off x="380967" y="117962"/>
            <a:ext cx="11180064" cy="1060704"/>
          </a:xfrm>
        </p:spPr>
        <p:txBody>
          <a:bodyPr/>
          <a:lstStyle/>
          <a:p>
            <a:r>
              <a:rPr lang="en-US" dirty="0" smtClean="0">
                <a:cs typeface="Segoe UI" panose="020B0502040204020203" pitchFamily="34" charset="0"/>
              </a:rPr>
              <a:t>High level Solution Architecture</a:t>
            </a:r>
            <a:endParaRPr lang="en-US" dirty="0"/>
          </a:p>
        </p:txBody>
      </p:sp>
      <p:sp>
        <p:nvSpPr>
          <p:cNvPr id="6" name="Title 5"/>
          <p:cNvSpPr txBox="1">
            <a:spLocks/>
          </p:cNvSpPr>
          <p:nvPr/>
        </p:nvSpPr>
        <p:spPr>
          <a:xfrm>
            <a:off x="466470" y="779563"/>
            <a:ext cx="11072823" cy="315456"/>
          </a:xfrm>
          <a:prstGeom prst="rect">
            <a:avLst/>
          </a:prstGeom>
        </p:spPr>
        <p:txBody>
          <a:bodyPr vert="horz" lIns="121920" tIns="60960" rIns="121920" bIns="60960" rtlCol="0" anchor="t">
            <a:noAutofit/>
          </a:bodyPr>
          <a:lstStyle>
            <a:lvl1pPr algn="l" defTabSz="457200" rtl="0" eaLnBrk="1" latinLnBrk="0" hangingPunct="1">
              <a:spcBef>
                <a:spcPct val="0"/>
              </a:spcBef>
              <a:buNone/>
              <a:defRPr sz="2500" kern="1200" baseline="0">
                <a:solidFill>
                  <a:srgbClr val="0099CC"/>
                </a:solidFill>
                <a:latin typeface="+mj-lt"/>
                <a:ea typeface="+mj-ea"/>
                <a:cs typeface="+mj-cs"/>
              </a:defRPr>
            </a:lvl1pPr>
          </a:lstStyle>
          <a:p>
            <a:pPr defTabSz="609585">
              <a:defRPr/>
            </a:pPr>
            <a:r>
              <a:rPr lang="en-US" sz="1333" dirty="0" smtClean="0">
                <a:solidFill>
                  <a:schemeClr val="accent6">
                    <a:lumMod val="75000"/>
                  </a:schemeClr>
                </a:solidFill>
                <a:latin typeface="Calibri" panose="020F0502020204030204" pitchFamily="34" charset="0"/>
              </a:rPr>
              <a:t>AIMAX leverages </a:t>
            </a:r>
            <a:r>
              <a:rPr lang="en-US" sz="1333" dirty="0">
                <a:solidFill>
                  <a:schemeClr val="accent6">
                    <a:lumMod val="75000"/>
                  </a:schemeClr>
                </a:solidFill>
                <a:latin typeface="Calibri" panose="020F0502020204030204" pitchFamily="34" charset="0"/>
              </a:rPr>
              <a:t>data from digital &amp; traditional channels and applies advanced analytics methodologies to drive insights for customer centric marketing </a:t>
            </a:r>
          </a:p>
        </p:txBody>
      </p:sp>
      <p:grpSp>
        <p:nvGrpSpPr>
          <p:cNvPr id="7" name="Group 6"/>
          <p:cNvGrpSpPr/>
          <p:nvPr/>
        </p:nvGrpSpPr>
        <p:grpSpPr>
          <a:xfrm>
            <a:off x="281417" y="1319927"/>
            <a:ext cx="11321619" cy="4546413"/>
            <a:chOff x="59734" y="824213"/>
            <a:chExt cx="8491214" cy="3409810"/>
          </a:xfrm>
        </p:grpSpPr>
        <p:grpSp>
          <p:nvGrpSpPr>
            <p:cNvPr id="8" name="Group 7"/>
            <p:cNvGrpSpPr/>
            <p:nvPr/>
          </p:nvGrpSpPr>
          <p:grpSpPr>
            <a:xfrm>
              <a:off x="391655" y="1204080"/>
              <a:ext cx="1772789" cy="2925836"/>
              <a:chOff x="401778" y="814258"/>
              <a:chExt cx="1772789" cy="3124723"/>
            </a:xfrm>
          </p:grpSpPr>
          <p:grpSp>
            <p:nvGrpSpPr>
              <p:cNvPr id="45" name="Group 44"/>
              <p:cNvGrpSpPr/>
              <p:nvPr/>
            </p:nvGrpSpPr>
            <p:grpSpPr>
              <a:xfrm>
                <a:off x="401778" y="814258"/>
                <a:ext cx="1772789" cy="3124723"/>
                <a:chOff x="100220" y="1106088"/>
                <a:chExt cx="1772789" cy="3124723"/>
              </a:xfrm>
            </p:grpSpPr>
            <p:sp>
              <p:nvSpPr>
                <p:cNvPr id="47" name="Rectangle 46"/>
                <p:cNvSpPr/>
                <p:nvPr/>
              </p:nvSpPr>
              <p:spPr>
                <a:xfrm>
                  <a:off x="100220" y="1106088"/>
                  <a:ext cx="1772789" cy="3124723"/>
                </a:xfrm>
                <a:prstGeom prst="rect">
                  <a:avLst/>
                </a:prstGeom>
                <a:solidFill>
                  <a:sysClr val="window" lastClr="FFFFFF"/>
                </a:solidFill>
                <a:ln w="12700" cap="flat" cmpd="sng" algn="ctr">
                  <a:solidFill>
                    <a:schemeClr val="accent5"/>
                  </a:solidFill>
                  <a:prstDash val="sysDash"/>
                </a:ln>
                <a:effectLst/>
              </p:spPr>
              <p:txBody>
                <a:bodyPr lIns="91464" tIns="45732" rIns="91464" bIns="45732" rtlCol="0" anchor="ctr"/>
                <a:lstStyle/>
                <a:p>
                  <a:pPr algn="ctr" defTabSz="1207943">
                    <a:defRPr/>
                  </a:pPr>
                  <a:endParaRPr lang="en-US" b="1" kern="0" dirty="0">
                    <a:solidFill>
                      <a:prstClr val="white"/>
                    </a:solidFill>
                    <a:latin typeface="Calibri" panose="020F0502020204030204" pitchFamily="34" charset="0"/>
                  </a:endParaRPr>
                </a:p>
              </p:txBody>
            </p:sp>
            <p:sp>
              <p:nvSpPr>
                <p:cNvPr id="48" name="Rectangle 47"/>
                <p:cNvSpPr/>
                <p:nvPr/>
              </p:nvSpPr>
              <p:spPr bwMode="auto">
                <a:xfrm>
                  <a:off x="184250" y="1194177"/>
                  <a:ext cx="1614858" cy="312156"/>
                </a:xfrm>
                <a:prstGeom prst="rect">
                  <a:avLst/>
                </a:prstGeom>
                <a:solidFill>
                  <a:schemeClr val="accent3">
                    <a:lumMod val="50000"/>
                  </a:schemeClr>
                </a:solidFill>
                <a:ln w="19050" cap="flat" cmpd="sng" algn="ctr">
                  <a:noFill/>
                  <a:prstDash val="solid"/>
                  <a:round/>
                  <a:headEnd type="none" w="med" len="med"/>
                  <a:tailEnd type="none" w="med" len="med"/>
                </a:ln>
                <a:effectLst/>
              </p:spPr>
              <p:txBody>
                <a:bodyPr rot="0" spcFirstLastPara="0" vertOverflow="overflow" horzOverflow="overflow" vert="horz" wrap="square" lIns="121952" tIns="60976" rIns="121952" bIns="60976" numCol="1" spcCol="0" rtlCol="0" fromWordArt="0" anchor="ctr" anchorCtr="0" forceAA="0" compatLnSpc="1">
                  <a:prstTxWarp prst="textNoShape">
                    <a:avLst/>
                  </a:prstTxWarp>
                  <a:noAutofit/>
                </a:bodyPr>
                <a:lstStyle/>
                <a:p>
                  <a:pPr algn="ctr" defTabSz="609733">
                    <a:lnSpc>
                      <a:spcPct val="95000"/>
                    </a:lnSpc>
                    <a:defRPr/>
                  </a:pPr>
                  <a:r>
                    <a:rPr lang="en-US" sz="1200" b="1" dirty="0">
                      <a:solidFill>
                        <a:srgbClr val="FFFFFF"/>
                      </a:solidFill>
                      <a:latin typeface="Calibri" panose="020F0502020204030204" pitchFamily="34" charset="0"/>
                      <a:ea typeface="Segoe UI" panose="020B0502040204020203" pitchFamily="34" charset="0"/>
                      <a:cs typeface="Segoe UI" panose="020B0502040204020203" pitchFamily="34" charset="0"/>
                    </a:rPr>
                    <a:t>Digital data</a:t>
                  </a:r>
                </a:p>
              </p:txBody>
            </p:sp>
            <p:sp>
              <p:nvSpPr>
                <p:cNvPr id="49" name="Rectangle 48"/>
                <p:cNvSpPr/>
                <p:nvPr/>
              </p:nvSpPr>
              <p:spPr bwMode="auto">
                <a:xfrm>
                  <a:off x="175021" y="2261458"/>
                  <a:ext cx="1624087" cy="261794"/>
                </a:xfrm>
                <a:prstGeom prst="rect">
                  <a:avLst/>
                </a:prstGeom>
                <a:solidFill>
                  <a:schemeClr val="accent3">
                    <a:lumMod val="50000"/>
                  </a:schemeClr>
                </a:solidFill>
                <a:ln w="19050" cap="flat" cmpd="sng" algn="ctr">
                  <a:noFill/>
                  <a:prstDash val="solid"/>
                  <a:round/>
                  <a:headEnd type="none" w="med" len="med"/>
                  <a:tailEnd type="none" w="med" len="med"/>
                </a:ln>
                <a:effectLst/>
              </p:spPr>
              <p:txBody>
                <a:bodyPr rot="0" spcFirstLastPara="0" vertOverflow="overflow" horzOverflow="overflow" vert="horz" wrap="square" lIns="121952" tIns="60976" rIns="121952" bIns="60976" numCol="1" spcCol="0" rtlCol="0" fromWordArt="0" anchor="ctr" anchorCtr="0" forceAA="0" compatLnSpc="1">
                  <a:prstTxWarp prst="textNoShape">
                    <a:avLst/>
                  </a:prstTxWarp>
                  <a:noAutofit/>
                </a:bodyPr>
                <a:lstStyle/>
                <a:p>
                  <a:pPr algn="ctr" defTabSz="609733">
                    <a:lnSpc>
                      <a:spcPct val="95000"/>
                    </a:lnSpc>
                    <a:defRPr/>
                  </a:pPr>
                  <a:r>
                    <a:rPr lang="en-US" sz="1200" b="1" dirty="0">
                      <a:solidFill>
                        <a:srgbClr val="FFFFFF"/>
                      </a:solidFill>
                      <a:latin typeface="Calibri" panose="020F0502020204030204" pitchFamily="34" charset="0"/>
                      <a:ea typeface="Segoe UI" panose="020B0502040204020203" pitchFamily="34" charset="0"/>
                      <a:cs typeface="Segoe UI" panose="020B0502040204020203" pitchFamily="34" charset="0"/>
                    </a:rPr>
                    <a:t>Traditional data (Offline data)</a:t>
                  </a:r>
                </a:p>
              </p:txBody>
            </p:sp>
            <p:sp>
              <p:nvSpPr>
                <p:cNvPr id="50" name="TextBox 49"/>
                <p:cNvSpPr txBox="1"/>
                <p:nvPr/>
              </p:nvSpPr>
              <p:spPr bwMode="auto">
                <a:xfrm>
                  <a:off x="399791" y="1620424"/>
                  <a:ext cx="1239167" cy="468549"/>
                </a:xfrm>
                <a:prstGeom prst="rect">
                  <a:avLst/>
                </a:prstGeom>
                <a:noFill/>
                <a:ln w="9525">
                  <a:noFill/>
                  <a:miter lim="800000"/>
                  <a:headEnd/>
                  <a:tailEnd/>
                </a:ln>
              </p:spPr>
              <p:txBody>
                <a:bodyPr wrap="square" rtlCol="0">
                  <a:prstTxWarp prst="textNoShape">
                    <a:avLst/>
                  </a:prstTxWarp>
                  <a:spAutoFit/>
                </a:bodyPr>
                <a:lstStyle/>
                <a:p>
                  <a:pPr defTabSz="609733" eaLnBrk="0" hangingPunct="0">
                    <a:defRPr/>
                  </a:pPr>
                  <a:r>
                    <a:rPr lang="en-US" sz="1067" b="1" dirty="0" smtClean="0">
                      <a:solidFill>
                        <a:srgbClr val="000000"/>
                      </a:solidFill>
                      <a:latin typeface="Calibri" panose="020F0502020204030204" pitchFamily="34" charset="0"/>
                    </a:rPr>
                    <a:t>Digital media channels Campaign- </a:t>
                  </a:r>
                </a:p>
                <a:p>
                  <a:pPr defTabSz="609733" eaLnBrk="0" hangingPunct="0">
                    <a:defRPr/>
                  </a:pPr>
                  <a:r>
                    <a:rPr lang="en-US" sz="1067" b="1" dirty="0" smtClean="0">
                      <a:solidFill>
                        <a:srgbClr val="000000"/>
                      </a:solidFill>
                      <a:latin typeface="Calibri" panose="020F0502020204030204" pitchFamily="34" charset="0"/>
                    </a:rPr>
                    <a:t>Activity &amp; response </a:t>
                  </a:r>
                  <a:r>
                    <a:rPr lang="en-US" sz="1067" b="1" dirty="0">
                      <a:solidFill>
                        <a:srgbClr val="000000"/>
                      </a:solidFill>
                      <a:latin typeface="Calibri" panose="020F0502020204030204" pitchFamily="34" charset="0"/>
                    </a:rPr>
                    <a:t>Data</a:t>
                  </a:r>
                </a:p>
              </p:txBody>
            </p:sp>
            <p:sp>
              <p:nvSpPr>
                <p:cNvPr id="53" name="TextBox 52"/>
                <p:cNvSpPr txBox="1"/>
                <p:nvPr/>
              </p:nvSpPr>
              <p:spPr bwMode="auto">
                <a:xfrm>
                  <a:off x="126671" y="2903889"/>
                  <a:ext cx="1645920" cy="205488"/>
                </a:xfrm>
                <a:prstGeom prst="rect">
                  <a:avLst/>
                </a:prstGeom>
                <a:noFill/>
                <a:ln w="9525">
                  <a:noFill/>
                  <a:miter lim="800000"/>
                  <a:headEnd/>
                  <a:tailEnd/>
                </a:ln>
              </p:spPr>
              <p:txBody>
                <a:bodyPr wrap="square" rtlCol="0">
                  <a:prstTxWarp prst="textNoShape">
                    <a:avLst/>
                  </a:prstTxWarp>
                  <a:spAutoFit/>
                </a:bodyPr>
                <a:lstStyle/>
                <a:p>
                  <a:pPr algn="ctr" defTabSz="609733" eaLnBrk="0" hangingPunct="0">
                    <a:defRPr/>
                  </a:pPr>
                  <a:r>
                    <a:rPr lang="en-US" sz="1067" b="1" dirty="0">
                      <a:solidFill>
                        <a:srgbClr val="000000"/>
                      </a:solidFill>
                      <a:latin typeface="Calibri" panose="020F0502020204030204" pitchFamily="34" charset="0"/>
                    </a:rPr>
                    <a:t>Sales data</a:t>
                  </a:r>
                </a:p>
              </p:txBody>
            </p:sp>
            <p:sp>
              <p:nvSpPr>
                <p:cNvPr id="54" name="TextBox 53"/>
                <p:cNvSpPr txBox="1"/>
                <p:nvPr/>
              </p:nvSpPr>
              <p:spPr bwMode="auto">
                <a:xfrm>
                  <a:off x="126671" y="2567330"/>
                  <a:ext cx="1645920" cy="337018"/>
                </a:xfrm>
                <a:prstGeom prst="rect">
                  <a:avLst/>
                </a:prstGeom>
                <a:noFill/>
                <a:ln w="9525">
                  <a:noFill/>
                  <a:miter lim="800000"/>
                  <a:headEnd/>
                  <a:tailEnd/>
                </a:ln>
              </p:spPr>
              <p:txBody>
                <a:bodyPr wrap="square" rtlCol="0">
                  <a:prstTxWarp prst="textNoShape">
                    <a:avLst/>
                  </a:prstTxWarp>
                  <a:spAutoFit/>
                </a:bodyPr>
                <a:lstStyle/>
                <a:p>
                  <a:pPr algn="ctr" defTabSz="609733" eaLnBrk="0" hangingPunct="0">
                    <a:defRPr/>
                  </a:pPr>
                  <a:r>
                    <a:rPr lang="en-US" sz="1067" b="1" dirty="0" smtClean="0">
                      <a:solidFill>
                        <a:srgbClr val="000000"/>
                      </a:solidFill>
                      <a:latin typeface="Calibri" panose="020F0502020204030204" pitchFamily="34" charset="0"/>
                    </a:rPr>
                    <a:t>Traditional marketing channels data</a:t>
                  </a:r>
                  <a:endParaRPr lang="en-US" sz="1067" b="1" dirty="0">
                    <a:solidFill>
                      <a:srgbClr val="000000"/>
                    </a:solidFill>
                    <a:latin typeface="Calibri" panose="020F0502020204030204" pitchFamily="34" charset="0"/>
                  </a:endParaRPr>
                </a:p>
              </p:txBody>
            </p:sp>
            <p:cxnSp>
              <p:nvCxnSpPr>
                <p:cNvPr id="55" name="Straight Connector 54"/>
                <p:cNvCxnSpPr/>
                <p:nvPr/>
              </p:nvCxnSpPr>
              <p:spPr>
                <a:xfrm>
                  <a:off x="172897" y="2158064"/>
                  <a:ext cx="164592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sp>
            <p:nvSpPr>
              <p:cNvPr id="46" name="TextBox 45"/>
              <p:cNvSpPr txBox="1"/>
              <p:nvPr/>
            </p:nvSpPr>
            <p:spPr bwMode="auto">
              <a:xfrm>
                <a:off x="454746" y="3085986"/>
                <a:ext cx="1645920" cy="205488"/>
              </a:xfrm>
              <a:prstGeom prst="rect">
                <a:avLst/>
              </a:prstGeom>
              <a:noFill/>
              <a:ln w="9525">
                <a:noFill/>
                <a:miter lim="800000"/>
                <a:headEnd/>
                <a:tailEnd/>
              </a:ln>
            </p:spPr>
            <p:txBody>
              <a:bodyPr wrap="square" rtlCol="0">
                <a:prstTxWarp prst="textNoShape">
                  <a:avLst/>
                </a:prstTxWarp>
                <a:spAutoFit/>
              </a:bodyPr>
              <a:lstStyle/>
              <a:p>
                <a:pPr algn="ctr" defTabSz="609733" eaLnBrk="0" hangingPunct="0">
                  <a:defRPr/>
                </a:pPr>
                <a:r>
                  <a:rPr lang="en-US" sz="1067" b="1" dirty="0">
                    <a:solidFill>
                      <a:srgbClr val="000000"/>
                    </a:solidFill>
                    <a:latin typeface="Calibri" panose="020F0502020204030204" pitchFamily="34" charset="0"/>
                  </a:rPr>
                  <a:t>Market Rx data </a:t>
                </a:r>
              </a:p>
            </p:txBody>
          </p:sp>
        </p:grpSp>
        <p:grpSp>
          <p:nvGrpSpPr>
            <p:cNvPr id="9" name="Group 8"/>
            <p:cNvGrpSpPr/>
            <p:nvPr/>
          </p:nvGrpSpPr>
          <p:grpSpPr>
            <a:xfrm>
              <a:off x="3255900" y="824214"/>
              <a:ext cx="1845293" cy="3305702"/>
              <a:chOff x="2878414" y="720222"/>
              <a:chExt cx="1845293" cy="3236649"/>
            </a:xfrm>
          </p:grpSpPr>
          <p:sp>
            <p:nvSpPr>
              <p:cNvPr id="38" name="Rectangle 37"/>
              <p:cNvSpPr/>
              <p:nvPr/>
            </p:nvSpPr>
            <p:spPr>
              <a:xfrm>
                <a:off x="2881162" y="1092153"/>
                <a:ext cx="1842545" cy="2864718"/>
              </a:xfrm>
              <a:prstGeom prst="rect">
                <a:avLst/>
              </a:prstGeom>
              <a:solidFill>
                <a:sysClr val="window" lastClr="FFFFFF"/>
              </a:solidFill>
              <a:ln w="9525" cap="flat" cmpd="sng" algn="ctr">
                <a:solidFill>
                  <a:schemeClr val="accent5"/>
                </a:solidFill>
                <a:prstDash val="sysDash"/>
              </a:ln>
              <a:effectLst/>
            </p:spPr>
            <p:txBody>
              <a:bodyPr lIns="91464" tIns="45732" rIns="91464" bIns="45732" rtlCol="0" anchor="ctr"/>
              <a:lstStyle/>
              <a:p>
                <a:pPr algn="ctr" defTabSz="1207943">
                  <a:defRPr/>
                </a:pPr>
                <a:endParaRPr lang="en-US" sz="1200" b="1" kern="0" dirty="0">
                  <a:solidFill>
                    <a:prstClr val="white"/>
                  </a:solidFill>
                  <a:latin typeface="Calibri" panose="020F0502020204030204" pitchFamily="34" charset="0"/>
                </a:endParaRPr>
              </a:p>
            </p:txBody>
          </p:sp>
          <p:sp>
            <p:nvSpPr>
              <p:cNvPr id="39" name="Rectangle 38"/>
              <p:cNvSpPr/>
              <p:nvPr/>
            </p:nvSpPr>
            <p:spPr bwMode="auto">
              <a:xfrm>
                <a:off x="2878414" y="720222"/>
                <a:ext cx="1842545" cy="331261"/>
              </a:xfrm>
              <a:prstGeom prst="rect">
                <a:avLst/>
              </a:prstGeom>
              <a:solidFill>
                <a:schemeClr val="accent3">
                  <a:lumMod val="20000"/>
                  <a:lumOff val="80000"/>
                </a:schemeClr>
              </a:soli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121952" tIns="60976" rIns="121952" bIns="60976" numCol="1" spcCol="0" rtlCol="0" fromWordArt="0" anchor="ctr" anchorCtr="0" forceAA="0" compatLnSpc="1">
                <a:prstTxWarp prst="textNoShape">
                  <a:avLst/>
                </a:prstTxWarp>
                <a:noAutofit/>
              </a:bodyPr>
              <a:lstStyle/>
              <a:p>
                <a:pPr algn="ctr" defTabSz="609733">
                  <a:lnSpc>
                    <a:spcPct val="95000"/>
                  </a:lnSpc>
                  <a:defRPr/>
                </a:pPr>
                <a:r>
                  <a:rPr lang="en-US" sz="1200" b="1" dirty="0">
                    <a:solidFill>
                      <a:sysClr val="windowText" lastClr="000000"/>
                    </a:solidFill>
                    <a:latin typeface="Calibri" panose="020F0502020204030204" pitchFamily="34" charset="0"/>
                    <a:ea typeface="Segoe UI" panose="020B0502040204020203" pitchFamily="34" charset="0"/>
                    <a:cs typeface="Segoe UI" panose="020B0502040204020203" pitchFamily="34" charset="0"/>
                  </a:rPr>
                  <a:t>Processing</a:t>
                </a:r>
              </a:p>
            </p:txBody>
          </p:sp>
          <p:sp>
            <p:nvSpPr>
              <p:cNvPr id="40" name="TextBox 39"/>
              <p:cNvSpPr txBox="1"/>
              <p:nvPr/>
            </p:nvSpPr>
            <p:spPr bwMode="auto">
              <a:xfrm>
                <a:off x="2995145" y="1182256"/>
                <a:ext cx="1645920" cy="203410"/>
              </a:xfrm>
              <a:prstGeom prst="rect">
                <a:avLst/>
              </a:prstGeom>
              <a:solidFill>
                <a:schemeClr val="accent3">
                  <a:lumMod val="50000"/>
                </a:schemeClr>
              </a:solidFill>
              <a:ln w="9525">
                <a:noFill/>
                <a:miter lim="800000"/>
                <a:headEnd/>
                <a:tailEnd/>
              </a:ln>
            </p:spPr>
            <p:txBody>
              <a:bodyPr wrap="square" rtlCol="0">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Data Integration</a:t>
                </a:r>
              </a:p>
            </p:txBody>
          </p:sp>
          <p:sp>
            <p:nvSpPr>
              <p:cNvPr id="41" name="TextBox 40"/>
              <p:cNvSpPr txBox="1"/>
              <p:nvPr/>
            </p:nvSpPr>
            <p:spPr bwMode="auto">
              <a:xfrm>
                <a:off x="2995145" y="1553932"/>
                <a:ext cx="1645920" cy="203410"/>
              </a:xfrm>
              <a:prstGeom prst="rect">
                <a:avLst/>
              </a:prstGeom>
              <a:solidFill>
                <a:schemeClr val="accent3">
                  <a:lumMod val="50000"/>
                </a:schemeClr>
              </a:solidFill>
              <a:ln w="9525">
                <a:noFill/>
                <a:miter lim="800000"/>
                <a:headEnd/>
                <a:tailEnd/>
              </a:ln>
            </p:spPr>
            <p:txBody>
              <a:bodyPr wrap="square" rtlCol="0">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Data Validation</a:t>
                </a:r>
              </a:p>
            </p:txBody>
          </p:sp>
          <p:sp>
            <p:nvSpPr>
              <p:cNvPr id="42" name="TextBox 41"/>
              <p:cNvSpPr txBox="1"/>
              <p:nvPr/>
            </p:nvSpPr>
            <p:spPr bwMode="auto">
              <a:xfrm>
                <a:off x="2995145" y="1937954"/>
                <a:ext cx="1645920" cy="203410"/>
              </a:xfrm>
              <a:prstGeom prst="rect">
                <a:avLst/>
              </a:prstGeom>
              <a:solidFill>
                <a:schemeClr val="accent3">
                  <a:lumMod val="50000"/>
                </a:schemeClr>
              </a:solidFill>
              <a:ln w="9525">
                <a:noFill/>
                <a:miter lim="800000"/>
                <a:headEnd/>
                <a:tailEnd/>
              </a:ln>
            </p:spPr>
            <p:txBody>
              <a:bodyPr wrap="square" rtlCol="0">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Business rules implementation</a:t>
                </a:r>
              </a:p>
            </p:txBody>
          </p:sp>
          <p:sp>
            <p:nvSpPr>
              <p:cNvPr id="43" name="TextBox 42"/>
              <p:cNvSpPr txBox="1"/>
              <p:nvPr/>
            </p:nvSpPr>
            <p:spPr bwMode="auto">
              <a:xfrm>
                <a:off x="2995145" y="2454304"/>
                <a:ext cx="1645920" cy="203410"/>
              </a:xfrm>
              <a:prstGeom prst="rect">
                <a:avLst/>
              </a:prstGeom>
              <a:solidFill>
                <a:schemeClr val="accent3">
                  <a:lumMod val="50000"/>
                </a:schemeClr>
              </a:solidFill>
              <a:ln w="9525">
                <a:noFill/>
                <a:miter lim="800000"/>
                <a:headEnd/>
                <a:tailEnd/>
              </a:ln>
            </p:spPr>
            <p:txBody>
              <a:bodyPr wrap="square" rtlCol="0">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KPI framework</a:t>
                </a:r>
              </a:p>
            </p:txBody>
          </p:sp>
          <p:sp>
            <p:nvSpPr>
              <p:cNvPr id="44" name="TextBox 43"/>
              <p:cNvSpPr txBox="1"/>
              <p:nvPr/>
            </p:nvSpPr>
            <p:spPr bwMode="auto">
              <a:xfrm>
                <a:off x="2995145" y="2856850"/>
                <a:ext cx="1645920" cy="339016"/>
              </a:xfrm>
              <a:prstGeom prst="rect">
                <a:avLst/>
              </a:prstGeom>
              <a:solidFill>
                <a:schemeClr val="accent3">
                  <a:lumMod val="50000"/>
                </a:schemeClr>
              </a:solidFill>
              <a:ln w="9525">
                <a:noFill/>
                <a:miter lim="800000"/>
                <a:headEnd/>
                <a:tailEnd/>
              </a:ln>
            </p:spPr>
            <p:txBody>
              <a:bodyPr wrap="square" rtlCol="0">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Advanced Marketing Analytics models</a:t>
                </a:r>
              </a:p>
            </p:txBody>
          </p:sp>
        </p:grpSp>
        <p:grpSp>
          <p:nvGrpSpPr>
            <p:cNvPr id="10" name="Group 9"/>
            <p:cNvGrpSpPr/>
            <p:nvPr/>
          </p:nvGrpSpPr>
          <p:grpSpPr>
            <a:xfrm>
              <a:off x="6708401" y="824213"/>
              <a:ext cx="1842547" cy="3305702"/>
              <a:chOff x="5811591" y="827646"/>
              <a:chExt cx="1842547" cy="3255691"/>
            </a:xfrm>
          </p:grpSpPr>
          <p:grpSp>
            <p:nvGrpSpPr>
              <p:cNvPr id="32" name="Group 31"/>
              <p:cNvGrpSpPr/>
              <p:nvPr/>
            </p:nvGrpSpPr>
            <p:grpSpPr>
              <a:xfrm>
                <a:off x="5811591" y="827646"/>
                <a:ext cx="1842547" cy="3255691"/>
                <a:chOff x="6104752" y="701182"/>
                <a:chExt cx="1842547" cy="3255691"/>
              </a:xfrm>
            </p:grpSpPr>
            <p:sp>
              <p:nvSpPr>
                <p:cNvPr id="36" name="Rectangle 35"/>
                <p:cNvSpPr/>
                <p:nvPr/>
              </p:nvSpPr>
              <p:spPr>
                <a:xfrm>
                  <a:off x="6104752" y="1083367"/>
                  <a:ext cx="1842545" cy="2873506"/>
                </a:xfrm>
                <a:prstGeom prst="rect">
                  <a:avLst/>
                </a:prstGeom>
                <a:solidFill>
                  <a:sysClr val="window" lastClr="FFFFFF"/>
                </a:solidFill>
                <a:ln w="9525" cap="flat" cmpd="sng" algn="ctr">
                  <a:solidFill>
                    <a:schemeClr val="accent5"/>
                  </a:solidFill>
                  <a:prstDash val="sysDash"/>
                </a:ln>
                <a:effectLst/>
              </p:spPr>
              <p:txBody>
                <a:bodyPr lIns="91464" tIns="45732" rIns="91464" bIns="45732" rtlCol="0" anchor="ctr"/>
                <a:lstStyle/>
                <a:p>
                  <a:pPr algn="ctr" defTabSz="1207943">
                    <a:defRPr/>
                  </a:pPr>
                  <a:endParaRPr lang="en-US" sz="1200" b="1" kern="0" dirty="0">
                    <a:solidFill>
                      <a:prstClr val="white"/>
                    </a:solidFill>
                    <a:latin typeface="Calibri" panose="020F0502020204030204" pitchFamily="34" charset="0"/>
                  </a:endParaRPr>
                </a:p>
              </p:txBody>
            </p:sp>
            <p:sp>
              <p:nvSpPr>
                <p:cNvPr id="37" name="Rectangle 36"/>
                <p:cNvSpPr/>
                <p:nvPr/>
              </p:nvSpPr>
              <p:spPr bwMode="auto">
                <a:xfrm>
                  <a:off x="6104752" y="701182"/>
                  <a:ext cx="1842547" cy="334574"/>
                </a:xfrm>
                <a:prstGeom prst="rect">
                  <a:avLst/>
                </a:prstGeom>
                <a:solidFill>
                  <a:schemeClr val="accent3">
                    <a:lumMod val="20000"/>
                    <a:lumOff val="80000"/>
                  </a:schemeClr>
                </a:soli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121952" tIns="60976" rIns="121952" bIns="60976" numCol="1" spcCol="0" rtlCol="0" fromWordArt="0" anchor="ctr" anchorCtr="0" forceAA="0" compatLnSpc="1">
                  <a:prstTxWarp prst="textNoShape">
                    <a:avLst/>
                  </a:prstTxWarp>
                  <a:noAutofit/>
                </a:bodyPr>
                <a:lstStyle/>
                <a:p>
                  <a:pPr algn="ctr" defTabSz="609733">
                    <a:lnSpc>
                      <a:spcPct val="95000"/>
                    </a:lnSpc>
                    <a:defRPr/>
                  </a:pPr>
                  <a:r>
                    <a:rPr lang="en-US" sz="1200" b="1" dirty="0">
                      <a:solidFill>
                        <a:sysClr val="windowText" lastClr="000000"/>
                      </a:solidFill>
                      <a:latin typeface="Calibri" panose="020F0502020204030204" pitchFamily="34" charset="0"/>
                      <a:ea typeface="Segoe UI" panose="020B0502040204020203" pitchFamily="34" charset="0"/>
                      <a:cs typeface="Segoe UI" panose="020B0502040204020203" pitchFamily="34" charset="0"/>
                    </a:rPr>
                    <a:t>Analysis</a:t>
                  </a:r>
                </a:p>
              </p:txBody>
            </p:sp>
          </p:grpSp>
          <p:sp>
            <p:nvSpPr>
              <p:cNvPr id="33" name="TextBox 32"/>
              <p:cNvSpPr txBox="1"/>
              <p:nvPr/>
            </p:nvSpPr>
            <p:spPr bwMode="auto">
              <a:xfrm>
                <a:off x="5928323" y="1814779"/>
                <a:ext cx="1645920" cy="204606"/>
              </a:xfrm>
              <a:prstGeom prst="rect">
                <a:avLst/>
              </a:prstGeom>
              <a:solidFill>
                <a:schemeClr val="accent3">
                  <a:lumMod val="50000"/>
                </a:schemeClr>
              </a:solidFill>
              <a:ln w="9525">
                <a:noFill/>
                <a:miter lim="800000"/>
                <a:headEnd/>
                <a:tailEnd/>
              </a:ln>
            </p:spPr>
            <p:txBody>
              <a:bodyPr wrap="square" rtlCol="0" anchor="ctr">
                <a:prstTxWarp prst="textNoShape">
                  <a:avLst/>
                </a:prstTxWarp>
                <a:spAutoFit/>
              </a:bodyPr>
              <a:lstStyle/>
              <a:p>
                <a:pPr algn="ctr" defTabSz="609733" eaLnBrk="0" hangingPunct="0">
                  <a:defRPr/>
                </a:pPr>
                <a:r>
                  <a:rPr lang="en-US" sz="1200" b="1" dirty="0" smtClean="0">
                    <a:solidFill>
                      <a:srgbClr val="FFFFFF"/>
                    </a:solidFill>
                    <a:latin typeface="Calibri" panose="020F0502020204030204" pitchFamily="34" charset="0"/>
                  </a:rPr>
                  <a:t>ROI Analysis</a:t>
                </a:r>
                <a:endParaRPr lang="en-US" sz="1200" b="1" dirty="0">
                  <a:solidFill>
                    <a:srgbClr val="FFFFFF"/>
                  </a:solidFill>
                  <a:latin typeface="Calibri" panose="020F0502020204030204" pitchFamily="34" charset="0"/>
                </a:endParaRPr>
              </a:p>
            </p:txBody>
          </p:sp>
          <p:sp>
            <p:nvSpPr>
              <p:cNvPr id="34" name="TextBox 33"/>
              <p:cNvSpPr txBox="1"/>
              <p:nvPr/>
            </p:nvSpPr>
            <p:spPr bwMode="auto">
              <a:xfrm>
                <a:off x="5949837" y="3281712"/>
                <a:ext cx="1645920" cy="204606"/>
              </a:xfrm>
              <a:prstGeom prst="rect">
                <a:avLst/>
              </a:prstGeom>
              <a:solidFill>
                <a:schemeClr val="accent3">
                  <a:lumMod val="50000"/>
                </a:schemeClr>
              </a:solidFill>
              <a:ln w="9525">
                <a:noFill/>
                <a:miter lim="800000"/>
                <a:headEnd/>
                <a:tailEnd/>
              </a:ln>
            </p:spPr>
            <p:txBody>
              <a:bodyPr wrap="square" rtlCol="0" anchor="ctr">
                <a:prstTxWarp prst="textNoShape">
                  <a:avLst/>
                </a:prstTxWarp>
                <a:spAutoFit/>
              </a:bodyPr>
              <a:lstStyle/>
              <a:p>
                <a:pPr algn="ctr" defTabSz="609733" eaLnBrk="0" hangingPunct="0">
                  <a:defRPr/>
                </a:pPr>
                <a:r>
                  <a:rPr lang="en-US" sz="1200" b="1" dirty="0" smtClean="0">
                    <a:solidFill>
                      <a:srgbClr val="FFFFFF"/>
                    </a:solidFill>
                    <a:latin typeface="Calibri" panose="020F0502020204030204" pitchFamily="34" charset="0"/>
                  </a:rPr>
                  <a:t>Market &amp; Brand Forecast</a:t>
                </a:r>
                <a:endParaRPr lang="en-US" sz="1200" b="1" dirty="0">
                  <a:solidFill>
                    <a:srgbClr val="FFFFFF"/>
                  </a:solidFill>
                  <a:latin typeface="Calibri" panose="020F0502020204030204" pitchFamily="34" charset="0"/>
                </a:endParaRPr>
              </a:p>
            </p:txBody>
          </p:sp>
          <p:sp>
            <p:nvSpPr>
              <p:cNvPr id="35" name="TextBox 34"/>
              <p:cNvSpPr txBox="1"/>
              <p:nvPr/>
            </p:nvSpPr>
            <p:spPr bwMode="auto">
              <a:xfrm>
                <a:off x="5949837" y="2303349"/>
                <a:ext cx="1645920" cy="204606"/>
              </a:xfrm>
              <a:prstGeom prst="rect">
                <a:avLst/>
              </a:prstGeom>
              <a:solidFill>
                <a:schemeClr val="accent3">
                  <a:lumMod val="50000"/>
                </a:schemeClr>
              </a:solidFill>
              <a:ln w="9525">
                <a:noFill/>
                <a:miter lim="800000"/>
                <a:headEnd/>
                <a:tailEnd/>
              </a:ln>
            </p:spPr>
            <p:txBody>
              <a:bodyPr wrap="square" rtlCol="0" anchor="ctr">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Market Simulator</a:t>
                </a:r>
              </a:p>
            </p:txBody>
          </p:sp>
        </p:grpSp>
        <p:cxnSp>
          <p:nvCxnSpPr>
            <p:cNvPr id="11" name="Straight Arrow Connector 10"/>
            <p:cNvCxnSpPr/>
            <p:nvPr/>
          </p:nvCxnSpPr>
          <p:spPr>
            <a:xfrm flipV="1">
              <a:off x="2218890" y="2362300"/>
              <a:ext cx="1003685" cy="2753"/>
            </a:xfrm>
            <a:prstGeom prst="straightConnector1">
              <a:avLst/>
            </a:prstGeom>
            <a:ln>
              <a:solidFill>
                <a:schemeClr val="tx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5472442" y="2201880"/>
              <a:ext cx="1006354" cy="334873"/>
              <a:chOff x="5096604" y="2468116"/>
              <a:chExt cx="266037" cy="334873"/>
            </a:xfrm>
          </p:grpSpPr>
          <p:cxnSp>
            <p:nvCxnSpPr>
              <p:cNvPr id="30" name="Straight Arrow Connector 29"/>
              <p:cNvCxnSpPr/>
              <p:nvPr/>
            </p:nvCxnSpPr>
            <p:spPr>
              <a:xfrm>
                <a:off x="5096604" y="2468116"/>
                <a:ext cx="266037" cy="0"/>
              </a:xfrm>
              <a:prstGeom prst="straightConnector1">
                <a:avLst/>
              </a:prstGeom>
              <a:ln>
                <a:solidFill>
                  <a:schemeClr val="tx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10800000">
                <a:off x="5096604" y="2802989"/>
                <a:ext cx="266037" cy="0"/>
              </a:xfrm>
              <a:prstGeom prst="straightConnector1">
                <a:avLst/>
              </a:prstGeom>
              <a:ln>
                <a:solidFill>
                  <a:schemeClr val="tx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bwMode="auto">
            <a:xfrm>
              <a:off x="391655" y="824213"/>
              <a:ext cx="1777331" cy="339713"/>
            </a:xfrm>
            <a:prstGeom prst="rect">
              <a:avLst/>
            </a:prstGeom>
            <a:solidFill>
              <a:schemeClr val="accent3">
                <a:lumMod val="20000"/>
                <a:lumOff val="80000"/>
              </a:schemeClr>
            </a:soli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121952" tIns="60976" rIns="121952" bIns="60976" numCol="1" spcCol="0" rtlCol="0" fromWordArt="0" anchor="ctr" anchorCtr="0" forceAA="0" compatLnSpc="1">
              <a:prstTxWarp prst="textNoShape">
                <a:avLst/>
              </a:prstTxWarp>
              <a:noAutofit/>
            </a:bodyPr>
            <a:lstStyle/>
            <a:p>
              <a:pPr algn="ctr" defTabSz="609733">
                <a:lnSpc>
                  <a:spcPct val="95000"/>
                </a:lnSpc>
                <a:defRPr/>
              </a:pPr>
              <a:r>
                <a:rPr lang="en-US" sz="1200" b="1" dirty="0">
                  <a:solidFill>
                    <a:sysClr val="windowText" lastClr="000000"/>
                  </a:solidFill>
                  <a:latin typeface="Calibri" panose="020F0502020204030204" pitchFamily="34" charset="0"/>
                  <a:ea typeface="Segoe UI" panose="020B0502040204020203" pitchFamily="34" charset="0"/>
                  <a:cs typeface="Segoe UI" panose="020B0502040204020203" pitchFamily="34" charset="0"/>
                </a:rPr>
                <a:t>Data Layer</a:t>
              </a:r>
            </a:p>
          </p:txBody>
        </p:sp>
        <p:sp>
          <p:nvSpPr>
            <p:cNvPr id="14" name="TextBox 13"/>
            <p:cNvSpPr txBox="1"/>
            <p:nvPr/>
          </p:nvSpPr>
          <p:spPr bwMode="auto">
            <a:xfrm>
              <a:off x="6825133" y="1348901"/>
              <a:ext cx="1645920" cy="207749"/>
            </a:xfrm>
            <a:prstGeom prst="rect">
              <a:avLst/>
            </a:prstGeom>
            <a:solidFill>
              <a:schemeClr val="accent3">
                <a:lumMod val="50000"/>
              </a:schemeClr>
            </a:solidFill>
            <a:ln w="9525">
              <a:noFill/>
              <a:miter lim="800000"/>
              <a:headEnd/>
              <a:tailEnd/>
            </a:ln>
          </p:spPr>
          <p:txBody>
            <a:bodyPr wrap="square" rtlCol="0" anchor="ctr">
              <a:prstTxWarp prst="textNoShape">
                <a:avLst/>
              </a:prstTxWarp>
              <a:spAutoFit/>
            </a:bodyPr>
            <a:lstStyle/>
            <a:p>
              <a:pPr algn="ctr" defTabSz="609733" eaLnBrk="0" hangingPunct="0">
                <a:defRPr/>
              </a:pPr>
              <a:r>
                <a:rPr lang="en-US" sz="1200" b="1" dirty="0">
                  <a:solidFill>
                    <a:srgbClr val="FFFFFF"/>
                  </a:solidFill>
                  <a:latin typeface="Calibri" panose="020F0502020204030204" pitchFamily="34" charset="0"/>
                </a:rPr>
                <a:t>Marketing </a:t>
              </a:r>
              <a:r>
                <a:rPr lang="en-US" sz="1200" b="1" dirty="0" smtClean="0">
                  <a:solidFill>
                    <a:srgbClr val="FFFFFF"/>
                  </a:solidFill>
                  <a:latin typeface="Calibri" panose="020F0502020204030204" pitchFamily="34" charset="0"/>
                </a:rPr>
                <a:t>Mix Analysis</a:t>
              </a:r>
              <a:endParaRPr lang="en-US" sz="1200" b="1" dirty="0">
                <a:solidFill>
                  <a:srgbClr val="FFFFFF"/>
                </a:solidFill>
                <a:latin typeface="Calibri" panose="020F0502020204030204" pitchFamily="34" charset="0"/>
              </a:endParaRPr>
            </a:p>
          </p:txBody>
        </p:sp>
        <p:sp>
          <p:nvSpPr>
            <p:cNvPr id="15" name="TextBox 14"/>
            <p:cNvSpPr txBox="1"/>
            <p:nvPr/>
          </p:nvSpPr>
          <p:spPr bwMode="auto">
            <a:xfrm>
              <a:off x="6846647" y="2831812"/>
              <a:ext cx="1645920" cy="207749"/>
            </a:xfrm>
            <a:prstGeom prst="rect">
              <a:avLst/>
            </a:prstGeom>
            <a:solidFill>
              <a:schemeClr val="accent3">
                <a:lumMod val="50000"/>
              </a:schemeClr>
            </a:solidFill>
            <a:ln w="9525">
              <a:noFill/>
              <a:miter lim="800000"/>
              <a:headEnd/>
              <a:tailEnd/>
            </a:ln>
          </p:spPr>
          <p:txBody>
            <a:bodyPr wrap="square" rtlCol="0" anchor="ctr">
              <a:prstTxWarp prst="textNoShape">
                <a:avLst/>
              </a:prstTxWarp>
              <a:spAutoFit/>
            </a:bodyPr>
            <a:lstStyle/>
            <a:p>
              <a:pPr algn="ctr" defTabSz="609733" eaLnBrk="0" hangingPunct="0">
                <a:defRPr/>
              </a:pPr>
              <a:r>
                <a:rPr lang="en-US" sz="1200" b="1" dirty="0" smtClean="0">
                  <a:solidFill>
                    <a:srgbClr val="FFFFFF"/>
                  </a:solidFill>
                  <a:latin typeface="Calibri" panose="020F0502020204030204" pitchFamily="34" charset="0"/>
                </a:rPr>
                <a:t>Brand </a:t>
              </a:r>
              <a:r>
                <a:rPr lang="en-US" sz="1200" b="1" dirty="0">
                  <a:solidFill>
                    <a:srgbClr val="FFFFFF"/>
                  </a:solidFill>
                  <a:latin typeface="Calibri" panose="020F0502020204030204" pitchFamily="34" charset="0"/>
                </a:rPr>
                <a:t>Performance Analysis</a:t>
              </a:r>
            </a:p>
          </p:txBody>
        </p:sp>
        <p:pic>
          <p:nvPicPr>
            <p:cNvPr id="16" name="Picture 15" descr="D:\My New Ds Top\database\db1_1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218" y="3675005"/>
              <a:ext cx="357590" cy="22892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499905" y="3937994"/>
              <a:ext cx="590637" cy="156131"/>
            </a:xfrm>
            <a:prstGeom prst="rect">
              <a:avLst/>
            </a:prstGeom>
            <a:noFill/>
          </p:spPr>
          <p:txBody>
            <a:bodyPr wrap="square" lIns="63981" tIns="31992" rIns="63981" bIns="31992" rtlCol="0">
              <a:spAutoFit/>
            </a:bodyPr>
            <a:lstStyle/>
            <a:p>
              <a:pPr defTabSz="913998">
                <a:defRPr/>
              </a:pPr>
              <a:r>
                <a:rPr lang="en-US" sz="933" kern="0" dirty="0">
                  <a:solidFill>
                    <a:prstClr val="black"/>
                  </a:solidFill>
                  <a:latin typeface="Calibri" panose="020F0502020204030204" pitchFamily="34" charset="0"/>
                  <a:cs typeface="Calibri" panose="020F0502020204030204" pitchFamily="34" charset="0"/>
                </a:rPr>
                <a:t>SQL Lite</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939" y="3748174"/>
              <a:ext cx="163684" cy="140763"/>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469" y="3722790"/>
              <a:ext cx="202888" cy="174477"/>
            </a:xfrm>
            <a:prstGeom prst="rect">
              <a:avLst/>
            </a:prstGeom>
          </p:spPr>
        </p:pic>
        <p:sp>
          <p:nvSpPr>
            <p:cNvPr id="20" name="TextBox 19"/>
            <p:cNvSpPr txBox="1"/>
            <p:nvPr/>
          </p:nvSpPr>
          <p:spPr>
            <a:xfrm>
              <a:off x="556347" y="3873339"/>
              <a:ext cx="464836" cy="156131"/>
            </a:xfrm>
            <a:prstGeom prst="rect">
              <a:avLst/>
            </a:prstGeom>
            <a:noFill/>
          </p:spPr>
          <p:txBody>
            <a:bodyPr wrap="square" lIns="63981" tIns="31992" rIns="63981" bIns="31992" rtlCol="0">
              <a:spAutoFit/>
            </a:bodyPr>
            <a:lstStyle/>
            <a:p>
              <a:pPr defTabSz="913998">
                <a:defRPr/>
              </a:pPr>
              <a:r>
                <a:rPr lang="en-US" sz="933" kern="0" dirty="0">
                  <a:solidFill>
                    <a:prstClr val="black"/>
                  </a:solidFill>
                  <a:latin typeface="Calibri" panose="020F0502020204030204" pitchFamily="34" charset="0"/>
                  <a:cs typeface="Calibri" panose="020F0502020204030204" pitchFamily="34" charset="0"/>
                </a:rPr>
                <a:t>Flat Files</a:t>
              </a:r>
            </a:p>
          </p:txBody>
        </p:sp>
        <p:cxnSp>
          <p:nvCxnSpPr>
            <p:cNvPr id="21" name="Straight Arrow Connector 20"/>
            <p:cNvCxnSpPr/>
            <p:nvPr/>
          </p:nvCxnSpPr>
          <p:spPr>
            <a:xfrm>
              <a:off x="1139336" y="3822572"/>
              <a:ext cx="176466" cy="2165"/>
            </a:xfrm>
            <a:prstGeom prst="straightConnector1">
              <a:avLst/>
            </a:prstGeom>
            <a:ln>
              <a:solidFill>
                <a:schemeClr val="tx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75685" y="3637854"/>
              <a:ext cx="164592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0684" y="3692404"/>
              <a:ext cx="491844" cy="29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6647" y="3692335"/>
              <a:ext cx="486352" cy="289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descr="Image result for r shiny logo"/>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382"/>
            <a:stretch/>
          </p:blipFill>
          <p:spPr bwMode="auto">
            <a:xfrm>
              <a:off x="4435474" y="3681444"/>
              <a:ext cx="345931" cy="38001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p:nvCxnSpPr>
          <p:spPr>
            <a:xfrm>
              <a:off x="6857220" y="3637854"/>
              <a:ext cx="164592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372631" y="3637854"/>
              <a:ext cx="164592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28" name="Picture 2" descr="Image result for r shiny logo"/>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382"/>
            <a:stretch/>
          </p:blipFill>
          <p:spPr bwMode="auto">
            <a:xfrm>
              <a:off x="7987209" y="3686541"/>
              <a:ext cx="345931" cy="38001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59734" y="3525455"/>
              <a:ext cx="2004292" cy="708568"/>
            </a:xfrm>
            <a:prstGeom prst="rect">
              <a:avLst/>
            </a:prstGeom>
            <a:noFill/>
            <a:ln w="3175">
              <a:noFill/>
              <a:prstDash val="dash"/>
            </a:ln>
          </p:spPr>
          <p:style>
            <a:lnRef idx="2">
              <a:schemeClr val="accent4"/>
            </a:lnRef>
            <a:fillRef idx="1">
              <a:schemeClr val="lt1"/>
            </a:fillRef>
            <a:effectRef idx="0">
              <a:schemeClr val="accent4"/>
            </a:effectRef>
            <a:fontRef idx="minor">
              <a:schemeClr val="dk1"/>
            </a:fontRef>
          </p:style>
          <p:txBody>
            <a:bodyPr vert="vert270" rtlCol="0" anchor="t"/>
            <a:lstStyle/>
            <a:p>
              <a:pPr algn="ctr">
                <a:defRPr/>
              </a:pPr>
              <a:r>
                <a:rPr lang="en-US" sz="1200" b="1" dirty="0">
                  <a:solidFill>
                    <a:srgbClr val="141414"/>
                  </a:solidFill>
                  <a:latin typeface="Calibri" panose="020F0502020204030204" pitchFamily="34" charset="0"/>
                </a:rPr>
                <a:t>Platforms</a:t>
              </a:r>
            </a:p>
          </p:txBody>
        </p:sp>
      </p:grpSp>
      <p:sp>
        <p:nvSpPr>
          <p:cNvPr id="56" name="TextBox 55"/>
          <p:cNvSpPr txBox="1"/>
          <p:nvPr/>
        </p:nvSpPr>
        <p:spPr bwMode="auto">
          <a:xfrm>
            <a:off x="790268" y="4380206"/>
            <a:ext cx="2194560" cy="256545"/>
          </a:xfrm>
          <a:prstGeom prst="rect">
            <a:avLst/>
          </a:prstGeom>
          <a:noFill/>
          <a:ln w="9525">
            <a:noFill/>
            <a:miter lim="800000"/>
            <a:headEnd/>
            <a:tailEnd/>
          </a:ln>
        </p:spPr>
        <p:txBody>
          <a:bodyPr wrap="square" rtlCol="0">
            <a:prstTxWarp prst="textNoShape">
              <a:avLst/>
            </a:prstTxWarp>
            <a:spAutoFit/>
          </a:bodyPr>
          <a:lstStyle/>
          <a:p>
            <a:pPr algn="ctr" defTabSz="609733" eaLnBrk="0" hangingPunct="0">
              <a:defRPr/>
            </a:pPr>
            <a:r>
              <a:rPr lang="en-US" sz="1067" b="1" dirty="0" smtClean="0">
                <a:solidFill>
                  <a:srgbClr val="000000"/>
                </a:solidFill>
                <a:latin typeface="Calibri" panose="020F0502020204030204" pitchFamily="34" charset="0"/>
              </a:rPr>
              <a:t>Promotional Spending data</a:t>
            </a:r>
            <a:endParaRPr lang="en-US" sz="1067"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94664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12</a:t>
            </a:fld>
            <a:endParaRPr lang="en-US" dirty="0"/>
          </a:p>
        </p:txBody>
      </p:sp>
      <p:sp>
        <p:nvSpPr>
          <p:cNvPr id="12" name="Title 12"/>
          <p:cNvSpPr>
            <a:spLocks noGrp="1"/>
          </p:cNvSpPr>
          <p:nvPr>
            <p:ph type="title"/>
          </p:nvPr>
        </p:nvSpPr>
        <p:spPr>
          <a:xfrm>
            <a:off x="209441" y="279073"/>
            <a:ext cx="11286649" cy="607259"/>
          </a:xfrm>
        </p:spPr>
        <p:txBody>
          <a:bodyPr>
            <a:normAutofit/>
          </a:bodyPr>
          <a:lstStyle/>
          <a:p>
            <a:r>
              <a:rPr lang="en-US" dirty="0" smtClean="0">
                <a:ea typeface="Segoe UI" panose="020B0502040204020203" pitchFamily="34" charset="0"/>
                <a:cs typeface="Segoe UI" panose="020B0502040204020203" pitchFamily="34" charset="0"/>
              </a:rPr>
              <a:t>Pre-Post Assessment – User Journey Map</a:t>
            </a:r>
            <a:endParaRPr lang="en-US" dirty="0">
              <a:ea typeface="Segoe UI" panose="020B0502040204020203" pitchFamily="34" charset="0"/>
              <a:cs typeface="Segoe UI" panose="020B0502040204020203" pitchFamily="34" charset="0"/>
            </a:endParaRPr>
          </a:p>
        </p:txBody>
      </p:sp>
      <p:grpSp>
        <p:nvGrpSpPr>
          <p:cNvPr id="2" name="Group 1"/>
          <p:cNvGrpSpPr/>
          <p:nvPr/>
        </p:nvGrpSpPr>
        <p:grpSpPr>
          <a:xfrm>
            <a:off x="243117" y="1377366"/>
            <a:ext cx="11282939" cy="1897809"/>
            <a:chOff x="391013" y="3249798"/>
            <a:chExt cx="11282939" cy="2376303"/>
          </a:xfrm>
        </p:grpSpPr>
        <p:grpSp>
          <p:nvGrpSpPr>
            <p:cNvPr id="5" name="Group 4"/>
            <p:cNvGrpSpPr/>
            <p:nvPr/>
          </p:nvGrpSpPr>
          <p:grpSpPr>
            <a:xfrm>
              <a:off x="391013" y="3249798"/>
              <a:ext cx="11282939" cy="2376303"/>
              <a:chOff x="677728" y="2062529"/>
              <a:chExt cx="10523850" cy="2216430"/>
            </a:xfrm>
          </p:grpSpPr>
          <p:cxnSp>
            <p:nvCxnSpPr>
              <p:cNvPr id="6" name="Straight Connector 5"/>
              <p:cNvCxnSpPr/>
              <p:nvPr/>
            </p:nvCxnSpPr>
            <p:spPr>
              <a:xfrm flipV="1">
                <a:off x="1251572" y="3103047"/>
                <a:ext cx="9950006" cy="859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236604" y="2062529"/>
                <a:ext cx="14968" cy="2216430"/>
              </a:xfrm>
              <a:prstGeom prst="straightConnector1">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677728" y="2245628"/>
                <a:ext cx="447728" cy="1861055"/>
                <a:chOff x="209439" y="2287574"/>
                <a:chExt cx="447728" cy="1861055"/>
              </a:xfrm>
            </p:grpSpPr>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228255" y="2287574"/>
                  <a:ext cx="428912" cy="474942"/>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209439" y="3724574"/>
                  <a:ext cx="420159" cy="424055"/>
                </a:xfrm>
                <a:prstGeom prst="rect">
                  <a:avLst/>
                </a:prstGeom>
              </p:spPr>
            </p:pic>
            <p:sp>
              <p:nvSpPr>
                <p:cNvPr id="11" name="Smiley Face 56"/>
                <p:cNvSpPr/>
                <p:nvPr/>
              </p:nvSpPr>
              <p:spPr>
                <a:xfrm>
                  <a:off x="246945" y="3017497"/>
                  <a:ext cx="349332" cy="349332"/>
                </a:xfrm>
                <a:custGeom>
                  <a:avLst/>
                  <a:gdLst>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8" h="401188" stroke="0" extrusionOk="0">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 w="401188" h="401188" fill="darkenLess" extrusionOk="0">
                      <a:moveTo>
                        <a:pt x="115434" y="140602"/>
                      </a:moveTo>
                      <a:cubicBezTo>
                        <a:pt x="115434" y="129062"/>
                        <a:pt x="124789" y="119707"/>
                        <a:pt x="136329" y="119707"/>
                      </a:cubicBezTo>
                      <a:cubicBezTo>
                        <a:pt x="147869" y="119707"/>
                        <a:pt x="157224" y="129062"/>
                        <a:pt x="157224" y="140602"/>
                      </a:cubicBezTo>
                      <a:cubicBezTo>
                        <a:pt x="157224" y="152142"/>
                        <a:pt x="147869" y="161497"/>
                        <a:pt x="136329" y="161497"/>
                      </a:cubicBezTo>
                      <a:cubicBezTo>
                        <a:pt x="124789" y="161497"/>
                        <a:pt x="115434" y="152142"/>
                        <a:pt x="115434" y="140602"/>
                      </a:cubicBezTo>
                      <a:moveTo>
                        <a:pt x="243963" y="140602"/>
                      </a:moveTo>
                      <a:cubicBezTo>
                        <a:pt x="243963" y="129062"/>
                        <a:pt x="253318" y="119707"/>
                        <a:pt x="264858" y="119707"/>
                      </a:cubicBezTo>
                      <a:cubicBezTo>
                        <a:pt x="276398" y="119707"/>
                        <a:pt x="285753" y="129062"/>
                        <a:pt x="285753" y="140602"/>
                      </a:cubicBezTo>
                      <a:cubicBezTo>
                        <a:pt x="285753" y="152142"/>
                        <a:pt x="276398" y="161497"/>
                        <a:pt x="264858" y="161497"/>
                      </a:cubicBezTo>
                      <a:cubicBezTo>
                        <a:pt x="253318" y="161497"/>
                        <a:pt x="243963" y="152142"/>
                        <a:pt x="243963" y="140602"/>
                      </a:cubicBezTo>
                    </a:path>
                    <a:path w="401188" h="401188" fill="none" extrusionOk="0">
                      <a:moveTo>
                        <a:pt x="91871" y="309321"/>
                      </a:moveTo>
                      <a:lnTo>
                        <a:pt x="309063" y="309321"/>
                      </a:lnTo>
                    </a:path>
                    <a:path w="401188" h="401188" fill="none">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Lst>
                </a:cu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3200" dirty="0">
                    <a:solidFill>
                      <a:prstClr val="white"/>
                    </a:solidFill>
                    <a:latin typeface="Arial"/>
                  </a:endParaRPr>
                </a:p>
              </p:txBody>
            </p:sp>
          </p:grpSp>
        </p:grpSp>
        <p:cxnSp>
          <p:nvCxnSpPr>
            <p:cNvPr id="3" name="Straight Connector 2"/>
            <p:cNvCxnSpPr/>
            <p:nvPr/>
          </p:nvCxnSpPr>
          <p:spPr>
            <a:xfrm>
              <a:off x="1835355" y="4228678"/>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9883" y="4236040"/>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02399" y="4228678"/>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27690" y="4228677"/>
              <a:ext cx="13109" cy="3745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27917" y="3961368"/>
              <a:ext cx="1723217" cy="205121"/>
            </a:xfrm>
            <a:prstGeom prst="rect">
              <a:avLst/>
            </a:prstGeom>
          </p:spPr>
          <p:txBody>
            <a:bodyPr wrap="square" lIns="0" tIns="0" rIns="0" bIns="0" rtlCol="0">
              <a:spAutoFit/>
            </a:bodyPr>
            <a:lstStyle/>
            <a:p>
              <a:pPr algn="l"/>
              <a:r>
                <a:rPr lang="en-US" sz="1333" dirty="0">
                  <a:solidFill>
                    <a:schemeClr val="tx2"/>
                  </a:solidFill>
                </a:rPr>
                <a:t>Information Gathering</a:t>
              </a:r>
            </a:p>
          </p:txBody>
        </p:sp>
        <p:sp>
          <p:nvSpPr>
            <p:cNvPr id="18" name="TextBox 17"/>
            <p:cNvSpPr txBox="1"/>
            <p:nvPr/>
          </p:nvSpPr>
          <p:spPr>
            <a:xfrm>
              <a:off x="5674299" y="3958066"/>
              <a:ext cx="1837547" cy="205121"/>
            </a:xfrm>
            <a:prstGeom prst="rect">
              <a:avLst/>
            </a:prstGeom>
          </p:spPr>
          <p:txBody>
            <a:bodyPr wrap="square" lIns="0" tIns="0" rIns="0" bIns="0" rtlCol="0">
              <a:spAutoFit/>
            </a:bodyPr>
            <a:lstStyle/>
            <a:p>
              <a:pPr algn="l"/>
              <a:r>
                <a:rPr lang="en-US" sz="1333" dirty="0">
                  <a:solidFill>
                    <a:schemeClr val="tx2"/>
                  </a:solidFill>
                </a:rPr>
                <a:t>Marketing Mix Planning</a:t>
              </a:r>
            </a:p>
          </p:txBody>
        </p:sp>
        <p:sp>
          <p:nvSpPr>
            <p:cNvPr id="19" name="TextBox 18"/>
            <p:cNvSpPr txBox="1"/>
            <p:nvPr/>
          </p:nvSpPr>
          <p:spPr>
            <a:xfrm>
              <a:off x="8391892" y="3958066"/>
              <a:ext cx="2515360" cy="205121"/>
            </a:xfrm>
            <a:prstGeom prst="rect">
              <a:avLst/>
            </a:prstGeom>
          </p:spPr>
          <p:txBody>
            <a:bodyPr wrap="square" lIns="0" tIns="0" rIns="0" bIns="0" rtlCol="0">
              <a:spAutoFit/>
            </a:bodyPr>
            <a:lstStyle/>
            <a:p>
              <a:pPr algn="l"/>
              <a:r>
                <a:rPr lang="en-US" sz="1333" dirty="0">
                  <a:solidFill>
                    <a:schemeClr val="tx2"/>
                  </a:solidFill>
                </a:rPr>
                <a:t>Marketing Performance Analysis</a:t>
              </a:r>
            </a:p>
          </p:txBody>
        </p:sp>
        <p:sp>
          <p:nvSpPr>
            <p:cNvPr id="20" name="TextBox 19"/>
            <p:cNvSpPr txBox="1"/>
            <p:nvPr/>
          </p:nvSpPr>
          <p:spPr>
            <a:xfrm>
              <a:off x="3704482" y="3958066"/>
              <a:ext cx="711068" cy="205121"/>
            </a:xfrm>
            <a:prstGeom prst="rect">
              <a:avLst/>
            </a:prstGeom>
          </p:spPr>
          <p:txBody>
            <a:bodyPr wrap="square" lIns="0" tIns="0" rIns="0" bIns="0" rtlCol="0">
              <a:spAutoFit/>
            </a:bodyPr>
            <a:lstStyle/>
            <a:p>
              <a:pPr algn="l"/>
              <a:r>
                <a:rPr lang="en-US" sz="1333" dirty="0">
                  <a:solidFill>
                    <a:schemeClr val="tx2"/>
                  </a:solidFill>
                </a:rPr>
                <a:t>Analysis</a:t>
              </a:r>
            </a:p>
          </p:txBody>
        </p:sp>
        <p:sp>
          <p:nvSpPr>
            <p:cNvPr id="21" name="Oval 20"/>
            <p:cNvSpPr/>
            <p:nvPr/>
          </p:nvSpPr>
          <p:spPr>
            <a:xfrm>
              <a:off x="1709807" y="4237952"/>
              <a:ext cx="249084" cy="25483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2" name="Oval 21"/>
            <p:cNvSpPr/>
            <p:nvPr/>
          </p:nvSpPr>
          <p:spPr>
            <a:xfrm>
              <a:off x="3998450" y="4699961"/>
              <a:ext cx="249084" cy="25483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3" name="Oval 22"/>
            <p:cNvSpPr/>
            <p:nvPr/>
          </p:nvSpPr>
          <p:spPr>
            <a:xfrm>
              <a:off x="6390966" y="5177096"/>
              <a:ext cx="249084" cy="25483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5" name="Freeform 24"/>
            <p:cNvSpPr/>
            <p:nvPr/>
          </p:nvSpPr>
          <p:spPr>
            <a:xfrm>
              <a:off x="1846217" y="4389120"/>
              <a:ext cx="7106195" cy="1032317"/>
            </a:xfrm>
            <a:custGeom>
              <a:avLst/>
              <a:gdLst>
                <a:gd name="connsiteX0" fmla="*/ 0 w 5329646"/>
                <a:gd name="connsiteY0" fmla="*/ 78377 h 774238"/>
                <a:gd name="connsiteX1" fmla="*/ 1724297 w 5329646"/>
                <a:gd name="connsiteY1" fmla="*/ 418011 h 774238"/>
                <a:gd name="connsiteX2" fmla="*/ 3492137 w 5329646"/>
                <a:gd name="connsiteY2" fmla="*/ 766354 h 774238"/>
                <a:gd name="connsiteX3" fmla="*/ 5312228 w 5329646"/>
                <a:gd name="connsiteY3" fmla="*/ 60960 h 774238"/>
                <a:gd name="connsiteX4" fmla="*/ 5312228 w 5329646"/>
                <a:gd name="connsiteY4" fmla="*/ 60960 h 774238"/>
                <a:gd name="connsiteX5" fmla="*/ 5329646 w 5329646"/>
                <a:gd name="connsiteY5" fmla="*/ 0 h 77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9646" h="774238">
                  <a:moveTo>
                    <a:pt x="0" y="78377"/>
                  </a:moveTo>
                  <a:lnTo>
                    <a:pt x="1724297" y="418011"/>
                  </a:lnTo>
                  <a:cubicBezTo>
                    <a:pt x="2306320" y="532674"/>
                    <a:pt x="2894148" y="825863"/>
                    <a:pt x="3492137" y="766354"/>
                  </a:cubicBezTo>
                  <a:cubicBezTo>
                    <a:pt x="4090126" y="706845"/>
                    <a:pt x="5312228" y="60960"/>
                    <a:pt x="5312228" y="60960"/>
                  </a:cubicBezTo>
                  <a:lnTo>
                    <a:pt x="5312228" y="60960"/>
                  </a:lnTo>
                  <a:lnTo>
                    <a:pt x="5329646" y="0"/>
                  </a:lnTo>
                </a:path>
              </a:pathLst>
            </a:custGeom>
            <a:no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4" name="Oval 23"/>
            <p:cNvSpPr/>
            <p:nvPr/>
          </p:nvSpPr>
          <p:spPr>
            <a:xfrm>
              <a:off x="8816257" y="4223945"/>
              <a:ext cx="249084" cy="25483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57" name="Group 56"/>
          <p:cNvGrpSpPr/>
          <p:nvPr/>
        </p:nvGrpSpPr>
        <p:grpSpPr>
          <a:xfrm>
            <a:off x="283328" y="4163099"/>
            <a:ext cx="11315329" cy="1981299"/>
            <a:chOff x="283328" y="3954091"/>
            <a:chExt cx="11315329" cy="1981299"/>
          </a:xfrm>
        </p:grpSpPr>
        <p:grpSp>
          <p:nvGrpSpPr>
            <p:cNvPr id="26" name="Group 25"/>
            <p:cNvGrpSpPr/>
            <p:nvPr/>
          </p:nvGrpSpPr>
          <p:grpSpPr>
            <a:xfrm>
              <a:off x="283328" y="3954091"/>
              <a:ext cx="11315329" cy="1981299"/>
              <a:chOff x="391013" y="3249798"/>
              <a:chExt cx="11315329" cy="2376303"/>
            </a:xfrm>
          </p:grpSpPr>
          <p:grpSp>
            <p:nvGrpSpPr>
              <p:cNvPr id="27" name="Group 26"/>
              <p:cNvGrpSpPr/>
              <p:nvPr/>
            </p:nvGrpSpPr>
            <p:grpSpPr>
              <a:xfrm>
                <a:off x="391013" y="3249798"/>
                <a:ext cx="11282939" cy="2376303"/>
                <a:chOff x="677728" y="2062529"/>
                <a:chExt cx="10523850" cy="2216430"/>
              </a:xfrm>
            </p:grpSpPr>
            <p:cxnSp>
              <p:nvCxnSpPr>
                <p:cNvPr id="41" name="Straight Connector 40"/>
                <p:cNvCxnSpPr/>
                <p:nvPr/>
              </p:nvCxnSpPr>
              <p:spPr>
                <a:xfrm flipV="1">
                  <a:off x="1251572" y="3103047"/>
                  <a:ext cx="9950006" cy="859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1236604" y="2062529"/>
                  <a:ext cx="14968" cy="2216430"/>
                </a:xfrm>
                <a:prstGeom prst="straightConnector1">
                  <a:avLst/>
                </a:prstGeom>
              </p:spPr>
              <p:style>
                <a:lnRef idx="1">
                  <a:schemeClr val="dk1"/>
                </a:lnRef>
                <a:fillRef idx="0">
                  <a:schemeClr val="dk1"/>
                </a:fillRef>
                <a:effectRef idx="0">
                  <a:schemeClr val="dk1"/>
                </a:effectRef>
                <a:fontRef idx="minor">
                  <a:schemeClr val="tx1"/>
                </a:fontRef>
              </p:style>
            </p:cxnSp>
            <p:grpSp>
              <p:nvGrpSpPr>
                <p:cNvPr id="43" name="Group 42"/>
                <p:cNvGrpSpPr/>
                <p:nvPr/>
              </p:nvGrpSpPr>
              <p:grpSpPr>
                <a:xfrm>
                  <a:off x="677728" y="2245628"/>
                  <a:ext cx="447728" cy="1861055"/>
                  <a:chOff x="209439" y="2287574"/>
                  <a:chExt cx="447728" cy="1861055"/>
                </a:xfrm>
              </p:grpSpPr>
              <p:pic>
                <p:nvPicPr>
                  <p:cNvPr id="44" name="Picture 43"/>
                  <p:cNvPicPr>
                    <a:picLocks noChangeAspect="1"/>
                  </p:cNvPicPr>
                  <p:nvPr/>
                </p:nvPicPr>
                <p:blipFill>
                  <a:blip r:embed="rId2">
                    <a:clrChange>
                      <a:clrFrom>
                        <a:srgbClr val="FFFFFF"/>
                      </a:clrFrom>
                      <a:clrTo>
                        <a:srgbClr val="FFFFFF">
                          <a:alpha val="0"/>
                        </a:srgbClr>
                      </a:clrTo>
                    </a:clrChange>
                  </a:blip>
                  <a:stretch>
                    <a:fillRect/>
                  </a:stretch>
                </p:blipFill>
                <p:spPr>
                  <a:xfrm>
                    <a:off x="228255" y="2287574"/>
                    <a:ext cx="428912" cy="474942"/>
                  </a:xfrm>
                  <a:prstGeom prst="rect">
                    <a:avLst/>
                  </a:prstGeom>
                </p:spPr>
              </p:pic>
              <p:pic>
                <p:nvPicPr>
                  <p:cNvPr id="45" name="Picture 44"/>
                  <p:cNvPicPr>
                    <a:picLocks noChangeAspect="1"/>
                  </p:cNvPicPr>
                  <p:nvPr/>
                </p:nvPicPr>
                <p:blipFill>
                  <a:blip r:embed="rId3">
                    <a:clrChange>
                      <a:clrFrom>
                        <a:srgbClr val="FFFFFF"/>
                      </a:clrFrom>
                      <a:clrTo>
                        <a:srgbClr val="FFFFFF">
                          <a:alpha val="0"/>
                        </a:srgbClr>
                      </a:clrTo>
                    </a:clrChange>
                  </a:blip>
                  <a:stretch>
                    <a:fillRect/>
                  </a:stretch>
                </p:blipFill>
                <p:spPr>
                  <a:xfrm>
                    <a:off x="209439" y="3724574"/>
                    <a:ext cx="420159" cy="424055"/>
                  </a:xfrm>
                  <a:prstGeom prst="rect">
                    <a:avLst/>
                  </a:prstGeom>
                </p:spPr>
              </p:pic>
              <p:sp>
                <p:nvSpPr>
                  <p:cNvPr id="46" name="Smiley Face 56"/>
                  <p:cNvSpPr/>
                  <p:nvPr/>
                </p:nvSpPr>
                <p:spPr>
                  <a:xfrm>
                    <a:off x="246945" y="3017497"/>
                    <a:ext cx="349332" cy="349332"/>
                  </a:xfrm>
                  <a:custGeom>
                    <a:avLst/>
                    <a:gdLst>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8" h="401188" stroke="0" extrusionOk="0">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 w="401188" h="401188" fill="darkenLess" extrusionOk="0">
                        <a:moveTo>
                          <a:pt x="115434" y="140602"/>
                        </a:moveTo>
                        <a:cubicBezTo>
                          <a:pt x="115434" y="129062"/>
                          <a:pt x="124789" y="119707"/>
                          <a:pt x="136329" y="119707"/>
                        </a:cubicBezTo>
                        <a:cubicBezTo>
                          <a:pt x="147869" y="119707"/>
                          <a:pt x="157224" y="129062"/>
                          <a:pt x="157224" y="140602"/>
                        </a:cubicBezTo>
                        <a:cubicBezTo>
                          <a:pt x="157224" y="152142"/>
                          <a:pt x="147869" y="161497"/>
                          <a:pt x="136329" y="161497"/>
                        </a:cubicBezTo>
                        <a:cubicBezTo>
                          <a:pt x="124789" y="161497"/>
                          <a:pt x="115434" y="152142"/>
                          <a:pt x="115434" y="140602"/>
                        </a:cubicBezTo>
                        <a:moveTo>
                          <a:pt x="243963" y="140602"/>
                        </a:moveTo>
                        <a:cubicBezTo>
                          <a:pt x="243963" y="129062"/>
                          <a:pt x="253318" y="119707"/>
                          <a:pt x="264858" y="119707"/>
                        </a:cubicBezTo>
                        <a:cubicBezTo>
                          <a:pt x="276398" y="119707"/>
                          <a:pt x="285753" y="129062"/>
                          <a:pt x="285753" y="140602"/>
                        </a:cubicBezTo>
                        <a:cubicBezTo>
                          <a:pt x="285753" y="152142"/>
                          <a:pt x="276398" y="161497"/>
                          <a:pt x="264858" y="161497"/>
                        </a:cubicBezTo>
                        <a:cubicBezTo>
                          <a:pt x="253318" y="161497"/>
                          <a:pt x="243963" y="152142"/>
                          <a:pt x="243963" y="140602"/>
                        </a:cubicBezTo>
                      </a:path>
                      <a:path w="401188" h="401188" fill="none" extrusionOk="0">
                        <a:moveTo>
                          <a:pt x="91871" y="309321"/>
                        </a:moveTo>
                        <a:lnTo>
                          <a:pt x="309063" y="309321"/>
                        </a:lnTo>
                      </a:path>
                      <a:path w="401188" h="401188" fill="none">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Lst>
                  </a:cu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3200" dirty="0">
                      <a:solidFill>
                        <a:prstClr val="white"/>
                      </a:solidFill>
                      <a:latin typeface="Arial"/>
                    </a:endParaRPr>
                  </a:p>
                </p:txBody>
              </p:sp>
            </p:grpSp>
          </p:grpSp>
          <p:cxnSp>
            <p:nvCxnSpPr>
              <p:cNvPr id="28" name="Straight Connector 27"/>
              <p:cNvCxnSpPr/>
              <p:nvPr/>
            </p:nvCxnSpPr>
            <p:spPr>
              <a:xfrm>
                <a:off x="1835355" y="4228678"/>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69672" y="4128180"/>
                <a:ext cx="13109" cy="374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49079" y="4178104"/>
                <a:ext cx="13109" cy="374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874370" y="4215558"/>
                <a:ext cx="13109" cy="3745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41840" y="3618450"/>
                <a:ext cx="1317816" cy="492029"/>
              </a:xfrm>
              <a:prstGeom prst="rect">
                <a:avLst/>
              </a:prstGeom>
            </p:spPr>
            <p:txBody>
              <a:bodyPr wrap="square" lIns="0" tIns="0" rIns="0" bIns="0" rtlCol="0">
                <a:spAutoFit/>
              </a:bodyPr>
              <a:lstStyle/>
              <a:p>
                <a:pPr algn="l"/>
                <a:r>
                  <a:rPr lang="en-US" sz="1333" dirty="0">
                    <a:solidFill>
                      <a:schemeClr val="tx2"/>
                    </a:solidFill>
                  </a:rPr>
                  <a:t>Information Gathering</a:t>
                </a:r>
              </a:p>
            </p:txBody>
          </p:sp>
          <p:sp>
            <p:nvSpPr>
              <p:cNvPr id="33" name="TextBox 32"/>
              <p:cNvSpPr txBox="1"/>
              <p:nvPr/>
            </p:nvSpPr>
            <p:spPr>
              <a:xfrm>
                <a:off x="6390966" y="3395015"/>
                <a:ext cx="1837547" cy="205120"/>
              </a:xfrm>
              <a:prstGeom prst="rect">
                <a:avLst/>
              </a:prstGeom>
            </p:spPr>
            <p:txBody>
              <a:bodyPr wrap="square" lIns="0" tIns="0" rIns="0" bIns="0" rtlCol="0">
                <a:spAutoFit/>
              </a:bodyPr>
              <a:lstStyle/>
              <a:p>
                <a:pPr algn="l"/>
                <a:r>
                  <a:rPr lang="en-US" sz="1333" dirty="0">
                    <a:solidFill>
                      <a:schemeClr val="tx2"/>
                    </a:solidFill>
                  </a:rPr>
                  <a:t>Marketing Mix Planning</a:t>
                </a:r>
              </a:p>
            </p:txBody>
          </p:sp>
          <p:sp>
            <p:nvSpPr>
              <p:cNvPr id="34" name="TextBox 33"/>
              <p:cNvSpPr txBox="1"/>
              <p:nvPr/>
            </p:nvSpPr>
            <p:spPr>
              <a:xfrm>
                <a:off x="9190982" y="3413329"/>
                <a:ext cx="2515360" cy="205120"/>
              </a:xfrm>
              <a:prstGeom prst="rect">
                <a:avLst/>
              </a:prstGeom>
            </p:spPr>
            <p:txBody>
              <a:bodyPr wrap="square" lIns="0" tIns="0" rIns="0" bIns="0" rtlCol="0">
                <a:spAutoFit/>
              </a:bodyPr>
              <a:lstStyle/>
              <a:p>
                <a:pPr algn="l"/>
                <a:r>
                  <a:rPr lang="en-US" sz="1333" dirty="0">
                    <a:solidFill>
                      <a:schemeClr val="tx2"/>
                    </a:solidFill>
                  </a:rPr>
                  <a:t>Marketing Performance Analysis</a:t>
                </a:r>
              </a:p>
            </p:txBody>
          </p:sp>
          <p:sp>
            <p:nvSpPr>
              <p:cNvPr id="35" name="TextBox 34"/>
              <p:cNvSpPr txBox="1"/>
              <p:nvPr/>
            </p:nvSpPr>
            <p:spPr>
              <a:xfrm>
                <a:off x="5003569" y="3748409"/>
                <a:ext cx="711068" cy="205120"/>
              </a:xfrm>
              <a:prstGeom prst="rect">
                <a:avLst/>
              </a:prstGeom>
            </p:spPr>
            <p:txBody>
              <a:bodyPr wrap="square" lIns="0" tIns="0" rIns="0" bIns="0" rtlCol="0">
                <a:spAutoFit/>
              </a:bodyPr>
              <a:lstStyle/>
              <a:p>
                <a:pPr algn="l"/>
                <a:r>
                  <a:rPr lang="en-US" sz="1333" dirty="0">
                    <a:solidFill>
                      <a:schemeClr val="tx2"/>
                    </a:solidFill>
                  </a:rPr>
                  <a:t>Analysis</a:t>
                </a:r>
              </a:p>
            </p:txBody>
          </p:sp>
          <p:sp>
            <p:nvSpPr>
              <p:cNvPr id="36" name="Oval 35"/>
              <p:cNvSpPr/>
              <p:nvPr/>
            </p:nvSpPr>
            <p:spPr>
              <a:xfrm>
                <a:off x="1709807" y="4237952"/>
                <a:ext cx="249084" cy="25483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8" name="Oval 37"/>
              <p:cNvSpPr/>
              <p:nvPr/>
            </p:nvSpPr>
            <p:spPr>
              <a:xfrm>
                <a:off x="6341454" y="3721379"/>
                <a:ext cx="249084" cy="254833"/>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sp>
          <p:nvSpPr>
            <p:cNvPr id="51" name="Oval 50"/>
            <p:cNvSpPr/>
            <p:nvPr/>
          </p:nvSpPr>
          <p:spPr>
            <a:xfrm>
              <a:off x="3837445" y="4471630"/>
              <a:ext cx="249084" cy="212473"/>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2" name="Oval 51"/>
            <p:cNvSpPr/>
            <p:nvPr/>
          </p:nvSpPr>
          <p:spPr>
            <a:xfrm>
              <a:off x="8668361" y="4241047"/>
              <a:ext cx="249084" cy="212473"/>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sp>
        <p:nvSpPr>
          <p:cNvPr id="55" name="TextBox 54"/>
          <p:cNvSpPr txBox="1"/>
          <p:nvPr/>
        </p:nvSpPr>
        <p:spPr>
          <a:xfrm>
            <a:off x="548640" y="901337"/>
            <a:ext cx="1907177" cy="307777"/>
          </a:xfrm>
          <a:prstGeom prst="rect">
            <a:avLst/>
          </a:prstGeom>
        </p:spPr>
        <p:txBody>
          <a:bodyPr wrap="square" lIns="0" tIns="0" rIns="0" bIns="0" rtlCol="0">
            <a:spAutoFit/>
          </a:bodyPr>
          <a:lstStyle/>
          <a:p>
            <a:pPr algn="l"/>
            <a:r>
              <a:rPr lang="en-US" sz="2000" dirty="0" smtClean="0">
                <a:solidFill>
                  <a:schemeClr val="tx2"/>
                </a:solidFill>
              </a:rPr>
              <a:t>Pre-AIMAX</a:t>
            </a:r>
          </a:p>
        </p:txBody>
      </p:sp>
      <p:sp>
        <p:nvSpPr>
          <p:cNvPr id="56" name="TextBox 55"/>
          <p:cNvSpPr txBox="1"/>
          <p:nvPr/>
        </p:nvSpPr>
        <p:spPr>
          <a:xfrm>
            <a:off x="533426" y="3732394"/>
            <a:ext cx="1907177" cy="307777"/>
          </a:xfrm>
          <a:prstGeom prst="rect">
            <a:avLst/>
          </a:prstGeom>
        </p:spPr>
        <p:txBody>
          <a:bodyPr wrap="square" lIns="0" tIns="0" rIns="0" bIns="0" rtlCol="0">
            <a:spAutoFit/>
          </a:bodyPr>
          <a:lstStyle/>
          <a:p>
            <a:pPr algn="l"/>
            <a:r>
              <a:rPr lang="en-US" sz="2000" dirty="0" smtClean="0">
                <a:solidFill>
                  <a:schemeClr val="tx2"/>
                </a:solidFill>
              </a:rPr>
              <a:t>Post-AIMAX</a:t>
            </a:r>
          </a:p>
        </p:txBody>
      </p:sp>
      <p:cxnSp>
        <p:nvCxnSpPr>
          <p:cNvPr id="59" name="Straight Connector 58"/>
          <p:cNvCxnSpPr/>
          <p:nvPr/>
        </p:nvCxnSpPr>
        <p:spPr>
          <a:xfrm>
            <a:off x="104503" y="3640953"/>
            <a:ext cx="1187413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4503" y="1351240"/>
            <a:ext cx="11730446" cy="20189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176348" y="4144259"/>
            <a:ext cx="11730446" cy="20189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61"/>
          <p:cNvSpPr/>
          <p:nvPr/>
        </p:nvSpPr>
        <p:spPr>
          <a:xfrm>
            <a:off x="1750423" y="4650377"/>
            <a:ext cx="7053943" cy="561703"/>
          </a:xfrm>
          <a:custGeom>
            <a:avLst/>
            <a:gdLst>
              <a:gd name="connsiteX0" fmla="*/ 0 w 7053943"/>
              <a:gd name="connsiteY0" fmla="*/ 561703 h 561703"/>
              <a:gd name="connsiteX1" fmla="*/ 2220686 w 7053943"/>
              <a:gd name="connsiteY1" fmla="*/ 287383 h 561703"/>
              <a:gd name="connsiteX2" fmla="*/ 4572000 w 7053943"/>
              <a:gd name="connsiteY2" fmla="*/ 117566 h 561703"/>
              <a:gd name="connsiteX3" fmla="*/ 7053943 w 7053943"/>
              <a:gd name="connsiteY3" fmla="*/ 0 h 561703"/>
            </a:gdLst>
            <a:ahLst/>
            <a:cxnLst>
              <a:cxn ang="0">
                <a:pos x="connsiteX0" y="connsiteY0"/>
              </a:cxn>
              <a:cxn ang="0">
                <a:pos x="connsiteX1" y="connsiteY1"/>
              </a:cxn>
              <a:cxn ang="0">
                <a:pos x="connsiteX2" y="connsiteY2"/>
              </a:cxn>
              <a:cxn ang="0">
                <a:pos x="connsiteX3" y="connsiteY3"/>
              </a:cxn>
            </a:cxnLst>
            <a:rect l="l" t="t" r="r" b="b"/>
            <a:pathLst>
              <a:path w="7053943" h="561703">
                <a:moveTo>
                  <a:pt x="0" y="561703"/>
                </a:moveTo>
                <a:cubicBezTo>
                  <a:pt x="729343" y="461554"/>
                  <a:pt x="1458686" y="361406"/>
                  <a:pt x="2220686" y="287383"/>
                </a:cubicBezTo>
                <a:cubicBezTo>
                  <a:pt x="2982686" y="213360"/>
                  <a:pt x="3766457" y="165463"/>
                  <a:pt x="4572000" y="117566"/>
                </a:cubicBezTo>
                <a:cubicBezTo>
                  <a:pt x="5377543" y="69669"/>
                  <a:pt x="6215743" y="34834"/>
                  <a:pt x="7053943" y="0"/>
                </a:cubicBezTo>
              </a:path>
            </a:pathLst>
          </a:custGeom>
          <a:no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143807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13</a:t>
            </a:fld>
            <a:endParaRPr lang="en-US" dirty="0"/>
          </a:p>
        </p:txBody>
      </p:sp>
      <p:sp>
        <p:nvSpPr>
          <p:cNvPr id="5" name="Title 2"/>
          <p:cNvSpPr>
            <a:spLocks noGrp="1"/>
          </p:cNvSpPr>
          <p:nvPr>
            <p:ph type="title"/>
          </p:nvPr>
        </p:nvSpPr>
        <p:spPr>
          <a:xfrm>
            <a:off x="288782" y="212478"/>
            <a:ext cx="11286649" cy="492361"/>
          </a:xfrm>
        </p:spPr>
        <p:txBody>
          <a:bodyPr anchor="ctr"/>
          <a:lstStyle/>
          <a:p>
            <a:r>
              <a:rPr lang="en-US" sz="2800" dirty="0" smtClean="0"/>
              <a:t>User </a:t>
            </a:r>
            <a:r>
              <a:rPr lang="en-US" sz="2800" dirty="0"/>
              <a:t>Journey Map – </a:t>
            </a:r>
            <a:r>
              <a:rPr lang="en-US" sz="2800" dirty="0" smtClean="0"/>
              <a:t>Post AIMAX</a:t>
            </a:r>
            <a:endParaRPr lang="en-US" sz="2800" dirty="0"/>
          </a:p>
        </p:txBody>
      </p:sp>
      <p:grpSp>
        <p:nvGrpSpPr>
          <p:cNvPr id="2" name="Group 1"/>
          <p:cNvGrpSpPr/>
          <p:nvPr/>
        </p:nvGrpSpPr>
        <p:grpSpPr>
          <a:xfrm>
            <a:off x="288782" y="887719"/>
            <a:ext cx="11575477" cy="4953026"/>
            <a:chOff x="295369" y="704839"/>
            <a:chExt cx="11575477" cy="4953026"/>
          </a:xfrm>
        </p:grpSpPr>
        <p:grpSp>
          <p:nvGrpSpPr>
            <p:cNvPr id="6" name="Group 5"/>
            <p:cNvGrpSpPr/>
            <p:nvPr/>
          </p:nvGrpSpPr>
          <p:grpSpPr>
            <a:xfrm>
              <a:off x="295369" y="704839"/>
              <a:ext cx="11575477" cy="4953026"/>
              <a:chOff x="298339" y="1016000"/>
              <a:chExt cx="8274161" cy="4729486"/>
            </a:xfrm>
          </p:grpSpPr>
          <p:grpSp>
            <p:nvGrpSpPr>
              <p:cNvPr id="7" name="Group 6"/>
              <p:cNvGrpSpPr/>
              <p:nvPr/>
            </p:nvGrpSpPr>
            <p:grpSpPr>
              <a:xfrm>
                <a:off x="298339" y="1016000"/>
                <a:ext cx="8274161" cy="444500"/>
                <a:chOff x="298339" y="1016000"/>
                <a:chExt cx="8274161" cy="444500"/>
              </a:xfrm>
            </p:grpSpPr>
            <p:sp>
              <p:nvSpPr>
                <p:cNvPr id="72" name="Rectangle 71"/>
                <p:cNvSpPr/>
                <p:nvPr/>
              </p:nvSpPr>
              <p:spPr>
                <a:xfrm>
                  <a:off x="298339" y="1016000"/>
                  <a:ext cx="1619361" cy="444500"/>
                </a:xfrm>
                <a:prstGeom prst="rect">
                  <a:avLst/>
                </a:prstGeom>
                <a:solidFill>
                  <a:schemeClr val="accent2">
                    <a:lumMod val="40000"/>
                    <a:lumOff val="60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Stage</a:t>
                  </a:r>
                </a:p>
              </p:txBody>
            </p:sp>
            <p:sp>
              <p:nvSpPr>
                <p:cNvPr id="73" name="Rectangle 72"/>
                <p:cNvSpPr/>
                <p:nvPr/>
              </p:nvSpPr>
              <p:spPr>
                <a:xfrm>
                  <a:off x="19620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Information Gathering</a:t>
                  </a:r>
                </a:p>
              </p:txBody>
            </p:sp>
            <p:sp>
              <p:nvSpPr>
                <p:cNvPr id="74" name="Rectangle 73"/>
                <p:cNvSpPr/>
                <p:nvPr/>
              </p:nvSpPr>
              <p:spPr>
                <a:xfrm>
                  <a:off x="36257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Analysis</a:t>
                  </a:r>
                </a:p>
              </p:txBody>
            </p:sp>
            <p:sp>
              <p:nvSpPr>
                <p:cNvPr id="75" name="Rectangle 74"/>
                <p:cNvSpPr/>
                <p:nvPr/>
              </p:nvSpPr>
              <p:spPr>
                <a:xfrm>
                  <a:off x="52894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Marketing Mix Planning</a:t>
                  </a:r>
                </a:p>
              </p:txBody>
            </p:sp>
            <p:sp>
              <p:nvSpPr>
                <p:cNvPr id="76" name="Rectangle 75"/>
                <p:cNvSpPr/>
                <p:nvPr/>
              </p:nvSpPr>
              <p:spPr>
                <a:xfrm>
                  <a:off x="69531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Marketing Performance Analysis</a:t>
                  </a:r>
                </a:p>
              </p:txBody>
            </p:sp>
          </p:grpSp>
          <p:grpSp>
            <p:nvGrpSpPr>
              <p:cNvPr id="8" name="Group 7"/>
              <p:cNvGrpSpPr/>
              <p:nvPr/>
            </p:nvGrpSpPr>
            <p:grpSpPr>
              <a:xfrm>
                <a:off x="298339" y="1510701"/>
                <a:ext cx="8274161" cy="889599"/>
                <a:chOff x="298339" y="1510701"/>
                <a:chExt cx="8274161" cy="889599"/>
              </a:xfrm>
            </p:grpSpPr>
            <p:sp>
              <p:nvSpPr>
                <p:cNvPr id="65" name="Rectangle 64"/>
                <p:cNvSpPr/>
                <p:nvPr/>
              </p:nvSpPr>
              <p:spPr>
                <a:xfrm>
                  <a:off x="298339" y="1510702"/>
                  <a:ext cx="1619361" cy="88959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Mindset</a:t>
                  </a:r>
                </a:p>
              </p:txBody>
            </p:sp>
            <p:sp>
              <p:nvSpPr>
                <p:cNvPr id="66" name="Rectangle 65"/>
                <p:cNvSpPr/>
                <p:nvPr/>
              </p:nvSpPr>
              <p:spPr>
                <a:xfrm>
                  <a:off x="19620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Look to gather maximum data to serve as a base for analyses to take effective decisions</a:t>
                  </a:r>
                </a:p>
              </p:txBody>
            </p:sp>
            <p:sp>
              <p:nvSpPr>
                <p:cNvPr id="67" name="Rectangle 66"/>
                <p:cNvSpPr/>
                <p:nvPr/>
              </p:nvSpPr>
              <p:spPr>
                <a:xfrm>
                  <a:off x="36257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Try to derive maximum insights from data collected.</a:t>
                  </a:r>
                </a:p>
                <a:p>
                  <a:pPr algn="ctr" defTabSz="609555"/>
                  <a:r>
                    <a:rPr lang="en-US" sz="1051" b="1" dirty="0">
                      <a:solidFill>
                        <a:srgbClr val="141414"/>
                      </a:solidFill>
                      <a:latin typeface="Calibri" panose="020F0502020204030204" pitchFamily="34" charset="0"/>
                    </a:rPr>
                    <a:t>Look out for trends and competitor’s marketing patterns for potential benchmarking</a:t>
                  </a:r>
                </a:p>
              </p:txBody>
            </p:sp>
            <p:sp>
              <p:nvSpPr>
                <p:cNvPr id="68" name="Rectangle 67"/>
                <p:cNvSpPr/>
                <p:nvPr/>
              </p:nvSpPr>
              <p:spPr>
                <a:xfrm>
                  <a:off x="52894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Look to design the ideal marketing mix for target sales and brand growth by optimizing the marketing activities and investments across the multiple channels</a:t>
                  </a:r>
                </a:p>
              </p:txBody>
            </p:sp>
            <p:sp>
              <p:nvSpPr>
                <p:cNvPr id="69" name="Rectangle 68"/>
                <p:cNvSpPr/>
                <p:nvPr/>
              </p:nvSpPr>
              <p:spPr>
                <a:xfrm>
                  <a:off x="6953139" y="1510701"/>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Determine the success of marketing programs by choosing the correct metrics and measuring the ROI</a:t>
                  </a:r>
                </a:p>
              </p:txBody>
            </p:sp>
          </p:grpSp>
          <p:grpSp>
            <p:nvGrpSpPr>
              <p:cNvPr id="9" name="Group 8"/>
              <p:cNvGrpSpPr/>
              <p:nvPr/>
            </p:nvGrpSpPr>
            <p:grpSpPr>
              <a:xfrm>
                <a:off x="298339" y="2450502"/>
                <a:ext cx="8274161" cy="1753198"/>
                <a:chOff x="298339" y="2450502"/>
                <a:chExt cx="8274161" cy="1753198"/>
              </a:xfrm>
            </p:grpSpPr>
            <p:sp>
              <p:nvSpPr>
                <p:cNvPr id="58" name="Rectangle 57"/>
                <p:cNvSpPr/>
                <p:nvPr/>
              </p:nvSpPr>
              <p:spPr>
                <a:xfrm>
                  <a:off x="298339" y="2450502"/>
                  <a:ext cx="1619361" cy="1753198"/>
                </a:xfrm>
                <a:prstGeom prst="rect">
                  <a:avLst/>
                </a:prstGeom>
                <a:solidFill>
                  <a:schemeClr val="accent5">
                    <a:lumMod val="60000"/>
                    <a:lumOff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Activity</a:t>
                  </a:r>
                </a:p>
              </p:txBody>
            </p:sp>
            <p:sp>
              <p:nvSpPr>
                <p:cNvPr id="59" name="Rectangle 58"/>
                <p:cNvSpPr/>
                <p:nvPr/>
              </p:nvSpPr>
              <p:spPr>
                <a:xfrm>
                  <a:off x="1962039" y="2450502"/>
                  <a:ext cx="1619361" cy="1753198"/>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67" b="1" dirty="0">
                      <a:solidFill>
                        <a:srgbClr val="141414"/>
                      </a:solidFill>
                      <a:latin typeface="Calibri" panose="020F0502020204030204" pitchFamily="34" charset="0"/>
                    </a:rPr>
                    <a:t>Data Gathering from Primary &amp; secondary sources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Sales data of brand and competitors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Information of Multi-channel marketing activities and investments of own brand and competitors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Market Performance data</a:t>
                  </a:r>
                </a:p>
              </p:txBody>
            </p:sp>
            <p:sp>
              <p:nvSpPr>
                <p:cNvPr id="60" name="Rectangle 59"/>
                <p:cNvSpPr/>
                <p:nvPr/>
              </p:nvSpPr>
              <p:spPr>
                <a:xfrm>
                  <a:off x="3625739" y="2450502"/>
                  <a:ext cx="1619361" cy="1753198"/>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Analysis of Sales and marketing data to identify trends and patterns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Lookout for best performing campaigns and their impact</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key customer segments and responsive channels for marketing</a:t>
                  </a:r>
                </a:p>
              </p:txBody>
            </p:sp>
            <p:sp>
              <p:nvSpPr>
                <p:cNvPr id="61" name="Rectangle 60"/>
                <p:cNvSpPr/>
                <p:nvPr/>
              </p:nvSpPr>
              <p:spPr>
                <a:xfrm>
                  <a:off x="5289439" y="2450502"/>
                  <a:ext cx="1619361" cy="1753198"/>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brand goals from Marketing, based on brand vision and strategy</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Develop multi-channel marketing mix based on analyses &amp;  brand strategy</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Plan out individual campaigns/activities for each channel to ensure better engagement </a:t>
                  </a:r>
                </a:p>
              </p:txBody>
            </p:sp>
            <p:sp>
              <p:nvSpPr>
                <p:cNvPr id="62" name="Rectangle 61"/>
                <p:cNvSpPr/>
                <p:nvPr/>
              </p:nvSpPr>
              <p:spPr>
                <a:xfrm>
                  <a:off x="6953139" y="2450502"/>
                  <a:ext cx="1619361" cy="1753198"/>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suitable metrics- KPIs to evaluate and track performance of marketing activities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Determine the ROI of marketing activities along with effectiveness of each channel</a:t>
                  </a:r>
                </a:p>
              </p:txBody>
            </p:sp>
          </p:grpSp>
          <p:grpSp>
            <p:nvGrpSpPr>
              <p:cNvPr id="12" name="Group 11"/>
              <p:cNvGrpSpPr/>
              <p:nvPr/>
            </p:nvGrpSpPr>
            <p:grpSpPr>
              <a:xfrm>
                <a:off x="298339" y="5300967"/>
                <a:ext cx="8274161" cy="444519"/>
                <a:chOff x="298339" y="5300967"/>
                <a:chExt cx="8274161" cy="444519"/>
              </a:xfrm>
            </p:grpSpPr>
            <p:sp>
              <p:nvSpPr>
                <p:cNvPr id="13" name="Rectangle 12"/>
                <p:cNvSpPr/>
                <p:nvPr/>
              </p:nvSpPr>
              <p:spPr>
                <a:xfrm>
                  <a:off x="298339" y="5300972"/>
                  <a:ext cx="1619361" cy="444500"/>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FFFFFF"/>
                      </a:solidFill>
                      <a:latin typeface="Calibri" panose="020F0502020204030204" pitchFamily="34" charset="0"/>
                    </a:rPr>
                    <a:t>Emotion</a:t>
                  </a:r>
                </a:p>
              </p:txBody>
            </p:sp>
            <p:grpSp>
              <p:nvGrpSpPr>
                <p:cNvPr id="14" name="Group 13"/>
                <p:cNvGrpSpPr/>
                <p:nvPr/>
              </p:nvGrpSpPr>
              <p:grpSpPr>
                <a:xfrm>
                  <a:off x="1962039" y="5300984"/>
                  <a:ext cx="1619361" cy="444500"/>
                  <a:chOff x="1962039" y="5300984"/>
                  <a:chExt cx="1619361" cy="444500"/>
                </a:xfrm>
              </p:grpSpPr>
              <p:sp>
                <p:nvSpPr>
                  <p:cNvPr id="40" name="Rectangle 39"/>
                  <p:cNvSpPr/>
                  <p:nvPr/>
                </p:nvSpPr>
                <p:spPr>
                  <a:xfrm>
                    <a:off x="1962039" y="5300984"/>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dirty="0">
                      <a:solidFill>
                        <a:srgbClr val="141414"/>
                      </a:solidFill>
                      <a:latin typeface="Calibri" panose="020F0502020204030204" pitchFamily="34" charset="0"/>
                    </a:endParaRPr>
                  </a:p>
                </p:txBody>
              </p:sp>
              <p:pic>
                <p:nvPicPr>
                  <p:cNvPr id="42" name="Picture 41"/>
                  <p:cNvPicPr>
                    <a:picLocks noChangeAspect="1"/>
                  </p:cNvPicPr>
                  <p:nvPr/>
                </p:nvPicPr>
                <p:blipFill>
                  <a:blip r:embed="rId2">
                    <a:duotone>
                      <a:prstClr val="black"/>
                      <a:srgbClr val="FFC000">
                        <a:tint val="45000"/>
                        <a:satMod val="400000"/>
                      </a:srgbClr>
                    </a:duotone>
                  </a:blip>
                  <a:stretch>
                    <a:fillRect/>
                  </a:stretch>
                </p:blipFill>
                <p:spPr>
                  <a:xfrm>
                    <a:off x="2552722" y="5338399"/>
                    <a:ext cx="352425" cy="352425"/>
                  </a:xfrm>
                  <a:prstGeom prst="rect">
                    <a:avLst/>
                  </a:prstGeom>
                </p:spPr>
              </p:pic>
            </p:grpSp>
            <p:sp>
              <p:nvSpPr>
                <p:cNvPr id="36" name="Rectangle 35"/>
                <p:cNvSpPr/>
                <p:nvPr/>
              </p:nvSpPr>
              <p:spPr>
                <a:xfrm>
                  <a:off x="3625739" y="5300986"/>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dirty="0">
                    <a:solidFill>
                      <a:srgbClr val="141414"/>
                    </a:solidFill>
                    <a:latin typeface="Calibri" panose="020F0502020204030204" pitchFamily="34" charset="0"/>
                  </a:endParaRPr>
                </a:p>
              </p:txBody>
            </p:sp>
            <p:sp>
              <p:nvSpPr>
                <p:cNvPr id="32" name="Rectangle 31"/>
                <p:cNvSpPr/>
                <p:nvPr/>
              </p:nvSpPr>
              <p:spPr>
                <a:xfrm>
                  <a:off x="5289439" y="5300986"/>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dirty="0">
                    <a:solidFill>
                      <a:srgbClr val="141414"/>
                    </a:solidFill>
                    <a:latin typeface="Calibri" panose="020F0502020204030204" pitchFamily="34" charset="0"/>
                  </a:endParaRPr>
                </a:p>
              </p:txBody>
            </p:sp>
            <p:sp>
              <p:nvSpPr>
                <p:cNvPr id="28" name="Rectangle 27"/>
                <p:cNvSpPr/>
                <p:nvPr/>
              </p:nvSpPr>
              <p:spPr>
                <a:xfrm>
                  <a:off x="6953139" y="5300967"/>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dirty="0">
                    <a:solidFill>
                      <a:srgbClr val="141414"/>
                    </a:solidFill>
                    <a:latin typeface="Calibri" panose="020F0502020204030204" pitchFamily="34" charset="0"/>
                  </a:endParaRPr>
                </a:p>
              </p:txBody>
            </p:sp>
          </p:grpSp>
        </p:grpSp>
        <p:sp>
          <p:nvSpPr>
            <p:cNvPr id="56" name="Rectangle 55"/>
            <p:cNvSpPr/>
            <p:nvPr/>
          </p:nvSpPr>
          <p:spPr>
            <a:xfrm>
              <a:off x="295369" y="4143968"/>
              <a:ext cx="2265472" cy="931645"/>
            </a:xfrm>
            <a:prstGeom prst="rect">
              <a:avLst/>
            </a:prstGeom>
            <a:solidFill>
              <a:schemeClr val="accent6">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smtClean="0">
                  <a:solidFill>
                    <a:schemeClr val="tx2"/>
                  </a:solidFill>
                  <a:latin typeface="Calibri" panose="020F0502020204030204" pitchFamily="34" charset="0"/>
                </a:rPr>
                <a:t>AIMAX’s Role</a:t>
              </a:r>
              <a:endParaRPr lang="en-US" sz="2000" b="1" dirty="0">
                <a:solidFill>
                  <a:schemeClr val="tx2"/>
                </a:solidFill>
                <a:latin typeface="Calibri" panose="020F0502020204030204" pitchFamily="34" charset="0"/>
              </a:endParaRPr>
            </a:p>
          </p:txBody>
        </p:sp>
        <p:sp>
          <p:nvSpPr>
            <p:cNvPr id="57" name="Rectangle 56"/>
            <p:cNvSpPr/>
            <p:nvPr/>
          </p:nvSpPr>
          <p:spPr>
            <a:xfrm>
              <a:off x="2622870" y="4143968"/>
              <a:ext cx="2265472" cy="931645"/>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smtClean="0">
                  <a:solidFill>
                    <a:srgbClr val="141414"/>
                  </a:solidFill>
                  <a:latin typeface="Calibri" panose="020F0502020204030204" pitchFamily="34" charset="0"/>
                </a:rPr>
                <a:t>Parse and process the input data </a:t>
              </a:r>
              <a:endParaRPr lang="en-US" sz="1051" b="1" dirty="0">
                <a:solidFill>
                  <a:srgbClr val="141414"/>
                </a:solidFill>
                <a:latin typeface="Calibri" panose="020F0502020204030204" pitchFamily="34" charset="0"/>
              </a:endParaRPr>
            </a:p>
          </p:txBody>
        </p:sp>
        <p:sp>
          <p:nvSpPr>
            <p:cNvPr id="63" name="Rectangle 62"/>
            <p:cNvSpPr/>
            <p:nvPr/>
          </p:nvSpPr>
          <p:spPr>
            <a:xfrm>
              <a:off x="4950372" y="4143968"/>
              <a:ext cx="2265472" cy="931645"/>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smtClean="0">
                  <a:solidFill>
                    <a:srgbClr val="141414"/>
                  </a:solidFill>
                  <a:latin typeface="Calibri" panose="020F0502020204030204" pitchFamily="34" charset="0"/>
                </a:rPr>
                <a:t>Identify the right engagement channels for each customer type and identify trends</a:t>
              </a:r>
            </a:p>
            <a:p>
              <a:pPr algn="ctr" defTabSz="609555"/>
              <a:r>
                <a:rPr lang="en-US" sz="1051" b="1" dirty="0" smtClean="0">
                  <a:solidFill>
                    <a:srgbClr val="141414"/>
                  </a:solidFill>
                  <a:latin typeface="Calibri" panose="020F0502020204030204" pitchFamily="34" charset="0"/>
                </a:rPr>
                <a:t>Analyze the market and brand’s competitive performance</a:t>
              </a:r>
              <a:endParaRPr lang="en-US" sz="1051" b="1" dirty="0">
                <a:solidFill>
                  <a:srgbClr val="141414"/>
                </a:solidFill>
                <a:latin typeface="Calibri" panose="020F0502020204030204" pitchFamily="34" charset="0"/>
              </a:endParaRPr>
            </a:p>
          </p:txBody>
        </p:sp>
        <p:sp>
          <p:nvSpPr>
            <p:cNvPr id="64" name="Rectangle 63"/>
            <p:cNvSpPr/>
            <p:nvPr/>
          </p:nvSpPr>
          <p:spPr>
            <a:xfrm>
              <a:off x="7277873" y="4143968"/>
              <a:ext cx="2265472" cy="931645"/>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smtClean="0">
                  <a:solidFill>
                    <a:srgbClr val="141414"/>
                  </a:solidFill>
                  <a:latin typeface="Calibri" panose="020F0502020204030204" pitchFamily="34" charset="0"/>
                </a:rPr>
                <a:t>Evaluate the channel-wise impact of promotions on brand sales</a:t>
              </a:r>
            </a:p>
            <a:p>
              <a:pPr algn="ctr" defTabSz="609555"/>
              <a:r>
                <a:rPr lang="en-US" sz="1051" b="1" dirty="0" smtClean="0">
                  <a:solidFill>
                    <a:srgbClr val="141414"/>
                  </a:solidFill>
                  <a:latin typeface="Calibri" panose="020F0502020204030204" pitchFamily="34" charset="0"/>
                </a:rPr>
                <a:t>Recommend </a:t>
              </a:r>
              <a:r>
                <a:rPr lang="en-US" sz="1051" b="1" dirty="0">
                  <a:solidFill>
                    <a:srgbClr val="141414"/>
                  </a:solidFill>
                  <a:latin typeface="Calibri" panose="020F0502020204030204" pitchFamily="34" charset="0"/>
                </a:rPr>
                <a:t>optimal marketing </a:t>
              </a:r>
              <a:r>
                <a:rPr lang="en-US" sz="1051" b="1" dirty="0" smtClean="0">
                  <a:solidFill>
                    <a:srgbClr val="141414"/>
                  </a:solidFill>
                  <a:latin typeface="Calibri" panose="020F0502020204030204" pitchFamily="34" charset="0"/>
                </a:rPr>
                <a:t>mix</a:t>
              </a:r>
              <a:endParaRPr lang="en-US" sz="1051" b="1" dirty="0">
                <a:solidFill>
                  <a:srgbClr val="141414"/>
                </a:solidFill>
                <a:latin typeface="Calibri" panose="020F0502020204030204" pitchFamily="34" charset="0"/>
              </a:endParaRPr>
            </a:p>
          </p:txBody>
        </p:sp>
        <p:sp>
          <p:nvSpPr>
            <p:cNvPr id="70" name="Rectangle 69"/>
            <p:cNvSpPr/>
            <p:nvPr/>
          </p:nvSpPr>
          <p:spPr>
            <a:xfrm>
              <a:off x="9605374" y="4143968"/>
              <a:ext cx="2265472" cy="931645"/>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smtClean="0">
                  <a:solidFill>
                    <a:srgbClr val="141414"/>
                  </a:solidFill>
                  <a:latin typeface="Calibri" panose="020F0502020204030204" pitchFamily="34" charset="0"/>
                </a:rPr>
                <a:t>Calculate </a:t>
              </a:r>
              <a:r>
                <a:rPr lang="en-US" sz="1051" b="1" dirty="0">
                  <a:solidFill>
                    <a:srgbClr val="141414"/>
                  </a:solidFill>
                  <a:latin typeface="Calibri" panose="020F0502020204030204" pitchFamily="34" charset="0"/>
                </a:rPr>
                <a:t>the ROI of marketing activities and suggest further optimizations to improve promotional </a:t>
              </a:r>
              <a:r>
                <a:rPr lang="en-US" sz="1051" b="1" dirty="0" smtClean="0">
                  <a:solidFill>
                    <a:srgbClr val="141414"/>
                  </a:solidFill>
                  <a:latin typeface="Calibri" panose="020F0502020204030204" pitchFamily="34" charset="0"/>
                </a:rPr>
                <a:t>ROI</a:t>
              </a:r>
            </a:p>
            <a:p>
              <a:pPr algn="ctr" defTabSz="609555"/>
              <a:r>
                <a:rPr lang="en-US" sz="1051" b="1" dirty="0" smtClean="0">
                  <a:solidFill>
                    <a:srgbClr val="141414"/>
                  </a:solidFill>
                  <a:latin typeface="Calibri" panose="020F0502020204030204" pitchFamily="34" charset="0"/>
                </a:rPr>
                <a:t>Forecast future market performance</a:t>
              </a:r>
              <a:endParaRPr lang="en-US" sz="1051" b="1" dirty="0">
                <a:solidFill>
                  <a:srgbClr val="141414"/>
                </a:solidFill>
                <a:latin typeface="Calibri" panose="020F0502020204030204" pitchFamily="34" charset="0"/>
              </a:endParaRPr>
            </a:p>
          </p:txBody>
        </p:sp>
      </p:grpSp>
      <p:pic>
        <p:nvPicPr>
          <p:cNvPr id="43" name="Picture 42"/>
          <p:cNvPicPr>
            <a:picLocks noChangeAspect="1"/>
          </p:cNvPicPr>
          <p:nvPr/>
        </p:nvPicPr>
        <p:blipFill>
          <a:blip r:embed="rId3">
            <a:duotone>
              <a:prstClr val="black"/>
              <a:schemeClr val="accent6">
                <a:tint val="45000"/>
                <a:satMod val="400000"/>
              </a:schemeClr>
            </a:duotone>
          </a:blip>
          <a:stretch>
            <a:fillRect/>
          </a:stretch>
        </p:blipFill>
        <p:spPr>
          <a:xfrm>
            <a:off x="5892545" y="5431330"/>
            <a:ext cx="504039" cy="364709"/>
          </a:xfrm>
          <a:prstGeom prst="rect">
            <a:avLst/>
          </a:prstGeom>
        </p:spPr>
      </p:pic>
      <p:pic>
        <p:nvPicPr>
          <p:cNvPr id="44" name="Picture 43"/>
          <p:cNvPicPr>
            <a:picLocks noChangeAspect="1"/>
          </p:cNvPicPr>
          <p:nvPr/>
        </p:nvPicPr>
        <p:blipFill>
          <a:blip r:embed="rId3">
            <a:duotone>
              <a:prstClr val="black"/>
              <a:schemeClr val="accent6">
                <a:tint val="45000"/>
                <a:satMod val="400000"/>
              </a:schemeClr>
            </a:duotone>
          </a:blip>
          <a:stretch>
            <a:fillRect/>
          </a:stretch>
        </p:blipFill>
        <p:spPr>
          <a:xfrm>
            <a:off x="10485518" y="5425615"/>
            <a:ext cx="504039" cy="364709"/>
          </a:xfrm>
          <a:prstGeom prst="rect">
            <a:avLst/>
          </a:prstGeom>
        </p:spPr>
      </p:pic>
      <p:pic>
        <p:nvPicPr>
          <p:cNvPr id="45" name="Picture 44"/>
          <p:cNvPicPr>
            <a:picLocks noChangeAspect="1"/>
          </p:cNvPicPr>
          <p:nvPr/>
        </p:nvPicPr>
        <p:blipFill>
          <a:blip r:embed="rId3">
            <a:duotone>
              <a:prstClr val="black"/>
              <a:schemeClr val="accent6">
                <a:tint val="45000"/>
                <a:satMod val="400000"/>
              </a:schemeClr>
            </a:duotone>
          </a:blip>
          <a:stretch>
            <a:fillRect/>
          </a:stretch>
        </p:blipFill>
        <p:spPr>
          <a:xfrm>
            <a:off x="8172337" y="5418790"/>
            <a:ext cx="504039" cy="364709"/>
          </a:xfrm>
          <a:prstGeom prst="rect">
            <a:avLst/>
          </a:prstGeom>
        </p:spPr>
      </p:pic>
    </p:spTree>
    <p:extLst>
      <p:ext uri="{BB962C8B-B14F-4D97-AF65-F5344CB8AC3E}">
        <p14:creationId xmlns:p14="http://schemas.microsoft.com/office/powerpoint/2010/main" val="1928223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14</a:t>
            </a:fld>
            <a:endParaRPr lang="en-US" dirty="0"/>
          </a:p>
        </p:txBody>
      </p:sp>
      <p:sp>
        <p:nvSpPr>
          <p:cNvPr id="3" name="Title 1"/>
          <p:cNvSpPr>
            <a:spLocks noGrp="1"/>
          </p:cNvSpPr>
          <p:nvPr>
            <p:ph type="title"/>
          </p:nvPr>
        </p:nvSpPr>
        <p:spPr>
          <a:xfrm>
            <a:off x="380967" y="144088"/>
            <a:ext cx="11180064" cy="1060704"/>
          </a:xfrm>
        </p:spPr>
        <p:txBody>
          <a:bodyPr/>
          <a:lstStyle/>
          <a:p>
            <a:r>
              <a:rPr lang="en-US" dirty="0">
                <a:ea typeface="Segoe UI" panose="020B0502040204020203" pitchFamily="34" charset="0"/>
                <a:cs typeface="Segoe UI" panose="020B0502040204020203" pitchFamily="34" charset="0"/>
              </a:rPr>
              <a:t>Innovation / Business Impact</a:t>
            </a:r>
            <a:endParaRPr lang="en-US" dirty="0"/>
          </a:p>
        </p:txBody>
      </p:sp>
      <p:sp>
        <p:nvSpPr>
          <p:cNvPr id="5" name="Content Placeholder 5"/>
          <p:cNvSpPr>
            <a:spLocks noGrp="1"/>
          </p:cNvSpPr>
          <p:nvPr>
            <p:ph idx="1"/>
          </p:nvPr>
        </p:nvSpPr>
        <p:spPr>
          <a:xfrm>
            <a:off x="380967" y="895466"/>
            <a:ext cx="11180064" cy="4978861"/>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487668" indent="-243834">
              <a:lnSpc>
                <a:spcPts val="2400"/>
              </a:lnSpc>
              <a:buClr>
                <a:schemeClr val="bg1">
                  <a:lumMod val="50000"/>
                </a:schemeClr>
              </a:buClr>
              <a:buFont typeface="Arial" panose="020B0604020202020204" pitchFamily="34" charset="0"/>
              <a:buChar char="•"/>
            </a:pPr>
            <a:r>
              <a:rPr lang="en-US" sz="1600" b="1" dirty="0" smtClean="0">
                <a:solidFill>
                  <a:schemeClr val="accent2"/>
                </a:solidFill>
                <a:latin typeface="Calibri" panose="020F0502020204030204" pitchFamily="34" charset="0"/>
                <a:ea typeface="Segoe UI" panose="020B0502040204020203" pitchFamily="34" charset="0"/>
                <a:cs typeface="Calibri" panose="020F0502020204030204" pitchFamily="34" charset="0"/>
              </a:rPr>
              <a:t>Beneficiary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Brand/Franchise Teams within Pharma organization</a:t>
            </a:r>
          </a:p>
          <a:p>
            <a:pPr marL="487668" indent="-243834">
              <a:lnSpc>
                <a:spcPts val="2400"/>
              </a:lnSpc>
              <a:buClr>
                <a:schemeClr val="bg1">
                  <a:lumMod val="50000"/>
                </a:schemeClr>
              </a:buClr>
              <a:buFont typeface="Arial" panose="020B0604020202020204" pitchFamily="34" charset="0"/>
              <a:buChar char="•"/>
            </a:pPr>
            <a:r>
              <a:rPr lang="en-US" sz="1600" b="1" dirty="0" smtClean="0">
                <a:solidFill>
                  <a:schemeClr val="accent2"/>
                </a:solidFill>
                <a:latin typeface="Calibri" panose="020F0502020204030204" pitchFamily="34" charset="0"/>
                <a:ea typeface="Segoe UI" panose="020B0502040204020203" pitchFamily="34" charset="0"/>
                <a:cs typeface="Calibri" panose="020F0502020204030204" pitchFamily="34" charset="0"/>
              </a:rPr>
              <a:t>Area of Innovation: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Business (Market facing)</a:t>
            </a:r>
          </a:p>
          <a:p>
            <a:pPr marL="487668" indent="-243834">
              <a:lnSpc>
                <a:spcPts val="2400"/>
              </a:lnSpc>
              <a:buClr>
                <a:schemeClr val="bg1">
                  <a:lumMod val="50000"/>
                </a:schemeClr>
              </a:buCl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Considering that AIMAX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will be a niche analytics/data science solution, most of the benefits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are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intangible benefits which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help standardize and improve marketing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strategies and promote the brand sales. </a:t>
            </a:r>
            <a:endPar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Following are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3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specific use case slides which showcase Client benefits we can derive from the solution. But the overall objective of the solution will not be limited to these</a:t>
            </a:r>
          </a:p>
          <a:p>
            <a:pPr marL="487668" indent="-243834">
              <a:lnSpc>
                <a:spcPts val="2400"/>
              </a:lnSpc>
              <a:buClr>
                <a:schemeClr val="bg1">
                  <a:lumMod val="50000"/>
                </a:schemeClr>
              </a:buCl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solution will enable Value Creation and Performance Improvement by recommending optimal marketing activities and investments, driving greater yield on promotional investment. </a:t>
            </a:r>
          </a:p>
          <a:p>
            <a:pPr marL="487668" indent="-243834">
              <a:lnSpc>
                <a:spcPts val="2400"/>
              </a:lnSpc>
              <a:buClr>
                <a:schemeClr val="bg1">
                  <a:lumMod val="50000"/>
                </a:schemeClr>
              </a:buCl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For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computation of tangible benefits,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given that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this will be a universal solution for all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brands, the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tangible benefit will vary based on Brand (blockbuster, generics) and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market conditions</a:t>
            </a:r>
            <a:endPar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1249118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15</a:t>
            </a:fld>
            <a:endParaRPr lang="en-US" dirty="0"/>
          </a:p>
        </p:txBody>
      </p:sp>
      <p:sp>
        <p:nvSpPr>
          <p:cNvPr id="3" name="Title 1"/>
          <p:cNvSpPr>
            <a:spLocks noGrp="1"/>
          </p:cNvSpPr>
          <p:nvPr>
            <p:ph type="title"/>
          </p:nvPr>
        </p:nvSpPr>
        <p:spPr>
          <a:xfrm>
            <a:off x="380967" y="144088"/>
            <a:ext cx="11180064" cy="979318"/>
          </a:xfrm>
        </p:spPr>
        <p:txBody>
          <a:bodyPr>
            <a:normAutofit/>
          </a:bodyPr>
          <a:lstStyle/>
          <a:p>
            <a:r>
              <a:rPr lang="en-US" sz="2600" dirty="0" smtClean="0">
                <a:cs typeface="Segoe UI" panose="020B0502040204020203" pitchFamily="34" charset="0"/>
              </a:rPr>
              <a:t>Use case 1: Optimal Promotional Channel Marketing </a:t>
            </a:r>
            <a:r>
              <a:rPr lang="en-US" sz="2600" dirty="0">
                <a:cs typeface="Segoe UI" panose="020B0502040204020203" pitchFamily="34" charset="0"/>
              </a:rPr>
              <a:t>Mix with </a:t>
            </a:r>
            <a:r>
              <a:rPr lang="en-US" sz="2600" dirty="0" smtClean="0">
                <a:cs typeface="Segoe UI" panose="020B0502040204020203" pitchFamily="34" charset="0"/>
              </a:rPr>
              <a:t>AI-based recommendation</a:t>
            </a:r>
            <a:endParaRPr lang="en-US" sz="2600" dirty="0"/>
          </a:p>
        </p:txBody>
      </p:sp>
      <p:sp>
        <p:nvSpPr>
          <p:cNvPr id="6" name="Title 5"/>
          <p:cNvSpPr txBox="1">
            <a:spLocks/>
          </p:cNvSpPr>
          <p:nvPr/>
        </p:nvSpPr>
        <p:spPr>
          <a:xfrm>
            <a:off x="405815" y="840328"/>
            <a:ext cx="11561368" cy="472431"/>
          </a:xfrm>
          <a:prstGeom prst="rect">
            <a:avLst/>
          </a:prstGeom>
        </p:spPr>
        <p:txBody>
          <a:bodyPr vert="horz" lIns="121920" tIns="60960" rIns="121920" bIns="60960" rtlCol="0" anchor="t">
            <a:noAutofit/>
          </a:bodyPr>
          <a:lstStyle>
            <a:lvl1pPr algn="l" defTabSz="457200" rtl="0" eaLnBrk="1" latinLnBrk="0" hangingPunct="1">
              <a:spcBef>
                <a:spcPct val="0"/>
              </a:spcBef>
              <a:buNone/>
              <a:defRPr sz="2500" kern="1200" baseline="0">
                <a:solidFill>
                  <a:srgbClr val="0099CC"/>
                </a:solidFill>
                <a:latin typeface="+mj-lt"/>
                <a:ea typeface="+mj-ea"/>
                <a:cs typeface="+mj-cs"/>
              </a:defRPr>
            </a:lvl1pPr>
          </a:lstStyle>
          <a:p>
            <a:r>
              <a:rPr lang="en-US" sz="1333" dirty="0">
                <a:solidFill>
                  <a:schemeClr val="accent5">
                    <a:lumMod val="75000"/>
                  </a:schemeClr>
                </a:solidFill>
                <a:latin typeface="Calibri" panose="020F0502020204030204" pitchFamily="34" charset="0"/>
              </a:rPr>
              <a:t>Leverage the data from promotional channels along with their return on promotional investment to recommend optimal marketing mix to achieve target sales </a:t>
            </a:r>
          </a:p>
        </p:txBody>
      </p:sp>
      <p:grpSp>
        <p:nvGrpSpPr>
          <p:cNvPr id="7" name="Group 6"/>
          <p:cNvGrpSpPr/>
          <p:nvPr/>
        </p:nvGrpSpPr>
        <p:grpSpPr>
          <a:xfrm>
            <a:off x="135077" y="1874069"/>
            <a:ext cx="11918817" cy="438871"/>
            <a:chOff x="4121221" y="930062"/>
            <a:chExt cx="5447093" cy="740890"/>
          </a:xfrm>
        </p:grpSpPr>
        <p:sp>
          <p:nvSpPr>
            <p:cNvPr id="8" name="Freeform 7"/>
            <p:cNvSpPr/>
            <p:nvPr/>
          </p:nvSpPr>
          <p:spPr>
            <a:xfrm>
              <a:off x="4121221" y="942286"/>
              <a:ext cx="1946463" cy="728666"/>
            </a:xfrm>
            <a:custGeom>
              <a:avLst/>
              <a:gdLst>
                <a:gd name="connsiteX0" fmla="*/ 0 w 2074243"/>
                <a:gd name="connsiteY0" fmla="*/ 0 h 956699"/>
                <a:gd name="connsiteX1" fmla="*/ 1595894 w 2074243"/>
                <a:gd name="connsiteY1" fmla="*/ 0 h 956699"/>
                <a:gd name="connsiteX2" fmla="*/ 2074243 w 2074243"/>
                <a:gd name="connsiteY2" fmla="*/ 478350 h 956699"/>
                <a:gd name="connsiteX3" fmla="*/ 1595894 w 2074243"/>
                <a:gd name="connsiteY3" fmla="*/ 956699 h 956699"/>
                <a:gd name="connsiteX4" fmla="*/ 0 w 2074243"/>
                <a:gd name="connsiteY4" fmla="*/ 956699 h 956699"/>
                <a:gd name="connsiteX5" fmla="*/ 0 w 2074243"/>
                <a:gd name="connsiteY5" fmla="*/ 0 h 956699"/>
                <a:gd name="connsiteX0" fmla="*/ 0 w 1818116"/>
                <a:gd name="connsiteY0" fmla="*/ 0 h 956699"/>
                <a:gd name="connsiteX1" fmla="*/ 1595894 w 1818116"/>
                <a:gd name="connsiteY1" fmla="*/ 0 h 956699"/>
                <a:gd name="connsiteX2" fmla="*/ 1818116 w 1818116"/>
                <a:gd name="connsiteY2" fmla="*/ 478350 h 956699"/>
                <a:gd name="connsiteX3" fmla="*/ 1595894 w 1818116"/>
                <a:gd name="connsiteY3" fmla="*/ 956699 h 956699"/>
                <a:gd name="connsiteX4" fmla="*/ 0 w 1818116"/>
                <a:gd name="connsiteY4" fmla="*/ 956699 h 956699"/>
                <a:gd name="connsiteX5" fmla="*/ 0 w 1818116"/>
                <a:gd name="connsiteY5"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8116" h="956699">
                  <a:moveTo>
                    <a:pt x="0" y="0"/>
                  </a:moveTo>
                  <a:lnTo>
                    <a:pt x="1595894" y="0"/>
                  </a:lnTo>
                  <a:lnTo>
                    <a:pt x="1818116" y="478350"/>
                  </a:lnTo>
                  <a:lnTo>
                    <a:pt x="1595894" y="956699"/>
                  </a:lnTo>
                  <a:lnTo>
                    <a:pt x="0" y="956699"/>
                  </a:lnTo>
                  <a:lnTo>
                    <a:pt x="0" y="0"/>
                  </a:lnTo>
                  <a:close/>
                </a:path>
              </a:pathLst>
            </a:custGeom>
            <a:solidFill>
              <a:schemeClr val="accent5">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Inputs</a:t>
              </a:r>
            </a:p>
          </p:txBody>
        </p:sp>
        <p:sp>
          <p:nvSpPr>
            <p:cNvPr id="9" name="Freeform 8"/>
            <p:cNvSpPr/>
            <p:nvPr/>
          </p:nvSpPr>
          <p:spPr>
            <a:xfrm>
              <a:off x="5844605" y="942286"/>
              <a:ext cx="2076228"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55923 w 2391747"/>
                <a:gd name="connsiteY5" fmla="*/ 500235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28962 w 2391747"/>
                <a:gd name="connsiteY5" fmla="*/ 500235 h 956699"/>
                <a:gd name="connsiteX6" fmla="*/ 0 w 2391747"/>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228962 w 2135620"/>
                <a:gd name="connsiteY5" fmla="*/ 500235 h 956699"/>
                <a:gd name="connsiteX6" fmla="*/ 0 w 2135620"/>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137461 w 2135620"/>
                <a:gd name="connsiteY5" fmla="*/ 455319 h 956699"/>
                <a:gd name="connsiteX6" fmla="*/ 0 w 2135620"/>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620" h="956699">
                  <a:moveTo>
                    <a:pt x="0" y="0"/>
                  </a:moveTo>
                  <a:lnTo>
                    <a:pt x="1913398" y="0"/>
                  </a:lnTo>
                  <a:lnTo>
                    <a:pt x="2135620" y="500235"/>
                  </a:lnTo>
                  <a:lnTo>
                    <a:pt x="1913398" y="956699"/>
                  </a:lnTo>
                  <a:lnTo>
                    <a:pt x="0" y="956699"/>
                  </a:lnTo>
                  <a:lnTo>
                    <a:pt x="137461" y="455319"/>
                  </a:lnTo>
                  <a:lnTo>
                    <a:pt x="0" y="0"/>
                  </a:lnTo>
                  <a:close/>
                </a:path>
              </a:pathLst>
            </a:custGeom>
            <a:solidFill>
              <a:schemeClr val="tx1">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Approach</a:t>
              </a:r>
            </a:p>
          </p:txBody>
        </p:sp>
        <p:sp>
          <p:nvSpPr>
            <p:cNvPr id="10" name="Freeform 9"/>
            <p:cNvSpPr/>
            <p:nvPr/>
          </p:nvSpPr>
          <p:spPr>
            <a:xfrm>
              <a:off x="7660404" y="930062"/>
              <a:ext cx="1907910"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62664 w 2391747"/>
                <a:gd name="connsiteY5" fmla="*/ 522121 h 956699"/>
                <a:gd name="connsiteX6" fmla="*/ 0 w 2391747"/>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62664 w 2142360"/>
                <a:gd name="connsiteY5" fmla="*/ 522121 h 956699"/>
                <a:gd name="connsiteX6" fmla="*/ 0 w 2142360"/>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28963 w 2142360"/>
                <a:gd name="connsiteY5" fmla="*/ 522121 h 956699"/>
                <a:gd name="connsiteX6" fmla="*/ 0 w 2142360"/>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228963 w 2054352"/>
                <a:gd name="connsiteY5" fmla="*/ 522121 h 956699"/>
                <a:gd name="connsiteX6" fmla="*/ 0 w 2054352"/>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131054 w 2054352"/>
                <a:gd name="connsiteY5" fmla="*/ 522121 h 956699"/>
                <a:gd name="connsiteX6" fmla="*/ 0 w 2054352"/>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4352" h="956699">
                  <a:moveTo>
                    <a:pt x="0" y="0"/>
                  </a:moveTo>
                  <a:lnTo>
                    <a:pt x="1913398" y="0"/>
                  </a:lnTo>
                  <a:lnTo>
                    <a:pt x="2054352" y="455319"/>
                  </a:lnTo>
                  <a:lnTo>
                    <a:pt x="1913398" y="956699"/>
                  </a:lnTo>
                  <a:lnTo>
                    <a:pt x="0" y="956699"/>
                  </a:lnTo>
                  <a:lnTo>
                    <a:pt x="131054" y="522121"/>
                  </a:lnTo>
                  <a:lnTo>
                    <a:pt x="0" y="0"/>
                  </a:lnTo>
                  <a:close/>
                </a:path>
              </a:pathLst>
            </a:custGeom>
            <a:solidFill>
              <a:schemeClr val="accent6">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Output/Result</a:t>
              </a:r>
            </a:p>
          </p:txBody>
        </p:sp>
      </p:grpSp>
      <p:cxnSp>
        <p:nvCxnSpPr>
          <p:cNvPr id="11" name="Straight Connector 369"/>
          <p:cNvCxnSpPr>
            <a:cxnSpLocks noChangeShapeType="1"/>
          </p:cNvCxnSpPr>
          <p:nvPr/>
        </p:nvCxnSpPr>
        <p:spPr bwMode="auto">
          <a:xfrm>
            <a:off x="207577" y="2462314"/>
            <a:ext cx="0" cy="3548129"/>
          </a:xfrm>
          <a:prstGeom prst="line">
            <a:avLst/>
          </a:prstGeom>
          <a:noFill/>
          <a:ln w="9525" algn="ctr">
            <a:solidFill>
              <a:srgbClr val="ED7D31">
                <a:lumMod val="60000"/>
                <a:lumOff val="40000"/>
              </a:srgbClr>
            </a:solidFill>
            <a:prstDash val="lgDash"/>
            <a:round/>
            <a:headEnd/>
            <a:tailEnd/>
          </a:ln>
        </p:spPr>
      </p:cxnSp>
      <p:sp>
        <p:nvSpPr>
          <p:cNvPr id="12" name="Rectangle 11"/>
          <p:cNvSpPr/>
          <p:nvPr/>
        </p:nvSpPr>
        <p:spPr bwMode="auto">
          <a:xfrm>
            <a:off x="165831" y="2373824"/>
            <a:ext cx="3703320" cy="3840480"/>
          </a:xfrm>
          <a:prstGeom prst="rect">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pPr>
            <a:endParaRPr lang="en-US" sz="1000" b="1" kern="0" dirty="0">
              <a:solidFill>
                <a:srgbClr val="FFFFFF"/>
              </a:solidFill>
              <a:latin typeface="Calibri" panose="020F0502020204030204" pitchFamily="34" charset="0"/>
            </a:endParaRPr>
          </a:p>
        </p:txBody>
      </p:sp>
      <p:sp>
        <p:nvSpPr>
          <p:cNvPr id="13" name="Rounded Rectangle 12"/>
          <p:cNvSpPr/>
          <p:nvPr/>
        </p:nvSpPr>
        <p:spPr bwMode="auto">
          <a:xfrm>
            <a:off x="271565" y="2470308"/>
            <a:ext cx="3525235" cy="3647513"/>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DF7A1C">
                  <a:lumMod val="50000"/>
                </a:srgbClr>
              </a:solidFill>
              <a:latin typeface="Calibri" panose="020F0502020204030204" pitchFamily="34" charset="0"/>
              <a:ea typeface="Segoe UI" pitchFamily="34" charset="0"/>
              <a:cs typeface="Segoe UI" pitchFamily="34" charset="0"/>
            </a:endParaRPr>
          </a:p>
        </p:txBody>
      </p:sp>
      <p:sp>
        <p:nvSpPr>
          <p:cNvPr id="14" name="Rectangle 13"/>
          <p:cNvSpPr/>
          <p:nvPr/>
        </p:nvSpPr>
        <p:spPr bwMode="auto">
          <a:xfrm>
            <a:off x="3936405" y="2364620"/>
            <a:ext cx="3973687" cy="3840480"/>
          </a:xfrm>
          <a:prstGeom prst="rect">
            <a:avLst/>
          </a:prstGeom>
          <a:solidFill>
            <a:schemeClr val="tx1">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pPr>
            <a:endParaRPr lang="en-US" sz="1100" b="1" kern="0" dirty="0">
              <a:solidFill>
                <a:srgbClr val="FFFFFF"/>
              </a:solidFill>
              <a:latin typeface="Calibri" panose="020F0502020204030204" pitchFamily="34" charset="0"/>
            </a:endParaRPr>
          </a:p>
        </p:txBody>
      </p:sp>
      <p:sp>
        <p:nvSpPr>
          <p:cNvPr id="15" name="Flowchart: Alternate Process 14"/>
          <p:cNvSpPr/>
          <p:nvPr/>
        </p:nvSpPr>
        <p:spPr bwMode="auto">
          <a:xfrm>
            <a:off x="4018985" y="2470308"/>
            <a:ext cx="3798788" cy="3647512"/>
          </a:xfrm>
          <a:prstGeom prst="flowChartAlternateProcess">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002060"/>
              </a:solidFill>
              <a:latin typeface="Calibri" panose="020F0502020204030204" pitchFamily="34" charset="0"/>
              <a:ea typeface="Segoe UI" pitchFamily="34" charset="0"/>
              <a:cs typeface="Segoe UI" pitchFamily="34" charset="0"/>
            </a:endParaRPr>
          </a:p>
        </p:txBody>
      </p:sp>
      <p:sp>
        <p:nvSpPr>
          <p:cNvPr id="16" name="Rounded Rectangle 15"/>
          <p:cNvSpPr/>
          <p:nvPr/>
        </p:nvSpPr>
        <p:spPr bwMode="auto">
          <a:xfrm>
            <a:off x="8040569" y="2445311"/>
            <a:ext cx="3804651" cy="3664515"/>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6DB33F">
                  <a:lumMod val="75000"/>
                </a:srgbClr>
              </a:solidFill>
              <a:latin typeface="Calibri" panose="020F0502020204030204" pitchFamily="34" charset="0"/>
              <a:ea typeface="Segoe UI" pitchFamily="34" charset="0"/>
              <a:cs typeface="Segoe UI" pitchFamily="34" charset="0"/>
            </a:endParaRPr>
          </a:p>
        </p:txBody>
      </p:sp>
      <p:grpSp>
        <p:nvGrpSpPr>
          <p:cNvPr id="17" name="Group 16"/>
          <p:cNvGrpSpPr/>
          <p:nvPr/>
        </p:nvGrpSpPr>
        <p:grpSpPr>
          <a:xfrm>
            <a:off x="405815" y="1811739"/>
            <a:ext cx="8342700" cy="366423"/>
            <a:chOff x="325358" y="1267536"/>
            <a:chExt cx="6372974" cy="411480"/>
          </a:xfrm>
        </p:grpSpPr>
        <p:sp>
          <p:nvSpPr>
            <p:cNvPr id="18" name="Oval 17"/>
            <p:cNvSpPr/>
            <p:nvPr/>
          </p:nvSpPr>
          <p:spPr>
            <a:xfrm>
              <a:off x="3304689" y="1267536"/>
              <a:ext cx="414596" cy="411480"/>
            </a:xfrm>
            <a:prstGeom prst="ellipse">
              <a:avLst/>
            </a:prstGeom>
            <a:solidFill>
              <a:schemeClr val="accent1">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19" name="Oval 18"/>
            <p:cNvSpPr/>
            <p:nvPr/>
          </p:nvSpPr>
          <p:spPr>
            <a:xfrm>
              <a:off x="6283736" y="1267536"/>
              <a:ext cx="414596" cy="411479"/>
            </a:xfrm>
            <a:prstGeom prst="ellipse">
              <a:avLst/>
            </a:prstGeom>
            <a:solidFill>
              <a:schemeClr val="accent6">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20" name="Oval 19"/>
            <p:cNvSpPr/>
            <p:nvPr/>
          </p:nvSpPr>
          <p:spPr>
            <a:xfrm>
              <a:off x="325358" y="1267536"/>
              <a:ext cx="414596" cy="411480"/>
            </a:xfrm>
            <a:prstGeom prst="ellipse">
              <a:avLst/>
            </a:prstGeom>
            <a:solidFill>
              <a:schemeClr val="accent5">
                <a:lumMod val="40000"/>
                <a:lumOff val="6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pic>
          <p:nvPicPr>
            <p:cNvPr id="21" name="Picture 20"/>
            <p:cNvPicPr>
              <a:picLocks noChangeAspect="1"/>
            </p:cNvPicPr>
            <p:nvPr/>
          </p:nvPicPr>
          <p:blipFill>
            <a:blip r:embed="rId2"/>
            <a:stretch>
              <a:fillRect/>
            </a:stretch>
          </p:blipFill>
          <p:spPr>
            <a:xfrm>
              <a:off x="431827" y="1319347"/>
              <a:ext cx="237764" cy="274991"/>
            </a:xfrm>
            <a:prstGeom prst="rect">
              <a:avLst/>
            </a:prstGeom>
          </p:spPr>
        </p:pic>
        <p:pic>
          <p:nvPicPr>
            <p:cNvPr id="22" name="Picture 21"/>
            <p:cNvPicPr>
              <a:picLocks noChangeAspect="1"/>
            </p:cNvPicPr>
            <p:nvPr/>
          </p:nvPicPr>
          <p:blipFill>
            <a:blip r:embed="rId3">
              <a:clrChange>
                <a:clrFrom>
                  <a:srgbClr val="000000"/>
                </a:clrFrom>
                <a:clrTo>
                  <a:srgbClr val="000000">
                    <a:alpha val="0"/>
                  </a:srgbClr>
                </a:clrTo>
              </a:clrChange>
            </a:blip>
            <a:stretch>
              <a:fillRect/>
            </a:stretch>
          </p:blipFill>
          <p:spPr>
            <a:xfrm>
              <a:off x="6385605" y="1342978"/>
              <a:ext cx="256988" cy="256988"/>
            </a:xfrm>
            <a:prstGeom prst="rect">
              <a:avLst/>
            </a:prstGeom>
          </p:spPr>
        </p:pic>
        <p:pic>
          <p:nvPicPr>
            <p:cNvPr id="23" name="Picture 4" descr="Related image"/>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778" b="100000" l="3111" r="98667">
                          <a14:foregroundMark x1="26667" y1="66667" x2="26667" y2="66667"/>
                          <a14:foregroundMark x1="64000" y1="62222" x2="64000" y2="62222"/>
                        </a14:backgroundRemoval>
                      </a14:imgEffect>
                    </a14:imgLayer>
                  </a14:imgProps>
                </a:ext>
                <a:ext uri="{28A0092B-C50C-407E-A947-70E740481C1C}">
                  <a14:useLocalDpi xmlns:a14="http://schemas.microsoft.com/office/drawing/2010/main" val="0"/>
                </a:ext>
              </a:extLst>
            </a:blip>
            <a:srcRect/>
            <a:stretch>
              <a:fillRect/>
            </a:stretch>
          </p:blipFill>
          <p:spPr bwMode="auto">
            <a:xfrm>
              <a:off x="3356751" y="1286993"/>
              <a:ext cx="357389" cy="357389"/>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23"/>
          <p:cNvSpPr/>
          <p:nvPr/>
        </p:nvSpPr>
        <p:spPr>
          <a:xfrm>
            <a:off x="379731" y="2830007"/>
            <a:ext cx="2957939" cy="2144690"/>
          </a:xfrm>
          <a:prstGeom prst="rect">
            <a:avLst/>
          </a:prstGeom>
        </p:spPr>
        <p:txBody>
          <a:bodyPr wrap="square" lIns="0" rIns="0">
            <a:spAutoFit/>
          </a:bodyPr>
          <a:lstStyle/>
          <a:p>
            <a:pPr marL="594345" lvl="1" indent="-228594" eaLnBrk="0" hangingPunct="0">
              <a:spcBef>
                <a:spcPct val="20000"/>
              </a:spcBef>
              <a:buClr>
                <a:srgbClr val="DC642C"/>
              </a:buClr>
              <a:buFont typeface="Arial" panose="020B0604020202020204" pitchFamily="34" charset="0"/>
              <a:buChar char="•"/>
              <a:defRPr/>
            </a:pPr>
            <a:r>
              <a:rPr lang="en-US" sz="1200" kern="0" dirty="0">
                <a:solidFill>
                  <a:schemeClr val="tx2"/>
                </a:solidFill>
                <a:latin typeface="Calibri" panose="020F0502020204030204" pitchFamily="34" charset="0"/>
              </a:rPr>
              <a:t>Multi-channel promotional data for </a:t>
            </a:r>
            <a:r>
              <a:rPr lang="en-US" sz="1200" kern="0" dirty="0" smtClean="0">
                <a:solidFill>
                  <a:schemeClr val="tx2"/>
                </a:solidFill>
                <a:latin typeface="Calibri" panose="020F0502020204030204" pitchFamily="34" charset="0"/>
              </a:rPr>
              <a:t>identified </a:t>
            </a:r>
            <a:r>
              <a:rPr lang="en-US" sz="1200" kern="0" dirty="0">
                <a:solidFill>
                  <a:schemeClr val="tx2"/>
                </a:solidFill>
                <a:latin typeface="Calibri" panose="020F0502020204030204" pitchFamily="34" charset="0"/>
              </a:rPr>
              <a:t>products and </a:t>
            </a:r>
            <a:r>
              <a:rPr lang="en-US" sz="1200" kern="0" dirty="0" smtClean="0">
                <a:solidFill>
                  <a:schemeClr val="tx2"/>
                </a:solidFill>
                <a:latin typeface="Calibri" panose="020F0502020204030204" pitchFamily="34" charset="0"/>
              </a:rPr>
              <a:t>it’s related market basket</a:t>
            </a:r>
            <a:endParaRPr lang="en-US" sz="1200" dirty="0">
              <a:solidFill>
                <a:srgbClr val="000000"/>
              </a:solidFill>
              <a:latin typeface="Calibri" panose="020F0502020204030204" pitchFamily="34" charset="0"/>
            </a:endParaRPr>
          </a:p>
          <a:p>
            <a:pPr marL="594345" lvl="1" indent="-228594" eaLnBrk="0" hangingPunct="0">
              <a:spcBef>
                <a:spcPct val="20000"/>
              </a:spcBef>
              <a:buClr>
                <a:srgbClr val="DC642C"/>
              </a:buClr>
              <a:buFont typeface="Arial" panose="020B0604020202020204" pitchFamily="34" charset="0"/>
              <a:buChar char="•"/>
              <a:defRPr/>
            </a:pPr>
            <a:r>
              <a:rPr lang="en-US" sz="1200" dirty="0">
                <a:solidFill>
                  <a:srgbClr val="000000"/>
                </a:solidFill>
                <a:latin typeface="Calibri" panose="020F0502020204030204" pitchFamily="34" charset="0"/>
              </a:rPr>
              <a:t>Sales </a:t>
            </a:r>
            <a:r>
              <a:rPr lang="en-US" sz="1200" dirty="0" smtClean="0">
                <a:solidFill>
                  <a:srgbClr val="000000"/>
                </a:solidFill>
                <a:latin typeface="Calibri" panose="020F0502020204030204" pitchFamily="34" charset="0"/>
              </a:rPr>
              <a:t>data of brand</a:t>
            </a:r>
            <a:endParaRPr lang="en-US" sz="1200" dirty="0">
              <a:solidFill>
                <a:srgbClr val="000000"/>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200" b="1" dirty="0">
              <a:solidFill>
                <a:srgbClr val="000000"/>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107" kern="0" dirty="0">
              <a:solidFill>
                <a:schemeClr val="tx2"/>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107" kern="0" dirty="0">
              <a:solidFill>
                <a:schemeClr val="tx2"/>
              </a:solidFill>
              <a:latin typeface="Calibri" panose="020F0502020204030204" pitchFamily="34" charset="0"/>
            </a:endParaRPr>
          </a:p>
          <a:p>
            <a:pPr marL="365751" lvl="1" algn="ctr" eaLnBrk="0" hangingPunct="0">
              <a:spcBef>
                <a:spcPct val="20000"/>
              </a:spcBef>
              <a:buClr>
                <a:srgbClr val="DC642C"/>
              </a:buCl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100" dirty="0">
              <a:solidFill>
                <a:prstClr val="black"/>
              </a:solidFill>
              <a:latin typeface="Calibri" panose="020F0502020204030204" pitchFamily="34" charset="0"/>
            </a:endParaRPr>
          </a:p>
        </p:txBody>
      </p:sp>
      <p:sp>
        <p:nvSpPr>
          <p:cNvPr id="25" name="TextBox 24"/>
          <p:cNvSpPr txBox="1"/>
          <p:nvPr/>
        </p:nvSpPr>
        <p:spPr>
          <a:xfrm>
            <a:off x="4043357" y="2628587"/>
            <a:ext cx="3725537" cy="3401782"/>
          </a:xfrm>
          <a:prstGeom prst="roundRect">
            <a:avLst/>
          </a:prstGeom>
          <a:noFill/>
        </p:spPr>
        <p:txBody>
          <a:bodyPr wrap="square" rtlCol="0">
            <a:spAutoFit/>
          </a:bodyPr>
          <a:lstStyle/>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Aggregate the product level monthly sales and promotional spend data for all channels</a:t>
            </a:r>
            <a:endParaRPr lang="en-US" sz="1200" b="1" kern="0" dirty="0">
              <a:solidFill>
                <a:schemeClr val="accent3">
                  <a:lumMod val="50000"/>
                </a:schemeClr>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Analyze multiple KPIs to conduct detailed analyses on the nature of multi-channel promotions and investment made on each </a:t>
            </a:r>
            <a:r>
              <a:rPr lang="en-US" sz="1200" dirty="0" smtClean="0">
                <a:solidFill>
                  <a:prstClr val="black"/>
                </a:solidFill>
                <a:latin typeface="Calibri" panose="020F0502020204030204" pitchFamily="34" charset="0"/>
              </a:rPr>
              <a:t>channel </a:t>
            </a:r>
            <a:r>
              <a:rPr lang="en-US" sz="1200" dirty="0" smtClean="0">
                <a:solidFill>
                  <a:srgbClr val="FF0000"/>
                </a:solidFill>
                <a:latin typeface="Calibri" panose="020F0502020204030204" pitchFamily="34" charset="0"/>
              </a:rPr>
              <a:t>Deficit</a:t>
            </a:r>
            <a:endParaRPr lang="en-US" sz="1200" dirty="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Build a regression model to determine and measure the impact of channel-wise promotions on total product sales </a:t>
            </a:r>
            <a:r>
              <a:rPr lang="en-US" sz="1200" dirty="0" smtClean="0">
                <a:solidFill>
                  <a:srgbClr val="FF0000"/>
                </a:solidFill>
                <a:latin typeface="Calibri" panose="020F0502020204030204" pitchFamily="34" charset="0"/>
              </a:rPr>
              <a:t>Impact assessment is weak/unavailable</a:t>
            </a:r>
            <a:endParaRPr lang="en-US" sz="1200" dirty="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Perform ROI Analysis on each promotional channel to identify the best performing </a:t>
            </a:r>
            <a:r>
              <a:rPr lang="en-US" sz="1200" dirty="0" smtClean="0">
                <a:solidFill>
                  <a:prstClr val="black"/>
                </a:solidFill>
                <a:latin typeface="Calibri" panose="020F0502020204030204" pitchFamily="34" charset="0"/>
              </a:rPr>
              <a:t>channels </a:t>
            </a:r>
            <a:r>
              <a:rPr lang="en-US" sz="1200" dirty="0" smtClean="0">
                <a:solidFill>
                  <a:srgbClr val="FF0000"/>
                </a:solidFill>
                <a:latin typeface="Calibri" panose="020F0502020204030204" pitchFamily="34" charset="0"/>
              </a:rPr>
              <a:t>Check</a:t>
            </a:r>
            <a:endParaRPr lang="en-US" sz="1200" dirty="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Build a model to give optimal Marketing Mix to achieve the target Sales </a:t>
            </a:r>
            <a:r>
              <a:rPr lang="en-US" sz="1200" dirty="0" smtClean="0">
                <a:solidFill>
                  <a:prstClr val="black"/>
                </a:solidFill>
                <a:latin typeface="Calibri" panose="020F0502020204030204" pitchFamily="34" charset="0"/>
              </a:rPr>
              <a:t>with highest ROI</a:t>
            </a:r>
            <a:endParaRPr lang="en-US" sz="1200" dirty="0">
              <a:solidFill>
                <a:prstClr val="black"/>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endParaRPr lang="en-US" sz="1200" dirty="0">
              <a:latin typeface="Calibri" panose="020F0502020204030204" pitchFamily="34" charset="0"/>
            </a:endParaRPr>
          </a:p>
        </p:txBody>
      </p:sp>
      <p:sp>
        <p:nvSpPr>
          <p:cNvPr id="26" name="TextBox 25"/>
          <p:cNvSpPr txBox="1"/>
          <p:nvPr/>
        </p:nvSpPr>
        <p:spPr>
          <a:xfrm>
            <a:off x="7992672" y="3628482"/>
            <a:ext cx="3657559" cy="2714589"/>
          </a:xfrm>
          <a:prstGeom prst="rect">
            <a:avLst/>
          </a:prstGeom>
          <a:noFill/>
        </p:spPr>
        <p:txBody>
          <a:bodyPr wrap="square" rtlCol="0">
            <a:spAutoFit/>
          </a:bodyPr>
          <a:lstStyle/>
          <a:p>
            <a:pPr marL="171450" indent="-171450" algn="just" defTabSz="474121">
              <a:lnSpc>
                <a:spcPct val="90000"/>
              </a:lnSpc>
              <a:spcBef>
                <a:spcPct val="0"/>
              </a:spcBef>
              <a:spcAft>
                <a:spcPct val="35000"/>
              </a:spcAft>
              <a:buFont typeface="Arial" panose="020B0604020202020204" pitchFamily="34" charset="0"/>
              <a:buChar char="•"/>
            </a:pPr>
            <a:r>
              <a:rPr lang="en-US" sz="1200" kern="0" dirty="0" smtClean="0">
                <a:solidFill>
                  <a:schemeClr val="tx2"/>
                </a:solidFill>
                <a:latin typeface="Calibri" panose="020F0502020204030204" pitchFamily="34" charset="0"/>
              </a:rPr>
              <a:t>Summary of </a:t>
            </a:r>
            <a:r>
              <a:rPr lang="en-US" sz="1200" kern="0" dirty="0">
                <a:solidFill>
                  <a:schemeClr val="tx2"/>
                </a:solidFill>
                <a:latin typeface="Calibri" panose="020F0502020204030204" pitchFamily="34" charset="0"/>
              </a:rPr>
              <a:t>promotional spending </a:t>
            </a:r>
            <a:r>
              <a:rPr lang="en-US" sz="1200" kern="0" dirty="0" smtClean="0">
                <a:solidFill>
                  <a:schemeClr val="tx2"/>
                </a:solidFill>
                <a:latin typeface="Calibri" panose="020F0502020204030204" pitchFamily="34" charset="0"/>
              </a:rPr>
              <a:t>on </a:t>
            </a:r>
            <a:r>
              <a:rPr lang="en-US" sz="1200" kern="0" dirty="0">
                <a:solidFill>
                  <a:schemeClr val="tx2"/>
                </a:solidFill>
                <a:latin typeface="Calibri" panose="020F0502020204030204" pitchFamily="34" charset="0"/>
              </a:rPr>
              <a:t>different </a:t>
            </a:r>
            <a:r>
              <a:rPr lang="en-US" sz="1200" kern="0" dirty="0" smtClean="0">
                <a:solidFill>
                  <a:schemeClr val="tx2"/>
                </a:solidFill>
                <a:latin typeface="Calibri" panose="020F0502020204030204" pitchFamily="34" charset="0"/>
              </a:rPr>
              <a:t>channels along with determining the effect of marketing programs/campaigns </a:t>
            </a:r>
            <a:r>
              <a:rPr lang="en-US" sz="1200" kern="0" dirty="0" smtClean="0">
                <a:solidFill>
                  <a:schemeClr val="accent6">
                    <a:lumMod val="75000"/>
                  </a:schemeClr>
                </a:solidFill>
                <a:latin typeface="Calibri" panose="020F0502020204030204" pitchFamily="34" charset="0"/>
              </a:rPr>
              <a:t>Descrip</a:t>
            </a:r>
            <a:r>
              <a:rPr lang="en-US" sz="1200" kern="0" dirty="0" smtClean="0">
                <a:solidFill>
                  <a:schemeClr val="accent6">
                    <a:lumMod val="75000"/>
                  </a:schemeClr>
                </a:solidFill>
                <a:latin typeface="Calibri" panose="020F0502020204030204" pitchFamily="34" charset="0"/>
              </a:rPr>
              <a:t>tive Analytics</a:t>
            </a:r>
            <a:endParaRPr lang="en-US" sz="1200" kern="0" dirty="0" smtClean="0">
              <a:solidFill>
                <a:schemeClr val="accent6">
                  <a:lumMod val="75000"/>
                </a:schemeClr>
              </a:solidFill>
              <a:latin typeface="Calibri" panose="020F0502020204030204" pitchFamily="34" charset="0"/>
            </a:endParaRPr>
          </a:p>
          <a:p>
            <a:pPr marL="171450" indent="-171450" algn="just" defTabSz="474121">
              <a:lnSpc>
                <a:spcPct val="90000"/>
              </a:lnSpc>
              <a:spcBef>
                <a:spcPct val="0"/>
              </a:spcBef>
              <a:spcAft>
                <a:spcPct val="35000"/>
              </a:spcAft>
              <a:buFont typeface="Arial" panose="020B0604020202020204" pitchFamily="34" charset="0"/>
              <a:buChar char="•"/>
            </a:pPr>
            <a:r>
              <a:rPr lang="en-US" sz="1200" kern="0" dirty="0">
                <a:solidFill>
                  <a:schemeClr val="tx2"/>
                </a:solidFill>
                <a:latin typeface="Calibri" panose="020F0502020204030204" pitchFamily="34" charset="0"/>
              </a:rPr>
              <a:t>Identify a benchmark for measuring the </a:t>
            </a:r>
            <a:r>
              <a:rPr lang="en-US" sz="1200" kern="0" dirty="0" smtClean="0">
                <a:solidFill>
                  <a:schemeClr val="tx2"/>
                </a:solidFill>
                <a:latin typeface="Calibri" panose="020F0502020204030204" pitchFamily="34" charset="0"/>
              </a:rPr>
              <a:t>marketing </a:t>
            </a:r>
            <a:r>
              <a:rPr lang="en-US" sz="1200" kern="0" dirty="0" smtClean="0">
                <a:solidFill>
                  <a:schemeClr val="tx2"/>
                </a:solidFill>
                <a:latin typeface="Calibri" panose="020F0502020204030204" pitchFamily="34" charset="0"/>
              </a:rPr>
              <a:t>performance </a:t>
            </a:r>
            <a:r>
              <a:rPr lang="en-US" sz="1200" kern="0" dirty="0" smtClean="0">
                <a:solidFill>
                  <a:srgbClr val="FF0000"/>
                </a:solidFill>
                <a:latin typeface="Calibri" panose="020F0502020204030204" pitchFamily="34" charset="0"/>
              </a:rPr>
              <a:t>weak</a:t>
            </a:r>
            <a:endParaRPr lang="en-US" sz="1200" kern="0" dirty="0" smtClean="0">
              <a:solidFill>
                <a:srgbClr val="FF0000"/>
              </a:solidFill>
              <a:latin typeface="Calibri" panose="020F0502020204030204" pitchFamily="34" charset="0"/>
            </a:endParaRPr>
          </a:p>
          <a:p>
            <a:pPr marL="171446" indent="-171446">
              <a:buFont typeface="Arial" panose="020B0604020202020204" pitchFamily="34" charset="0"/>
              <a:buChar char="•"/>
            </a:pPr>
            <a:r>
              <a:rPr lang="en-US" sz="1200" dirty="0">
                <a:solidFill>
                  <a:srgbClr val="141414"/>
                </a:solidFill>
                <a:latin typeface="Calibri" panose="020F0502020204030204" pitchFamily="34" charset="0"/>
              </a:rPr>
              <a:t>Recommendation on optimal Marketing Mix that can generate target brand </a:t>
            </a:r>
            <a:r>
              <a:rPr lang="en-US" sz="1200" dirty="0" smtClean="0">
                <a:solidFill>
                  <a:srgbClr val="141414"/>
                </a:solidFill>
                <a:latin typeface="Calibri" panose="020F0502020204030204" pitchFamily="34" charset="0"/>
              </a:rPr>
              <a:t>sales which can simulate changing </a:t>
            </a:r>
            <a:r>
              <a:rPr lang="en-US" sz="1200" dirty="0" smtClean="0">
                <a:solidFill>
                  <a:srgbClr val="141414"/>
                </a:solidFill>
                <a:latin typeface="Calibri" panose="020F0502020204030204" pitchFamily="34" charset="0"/>
              </a:rPr>
              <a:t>scenarios </a:t>
            </a:r>
            <a:r>
              <a:rPr lang="en-US" sz="1200" dirty="0" smtClean="0">
                <a:solidFill>
                  <a:srgbClr val="FF0000"/>
                </a:solidFill>
                <a:latin typeface="Calibri" panose="020F0502020204030204" pitchFamily="34" charset="0"/>
              </a:rPr>
              <a:t>sales target needs to be defined</a:t>
            </a:r>
            <a:endParaRPr lang="en-US" sz="1200" dirty="0" smtClean="0">
              <a:solidFill>
                <a:srgbClr val="141414"/>
              </a:solidFill>
              <a:latin typeface="Calibri" panose="020F0502020204030204" pitchFamily="34" charset="0"/>
            </a:endParaRPr>
          </a:p>
          <a:p>
            <a:pPr marL="171446" indent="-171446">
              <a:buFont typeface="Arial" panose="020B0604020202020204" pitchFamily="34" charset="0"/>
              <a:buChar char="•"/>
            </a:pPr>
            <a:r>
              <a:rPr lang="en-US" sz="1200" kern="0" dirty="0">
                <a:solidFill>
                  <a:schemeClr val="tx2"/>
                </a:solidFill>
                <a:latin typeface="Calibri" panose="020F0502020204030204" pitchFamily="34" charset="0"/>
              </a:rPr>
              <a:t>Improve ROI by Optimizing marketing budget allocation and spends across marketing </a:t>
            </a:r>
            <a:r>
              <a:rPr lang="en-US" sz="1200" kern="0" dirty="0" smtClean="0">
                <a:solidFill>
                  <a:schemeClr val="tx2"/>
                </a:solidFill>
                <a:latin typeface="Calibri" panose="020F0502020204030204" pitchFamily="34" charset="0"/>
              </a:rPr>
              <a:t>channels </a:t>
            </a:r>
            <a:r>
              <a:rPr lang="en-US" sz="1200" kern="0" dirty="0" smtClean="0">
                <a:solidFill>
                  <a:srgbClr val="FF0000"/>
                </a:solidFill>
                <a:latin typeface="Calibri" panose="020F0502020204030204" pitchFamily="34" charset="0"/>
              </a:rPr>
              <a:t>check</a:t>
            </a:r>
            <a:endParaRPr lang="en-US" sz="1200" dirty="0">
              <a:solidFill>
                <a:srgbClr val="141414"/>
              </a:solidFill>
              <a:latin typeface="Calibri" panose="020F0502020204030204" pitchFamily="34" charset="0"/>
            </a:endParaRPr>
          </a:p>
          <a:p>
            <a:pPr marL="171446" indent="-171446">
              <a:buFont typeface="Arial" panose="020B0604020202020204" pitchFamily="34" charset="0"/>
              <a:buChar char="•"/>
            </a:pPr>
            <a:r>
              <a:rPr lang="en-US" sz="1200" dirty="0">
                <a:solidFill>
                  <a:srgbClr val="141414"/>
                </a:solidFill>
                <a:latin typeface="Calibri" panose="020F0502020204030204" pitchFamily="34" charset="0"/>
              </a:rPr>
              <a:t>Efficient method to plan marketing investments across multiple channels for greater ROI </a:t>
            </a:r>
            <a:r>
              <a:rPr lang="en-US" sz="1200" dirty="0" smtClean="0">
                <a:solidFill>
                  <a:srgbClr val="FF0000"/>
                </a:solidFill>
                <a:latin typeface="Calibri" panose="020F0502020204030204" pitchFamily="34" charset="0"/>
              </a:rPr>
              <a:t>Key takeaways missing</a:t>
            </a:r>
            <a:endParaRPr lang="en-US" sz="1200" dirty="0" smtClean="0">
              <a:solidFill>
                <a:srgbClr val="FF0000"/>
              </a:solidFill>
              <a:latin typeface="Calibri" panose="020F0502020204030204" pitchFamily="34" charset="0"/>
            </a:endParaRPr>
          </a:p>
        </p:txBody>
      </p:sp>
      <p:pic>
        <p:nvPicPr>
          <p:cNvPr id="27" name="Picture 26"/>
          <p:cNvPicPr/>
          <p:nvPr/>
        </p:nvPicPr>
        <p:blipFill>
          <a:blip r:embed="rId6"/>
          <a:stretch>
            <a:fillRect/>
          </a:stretch>
        </p:blipFill>
        <p:spPr>
          <a:xfrm>
            <a:off x="9176825" y="2470308"/>
            <a:ext cx="1810916" cy="1134932"/>
          </a:xfrm>
          <a:prstGeom prst="rect">
            <a:avLst/>
          </a:prstGeom>
        </p:spPr>
      </p:pic>
      <p:sp>
        <p:nvSpPr>
          <p:cNvPr id="29" name="Rectangle 28"/>
          <p:cNvSpPr/>
          <p:nvPr/>
        </p:nvSpPr>
        <p:spPr bwMode="auto">
          <a:xfrm>
            <a:off x="122107" y="1163824"/>
            <a:ext cx="11945693" cy="610656"/>
          </a:xfrm>
          <a:prstGeom prst="rect">
            <a:avLst/>
          </a:prstGeom>
          <a:solidFill>
            <a:schemeClr val="accent6">
              <a:lumMod val="75000"/>
              <a:alpha val="7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lvl="1" algn="just" defTabSz="457150" eaLnBrk="0" hangingPunct="0"/>
            <a:r>
              <a:rPr lang="en-US" sz="1300" b="1" dirty="0">
                <a:solidFill>
                  <a:prstClr val="white"/>
                </a:solidFill>
                <a:latin typeface="Calibri" panose="020F0502020204030204" pitchFamily="34" charset="0"/>
                <a:ea typeface="ＭＳ Ｐゴシック" pitchFamily="-12" charset="-128"/>
                <a:cs typeface="ＭＳ Ｐゴシック" pitchFamily="-12" charset="-128"/>
              </a:rPr>
              <a:t>Situation: </a:t>
            </a:r>
            <a:r>
              <a:rPr lang="en-US" sz="1300" dirty="0">
                <a:solidFill>
                  <a:schemeClr val="bg1"/>
                </a:solidFill>
                <a:latin typeface="Calibri" pitchFamily="34" charset="0"/>
                <a:cs typeface="Calibri" pitchFamily="34" charset="0"/>
              </a:rPr>
              <a:t>Pharmaceutical companies allocate the marketing budget in multiple promotional </a:t>
            </a:r>
            <a:r>
              <a:rPr lang="en-US" sz="1300" dirty="0" smtClean="0">
                <a:solidFill>
                  <a:schemeClr val="bg1"/>
                </a:solidFill>
                <a:latin typeface="Calibri" pitchFamily="34" charset="0"/>
                <a:cs typeface="Calibri" pitchFamily="34" charset="0"/>
              </a:rPr>
              <a:t>channels varyingly, being unable to identify the optimal Marketing Mix </a:t>
            </a:r>
            <a:endParaRPr lang="en-US" sz="1300" dirty="0">
              <a:solidFill>
                <a:schemeClr val="bg1"/>
              </a:solidFill>
              <a:latin typeface="Calibri" pitchFamily="34" charset="0"/>
              <a:cs typeface="Calibri" pitchFamily="34" charset="0"/>
            </a:endParaRPr>
          </a:p>
          <a:p>
            <a:pPr marL="0" lvl="1" algn="just" defTabSz="457150" eaLnBrk="0" hangingPunct="0"/>
            <a:r>
              <a:rPr lang="en-US" sz="1300" b="1" dirty="0">
                <a:solidFill>
                  <a:prstClr val="white"/>
                </a:solidFill>
                <a:latin typeface="Calibri" panose="020F0502020204030204" pitchFamily="34" charset="0"/>
                <a:ea typeface="ＭＳ Ｐゴシック" pitchFamily="-12" charset="-128"/>
                <a:cs typeface="ＭＳ Ｐゴシック" pitchFamily="-12" charset="-128"/>
              </a:rPr>
              <a:t>Solution</a:t>
            </a:r>
            <a:r>
              <a:rPr lang="en-US" sz="1300" dirty="0">
                <a:solidFill>
                  <a:prstClr val="white"/>
                </a:solidFill>
                <a:latin typeface="Calibri" panose="020F0502020204030204" pitchFamily="34" charset="0"/>
                <a:ea typeface="ＭＳ Ｐゴシック" pitchFamily="-12" charset="-128"/>
                <a:cs typeface="ＭＳ Ｐゴシック" pitchFamily="-12" charset="-128"/>
              </a:rPr>
              <a:t>:  </a:t>
            </a:r>
            <a:r>
              <a:rPr lang="en-US" sz="1300" dirty="0" smtClean="0">
                <a:solidFill>
                  <a:schemeClr val="bg1"/>
                </a:solidFill>
                <a:latin typeface="Calibri" pitchFamily="34" charset="0"/>
                <a:cs typeface="Calibri" pitchFamily="34" charset="0"/>
              </a:rPr>
              <a:t>Perform channel (sub) deep-dive and use AI/ML-based recommendation engine to generate the optimal Marketing Mix  to promote growth and enhance ROI</a:t>
            </a:r>
            <a:endParaRPr lang="en-US" sz="13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76319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16</a:t>
            </a:fld>
            <a:endParaRPr lang="en-US" dirty="0"/>
          </a:p>
        </p:txBody>
      </p:sp>
      <p:sp>
        <p:nvSpPr>
          <p:cNvPr id="3" name="Title 1"/>
          <p:cNvSpPr>
            <a:spLocks noGrp="1"/>
          </p:cNvSpPr>
          <p:nvPr>
            <p:ph type="title"/>
          </p:nvPr>
        </p:nvSpPr>
        <p:spPr>
          <a:xfrm>
            <a:off x="380967" y="144088"/>
            <a:ext cx="11180064" cy="1060704"/>
          </a:xfrm>
        </p:spPr>
        <p:txBody>
          <a:bodyPr>
            <a:normAutofit/>
          </a:bodyPr>
          <a:lstStyle/>
          <a:p>
            <a:r>
              <a:rPr lang="en-US" sz="2800" dirty="0" smtClean="0">
                <a:cs typeface="Segoe UI" panose="020B0502040204020203" pitchFamily="34" charset="0"/>
              </a:rPr>
              <a:t>Use case 2: Channel-Impact Simulator</a:t>
            </a:r>
            <a:endParaRPr lang="en-US" sz="2800" dirty="0"/>
          </a:p>
        </p:txBody>
      </p:sp>
      <p:sp>
        <p:nvSpPr>
          <p:cNvPr id="6" name="Title 5"/>
          <p:cNvSpPr txBox="1">
            <a:spLocks/>
          </p:cNvSpPr>
          <p:nvPr/>
        </p:nvSpPr>
        <p:spPr>
          <a:xfrm>
            <a:off x="405815" y="696221"/>
            <a:ext cx="11561368" cy="472431"/>
          </a:xfrm>
          <a:prstGeom prst="rect">
            <a:avLst/>
          </a:prstGeom>
        </p:spPr>
        <p:txBody>
          <a:bodyPr vert="horz" lIns="121920" tIns="60960" rIns="121920" bIns="60960" rtlCol="0" anchor="t">
            <a:noAutofit/>
          </a:bodyPr>
          <a:lstStyle>
            <a:lvl1pPr algn="l" defTabSz="457200" rtl="0" eaLnBrk="1" latinLnBrk="0" hangingPunct="1">
              <a:spcBef>
                <a:spcPct val="0"/>
              </a:spcBef>
              <a:buNone/>
              <a:defRPr sz="2500" kern="1200" baseline="0">
                <a:solidFill>
                  <a:srgbClr val="0099CC"/>
                </a:solidFill>
                <a:latin typeface="+mj-lt"/>
                <a:ea typeface="+mj-ea"/>
                <a:cs typeface="+mj-cs"/>
              </a:defRPr>
            </a:lvl1pPr>
          </a:lstStyle>
          <a:p>
            <a:r>
              <a:rPr lang="en-US" sz="1333" dirty="0">
                <a:solidFill>
                  <a:schemeClr val="accent5">
                    <a:lumMod val="75000"/>
                  </a:schemeClr>
                </a:solidFill>
                <a:latin typeface="Calibri" panose="020F0502020204030204" pitchFamily="34" charset="0"/>
              </a:rPr>
              <a:t>Leverage the data from promotional channels to </a:t>
            </a:r>
            <a:r>
              <a:rPr lang="en-US" sz="1333" dirty="0" smtClean="0">
                <a:solidFill>
                  <a:schemeClr val="accent5">
                    <a:lumMod val="75000"/>
                  </a:schemeClr>
                </a:solidFill>
                <a:latin typeface="Calibri" panose="020F0502020204030204" pitchFamily="34" charset="0"/>
              </a:rPr>
              <a:t>determine the channel-wise effectiveness </a:t>
            </a:r>
            <a:r>
              <a:rPr lang="en-US" sz="1333" dirty="0">
                <a:solidFill>
                  <a:schemeClr val="accent5">
                    <a:lumMod val="75000"/>
                  </a:schemeClr>
                </a:solidFill>
                <a:latin typeface="Calibri" panose="020F0502020204030204" pitchFamily="34" charset="0"/>
              </a:rPr>
              <a:t>and impact on Sales </a:t>
            </a:r>
          </a:p>
        </p:txBody>
      </p:sp>
      <p:grpSp>
        <p:nvGrpSpPr>
          <p:cNvPr id="7" name="Group 6"/>
          <p:cNvGrpSpPr/>
          <p:nvPr/>
        </p:nvGrpSpPr>
        <p:grpSpPr>
          <a:xfrm>
            <a:off x="135077" y="1874069"/>
            <a:ext cx="11918817" cy="438871"/>
            <a:chOff x="4121221" y="930062"/>
            <a:chExt cx="5447093" cy="740890"/>
          </a:xfrm>
        </p:grpSpPr>
        <p:sp>
          <p:nvSpPr>
            <p:cNvPr id="8" name="Freeform 7"/>
            <p:cNvSpPr/>
            <p:nvPr/>
          </p:nvSpPr>
          <p:spPr>
            <a:xfrm>
              <a:off x="4121221" y="942286"/>
              <a:ext cx="1946463" cy="728666"/>
            </a:xfrm>
            <a:custGeom>
              <a:avLst/>
              <a:gdLst>
                <a:gd name="connsiteX0" fmla="*/ 0 w 2074243"/>
                <a:gd name="connsiteY0" fmla="*/ 0 h 956699"/>
                <a:gd name="connsiteX1" fmla="*/ 1595894 w 2074243"/>
                <a:gd name="connsiteY1" fmla="*/ 0 h 956699"/>
                <a:gd name="connsiteX2" fmla="*/ 2074243 w 2074243"/>
                <a:gd name="connsiteY2" fmla="*/ 478350 h 956699"/>
                <a:gd name="connsiteX3" fmla="*/ 1595894 w 2074243"/>
                <a:gd name="connsiteY3" fmla="*/ 956699 h 956699"/>
                <a:gd name="connsiteX4" fmla="*/ 0 w 2074243"/>
                <a:gd name="connsiteY4" fmla="*/ 956699 h 956699"/>
                <a:gd name="connsiteX5" fmla="*/ 0 w 2074243"/>
                <a:gd name="connsiteY5" fmla="*/ 0 h 956699"/>
                <a:gd name="connsiteX0" fmla="*/ 0 w 1818116"/>
                <a:gd name="connsiteY0" fmla="*/ 0 h 956699"/>
                <a:gd name="connsiteX1" fmla="*/ 1595894 w 1818116"/>
                <a:gd name="connsiteY1" fmla="*/ 0 h 956699"/>
                <a:gd name="connsiteX2" fmla="*/ 1818116 w 1818116"/>
                <a:gd name="connsiteY2" fmla="*/ 478350 h 956699"/>
                <a:gd name="connsiteX3" fmla="*/ 1595894 w 1818116"/>
                <a:gd name="connsiteY3" fmla="*/ 956699 h 956699"/>
                <a:gd name="connsiteX4" fmla="*/ 0 w 1818116"/>
                <a:gd name="connsiteY4" fmla="*/ 956699 h 956699"/>
                <a:gd name="connsiteX5" fmla="*/ 0 w 1818116"/>
                <a:gd name="connsiteY5"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8116" h="956699">
                  <a:moveTo>
                    <a:pt x="0" y="0"/>
                  </a:moveTo>
                  <a:lnTo>
                    <a:pt x="1595894" y="0"/>
                  </a:lnTo>
                  <a:lnTo>
                    <a:pt x="1818116" y="478350"/>
                  </a:lnTo>
                  <a:lnTo>
                    <a:pt x="1595894" y="956699"/>
                  </a:lnTo>
                  <a:lnTo>
                    <a:pt x="0" y="956699"/>
                  </a:lnTo>
                  <a:lnTo>
                    <a:pt x="0" y="0"/>
                  </a:lnTo>
                  <a:close/>
                </a:path>
              </a:pathLst>
            </a:custGeom>
            <a:solidFill>
              <a:schemeClr val="accent5">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Inputs</a:t>
              </a:r>
            </a:p>
          </p:txBody>
        </p:sp>
        <p:sp>
          <p:nvSpPr>
            <p:cNvPr id="9" name="Freeform 8"/>
            <p:cNvSpPr/>
            <p:nvPr/>
          </p:nvSpPr>
          <p:spPr>
            <a:xfrm>
              <a:off x="5844605" y="942286"/>
              <a:ext cx="2076228"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55923 w 2391747"/>
                <a:gd name="connsiteY5" fmla="*/ 500235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28962 w 2391747"/>
                <a:gd name="connsiteY5" fmla="*/ 500235 h 956699"/>
                <a:gd name="connsiteX6" fmla="*/ 0 w 2391747"/>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228962 w 2135620"/>
                <a:gd name="connsiteY5" fmla="*/ 500235 h 956699"/>
                <a:gd name="connsiteX6" fmla="*/ 0 w 2135620"/>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137461 w 2135620"/>
                <a:gd name="connsiteY5" fmla="*/ 455319 h 956699"/>
                <a:gd name="connsiteX6" fmla="*/ 0 w 2135620"/>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620" h="956699">
                  <a:moveTo>
                    <a:pt x="0" y="0"/>
                  </a:moveTo>
                  <a:lnTo>
                    <a:pt x="1913398" y="0"/>
                  </a:lnTo>
                  <a:lnTo>
                    <a:pt x="2135620" y="500235"/>
                  </a:lnTo>
                  <a:lnTo>
                    <a:pt x="1913398" y="956699"/>
                  </a:lnTo>
                  <a:lnTo>
                    <a:pt x="0" y="956699"/>
                  </a:lnTo>
                  <a:lnTo>
                    <a:pt x="137461" y="455319"/>
                  </a:lnTo>
                  <a:lnTo>
                    <a:pt x="0" y="0"/>
                  </a:lnTo>
                  <a:close/>
                </a:path>
              </a:pathLst>
            </a:custGeom>
            <a:solidFill>
              <a:schemeClr val="tx1">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Approach</a:t>
              </a:r>
            </a:p>
          </p:txBody>
        </p:sp>
        <p:sp>
          <p:nvSpPr>
            <p:cNvPr id="10" name="Freeform 9"/>
            <p:cNvSpPr/>
            <p:nvPr/>
          </p:nvSpPr>
          <p:spPr>
            <a:xfrm>
              <a:off x="7660404" y="930062"/>
              <a:ext cx="1907910"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62664 w 2391747"/>
                <a:gd name="connsiteY5" fmla="*/ 522121 h 956699"/>
                <a:gd name="connsiteX6" fmla="*/ 0 w 2391747"/>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62664 w 2142360"/>
                <a:gd name="connsiteY5" fmla="*/ 522121 h 956699"/>
                <a:gd name="connsiteX6" fmla="*/ 0 w 2142360"/>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28963 w 2142360"/>
                <a:gd name="connsiteY5" fmla="*/ 522121 h 956699"/>
                <a:gd name="connsiteX6" fmla="*/ 0 w 2142360"/>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228963 w 2054352"/>
                <a:gd name="connsiteY5" fmla="*/ 522121 h 956699"/>
                <a:gd name="connsiteX6" fmla="*/ 0 w 2054352"/>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131054 w 2054352"/>
                <a:gd name="connsiteY5" fmla="*/ 522121 h 956699"/>
                <a:gd name="connsiteX6" fmla="*/ 0 w 2054352"/>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4352" h="956699">
                  <a:moveTo>
                    <a:pt x="0" y="0"/>
                  </a:moveTo>
                  <a:lnTo>
                    <a:pt x="1913398" y="0"/>
                  </a:lnTo>
                  <a:lnTo>
                    <a:pt x="2054352" y="455319"/>
                  </a:lnTo>
                  <a:lnTo>
                    <a:pt x="1913398" y="956699"/>
                  </a:lnTo>
                  <a:lnTo>
                    <a:pt x="0" y="956699"/>
                  </a:lnTo>
                  <a:lnTo>
                    <a:pt x="131054" y="522121"/>
                  </a:lnTo>
                  <a:lnTo>
                    <a:pt x="0" y="0"/>
                  </a:lnTo>
                  <a:close/>
                </a:path>
              </a:pathLst>
            </a:custGeom>
            <a:solidFill>
              <a:schemeClr val="accent6">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Output/Result</a:t>
              </a:r>
            </a:p>
          </p:txBody>
        </p:sp>
      </p:grpSp>
      <p:cxnSp>
        <p:nvCxnSpPr>
          <p:cNvPr id="11" name="Straight Connector 369"/>
          <p:cNvCxnSpPr>
            <a:cxnSpLocks noChangeShapeType="1"/>
          </p:cNvCxnSpPr>
          <p:nvPr/>
        </p:nvCxnSpPr>
        <p:spPr bwMode="auto">
          <a:xfrm>
            <a:off x="207577" y="2462314"/>
            <a:ext cx="0" cy="3548129"/>
          </a:xfrm>
          <a:prstGeom prst="line">
            <a:avLst/>
          </a:prstGeom>
          <a:noFill/>
          <a:ln w="9525" algn="ctr">
            <a:solidFill>
              <a:srgbClr val="ED7D31">
                <a:lumMod val="60000"/>
                <a:lumOff val="40000"/>
              </a:srgbClr>
            </a:solidFill>
            <a:prstDash val="lgDash"/>
            <a:round/>
            <a:headEnd/>
            <a:tailEnd/>
          </a:ln>
        </p:spPr>
      </p:cxnSp>
      <p:sp>
        <p:nvSpPr>
          <p:cNvPr id="12" name="Rectangle 11"/>
          <p:cNvSpPr/>
          <p:nvPr/>
        </p:nvSpPr>
        <p:spPr bwMode="auto">
          <a:xfrm>
            <a:off x="165831" y="2373824"/>
            <a:ext cx="3703320" cy="3840480"/>
          </a:xfrm>
          <a:prstGeom prst="rect">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pPr>
            <a:endParaRPr lang="en-US" sz="1000" b="1" kern="0" dirty="0">
              <a:solidFill>
                <a:srgbClr val="FFFFFF"/>
              </a:solidFill>
              <a:latin typeface="Calibri" panose="020F0502020204030204" pitchFamily="34" charset="0"/>
            </a:endParaRPr>
          </a:p>
        </p:txBody>
      </p:sp>
      <p:sp>
        <p:nvSpPr>
          <p:cNvPr id="13" name="Rounded Rectangle 12"/>
          <p:cNvSpPr/>
          <p:nvPr/>
        </p:nvSpPr>
        <p:spPr bwMode="auto">
          <a:xfrm>
            <a:off x="271565" y="2470308"/>
            <a:ext cx="3525235" cy="3647513"/>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DF7A1C">
                  <a:lumMod val="50000"/>
                </a:srgbClr>
              </a:solidFill>
              <a:latin typeface="Calibri" panose="020F0502020204030204" pitchFamily="34" charset="0"/>
              <a:ea typeface="Segoe UI" pitchFamily="34" charset="0"/>
              <a:cs typeface="Segoe UI" pitchFamily="34" charset="0"/>
            </a:endParaRPr>
          </a:p>
        </p:txBody>
      </p:sp>
      <p:sp>
        <p:nvSpPr>
          <p:cNvPr id="14" name="Rectangle 13"/>
          <p:cNvSpPr/>
          <p:nvPr/>
        </p:nvSpPr>
        <p:spPr bwMode="auto">
          <a:xfrm>
            <a:off x="3936405" y="2364620"/>
            <a:ext cx="3973687" cy="3840480"/>
          </a:xfrm>
          <a:prstGeom prst="rect">
            <a:avLst/>
          </a:prstGeom>
          <a:solidFill>
            <a:schemeClr val="tx1">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pPr>
            <a:endParaRPr lang="en-US" sz="1100" b="1" kern="0" dirty="0">
              <a:solidFill>
                <a:srgbClr val="FFFFFF"/>
              </a:solidFill>
              <a:latin typeface="Calibri" panose="020F0502020204030204" pitchFamily="34" charset="0"/>
            </a:endParaRPr>
          </a:p>
        </p:txBody>
      </p:sp>
      <p:sp>
        <p:nvSpPr>
          <p:cNvPr id="15" name="Flowchart: Alternate Process 14"/>
          <p:cNvSpPr/>
          <p:nvPr/>
        </p:nvSpPr>
        <p:spPr bwMode="auto">
          <a:xfrm>
            <a:off x="4018985" y="2470308"/>
            <a:ext cx="3798788" cy="3647512"/>
          </a:xfrm>
          <a:prstGeom prst="flowChartAlternateProcess">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002060"/>
              </a:solidFill>
              <a:latin typeface="Calibri" panose="020F0502020204030204" pitchFamily="34" charset="0"/>
              <a:ea typeface="Segoe UI" pitchFamily="34" charset="0"/>
              <a:cs typeface="Segoe UI" pitchFamily="34" charset="0"/>
            </a:endParaRPr>
          </a:p>
        </p:txBody>
      </p:sp>
      <p:sp>
        <p:nvSpPr>
          <p:cNvPr id="16" name="Rounded Rectangle 15"/>
          <p:cNvSpPr/>
          <p:nvPr/>
        </p:nvSpPr>
        <p:spPr bwMode="auto">
          <a:xfrm>
            <a:off x="8040569" y="2445311"/>
            <a:ext cx="3804651" cy="3664515"/>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6DB33F">
                  <a:lumMod val="75000"/>
                </a:srgbClr>
              </a:solidFill>
              <a:latin typeface="Calibri" panose="020F0502020204030204" pitchFamily="34" charset="0"/>
              <a:ea typeface="Segoe UI" pitchFamily="34" charset="0"/>
              <a:cs typeface="Segoe UI" pitchFamily="34" charset="0"/>
            </a:endParaRPr>
          </a:p>
        </p:txBody>
      </p:sp>
      <p:grpSp>
        <p:nvGrpSpPr>
          <p:cNvPr id="17" name="Group 16"/>
          <p:cNvGrpSpPr/>
          <p:nvPr/>
        </p:nvGrpSpPr>
        <p:grpSpPr>
          <a:xfrm>
            <a:off x="405815" y="1811739"/>
            <a:ext cx="8342700" cy="366423"/>
            <a:chOff x="325358" y="1267536"/>
            <a:chExt cx="6372974" cy="411480"/>
          </a:xfrm>
        </p:grpSpPr>
        <p:sp>
          <p:nvSpPr>
            <p:cNvPr id="18" name="Oval 17"/>
            <p:cNvSpPr/>
            <p:nvPr/>
          </p:nvSpPr>
          <p:spPr>
            <a:xfrm>
              <a:off x="3304689" y="1267536"/>
              <a:ext cx="414596" cy="411480"/>
            </a:xfrm>
            <a:prstGeom prst="ellipse">
              <a:avLst/>
            </a:prstGeom>
            <a:solidFill>
              <a:schemeClr val="accent1">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19" name="Oval 18"/>
            <p:cNvSpPr/>
            <p:nvPr/>
          </p:nvSpPr>
          <p:spPr>
            <a:xfrm>
              <a:off x="6283736" y="1267536"/>
              <a:ext cx="414596" cy="411479"/>
            </a:xfrm>
            <a:prstGeom prst="ellipse">
              <a:avLst/>
            </a:prstGeom>
            <a:solidFill>
              <a:schemeClr val="accent6">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20" name="Oval 19"/>
            <p:cNvSpPr/>
            <p:nvPr/>
          </p:nvSpPr>
          <p:spPr>
            <a:xfrm>
              <a:off x="325358" y="1267536"/>
              <a:ext cx="414596" cy="411480"/>
            </a:xfrm>
            <a:prstGeom prst="ellipse">
              <a:avLst/>
            </a:prstGeom>
            <a:solidFill>
              <a:schemeClr val="accent5">
                <a:lumMod val="40000"/>
                <a:lumOff val="6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pic>
          <p:nvPicPr>
            <p:cNvPr id="21" name="Picture 20"/>
            <p:cNvPicPr>
              <a:picLocks noChangeAspect="1"/>
            </p:cNvPicPr>
            <p:nvPr/>
          </p:nvPicPr>
          <p:blipFill>
            <a:blip r:embed="rId2"/>
            <a:stretch>
              <a:fillRect/>
            </a:stretch>
          </p:blipFill>
          <p:spPr>
            <a:xfrm>
              <a:off x="431827" y="1319347"/>
              <a:ext cx="237764" cy="274991"/>
            </a:xfrm>
            <a:prstGeom prst="rect">
              <a:avLst/>
            </a:prstGeom>
          </p:spPr>
        </p:pic>
        <p:pic>
          <p:nvPicPr>
            <p:cNvPr id="22" name="Picture 21"/>
            <p:cNvPicPr>
              <a:picLocks noChangeAspect="1"/>
            </p:cNvPicPr>
            <p:nvPr/>
          </p:nvPicPr>
          <p:blipFill>
            <a:blip r:embed="rId3">
              <a:clrChange>
                <a:clrFrom>
                  <a:srgbClr val="000000"/>
                </a:clrFrom>
                <a:clrTo>
                  <a:srgbClr val="000000">
                    <a:alpha val="0"/>
                  </a:srgbClr>
                </a:clrTo>
              </a:clrChange>
            </a:blip>
            <a:stretch>
              <a:fillRect/>
            </a:stretch>
          </p:blipFill>
          <p:spPr>
            <a:xfrm>
              <a:off x="6385605" y="1342978"/>
              <a:ext cx="256988" cy="256988"/>
            </a:xfrm>
            <a:prstGeom prst="rect">
              <a:avLst/>
            </a:prstGeom>
          </p:spPr>
        </p:pic>
        <p:pic>
          <p:nvPicPr>
            <p:cNvPr id="23" name="Picture 4" descr="Related image"/>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778" b="100000" l="3111" r="98667">
                          <a14:foregroundMark x1="26667" y1="66667" x2="26667" y2="66667"/>
                          <a14:foregroundMark x1="64000" y1="62222" x2="64000" y2="62222"/>
                        </a14:backgroundRemoval>
                      </a14:imgEffect>
                    </a14:imgLayer>
                  </a14:imgProps>
                </a:ext>
                <a:ext uri="{28A0092B-C50C-407E-A947-70E740481C1C}">
                  <a14:useLocalDpi xmlns:a14="http://schemas.microsoft.com/office/drawing/2010/main" val="0"/>
                </a:ext>
              </a:extLst>
            </a:blip>
            <a:srcRect/>
            <a:stretch>
              <a:fillRect/>
            </a:stretch>
          </p:blipFill>
          <p:spPr bwMode="auto">
            <a:xfrm>
              <a:off x="3356751" y="1286993"/>
              <a:ext cx="357389" cy="357389"/>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23"/>
          <p:cNvSpPr/>
          <p:nvPr/>
        </p:nvSpPr>
        <p:spPr>
          <a:xfrm>
            <a:off x="379731" y="2830007"/>
            <a:ext cx="2957939" cy="1960024"/>
          </a:xfrm>
          <a:prstGeom prst="rect">
            <a:avLst/>
          </a:prstGeom>
        </p:spPr>
        <p:txBody>
          <a:bodyPr wrap="square" lIns="0" rIns="0">
            <a:spAutoFit/>
          </a:bodyPr>
          <a:lstStyle/>
          <a:p>
            <a:pPr marL="594345" lvl="1" indent="-228594" eaLnBrk="0" hangingPunct="0">
              <a:spcBef>
                <a:spcPct val="20000"/>
              </a:spcBef>
              <a:buClr>
                <a:srgbClr val="DC642C"/>
              </a:buClr>
              <a:buFont typeface="Arial" panose="020B0604020202020204" pitchFamily="34" charset="0"/>
              <a:buChar char="•"/>
              <a:defRPr/>
            </a:pPr>
            <a:r>
              <a:rPr lang="en-US" sz="1200" kern="0" dirty="0">
                <a:solidFill>
                  <a:schemeClr val="tx2"/>
                </a:solidFill>
                <a:latin typeface="Calibri" panose="020F0502020204030204" pitchFamily="34" charset="0"/>
              </a:rPr>
              <a:t>Multi-channel promotional data for different products and </a:t>
            </a:r>
            <a:r>
              <a:rPr lang="en-US" sz="1200" kern="0" dirty="0" smtClean="0">
                <a:solidFill>
                  <a:schemeClr val="tx2"/>
                </a:solidFill>
                <a:latin typeface="Calibri" panose="020F0502020204030204" pitchFamily="34" charset="0"/>
              </a:rPr>
              <a:t>markets</a:t>
            </a:r>
            <a:endParaRPr lang="en-US" sz="1200" dirty="0">
              <a:solidFill>
                <a:srgbClr val="000000"/>
              </a:solidFill>
              <a:latin typeface="Calibri" panose="020F0502020204030204" pitchFamily="34" charset="0"/>
            </a:endParaRPr>
          </a:p>
          <a:p>
            <a:pPr marL="594345" lvl="1" indent="-228594" eaLnBrk="0" hangingPunct="0">
              <a:spcBef>
                <a:spcPct val="20000"/>
              </a:spcBef>
              <a:buClr>
                <a:srgbClr val="DC642C"/>
              </a:buClr>
              <a:buFont typeface="Arial" panose="020B0604020202020204" pitchFamily="34" charset="0"/>
              <a:buChar char="•"/>
              <a:defRPr/>
            </a:pPr>
            <a:r>
              <a:rPr lang="en-US" sz="1200" dirty="0">
                <a:solidFill>
                  <a:srgbClr val="000000"/>
                </a:solidFill>
                <a:latin typeface="Calibri" panose="020F0502020204030204" pitchFamily="34" charset="0"/>
              </a:rPr>
              <a:t>Sales </a:t>
            </a:r>
            <a:r>
              <a:rPr lang="en-US" sz="1200" dirty="0" smtClean="0">
                <a:solidFill>
                  <a:srgbClr val="000000"/>
                </a:solidFill>
                <a:latin typeface="Calibri" panose="020F0502020204030204" pitchFamily="34" charset="0"/>
              </a:rPr>
              <a:t>data of brand</a:t>
            </a:r>
            <a:endParaRPr lang="en-US" sz="1200" dirty="0">
              <a:solidFill>
                <a:srgbClr val="000000"/>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200" b="1" dirty="0">
              <a:solidFill>
                <a:srgbClr val="000000"/>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107" kern="0" dirty="0">
              <a:solidFill>
                <a:schemeClr val="tx2"/>
              </a:solidFill>
              <a:latin typeface="Calibri" panose="020F0502020204030204" pitchFamily="34" charset="0"/>
            </a:endParaRPr>
          </a:p>
          <a:p>
            <a:pPr marL="594345" lvl="1" indent="-228594" algn="ctr" eaLnBrk="0" hangingPunct="0">
              <a:spcBef>
                <a:spcPct val="20000"/>
              </a:spcBef>
              <a:buClr>
                <a:srgbClr val="DC642C"/>
              </a:buClr>
              <a:buFont typeface="Arial" panose="020B0604020202020204" pitchFamily="34" charset="0"/>
              <a:buChar char="•"/>
              <a:defRPr/>
            </a:pPr>
            <a:endParaRPr lang="en-US" sz="1107" kern="0" dirty="0">
              <a:solidFill>
                <a:schemeClr val="tx2"/>
              </a:solidFill>
              <a:latin typeface="Calibri" panose="020F0502020204030204" pitchFamily="34" charset="0"/>
            </a:endParaRPr>
          </a:p>
          <a:p>
            <a:pPr marL="365751" lvl="1" algn="ctr" eaLnBrk="0" hangingPunct="0">
              <a:spcBef>
                <a:spcPct val="20000"/>
              </a:spcBef>
              <a:buClr>
                <a:srgbClr val="DC642C"/>
              </a:buCl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100" dirty="0">
              <a:solidFill>
                <a:prstClr val="black"/>
              </a:solidFill>
              <a:latin typeface="Calibri" panose="020F0502020204030204" pitchFamily="34" charset="0"/>
            </a:endParaRPr>
          </a:p>
        </p:txBody>
      </p:sp>
      <p:sp>
        <p:nvSpPr>
          <p:cNvPr id="25" name="TextBox 24"/>
          <p:cNvSpPr txBox="1"/>
          <p:nvPr/>
        </p:nvSpPr>
        <p:spPr>
          <a:xfrm>
            <a:off x="4043357" y="2628587"/>
            <a:ext cx="3725537" cy="3238333"/>
          </a:xfrm>
          <a:prstGeom prst="roundRect">
            <a:avLst/>
          </a:prstGeom>
          <a:noFill/>
        </p:spPr>
        <p:txBody>
          <a:bodyPr wrap="square" rtlCol="0">
            <a:spAutoFit/>
          </a:bodyPr>
          <a:lstStyle/>
          <a:p>
            <a:pPr marL="228594" indent="-228594" algn="just" defTabSz="474121">
              <a:lnSpc>
                <a:spcPct val="90000"/>
              </a:lnSpc>
              <a:spcBef>
                <a:spcPct val="0"/>
              </a:spcBef>
              <a:spcAft>
                <a:spcPct val="35000"/>
              </a:spcAft>
              <a:buFont typeface="Arial" panose="020B0604020202020204" pitchFamily="34" charset="0"/>
              <a:buChar char="•"/>
            </a:pPr>
            <a:r>
              <a:rPr lang="en-US" sz="1200" dirty="0" smtClean="0">
                <a:solidFill>
                  <a:prstClr val="black"/>
                </a:solidFill>
                <a:latin typeface="Calibri" panose="020F0502020204030204" pitchFamily="34" charset="0"/>
              </a:rPr>
              <a:t>Aggregate </a:t>
            </a:r>
            <a:r>
              <a:rPr lang="en-US" sz="1200" dirty="0">
                <a:solidFill>
                  <a:prstClr val="black"/>
                </a:solidFill>
                <a:latin typeface="Calibri" panose="020F0502020204030204" pitchFamily="34" charset="0"/>
              </a:rPr>
              <a:t>the product level monthly sales and promotional spend data for all channels</a:t>
            </a:r>
            <a:endParaRPr lang="en-US" sz="1200" b="1" kern="0" dirty="0">
              <a:solidFill>
                <a:schemeClr val="accent3">
                  <a:lumMod val="50000"/>
                </a:schemeClr>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smtClean="0">
                <a:solidFill>
                  <a:prstClr val="black"/>
                </a:solidFill>
                <a:latin typeface="Calibri" panose="020F0502020204030204" pitchFamily="34" charset="0"/>
              </a:rPr>
              <a:t>Build </a:t>
            </a:r>
            <a:r>
              <a:rPr lang="en-US" sz="1200" dirty="0">
                <a:solidFill>
                  <a:prstClr val="black"/>
                </a:solidFill>
                <a:latin typeface="Calibri" panose="020F0502020204030204" pitchFamily="34" charset="0"/>
              </a:rPr>
              <a:t>a regression model to determine and measure the impact of channel-wise promotions on total product sales </a:t>
            </a:r>
            <a:r>
              <a:rPr lang="en-US" sz="1200" dirty="0" smtClean="0">
                <a:solidFill>
                  <a:srgbClr val="FF0000"/>
                </a:solidFill>
                <a:latin typeface="Calibri" panose="020F0502020204030204" pitchFamily="34" charset="0"/>
              </a:rPr>
              <a:t>Impact measurement unavailable</a:t>
            </a:r>
            <a:endParaRPr lang="en-US" sz="1200" dirty="0" smtClean="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smtClean="0">
                <a:solidFill>
                  <a:prstClr val="black"/>
                </a:solidFill>
                <a:latin typeface="Calibri" panose="020F0502020204030204" pitchFamily="34" charset="0"/>
              </a:rPr>
              <a:t>Develop an interactive Simulator to show the impact of each channel on brand </a:t>
            </a:r>
            <a:r>
              <a:rPr lang="en-US" sz="1200" dirty="0" smtClean="0">
                <a:solidFill>
                  <a:prstClr val="black"/>
                </a:solidFill>
                <a:latin typeface="Calibri" panose="020F0502020204030204" pitchFamily="34" charset="0"/>
              </a:rPr>
              <a:t>Sales </a:t>
            </a:r>
            <a:r>
              <a:rPr lang="en-US" sz="1200" dirty="0" smtClean="0">
                <a:solidFill>
                  <a:srgbClr val="FF0000"/>
                </a:solidFill>
                <a:latin typeface="Calibri" panose="020F0502020204030204" pitchFamily="34" charset="0"/>
              </a:rPr>
              <a:t>Key objective/outcome of simulator unavailable</a:t>
            </a:r>
            <a:endParaRPr lang="en-US" sz="1200" dirty="0" smtClean="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dirty="0">
                <a:solidFill>
                  <a:prstClr val="black"/>
                </a:solidFill>
                <a:latin typeface="Calibri" panose="020F0502020204030204" pitchFamily="34" charset="0"/>
              </a:rPr>
              <a:t>Increasing/Decreasing promotional channel activity will lead to the prediction of future sales using appropriate regression </a:t>
            </a:r>
            <a:r>
              <a:rPr lang="en-US" sz="1200" dirty="0" smtClean="0">
                <a:solidFill>
                  <a:prstClr val="black"/>
                </a:solidFill>
                <a:latin typeface="Calibri" panose="020F0502020204030204" pitchFamily="34" charset="0"/>
              </a:rPr>
              <a:t>model with a marginal utility effect baked in</a:t>
            </a:r>
          </a:p>
          <a:p>
            <a:pPr marL="228594" indent="-228594" algn="just" defTabSz="474121">
              <a:lnSpc>
                <a:spcPct val="90000"/>
              </a:lnSpc>
              <a:spcBef>
                <a:spcPct val="0"/>
              </a:spcBef>
              <a:spcAft>
                <a:spcPct val="35000"/>
              </a:spcAft>
              <a:buFont typeface="Arial" panose="020B0604020202020204" pitchFamily="34" charset="0"/>
              <a:buChar char="•"/>
            </a:pPr>
            <a:endParaRPr lang="en-US" sz="1200" dirty="0">
              <a:solidFill>
                <a:prstClr val="black"/>
              </a:solidFill>
              <a:latin typeface="Calibri" panose="020F0502020204030204" pitchFamily="34" charset="0"/>
            </a:endParaRPr>
          </a:p>
          <a:p>
            <a:pPr marL="171446" indent="-171446">
              <a:buFont typeface="Arial" panose="020B0604020202020204" pitchFamily="34" charset="0"/>
              <a:buChar char="•"/>
            </a:pPr>
            <a:endParaRPr lang="en-US" sz="1200" dirty="0">
              <a:latin typeface="Calibri" panose="020F0502020204030204" pitchFamily="34" charset="0"/>
            </a:endParaRPr>
          </a:p>
        </p:txBody>
      </p:sp>
      <p:sp>
        <p:nvSpPr>
          <p:cNvPr id="26" name="TextBox 25"/>
          <p:cNvSpPr txBox="1"/>
          <p:nvPr/>
        </p:nvSpPr>
        <p:spPr>
          <a:xfrm>
            <a:off x="8022838" y="3897104"/>
            <a:ext cx="3657559" cy="1951303"/>
          </a:xfrm>
          <a:prstGeom prst="rect">
            <a:avLst/>
          </a:prstGeom>
          <a:noFill/>
        </p:spPr>
        <p:txBody>
          <a:bodyPr wrap="square" rtlCol="0">
            <a:spAutoFit/>
          </a:bodyPr>
          <a:lstStyle/>
          <a:p>
            <a:pPr marL="228594" indent="-228594" algn="just" defTabSz="474121">
              <a:lnSpc>
                <a:spcPct val="90000"/>
              </a:lnSpc>
              <a:spcBef>
                <a:spcPct val="0"/>
              </a:spcBef>
              <a:spcAft>
                <a:spcPct val="35000"/>
              </a:spcAft>
              <a:buFont typeface="Arial" panose="020B0604020202020204" pitchFamily="34" charset="0"/>
              <a:buChar char="•"/>
            </a:pPr>
            <a:r>
              <a:rPr lang="en-US" sz="1200" kern="0" dirty="0">
                <a:solidFill>
                  <a:schemeClr val="tx2"/>
                </a:solidFill>
                <a:latin typeface="Calibri" panose="020F0502020204030204" pitchFamily="34" charset="0"/>
              </a:rPr>
              <a:t>Helpful for pharma clients to analyze </a:t>
            </a:r>
            <a:r>
              <a:rPr lang="en-US" sz="1200" kern="0" dirty="0" smtClean="0">
                <a:solidFill>
                  <a:schemeClr val="tx2"/>
                </a:solidFill>
                <a:latin typeface="Calibri" panose="020F0502020204030204" pitchFamily="34" charset="0"/>
              </a:rPr>
              <a:t>conversions from multiple channels </a:t>
            </a:r>
            <a:r>
              <a:rPr lang="en-US" sz="1200" kern="0" dirty="0">
                <a:solidFill>
                  <a:schemeClr val="tx2"/>
                </a:solidFill>
                <a:latin typeface="Calibri" panose="020F0502020204030204" pitchFamily="34" charset="0"/>
              </a:rPr>
              <a:t>and understand how they are evolving and </a:t>
            </a:r>
            <a:r>
              <a:rPr lang="en-US" sz="1200" kern="0" dirty="0" smtClean="0">
                <a:solidFill>
                  <a:schemeClr val="tx2"/>
                </a:solidFill>
                <a:latin typeface="Calibri" panose="020F0502020204030204" pitchFamily="34" charset="0"/>
              </a:rPr>
              <a:t>spreading </a:t>
            </a:r>
            <a:r>
              <a:rPr lang="en-US" sz="1200" kern="0" dirty="0" smtClean="0">
                <a:solidFill>
                  <a:srgbClr val="FF0000"/>
                </a:solidFill>
                <a:latin typeface="Calibri" panose="020F0502020204030204" pitchFamily="34" charset="0"/>
              </a:rPr>
              <a:t>highlight key outcome</a:t>
            </a:r>
            <a:endParaRPr lang="en-US" sz="1200" kern="0" dirty="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kern="0" dirty="0">
                <a:solidFill>
                  <a:schemeClr val="tx2"/>
                </a:solidFill>
                <a:latin typeface="Calibri" panose="020F0502020204030204" pitchFamily="34" charset="0"/>
              </a:rPr>
              <a:t>Understand the promotional spending based on different promotional channels and its effect in overall sales of </a:t>
            </a:r>
            <a:r>
              <a:rPr lang="en-US" sz="1200" kern="0" dirty="0" smtClean="0">
                <a:solidFill>
                  <a:schemeClr val="tx2"/>
                </a:solidFill>
                <a:latin typeface="Calibri" panose="020F0502020204030204" pitchFamily="34" charset="0"/>
              </a:rPr>
              <a:t>product </a:t>
            </a:r>
            <a:r>
              <a:rPr lang="en-US" sz="1200" kern="0" dirty="0" smtClean="0">
                <a:solidFill>
                  <a:srgbClr val="FF0000"/>
                </a:solidFill>
                <a:latin typeface="Calibri" panose="020F0502020204030204" pitchFamily="34" charset="0"/>
              </a:rPr>
              <a:t>recommendation needs to be added</a:t>
            </a:r>
            <a:endParaRPr lang="en-US" sz="1200" kern="0" dirty="0" smtClean="0">
              <a:solidFill>
                <a:srgbClr val="FF0000"/>
              </a:solidFill>
              <a:latin typeface="Calibri" panose="020F0502020204030204" pitchFamily="34" charset="0"/>
            </a:endParaRPr>
          </a:p>
          <a:p>
            <a:pPr marL="228594" indent="-228594" algn="just" defTabSz="474121">
              <a:lnSpc>
                <a:spcPct val="90000"/>
              </a:lnSpc>
              <a:spcBef>
                <a:spcPct val="0"/>
              </a:spcBef>
              <a:spcAft>
                <a:spcPct val="35000"/>
              </a:spcAft>
              <a:buFont typeface="Arial" panose="020B0604020202020204" pitchFamily="34" charset="0"/>
              <a:buChar char="•"/>
            </a:pPr>
            <a:r>
              <a:rPr lang="en-US" sz="1200" kern="0" dirty="0" smtClean="0">
                <a:solidFill>
                  <a:schemeClr val="tx2"/>
                </a:solidFill>
                <a:latin typeface="Calibri" panose="020F0502020204030204" pitchFamily="34" charset="0"/>
              </a:rPr>
              <a:t>Simulate the impact of varying Marketing Mix on Brand </a:t>
            </a:r>
            <a:r>
              <a:rPr lang="en-US" sz="1200" kern="0" dirty="0" smtClean="0">
                <a:solidFill>
                  <a:schemeClr val="tx2"/>
                </a:solidFill>
                <a:latin typeface="Calibri" panose="020F0502020204030204" pitchFamily="34" charset="0"/>
              </a:rPr>
              <a:t>Sales </a:t>
            </a:r>
            <a:r>
              <a:rPr lang="en-US" sz="1200" kern="0" dirty="0" smtClean="0">
                <a:solidFill>
                  <a:srgbClr val="FF0000"/>
                </a:solidFill>
                <a:latin typeface="Calibri" panose="020F0502020204030204" pitchFamily="34" charset="0"/>
              </a:rPr>
              <a:t>Impact Analysis Sell point</a:t>
            </a:r>
            <a:endParaRPr lang="en-US" sz="1200" kern="0" dirty="0">
              <a:solidFill>
                <a:srgbClr val="FF0000"/>
              </a:solidFill>
              <a:latin typeface="Calibri" panose="020F0502020204030204" pitchFamily="34" charset="0"/>
            </a:endParaRPr>
          </a:p>
          <a:p>
            <a:pPr marL="171446" indent="-171446">
              <a:buFont typeface="Arial" panose="020B0604020202020204" pitchFamily="34" charset="0"/>
              <a:buChar char="•"/>
            </a:pPr>
            <a:endParaRPr lang="en-US" sz="1100" dirty="0">
              <a:solidFill>
                <a:prstClr val="black"/>
              </a:solidFill>
              <a:latin typeface="Calibri" panose="020F0502020204030204" pitchFamily="34" charset="0"/>
            </a:endParaRPr>
          </a:p>
        </p:txBody>
      </p:sp>
      <p:sp>
        <p:nvSpPr>
          <p:cNvPr id="29" name="Rectangle 28"/>
          <p:cNvSpPr/>
          <p:nvPr/>
        </p:nvSpPr>
        <p:spPr bwMode="auto">
          <a:xfrm>
            <a:off x="122107" y="1163824"/>
            <a:ext cx="11945693" cy="610656"/>
          </a:xfrm>
          <a:prstGeom prst="rect">
            <a:avLst/>
          </a:prstGeom>
          <a:solidFill>
            <a:schemeClr val="accent6">
              <a:lumMod val="75000"/>
              <a:alpha val="7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lvl="1" algn="just" defTabSz="457150" eaLnBrk="0" hangingPunct="0"/>
            <a:r>
              <a:rPr lang="en-US" sz="1300" b="1" dirty="0">
                <a:solidFill>
                  <a:prstClr val="white"/>
                </a:solidFill>
                <a:latin typeface="Calibri" panose="020F0502020204030204" pitchFamily="34" charset="0"/>
                <a:ea typeface="ＭＳ Ｐゴシック" pitchFamily="-12" charset="-128"/>
                <a:cs typeface="ＭＳ Ｐゴシック" pitchFamily="-12" charset="-128"/>
              </a:rPr>
              <a:t>Situation: </a:t>
            </a:r>
            <a:r>
              <a:rPr lang="en-US" sz="1300" dirty="0">
                <a:solidFill>
                  <a:schemeClr val="bg1"/>
                </a:solidFill>
                <a:latin typeface="Calibri" pitchFamily="34" charset="0"/>
                <a:cs typeface="Calibri" pitchFamily="34" charset="0"/>
              </a:rPr>
              <a:t>Pharmaceutical companies allocate the marketing budget in multiple promotional channels where the </a:t>
            </a:r>
            <a:r>
              <a:rPr lang="en-US" sz="1300" dirty="0" smtClean="0">
                <a:solidFill>
                  <a:schemeClr val="bg1"/>
                </a:solidFill>
                <a:latin typeface="Calibri" pitchFamily="34" charset="0"/>
                <a:cs typeface="Calibri" pitchFamily="34" charset="0"/>
              </a:rPr>
              <a:t>returns/impact </a:t>
            </a:r>
            <a:r>
              <a:rPr lang="en-US" sz="1300" dirty="0">
                <a:solidFill>
                  <a:schemeClr val="bg1"/>
                </a:solidFill>
                <a:latin typeface="Calibri" pitchFamily="34" charset="0"/>
                <a:cs typeface="Calibri" pitchFamily="34" charset="0"/>
              </a:rPr>
              <a:t>are difficult to measure</a:t>
            </a:r>
          </a:p>
          <a:p>
            <a:pPr marL="0" lvl="1" algn="just" defTabSz="457150" eaLnBrk="0" hangingPunct="0"/>
            <a:r>
              <a:rPr lang="en-US" sz="1300" b="1" dirty="0">
                <a:solidFill>
                  <a:prstClr val="white"/>
                </a:solidFill>
                <a:latin typeface="Calibri" panose="020F0502020204030204" pitchFamily="34" charset="0"/>
                <a:ea typeface="ＭＳ Ｐゴシック" pitchFamily="-12" charset="-128"/>
                <a:cs typeface="ＭＳ Ｐゴシック" pitchFamily="-12" charset="-128"/>
              </a:rPr>
              <a:t>Solution</a:t>
            </a:r>
            <a:r>
              <a:rPr lang="en-US" sz="1300" dirty="0">
                <a:solidFill>
                  <a:prstClr val="white"/>
                </a:solidFill>
                <a:latin typeface="Calibri" panose="020F0502020204030204" pitchFamily="34" charset="0"/>
                <a:ea typeface="ＭＳ Ｐゴシック" pitchFamily="-12" charset="-128"/>
                <a:cs typeface="ＭＳ Ｐゴシック" pitchFamily="-12" charset="-128"/>
              </a:rPr>
              <a:t>:  </a:t>
            </a:r>
            <a:r>
              <a:rPr lang="en-US" sz="1300" dirty="0">
                <a:solidFill>
                  <a:schemeClr val="bg1"/>
                </a:solidFill>
                <a:latin typeface="Calibri" pitchFamily="34" charset="0"/>
                <a:cs typeface="Calibri" pitchFamily="34" charset="0"/>
              </a:rPr>
              <a:t>To develop the best multi-channel promotional strategies by identifying the </a:t>
            </a:r>
            <a:r>
              <a:rPr lang="en-US" sz="1300" dirty="0" smtClean="0">
                <a:solidFill>
                  <a:schemeClr val="bg1"/>
                </a:solidFill>
                <a:latin typeface="Calibri" pitchFamily="34" charset="0"/>
                <a:cs typeface="Calibri" pitchFamily="34" charset="0"/>
              </a:rPr>
              <a:t>most responsive channels using AI/ML-based simulator</a:t>
            </a:r>
            <a:endParaRPr lang="en-US" sz="1300" dirty="0">
              <a:solidFill>
                <a:schemeClr val="bg1"/>
              </a:solidFill>
              <a:latin typeface="Calibri" pitchFamily="34" charset="0"/>
              <a:cs typeface="Calibri" pitchFamily="34" charset="0"/>
            </a:endParaRPr>
          </a:p>
        </p:txBody>
      </p:sp>
      <p:pic>
        <p:nvPicPr>
          <p:cNvPr id="30" name="Picture 29"/>
          <p:cNvPicPr/>
          <p:nvPr/>
        </p:nvPicPr>
        <p:blipFill>
          <a:blip r:embed="rId6"/>
          <a:stretch>
            <a:fillRect/>
          </a:stretch>
        </p:blipFill>
        <p:spPr>
          <a:xfrm>
            <a:off x="8748515" y="2445311"/>
            <a:ext cx="2142368" cy="1371857"/>
          </a:xfrm>
          <a:prstGeom prst="rect">
            <a:avLst/>
          </a:prstGeom>
        </p:spPr>
      </p:pic>
    </p:spTree>
    <p:extLst>
      <p:ext uri="{BB962C8B-B14F-4D97-AF65-F5344CB8AC3E}">
        <p14:creationId xmlns:p14="http://schemas.microsoft.com/office/powerpoint/2010/main" val="3422708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17</a:t>
            </a:fld>
            <a:endParaRPr lang="en-US" dirty="0"/>
          </a:p>
        </p:txBody>
      </p:sp>
      <p:sp>
        <p:nvSpPr>
          <p:cNvPr id="3" name="Title 1"/>
          <p:cNvSpPr>
            <a:spLocks noGrp="1"/>
          </p:cNvSpPr>
          <p:nvPr>
            <p:ph type="title"/>
          </p:nvPr>
        </p:nvSpPr>
        <p:spPr>
          <a:xfrm>
            <a:off x="380967" y="144088"/>
            <a:ext cx="11180064" cy="1060704"/>
          </a:xfrm>
        </p:spPr>
        <p:txBody>
          <a:bodyPr>
            <a:normAutofit/>
          </a:bodyPr>
          <a:lstStyle/>
          <a:p>
            <a:r>
              <a:rPr lang="en-US" sz="2400" dirty="0" smtClean="0">
                <a:cs typeface="Segoe UI" panose="020B0502040204020203" pitchFamily="34" charset="0"/>
              </a:rPr>
              <a:t>Use case 3: Brand Performance Analysis with Market Simulator for forecasting future performance</a:t>
            </a:r>
            <a:endParaRPr lang="en-US" sz="2400" dirty="0"/>
          </a:p>
        </p:txBody>
      </p:sp>
      <p:grpSp>
        <p:nvGrpSpPr>
          <p:cNvPr id="56" name="Group 55"/>
          <p:cNvGrpSpPr/>
          <p:nvPr/>
        </p:nvGrpSpPr>
        <p:grpSpPr>
          <a:xfrm>
            <a:off x="135077" y="1772389"/>
            <a:ext cx="11918817" cy="557844"/>
            <a:chOff x="4121221" y="930062"/>
            <a:chExt cx="5447093" cy="740890"/>
          </a:xfrm>
        </p:grpSpPr>
        <p:sp>
          <p:nvSpPr>
            <p:cNvPr id="57" name="Freeform 56"/>
            <p:cNvSpPr/>
            <p:nvPr/>
          </p:nvSpPr>
          <p:spPr>
            <a:xfrm>
              <a:off x="4121221" y="942286"/>
              <a:ext cx="1946463" cy="728666"/>
            </a:xfrm>
            <a:custGeom>
              <a:avLst/>
              <a:gdLst>
                <a:gd name="connsiteX0" fmla="*/ 0 w 2074243"/>
                <a:gd name="connsiteY0" fmla="*/ 0 h 956699"/>
                <a:gd name="connsiteX1" fmla="*/ 1595894 w 2074243"/>
                <a:gd name="connsiteY1" fmla="*/ 0 h 956699"/>
                <a:gd name="connsiteX2" fmla="*/ 2074243 w 2074243"/>
                <a:gd name="connsiteY2" fmla="*/ 478350 h 956699"/>
                <a:gd name="connsiteX3" fmla="*/ 1595894 w 2074243"/>
                <a:gd name="connsiteY3" fmla="*/ 956699 h 956699"/>
                <a:gd name="connsiteX4" fmla="*/ 0 w 2074243"/>
                <a:gd name="connsiteY4" fmla="*/ 956699 h 956699"/>
                <a:gd name="connsiteX5" fmla="*/ 0 w 2074243"/>
                <a:gd name="connsiteY5" fmla="*/ 0 h 956699"/>
                <a:gd name="connsiteX0" fmla="*/ 0 w 1818116"/>
                <a:gd name="connsiteY0" fmla="*/ 0 h 956699"/>
                <a:gd name="connsiteX1" fmla="*/ 1595894 w 1818116"/>
                <a:gd name="connsiteY1" fmla="*/ 0 h 956699"/>
                <a:gd name="connsiteX2" fmla="*/ 1818116 w 1818116"/>
                <a:gd name="connsiteY2" fmla="*/ 478350 h 956699"/>
                <a:gd name="connsiteX3" fmla="*/ 1595894 w 1818116"/>
                <a:gd name="connsiteY3" fmla="*/ 956699 h 956699"/>
                <a:gd name="connsiteX4" fmla="*/ 0 w 1818116"/>
                <a:gd name="connsiteY4" fmla="*/ 956699 h 956699"/>
                <a:gd name="connsiteX5" fmla="*/ 0 w 1818116"/>
                <a:gd name="connsiteY5"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8116" h="956699">
                  <a:moveTo>
                    <a:pt x="0" y="0"/>
                  </a:moveTo>
                  <a:lnTo>
                    <a:pt x="1595894" y="0"/>
                  </a:lnTo>
                  <a:lnTo>
                    <a:pt x="1818116" y="478350"/>
                  </a:lnTo>
                  <a:lnTo>
                    <a:pt x="1595894" y="956699"/>
                  </a:lnTo>
                  <a:lnTo>
                    <a:pt x="0" y="956699"/>
                  </a:lnTo>
                  <a:lnTo>
                    <a:pt x="0" y="0"/>
                  </a:lnTo>
                  <a:close/>
                </a:path>
              </a:pathLst>
            </a:custGeom>
            <a:solidFill>
              <a:schemeClr val="accent5">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Inputs</a:t>
              </a:r>
            </a:p>
          </p:txBody>
        </p:sp>
        <p:sp>
          <p:nvSpPr>
            <p:cNvPr id="58" name="Freeform 57"/>
            <p:cNvSpPr/>
            <p:nvPr/>
          </p:nvSpPr>
          <p:spPr>
            <a:xfrm>
              <a:off x="5844605" y="942286"/>
              <a:ext cx="2076228"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55923 w 2391747"/>
                <a:gd name="connsiteY5" fmla="*/ 500235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28962 w 2391747"/>
                <a:gd name="connsiteY5" fmla="*/ 500235 h 956699"/>
                <a:gd name="connsiteX6" fmla="*/ 0 w 2391747"/>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228962 w 2135620"/>
                <a:gd name="connsiteY5" fmla="*/ 500235 h 956699"/>
                <a:gd name="connsiteX6" fmla="*/ 0 w 2135620"/>
                <a:gd name="connsiteY6" fmla="*/ 0 h 956699"/>
                <a:gd name="connsiteX0" fmla="*/ 0 w 2135620"/>
                <a:gd name="connsiteY0" fmla="*/ 0 h 956699"/>
                <a:gd name="connsiteX1" fmla="*/ 1913398 w 2135620"/>
                <a:gd name="connsiteY1" fmla="*/ 0 h 956699"/>
                <a:gd name="connsiteX2" fmla="*/ 2135620 w 2135620"/>
                <a:gd name="connsiteY2" fmla="*/ 500235 h 956699"/>
                <a:gd name="connsiteX3" fmla="*/ 1913398 w 2135620"/>
                <a:gd name="connsiteY3" fmla="*/ 956699 h 956699"/>
                <a:gd name="connsiteX4" fmla="*/ 0 w 2135620"/>
                <a:gd name="connsiteY4" fmla="*/ 956699 h 956699"/>
                <a:gd name="connsiteX5" fmla="*/ 137461 w 2135620"/>
                <a:gd name="connsiteY5" fmla="*/ 455319 h 956699"/>
                <a:gd name="connsiteX6" fmla="*/ 0 w 2135620"/>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620" h="956699">
                  <a:moveTo>
                    <a:pt x="0" y="0"/>
                  </a:moveTo>
                  <a:lnTo>
                    <a:pt x="1913398" y="0"/>
                  </a:lnTo>
                  <a:lnTo>
                    <a:pt x="2135620" y="500235"/>
                  </a:lnTo>
                  <a:lnTo>
                    <a:pt x="1913398" y="956699"/>
                  </a:lnTo>
                  <a:lnTo>
                    <a:pt x="0" y="956699"/>
                  </a:lnTo>
                  <a:lnTo>
                    <a:pt x="137461" y="455319"/>
                  </a:lnTo>
                  <a:lnTo>
                    <a:pt x="0" y="0"/>
                  </a:lnTo>
                  <a:close/>
                </a:path>
              </a:pathLst>
            </a:custGeom>
            <a:solidFill>
              <a:schemeClr val="tx1">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Approach</a:t>
              </a:r>
            </a:p>
          </p:txBody>
        </p:sp>
        <p:sp>
          <p:nvSpPr>
            <p:cNvPr id="59" name="Freeform 58"/>
            <p:cNvSpPr/>
            <p:nvPr/>
          </p:nvSpPr>
          <p:spPr>
            <a:xfrm>
              <a:off x="7660404" y="930062"/>
              <a:ext cx="1907910" cy="728666"/>
            </a:xfrm>
            <a:custGeom>
              <a:avLst/>
              <a:gdLst>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478350 w 2391747"/>
                <a:gd name="connsiteY5" fmla="*/ 478350 h 956699"/>
                <a:gd name="connsiteX6" fmla="*/ 0 w 2391747"/>
                <a:gd name="connsiteY6" fmla="*/ 0 h 956699"/>
                <a:gd name="connsiteX0" fmla="*/ 0 w 2391747"/>
                <a:gd name="connsiteY0" fmla="*/ 0 h 956699"/>
                <a:gd name="connsiteX1" fmla="*/ 1913398 w 2391747"/>
                <a:gd name="connsiteY1" fmla="*/ 0 h 956699"/>
                <a:gd name="connsiteX2" fmla="*/ 2391747 w 2391747"/>
                <a:gd name="connsiteY2" fmla="*/ 478350 h 956699"/>
                <a:gd name="connsiteX3" fmla="*/ 1913398 w 2391747"/>
                <a:gd name="connsiteY3" fmla="*/ 956699 h 956699"/>
                <a:gd name="connsiteX4" fmla="*/ 0 w 2391747"/>
                <a:gd name="connsiteY4" fmla="*/ 956699 h 956699"/>
                <a:gd name="connsiteX5" fmla="*/ 262664 w 2391747"/>
                <a:gd name="connsiteY5" fmla="*/ 522121 h 956699"/>
                <a:gd name="connsiteX6" fmla="*/ 0 w 2391747"/>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62664 w 2142360"/>
                <a:gd name="connsiteY5" fmla="*/ 522121 h 956699"/>
                <a:gd name="connsiteX6" fmla="*/ 0 w 2142360"/>
                <a:gd name="connsiteY6" fmla="*/ 0 h 956699"/>
                <a:gd name="connsiteX0" fmla="*/ 0 w 2142360"/>
                <a:gd name="connsiteY0" fmla="*/ 0 h 956699"/>
                <a:gd name="connsiteX1" fmla="*/ 1913398 w 2142360"/>
                <a:gd name="connsiteY1" fmla="*/ 0 h 956699"/>
                <a:gd name="connsiteX2" fmla="*/ 2142360 w 2142360"/>
                <a:gd name="connsiteY2" fmla="*/ 500235 h 956699"/>
                <a:gd name="connsiteX3" fmla="*/ 1913398 w 2142360"/>
                <a:gd name="connsiteY3" fmla="*/ 956699 h 956699"/>
                <a:gd name="connsiteX4" fmla="*/ 0 w 2142360"/>
                <a:gd name="connsiteY4" fmla="*/ 956699 h 956699"/>
                <a:gd name="connsiteX5" fmla="*/ 228963 w 2142360"/>
                <a:gd name="connsiteY5" fmla="*/ 522121 h 956699"/>
                <a:gd name="connsiteX6" fmla="*/ 0 w 2142360"/>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228963 w 2054352"/>
                <a:gd name="connsiteY5" fmla="*/ 522121 h 956699"/>
                <a:gd name="connsiteX6" fmla="*/ 0 w 2054352"/>
                <a:gd name="connsiteY6" fmla="*/ 0 h 956699"/>
                <a:gd name="connsiteX0" fmla="*/ 0 w 2054352"/>
                <a:gd name="connsiteY0" fmla="*/ 0 h 956699"/>
                <a:gd name="connsiteX1" fmla="*/ 1913398 w 2054352"/>
                <a:gd name="connsiteY1" fmla="*/ 0 h 956699"/>
                <a:gd name="connsiteX2" fmla="*/ 2054352 w 2054352"/>
                <a:gd name="connsiteY2" fmla="*/ 455319 h 956699"/>
                <a:gd name="connsiteX3" fmla="*/ 1913398 w 2054352"/>
                <a:gd name="connsiteY3" fmla="*/ 956699 h 956699"/>
                <a:gd name="connsiteX4" fmla="*/ 0 w 2054352"/>
                <a:gd name="connsiteY4" fmla="*/ 956699 h 956699"/>
                <a:gd name="connsiteX5" fmla="*/ 131054 w 2054352"/>
                <a:gd name="connsiteY5" fmla="*/ 522121 h 956699"/>
                <a:gd name="connsiteX6" fmla="*/ 0 w 2054352"/>
                <a:gd name="connsiteY6" fmla="*/ 0 h 95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4352" h="956699">
                  <a:moveTo>
                    <a:pt x="0" y="0"/>
                  </a:moveTo>
                  <a:lnTo>
                    <a:pt x="1913398" y="0"/>
                  </a:lnTo>
                  <a:lnTo>
                    <a:pt x="2054352" y="455319"/>
                  </a:lnTo>
                  <a:lnTo>
                    <a:pt x="1913398" y="956699"/>
                  </a:lnTo>
                  <a:lnTo>
                    <a:pt x="0" y="956699"/>
                  </a:lnTo>
                  <a:lnTo>
                    <a:pt x="131054" y="522121"/>
                  </a:lnTo>
                  <a:lnTo>
                    <a:pt x="0" y="0"/>
                  </a:lnTo>
                  <a:close/>
                </a:path>
              </a:pathLst>
            </a:custGeom>
            <a:solidFill>
              <a:schemeClr val="accent6">
                <a:lumMod val="75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defRPr/>
              </a:pPr>
              <a:r>
                <a:rPr lang="en-US" sz="1200" b="1" kern="0" dirty="0">
                  <a:solidFill>
                    <a:srgbClr val="FFFFFF"/>
                  </a:solidFill>
                  <a:latin typeface="Calibri" panose="020F0502020204030204" pitchFamily="34" charset="0"/>
                </a:rPr>
                <a:t>Output/Result</a:t>
              </a:r>
            </a:p>
          </p:txBody>
        </p:sp>
      </p:grpSp>
      <p:sp>
        <p:nvSpPr>
          <p:cNvPr id="60" name="Oval 59"/>
          <p:cNvSpPr/>
          <p:nvPr/>
        </p:nvSpPr>
        <p:spPr>
          <a:xfrm>
            <a:off x="4406252" y="1646815"/>
            <a:ext cx="552795" cy="548640"/>
          </a:xfrm>
          <a:prstGeom prst="ellipse">
            <a:avLst/>
          </a:prstGeom>
          <a:solidFill>
            <a:schemeClr val="accent1">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61" name="Oval 60"/>
          <p:cNvSpPr/>
          <p:nvPr/>
        </p:nvSpPr>
        <p:spPr>
          <a:xfrm>
            <a:off x="8378315" y="1646815"/>
            <a:ext cx="552795" cy="548639"/>
          </a:xfrm>
          <a:prstGeom prst="ellipse">
            <a:avLst/>
          </a:prstGeom>
          <a:solidFill>
            <a:schemeClr val="accent6">
              <a:lumMod val="60000"/>
              <a:lumOff val="4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62" name="Oval 61"/>
          <p:cNvSpPr/>
          <p:nvPr/>
        </p:nvSpPr>
        <p:spPr>
          <a:xfrm>
            <a:off x="433811" y="1646815"/>
            <a:ext cx="552795" cy="548640"/>
          </a:xfrm>
          <a:prstGeom prst="ellipse">
            <a:avLst/>
          </a:prstGeom>
          <a:solidFill>
            <a:schemeClr val="accent5">
              <a:lumMod val="40000"/>
              <a:lumOff val="60000"/>
            </a:schemeClr>
          </a:solidFill>
          <a:ln w="38100" cap="flat" cmpd="sng" algn="ctr">
            <a:solidFill>
              <a:sysClr val="window" lastClr="FFFFFF"/>
            </a:solidFill>
            <a:prstDash val="solid"/>
            <a:miter lim="800000"/>
          </a:ln>
          <a:effectLst/>
        </p:spPr>
        <p:txBody>
          <a:bodyPr rtlCol="0" anchor="ctr"/>
          <a:lstStyle/>
          <a:p>
            <a:pPr algn="ctr" defTabSz="914118">
              <a:defRPr/>
            </a:pPr>
            <a:endParaRPr lang="en-US" sz="1900" kern="0" dirty="0">
              <a:solidFill>
                <a:srgbClr val="FFFFFF"/>
              </a:solidFill>
              <a:latin typeface="Calibri" panose="020F0502020204030204" pitchFamily="34" charset="0"/>
            </a:endParaRPr>
          </a:p>
        </p:txBody>
      </p:sp>
      <p:sp>
        <p:nvSpPr>
          <p:cNvPr id="63" name="Rectangle 62"/>
          <p:cNvSpPr/>
          <p:nvPr/>
        </p:nvSpPr>
        <p:spPr bwMode="auto">
          <a:xfrm>
            <a:off x="135076" y="1027238"/>
            <a:ext cx="11945693" cy="610656"/>
          </a:xfrm>
          <a:prstGeom prst="rect">
            <a:avLst/>
          </a:prstGeom>
          <a:solidFill>
            <a:schemeClr val="accent6">
              <a:lumMod val="75000"/>
              <a:alpha val="7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lvl="1" algn="just" defTabSz="457150" eaLnBrk="0" hangingPunct="0"/>
            <a:r>
              <a:rPr lang="en-US" sz="1300" b="1" dirty="0">
                <a:solidFill>
                  <a:prstClr val="white"/>
                </a:solidFill>
                <a:latin typeface="Calibri" panose="020F0502020204030204" pitchFamily="34" charset="0"/>
                <a:ea typeface="ＭＳ Ｐゴシック" pitchFamily="-12" charset="-128"/>
                <a:cs typeface="ＭＳ Ｐゴシック" pitchFamily="-12" charset="-128"/>
              </a:rPr>
              <a:t>Situation: </a:t>
            </a:r>
            <a:r>
              <a:rPr lang="en-US" sz="1300" dirty="0" smtClean="0">
                <a:solidFill>
                  <a:schemeClr val="bg1"/>
                </a:solidFill>
                <a:latin typeface="Calibri" pitchFamily="34" charset="0"/>
                <a:cs typeface="Calibri" pitchFamily="34" charset="0"/>
              </a:rPr>
              <a:t>Brand teams would like have an outlook about the marketing investment for future to plan for long term need.</a:t>
            </a:r>
          </a:p>
          <a:p>
            <a:pPr marL="0" lvl="1" algn="just" defTabSz="457150" eaLnBrk="0" hangingPunct="0"/>
            <a:r>
              <a:rPr lang="en-US" sz="1300" b="1" dirty="0" smtClean="0">
                <a:solidFill>
                  <a:prstClr val="white"/>
                </a:solidFill>
                <a:latin typeface="Calibri" panose="020F0502020204030204" pitchFamily="34" charset="0"/>
                <a:ea typeface="ＭＳ Ｐゴシック" pitchFamily="-12" charset="-128"/>
                <a:cs typeface="ＭＳ Ｐゴシック" pitchFamily="-12" charset="-128"/>
              </a:rPr>
              <a:t>Solution</a:t>
            </a:r>
            <a:r>
              <a:rPr lang="en-US" sz="1300" dirty="0">
                <a:solidFill>
                  <a:prstClr val="white"/>
                </a:solidFill>
                <a:latin typeface="Calibri" panose="020F0502020204030204" pitchFamily="34" charset="0"/>
                <a:ea typeface="ＭＳ Ｐゴシック" pitchFamily="-12" charset="-128"/>
                <a:cs typeface="ＭＳ Ｐゴシック" pitchFamily="-12" charset="-128"/>
              </a:rPr>
              <a:t>: </a:t>
            </a:r>
            <a:r>
              <a:rPr lang="en-US" sz="1300" dirty="0" smtClean="0">
                <a:solidFill>
                  <a:prstClr val="white"/>
                </a:solidFill>
                <a:latin typeface="Calibri" panose="020F0502020204030204" pitchFamily="34" charset="0"/>
                <a:ea typeface="ＭＳ Ｐゴシック" pitchFamily="-12" charset="-128"/>
                <a:cs typeface="ＭＳ Ｐゴシック" pitchFamily="-12" charset="-128"/>
              </a:rPr>
              <a:t>Build a forecast model to generate </a:t>
            </a:r>
            <a:r>
              <a:rPr lang="en-US" sz="1300" dirty="0">
                <a:solidFill>
                  <a:prstClr val="white"/>
                </a:solidFill>
                <a:latin typeface="Calibri" panose="020F0502020204030204" pitchFamily="34" charset="0"/>
                <a:ea typeface="ＭＳ Ｐゴシック" pitchFamily="-12" charset="-128"/>
                <a:cs typeface="ＭＳ Ｐゴシック" pitchFamily="-12" charset="-128"/>
              </a:rPr>
              <a:t>drug sales </a:t>
            </a:r>
            <a:r>
              <a:rPr lang="en-US" sz="1300" dirty="0" smtClean="0">
                <a:solidFill>
                  <a:prstClr val="white"/>
                </a:solidFill>
                <a:latin typeface="Calibri" panose="020F0502020204030204" pitchFamily="34" charset="0"/>
                <a:ea typeface="ＭＳ Ｐゴシック" pitchFamily="-12" charset="-128"/>
                <a:cs typeface="ＭＳ Ｐゴシック" pitchFamily="-12" charset="-128"/>
              </a:rPr>
              <a:t>simulating </a:t>
            </a:r>
            <a:r>
              <a:rPr lang="en-US" sz="1300" dirty="0">
                <a:solidFill>
                  <a:prstClr val="white"/>
                </a:solidFill>
                <a:latin typeface="Calibri" panose="020F0502020204030204" pitchFamily="34" charset="0"/>
                <a:ea typeface="ＭＳ Ｐゴシック" pitchFamily="-12" charset="-128"/>
                <a:cs typeface="ＭＳ Ｐゴシック" pitchFamily="-12" charset="-128"/>
              </a:rPr>
              <a:t>the future market situation </a:t>
            </a:r>
            <a:r>
              <a:rPr lang="en-US" sz="1300" dirty="0" smtClean="0">
                <a:solidFill>
                  <a:prstClr val="white"/>
                </a:solidFill>
                <a:latin typeface="Calibri" panose="020F0502020204030204" pitchFamily="34" charset="0"/>
                <a:ea typeface="ＭＳ Ｐゴシック" pitchFamily="-12" charset="-128"/>
                <a:cs typeface="ＭＳ Ｐゴシック" pitchFamily="-12" charset="-128"/>
              </a:rPr>
              <a:t>including appropriate </a:t>
            </a:r>
            <a:r>
              <a:rPr lang="en-US" sz="1300" dirty="0">
                <a:solidFill>
                  <a:prstClr val="white"/>
                </a:solidFill>
                <a:latin typeface="Calibri" panose="020F0502020204030204" pitchFamily="34" charset="0"/>
                <a:ea typeface="ＭＳ Ｐゴシック" pitchFamily="-12" charset="-128"/>
                <a:cs typeface="ＭＳ Ｐゴシック" pitchFamily="-12" charset="-128"/>
              </a:rPr>
              <a:t>market conditions including promotions and competitors performance</a:t>
            </a:r>
            <a:endParaRPr lang="en-US" sz="1400" dirty="0">
              <a:solidFill>
                <a:prstClr val="white"/>
              </a:solidFill>
              <a:latin typeface="Calibri" panose="020F0502020204030204" pitchFamily="34" charset="0"/>
              <a:ea typeface="ＭＳ Ｐゴシック" pitchFamily="-12" charset="-128"/>
              <a:cs typeface="ＭＳ Ｐゴシック" pitchFamily="-12" charset="-128"/>
            </a:endParaRPr>
          </a:p>
        </p:txBody>
      </p:sp>
      <p:cxnSp>
        <p:nvCxnSpPr>
          <p:cNvPr id="64" name="Straight Connector 369"/>
          <p:cNvCxnSpPr>
            <a:cxnSpLocks noChangeShapeType="1"/>
          </p:cNvCxnSpPr>
          <p:nvPr/>
        </p:nvCxnSpPr>
        <p:spPr bwMode="auto">
          <a:xfrm>
            <a:off x="207577" y="2479608"/>
            <a:ext cx="0" cy="3548129"/>
          </a:xfrm>
          <a:prstGeom prst="line">
            <a:avLst/>
          </a:prstGeom>
          <a:noFill/>
          <a:ln w="9525" algn="ctr">
            <a:solidFill>
              <a:srgbClr val="ED7D31">
                <a:lumMod val="60000"/>
                <a:lumOff val="40000"/>
              </a:srgbClr>
            </a:solidFill>
            <a:prstDash val="lgDash"/>
            <a:round/>
            <a:headEnd/>
            <a:tailEnd/>
          </a:ln>
        </p:spPr>
      </p:cxnSp>
      <p:sp>
        <p:nvSpPr>
          <p:cNvPr id="65" name="Rectangle 64"/>
          <p:cNvSpPr/>
          <p:nvPr/>
        </p:nvSpPr>
        <p:spPr bwMode="auto">
          <a:xfrm>
            <a:off x="165831" y="2391117"/>
            <a:ext cx="3703320" cy="3840480"/>
          </a:xfrm>
          <a:prstGeom prst="rect">
            <a:avLst/>
          </a:prstGeom>
          <a:solidFill>
            <a:schemeClr val="accent2">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4676" tIns="91440" rIns="239175" bIns="0" numCol="1" spcCol="1270" anchor="ctr" anchorCtr="0">
            <a:noAutofit/>
          </a:bodyPr>
          <a:lstStyle/>
          <a:p>
            <a:pPr algn="ctr" defTabSz="622284">
              <a:lnSpc>
                <a:spcPct val="90000"/>
              </a:lnSpc>
              <a:spcBef>
                <a:spcPct val="0"/>
              </a:spcBef>
              <a:spcAft>
                <a:spcPts val="2400"/>
              </a:spcAft>
            </a:pPr>
            <a:endParaRPr lang="en-US" sz="1000" b="1" kern="0" dirty="0">
              <a:solidFill>
                <a:srgbClr val="FFFFFF"/>
              </a:solidFill>
              <a:latin typeface="Calibri" panose="020F0502020204030204" pitchFamily="34" charset="0"/>
            </a:endParaRPr>
          </a:p>
        </p:txBody>
      </p:sp>
      <p:sp>
        <p:nvSpPr>
          <p:cNvPr id="66" name="Rounded Rectangle 65"/>
          <p:cNvSpPr/>
          <p:nvPr/>
        </p:nvSpPr>
        <p:spPr bwMode="auto">
          <a:xfrm>
            <a:off x="271565" y="2487601"/>
            <a:ext cx="3525235" cy="3647513"/>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DF7A1C">
                  <a:lumMod val="50000"/>
                </a:srgbClr>
              </a:solidFill>
              <a:latin typeface="Calibri" panose="020F0502020204030204" pitchFamily="34" charset="0"/>
              <a:ea typeface="Segoe UI" pitchFamily="34" charset="0"/>
              <a:cs typeface="Segoe UI" pitchFamily="34" charset="0"/>
            </a:endParaRPr>
          </a:p>
        </p:txBody>
      </p:sp>
      <p:sp>
        <p:nvSpPr>
          <p:cNvPr id="67" name="Rectangle 66"/>
          <p:cNvSpPr/>
          <p:nvPr/>
        </p:nvSpPr>
        <p:spPr bwMode="auto">
          <a:xfrm>
            <a:off x="3936405" y="2381913"/>
            <a:ext cx="3973687" cy="3840480"/>
          </a:xfrm>
          <a:prstGeom prst="rect">
            <a:avLst/>
          </a:prstGeom>
          <a:solidFill>
            <a:schemeClr val="tx1">
              <a:lumMod val="60000"/>
              <a:lumOff val="40000"/>
            </a:scheme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34357" tIns="91440" rIns="478349" bIns="0" numCol="1" spcCol="1270" anchor="ctr" anchorCtr="0">
            <a:noAutofit/>
          </a:bodyPr>
          <a:lstStyle/>
          <a:p>
            <a:pPr algn="ctr" defTabSz="622284">
              <a:lnSpc>
                <a:spcPct val="90000"/>
              </a:lnSpc>
              <a:spcBef>
                <a:spcPct val="0"/>
              </a:spcBef>
              <a:spcAft>
                <a:spcPts val="2400"/>
              </a:spcAft>
            </a:pPr>
            <a:endParaRPr lang="en-US" sz="1100" b="1" kern="0" dirty="0">
              <a:solidFill>
                <a:srgbClr val="FFFFFF"/>
              </a:solidFill>
              <a:latin typeface="Calibri" panose="020F0502020204030204" pitchFamily="34" charset="0"/>
            </a:endParaRPr>
          </a:p>
        </p:txBody>
      </p:sp>
      <p:sp>
        <p:nvSpPr>
          <p:cNvPr id="68" name="Flowchart: Alternate Process 67"/>
          <p:cNvSpPr/>
          <p:nvPr/>
        </p:nvSpPr>
        <p:spPr bwMode="auto">
          <a:xfrm>
            <a:off x="4018985" y="2487601"/>
            <a:ext cx="3798788" cy="3647512"/>
          </a:xfrm>
          <a:prstGeom prst="flowChartAlternateProcess">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002060"/>
              </a:solidFill>
              <a:latin typeface="Calibri" panose="020F0502020204030204" pitchFamily="34" charset="0"/>
              <a:ea typeface="Segoe UI" pitchFamily="34" charset="0"/>
              <a:cs typeface="Segoe UI" pitchFamily="34" charset="0"/>
            </a:endParaRPr>
          </a:p>
        </p:txBody>
      </p:sp>
      <p:sp>
        <p:nvSpPr>
          <p:cNvPr id="69" name="Rounded Rectangle 68"/>
          <p:cNvSpPr/>
          <p:nvPr/>
        </p:nvSpPr>
        <p:spPr bwMode="auto">
          <a:xfrm>
            <a:off x="8040569" y="2462604"/>
            <a:ext cx="3804651" cy="3664515"/>
          </a:xfrm>
          <a:prstGeom prst="round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7796" indent="-177796" defTabSz="914076" fontAlgn="base">
              <a:spcBef>
                <a:spcPts val="300"/>
              </a:spcBef>
              <a:spcAft>
                <a:spcPct val="0"/>
              </a:spcAft>
              <a:buFont typeface="Arial" panose="020B0604020202020204" pitchFamily="34" charset="0"/>
              <a:buChar char="•"/>
            </a:pPr>
            <a:endParaRPr lang="en-GB" sz="1100" b="1" dirty="0">
              <a:solidFill>
                <a:srgbClr val="6DB33F">
                  <a:lumMod val="75000"/>
                </a:srgbClr>
              </a:solidFill>
              <a:latin typeface="Calibri" panose="020F0502020204030204" pitchFamily="34" charset="0"/>
              <a:ea typeface="Segoe UI" pitchFamily="34" charset="0"/>
              <a:cs typeface="Segoe UI" pitchFamily="34" charset="0"/>
            </a:endParaRPr>
          </a:p>
        </p:txBody>
      </p:sp>
      <p:pic>
        <p:nvPicPr>
          <p:cNvPr id="70" name="Picture 69"/>
          <p:cNvPicPr>
            <a:picLocks noChangeAspect="1"/>
          </p:cNvPicPr>
          <p:nvPr/>
        </p:nvPicPr>
        <p:blipFill>
          <a:blip r:embed="rId2"/>
          <a:stretch>
            <a:fillRect/>
          </a:stretch>
        </p:blipFill>
        <p:spPr>
          <a:xfrm>
            <a:off x="575769" y="1715897"/>
            <a:ext cx="317019" cy="366655"/>
          </a:xfrm>
          <a:prstGeom prst="rect">
            <a:avLst/>
          </a:prstGeom>
        </p:spPr>
      </p:pic>
      <p:pic>
        <p:nvPicPr>
          <p:cNvPr id="71" name="Picture 70"/>
          <p:cNvPicPr>
            <a:picLocks noChangeAspect="1"/>
          </p:cNvPicPr>
          <p:nvPr/>
        </p:nvPicPr>
        <p:blipFill>
          <a:blip r:embed="rId3">
            <a:clrChange>
              <a:clrFrom>
                <a:srgbClr val="000000"/>
              </a:clrFrom>
              <a:clrTo>
                <a:srgbClr val="000000">
                  <a:alpha val="0"/>
                </a:srgbClr>
              </a:clrTo>
            </a:clrChange>
          </a:blip>
          <a:stretch>
            <a:fillRect/>
          </a:stretch>
        </p:blipFill>
        <p:spPr>
          <a:xfrm>
            <a:off x="8514140" y="1747404"/>
            <a:ext cx="342651" cy="342651"/>
          </a:xfrm>
          <a:prstGeom prst="rect">
            <a:avLst/>
          </a:prstGeom>
        </p:spPr>
      </p:pic>
      <p:pic>
        <p:nvPicPr>
          <p:cNvPr id="72" name="Picture 4" descr="Related image"/>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778" b="100000" l="3111" r="98667">
                        <a14:foregroundMark x1="26667" y1="66667" x2="26667" y2="66667"/>
                        <a14:foregroundMark x1="64000" y1="62222" x2="64000" y2="62222"/>
                      </a14:backgroundRemoval>
                    </a14:imgEffect>
                  </a14:imgLayer>
                </a14:imgProps>
              </a:ext>
              <a:ext uri="{28A0092B-C50C-407E-A947-70E740481C1C}">
                <a14:useLocalDpi xmlns:a14="http://schemas.microsoft.com/office/drawing/2010/main" val="0"/>
              </a:ext>
            </a:extLst>
          </a:blip>
          <a:srcRect/>
          <a:stretch>
            <a:fillRect/>
          </a:stretch>
        </p:blipFill>
        <p:spPr bwMode="auto">
          <a:xfrm>
            <a:off x="4475669" y="1672758"/>
            <a:ext cx="476519" cy="47651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379730" y="2847300"/>
            <a:ext cx="3212895" cy="1535805"/>
          </a:xfrm>
          <a:prstGeom prst="rect">
            <a:avLst/>
          </a:prstGeom>
        </p:spPr>
        <p:txBody>
          <a:bodyPr wrap="square" lIns="0" rIns="0">
            <a:spAutoFit/>
          </a:bodyPr>
          <a:lstStyle/>
          <a:p>
            <a:pPr lvl="1" indent="-91438" eaLnBrk="0" hangingPunct="0">
              <a:spcBef>
                <a:spcPct val="20000"/>
              </a:spcBef>
              <a:buClr>
                <a:schemeClr val="tx2">
                  <a:lumMod val="90000"/>
                  <a:lumOff val="10000"/>
                </a:schemeClr>
              </a:buClr>
              <a:buFont typeface="Arial" pitchFamily="34" charset="0"/>
              <a:buChar char="•"/>
              <a:defRPr/>
            </a:pPr>
            <a:r>
              <a:rPr lang="en-US" sz="1100" dirty="0">
                <a:solidFill>
                  <a:prstClr val="black"/>
                </a:solidFill>
                <a:latin typeface="Calibri" panose="020F0502020204030204" pitchFamily="34" charset="0"/>
              </a:rPr>
              <a:t>Monthly Brand Rx</a:t>
            </a:r>
          </a:p>
          <a:p>
            <a:pPr lvl="1" indent="-91438" eaLnBrk="0" hangingPunct="0">
              <a:spcBef>
                <a:spcPct val="20000"/>
              </a:spcBef>
              <a:buClr>
                <a:schemeClr val="tx2">
                  <a:lumMod val="90000"/>
                  <a:lumOff val="10000"/>
                </a:schemeClr>
              </a:buClr>
              <a:buFont typeface="Arial" pitchFamily="34" charset="0"/>
              <a:buChar char="•"/>
              <a:defRPr/>
            </a:pPr>
            <a:r>
              <a:rPr lang="en-US" sz="1100" dirty="0" smtClean="0">
                <a:solidFill>
                  <a:prstClr val="black"/>
                </a:solidFill>
                <a:latin typeface="Calibri" panose="020F0502020204030204" pitchFamily="34" charset="0"/>
              </a:rPr>
              <a:t>Monthly </a:t>
            </a:r>
            <a:r>
              <a:rPr lang="en-US" sz="1100" dirty="0">
                <a:solidFill>
                  <a:prstClr val="black"/>
                </a:solidFill>
                <a:latin typeface="Calibri" panose="020F0502020204030204" pitchFamily="34" charset="0"/>
              </a:rPr>
              <a:t>spend on each promotional </a:t>
            </a:r>
            <a:r>
              <a:rPr lang="en-US" sz="1100" dirty="0" smtClean="0">
                <a:solidFill>
                  <a:prstClr val="black"/>
                </a:solidFill>
                <a:latin typeface="Calibri" panose="020F0502020204030204" pitchFamily="34" charset="0"/>
              </a:rPr>
              <a:t>channel</a:t>
            </a:r>
          </a:p>
          <a:p>
            <a:pPr lvl="1" indent="-91438" eaLnBrk="0" hangingPunct="0">
              <a:spcBef>
                <a:spcPct val="20000"/>
              </a:spcBef>
              <a:buClr>
                <a:schemeClr val="tx2">
                  <a:lumMod val="90000"/>
                  <a:lumOff val="10000"/>
                </a:schemeClr>
              </a:buClr>
              <a:buFont typeface="Arial" pitchFamily="34" charset="0"/>
              <a:buChar char="•"/>
              <a:defRPr/>
            </a:pPr>
            <a:r>
              <a:rPr lang="en-US" sz="1100" dirty="0" smtClean="0">
                <a:solidFill>
                  <a:prstClr val="black"/>
                </a:solidFill>
                <a:latin typeface="Calibri" panose="020F0502020204030204" pitchFamily="34" charset="0"/>
              </a:rPr>
              <a:t>Market Performance data</a:t>
            </a:r>
          </a:p>
          <a:p>
            <a:pPr lvl="1" indent="-91438" eaLnBrk="0" hangingPunct="0">
              <a:spcBef>
                <a:spcPct val="20000"/>
              </a:spcBef>
              <a:buClr>
                <a:schemeClr val="tx2">
                  <a:lumMod val="90000"/>
                  <a:lumOff val="10000"/>
                </a:schemeClr>
              </a:buClr>
              <a:buFont typeface="Arial" pitchFamily="34" charset="0"/>
              <a:buChar char="•"/>
              <a:defRPr/>
            </a:pPr>
            <a:r>
              <a:rPr lang="en-US" sz="1100" dirty="0" smtClean="0">
                <a:solidFill>
                  <a:prstClr val="black"/>
                </a:solidFill>
                <a:latin typeface="Calibri" panose="020F0502020204030204" pitchFamily="34" charset="0"/>
              </a:rPr>
              <a:t>Competitor Analysis data</a:t>
            </a:r>
            <a:endParaRPr lang="en-US" sz="1200" dirty="0">
              <a:solidFill>
                <a:prstClr val="black"/>
              </a:solidFill>
              <a:latin typeface="Calibri" panose="020F0502020204030204" pitchFamily="34" charset="0"/>
            </a:endParaRPr>
          </a:p>
          <a:p>
            <a:pPr marL="365751" lvl="1" algn="ctr" eaLnBrk="0" hangingPunct="0">
              <a:spcBef>
                <a:spcPct val="20000"/>
              </a:spcBef>
              <a:buClr>
                <a:srgbClr val="DC642C"/>
              </a:buCl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200" dirty="0">
              <a:solidFill>
                <a:prstClr val="black"/>
              </a:solidFill>
              <a:latin typeface="Calibri" panose="020F0502020204030204" pitchFamily="34" charset="0"/>
            </a:endParaRPr>
          </a:p>
          <a:p>
            <a:pPr lvl="1" indent="-91438" eaLnBrk="0" hangingPunct="0">
              <a:spcBef>
                <a:spcPct val="20000"/>
              </a:spcBef>
              <a:buClr>
                <a:srgbClr val="DC642C"/>
              </a:buClr>
              <a:buFont typeface="Arial" pitchFamily="34" charset="0"/>
              <a:buChar char="•"/>
              <a:defRPr/>
            </a:pPr>
            <a:endParaRPr lang="en-US" sz="1100" dirty="0">
              <a:solidFill>
                <a:prstClr val="black"/>
              </a:solidFill>
              <a:latin typeface="Calibri" panose="020F0502020204030204" pitchFamily="34" charset="0"/>
            </a:endParaRPr>
          </a:p>
        </p:txBody>
      </p:sp>
      <p:sp>
        <p:nvSpPr>
          <p:cNvPr id="74" name="TextBox 73"/>
          <p:cNvSpPr txBox="1"/>
          <p:nvPr/>
        </p:nvSpPr>
        <p:spPr>
          <a:xfrm>
            <a:off x="4043357" y="2645880"/>
            <a:ext cx="3792147" cy="3660577"/>
          </a:xfrm>
          <a:prstGeom prst="roundRect">
            <a:avLst/>
          </a:prstGeom>
          <a:noFill/>
        </p:spPr>
        <p:txBody>
          <a:bodyPr wrap="square" rtlCol="0">
            <a:spAutoFit/>
          </a:bodyPr>
          <a:lstStyle/>
          <a:p>
            <a:pPr marL="171446" indent="-171446">
              <a:buFont typeface="Arial" panose="020B0604020202020204" pitchFamily="34" charset="0"/>
              <a:buChar char="•"/>
            </a:pPr>
            <a:r>
              <a:rPr lang="en-US" sz="1100" dirty="0" smtClean="0">
                <a:solidFill>
                  <a:prstClr val="black"/>
                </a:solidFill>
                <a:latin typeface="Calibri" panose="020F0502020204030204" pitchFamily="34" charset="0"/>
              </a:rPr>
              <a:t>Aggregate brand </a:t>
            </a:r>
            <a:r>
              <a:rPr lang="en-US" sz="1100" dirty="0">
                <a:solidFill>
                  <a:prstClr val="black"/>
                </a:solidFill>
                <a:latin typeface="Calibri" panose="020F0502020204030204" pitchFamily="34" charset="0"/>
              </a:rPr>
              <a:t>level monthly sales and promotional spend data for all </a:t>
            </a:r>
            <a:r>
              <a:rPr lang="en-US" sz="1100" dirty="0" smtClean="0">
                <a:solidFill>
                  <a:prstClr val="black"/>
                </a:solidFill>
                <a:latin typeface="Calibri" panose="020F0502020204030204" pitchFamily="34" charset="0"/>
              </a:rPr>
              <a:t>channels</a:t>
            </a:r>
          </a:p>
          <a:p>
            <a:pPr marL="171446" indent="-171446">
              <a:buFont typeface="Arial" panose="020B0604020202020204" pitchFamily="34" charset="0"/>
              <a:buChar char="•"/>
            </a:pPr>
            <a:endParaRPr lang="en-US" sz="1100" dirty="0" smtClean="0">
              <a:solidFill>
                <a:prstClr val="black"/>
              </a:solidFill>
              <a:latin typeface="Calibri" panose="020F0502020204030204" pitchFamily="34" charset="0"/>
            </a:endParaRPr>
          </a:p>
          <a:p>
            <a:pPr marL="171446" indent="-171446">
              <a:buFont typeface="Arial" panose="020B0604020202020204" pitchFamily="34" charset="0"/>
              <a:buChar char="•"/>
            </a:pPr>
            <a:r>
              <a:rPr lang="en-US" sz="1100" dirty="0" smtClean="0">
                <a:solidFill>
                  <a:prstClr val="black"/>
                </a:solidFill>
                <a:latin typeface="Calibri" panose="020F0502020204030204" pitchFamily="34" charset="0"/>
              </a:rPr>
              <a:t>Determine competitive performance of a brand in its </a:t>
            </a:r>
            <a:r>
              <a:rPr lang="en-US" sz="1100" dirty="0" smtClean="0">
                <a:solidFill>
                  <a:prstClr val="black"/>
                </a:solidFill>
                <a:latin typeface="Calibri" panose="020F0502020204030204" pitchFamily="34" charset="0"/>
              </a:rPr>
              <a:t>franchise </a:t>
            </a:r>
            <a:r>
              <a:rPr lang="en-US" sz="1100" dirty="0" smtClean="0">
                <a:solidFill>
                  <a:srgbClr val="FF0000"/>
                </a:solidFill>
                <a:latin typeface="Calibri" panose="020F0502020204030204" pitchFamily="34" charset="0"/>
              </a:rPr>
              <a:t>visibility</a:t>
            </a:r>
            <a:endParaRPr lang="en-US" sz="1100" dirty="0" smtClean="0">
              <a:solidFill>
                <a:srgbClr val="FF0000"/>
              </a:solidFill>
              <a:latin typeface="Calibri" panose="020F0502020204030204" pitchFamily="34" charset="0"/>
            </a:endParaRPr>
          </a:p>
          <a:p>
            <a:pPr marL="171446" indent="-171446">
              <a:buFont typeface="Arial" panose="020B0604020202020204" pitchFamily="34" charset="0"/>
              <a:buChar char="•"/>
            </a:pPr>
            <a:endParaRPr lang="en-US" sz="1100" dirty="0">
              <a:solidFill>
                <a:prstClr val="black"/>
              </a:solidFill>
              <a:latin typeface="Calibri" panose="020F0502020204030204" pitchFamily="34" charset="0"/>
            </a:endParaRPr>
          </a:p>
          <a:p>
            <a:pPr marL="171446" indent="-171446">
              <a:buFont typeface="Arial" panose="020B0604020202020204" pitchFamily="34" charset="0"/>
              <a:buChar char="•"/>
            </a:pPr>
            <a:r>
              <a:rPr lang="en-US" sz="1100" dirty="0" smtClean="0">
                <a:solidFill>
                  <a:prstClr val="black"/>
                </a:solidFill>
                <a:latin typeface="Calibri" panose="020F0502020204030204" pitchFamily="34" charset="0"/>
              </a:rPr>
              <a:t>Forecast </a:t>
            </a:r>
            <a:r>
              <a:rPr lang="en-US" sz="1100" dirty="0">
                <a:solidFill>
                  <a:prstClr val="black"/>
                </a:solidFill>
                <a:latin typeface="Calibri" panose="020F0502020204030204" pitchFamily="34" charset="0"/>
              </a:rPr>
              <a:t>the product sales on the basis of historical data where promotional channel spending is taken as input variable and Market </a:t>
            </a:r>
            <a:r>
              <a:rPr lang="en-US" sz="1100" dirty="0" smtClean="0">
                <a:solidFill>
                  <a:prstClr val="black"/>
                </a:solidFill>
                <a:latin typeface="Calibri" panose="020F0502020204030204" pitchFamily="34" charset="0"/>
              </a:rPr>
              <a:t>Rx</a:t>
            </a:r>
            <a:r>
              <a:rPr lang="en-US" sz="1100" dirty="0" smtClean="0">
                <a:solidFill>
                  <a:srgbClr val="FF0000"/>
                </a:solidFill>
                <a:latin typeface="Calibri" panose="020F0502020204030204" pitchFamily="34" charset="0"/>
              </a:rPr>
              <a:t>??</a:t>
            </a:r>
            <a:r>
              <a:rPr lang="en-US" sz="1100" dirty="0" smtClean="0">
                <a:solidFill>
                  <a:prstClr val="black"/>
                </a:solidFill>
                <a:latin typeface="Calibri" panose="020F0502020204030204" pitchFamily="34" charset="0"/>
              </a:rPr>
              <a:t> </a:t>
            </a:r>
            <a:r>
              <a:rPr lang="en-US" sz="1100" dirty="0">
                <a:solidFill>
                  <a:prstClr val="black"/>
                </a:solidFill>
                <a:latin typeface="Calibri" panose="020F0502020204030204" pitchFamily="34" charset="0"/>
              </a:rPr>
              <a:t>is taken as output variable</a:t>
            </a:r>
          </a:p>
          <a:p>
            <a:endParaRPr lang="en-US" sz="1100" dirty="0">
              <a:solidFill>
                <a:prstClr val="black"/>
              </a:solidFill>
              <a:latin typeface="Calibri" panose="020F0502020204030204" pitchFamily="34" charset="0"/>
            </a:endParaRPr>
          </a:p>
          <a:p>
            <a:pPr marL="171446" indent="-171446">
              <a:buFont typeface="Arial" panose="020B0604020202020204" pitchFamily="34" charset="0"/>
              <a:buChar char="•"/>
            </a:pPr>
            <a:r>
              <a:rPr lang="en-US" sz="1100" dirty="0">
                <a:solidFill>
                  <a:prstClr val="black"/>
                </a:solidFill>
                <a:latin typeface="Calibri" panose="020F0502020204030204" pitchFamily="34" charset="0"/>
              </a:rPr>
              <a:t>The historical data from Market Rx of competitor as well as own product is used for time series </a:t>
            </a:r>
            <a:r>
              <a:rPr lang="en-US" sz="1100" dirty="0" smtClean="0">
                <a:solidFill>
                  <a:prstClr val="black"/>
                </a:solidFill>
                <a:latin typeface="Calibri" panose="020F0502020204030204" pitchFamily="34" charset="0"/>
              </a:rPr>
              <a:t>analysis </a:t>
            </a:r>
            <a:r>
              <a:rPr lang="en-US" sz="1100" dirty="0" smtClean="0">
                <a:solidFill>
                  <a:srgbClr val="FF0000"/>
                </a:solidFill>
                <a:latin typeface="Calibri" panose="020F0502020204030204" pitchFamily="34" charset="0"/>
              </a:rPr>
              <a:t>Rx Dollars is an imp performance index, need to push this up</a:t>
            </a:r>
            <a:endParaRPr lang="en-US" sz="1100" dirty="0">
              <a:solidFill>
                <a:srgbClr val="FF0000"/>
              </a:solidFill>
              <a:latin typeface="Calibri" panose="020F0502020204030204" pitchFamily="34" charset="0"/>
            </a:endParaRPr>
          </a:p>
          <a:p>
            <a:pPr marL="171446" indent="-171446">
              <a:buFont typeface="Arial" panose="020B0604020202020204" pitchFamily="34" charset="0"/>
              <a:buChar char="•"/>
            </a:pPr>
            <a:endParaRPr lang="en-US" sz="1100" dirty="0">
              <a:solidFill>
                <a:prstClr val="black"/>
              </a:solidFill>
              <a:latin typeface="Calibri" panose="020F0502020204030204" pitchFamily="34" charset="0"/>
            </a:endParaRPr>
          </a:p>
          <a:p>
            <a:pPr marL="171446" indent="-171446">
              <a:buFont typeface="Arial" panose="020B0604020202020204" pitchFamily="34" charset="0"/>
              <a:buChar char="•"/>
            </a:pPr>
            <a:r>
              <a:rPr lang="en-US" sz="1100" dirty="0">
                <a:solidFill>
                  <a:prstClr val="black"/>
                </a:solidFill>
                <a:latin typeface="Calibri" panose="020F0502020204030204" pitchFamily="34" charset="0"/>
              </a:rPr>
              <a:t>Aggregation of all the product sales from individual market will lead to determination of overall market scenario in the </a:t>
            </a:r>
            <a:r>
              <a:rPr lang="en-US" sz="1100" dirty="0" smtClean="0">
                <a:solidFill>
                  <a:prstClr val="black"/>
                </a:solidFill>
                <a:latin typeface="Calibri" panose="020F0502020204030204" pitchFamily="34" charset="0"/>
              </a:rPr>
              <a:t>future </a:t>
            </a:r>
            <a:r>
              <a:rPr lang="en-US" sz="1100" dirty="0" smtClean="0">
                <a:solidFill>
                  <a:srgbClr val="FF0000"/>
                </a:solidFill>
                <a:latin typeface="Calibri" panose="020F0502020204030204" pitchFamily="34" charset="0"/>
              </a:rPr>
              <a:t>Geography dimension addition</a:t>
            </a:r>
            <a:endParaRPr lang="en-US" sz="1200" dirty="0">
              <a:solidFill>
                <a:srgbClr val="FF0000"/>
              </a:solidFill>
              <a:latin typeface="Calibri" panose="020F0502020204030204" pitchFamily="34" charset="0"/>
            </a:endParaRPr>
          </a:p>
        </p:txBody>
      </p:sp>
      <p:sp>
        <p:nvSpPr>
          <p:cNvPr id="75" name="TextBox 74"/>
          <p:cNvSpPr txBox="1"/>
          <p:nvPr/>
        </p:nvSpPr>
        <p:spPr>
          <a:xfrm>
            <a:off x="8022838" y="3914398"/>
            <a:ext cx="3657559" cy="938719"/>
          </a:xfrm>
          <a:prstGeom prst="rect">
            <a:avLst/>
          </a:prstGeom>
          <a:noFill/>
        </p:spPr>
        <p:txBody>
          <a:bodyPr wrap="square" rtlCol="0">
            <a:spAutoFit/>
          </a:bodyPr>
          <a:lstStyle/>
          <a:p>
            <a:pPr marL="171446" indent="-171446">
              <a:buFont typeface="Arial" panose="020B0604020202020204" pitchFamily="34" charset="0"/>
              <a:buChar char="•"/>
            </a:pPr>
            <a:r>
              <a:rPr lang="en-US" sz="1100" dirty="0">
                <a:solidFill>
                  <a:prstClr val="black"/>
                </a:solidFill>
                <a:latin typeface="Calibri" panose="020F0502020204030204" pitchFamily="34" charset="0"/>
              </a:rPr>
              <a:t>This type of time series analysis may aid in</a:t>
            </a:r>
          </a:p>
          <a:p>
            <a:pPr marL="628635" lvl="1" indent="-171446">
              <a:buFont typeface="Arial" panose="020B0604020202020204" pitchFamily="34" charset="0"/>
              <a:buChar char="•"/>
            </a:pPr>
            <a:r>
              <a:rPr lang="en-US" sz="1100" dirty="0">
                <a:solidFill>
                  <a:prstClr val="black"/>
                </a:solidFill>
                <a:latin typeface="Calibri" panose="020F0502020204030204" pitchFamily="34" charset="0"/>
              </a:rPr>
              <a:t>Determining how past promotions affected the historical </a:t>
            </a:r>
            <a:r>
              <a:rPr lang="en-US" sz="1100" dirty="0" smtClean="0">
                <a:solidFill>
                  <a:prstClr val="black"/>
                </a:solidFill>
                <a:latin typeface="Calibri" panose="020F0502020204030204" pitchFamily="34" charset="0"/>
              </a:rPr>
              <a:t>sales </a:t>
            </a:r>
            <a:r>
              <a:rPr lang="en-US" sz="1100" dirty="0" smtClean="0">
                <a:solidFill>
                  <a:srgbClr val="FF0000"/>
                </a:solidFill>
                <a:latin typeface="Calibri" panose="020F0502020204030204" pitchFamily="34" charset="0"/>
              </a:rPr>
              <a:t>key shortfalls/outcomes</a:t>
            </a:r>
            <a:r>
              <a:rPr lang="en-US" sz="1100" dirty="0" smtClean="0">
                <a:solidFill>
                  <a:prstClr val="black"/>
                </a:solidFill>
                <a:latin typeface="Calibri" panose="020F0502020204030204" pitchFamily="34" charset="0"/>
              </a:rPr>
              <a:t> </a:t>
            </a:r>
            <a:endParaRPr lang="en-US" sz="1100" dirty="0">
              <a:solidFill>
                <a:prstClr val="black"/>
              </a:solidFill>
              <a:latin typeface="Calibri" panose="020F0502020204030204" pitchFamily="34" charset="0"/>
            </a:endParaRPr>
          </a:p>
          <a:p>
            <a:pPr marL="628635" lvl="1" indent="-171446">
              <a:buFont typeface="Arial" panose="020B0604020202020204" pitchFamily="34" charset="0"/>
              <a:buChar char="•"/>
            </a:pPr>
            <a:r>
              <a:rPr lang="en-US" sz="1100" dirty="0">
                <a:solidFill>
                  <a:prstClr val="black"/>
                </a:solidFill>
                <a:latin typeface="Calibri" panose="020F0502020204030204" pitchFamily="34" charset="0"/>
              </a:rPr>
              <a:t>Predicting how proposed promotions may influence the </a:t>
            </a:r>
            <a:r>
              <a:rPr lang="en-US" sz="1100" dirty="0" smtClean="0">
                <a:solidFill>
                  <a:prstClr val="black"/>
                </a:solidFill>
                <a:latin typeface="Calibri" panose="020F0502020204030204" pitchFamily="34" charset="0"/>
              </a:rPr>
              <a:t>future </a:t>
            </a:r>
            <a:r>
              <a:rPr lang="en-US" sz="1100" dirty="0" smtClean="0">
                <a:solidFill>
                  <a:srgbClr val="FF0000"/>
                </a:solidFill>
                <a:latin typeface="Calibri" panose="020F0502020204030204" pitchFamily="34" charset="0"/>
              </a:rPr>
              <a:t>highlight key outcomes</a:t>
            </a:r>
            <a:endParaRPr lang="en-US" sz="1100" dirty="0">
              <a:solidFill>
                <a:srgbClr val="FF0000"/>
              </a:solidFill>
              <a:latin typeface="Calibri" panose="020F0502020204030204" pitchFamily="34" charset="0"/>
            </a:endParaRPr>
          </a:p>
        </p:txBody>
      </p:sp>
      <p:sp>
        <p:nvSpPr>
          <p:cNvPr id="76" name="TextBox 75"/>
          <p:cNvSpPr txBox="1"/>
          <p:nvPr/>
        </p:nvSpPr>
        <p:spPr>
          <a:xfrm>
            <a:off x="7789290" y="4131885"/>
            <a:ext cx="4035535" cy="538609"/>
          </a:xfrm>
          <a:prstGeom prst="rect">
            <a:avLst/>
          </a:prstGeom>
          <a:noFill/>
        </p:spPr>
        <p:txBody>
          <a:bodyPr wrap="square" rtlCol="0">
            <a:spAutoFit/>
          </a:bodyPr>
          <a:lstStyle/>
          <a:p>
            <a:pPr marL="628635" lvl="1" indent="-171446">
              <a:buFont typeface="Arial" panose="020B0604020202020204" pitchFamily="34" charset="0"/>
              <a:buChar char="•"/>
            </a:pPr>
            <a:endParaRPr lang="en-US" sz="1100" dirty="0">
              <a:solidFill>
                <a:prstClr val="black"/>
              </a:solidFill>
              <a:latin typeface="Calibri" panose="020F0502020204030204" pitchFamily="34" charset="0"/>
            </a:endParaRPr>
          </a:p>
          <a:p>
            <a:endParaRPr lang="en-US" sz="1800" dirty="0">
              <a:latin typeface="Calibri" panose="020F0502020204030204" pitchFamily="34" charset="0"/>
            </a:endParaRPr>
          </a:p>
        </p:txBody>
      </p:sp>
      <p:sp>
        <p:nvSpPr>
          <p:cNvPr id="77" name="TextBox 76"/>
          <p:cNvSpPr txBox="1"/>
          <p:nvPr/>
        </p:nvSpPr>
        <p:spPr>
          <a:xfrm>
            <a:off x="8102259" y="4944798"/>
            <a:ext cx="3657559" cy="938719"/>
          </a:xfrm>
          <a:prstGeom prst="rect">
            <a:avLst/>
          </a:prstGeom>
          <a:noFill/>
        </p:spPr>
        <p:txBody>
          <a:bodyPr wrap="square" rtlCol="0">
            <a:spAutoFit/>
          </a:bodyPr>
          <a:lstStyle/>
          <a:p>
            <a:pPr marL="171446" indent="-171446">
              <a:buFont typeface="Arial" panose="020B0604020202020204" pitchFamily="34" charset="0"/>
              <a:buChar char="•"/>
            </a:pPr>
            <a:r>
              <a:rPr lang="en-US" sz="1100" dirty="0">
                <a:solidFill>
                  <a:prstClr val="black"/>
                </a:solidFill>
                <a:latin typeface="Calibri" panose="020F0502020204030204" pitchFamily="34" charset="0"/>
              </a:rPr>
              <a:t>Recommendation of </a:t>
            </a:r>
            <a:r>
              <a:rPr lang="en-US" sz="1100" dirty="0" smtClean="0">
                <a:solidFill>
                  <a:prstClr val="black"/>
                </a:solidFill>
                <a:latin typeface="Calibri" panose="020F0502020204030204" pitchFamily="34" charset="0"/>
              </a:rPr>
              <a:t>marketing </a:t>
            </a:r>
            <a:r>
              <a:rPr lang="en-US" sz="1100" dirty="0">
                <a:solidFill>
                  <a:prstClr val="black"/>
                </a:solidFill>
                <a:latin typeface="Calibri" panose="020F0502020204030204" pitchFamily="34" charset="0"/>
              </a:rPr>
              <a:t>strategies on the basis of  appropriate chosen promotional mix </a:t>
            </a:r>
            <a:r>
              <a:rPr lang="en-US" sz="1100" dirty="0" smtClean="0">
                <a:solidFill>
                  <a:srgbClr val="FF0000"/>
                </a:solidFill>
                <a:latin typeface="Calibri" panose="020F0502020204030204" pitchFamily="34" charset="0"/>
              </a:rPr>
              <a:t>visibility</a:t>
            </a:r>
            <a:endParaRPr lang="en-US" sz="1100" dirty="0">
              <a:solidFill>
                <a:srgbClr val="FF0000"/>
              </a:solidFill>
              <a:latin typeface="Calibri" panose="020F0502020204030204" pitchFamily="34" charset="0"/>
            </a:endParaRPr>
          </a:p>
          <a:p>
            <a:pPr marL="171446" indent="-171446">
              <a:buFont typeface="Arial" panose="020B0604020202020204" pitchFamily="34" charset="0"/>
              <a:buChar char="•"/>
            </a:pPr>
            <a:endParaRPr lang="en-US" sz="1100" dirty="0">
              <a:solidFill>
                <a:prstClr val="black"/>
              </a:solidFill>
              <a:latin typeface="Calibri" panose="020F0502020204030204" pitchFamily="34" charset="0"/>
            </a:endParaRPr>
          </a:p>
          <a:p>
            <a:pPr marL="171446" indent="-171446">
              <a:buFont typeface="Arial" panose="020B0604020202020204" pitchFamily="34" charset="0"/>
              <a:buChar char="•"/>
            </a:pPr>
            <a:r>
              <a:rPr lang="en-US" sz="1100" dirty="0">
                <a:solidFill>
                  <a:prstClr val="black"/>
                </a:solidFill>
                <a:latin typeface="Calibri" panose="020F0502020204030204" pitchFamily="34" charset="0"/>
              </a:rPr>
              <a:t>Forecasting </a:t>
            </a:r>
            <a:r>
              <a:rPr lang="en-US" sz="1100" dirty="0" smtClean="0">
                <a:solidFill>
                  <a:prstClr val="black"/>
                </a:solidFill>
                <a:latin typeface="Calibri" panose="020F0502020204030204" pitchFamily="34" charset="0"/>
              </a:rPr>
              <a:t>the future </a:t>
            </a:r>
            <a:r>
              <a:rPr lang="en-US" sz="1100" dirty="0">
                <a:solidFill>
                  <a:prstClr val="black"/>
                </a:solidFill>
                <a:latin typeface="Calibri" panose="020F0502020204030204" pitchFamily="34" charset="0"/>
              </a:rPr>
              <a:t>market scenario </a:t>
            </a:r>
            <a:r>
              <a:rPr lang="en-US" sz="1100" dirty="0" smtClean="0">
                <a:solidFill>
                  <a:prstClr val="black"/>
                </a:solidFill>
                <a:latin typeface="Calibri" panose="020F0502020204030204" pitchFamily="34" charset="0"/>
              </a:rPr>
              <a:t>on </a:t>
            </a:r>
            <a:r>
              <a:rPr lang="en-US" sz="1100" dirty="0">
                <a:solidFill>
                  <a:prstClr val="black"/>
                </a:solidFill>
                <a:latin typeface="Calibri" panose="020F0502020204030204" pitchFamily="34" charset="0"/>
              </a:rPr>
              <a:t>the basis of existing </a:t>
            </a:r>
            <a:r>
              <a:rPr lang="en-US" sz="1100" dirty="0" smtClean="0">
                <a:solidFill>
                  <a:prstClr val="black"/>
                </a:solidFill>
                <a:latin typeface="Calibri" panose="020F0502020204030204" pitchFamily="34" charset="0"/>
              </a:rPr>
              <a:t> marketing strategy</a:t>
            </a:r>
            <a:endParaRPr lang="en-US" sz="1100" dirty="0">
              <a:solidFill>
                <a:prstClr val="black"/>
              </a:solidFill>
              <a:latin typeface="Calibri" panose="020F0502020204030204" pitchFamily="34" charset="0"/>
            </a:endParaRPr>
          </a:p>
        </p:txBody>
      </p:sp>
      <p:pic>
        <p:nvPicPr>
          <p:cNvPr id="79" name="Picture 78"/>
          <p:cNvPicPr/>
          <p:nvPr/>
        </p:nvPicPr>
        <p:blipFill rotWithShape="1">
          <a:blip r:embed="rId6"/>
          <a:srcRect l="26106" t="29638" r="34942" b="14117"/>
          <a:stretch/>
        </p:blipFill>
        <p:spPr>
          <a:xfrm>
            <a:off x="8856791" y="2453912"/>
            <a:ext cx="2089883" cy="1460486"/>
          </a:xfrm>
          <a:prstGeom prst="rect">
            <a:avLst/>
          </a:prstGeom>
        </p:spPr>
      </p:pic>
      <p:sp>
        <p:nvSpPr>
          <p:cNvPr id="5" name="Rectangle 4"/>
          <p:cNvSpPr/>
          <p:nvPr/>
        </p:nvSpPr>
        <p:spPr>
          <a:xfrm>
            <a:off x="379730" y="768071"/>
            <a:ext cx="6096000" cy="297454"/>
          </a:xfrm>
          <a:prstGeom prst="rect">
            <a:avLst/>
          </a:prstGeom>
        </p:spPr>
        <p:txBody>
          <a:bodyPr>
            <a:spAutoFit/>
          </a:bodyPr>
          <a:lstStyle/>
          <a:p>
            <a:r>
              <a:rPr lang="en-US" sz="1333" dirty="0">
                <a:solidFill>
                  <a:schemeClr val="accent5">
                    <a:lumMod val="75000"/>
                  </a:schemeClr>
                </a:solidFill>
                <a:latin typeface="Calibri" panose="020F0502020204030204" pitchFamily="34" charset="0"/>
                <a:ea typeface="+mj-ea"/>
                <a:cs typeface="+mj-cs"/>
              </a:rPr>
              <a:t>Leverage past promotion and sales data and simulate the future outcomes</a:t>
            </a:r>
          </a:p>
        </p:txBody>
      </p:sp>
    </p:spTree>
    <p:extLst>
      <p:ext uri="{BB962C8B-B14F-4D97-AF65-F5344CB8AC3E}">
        <p14:creationId xmlns:p14="http://schemas.microsoft.com/office/powerpoint/2010/main" val="354708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18</a:t>
            </a:fld>
            <a:endParaRPr lang="en-US" dirty="0"/>
          </a:p>
        </p:txBody>
      </p:sp>
      <p:sp>
        <p:nvSpPr>
          <p:cNvPr id="3" name="Title 1"/>
          <p:cNvSpPr>
            <a:spLocks noGrp="1"/>
          </p:cNvSpPr>
          <p:nvPr>
            <p:ph type="title"/>
          </p:nvPr>
        </p:nvSpPr>
        <p:spPr>
          <a:xfrm>
            <a:off x="485497" y="285429"/>
            <a:ext cx="11180064" cy="1060704"/>
          </a:xfrm>
        </p:spPr>
        <p:txBody>
          <a:bodyPr/>
          <a:lstStyle/>
          <a:p>
            <a:r>
              <a:rPr lang="en-US" dirty="0"/>
              <a:t>Prototype Readiness </a:t>
            </a:r>
          </a:p>
        </p:txBody>
      </p:sp>
      <p:sp>
        <p:nvSpPr>
          <p:cNvPr id="5" name="Content Placeholder 5"/>
          <p:cNvSpPr>
            <a:spLocks noGrp="1"/>
          </p:cNvSpPr>
          <p:nvPr>
            <p:ph idx="1"/>
          </p:nvPr>
        </p:nvSpPr>
        <p:spPr>
          <a:xfrm>
            <a:off x="512064" y="1171218"/>
            <a:ext cx="11180064" cy="4955261"/>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a:bodyPr>
          <a:lstStyle/>
          <a:p>
            <a:pPr marL="487668" indent="-243834">
              <a:lnSpc>
                <a:spcPts val="2400"/>
              </a:lnSpc>
              <a:buClr>
                <a:schemeClr val="bg1">
                  <a:lumMod val="50000"/>
                </a:schemeClr>
              </a:buCl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What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critical feature of the solution you would want to showcase as a working prototype as part of Idea Harvest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2020?</a:t>
            </a:r>
          </a:p>
          <a:p>
            <a:pPr marL="487668" indent="-243834">
              <a:lnSpc>
                <a:spcPts val="2400"/>
              </a:lnSpc>
              <a:buClr>
                <a:schemeClr val="bg1">
                  <a:lumMod val="50000"/>
                </a:schemeClr>
              </a:buClr>
              <a:buFont typeface="Arial" panose="020B0604020202020204" pitchFamily="34" charset="0"/>
              <a:buChar char="•"/>
            </a:pP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AI/ML model-based Channel Impact Simulator, Market Forecaster, Marketing Analysis and Recommendation for Marketing Mix</a:t>
            </a:r>
            <a:endPar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Is there a lab or technical support or any other support you are looking for in developing the above as  a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prototype?</a:t>
            </a:r>
          </a:p>
          <a:p>
            <a:pPr marL="243834">
              <a:lnSpc>
                <a:spcPts val="2400"/>
              </a:lnSpc>
              <a:buClr>
                <a:schemeClr val="bg1">
                  <a:lumMod val="50000"/>
                </a:schemeClr>
              </a:buClr>
            </a:pPr>
            <a:r>
              <a:rPr lang="en-US" sz="1600" dirty="0" smtClean="0">
                <a:solidFill>
                  <a:schemeClr val="accent2"/>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Webserver to host the application</a:t>
            </a:r>
            <a:endPar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Have you communicated to your client about this particular solution and is he interested? </a:t>
            </a:r>
            <a:endPar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243834">
              <a:lnSpc>
                <a:spcPts val="2400"/>
              </a:lnSpc>
              <a:buClr>
                <a:schemeClr val="bg1">
                  <a:lumMod val="50000"/>
                </a:schemeClr>
              </a:buCl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We have not yet communicated to our client as we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are mostly engaged in commercial reporting and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analytics.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We would like to get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some information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on their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Marketing Analytics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needs before moving forward. However this solution has appeal in other clients as well. </a:t>
            </a:r>
          </a:p>
          <a:p>
            <a:pPr marL="529584" indent="-285750">
              <a:lnSpc>
                <a:spcPts val="2400"/>
              </a:lnSpc>
              <a:buClr>
                <a:schemeClr val="bg1">
                  <a:lumMod val="50000"/>
                </a:schemeClr>
              </a:buCl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Would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you be willing to showcase the prototype as part of Idea Harvest  presentation  if your client is invited as one of the panelists? Or are there any reservations? </a:t>
            </a:r>
            <a:endPar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243834">
              <a:lnSpc>
                <a:spcPts val="2400"/>
              </a:lnSpc>
              <a:buClr>
                <a:schemeClr val="bg1">
                  <a:lumMod val="50000"/>
                </a:schemeClr>
              </a:buClr>
            </a:pP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As mentioned above, we need to have more information on Client landscape in this area before presenting the solution</a:t>
            </a:r>
          </a:p>
          <a:p>
            <a:pPr marL="243834">
              <a:lnSpc>
                <a:spcPts val="2400"/>
              </a:lnSpc>
              <a:buClr>
                <a:schemeClr val="bg1">
                  <a:lumMod val="50000"/>
                </a:schemeClr>
              </a:buClr>
            </a:pPr>
            <a:endParaRPr lang="en-US" sz="1600" dirty="0">
              <a:solidFill>
                <a:srgbClr val="FF0000"/>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1600" dirty="0">
              <a:solidFill>
                <a:schemeClr val="tx1">
                  <a:lumMod val="95000"/>
                  <a:lumOff val="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6852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19</a:t>
            </a:fld>
            <a:endParaRPr lang="en-US" dirty="0"/>
          </a:p>
        </p:txBody>
      </p:sp>
      <p:sp>
        <p:nvSpPr>
          <p:cNvPr id="3" name="Title 1"/>
          <p:cNvSpPr>
            <a:spLocks noGrp="1"/>
          </p:cNvSpPr>
          <p:nvPr>
            <p:ph type="title"/>
          </p:nvPr>
        </p:nvSpPr>
        <p:spPr>
          <a:xfrm>
            <a:off x="512064" y="365760"/>
            <a:ext cx="11180064" cy="1060704"/>
          </a:xfrm>
        </p:spPr>
        <p:txBody>
          <a:bodyPr/>
          <a:lstStyle/>
          <a:p>
            <a:r>
              <a:rPr lang="en-US" dirty="0" smtClean="0">
                <a:ea typeface="Segoe UI" panose="020B0502040204020203" pitchFamily="34" charset="0"/>
                <a:cs typeface="Segoe UI" panose="020B0502040204020203" pitchFamily="34" charset="0"/>
              </a:rPr>
              <a:t>Recommended implementation schedule</a:t>
            </a:r>
            <a:endParaRPr lang="en-US" dirty="0"/>
          </a:p>
        </p:txBody>
      </p:sp>
      <p:sp>
        <p:nvSpPr>
          <p:cNvPr id="5" name="Content Placeholder 6"/>
          <p:cNvSpPr>
            <a:spLocks noGrp="1"/>
          </p:cNvSpPr>
          <p:nvPr>
            <p:ph idx="1"/>
          </p:nvPr>
        </p:nvSpPr>
        <p:spPr>
          <a:xfrm>
            <a:off x="348342" y="1001260"/>
            <a:ext cx="11180064" cy="4425696"/>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a:bodyPr>
          <a:lstStyle/>
          <a:p>
            <a:pPr>
              <a:lnSpc>
                <a:spcPts val="2400"/>
              </a:lnSpc>
              <a:buClr>
                <a:schemeClr val="bg1">
                  <a:lumMod val="50000"/>
                </a:schemeClr>
              </a:buCl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97475444"/>
              </p:ext>
            </p:extLst>
          </p:nvPr>
        </p:nvGraphicFramePr>
        <p:xfrm>
          <a:off x="512064" y="1426464"/>
          <a:ext cx="10852621" cy="2391262"/>
        </p:xfrm>
        <a:graphic>
          <a:graphicData uri="http://schemas.openxmlformats.org/drawingml/2006/table">
            <a:tbl>
              <a:tblPr/>
              <a:tblGrid>
                <a:gridCol w="1755821">
                  <a:extLst>
                    <a:ext uri="{9D8B030D-6E8A-4147-A177-3AD203B41FA5}">
                      <a16:colId xmlns:a16="http://schemas.microsoft.com/office/drawing/2014/main" val="2958890889"/>
                    </a:ext>
                  </a:extLst>
                </a:gridCol>
                <a:gridCol w="1796986">
                  <a:extLst>
                    <a:ext uri="{9D8B030D-6E8A-4147-A177-3AD203B41FA5}">
                      <a16:colId xmlns:a16="http://schemas.microsoft.com/office/drawing/2014/main" val="2189563501"/>
                    </a:ext>
                  </a:extLst>
                </a:gridCol>
                <a:gridCol w="3649907">
                  <a:extLst>
                    <a:ext uri="{9D8B030D-6E8A-4147-A177-3AD203B41FA5}">
                      <a16:colId xmlns:a16="http://schemas.microsoft.com/office/drawing/2014/main" val="1465111669"/>
                    </a:ext>
                  </a:extLst>
                </a:gridCol>
                <a:gridCol w="3649907">
                  <a:extLst>
                    <a:ext uri="{9D8B030D-6E8A-4147-A177-3AD203B41FA5}">
                      <a16:colId xmlns:a16="http://schemas.microsoft.com/office/drawing/2014/main" val="3173607813"/>
                    </a:ext>
                  </a:extLst>
                </a:gridCol>
              </a:tblGrid>
              <a:tr h="223091">
                <a:tc>
                  <a:txBody>
                    <a:bodyPr/>
                    <a:lstStyle/>
                    <a:p>
                      <a:pPr algn="l" fontAlgn="t"/>
                      <a:r>
                        <a:rPr lang="en-US" sz="1600" b="1" i="0" u="none" strike="noStrike" dirty="0">
                          <a:solidFill>
                            <a:schemeClr val="bg1"/>
                          </a:solidFill>
                          <a:effectLst/>
                          <a:latin typeface="Calibri" panose="020F0502020204030204" pitchFamily="34" charset="0"/>
                        </a:rPr>
                        <a:t>Program Plan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t"/>
                      <a:r>
                        <a:rPr lang="en-US" sz="1600" b="1" i="0" u="none" strike="noStrike" dirty="0">
                          <a:solidFill>
                            <a:schemeClr val="bg1"/>
                          </a:solidFill>
                          <a:effectLst/>
                          <a:latin typeface="Calibri" panose="020F0502020204030204" pitchFamily="34" charset="0"/>
                        </a:rPr>
                        <a:t>Description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t"/>
                      <a:r>
                        <a:rPr lang="en-US" sz="1600" b="1" i="0" u="none" strike="noStrike" dirty="0">
                          <a:solidFill>
                            <a:schemeClr val="bg1"/>
                          </a:solidFill>
                          <a:effectLst/>
                          <a:latin typeface="Calibri" panose="020F0502020204030204" pitchFamily="34" charset="0"/>
                        </a:rPr>
                        <a:t>Activities / Feature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t"/>
                      <a:r>
                        <a:rPr lang="en-US" sz="1600" b="1" i="0" u="none" strike="noStrike" dirty="0" smtClean="0">
                          <a:solidFill>
                            <a:schemeClr val="bg1"/>
                          </a:solidFill>
                          <a:effectLst/>
                          <a:latin typeface="Calibri" panose="020F0502020204030204" pitchFamily="34" charset="0"/>
                        </a:rPr>
                        <a:t>Timeline</a:t>
                      </a:r>
                      <a:endParaRPr lang="en-US" sz="1600" b="1" i="0" u="none" strike="noStrike" dirty="0">
                        <a:solidFill>
                          <a:schemeClr val="bg1"/>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518223560"/>
                  </a:ext>
                </a:extLst>
              </a:tr>
              <a:tr h="353821">
                <a:tc rowSpan="6">
                  <a:txBody>
                    <a:bodyPr/>
                    <a:lstStyle/>
                    <a:p>
                      <a:pPr algn="l" fontAlgn="t"/>
                      <a:r>
                        <a:rPr lang="en-US" sz="1300" b="1" i="0" u="none" strike="noStrike" dirty="0" smtClean="0">
                          <a:solidFill>
                            <a:srgbClr val="000000"/>
                          </a:solidFill>
                          <a:effectLst/>
                          <a:latin typeface="Calibri" panose="020F0502020204030204" pitchFamily="34" charset="0"/>
                        </a:rPr>
                        <a:t>Prototype </a:t>
                      </a:r>
                      <a:r>
                        <a:rPr lang="en-US" sz="1300" b="1" i="0" u="none" strike="noStrike" dirty="0">
                          <a:solidFill>
                            <a:srgbClr val="000000"/>
                          </a:solidFill>
                          <a:effectLst/>
                          <a:latin typeface="Calibri" panose="020F0502020204030204" pitchFamily="34" charset="0"/>
                        </a:rPr>
                        <a:t>Development</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fontAlgn="t"/>
                      <a:r>
                        <a:rPr lang="en-US" sz="1300" b="0" i="0" u="none" strike="noStrike" dirty="0" smtClean="0">
                          <a:solidFill>
                            <a:srgbClr val="000000"/>
                          </a:solidFill>
                          <a:effectLst/>
                          <a:latin typeface="Calibri" panose="020F0502020204030204" pitchFamily="34" charset="0"/>
                        </a:rPr>
                        <a:t>Develop</a:t>
                      </a:r>
                      <a:r>
                        <a:rPr lang="en-US" sz="1300" b="0" i="0" u="none" strike="noStrike" baseline="0" dirty="0" smtClean="0">
                          <a:solidFill>
                            <a:srgbClr val="000000"/>
                          </a:solidFill>
                          <a:effectLst/>
                          <a:latin typeface="Calibri" panose="020F0502020204030204" pitchFamily="34" charset="0"/>
                        </a:rPr>
                        <a:t> AI/ML modules for Marketing Analysis, Recommendation Engine for Marketing Mix and Market Simulator</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300" b="0" i="0" u="none" strike="noStrike" dirty="0">
                          <a:solidFill>
                            <a:srgbClr val="000000"/>
                          </a:solidFill>
                          <a:effectLst/>
                          <a:latin typeface="Calibri" panose="020F0502020204030204" pitchFamily="34" charset="0"/>
                        </a:rPr>
                        <a:t>Data Input and Consolidation Feature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300" b="0" i="0" u="none" strike="noStrike" dirty="0" smtClean="0">
                          <a:solidFill>
                            <a:srgbClr val="000000"/>
                          </a:solidFill>
                          <a:effectLst/>
                          <a:latin typeface="Calibri" panose="020F0502020204030204" pitchFamily="34" charset="0"/>
                        </a:rPr>
                        <a:t>25-Sep-</a:t>
                      </a:r>
                      <a:r>
                        <a:rPr lang="en-US" sz="1300" b="0" i="0" u="none" strike="noStrike" baseline="0" dirty="0" smtClean="0">
                          <a:solidFill>
                            <a:srgbClr val="000000"/>
                          </a:solidFill>
                          <a:effectLst/>
                          <a:latin typeface="Calibri" panose="020F0502020204030204" pitchFamily="34" charset="0"/>
                        </a:rPr>
                        <a:t> 29-Sep ’20</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780702"/>
                  </a:ext>
                </a:extLst>
              </a:tr>
              <a:tr h="353821">
                <a:tc vMerge="1">
                  <a:txBody>
                    <a:bodyPr/>
                    <a:lstStyle/>
                    <a:p>
                      <a:endParaRPr lang="en-US"/>
                    </a:p>
                  </a:txBody>
                  <a:tcPr/>
                </a:tc>
                <a:tc vMerge="1">
                  <a:txBody>
                    <a:bodyPr/>
                    <a:lstStyle/>
                    <a:p>
                      <a:endParaRPr lang="en-US"/>
                    </a:p>
                  </a:txBody>
                  <a:tcPr/>
                </a:tc>
                <a:tc>
                  <a:txBody>
                    <a:bodyPr/>
                    <a:lstStyle/>
                    <a:p>
                      <a:pPr algn="l" fontAlgn="t"/>
                      <a:r>
                        <a:rPr lang="en-US" sz="1300" b="0" i="0" u="none" strike="noStrike" dirty="0" smtClean="0">
                          <a:solidFill>
                            <a:srgbClr val="000000"/>
                          </a:solidFill>
                          <a:effectLst/>
                          <a:latin typeface="Calibri" panose="020F0502020204030204" pitchFamily="34" charset="0"/>
                        </a:rPr>
                        <a:t>Channel</a:t>
                      </a:r>
                      <a:r>
                        <a:rPr lang="en-US" sz="1300" b="0" i="0" u="none" strike="noStrike" baseline="0" dirty="0" smtClean="0">
                          <a:solidFill>
                            <a:srgbClr val="000000"/>
                          </a:solidFill>
                          <a:effectLst/>
                          <a:latin typeface="Calibri" panose="020F0502020204030204" pitchFamily="34" charset="0"/>
                        </a:rPr>
                        <a:t> deep-dive</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300" b="0" i="0" u="none" strike="noStrike" dirty="0" smtClean="0">
                          <a:solidFill>
                            <a:srgbClr val="000000"/>
                          </a:solidFill>
                          <a:effectLst/>
                          <a:latin typeface="Calibri" panose="020F0502020204030204" pitchFamily="34" charset="0"/>
                        </a:rPr>
                        <a:t>29-Sep</a:t>
                      </a:r>
                      <a:r>
                        <a:rPr lang="en-US" sz="1300" b="0" i="0" u="none" strike="noStrike" baseline="0" dirty="0" smtClean="0">
                          <a:solidFill>
                            <a:srgbClr val="000000"/>
                          </a:solidFill>
                          <a:effectLst/>
                          <a:latin typeface="Calibri" panose="020F0502020204030204" pitchFamily="34" charset="0"/>
                        </a:rPr>
                        <a:t> – Mid-Oct</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619143"/>
                  </a:ext>
                </a:extLst>
              </a:tr>
              <a:tr h="365617">
                <a:tc vMerge="1">
                  <a:txBody>
                    <a:bodyPr/>
                    <a:lstStyle/>
                    <a:p>
                      <a:endParaRPr lang="en-US"/>
                    </a:p>
                  </a:txBody>
                  <a:tcPr/>
                </a:tc>
                <a:tc vMerge="1">
                  <a:txBody>
                    <a:bodyPr/>
                    <a:lstStyle/>
                    <a:p>
                      <a:endParaRPr lang="en-US"/>
                    </a:p>
                  </a:txBody>
                  <a:tcPr/>
                </a:tc>
                <a:tc>
                  <a:txBody>
                    <a:bodyPr/>
                    <a:lstStyle/>
                    <a:p>
                      <a:pPr algn="l" fontAlgn="t"/>
                      <a:r>
                        <a:rPr lang="en-US" sz="1300" b="0" i="0" u="none" strike="noStrike" dirty="0" smtClean="0">
                          <a:solidFill>
                            <a:srgbClr val="000000"/>
                          </a:solidFill>
                          <a:effectLst/>
                          <a:latin typeface="Calibri" panose="020F0502020204030204" pitchFamily="34" charset="0"/>
                        </a:rPr>
                        <a:t>Channel Impact Simulator</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Calibri" panose="020F0502020204030204" pitchFamily="34" charset="0"/>
                        </a:rPr>
                        <a:t>29-Sep</a:t>
                      </a:r>
                      <a:r>
                        <a:rPr lang="en-US" sz="1300" b="0" i="0" u="none" strike="noStrike" baseline="0" dirty="0" smtClean="0">
                          <a:solidFill>
                            <a:srgbClr val="000000"/>
                          </a:solidFill>
                          <a:effectLst/>
                          <a:latin typeface="Calibri" panose="020F0502020204030204" pitchFamily="34" charset="0"/>
                        </a:rPr>
                        <a:t> – Mid-Oct</a:t>
                      </a:r>
                      <a:endParaRPr lang="en-US" sz="1300" b="0" i="0" u="none" strike="noStrike" dirty="0" smtClean="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639143"/>
                  </a:ext>
                </a:extLst>
              </a:tr>
              <a:tr h="353821">
                <a:tc vMerge="1">
                  <a:txBody>
                    <a:bodyPr/>
                    <a:lstStyle/>
                    <a:p>
                      <a:endParaRPr lang="en-US"/>
                    </a:p>
                  </a:txBody>
                  <a:tcPr/>
                </a:tc>
                <a:tc vMerge="1">
                  <a:txBody>
                    <a:bodyPr/>
                    <a:lstStyle/>
                    <a:p>
                      <a:endParaRPr lang="en-US"/>
                    </a:p>
                  </a:txBody>
                  <a:tcPr/>
                </a:tc>
                <a:tc>
                  <a:txBody>
                    <a:bodyPr/>
                    <a:lstStyle/>
                    <a:p>
                      <a:pPr algn="l" fontAlgn="t"/>
                      <a:r>
                        <a:rPr lang="en-US" sz="1300" b="0" i="0" u="none" strike="noStrike" dirty="0" smtClean="0">
                          <a:solidFill>
                            <a:srgbClr val="000000"/>
                          </a:solidFill>
                          <a:effectLst/>
                          <a:latin typeface="Calibri" panose="020F0502020204030204" pitchFamily="34" charset="0"/>
                        </a:rPr>
                        <a:t>Brand Performance Analysis</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Calibri" panose="020F0502020204030204" pitchFamily="34" charset="0"/>
                        </a:rPr>
                        <a:t>29-Sep</a:t>
                      </a:r>
                      <a:r>
                        <a:rPr lang="en-US" sz="1300" b="0" i="0" u="none" strike="noStrike" baseline="0" dirty="0" smtClean="0">
                          <a:solidFill>
                            <a:srgbClr val="000000"/>
                          </a:solidFill>
                          <a:effectLst/>
                          <a:latin typeface="Calibri" panose="020F0502020204030204" pitchFamily="34" charset="0"/>
                        </a:rPr>
                        <a:t> – Mid-Oct</a:t>
                      </a:r>
                      <a:endParaRPr lang="en-US" sz="1300" b="0" i="0" u="none" strike="noStrike" dirty="0" smtClean="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91459"/>
                  </a:ext>
                </a:extLst>
              </a:tr>
              <a:tr h="353821">
                <a:tc vMerge="1">
                  <a:txBody>
                    <a:bodyPr/>
                    <a:lstStyle/>
                    <a:p>
                      <a:endParaRPr lang="en-US"/>
                    </a:p>
                  </a:txBody>
                  <a:tcPr/>
                </a:tc>
                <a:tc vMerge="1">
                  <a:txBody>
                    <a:bodyPr/>
                    <a:lstStyle/>
                    <a:p>
                      <a:endParaRPr lang="en-US"/>
                    </a:p>
                  </a:txBody>
                  <a:tcPr/>
                </a:tc>
                <a:tc>
                  <a:txBody>
                    <a:bodyPr/>
                    <a:lstStyle/>
                    <a:p>
                      <a:pPr algn="l" fontAlgn="t"/>
                      <a:r>
                        <a:rPr lang="en-US" sz="1300" b="0" i="0" u="none" strike="noStrike" dirty="0" smtClean="0">
                          <a:solidFill>
                            <a:srgbClr val="000000"/>
                          </a:solidFill>
                          <a:effectLst/>
                          <a:latin typeface="Calibri" panose="020F0502020204030204" pitchFamily="34" charset="0"/>
                        </a:rPr>
                        <a:t>Marketing Mix Recommendation Engine</a:t>
                      </a:r>
                      <a:endParaRPr lang="en-US" sz="1300" b="0" i="0" u="none" strike="noStrike" dirty="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Calibri" panose="020F0502020204030204" pitchFamily="34" charset="0"/>
                        </a:rPr>
                        <a:t>29-Sep</a:t>
                      </a:r>
                      <a:r>
                        <a:rPr lang="en-US" sz="1300" b="0" i="0" u="none" strike="noStrike" baseline="0" dirty="0" smtClean="0">
                          <a:solidFill>
                            <a:srgbClr val="000000"/>
                          </a:solidFill>
                          <a:effectLst/>
                          <a:latin typeface="Calibri" panose="020F0502020204030204" pitchFamily="34" charset="0"/>
                        </a:rPr>
                        <a:t> – Mid-Oct</a:t>
                      </a:r>
                      <a:endParaRPr lang="en-US" sz="1300" b="0" i="0" u="none" strike="noStrike" dirty="0" smtClean="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800453"/>
                  </a:ext>
                </a:extLst>
              </a:tr>
              <a:tr h="353821">
                <a:tc vMerge="1">
                  <a:txBody>
                    <a:bodyPr/>
                    <a:lstStyle/>
                    <a:p>
                      <a:endParaRPr lang="en-US"/>
                    </a:p>
                  </a:txBody>
                  <a:tcPr/>
                </a:tc>
                <a:tc vMerge="1">
                  <a:txBody>
                    <a:bodyPr/>
                    <a:lstStyle/>
                    <a:p>
                      <a:endParaRPr lang="en-US"/>
                    </a:p>
                  </a:txBody>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Calibri" panose="020F0502020204030204" pitchFamily="34" charset="0"/>
                        </a:rPr>
                        <a:t>Market Forecaster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Calibri" panose="020F0502020204030204" pitchFamily="34" charset="0"/>
                        </a:rPr>
                        <a:t>29-Sep</a:t>
                      </a:r>
                      <a:r>
                        <a:rPr lang="en-US" sz="1300" b="0" i="0" u="none" strike="noStrike" baseline="0" dirty="0" smtClean="0">
                          <a:solidFill>
                            <a:srgbClr val="000000"/>
                          </a:solidFill>
                          <a:effectLst/>
                          <a:latin typeface="Calibri" panose="020F0502020204030204" pitchFamily="34" charset="0"/>
                        </a:rPr>
                        <a:t> – Mid-Oct</a:t>
                      </a:r>
                      <a:endParaRPr lang="en-US" sz="1300" b="0" i="0" u="none" strike="noStrike" dirty="0" smtClean="0">
                        <a:solidFill>
                          <a:srgbClr val="000000"/>
                        </a:solidFill>
                        <a:effectLst/>
                        <a:latin typeface="Calibri" panose="020F0502020204030204"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8938388"/>
                  </a:ext>
                </a:extLst>
              </a:tr>
            </a:tbl>
          </a:graphicData>
        </a:graphic>
      </p:graphicFrame>
    </p:spTree>
    <p:extLst>
      <p:ext uri="{BB962C8B-B14F-4D97-AF65-F5344CB8AC3E}">
        <p14:creationId xmlns:p14="http://schemas.microsoft.com/office/powerpoint/2010/main" val="947037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How to Use This Document</a:t>
            </a:r>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2</a:t>
            </a:fld>
            <a:endParaRPr lang="en-US" dirty="0"/>
          </a:p>
        </p:txBody>
      </p:sp>
      <p:sp>
        <p:nvSpPr>
          <p:cNvPr id="7" name="Content Placeholder 6"/>
          <p:cNvSpPr>
            <a:spLocks noGrp="1"/>
          </p:cNvSpPr>
          <p:nvPr>
            <p:ph idx="1"/>
          </p:nvPr>
        </p:nvSpPr>
        <p:spPr>
          <a:xfrm>
            <a:off x="302768" y="888166"/>
            <a:ext cx="11180064" cy="4965660"/>
          </a:xfrm>
          <a:prstGeom prst="rect">
            <a:avLst/>
          </a:prstGeom>
          <a:ln/>
        </p:spPr>
        <p:style>
          <a:lnRef idx="1">
            <a:schemeClr val="accent5"/>
          </a:lnRef>
          <a:fillRef idx="2">
            <a:schemeClr val="accent5"/>
          </a:fillRef>
          <a:effectRef idx="1">
            <a:schemeClr val="accent5"/>
          </a:effectRef>
          <a:fontRef idx="minor">
            <a:schemeClr val="dk1"/>
          </a:fontRef>
        </p:style>
        <p:txBody>
          <a:bodyPr vert="horz" lIns="274320" tIns="274320" rIns="274320" bIns="0" rtlCol="0" anchor="t">
            <a:normAutofit/>
          </a:bodyPr>
          <a:lstStyle/>
          <a:p>
            <a:pPr marL="320032" indent="-228594">
              <a:lnSpc>
                <a:spcPts val="1800"/>
              </a:lnSpc>
              <a:buClr>
                <a:schemeClr val="bg1">
                  <a:lumMod val="50000"/>
                </a:schemeClr>
              </a:buClr>
              <a:buFont typeface="Arial" panose="020B0604020202020204" pitchFamily="34" charset="0"/>
              <a:buChar char="•"/>
            </a:pP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a:t>
            </a: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following template will help you craft your business </a:t>
            </a: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case/idea proposal-Solution </a:t>
            </a: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presentation. Replace the instructions with your own information.</a:t>
            </a:r>
          </a:p>
          <a:p>
            <a:pPr marL="320032" indent="-228594">
              <a:lnSpc>
                <a:spcPts val="1800"/>
              </a:lnSpc>
              <a:buClr>
                <a:schemeClr val="bg1">
                  <a:lumMod val="50000"/>
                </a:schemeClr>
              </a:buClr>
              <a:buFont typeface="Arial" panose="020B0604020202020204" pitchFamily="34" charset="0"/>
              <a:buChar char="•"/>
            </a:pP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Add additional sliders in main section as necessary.</a:t>
            </a:r>
          </a:p>
          <a:p>
            <a:pPr marL="320032" indent="-228594">
              <a:lnSpc>
                <a:spcPts val="1800"/>
              </a:lnSpc>
              <a:buClr>
                <a:schemeClr val="bg1">
                  <a:lumMod val="50000"/>
                </a:schemeClr>
              </a:buClr>
              <a:buFont typeface="Arial" panose="020B0604020202020204" pitchFamily="34" charset="0"/>
              <a:buChar char="•"/>
            </a:pP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Add the Working sliders of User Journey / User Persona / Questions that you have framed </a:t>
            </a: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during Discover phase etc </a:t>
            </a: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 Appendix section</a:t>
            </a:r>
          </a:p>
          <a:p>
            <a:pPr marL="320032" indent="-228594">
              <a:lnSpc>
                <a:spcPts val="1800"/>
              </a:lnSpc>
              <a:buClr>
                <a:schemeClr val="bg1">
                  <a:lumMod val="50000"/>
                </a:schemeClr>
              </a:buClr>
              <a:buFont typeface="Arial" panose="020B0604020202020204" pitchFamily="34" charset="0"/>
              <a:buChar char="•"/>
            </a:pP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Please use the file naming convention recommended: </a:t>
            </a: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IH2020_IdeaTitle_TeamCaptainID_Teamname/individualname</a:t>
            </a: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624824" lvl="1" indent="-228594">
              <a:lnSpc>
                <a:spcPts val="1800"/>
              </a:lnSpc>
              <a:buClr>
                <a:schemeClr val="bg1">
                  <a:lumMod val="50000"/>
                </a:schemeClr>
              </a:buClr>
            </a:pP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Ex. </a:t>
            </a: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IH2020_MAXTOOL_180386_TeamDragon or IH2020_MAXTOOL_180386_Divya</a:t>
            </a: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624824" lvl="1" indent="-228594">
              <a:lnSpc>
                <a:spcPts val="1800"/>
              </a:lnSpc>
              <a:buClr>
                <a:schemeClr val="bg1">
                  <a:lumMod val="50000"/>
                </a:schemeClr>
              </a:buClr>
            </a:pPr>
            <a:r>
              <a:rPr lang="en-US" sz="1867" b="1" u="sng"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Do mail the updated solution </a:t>
            </a:r>
            <a:r>
              <a:rPr lang="en-US" sz="1867" b="1" u="sng"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deck </a:t>
            </a:r>
            <a:r>
              <a:rPr lang="en-US" sz="1867" b="1" u="sng"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to Arunaa/Divya (180386;164041) </a:t>
            </a:r>
            <a:r>
              <a:rPr lang="en-US" sz="1867" b="1" u="sng"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on or before Sep 25</a:t>
            </a:r>
            <a:r>
              <a:rPr lang="en-US" sz="1867" b="1" u="sng" baseline="300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a:t>
            </a:r>
            <a:r>
              <a:rPr lang="en-US" sz="1867" b="1" u="sng"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867" b="1" u="sng"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2020.</a:t>
            </a:r>
          </a:p>
          <a:p>
            <a:pPr marL="396230" lvl="1" indent="0">
              <a:lnSpc>
                <a:spcPts val="1800"/>
              </a:lnSpc>
              <a:buClr>
                <a:schemeClr val="bg1">
                  <a:lumMod val="50000"/>
                </a:schemeClr>
              </a:buClr>
              <a:buNone/>
            </a:pPr>
            <a:endParaRPr lang="en-US" sz="1867" b="1" u="sng"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r>
              <a:rPr lang="en-US" sz="1867" b="1"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What </a:t>
            </a:r>
            <a:r>
              <a:rPr lang="en-US" sz="1867" b="1"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next:</a:t>
            </a:r>
          </a:p>
          <a:p>
            <a:pPr marL="91438">
              <a:lnSpc>
                <a:spcPts val="1800"/>
              </a:lnSpc>
              <a:buClr>
                <a:schemeClr val="bg1">
                  <a:lumMod val="50000"/>
                </a:schemeClr>
              </a:buClr>
            </a:pP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Post </a:t>
            </a:r>
            <a:r>
              <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your submission, a peer presentation to larger audience - core team, Delivery LT and peers would be organized</a:t>
            </a: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8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As per your choice for prototyping , the prototype phase starts from Sep 28th - mid Oct</a:t>
            </a:r>
            <a:r>
              <a:rPr lang="en-US" sz="18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p>
          <a:p>
            <a:pPr marL="91438">
              <a:lnSpc>
                <a:spcPts val="1800"/>
              </a:lnSpc>
              <a:buClr>
                <a:schemeClr val="bg1">
                  <a:lumMod val="50000"/>
                </a:schemeClr>
              </a:buClr>
            </a:pPr>
            <a:endParaRPr lang="en-US" sz="18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r>
              <a:rPr lang="en-US" sz="18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For any clarifications, reach out to Arunaa/Divya.</a:t>
            </a:r>
            <a:endParaRPr lang="en-US" sz="18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endParaRPr lang="en-US" sz="18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20032" indent="-228594">
              <a:lnSpc>
                <a:spcPts val="1800"/>
              </a:lnSpc>
              <a:buClr>
                <a:schemeClr val="bg1">
                  <a:lumMod val="50000"/>
                </a:schemeClr>
              </a:buClr>
              <a:buFont typeface="Arial" panose="020B0604020202020204" pitchFamily="34" charset="0"/>
              <a:buChar cha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20032" indent="-228594">
              <a:lnSpc>
                <a:spcPts val="1800"/>
              </a:lnSpc>
              <a:buClr>
                <a:schemeClr val="bg1">
                  <a:lumMod val="50000"/>
                </a:schemeClr>
              </a:buClr>
              <a:buFont typeface="Arial" panose="020B0604020202020204" pitchFamily="34" charset="0"/>
              <a:buChar cha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91438">
              <a:lnSpc>
                <a:spcPts val="1800"/>
              </a:lnSpc>
              <a:buClr>
                <a:schemeClr val="bg1">
                  <a:lumMod val="50000"/>
                </a:schemeClr>
              </a:buClr>
            </a:pPr>
            <a:endParaRPr lang="en-US" sz="1867" dirty="0">
              <a:solidFill>
                <a:schemeClr val="tx1">
                  <a:lumMod val="95000"/>
                  <a:lumOff val="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198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20</a:t>
            </a:fld>
            <a:endParaRPr lang="en-US" dirty="0"/>
          </a:p>
        </p:txBody>
      </p:sp>
      <p:sp>
        <p:nvSpPr>
          <p:cNvPr id="6" name="Title 1"/>
          <p:cNvSpPr>
            <a:spLocks noGrp="1"/>
          </p:cNvSpPr>
          <p:nvPr>
            <p:ph type="title"/>
          </p:nvPr>
        </p:nvSpPr>
        <p:spPr>
          <a:xfrm>
            <a:off x="512064" y="260883"/>
            <a:ext cx="11180064" cy="635228"/>
          </a:xfrm>
        </p:spPr>
        <p:txBody>
          <a:bodyPr/>
          <a:lstStyle/>
          <a:p>
            <a:r>
              <a:rPr lang="en-US" dirty="0" smtClean="0"/>
              <a:t>Risks</a:t>
            </a:r>
            <a:endParaRPr lang="en-US" dirty="0"/>
          </a:p>
        </p:txBody>
      </p:sp>
      <p:sp>
        <p:nvSpPr>
          <p:cNvPr id="7" name="Content Placeholder 5"/>
          <p:cNvSpPr>
            <a:spLocks noGrp="1"/>
          </p:cNvSpPr>
          <p:nvPr>
            <p:ph idx="1"/>
          </p:nvPr>
        </p:nvSpPr>
        <p:spPr>
          <a:xfrm>
            <a:off x="512064" y="751905"/>
            <a:ext cx="11180064" cy="5475193"/>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365760" indent="-182880">
              <a:lnSpc>
                <a:spcPts val="1800"/>
              </a:lnSpc>
              <a:spcBef>
                <a:spcPts val="600"/>
              </a:spcBef>
              <a:buClr>
                <a:schemeClr val="bg1">
                  <a:lumMod val="50000"/>
                </a:schemeClr>
              </a:buClr>
              <a:buFont typeface="Arial" panose="020B0604020202020204" pitchFamily="34" charset="0"/>
              <a:buChar char="•"/>
            </a:pP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As there are few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Marketing Analytics tools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already available in the market, until we address core business problems of any client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and show real time benefits,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the solution might be hard to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sell at onset.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As the problem differs from one to another client, we also need to be nimble in our planning </a:t>
            </a:r>
          </a:p>
          <a:p>
            <a:pPr marL="365760" indent="-182880">
              <a:lnSpc>
                <a:spcPts val="1800"/>
              </a:lnSpc>
              <a:buClr>
                <a:schemeClr val="bg1">
                  <a:lumMod val="50000"/>
                </a:schemeClr>
              </a:buClr>
              <a:buFont typeface="Arial" panose="020B0604020202020204" pitchFamily="34" charset="0"/>
              <a:buChar char="•"/>
            </a:pP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Client might want us to implement only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few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of our modules on top of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any other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existing platform which they might be using. We need to plan and make our solution flexible enough to be deployed in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parts,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and be able to interact with other applications</a:t>
            </a:r>
          </a:p>
          <a:p>
            <a:pPr marL="365760" indent="-182880">
              <a:lnSpc>
                <a:spcPts val="1800"/>
              </a:lnSpc>
              <a:spcBef>
                <a:spcPts val="600"/>
              </a:spcBef>
              <a:buClr>
                <a:schemeClr val="bg1">
                  <a:lumMod val="50000"/>
                </a:schemeClr>
              </a:buClr>
              <a:buFont typeface="Arial" panose="020B0604020202020204" pitchFamily="34" charset="0"/>
              <a:buChar char="•"/>
            </a:pP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Since our solution/application is to be used by Business Users (Brand &amp; Marketing Team), it needs to be user </a:t>
            </a:r>
            <a:r>
              <a:rPr lang="en-US" sz="16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friendly, </a:t>
            </a:r>
            <a:r>
              <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rPr>
              <a:t>else the adoption will be low and it will defeat the purpose</a:t>
            </a:r>
          </a:p>
          <a:p>
            <a:pPr marL="487668" indent="-243834">
              <a:lnSpc>
                <a:spcPts val="2400"/>
              </a:lnSpc>
              <a:buClr>
                <a:schemeClr val="bg1">
                  <a:lumMod val="50000"/>
                </a:schemeClr>
              </a:buClr>
              <a:buFont typeface="Arial" panose="020B0604020202020204" pitchFamily="34" charset="0"/>
              <a:buChar char="•"/>
            </a:pPr>
            <a:endParaRPr lang="en-US" sz="1333"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2639807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21</a:t>
            </a:fld>
            <a:endParaRPr lang="en-US" dirty="0"/>
          </a:p>
        </p:txBody>
      </p:sp>
      <p:sp>
        <p:nvSpPr>
          <p:cNvPr id="3" name="Title 1"/>
          <p:cNvSpPr>
            <a:spLocks noGrp="1"/>
          </p:cNvSpPr>
          <p:nvPr>
            <p:ph type="title"/>
          </p:nvPr>
        </p:nvSpPr>
        <p:spPr>
          <a:xfrm>
            <a:off x="512064" y="365760"/>
            <a:ext cx="11180064" cy="1060704"/>
          </a:xfrm>
        </p:spPr>
        <p:txBody>
          <a:bodyPr/>
          <a:lstStyle/>
          <a:p>
            <a:r>
              <a:rPr lang="en-US" dirty="0">
                <a:ea typeface="Segoe UI" panose="020B0502040204020203" pitchFamily="34" charset="0"/>
                <a:cs typeface="Segoe UI" panose="020B0502040204020203" pitchFamily="34" charset="0"/>
              </a:rPr>
              <a:t>Financials—Costs</a:t>
            </a:r>
            <a:endParaRPr lang="en-US" dirty="0"/>
          </a:p>
        </p:txBody>
      </p:sp>
      <p:sp>
        <p:nvSpPr>
          <p:cNvPr id="5" name="Content Placeholder 5"/>
          <p:cNvSpPr>
            <a:spLocks noGrp="1"/>
          </p:cNvSpPr>
          <p:nvPr>
            <p:ph idx="1"/>
          </p:nvPr>
        </p:nvSpPr>
        <p:spPr>
          <a:xfrm>
            <a:off x="512064" y="1171218"/>
            <a:ext cx="11180064" cy="4837695"/>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243834">
              <a:lnSpc>
                <a:spcPts val="2400"/>
              </a:lnSpc>
              <a:buClr>
                <a:schemeClr val="bg1">
                  <a:lumMod val="50000"/>
                </a:schemeClr>
              </a:buCl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Cost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for Tool (Licensing Cost</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 $150 - $250K (yearly cost per brand per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implementation)</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SME Consulting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support:  $125 per hour for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onsite / $45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per hour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offshore</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Model 1: SaaS: Annual Licensing Cost + Set up cost ( 1 Developer for 1M) + Configuration Support (1 DS for 1M) </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Model 2: Annual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Licensing Cost + Set up cost ( 1 Developer for 1M)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 Annual SME Support</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(Onsite/Offshore model based on Customer requirement). Configuration Cost to waived off.</a:t>
            </a:r>
          </a:p>
          <a:p>
            <a:pPr marL="243834">
              <a:lnSpc>
                <a:spcPts val="2400"/>
              </a:lnSpc>
              <a:buClr>
                <a:schemeClr val="bg1">
                  <a:lumMod val="50000"/>
                </a:schemeClr>
              </a:buCl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Assumptions:</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The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application to be hosted in Client’s environment. Incase Client needs support of Cognizant infrastructure, the cost logistics will be estimated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separately</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Consulting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support will be on fixed capacity basis (based on work volume , market mix model refresh cycles , and customer adhoc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requirements)</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Any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customization with the application post deployment has to be done through separate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CR</a:t>
            </a:r>
          </a:p>
          <a:p>
            <a:pPr marL="243834">
              <a:lnSpc>
                <a:spcPts val="2400"/>
              </a:lnSpc>
              <a:buClr>
                <a:schemeClr val="bg1">
                  <a:lumMod val="50000"/>
                </a:schemeClr>
              </a:buCl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Please note all the figures are currently high level estimates and may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change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post prototype development </a:t>
            </a:r>
            <a:endParaRPr lang="en-US" sz="105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3490636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22</a:t>
            </a:fld>
            <a:endParaRPr lang="en-US" dirty="0"/>
          </a:p>
        </p:txBody>
      </p:sp>
      <p:sp>
        <p:nvSpPr>
          <p:cNvPr id="3" name="Title 1"/>
          <p:cNvSpPr>
            <a:spLocks noGrp="1"/>
          </p:cNvSpPr>
          <p:nvPr>
            <p:ph type="title"/>
          </p:nvPr>
        </p:nvSpPr>
        <p:spPr>
          <a:xfrm>
            <a:off x="512064" y="365760"/>
            <a:ext cx="11180064" cy="1060704"/>
          </a:xfrm>
        </p:spPr>
        <p:txBody>
          <a:bodyPr/>
          <a:lstStyle/>
          <a:p>
            <a:r>
              <a:rPr lang="en-US" dirty="0">
                <a:ea typeface="Segoe UI" panose="020B0502040204020203" pitchFamily="34" charset="0"/>
                <a:cs typeface="Segoe UI" panose="020B0502040204020203" pitchFamily="34" charset="0"/>
              </a:rPr>
              <a:t>Financials—ROI</a:t>
            </a:r>
            <a:endParaRPr lang="en-US" dirty="0"/>
          </a:p>
        </p:txBody>
      </p:sp>
      <p:sp>
        <p:nvSpPr>
          <p:cNvPr id="5" name="Content Placeholder 5"/>
          <p:cNvSpPr>
            <a:spLocks noGrp="1"/>
          </p:cNvSpPr>
          <p:nvPr>
            <p:ph idx="1"/>
          </p:nvPr>
        </p:nvSpPr>
        <p:spPr>
          <a:xfrm>
            <a:off x="512064" y="1066340"/>
            <a:ext cx="11180064" cy="4946533"/>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a:bodyPr>
          <a:lstStyle/>
          <a:p>
            <a:pPr marL="487668" indent="-243834">
              <a:lnSpc>
                <a:spcPts val="2400"/>
              </a:lnSpc>
              <a:buClr>
                <a:schemeClr val="bg1">
                  <a:lumMod val="50000"/>
                </a:schemeClr>
              </a:buClr>
              <a:buFont typeface="Arial" panose="020B0604020202020204" pitchFamily="34" charset="0"/>
              <a:buChar char="•"/>
            </a:pPr>
            <a:r>
              <a:rPr lang="en-US" sz="20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Why </a:t>
            </a:r>
            <a:r>
              <a:rPr lang="en-US" sz="20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should Cognizant invest in this </a:t>
            </a:r>
            <a:r>
              <a:rPr lang="en-US" sz="20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solution?</a:t>
            </a:r>
          </a:p>
          <a:p>
            <a:pPr marL="487668" indent="-243834">
              <a:lnSpc>
                <a:spcPts val="2400"/>
              </a:lnSpc>
              <a:buClr>
                <a:schemeClr val="bg1">
                  <a:lumMod val="50000"/>
                </a:schemeClr>
              </a:buClr>
              <a:buFont typeface="Arial" panose="020B0604020202020204" pitchFamily="34" charset="0"/>
              <a:buChar char="•"/>
            </a:pP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With our experience in this field and also through some research, there is no AI/ML based Multi-Channel Marketing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Mix and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Promotion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tool which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covers the extent of business problems as we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intend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to target through our solution. Cognizant currently doesn't have any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Marketing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Mix Optimizing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solution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with AI/ML capabilities. This solution would use an hybrid solution approach and would enable Cognizant to showcase traditional and non-traditional promotional channel optimization capabilities </a:t>
            </a:r>
          </a:p>
          <a:p>
            <a:pPr marL="487668" indent="-243834">
              <a:lnSpc>
                <a:spcPts val="2400"/>
              </a:lnSpc>
              <a:buClr>
                <a:schemeClr val="bg1">
                  <a:lumMod val="50000"/>
                </a:schemeClr>
              </a:buClr>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Why should your client invest in this solution</a:t>
            </a:r>
            <a:r>
              <a:rPr lang="en-US" sz="20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The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absence of a unified Marketing Analytics tool to act as a hub for Marketing planning and optimization processes is a major pain point for Brand Managers and Marketers.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Most of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the existing analytics tools in the market work in silos or concentrate majorly on few primary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channels, as a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result, they are unable to accurately determine the channel (sub)-wise impact of promotion on brand sales and the optimal marketing mix required for achieving better results</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cs typeface="Calibri" panose="020F0502020204030204" pitchFamily="34" charset="0"/>
              </a:rPr>
              <a:t>Since </a:t>
            </a:r>
            <a:r>
              <a:rPr lang="en-US" sz="1400" dirty="0">
                <a:solidFill>
                  <a:schemeClr val="tx2"/>
                </a:solidFill>
                <a:latin typeface="Calibri" panose="020F0502020204030204" pitchFamily="34" charset="0"/>
                <a:cs typeface="Calibri" panose="020F0502020204030204" pitchFamily="34" charset="0"/>
              </a:rPr>
              <a:t>our client has portfolio of both Launch and LOE products, a Marketing Analysis and Optimization enabler shall greatly help streamline and standardize planning and implementation of Marketing activities and investments, thereby yielding a greater return on promotional investment</a:t>
            </a:r>
            <a:r>
              <a:rPr lang="en-US" sz="1400" dirty="0" smtClean="0">
                <a:solidFill>
                  <a:schemeClr val="tx2"/>
                </a:solidFill>
                <a:latin typeface="Calibri" panose="020F0502020204030204" pitchFamily="34" charset="0"/>
                <a:cs typeface="Calibri" panose="020F0502020204030204" pitchFamily="34" charset="0"/>
              </a:rPr>
              <a:t>.</a:t>
            </a:r>
          </a:p>
          <a:p>
            <a:pPr marL="487668" indent="-243834">
              <a:lnSpc>
                <a:spcPts val="2400"/>
              </a:lnSpc>
              <a:buClr>
                <a:schemeClr val="bg1">
                  <a:lumMod val="50000"/>
                </a:schemeClr>
              </a:buClr>
              <a:buFont typeface="Arial" panose="020B0604020202020204" pitchFamily="34" charset="0"/>
              <a:buChar char="•"/>
            </a:pPr>
            <a:endParaRPr lang="en-US" sz="16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20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98343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23</a:t>
            </a:fld>
            <a:endParaRPr lang="en-US" dirty="0"/>
          </a:p>
        </p:txBody>
      </p:sp>
      <p:sp>
        <p:nvSpPr>
          <p:cNvPr id="3" name="Title 1"/>
          <p:cNvSpPr>
            <a:spLocks noGrp="1"/>
          </p:cNvSpPr>
          <p:nvPr>
            <p:ph type="title"/>
          </p:nvPr>
        </p:nvSpPr>
        <p:spPr>
          <a:xfrm>
            <a:off x="512064" y="365760"/>
            <a:ext cx="11180064" cy="1060704"/>
          </a:xfrm>
        </p:spPr>
        <p:txBody>
          <a:bodyPr/>
          <a:lstStyle/>
          <a:p>
            <a:r>
              <a:rPr lang="en-US" dirty="0" smtClean="0">
                <a:ea typeface="Segoe UI" panose="020B0502040204020203" pitchFamily="34" charset="0"/>
                <a:cs typeface="Segoe UI" panose="020B0502040204020203" pitchFamily="34" charset="0"/>
              </a:rPr>
              <a:t>Summary- Key Highlights</a:t>
            </a:r>
            <a:endParaRPr lang="en-US" dirty="0"/>
          </a:p>
        </p:txBody>
      </p:sp>
      <p:sp>
        <p:nvSpPr>
          <p:cNvPr id="5" name="Content Placeholder 5"/>
          <p:cNvSpPr>
            <a:spLocks noGrp="1"/>
          </p:cNvSpPr>
          <p:nvPr>
            <p:ph idx="1"/>
          </p:nvPr>
        </p:nvSpPr>
        <p:spPr>
          <a:xfrm>
            <a:off x="485497" y="896113"/>
            <a:ext cx="11180064" cy="3939124"/>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487668" indent="-243834">
              <a:lnSpc>
                <a:spcPts val="2400"/>
              </a:lnSpc>
              <a:buClr>
                <a:schemeClr val="bg1">
                  <a:lumMod val="50000"/>
                </a:schemeClr>
              </a:buClr>
              <a:buFont typeface="Arial" panose="020B0604020202020204" pitchFamily="34" charset="0"/>
              <a:buChar char="•"/>
            </a:pP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With the ever-increasing focus on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Sales &amp;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Marketing by Pharma companies, there is a need for a one-stop solution to function as an optimizer to help plan marketing activities and investments across multiple channels through data-driven decision-making. This shall help marketers to keep track of both strategic and tactical elements, and build better/optimize brand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strategy. </a:t>
            </a:r>
          </a:p>
          <a:p>
            <a:pPr marL="487668" indent="-243834">
              <a:lnSpc>
                <a:spcPts val="2400"/>
              </a:lnSpc>
              <a:buClr>
                <a:schemeClr val="bg1">
                  <a:lumMod val="50000"/>
                </a:schemeClr>
              </a:buClr>
              <a:buFont typeface="Arial" panose="020B0604020202020204" pitchFamily="34" charset="0"/>
              <a:buChar char="•"/>
            </a:pP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AIMAX is this enabler for Brand &amp; Marketing teams, which will answer key questions that arise while devising brand strategies. It is an AI/ML-based advanced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marketing analytics solution that leverages a thorough data strategy coupled with advanced analytics methodologies to derive insights for marketing and provide recommendations to help take effective marketing decisions to get the highest return on promotional investment. </a:t>
            </a:r>
          </a:p>
          <a:p>
            <a:pPr marL="487668" indent="-243834">
              <a:lnSpc>
                <a:spcPts val="2400"/>
              </a:lnSpc>
              <a:buClr>
                <a:schemeClr val="bg1">
                  <a:lumMod val="50000"/>
                </a:schemeClr>
              </a:buClr>
              <a:buFont typeface="Arial" panose="020B0604020202020204" pitchFamily="34" charset="0"/>
              <a:buChar char="•"/>
            </a:pP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Key Value Levers:</a:t>
            </a:r>
          </a:p>
          <a:p>
            <a:pPr marL="792460" lvl="1" indent="-243834">
              <a:lnSpc>
                <a:spcPts val="2400"/>
              </a:lnSpc>
              <a:buClr>
                <a:schemeClr val="bg1">
                  <a:lumMod val="50000"/>
                </a:schemeClr>
              </a:buClr>
            </a:pP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Strategic action recommendations for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channel selection and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budget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allocation</a:t>
            </a:r>
          </a:p>
          <a:p>
            <a:pPr marL="792460" lvl="1" indent="-243834">
              <a:lnSpc>
                <a:spcPts val="2400"/>
              </a:lnSpc>
              <a:buClr>
                <a:schemeClr val="bg1">
                  <a:lumMod val="50000"/>
                </a:schemeClr>
              </a:buClr>
            </a:pP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Holistic market insights- 360° view of market and product to enable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proper Marketing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planning and </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execution </a:t>
            </a:r>
          </a:p>
          <a:p>
            <a:pPr marL="792460" lvl="1" indent="-243834">
              <a:lnSpc>
                <a:spcPts val="2400"/>
              </a:lnSpc>
              <a:buClr>
                <a:schemeClr val="bg1">
                  <a:lumMod val="50000"/>
                </a:schemeClr>
              </a:buClr>
            </a:pPr>
            <a:r>
              <a:rPr lang="en-GB"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Boost </a:t>
            </a:r>
            <a:r>
              <a:rPr lang="en-GB"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revenue potential through data-driven decision </a:t>
            </a:r>
            <a:r>
              <a:rPr lang="en-GB"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making</a:t>
            </a:r>
            <a:endPar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grpSp>
        <p:nvGrpSpPr>
          <p:cNvPr id="6" name="Group 5"/>
          <p:cNvGrpSpPr/>
          <p:nvPr/>
        </p:nvGrpSpPr>
        <p:grpSpPr>
          <a:xfrm>
            <a:off x="2787368" y="4902720"/>
            <a:ext cx="2193439" cy="1347570"/>
            <a:chOff x="3304194" y="3671472"/>
            <a:chExt cx="1645079" cy="996893"/>
          </a:xfrm>
        </p:grpSpPr>
        <p:sp>
          <p:nvSpPr>
            <p:cNvPr id="7" name="Text Placeholder 14"/>
            <p:cNvSpPr txBox="1">
              <a:spLocks/>
            </p:cNvSpPr>
            <p:nvPr/>
          </p:nvSpPr>
          <p:spPr>
            <a:xfrm>
              <a:off x="3304194" y="4052475"/>
              <a:ext cx="1645079" cy="304156"/>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Right Channel Mix Identification</a:t>
              </a:r>
            </a:p>
          </p:txBody>
        </p:sp>
        <p:sp>
          <p:nvSpPr>
            <p:cNvPr id="8" name="Text Placeholder 14"/>
            <p:cNvSpPr txBox="1">
              <a:spLocks/>
            </p:cNvSpPr>
            <p:nvPr/>
          </p:nvSpPr>
          <p:spPr>
            <a:xfrm>
              <a:off x="3388335" y="4260925"/>
              <a:ext cx="1528595"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US" sz="933" kern="0" dirty="0">
                  <a:solidFill>
                    <a:srgbClr val="A5A5A5">
                      <a:lumMod val="50000"/>
                    </a:srgbClr>
                  </a:solidFill>
                  <a:latin typeface="Calibri" panose="020F0502020204030204" pitchFamily="34" charset="0"/>
                </a:rPr>
                <a:t>Identify the optimal Multi - Channel Mix for promotion activities</a:t>
              </a:r>
            </a:p>
          </p:txBody>
        </p:sp>
        <p:grpSp>
          <p:nvGrpSpPr>
            <p:cNvPr id="9" name="Group 8"/>
            <p:cNvGrpSpPr/>
            <p:nvPr/>
          </p:nvGrpSpPr>
          <p:grpSpPr>
            <a:xfrm>
              <a:off x="3745075" y="3671472"/>
              <a:ext cx="867461" cy="456970"/>
              <a:chOff x="3447425" y="3633506"/>
              <a:chExt cx="867461" cy="456970"/>
            </a:xfrm>
          </p:grpSpPr>
          <p:sp>
            <p:nvSpPr>
              <p:cNvPr id="13" name="Flowchart: Off-page Connector 12"/>
              <p:cNvSpPr/>
              <p:nvPr/>
            </p:nvSpPr>
            <p:spPr>
              <a:xfrm>
                <a:off x="3447425" y="3633506"/>
                <a:ext cx="867461" cy="456970"/>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pic>
            <p:nvPicPr>
              <p:cNvPr id="11" name="Picture 10"/>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80897" y="3678768"/>
                <a:ext cx="383546" cy="332715"/>
              </a:xfrm>
              <a:prstGeom prst="rect">
                <a:avLst/>
              </a:prstGeom>
            </p:spPr>
          </p:pic>
        </p:grpSp>
      </p:grpSp>
      <p:grpSp>
        <p:nvGrpSpPr>
          <p:cNvPr id="14" name="Group 13"/>
          <p:cNvGrpSpPr/>
          <p:nvPr/>
        </p:nvGrpSpPr>
        <p:grpSpPr>
          <a:xfrm>
            <a:off x="5047111" y="4902720"/>
            <a:ext cx="2386799" cy="1339093"/>
            <a:chOff x="4953060" y="3673931"/>
            <a:chExt cx="1790099" cy="1004320"/>
          </a:xfrm>
        </p:grpSpPr>
        <p:sp>
          <p:nvSpPr>
            <p:cNvPr id="15" name="Text Placeholder 14"/>
            <p:cNvSpPr txBox="1">
              <a:spLocks/>
            </p:cNvSpPr>
            <p:nvPr/>
          </p:nvSpPr>
          <p:spPr>
            <a:xfrm>
              <a:off x="4953060" y="4270811"/>
              <a:ext cx="1782656"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US" sz="933" kern="0" dirty="0">
                  <a:solidFill>
                    <a:srgbClr val="A5A5A5">
                      <a:lumMod val="50000"/>
                    </a:srgbClr>
                  </a:solidFill>
                  <a:latin typeface="Calibri" panose="020F0502020204030204" pitchFamily="34" charset="0"/>
                </a:rPr>
                <a:t>Evaluate channels for promotion response and optimize the spend across the channels</a:t>
              </a:r>
            </a:p>
            <a:p>
              <a:pPr algn="ctr" defTabSz="609570"/>
              <a:endParaRPr lang="en-US" sz="933" kern="0" dirty="0">
                <a:solidFill>
                  <a:srgbClr val="A5A5A5">
                    <a:lumMod val="50000"/>
                  </a:srgbClr>
                </a:solidFill>
                <a:latin typeface="Calibri" panose="020F0502020204030204" pitchFamily="34" charset="0"/>
              </a:endParaRPr>
            </a:p>
          </p:txBody>
        </p:sp>
        <p:sp>
          <p:nvSpPr>
            <p:cNvPr id="16" name="Text Placeholder 14"/>
            <p:cNvSpPr txBox="1">
              <a:spLocks/>
            </p:cNvSpPr>
            <p:nvPr/>
          </p:nvSpPr>
          <p:spPr>
            <a:xfrm>
              <a:off x="5081116" y="4078348"/>
              <a:ext cx="1662043" cy="304156"/>
            </a:xfrm>
            <a:prstGeom prst="rect">
              <a:avLst/>
            </a:prstGeom>
            <a:noFill/>
          </p:spPr>
          <p:txBody>
            <a:bodyPr anchor="ctr">
              <a:norm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Promotional Spend Optimization</a:t>
              </a:r>
            </a:p>
          </p:txBody>
        </p:sp>
        <p:grpSp>
          <p:nvGrpSpPr>
            <p:cNvPr id="17" name="Group 16"/>
            <p:cNvGrpSpPr/>
            <p:nvPr/>
          </p:nvGrpSpPr>
          <p:grpSpPr>
            <a:xfrm>
              <a:off x="5362741" y="3673931"/>
              <a:ext cx="873654" cy="454512"/>
              <a:chOff x="4635108" y="3635965"/>
              <a:chExt cx="873654" cy="454512"/>
            </a:xfrm>
          </p:grpSpPr>
          <p:sp>
            <p:nvSpPr>
              <p:cNvPr id="21" name="Flowchart: Off-page Connector 20"/>
              <p:cNvSpPr/>
              <p:nvPr/>
            </p:nvSpPr>
            <p:spPr>
              <a:xfrm>
                <a:off x="4635108" y="3635965"/>
                <a:ext cx="873654" cy="454512"/>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pic>
            <p:nvPicPr>
              <p:cNvPr id="19" name="Picture 18"/>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89784" y="3689971"/>
                <a:ext cx="348146" cy="331369"/>
              </a:xfrm>
              <a:prstGeom prst="rect">
                <a:avLst/>
              </a:prstGeom>
            </p:spPr>
          </p:pic>
        </p:grpSp>
      </p:grpSp>
      <p:grpSp>
        <p:nvGrpSpPr>
          <p:cNvPr id="22" name="Group 21"/>
          <p:cNvGrpSpPr/>
          <p:nvPr/>
        </p:nvGrpSpPr>
        <p:grpSpPr>
          <a:xfrm>
            <a:off x="9811967" y="4902724"/>
            <a:ext cx="2108143" cy="1308308"/>
            <a:chOff x="7266534" y="3684550"/>
            <a:chExt cx="1581107" cy="981231"/>
          </a:xfrm>
        </p:grpSpPr>
        <p:sp>
          <p:nvSpPr>
            <p:cNvPr id="23" name="Text Placeholder 14"/>
            <p:cNvSpPr txBox="1">
              <a:spLocks/>
            </p:cNvSpPr>
            <p:nvPr/>
          </p:nvSpPr>
          <p:spPr>
            <a:xfrm>
              <a:off x="7485282" y="4070818"/>
              <a:ext cx="1152000" cy="304156"/>
            </a:xfrm>
            <a:prstGeom prst="rect">
              <a:avLst/>
            </a:prstGeom>
            <a:noFill/>
          </p:spPr>
          <p:txBody>
            <a:bodyPr anchor="ctr">
              <a:norm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Market Forecasting</a:t>
              </a:r>
            </a:p>
          </p:txBody>
        </p:sp>
        <p:sp>
          <p:nvSpPr>
            <p:cNvPr id="24" name="Text Placeholder 14"/>
            <p:cNvSpPr txBox="1">
              <a:spLocks/>
            </p:cNvSpPr>
            <p:nvPr/>
          </p:nvSpPr>
          <p:spPr>
            <a:xfrm>
              <a:off x="7266534" y="4258341"/>
              <a:ext cx="1581107"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IN" sz="933" kern="0" dirty="0">
                  <a:solidFill>
                    <a:srgbClr val="A5A5A5">
                      <a:lumMod val="50000"/>
                    </a:srgbClr>
                  </a:solidFill>
                  <a:latin typeface="Calibri" panose="020F0502020204030204" pitchFamily="34" charset="0"/>
                </a:rPr>
                <a:t>Leverage past promotion data and predict how proposed promotions may affect the future</a:t>
              </a:r>
            </a:p>
            <a:p>
              <a:pPr algn="ctr" defTabSz="609570"/>
              <a:endParaRPr lang="en-IN" sz="933" kern="0" dirty="0">
                <a:solidFill>
                  <a:srgbClr val="A5A5A5">
                    <a:lumMod val="50000"/>
                  </a:srgbClr>
                </a:solidFill>
                <a:latin typeface="Calibri" panose="020F0502020204030204" pitchFamily="34" charset="0"/>
              </a:endParaRPr>
            </a:p>
          </p:txBody>
        </p:sp>
        <p:grpSp>
          <p:nvGrpSpPr>
            <p:cNvPr id="25" name="Group 24"/>
            <p:cNvGrpSpPr/>
            <p:nvPr/>
          </p:nvGrpSpPr>
          <p:grpSpPr>
            <a:xfrm>
              <a:off x="7592615" y="3684550"/>
              <a:ext cx="873654" cy="443897"/>
              <a:chOff x="5822790" y="3646584"/>
              <a:chExt cx="873654" cy="443897"/>
            </a:xfrm>
          </p:grpSpPr>
          <p:sp>
            <p:nvSpPr>
              <p:cNvPr id="29" name="Flowchart: Off-page Connector 28"/>
              <p:cNvSpPr/>
              <p:nvPr/>
            </p:nvSpPr>
            <p:spPr>
              <a:xfrm>
                <a:off x="5822790" y="3646584"/>
                <a:ext cx="873654" cy="443897"/>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pic>
            <p:nvPicPr>
              <p:cNvPr id="27" name="Picture 26"/>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59528" y="3683501"/>
                <a:ext cx="277054" cy="348415"/>
              </a:xfrm>
              <a:prstGeom prst="rect">
                <a:avLst/>
              </a:prstGeom>
            </p:spPr>
          </p:pic>
        </p:grpSp>
      </p:grpSp>
      <p:grpSp>
        <p:nvGrpSpPr>
          <p:cNvPr id="30" name="Group 29"/>
          <p:cNvGrpSpPr/>
          <p:nvPr/>
        </p:nvGrpSpPr>
        <p:grpSpPr>
          <a:xfrm>
            <a:off x="263112" y="4902722"/>
            <a:ext cx="2411207" cy="1354819"/>
            <a:chOff x="9494" y="3673931"/>
            <a:chExt cx="1808405" cy="1016114"/>
          </a:xfrm>
        </p:grpSpPr>
        <p:sp>
          <p:nvSpPr>
            <p:cNvPr id="31" name="Text Placeholder 14"/>
            <p:cNvSpPr txBox="1">
              <a:spLocks/>
            </p:cNvSpPr>
            <p:nvPr/>
          </p:nvSpPr>
          <p:spPr>
            <a:xfrm>
              <a:off x="9494" y="4282605"/>
              <a:ext cx="1808405"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a:r>
                <a:rPr lang="en-US" sz="933" kern="0" dirty="0">
                  <a:solidFill>
                    <a:srgbClr val="A5A5A5">
                      <a:lumMod val="50000"/>
                    </a:srgbClr>
                  </a:solidFill>
                  <a:latin typeface="Calibri" panose="020F0502020204030204" pitchFamily="34" charset="0"/>
                </a:rPr>
                <a:t>Measure the </a:t>
              </a:r>
              <a:r>
                <a:rPr lang="en-US" sz="933" kern="0" dirty="0" smtClean="0">
                  <a:solidFill>
                    <a:srgbClr val="A5A5A5">
                      <a:lumMod val="50000"/>
                    </a:srgbClr>
                  </a:solidFill>
                  <a:latin typeface="Calibri" panose="020F0502020204030204" pitchFamily="34" charset="0"/>
                </a:rPr>
                <a:t>impact </a:t>
              </a:r>
              <a:r>
                <a:rPr lang="en-US" sz="933" kern="0" dirty="0">
                  <a:solidFill>
                    <a:srgbClr val="A5A5A5">
                      <a:lumMod val="50000"/>
                    </a:srgbClr>
                  </a:solidFill>
                  <a:latin typeface="Calibri" panose="020F0502020204030204" pitchFamily="34" charset="0"/>
                </a:rPr>
                <a:t>of </a:t>
              </a:r>
              <a:r>
                <a:rPr lang="en-US" sz="933" kern="0" dirty="0" smtClean="0">
                  <a:solidFill>
                    <a:srgbClr val="A5A5A5">
                      <a:lumMod val="50000"/>
                    </a:srgbClr>
                  </a:solidFill>
                  <a:latin typeface="Calibri" panose="020F0502020204030204" pitchFamily="34" charset="0"/>
                </a:rPr>
                <a:t>each marketing channel </a:t>
              </a:r>
              <a:r>
                <a:rPr lang="en-US" sz="933" kern="0" dirty="0">
                  <a:solidFill>
                    <a:srgbClr val="A5A5A5">
                      <a:lumMod val="50000"/>
                    </a:srgbClr>
                  </a:solidFill>
                  <a:latin typeface="Calibri" panose="020F0502020204030204" pitchFamily="34" charset="0"/>
                </a:rPr>
                <a:t>and identify right engagement channels for marketing strategy</a:t>
              </a:r>
            </a:p>
            <a:p>
              <a:pPr algn="ctr" defTabSz="609570"/>
              <a:endParaRPr lang="en-US" sz="933" kern="0" dirty="0">
                <a:solidFill>
                  <a:srgbClr val="A5A5A5">
                    <a:lumMod val="50000"/>
                  </a:srgbClr>
                </a:solidFill>
                <a:latin typeface="Calibri" panose="020F0502020204030204" pitchFamily="34" charset="0"/>
              </a:endParaRPr>
            </a:p>
          </p:txBody>
        </p:sp>
        <p:sp>
          <p:nvSpPr>
            <p:cNvPr id="32" name="Text Placeholder 14"/>
            <p:cNvSpPr txBox="1">
              <a:spLocks/>
            </p:cNvSpPr>
            <p:nvPr/>
          </p:nvSpPr>
          <p:spPr>
            <a:xfrm>
              <a:off x="134509" y="4086595"/>
              <a:ext cx="1608212" cy="251368"/>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40" b="1" kern="0" dirty="0">
                  <a:solidFill>
                    <a:schemeClr val="accent5">
                      <a:lumMod val="50000"/>
                    </a:schemeClr>
                  </a:solidFill>
                  <a:latin typeface="Calibri" panose="020F0502020204030204" pitchFamily="34" charset="0"/>
                </a:rPr>
                <a:t>Channel </a:t>
              </a:r>
              <a:r>
                <a:rPr lang="en-US" sz="1140" b="1" kern="0" dirty="0" smtClean="0">
                  <a:solidFill>
                    <a:schemeClr val="accent5">
                      <a:lumMod val="50000"/>
                    </a:schemeClr>
                  </a:solidFill>
                  <a:latin typeface="Calibri" panose="020F0502020204030204" pitchFamily="34" charset="0"/>
                </a:rPr>
                <a:t>Impact</a:t>
              </a:r>
              <a:endParaRPr lang="en-US" sz="1140" b="1" kern="0" dirty="0">
                <a:solidFill>
                  <a:schemeClr val="accent5">
                    <a:lumMod val="50000"/>
                  </a:schemeClr>
                </a:solidFill>
                <a:latin typeface="Calibri" panose="020F0502020204030204" pitchFamily="34" charset="0"/>
              </a:endParaRPr>
            </a:p>
          </p:txBody>
        </p:sp>
        <p:grpSp>
          <p:nvGrpSpPr>
            <p:cNvPr id="33" name="Group 32"/>
            <p:cNvGrpSpPr/>
            <p:nvPr/>
          </p:nvGrpSpPr>
          <p:grpSpPr>
            <a:xfrm>
              <a:off x="509744" y="3673931"/>
              <a:ext cx="873654" cy="454511"/>
              <a:chOff x="1072058" y="3635965"/>
              <a:chExt cx="873654" cy="454511"/>
            </a:xfrm>
          </p:grpSpPr>
          <p:sp>
            <p:nvSpPr>
              <p:cNvPr id="37" name="Flowchart: Off-page Connector 36"/>
              <p:cNvSpPr/>
              <p:nvPr/>
            </p:nvSpPr>
            <p:spPr>
              <a:xfrm>
                <a:off x="1072058" y="3635965"/>
                <a:ext cx="873654" cy="45451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pic>
            <p:nvPicPr>
              <p:cNvPr id="35" name="Picture 3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336074" y="3677701"/>
                <a:ext cx="345620" cy="345620"/>
              </a:xfrm>
              <a:prstGeom prst="rect">
                <a:avLst/>
              </a:prstGeom>
            </p:spPr>
          </p:pic>
        </p:grpSp>
      </p:grpSp>
      <p:grpSp>
        <p:nvGrpSpPr>
          <p:cNvPr id="38" name="Group 37"/>
          <p:cNvGrpSpPr/>
          <p:nvPr/>
        </p:nvGrpSpPr>
        <p:grpSpPr>
          <a:xfrm>
            <a:off x="7532778" y="4902723"/>
            <a:ext cx="2144282" cy="1354819"/>
            <a:chOff x="218817" y="4900577"/>
            <a:chExt cx="2144282" cy="1354819"/>
          </a:xfrm>
        </p:grpSpPr>
        <p:grpSp>
          <p:nvGrpSpPr>
            <p:cNvPr id="39" name="Group 38"/>
            <p:cNvGrpSpPr/>
            <p:nvPr/>
          </p:nvGrpSpPr>
          <p:grpSpPr>
            <a:xfrm>
              <a:off x="218817" y="4900577"/>
              <a:ext cx="2144282" cy="1354819"/>
              <a:chOff x="144070" y="3672322"/>
              <a:chExt cx="1608212" cy="1016114"/>
            </a:xfrm>
          </p:grpSpPr>
          <p:sp>
            <p:nvSpPr>
              <p:cNvPr id="41" name="Text Placeholder 14"/>
              <p:cNvSpPr txBox="1">
                <a:spLocks/>
              </p:cNvSpPr>
              <p:nvPr/>
            </p:nvSpPr>
            <p:spPr>
              <a:xfrm>
                <a:off x="165264" y="4280996"/>
                <a:ext cx="1564986"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a:r>
                  <a:rPr lang="en-US" sz="933" kern="0" dirty="0" smtClean="0">
                    <a:solidFill>
                      <a:srgbClr val="A5A5A5">
                        <a:lumMod val="50000"/>
                      </a:srgbClr>
                    </a:solidFill>
                    <a:latin typeface="Calibri" panose="020F0502020204030204" pitchFamily="34" charset="0"/>
                  </a:rPr>
                  <a:t>Competitor analysis to show the performance of a brand in a particular therapy area</a:t>
                </a:r>
                <a:endParaRPr lang="en-US" sz="933" kern="0" dirty="0">
                  <a:solidFill>
                    <a:srgbClr val="A5A5A5">
                      <a:lumMod val="50000"/>
                    </a:srgbClr>
                  </a:solidFill>
                  <a:latin typeface="Calibri" panose="020F0502020204030204" pitchFamily="34" charset="0"/>
                </a:endParaRPr>
              </a:p>
              <a:p>
                <a:pPr algn="just" defTabSz="609570"/>
                <a:endParaRPr lang="en-US" sz="933" kern="0" dirty="0">
                  <a:solidFill>
                    <a:srgbClr val="A5A5A5">
                      <a:lumMod val="50000"/>
                    </a:srgbClr>
                  </a:solidFill>
                  <a:latin typeface="Calibri" panose="020F0502020204030204" pitchFamily="34" charset="0"/>
                </a:endParaRPr>
              </a:p>
            </p:txBody>
          </p:sp>
          <p:sp>
            <p:nvSpPr>
              <p:cNvPr id="42" name="Text Placeholder 14"/>
              <p:cNvSpPr txBox="1">
                <a:spLocks/>
              </p:cNvSpPr>
              <p:nvPr/>
            </p:nvSpPr>
            <p:spPr>
              <a:xfrm>
                <a:off x="144070" y="4106299"/>
                <a:ext cx="1608212" cy="251368"/>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3" b="1" kern="0" dirty="0" smtClean="0">
                    <a:solidFill>
                      <a:schemeClr val="accent5">
                        <a:lumMod val="50000"/>
                      </a:schemeClr>
                    </a:solidFill>
                    <a:latin typeface="Calibri" panose="020F0502020204030204" pitchFamily="34" charset="0"/>
                  </a:rPr>
                  <a:t>Brand Performance Analysis</a:t>
                </a:r>
                <a:endParaRPr lang="en-US" sz="1133" b="1" kern="0" dirty="0">
                  <a:solidFill>
                    <a:schemeClr val="accent5">
                      <a:lumMod val="50000"/>
                    </a:schemeClr>
                  </a:solidFill>
                  <a:latin typeface="Calibri" panose="020F0502020204030204" pitchFamily="34" charset="0"/>
                </a:endParaRPr>
              </a:p>
            </p:txBody>
          </p:sp>
          <p:sp>
            <p:nvSpPr>
              <p:cNvPr id="45" name="Flowchart: Off-page Connector 44"/>
              <p:cNvSpPr/>
              <p:nvPr/>
            </p:nvSpPr>
            <p:spPr>
              <a:xfrm>
                <a:off x="509743" y="3672322"/>
                <a:ext cx="873654" cy="456122"/>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pic>
          <p:nvPicPr>
            <p:cNvPr id="40" name="Picture 2" descr="Image result for sales forecast icon"/>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4562" y="4955996"/>
              <a:ext cx="428508" cy="4285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94737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929038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25</a:t>
            </a:fld>
            <a:endParaRPr lang="en-US"/>
          </a:p>
        </p:txBody>
      </p:sp>
      <p:sp>
        <p:nvSpPr>
          <p:cNvPr id="5" name="Title 1"/>
          <p:cNvSpPr>
            <a:spLocks noGrp="1"/>
          </p:cNvSpPr>
          <p:nvPr>
            <p:ph type="title"/>
          </p:nvPr>
        </p:nvSpPr>
        <p:spPr>
          <a:xfrm>
            <a:off x="420296" y="247773"/>
            <a:ext cx="11180064" cy="656795"/>
          </a:xfrm>
        </p:spPr>
        <p:txBody>
          <a:bodyPr/>
          <a:lstStyle/>
          <a:p>
            <a:r>
              <a:rPr lang="en-US" dirty="0">
                <a:ea typeface="Segoe UI" panose="020B0502040204020203" pitchFamily="34" charset="0"/>
                <a:cs typeface="Segoe UI" panose="020B0502040204020203" pitchFamily="34" charset="0"/>
              </a:rPr>
              <a:t>Business Need—Statement &amp; Analysis</a:t>
            </a:r>
            <a:endParaRPr lang="en-US" dirty="0"/>
          </a:p>
        </p:txBody>
      </p:sp>
      <p:sp>
        <p:nvSpPr>
          <p:cNvPr id="6" name="Content Placeholder 5"/>
          <p:cNvSpPr>
            <a:spLocks noGrp="1"/>
          </p:cNvSpPr>
          <p:nvPr>
            <p:ph idx="1"/>
          </p:nvPr>
        </p:nvSpPr>
        <p:spPr>
          <a:xfrm>
            <a:off x="144208" y="747251"/>
            <a:ext cx="11864257" cy="5427407"/>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a:lnSpc>
                <a:spcPts val="2400"/>
              </a:lnSpc>
              <a:buClr>
                <a:schemeClr val="bg1">
                  <a:lumMod val="50000"/>
                </a:schemeClr>
              </a:buClr>
            </a:pPr>
            <a:r>
              <a:rPr lang="en-US" sz="1267" b="1" u="sng" dirty="0">
                <a:solidFill>
                  <a:schemeClr val="accent2">
                    <a:lumMod val="75000"/>
                    <a:lumOff val="25000"/>
                  </a:schemeClr>
                </a:solidFill>
                <a:latin typeface="Calibri" panose="020F0502020204030204" pitchFamily="34" charset="0"/>
                <a:ea typeface="Segoe UI" panose="020B0502040204020203" pitchFamily="34" charset="0"/>
                <a:cs typeface="Calibri" panose="020F0502020204030204" pitchFamily="34" charset="0"/>
              </a:rPr>
              <a:t>Purpose: Establish a sense of urgency for the opportunity or solution.</a:t>
            </a:r>
          </a:p>
          <a:p>
            <a:pPr marL="487668" indent="-243834">
              <a:lnSpc>
                <a:spcPts val="2400"/>
              </a:lnSpc>
              <a:buClr>
                <a:schemeClr val="bg1">
                  <a:lumMod val="50000"/>
                </a:schemeClr>
              </a:buClr>
              <a:buFont typeface="Arial" panose="020B0604020202020204" pitchFamily="34" charset="0"/>
              <a:buChar char="•"/>
            </a:pPr>
            <a:r>
              <a:rPr lang="en-US" sz="1267" dirty="0">
                <a:solidFill>
                  <a:srgbClr val="C00000"/>
                </a:solidFill>
                <a:latin typeface="Calibri" panose="020F0502020204030204" pitchFamily="34" charset="0"/>
                <a:ea typeface="Segoe UI" panose="020B0502040204020203" pitchFamily="34" charset="0"/>
                <a:cs typeface="Calibri" panose="020F0502020204030204" pitchFamily="34" charset="0"/>
              </a:rPr>
              <a:t>Over the past few years, Sales &amp; Marketing spend has been equal to/greater than R&amp;D spend for major pharma players, showing the importance of the function in a company’s growth. Customer engagement models and channels are constantly evolving, with the line between traditional and digital marketing blurring.</a:t>
            </a:r>
          </a:p>
          <a:p>
            <a:pPr marL="487668" indent="-243834">
              <a:lnSpc>
                <a:spcPts val="2400"/>
              </a:lnSpc>
              <a:buClr>
                <a:schemeClr val="bg1">
                  <a:lumMod val="50000"/>
                </a:schemeClr>
              </a:buClr>
              <a:buFont typeface="Arial" panose="020B0604020202020204" pitchFamily="34" charset="0"/>
              <a:buChar char="•"/>
            </a:pPr>
            <a:r>
              <a:rPr lang="en-US" sz="1267" dirty="0">
                <a:solidFill>
                  <a:srgbClr val="C00000"/>
                </a:solidFill>
                <a:latin typeface="Calibri" panose="020F0502020204030204" pitchFamily="34" charset="0"/>
                <a:ea typeface="Segoe UI" panose="020B0502040204020203" pitchFamily="34" charset="0"/>
                <a:cs typeface="Calibri" panose="020F0502020204030204" pitchFamily="34" charset="0"/>
              </a:rPr>
              <a:t>There is immense pressure for differentiation, with marketers feeling that connecting with their customers through the right engagement channels is their biggest challenge, while marketers also experience the challenge of having to demonstrate high return on investment (ROI) from a diverse portfolio of marketing programs. Currently, marketing mix is decided by the team based on hunch/experience and industry practices, allowing room for a better analysis-based method. </a:t>
            </a:r>
          </a:p>
          <a:p>
            <a:pPr marL="487668" indent="-243834">
              <a:lnSpc>
                <a:spcPts val="2400"/>
              </a:lnSpc>
              <a:buClr>
                <a:schemeClr val="bg1">
                  <a:lumMod val="50000"/>
                </a:schemeClr>
              </a:buClr>
              <a:buFont typeface="Arial" panose="020B0604020202020204" pitchFamily="34" charset="0"/>
              <a:buChar char="•"/>
            </a:pPr>
            <a:r>
              <a:rPr lang="en-US" sz="1267" dirty="0">
                <a:solidFill>
                  <a:srgbClr val="C00000"/>
                </a:solidFill>
                <a:latin typeface="Calibri" panose="020F0502020204030204" pitchFamily="34" charset="0"/>
                <a:ea typeface="Segoe UI" panose="020B0502040204020203" pitchFamily="34" charset="0"/>
                <a:cs typeface="Calibri" panose="020F0502020204030204" pitchFamily="34" charset="0"/>
              </a:rPr>
              <a:t>These necessitate the need for a one-stop solution to function as an optimizer to help plan marketing activities and investments across multiple channels through data-driven decision-making. This shall help marketers to keep track of both strategic and tactical elements, and build better/optimize brand strategy.</a:t>
            </a:r>
          </a:p>
          <a:p>
            <a:pPr>
              <a:lnSpc>
                <a:spcPts val="2400"/>
              </a:lnSpc>
              <a:buClr>
                <a:schemeClr val="bg1">
                  <a:lumMod val="50000"/>
                </a:schemeClr>
              </a:buClr>
            </a:pPr>
            <a:r>
              <a:rPr lang="en-US" sz="1267" b="1" u="sng" dirty="0">
                <a:solidFill>
                  <a:schemeClr val="accent2">
                    <a:lumMod val="75000"/>
                    <a:lumOff val="25000"/>
                  </a:schemeClr>
                </a:solidFill>
                <a:latin typeface="Calibri" panose="020F0502020204030204" pitchFamily="34" charset="0"/>
                <a:ea typeface="Segoe UI" panose="020B0502040204020203" pitchFamily="34" charset="0"/>
                <a:cs typeface="Calibri" panose="020F0502020204030204" pitchFamily="34" charset="0"/>
              </a:rPr>
              <a:t>Purpose: Flesh out what’s causing the problem.</a:t>
            </a:r>
          </a:p>
          <a:p>
            <a:pPr marL="487668" indent="-243834">
              <a:lnSpc>
                <a:spcPts val="2400"/>
              </a:lnSpc>
              <a:buClr>
                <a:schemeClr val="bg1">
                  <a:lumMod val="50000"/>
                </a:schemeClr>
              </a:buClr>
              <a:buFont typeface="Arial" panose="020B0604020202020204" pitchFamily="34" charset="0"/>
              <a:buChar char="•"/>
            </a:pPr>
            <a:r>
              <a:rPr lang="en-US" sz="1267" dirty="0">
                <a:solidFill>
                  <a:srgbClr val="C00000"/>
                </a:solidFill>
                <a:latin typeface="Calibri" panose="020F0502020204030204" pitchFamily="34" charset="0"/>
                <a:ea typeface="Segoe UI" panose="020B0502040204020203" pitchFamily="34" charset="0"/>
                <a:cs typeface="Calibri" panose="020F0502020204030204" pitchFamily="34" charset="0"/>
              </a:rPr>
              <a:t>The absence of a unified Marketing Analytics tool to act as a hub for Marketing planning and optimization processes is a major pain point for Brand Managers and Marketers. Most of the existing analytics tools work in silos or concentrate majorly on few primary channels like Promotions, Campaigns while Digital channels are clubbed. As a result, they are unable to accurately determine the channel (sub)-wise impact of promotion on brand sales and the optimal marketing mix required for achieving better results. Thus, there is a need to standardize KPIs across multiple engagement channels and provide holistic view of promotions by standardizing traditional and digital media marketing. This will help take effective marketing decisions to maximize effectiveness and increase return on promotional investment. </a:t>
            </a:r>
          </a:p>
        </p:txBody>
      </p:sp>
    </p:spTree>
    <p:extLst>
      <p:ext uri="{BB962C8B-B14F-4D97-AF65-F5344CB8AC3E}">
        <p14:creationId xmlns:p14="http://schemas.microsoft.com/office/powerpoint/2010/main" val="1583117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26</a:t>
            </a:fld>
            <a:endParaRPr lang="en-US"/>
          </a:p>
        </p:txBody>
      </p:sp>
      <p:sp>
        <p:nvSpPr>
          <p:cNvPr id="3" name="Title 1"/>
          <p:cNvSpPr>
            <a:spLocks noGrp="1"/>
          </p:cNvSpPr>
          <p:nvPr>
            <p:ph type="title"/>
          </p:nvPr>
        </p:nvSpPr>
        <p:spPr>
          <a:xfrm>
            <a:off x="130296" y="325740"/>
            <a:ext cx="12192000" cy="595256"/>
          </a:xfrm>
          <a:noFill/>
        </p:spPr>
        <p:txBody>
          <a:bodyPr vert="horz" lIns="0" tIns="0" rIns="0" bIns="0" rtlCol="0" anchor="t" anchorCtr="0">
            <a:noAutofit/>
          </a:bodyPr>
          <a:lstStyle/>
          <a:p>
            <a:r>
              <a:rPr lang="en-US" sz="2900" dirty="0"/>
              <a:t>Activity 1: User Persona / Experience </a:t>
            </a:r>
          </a:p>
        </p:txBody>
      </p:sp>
      <p:graphicFrame>
        <p:nvGraphicFramePr>
          <p:cNvPr id="7" name="Object 6"/>
          <p:cNvGraphicFramePr>
            <a:graphicFrameLocks noChangeAspect="1"/>
          </p:cNvGraphicFramePr>
          <p:nvPr>
            <p:extLst/>
          </p:nvPr>
        </p:nvGraphicFramePr>
        <p:xfrm>
          <a:off x="10003475" y="3044011"/>
          <a:ext cx="914400" cy="771525"/>
        </p:xfrm>
        <a:graphic>
          <a:graphicData uri="http://schemas.openxmlformats.org/presentationml/2006/ole">
            <mc:AlternateContent xmlns:mc="http://schemas.openxmlformats.org/markup-compatibility/2006">
              <mc:Choice xmlns:v="urn:schemas-microsoft-com:vml" Requires="v">
                <p:oleObj spid="_x0000_s1029" name="Document" showAsIcon="1" r:id="rId3" imgW="914400" imgH="771480" progId="Word.Document.12">
                  <p:embed/>
                </p:oleObj>
              </mc:Choice>
              <mc:Fallback>
                <p:oleObj name="Document" showAsIcon="1" r:id="rId3" imgW="914400" imgH="771480" progId="Word.Document.12">
                  <p:embed/>
                  <p:pic>
                    <p:nvPicPr>
                      <p:cNvPr id="7" name="Object 6"/>
                      <p:cNvPicPr/>
                      <p:nvPr/>
                    </p:nvPicPr>
                    <p:blipFill>
                      <a:blip r:embed="rId4"/>
                      <a:stretch>
                        <a:fillRect/>
                      </a:stretch>
                    </p:blipFill>
                    <p:spPr>
                      <a:xfrm>
                        <a:off x="10003475" y="3044011"/>
                        <a:ext cx="914400" cy="771525"/>
                      </a:xfrm>
                      <a:prstGeom prst="rect">
                        <a:avLst/>
                      </a:prstGeom>
                    </p:spPr>
                  </p:pic>
                </p:oleObj>
              </mc:Fallback>
            </mc:AlternateContent>
          </a:graphicData>
        </a:graphic>
      </p:graphicFrame>
      <p:pic>
        <p:nvPicPr>
          <p:cNvPr id="2" name="Picture 1"/>
          <p:cNvPicPr>
            <a:picLocks noChangeAspect="1"/>
          </p:cNvPicPr>
          <p:nvPr/>
        </p:nvPicPr>
        <p:blipFill rotWithShape="1">
          <a:blip r:embed="rId5"/>
          <a:srcRect b="1386"/>
          <a:stretch/>
        </p:blipFill>
        <p:spPr>
          <a:xfrm>
            <a:off x="181934" y="742003"/>
            <a:ext cx="8968621" cy="3990591"/>
          </a:xfrm>
          <a:prstGeom prst="rect">
            <a:avLst/>
          </a:prstGeom>
        </p:spPr>
      </p:pic>
      <p:pic>
        <p:nvPicPr>
          <p:cNvPr id="8" name="Picture 7"/>
          <p:cNvPicPr>
            <a:picLocks noChangeAspect="1"/>
          </p:cNvPicPr>
          <p:nvPr/>
        </p:nvPicPr>
        <p:blipFill rotWithShape="1">
          <a:blip r:embed="rId6"/>
          <a:srcRect t="1836"/>
          <a:stretch/>
        </p:blipFill>
        <p:spPr>
          <a:xfrm>
            <a:off x="243116" y="4771923"/>
            <a:ext cx="7098304" cy="1415844"/>
          </a:xfrm>
          <a:prstGeom prst="rect">
            <a:avLst/>
          </a:prstGeom>
        </p:spPr>
      </p:pic>
      <p:pic>
        <p:nvPicPr>
          <p:cNvPr id="10" name="Picture 9"/>
          <p:cNvPicPr>
            <a:picLocks noChangeAspect="1"/>
          </p:cNvPicPr>
          <p:nvPr/>
        </p:nvPicPr>
        <p:blipFill>
          <a:blip r:embed="rId7"/>
          <a:stretch>
            <a:fillRect/>
          </a:stretch>
        </p:blipFill>
        <p:spPr>
          <a:xfrm>
            <a:off x="7393861" y="5275028"/>
            <a:ext cx="4535948" cy="873411"/>
          </a:xfrm>
          <a:prstGeom prst="rect">
            <a:avLst/>
          </a:prstGeom>
          <a:ln>
            <a:solidFill>
              <a:schemeClr val="tx2"/>
            </a:solidFill>
          </a:ln>
        </p:spPr>
      </p:pic>
    </p:spTree>
    <p:extLst>
      <p:ext uri="{BB962C8B-B14F-4D97-AF65-F5344CB8AC3E}">
        <p14:creationId xmlns:p14="http://schemas.microsoft.com/office/powerpoint/2010/main" val="4193627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27</a:t>
            </a:fld>
            <a:endParaRPr lang="en-US"/>
          </a:p>
        </p:txBody>
      </p:sp>
      <p:sp>
        <p:nvSpPr>
          <p:cNvPr id="5" name="Title 2"/>
          <p:cNvSpPr>
            <a:spLocks noGrp="1"/>
          </p:cNvSpPr>
          <p:nvPr>
            <p:ph type="title"/>
          </p:nvPr>
        </p:nvSpPr>
        <p:spPr>
          <a:xfrm>
            <a:off x="288782" y="212478"/>
            <a:ext cx="11286649" cy="492361"/>
          </a:xfrm>
        </p:spPr>
        <p:txBody>
          <a:bodyPr anchor="ctr"/>
          <a:lstStyle/>
          <a:p>
            <a:r>
              <a:rPr lang="en-US" sz="2800" dirty="0"/>
              <a:t>Activity 2: User Journey Map – Template </a:t>
            </a:r>
          </a:p>
        </p:txBody>
      </p:sp>
      <p:grpSp>
        <p:nvGrpSpPr>
          <p:cNvPr id="6" name="Group 5"/>
          <p:cNvGrpSpPr/>
          <p:nvPr/>
        </p:nvGrpSpPr>
        <p:grpSpPr>
          <a:xfrm>
            <a:off x="288782" y="642375"/>
            <a:ext cx="11575477" cy="5532283"/>
            <a:chOff x="298339" y="1016000"/>
            <a:chExt cx="8274161" cy="5282602"/>
          </a:xfrm>
        </p:grpSpPr>
        <p:grpSp>
          <p:nvGrpSpPr>
            <p:cNvPr id="7" name="Group 6"/>
            <p:cNvGrpSpPr/>
            <p:nvPr/>
          </p:nvGrpSpPr>
          <p:grpSpPr>
            <a:xfrm>
              <a:off x="298339" y="1016000"/>
              <a:ext cx="8274161" cy="444500"/>
              <a:chOff x="298339" y="1016000"/>
              <a:chExt cx="8274161" cy="444500"/>
            </a:xfrm>
          </p:grpSpPr>
          <p:sp>
            <p:nvSpPr>
              <p:cNvPr id="72" name="Rectangle 71"/>
              <p:cNvSpPr/>
              <p:nvPr/>
            </p:nvSpPr>
            <p:spPr>
              <a:xfrm>
                <a:off x="298339" y="1016000"/>
                <a:ext cx="1619361" cy="444500"/>
              </a:xfrm>
              <a:prstGeom prst="rect">
                <a:avLst/>
              </a:prstGeom>
              <a:solidFill>
                <a:schemeClr val="accent2">
                  <a:lumMod val="40000"/>
                  <a:lumOff val="60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Stage</a:t>
                </a:r>
              </a:p>
            </p:txBody>
          </p:sp>
          <p:sp>
            <p:nvSpPr>
              <p:cNvPr id="73" name="Rectangle 72"/>
              <p:cNvSpPr/>
              <p:nvPr/>
            </p:nvSpPr>
            <p:spPr>
              <a:xfrm>
                <a:off x="19620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Information Gathering</a:t>
                </a:r>
              </a:p>
            </p:txBody>
          </p:sp>
          <p:sp>
            <p:nvSpPr>
              <p:cNvPr id="74" name="Rectangle 73"/>
              <p:cNvSpPr/>
              <p:nvPr/>
            </p:nvSpPr>
            <p:spPr>
              <a:xfrm>
                <a:off x="36257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Analysis</a:t>
                </a:r>
              </a:p>
            </p:txBody>
          </p:sp>
          <p:sp>
            <p:nvSpPr>
              <p:cNvPr id="75" name="Rectangle 74"/>
              <p:cNvSpPr/>
              <p:nvPr/>
            </p:nvSpPr>
            <p:spPr>
              <a:xfrm>
                <a:off x="52894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Marketing Mix Planning</a:t>
                </a:r>
              </a:p>
            </p:txBody>
          </p:sp>
          <p:sp>
            <p:nvSpPr>
              <p:cNvPr id="76" name="Rectangle 75"/>
              <p:cNvSpPr/>
              <p:nvPr/>
            </p:nvSpPr>
            <p:spPr>
              <a:xfrm>
                <a:off x="6953139" y="1016000"/>
                <a:ext cx="1619361" cy="444500"/>
              </a:xfrm>
              <a:prstGeom prst="rect">
                <a:avLst/>
              </a:prstGeom>
              <a:no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400" b="1" dirty="0">
                    <a:solidFill>
                      <a:srgbClr val="141414"/>
                    </a:solidFill>
                    <a:latin typeface="Calibri" panose="020F0502020204030204" pitchFamily="34" charset="0"/>
                  </a:rPr>
                  <a:t>Marketing Performance Analysis</a:t>
                </a:r>
              </a:p>
            </p:txBody>
          </p:sp>
        </p:grpSp>
        <p:grpSp>
          <p:nvGrpSpPr>
            <p:cNvPr id="8" name="Group 7"/>
            <p:cNvGrpSpPr/>
            <p:nvPr/>
          </p:nvGrpSpPr>
          <p:grpSpPr>
            <a:xfrm>
              <a:off x="298339" y="1510701"/>
              <a:ext cx="8274161" cy="889599"/>
              <a:chOff x="298339" y="1510701"/>
              <a:chExt cx="8274161" cy="889599"/>
            </a:xfrm>
          </p:grpSpPr>
          <p:sp>
            <p:nvSpPr>
              <p:cNvPr id="65" name="Rectangle 64"/>
              <p:cNvSpPr/>
              <p:nvPr/>
            </p:nvSpPr>
            <p:spPr>
              <a:xfrm>
                <a:off x="298339" y="1510702"/>
                <a:ext cx="1619361" cy="88959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Mindset</a:t>
                </a:r>
              </a:p>
            </p:txBody>
          </p:sp>
          <p:sp>
            <p:nvSpPr>
              <p:cNvPr id="66" name="Rectangle 65"/>
              <p:cNvSpPr/>
              <p:nvPr/>
            </p:nvSpPr>
            <p:spPr>
              <a:xfrm>
                <a:off x="19620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Look to gather maximum data to serve as a base for analyses to take effective decisions</a:t>
                </a:r>
              </a:p>
            </p:txBody>
          </p:sp>
          <p:sp>
            <p:nvSpPr>
              <p:cNvPr id="67" name="Rectangle 66"/>
              <p:cNvSpPr/>
              <p:nvPr/>
            </p:nvSpPr>
            <p:spPr>
              <a:xfrm>
                <a:off x="36257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Try to derive maximum insights from data collected.</a:t>
                </a:r>
              </a:p>
              <a:p>
                <a:pPr algn="ctr" defTabSz="609555"/>
                <a:r>
                  <a:rPr lang="en-US" sz="1051" b="1" dirty="0">
                    <a:solidFill>
                      <a:srgbClr val="141414"/>
                    </a:solidFill>
                    <a:latin typeface="Calibri" panose="020F0502020204030204" pitchFamily="34" charset="0"/>
                  </a:rPr>
                  <a:t>Look out for trends and competitor’s marketing patterns for potential benchmarking</a:t>
                </a:r>
              </a:p>
            </p:txBody>
          </p:sp>
          <p:sp>
            <p:nvSpPr>
              <p:cNvPr id="68" name="Rectangle 67"/>
              <p:cNvSpPr/>
              <p:nvPr/>
            </p:nvSpPr>
            <p:spPr>
              <a:xfrm>
                <a:off x="5289439" y="1510702"/>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Look to design the ideal marketing mix for target sales and brand growth by optimizing the marketing activities and investments across the multiple channels</a:t>
                </a:r>
              </a:p>
            </p:txBody>
          </p:sp>
          <p:sp>
            <p:nvSpPr>
              <p:cNvPr id="69" name="Rectangle 68"/>
              <p:cNvSpPr/>
              <p:nvPr/>
            </p:nvSpPr>
            <p:spPr>
              <a:xfrm>
                <a:off x="6953139" y="1510701"/>
                <a:ext cx="1619361" cy="88959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Determine the success of marketing programs by choosing the correct metrics and measuring the ROI</a:t>
                </a:r>
              </a:p>
            </p:txBody>
          </p:sp>
        </p:grpSp>
        <p:grpSp>
          <p:nvGrpSpPr>
            <p:cNvPr id="9" name="Group 8"/>
            <p:cNvGrpSpPr/>
            <p:nvPr/>
          </p:nvGrpSpPr>
          <p:grpSpPr>
            <a:xfrm>
              <a:off x="298339" y="2450502"/>
              <a:ext cx="8274161" cy="1753198"/>
              <a:chOff x="298339" y="2450502"/>
              <a:chExt cx="8274161" cy="1753198"/>
            </a:xfrm>
          </p:grpSpPr>
          <p:sp>
            <p:nvSpPr>
              <p:cNvPr id="58" name="Rectangle 57"/>
              <p:cNvSpPr/>
              <p:nvPr/>
            </p:nvSpPr>
            <p:spPr>
              <a:xfrm>
                <a:off x="298339" y="2450502"/>
                <a:ext cx="1619361" cy="1753198"/>
              </a:xfrm>
              <a:prstGeom prst="rect">
                <a:avLst/>
              </a:prstGeom>
              <a:solidFill>
                <a:schemeClr val="accent5">
                  <a:lumMod val="60000"/>
                  <a:lumOff val="40000"/>
                </a:schemeClr>
              </a:soli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Activity</a:t>
                </a:r>
              </a:p>
            </p:txBody>
          </p:sp>
          <p:sp>
            <p:nvSpPr>
              <p:cNvPr id="59" name="Rectangle 58"/>
              <p:cNvSpPr/>
              <p:nvPr/>
            </p:nvSpPr>
            <p:spPr>
              <a:xfrm>
                <a:off x="1962039" y="2450502"/>
                <a:ext cx="1619361" cy="1753198"/>
              </a:xfrm>
              <a:prstGeom prst="rect">
                <a:avLst/>
              </a:prstGeom>
              <a:no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67" b="1" dirty="0">
                    <a:solidFill>
                      <a:srgbClr val="141414"/>
                    </a:solidFill>
                    <a:latin typeface="Calibri" panose="020F0502020204030204" pitchFamily="34" charset="0"/>
                  </a:rPr>
                  <a:t>Data Gathering from Primary &amp; secondary sources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Sales data of brand and competitors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Information of Multi-channel marketing activities and investments of own brand and competitors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Market Performance data</a:t>
                </a:r>
              </a:p>
            </p:txBody>
          </p:sp>
          <p:sp>
            <p:nvSpPr>
              <p:cNvPr id="60" name="Rectangle 59"/>
              <p:cNvSpPr/>
              <p:nvPr/>
            </p:nvSpPr>
            <p:spPr>
              <a:xfrm>
                <a:off x="3625739" y="2450502"/>
                <a:ext cx="1619361" cy="1753198"/>
              </a:xfrm>
              <a:prstGeom prst="rect">
                <a:avLst/>
              </a:prstGeom>
              <a:no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Analysis of Sales and marketing data to identify trends and patterns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Lookout for best performing campaigns and their impact</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key customer segments and responsive channels for marketing</a:t>
                </a:r>
              </a:p>
            </p:txBody>
          </p:sp>
          <p:sp>
            <p:nvSpPr>
              <p:cNvPr id="61" name="Rectangle 60"/>
              <p:cNvSpPr/>
              <p:nvPr/>
            </p:nvSpPr>
            <p:spPr>
              <a:xfrm>
                <a:off x="5289439" y="2450502"/>
                <a:ext cx="1619361" cy="1753198"/>
              </a:xfrm>
              <a:prstGeom prst="rect">
                <a:avLst/>
              </a:prstGeom>
              <a:no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brand goals from Marketing, based on brand vision and strategy</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Develop multi-channel marketing mix based on analyses &amp;  brand strategy</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Plan out individual campaigns/activities for each channel to ensure better engagement </a:t>
                </a:r>
              </a:p>
            </p:txBody>
          </p:sp>
          <p:sp>
            <p:nvSpPr>
              <p:cNvPr id="62" name="Rectangle 61"/>
              <p:cNvSpPr/>
              <p:nvPr/>
            </p:nvSpPr>
            <p:spPr>
              <a:xfrm>
                <a:off x="6953139" y="2450502"/>
                <a:ext cx="1619361" cy="1753198"/>
              </a:xfrm>
              <a:prstGeom prst="rect">
                <a:avLst/>
              </a:prstGeom>
              <a:no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Identify suitable metrics- KPIs to evaluate and track performance of marketing activities</a:t>
                </a:r>
              </a:p>
              <a:p>
                <a:pPr marL="228594" indent="-228594" algn="ctr" defTabSz="609555">
                  <a:buFont typeface="Arial" panose="020B0604020202020204" pitchFamily="34" charset="0"/>
                  <a:buChar char="•"/>
                </a:pPr>
                <a:r>
                  <a:rPr lang="en-US" sz="1067" b="1" dirty="0">
                    <a:solidFill>
                      <a:srgbClr val="141414"/>
                    </a:solidFill>
                    <a:latin typeface="Calibri" panose="020F0502020204030204" pitchFamily="34" charset="0"/>
                  </a:rPr>
                  <a:t>Determine the ROI of marketing activities along with effectiveness of each channel</a:t>
                </a:r>
              </a:p>
            </p:txBody>
          </p:sp>
        </p:grpSp>
        <p:grpSp>
          <p:nvGrpSpPr>
            <p:cNvPr id="10" name="Group 9"/>
            <p:cNvGrpSpPr/>
            <p:nvPr/>
          </p:nvGrpSpPr>
          <p:grpSpPr>
            <a:xfrm>
              <a:off x="298339" y="4253902"/>
              <a:ext cx="8274161" cy="610198"/>
              <a:chOff x="298339" y="4253902"/>
              <a:chExt cx="8274161" cy="610198"/>
            </a:xfrm>
          </p:grpSpPr>
          <p:sp>
            <p:nvSpPr>
              <p:cNvPr id="51" name="Rectangle 50"/>
              <p:cNvSpPr/>
              <p:nvPr/>
            </p:nvSpPr>
            <p:spPr>
              <a:xfrm>
                <a:off x="298339" y="4253902"/>
                <a:ext cx="1619361" cy="61019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141414"/>
                    </a:solidFill>
                    <a:latin typeface="Calibri" panose="020F0502020204030204" pitchFamily="34" charset="0"/>
                  </a:rPr>
                  <a:t>Experience</a:t>
                </a:r>
              </a:p>
            </p:txBody>
          </p:sp>
          <p:sp>
            <p:nvSpPr>
              <p:cNvPr id="52" name="Rectangle 51"/>
              <p:cNvSpPr/>
              <p:nvPr/>
            </p:nvSpPr>
            <p:spPr>
              <a:xfrm>
                <a:off x="1962039" y="4253902"/>
                <a:ext cx="1619361" cy="610198"/>
              </a:xfrm>
              <a:prstGeom prst="rect">
                <a:avLst/>
              </a:prstGeom>
              <a:no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Necessary step for efficient data-driven marketing. Need to ensure data availability to perform complex analysis</a:t>
                </a:r>
              </a:p>
            </p:txBody>
          </p:sp>
          <p:sp>
            <p:nvSpPr>
              <p:cNvPr id="53" name="Rectangle 52"/>
              <p:cNvSpPr/>
              <p:nvPr/>
            </p:nvSpPr>
            <p:spPr>
              <a:xfrm>
                <a:off x="3625739" y="4253902"/>
                <a:ext cx="1619361" cy="610198"/>
              </a:xfrm>
              <a:prstGeom prst="rect">
                <a:avLst/>
              </a:prstGeom>
              <a:no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Effort-taking but insightful activity to gain major inferences to plan marketing programs</a:t>
                </a:r>
              </a:p>
            </p:txBody>
          </p:sp>
          <p:sp>
            <p:nvSpPr>
              <p:cNvPr id="54" name="Rectangle 53"/>
              <p:cNvSpPr/>
              <p:nvPr/>
            </p:nvSpPr>
            <p:spPr>
              <a:xfrm>
                <a:off x="5289439" y="4253902"/>
                <a:ext cx="1619361" cy="610198"/>
              </a:xfrm>
              <a:prstGeom prst="rect">
                <a:avLst/>
              </a:prstGeom>
              <a:no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9555"/>
                <a:r>
                  <a:rPr lang="en-US" sz="1051" b="1" dirty="0">
                    <a:solidFill>
                      <a:srgbClr val="141414"/>
                    </a:solidFill>
                    <a:latin typeface="Calibri" panose="020F0502020204030204" pitchFamily="34" charset="0"/>
                  </a:rPr>
                  <a:t>Key step forming the pillar for all marketing activities- important to align tactical elements with strategic vision to prevent Marketing Myopia</a:t>
                </a:r>
              </a:p>
            </p:txBody>
          </p:sp>
          <p:sp>
            <p:nvSpPr>
              <p:cNvPr id="55" name="Rectangle 54"/>
              <p:cNvSpPr/>
              <p:nvPr/>
            </p:nvSpPr>
            <p:spPr>
              <a:xfrm>
                <a:off x="6953139" y="4253902"/>
                <a:ext cx="1619361" cy="610198"/>
              </a:xfrm>
              <a:prstGeom prst="rect">
                <a:avLst/>
              </a:prstGeom>
              <a:no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Rewarding and enriching experience to put a framework in place to perform effective marketing</a:t>
                </a:r>
              </a:p>
            </p:txBody>
          </p:sp>
        </p:grpSp>
        <p:grpSp>
          <p:nvGrpSpPr>
            <p:cNvPr id="11" name="Group 10"/>
            <p:cNvGrpSpPr/>
            <p:nvPr/>
          </p:nvGrpSpPr>
          <p:grpSpPr>
            <a:xfrm>
              <a:off x="298339" y="5409004"/>
              <a:ext cx="8274161" cy="889598"/>
              <a:chOff x="298339" y="5409004"/>
              <a:chExt cx="8274161" cy="889598"/>
            </a:xfrm>
          </p:grpSpPr>
          <p:sp>
            <p:nvSpPr>
              <p:cNvPr id="44" name="Rectangle 43"/>
              <p:cNvSpPr/>
              <p:nvPr/>
            </p:nvSpPr>
            <p:spPr>
              <a:xfrm>
                <a:off x="298339" y="5409004"/>
                <a:ext cx="1619361" cy="889598"/>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FFFFFF"/>
                    </a:solidFill>
                    <a:latin typeface="Calibri" panose="020F0502020204030204" pitchFamily="34" charset="0"/>
                  </a:rPr>
                  <a:t>Opportunity</a:t>
                </a:r>
              </a:p>
            </p:txBody>
          </p:sp>
          <p:sp>
            <p:nvSpPr>
              <p:cNvPr id="45" name="Rectangle 44"/>
              <p:cNvSpPr/>
              <p:nvPr/>
            </p:nvSpPr>
            <p:spPr>
              <a:xfrm>
                <a:off x="1962039" y="5409004"/>
                <a:ext cx="1619361" cy="88959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Monthly data subscription portals with push alerts having slice-and-dice options</a:t>
                </a:r>
              </a:p>
            </p:txBody>
          </p:sp>
          <p:sp>
            <p:nvSpPr>
              <p:cNvPr id="46" name="Rectangle 45"/>
              <p:cNvSpPr/>
              <p:nvPr/>
            </p:nvSpPr>
            <p:spPr>
              <a:xfrm>
                <a:off x="3625739" y="5409004"/>
                <a:ext cx="1619361" cy="88959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Marketing analytics tool to identify the right engagement channels for each customer type and identify trends and best practices</a:t>
                </a:r>
              </a:p>
            </p:txBody>
          </p:sp>
          <p:sp>
            <p:nvSpPr>
              <p:cNvPr id="47" name="Rectangle 46"/>
              <p:cNvSpPr/>
              <p:nvPr/>
            </p:nvSpPr>
            <p:spPr>
              <a:xfrm>
                <a:off x="5289439" y="5409004"/>
                <a:ext cx="1619361" cy="88959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Marketing Analytics tool to recommend optimal marketing mix by considering the channel-wise impact of promotions </a:t>
                </a:r>
              </a:p>
            </p:txBody>
          </p:sp>
          <p:sp>
            <p:nvSpPr>
              <p:cNvPr id="48" name="Rectangle 47"/>
              <p:cNvSpPr/>
              <p:nvPr/>
            </p:nvSpPr>
            <p:spPr>
              <a:xfrm>
                <a:off x="6953139" y="5409004"/>
                <a:ext cx="1619361" cy="88959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1051" b="1" dirty="0">
                    <a:solidFill>
                      <a:srgbClr val="141414"/>
                    </a:solidFill>
                    <a:latin typeface="Calibri" panose="020F0502020204030204" pitchFamily="34" charset="0"/>
                  </a:rPr>
                  <a:t>Marketing Analytics tool to calculate the ROI of marketing activities and suggest further optimizations to improve promotional ROI and thus brand performance</a:t>
                </a:r>
              </a:p>
            </p:txBody>
          </p:sp>
        </p:grpSp>
        <p:grpSp>
          <p:nvGrpSpPr>
            <p:cNvPr id="12" name="Group 11"/>
            <p:cNvGrpSpPr/>
            <p:nvPr/>
          </p:nvGrpSpPr>
          <p:grpSpPr>
            <a:xfrm>
              <a:off x="298339" y="4914302"/>
              <a:ext cx="8274161" cy="444500"/>
              <a:chOff x="298339" y="4914302"/>
              <a:chExt cx="8274161" cy="444500"/>
            </a:xfrm>
          </p:grpSpPr>
          <p:sp>
            <p:nvSpPr>
              <p:cNvPr id="13" name="Rectangle 12"/>
              <p:cNvSpPr/>
              <p:nvPr/>
            </p:nvSpPr>
            <p:spPr>
              <a:xfrm>
                <a:off x="298339" y="4914302"/>
                <a:ext cx="1619361" cy="444500"/>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r>
                  <a:rPr lang="en-US" sz="2000" b="1" dirty="0">
                    <a:solidFill>
                      <a:srgbClr val="FFFFFF"/>
                    </a:solidFill>
                    <a:latin typeface="Calibri" panose="020F0502020204030204" pitchFamily="34" charset="0"/>
                  </a:rPr>
                  <a:t>Emotion</a:t>
                </a:r>
              </a:p>
            </p:txBody>
          </p:sp>
          <p:grpSp>
            <p:nvGrpSpPr>
              <p:cNvPr id="14" name="Group 13"/>
              <p:cNvGrpSpPr/>
              <p:nvPr/>
            </p:nvGrpSpPr>
            <p:grpSpPr>
              <a:xfrm>
                <a:off x="1962039" y="4914302"/>
                <a:ext cx="1619361" cy="444500"/>
                <a:chOff x="1962039" y="4914302"/>
                <a:chExt cx="1619361" cy="444500"/>
              </a:xfrm>
            </p:grpSpPr>
            <p:sp>
              <p:nvSpPr>
                <p:cNvPr id="40" name="Rectangle 39"/>
                <p:cNvSpPr/>
                <p:nvPr/>
              </p:nvSpPr>
              <p:spPr>
                <a:xfrm>
                  <a:off x="1962039" y="4914302"/>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a:solidFill>
                      <a:srgbClr val="141414"/>
                    </a:solidFill>
                    <a:latin typeface="Calibri" panose="020F0502020204030204" pitchFamily="34" charset="0"/>
                  </a:endParaRPr>
                </a:p>
              </p:txBody>
            </p:sp>
            <p:pic>
              <p:nvPicPr>
                <p:cNvPr id="42" name="Picture 41"/>
                <p:cNvPicPr>
                  <a:picLocks noChangeAspect="1"/>
                </p:cNvPicPr>
                <p:nvPr/>
              </p:nvPicPr>
              <p:blipFill>
                <a:blip r:embed="rId3">
                  <a:duotone>
                    <a:prstClr val="black"/>
                    <a:srgbClr val="FFC000">
                      <a:tint val="45000"/>
                      <a:satMod val="400000"/>
                    </a:srgbClr>
                  </a:duotone>
                </a:blip>
                <a:stretch>
                  <a:fillRect/>
                </a:stretch>
              </p:blipFill>
              <p:spPr>
                <a:xfrm>
                  <a:off x="2595507" y="4969865"/>
                  <a:ext cx="352425" cy="352425"/>
                </a:xfrm>
                <a:prstGeom prst="rect">
                  <a:avLst/>
                </a:prstGeom>
              </p:spPr>
            </p:pic>
          </p:grpSp>
          <p:grpSp>
            <p:nvGrpSpPr>
              <p:cNvPr id="15" name="Group 14"/>
              <p:cNvGrpSpPr/>
              <p:nvPr/>
            </p:nvGrpSpPr>
            <p:grpSpPr>
              <a:xfrm>
                <a:off x="3625739" y="4914302"/>
                <a:ext cx="1619361" cy="444500"/>
                <a:chOff x="3625739" y="4914302"/>
                <a:chExt cx="1619361" cy="444500"/>
              </a:xfrm>
            </p:grpSpPr>
            <p:sp>
              <p:nvSpPr>
                <p:cNvPr id="36" name="Rectangle 35"/>
                <p:cNvSpPr/>
                <p:nvPr/>
              </p:nvSpPr>
              <p:spPr>
                <a:xfrm>
                  <a:off x="3625739" y="4914302"/>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a:solidFill>
                      <a:srgbClr val="141414"/>
                    </a:solidFill>
                    <a:latin typeface="Calibri" panose="020F0502020204030204" pitchFamily="34" charset="0"/>
                  </a:endParaRPr>
                </a:p>
              </p:txBody>
            </p:sp>
            <p:pic>
              <p:nvPicPr>
                <p:cNvPr id="39" name="Picture 38"/>
                <p:cNvPicPr>
                  <a:picLocks noChangeAspect="1"/>
                </p:cNvPicPr>
                <p:nvPr/>
              </p:nvPicPr>
              <p:blipFill>
                <a:blip r:embed="rId4">
                  <a:duotone>
                    <a:prstClr val="black"/>
                    <a:srgbClr val="FF0000">
                      <a:tint val="45000"/>
                      <a:satMod val="400000"/>
                    </a:srgbClr>
                  </a:duotone>
                </a:blip>
                <a:stretch>
                  <a:fillRect/>
                </a:stretch>
              </p:blipFill>
              <p:spPr>
                <a:xfrm>
                  <a:off x="4299275" y="4979388"/>
                  <a:ext cx="352425" cy="342899"/>
                </a:xfrm>
                <a:prstGeom prst="rect">
                  <a:avLst/>
                </a:prstGeom>
                <a:solidFill>
                  <a:srgbClr val="FF0000"/>
                </a:solidFill>
              </p:spPr>
            </p:pic>
          </p:grpSp>
          <p:grpSp>
            <p:nvGrpSpPr>
              <p:cNvPr id="16" name="Group 15"/>
              <p:cNvGrpSpPr/>
              <p:nvPr/>
            </p:nvGrpSpPr>
            <p:grpSpPr>
              <a:xfrm>
                <a:off x="5289439" y="4914302"/>
                <a:ext cx="1619361" cy="444500"/>
                <a:chOff x="5289439" y="4914302"/>
                <a:chExt cx="1619361" cy="444500"/>
              </a:xfrm>
            </p:grpSpPr>
            <p:sp>
              <p:nvSpPr>
                <p:cNvPr id="32" name="Rectangle 31"/>
                <p:cNvSpPr/>
                <p:nvPr/>
              </p:nvSpPr>
              <p:spPr>
                <a:xfrm>
                  <a:off x="5289439" y="4914302"/>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a:solidFill>
                      <a:srgbClr val="141414"/>
                    </a:solidFill>
                    <a:latin typeface="Calibri" panose="020F0502020204030204" pitchFamily="34" charset="0"/>
                  </a:endParaRPr>
                </a:p>
              </p:txBody>
            </p:sp>
            <p:pic>
              <p:nvPicPr>
                <p:cNvPr id="35" name="Picture 34"/>
                <p:cNvPicPr>
                  <a:picLocks noChangeAspect="1"/>
                </p:cNvPicPr>
                <p:nvPr/>
              </p:nvPicPr>
              <p:blipFill>
                <a:blip r:embed="rId4">
                  <a:duotone>
                    <a:prstClr val="black"/>
                    <a:srgbClr val="FF0000">
                      <a:tint val="45000"/>
                      <a:satMod val="400000"/>
                    </a:srgbClr>
                  </a:duotone>
                </a:blip>
                <a:stretch>
                  <a:fillRect/>
                </a:stretch>
              </p:blipFill>
              <p:spPr>
                <a:xfrm>
                  <a:off x="5922906" y="4979388"/>
                  <a:ext cx="352425" cy="342901"/>
                </a:xfrm>
                <a:prstGeom prst="rect">
                  <a:avLst/>
                </a:prstGeom>
              </p:spPr>
            </p:pic>
          </p:grpSp>
          <p:sp>
            <p:nvSpPr>
              <p:cNvPr id="28" name="Rectangle 27"/>
              <p:cNvSpPr/>
              <p:nvPr/>
            </p:nvSpPr>
            <p:spPr>
              <a:xfrm>
                <a:off x="6953139" y="4914302"/>
                <a:ext cx="1619361" cy="444500"/>
              </a:xfrm>
              <a:prstGeom prst="rect">
                <a:avLst/>
              </a:prstGeom>
              <a:no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1051" b="1">
                  <a:solidFill>
                    <a:srgbClr val="141414"/>
                  </a:solidFill>
                  <a:latin typeface="Calibri" panose="020F0502020204030204" pitchFamily="34" charset="0"/>
                </a:endParaRPr>
              </a:p>
            </p:txBody>
          </p:sp>
        </p:grpSp>
      </p:grpSp>
      <p:graphicFrame>
        <p:nvGraphicFramePr>
          <p:cNvPr id="49" name="Object 48"/>
          <p:cNvGraphicFramePr>
            <a:graphicFrameLocks noChangeAspect="1"/>
          </p:cNvGraphicFramePr>
          <p:nvPr>
            <p:extLst/>
          </p:nvPr>
        </p:nvGraphicFramePr>
        <p:xfrm>
          <a:off x="5675375" y="6105120"/>
          <a:ext cx="914400" cy="771525"/>
        </p:xfrm>
        <a:graphic>
          <a:graphicData uri="http://schemas.openxmlformats.org/presentationml/2006/ole">
            <mc:AlternateContent xmlns:mc="http://schemas.openxmlformats.org/markup-compatibility/2006">
              <mc:Choice xmlns:v="urn:schemas-microsoft-com:vml" Requires="v">
                <p:oleObj spid="_x0000_s2053" name="Document" showAsIcon="1" r:id="rId5" imgW="914400" imgH="771480" progId="Word.Document.12">
                  <p:embed/>
                </p:oleObj>
              </mc:Choice>
              <mc:Fallback>
                <p:oleObj name="Document" showAsIcon="1" r:id="rId5" imgW="914400" imgH="771480" progId="Word.Document.12">
                  <p:embed/>
                  <p:pic>
                    <p:nvPicPr>
                      <p:cNvPr id="49" name="Object 48"/>
                      <p:cNvPicPr/>
                      <p:nvPr/>
                    </p:nvPicPr>
                    <p:blipFill>
                      <a:blip r:embed="rId6"/>
                      <a:stretch>
                        <a:fillRect/>
                      </a:stretch>
                    </p:blipFill>
                    <p:spPr>
                      <a:xfrm>
                        <a:off x="5675375" y="6105120"/>
                        <a:ext cx="914400" cy="771525"/>
                      </a:xfrm>
                      <a:prstGeom prst="rect">
                        <a:avLst/>
                      </a:prstGeom>
                    </p:spPr>
                  </p:pic>
                </p:oleObj>
              </mc:Fallback>
            </mc:AlternateContent>
          </a:graphicData>
        </a:graphic>
      </p:graphicFrame>
      <p:pic>
        <p:nvPicPr>
          <p:cNvPr id="50" name="Picture 49"/>
          <p:cNvPicPr>
            <a:picLocks noChangeAspect="1"/>
          </p:cNvPicPr>
          <p:nvPr/>
        </p:nvPicPr>
        <p:blipFill>
          <a:blip r:embed="rId3">
            <a:duotone>
              <a:prstClr val="black"/>
              <a:srgbClr val="FFC000">
                <a:tint val="45000"/>
                <a:satMod val="400000"/>
              </a:srgbClr>
            </a:duotone>
          </a:blip>
          <a:stretch>
            <a:fillRect/>
          </a:stretch>
        </p:blipFill>
        <p:spPr>
          <a:xfrm>
            <a:off x="10485003" y="4781480"/>
            <a:ext cx="493040" cy="369083"/>
          </a:xfrm>
          <a:prstGeom prst="rect">
            <a:avLst/>
          </a:prstGeom>
        </p:spPr>
      </p:pic>
    </p:spTree>
    <p:extLst>
      <p:ext uri="{BB962C8B-B14F-4D97-AF65-F5344CB8AC3E}">
        <p14:creationId xmlns:p14="http://schemas.microsoft.com/office/powerpoint/2010/main" val="2703468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28</a:t>
            </a:fld>
            <a:endParaRPr lang="en-US"/>
          </a:p>
        </p:txBody>
      </p:sp>
      <p:grpSp>
        <p:nvGrpSpPr>
          <p:cNvPr id="5" name="Group 4"/>
          <p:cNvGrpSpPr/>
          <p:nvPr/>
        </p:nvGrpSpPr>
        <p:grpSpPr>
          <a:xfrm>
            <a:off x="391013" y="3249798"/>
            <a:ext cx="11282939" cy="2376303"/>
            <a:chOff x="677728" y="2062529"/>
            <a:chExt cx="10523850" cy="2216430"/>
          </a:xfrm>
        </p:grpSpPr>
        <p:cxnSp>
          <p:nvCxnSpPr>
            <p:cNvPr id="6" name="Straight Connector 5"/>
            <p:cNvCxnSpPr/>
            <p:nvPr/>
          </p:nvCxnSpPr>
          <p:spPr>
            <a:xfrm flipV="1">
              <a:off x="1251572" y="3103047"/>
              <a:ext cx="9950006" cy="859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236604" y="2062529"/>
              <a:ext cx="14968" cy="2216430"/>
            </a:xfrm>
            <a:prstGeom prst="straightConnector1">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677728" y="2245628"/>
              <a:ext cx="447728" cy="1861055"/>
              <a:chOff x="209439" y="2287574"/>
              <a:chExt cx="447728" cy="1861055"/>
            </a:xfrm>
          </p:grpSpPr>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228255" y="2287574"/>
                <a:ext cx="428912" cy="474942"/>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209439" y="3724574"/>
                <a:ext cx="420159" cy="424055"/>
              </a:xfrm>
              <a:prstGeom prst="rect">
                <a:avLst/>
              </a:prstGeom>
            </p:spPr>
          </p:pic>
          <p:sp>
            <p:nvSpPr>
              <p:cNvPr id="11" name="Smiley Face 56"/>
              <p:cNvSpPr/>
              <p:nvPr/>
            </p:nvSpPr>
            <p:spPr>
              <a:xfrm>
                <a:off x="246945" y="3017497"/>
                <a:ext cx="349332" cy="349332"/>
              </a:xfrm>
              <a:custGeom>
                <a:avLst/>
                <a:gdLst>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 name="connsiteX0" fmla="*/ 115434 w 401188"/>
                  <a:gd name="connsiteY0" fmla="*/ 140602 h 401188"/>
                  <a:gd name="connsiteX1" fmla="*/ 136329 w 401188"/>
                  <a:gd name="connsiteY1" fmla="*/ 119707 h 401188"/>
                  <a:gd name="connsiteX2" fmla="*/ 157224 w 401188"/>
                  <a:gd name="connsiteY2" fmla="*/ 140602 h 401188"/>
                  <a:gd name="connsiteX3" fmla="*/ 136329 w 401188"/>
                  <a:gd name="connsiteY3" fmla="*/ 161497 h 401188"/>
                  <a:gd name="connsiteX4" fmla="*/ 115434 w 401188"/>
                  <a:gd name="connsiteY4" fmla="*/ 140602 h 401188"/>
                  <a:gd name="connsiteX5" fmla="*/ 243963 w 401188"/>
                  <a:gd name="connsiteY5" fmla="*/ 140602 h 401188"/>
                  <a:gd name="connsiteX6" fmla="*/ 264858 w 401188"/>
                  <a:gd name="connsiteY6" fmla="*/ 119707 h 401188"/>
                  <a:gd name="connsiteX7" fmla="*/ 285753 w 401188"/>
                  <a:gd name="connsiteY7" fmla="*/ 140602 h 401188"/>
                  <a:gd name="connsiteX8" fmla="*/ 264858 w 401188"/>
                  <a:gd name="connsiteY8" fmla="*/ 161497 h 401188"/>
                  <a:gd name="connsiteX9" fmla="*/ 243963 w 401188"/>
                  <a:gd name="connsiteY9" fmla="*/ 140602 h 401188"/>
                  <a:gd name="connsiteX0" fmla="*/ 91871 w 401188"/>
                  <a:gd name="connsiteY0" fmla="*/ 309321 h 401188"/>
                  <a:gd name="connsiteX1" fmla="*/ 309063 w 401188"/>
                  <a:gd name="connsiteY1" fmla="*/ 309321 h 401188"/>
                  <a:gd name="connsiteX0" fmla="*/ 0 w 401188"/>
                  <a:gd name="connsiteY0" fmla="*/ 200594 h 401188"/>
                  <a:gd name="connsiteX1" fmla="*/ 200594 w 401188"/>
                  <a:gd name="connsiteY1" fmla="*/ 0 h 401188"/>
                  <a:gd name="connsiteX2" fmla="*/ 401188 w 401188"/>
                  <a:gd name="connsiteY2" fmla="*/ 200594 h 401188"/>
                  <a:gd name="connsiteX3" fmla="*/ 200594 w 401188"/>
                  <a:gd name="connsiteY3" fmla="*/ 401188 h 401188"/>
                  <a:gd name="connsiteX4" fmla="*/ 0 w 401188"/>
                  <a:gd name="connsiteY4" fmla="*/ 200594 h 40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8" h="401188" stroke="0" extrusionOk="0">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 w="401188" h="401188" fill="darkenLess" extrusionOk="0">
                    <a:moveTo>
                      <a:pt x="115434" y="140602"/>
                    </a:moveTo>
                    <a:cubicBezTo>
                      <a:pt x="115434" y="129062"/>
                      <a:pt x="124789" y="119707"/>
                      <a:pt x="136329" y="119707"/>
                    </a:cubicBezTo>
                    <a:cubicBezTo>
                      <a:pt x="147869" y="119707"/>
                      <a:pt x="157224" y="129062"/>
                      <a:pt x="157224" y="140602"/>
                    </a:cubicBezTo>
                    <a:cubicBezTo>
                      <a:pt x="157224" y="152142"/>
                      <a:pt x="147869" y="161497"/>
                      <a:pt x="136329" y="161497"/>
                    </a:cubicBezTo>
                    <a:cubicBezTo>
                      <a:pt x="124789" y="161497"/>
                      <a:pt x="115434" y="152142"/>
                      <a:pt x="115434" y="140602"/>
                    </a:cubicBezTo>
                    <a:moveTo>
                      <a:pt x="243963" y="140602"/>
                    </a:moveTo>
                    <a:cubicBezTo>
                      <a:pt x="243963" y="129062"/>
                      <a:pt x="253318" y="119707"/>
                      <a:pt x="264858" y="119707"/>
                    </a:cubicBezTo>
                    <a:cubicBezTo>
                      <a:pt x="276398" y="119707"/>
                      <a:pt x="285753" y="129062"/>
                      <a:pt x="285753" y="140602"/>
                    </a:cubicBezTo>
                    <a:cubicBezTo>
                      <a:pt x="285753" y="152142"/>
                      <a:pt x="276398" y="161497"/>
                      <a:pt x="264858" y="161497"/>
                    </a:cubicBezTo>
                    <a:cubicBezTo>
                      <a:pt x="253318" y="161497"/>
                      <a:pt x="243963" y="152142"/>
                      <a:pt x="243963" y="140602"/>
                    </a:cubicBezTo>
                  </a:path>
                  <a:path w="401188" h="401188" fill="none" extrusionOk="0">
                    <a:moveTo>
                      <a:pt x="91871" y="309321"/>
                    </a:moveTo>
                    <a:lnTo>
                      <a:pt x="309063" y="309321"/>
                    </a:lnTo>
                  </a:path>
                  <a:path w="401188" h="401188" fill="none">
                    <a:moveTo>
                      <a:pt x="0" y="200594"/>
                    </a:moveTo>
                    <a:cubicBezTo>
                      <a:pt x="0" y="89809"/>
                      <a:pt x="89809" y="0"/>
                      <a:pt x="200594" y="0"/>
                    </a:cubicBezTo>
                    <a:cubicBezTo>
                      <a:pt x="311379" y="0"/>
                      <a:pt x="401188" y="89809"/>
                      <a:pt x="401188" y="200594"/>
                    </a:cubicBezTo>
                    <a:cubicBezTo>
                      <a:pt x="401188" y="311379"/>
                      <a:pt x="311379" y="401188"/>
                      <a:pt x="200594" y="401188"/>
                    </a:cubicBezTo>
                    <a:cubicBezTo>
                      <a:pt x="89809" y="401188"/>
                      <a:pt x="0" y="311379"/>
                      <a:pt x="0" y="200594"/>
                    </a:cubicBezTo>
                    <a:close/>
                  </a:path>
                </a:pathLst>
              </a:cu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3200">
                  <a:solidFill>
                    <a:prstClr val="white"/>
                  </a:solidFill>
                  <a:latin typeface="Arial"/>
                </a:endParaRPr>
              </a:p>
            </p:txBody>
          </p:sp>
        </p:grpSp>
      </p:grpSp>
      <p:sp>
        <p:nvSpPr>
          <p:cNvPr id="12" name="Title 12"/>
          <p:cNvSpPr>
            <a:spLocks noGrp="1"/>
          </p:cNvSpPr>
          <p:nvPr>
            <p:ph type="title"/>
          </p:nvPr>
        </p:nvSpPr>
        <p:spPr>
          <a:xfrm>
            <a:off x="209441" y="396640"/>
            <a:ext cx="11286649" cy="607259"/>
          </a:xfrm>
        </p:spPr>
        <p:txBody>
          <a:bodyPr>
            <a:normAutofit/>
          </a:bodyPr>
          <a:lstStyle/>
          <a:p>
            <a:r>
              <a:rPr lang="en-US" b="1" dirty="0" smtClean="0"/>
              <a:t>Draw the User Journey Map</a:t>
            </a:r>
            <a:endParaRPr lang="en-US" dirty="0"/>
          </a:p>
        </p:txBody>
      </p:sp>
      <p:sp>
        <p:nvSpPr>
          <p:cNvPr id="13" name="Rectangle 12"/>
          <p:cNvSpPr/>
          <p:nvPr/>
        </p:nvSpPr>
        <p:spPr>
          <a:xfrm>
            <a:off x="2870183" y="1123549"/>
            <a:ext cx="6502400" cy="1485900"/>
          </a:xfrm>
          <a:prstGeom prst="rect">
            <a:avLst/>
          </a:prstGeom>
          <a:solidFill>
            <a:schemeClr val="accent1">
              <a:lumMod val="40000"/>
              <a:lumOff val="6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9555"/>
            <a:r>
              <a:rPr lang="en-US" sz="1600" b="1" dirty="0">
                <a:solidFill>
                  <a:srgbClr val="141414"/>
                </a:solidFill>
                <a:latin typeface="Calibri" panose="020F0502020204030204" pitchFamily="34" charset="0"/>
              </a:rPr>
              <a:t>Step 1	</a:t>
            </a:r>
            <a:r>
              <a:rPr lang="en-US" sz="1600" dirty="0">
                <a:solidFill>
                  <a:srgbClr val="141414"/>
                </a:solidFill>
                <a:latin typeface="Calibri" panose="020F0502020204030204" pitchFamily="34" charset="0"/>
              </a:rPr>
              <a:t>: 	Detail the Touch points</a:t>
            </a:r>
          </a:p>
          <a:p>
            <a:pPr defTabSz="609555"/>
            <a:endParaRPr lang="en-US" sz="1600" dirty="0">
              <a:solidFill>
                <a:srgbClr val="141414"/>
              </a:solidFill>
              <a:latin typeface="Calibri" panose="020F0502020204030204" pitchFamily="34" charset="0"/>
            </a:endParaRPr>
          </a:p>
          <a:p>
            <a:pPr defTabSz="609555"/>
            <a:r>
              <a:rPr lang="en-US" sz="1600" b="1" dirty="0">
                <a:solidFill>
                  <a:srgbClr val="141414"/>
                </a:solidFill>
                <a:latin typeface="Calibri" panose="020F0502020204030204" pitchFamily="34" charset="0"/>
              </a:rPr>
              <a:t>Step 2	</a:t>
            </a:r>
            <a:r>
              <a:rPr lang="en-US" sz="1600" dirty="0">
                <a:solidFill>
                  <a:srgbClr val="141414"/>
                </a:solidFill>
                <a:latin typeface="Calibri" panose="020F0502020204030204" pitchFamily="34" charset="0"/>
              </a:rPr>
              <a:t>: 	Place the Touchpoints appropriately</a:t>
            </a:r>
          </a:p>
          <a:p>
            <a:pPr defTabSz="609555"/>
            <a:endParaRPr lang="en-US" sz="1600" dirty="0">
              <a:solidFill>
                <a:srgbClr val="141414"/>
              </a:solidFill>
              <a:latin typeface="Calibri" panose="020F0502020204030204" pitchFamily="34" charset="0"/>
            </a:endParaRPr>
          </a:p>
          <a:p>
            <a:pPr defTabSz="609555"/>
            <a:r>
              <a:rPr lang="en-US" sz="1600" b="1" dirty="0">
                <a:solidFill>
                  <a:srgbClr val="141414"/>
                </a:solidFill>
                <a:latin typeface="Calibri" panose="020F0502020204030204" pitchFamily="34" charset="0"/>
              </a:rPr>
              <a:t>Step 3	</a:t>
            </a:r>
            <a:r>
              <a:rPr lang="en-US" sz="1600" dirty="0">
                <a:solidFill>
                  <a:srgbClr val="141414"/>
                </a:solidFill>
                <a:latin typeface="Calibri" panose="020F0502020204030204" pitchFamily="34" charset="0"/>
              </a:rPr>
              <a:t>: 	Draw the Journey Map across all the Touchpoints</a:t>
            </a:r>
          </a:p>
        </p:txBody>
      </p:sp>
      <p:cxnSp>
        <p:nvCxnSpPr>
          <p:cNvPr id="3" name="Straight Connector 2"/>
          <p:cNvCxnSpPr/>
          <p:nvPr/>
        </p:nvCxnSpPr>
        <p:spPr>
          <a:xfrm>
            <a:off x="1835355" y="4228678"/>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9883" y="4236040"/>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02399" y="4228678"/>
            <a:ext cx="13109" cy="37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27690" y="4228677"/>
            <a:ext cx="13109" cy="3745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27917" y="4026794"/>
            <a:ext cx="1723217" cy="205121"/>
          </a:xfrm>
          <a:prstGeom prst="rect">
            <a:avLst/>
          </a:prstGeom>
        </p:spPr>
        <p:txBody>
          <a:bodyPr wrap="square" lIns="0" tIns="0" rIns="0" bIns="0" rtlCol="0">
            <a:spAutoFit/>
          </a:bodyPr>
          <a:lstStyle/>
          <a:p>
            <a:pPr algn="l"/>
            <a:r>
              <a:rPr lang="en-US" sz="1333" dirty="0">
                <a:solidFill>
                  <a:schemeClr val="tx2"/>
                </a:solidFill>
              </a:rPr>
              <a:t>Information Gathering</a:t>
            </a:r>
          </a:p>
        </p:txBody>
      </p:sp>
      <p:sp>
        <p:nvSpPr>
          <p:cNvPr id="18" name="TextBox 17"/>
          <p:cNvSpPr txBox="1"/>
          <p:nvPr/>
        </p:nvSpPr>
        <p:spPr>
          <a:xfrm>
            <a:off x="5674299" y="4023493"/>
            <a:ext cx="1837547" cy="205121"/>
          </a:xfrm>
          <a:prstGeom prst="rect">
            <a:avLst/>
          </a:prstGeom>
        </p:spPr>
        <p:txBody>
          <a:bodyPr wrap="square" lIns="0" tIns="0" rIns="0" bIns="0" rtlCol="0">
            <a:spAutoFit/>
          </a:bodyPr>
          <a:lstStyle/>
          <a:p>
            <a:pPr algn="l"/>
            <a:r>
              <a:rPr lang="en-US" sz="1333" dirty="0">
                <a:solidFill>
                  <a:schemeClr val="tx2"/>
                </a:solidFill>
              </a:rPr>
              <a:t>Marketing Mix Planning</a:t>
            </a:r>
          </a:p>
        </p:txBody>
      </p:sp>
      <p:sp>
        <p:nvSpPr>
          <p:cNvPr id="19" name="TextBox 18"/>
          <p:cNvSpPr txBox="1"/>
          <p:nvPr/>
        </p:nvSpPr>
        <p:spPr>
          <a:xfrm>
            <a:off x="8391892" y="4023493"/>
            <a:ext cx="2515360" cy="205121"/>
          </a:xfrm>
          <a:prstGeom prst="rect">
            <a:avLst/>
          </a:prstGeom>
        </p:spPr>
        <p:txBody>
          <a:bodyPr wrap="square" lIns="0" tIns="0" rIns="0" bIns="0" rtlCol="0">
            <a:spAutoFit/>
          </a:bodyPr>
          <a:lstStyle/>
          <a:p>
            <a:pPr algn="l"/>
            <a:r>
              <a:rPr lang="en-US" sz="1333" dirty="0">
                <a:solidFill>
                  <a:schemeClr val="tx2"/>
                </a:solidFill>
              </a:rPr>
              <a:t>Marketing Performance Analysis</a:t>
            </a:r>
          </a:p>
        </p:txBody>
      </p:sp>
      <p:sp>
        <p:nvSpPr>
          <p:cNvPr id="20" name="TextBox 19"/>
          <p:cNvSpPr txBox="1"/>
          <p:nvPr/>
        </p:nvSpPr>
        <p:spPr>
          <a:xfrm>
            <a:off x="3704482" y="4023493"/>
            <a:ext cx="711068" cy="205121"/>
          </a:xfrm>
          <a:prstGeom prst="rect">
            <a:avLst/>
          </a:prstGeom>
        </p:spPr>
        <p:txBody>
          <a:bodyPr wrap="square" lIns="0" tIns="0" rIns="0" bIns="0" rtlCol="0">
            <a:spAutoFit/>
          </a:bodyPr>
          <a:lstStyle/>
          <a:p>
            <a:pPr algn="l"/>
            <a:r>
              <a:rPr lang="en-US" sz="1333" dirty="0">
                <a:solidFill>
                  <a:schemeClr val="tx2"/>
                </a:solidFill>
              </a:rPr>
              <a:t>Analysis</a:t>
            </a:r>
          </a:p>
        </p:txBody>
      </p:sp>
      <p:sp>
        <p:nvSpPr>
          <p:cNvPr id="21" name="Oval 20"/>
          <p:cNvSpPr/>
          <p:nvPr/>
        </p:nvSpPr>
        <p:spPr>
          <a:xfrm>
            <a:off x="1709807" y="4237952"/>
            <a:ext cx="249084" cy="25483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Oval 21"/>
          <p:cNvSpPr/>
          <p:nvPr/>
        </p:nvSpPr>
        <p:spPr>
          <a:xfrm>
            <a:off x="3998450" y="4699961"/>
            <a:ext cx="249084" cy="25483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3" name="Oval 22"/>
          <p:cNvSpPr/>
          <p:nvPr/>
        </p:nvSpPr>
        <p:spPr>
          <a:xfrm>
            <a:off x="6390966" y="5177096"/>
            <a:ext cx="249084" cy="25483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 name="Freeform 24"/>
          <p:cNvSpPr/>
          <p:nvPr/>
        </p:nvSpPr>
        <p:spPr>
          <a:xfrm>
            <a:off x="1846217" y="4389120"/>
            <a:ext cx="7106195" cy="1032317"/>
          </a:xfrm>
          <a:custGeom>
            <a:avLst/>
            <a:gdLst>
              <a:gd name="connsiteX0" fmla="*/ 0 w 5329646"/>
              <a:gd name="connsiteY0" fmla="*/ 78377 h 774238"/>
              <a:gd name="connsiteX1" fmla="*/ 1724297 w 5329646"/>
              <a:gd name="connsiteY1" fmla="*/ 418011 h 774238"/>
              <a:gd name="connsiteX2" fmla="*/ 3492137 w 5329646"/>
              <a:gd name="connsiteY2" fmla="*/ 766354 h 774238"/>
              <a:gd name="connsiteX3" fmla="*/ 5312228 w 5329646"/>
              <a:gd name="connsiteY3" fmla="*/ 60960 h 774238"/>
              <a:gd name="connsiteX4" fmla="*/ 5312228 w 5329646"/>
              <a:gd name="connsiteY4" fmla="*/ 60960 h 774238"/>
              <a:gd name="connsiteX5" fmla="*/ 5329646 w 5329646"/>
              <a:gd name="connsiteY5" fmla="*/ 0 h 77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9646" h="774238">
                <a:moveTo>
                  <a:pt x="0" y="78377"/>
                </a:moveTo>
                <a:lnTo>
                  <a:pt x="1724297" y="418011"/>
                </a:lnTo>
                <a:cubicBezTo>
                  <a:pt x="2306320" y="532674"/>
                  <a:pt x="2894148" y="825863"/>
                  <a:pt x="3492137" y="766354"/>
                </a:cubicBezTo>
                <a:cubicBezTo>
                  <a:pt x="4090126" y="706845"/>
                  <a:pt x="5312228" y="60960"/>
                  <a:pt x="5312228" y="60960"/>
                </a:cubicBezTo>
                <a:lnTo>
                  <a:pt x="5312228" y="60960"/>
                </a:lnTo>
                <a:lnTo>
                  <a:pt x="5329646" y="0"/>
                </a:lnTo>
              </a:path>
            </a:pathLst>
          </a:custGeom>
          <a:no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 name="Oval 23"/>
          <p:cNvSpPr/>
          <p:nvPr/>
        </p:nvSpPr>
        <p:spPr>
          <a:xfrm>
            <a:off x="8816257" y="4223945"/>
            <a:ext cx="249084" cy="25483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115075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29</a:t>
            </a:fld>
            <a:endParaRPr lang="en-US"/>
          </a:p>
        </p:txBody>
      </p:sp>
      <p:pic>
        <p:nvPicPr>
          <p:cNvPr id="3" name="Picture 2"/>
          <p:cNvPicPr>
            <a:picLocks noChangeAspect="1"/>
          </p:cNvPicPr>
          <p:nvPr/>
        </p:nvPicPr>
        <p:blipFill>
          <a:blip r:embed="rId2">
            <a:clrChange>
              <a:clrFrom>
                <a:srgbClr val="EEEEEF"/>
              </a:clrFrom>
              <a:clrTo>
                <a:srgbClr val="EEEEEF">
                  <a:alpha val="0"/>
                </a:srgbClr>
              </a:clrTo>
            </a:clrChange>
          </a:blip>
          <a:stretch>
            <a:fillRect/>
          </a:stretch>
        </p:blipFill>
        <p:spPr>
          <a:xfrm>
            <a:off x="561687" y="1269241"/>
            <a:ext cx="10943416" cy="5107123"/>
          </a:xfrm>
          <a:prstGeom prst="rect">
            <a:avLst/>
          </a:prstGeom>
        </p:spPr>
      </p:pic>
      <p:sp>
        <p:nvSpPr>
          <p:cNvPr id="6" name="Title 2"/>
          <p:cNvSpPr>
            <a:spLocks noGrp="1"/>
          </p:cNvSpPr>
          <p:nvPr>
            <p:ph type="title"/>
          </p:nvPr>
        </p:nvSpPr>
        <p:spPr>
          <a:xfrm>
            <a:off x="209438" y="285231"/>
            <a:ext cx="11286649" cy="522520"/>
          </a:xfrm>
        </p:spPr>
        <p:txBody>
          <a:bodyPr>
            <a:normAutofit/>
          </a:bodyPr>
          <a:lstStyle/>
          <a:p>
            <a:r>
              <a:rPr lang="en-US" dirty="0" smtClean="0"/>
              <a:t>Value Proposition Canvas – Sample Template</a:t>
            </a:r>
            <a:endParaRPr lang="en-US" dirty="0"/>
          </a:p>
        </p:txBody>
      </p:sp>
      <p:grpSp>
        <p:nvGrpSpPr>
          <p:cNvPr id="7" name="Group 6"/>
          <p:cNvGrpSpPr/>
          <p:nvPr/>
        </p:nvGrpSpPr>
        <p:grpSpPr>
          <a:xfrm>
            <a:off x="10436401" y="2260151"/>
            <a:ext cx="1131368" cy="997020"/>
            <a:chOff x="9683040" y="1944961"/>
            <a:chExt cx="1131369" cy="997022"/>
          </a:xfrm>
        </p:grpSpPr>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0354" y="1944961"/>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683040" y="1945400"/>
              <a:ext cx="1131369" cy="810160"/>
            </a:xfrm>
            <a:prstGeom prst="rect">
              <a:avLst/>
            </a:prstGeom>
            <a:noFill/>
          </p:spPr>
          <p:txBody>
            <a:bodyPr wrap="square" rtlCol="0">
              <a:spAutoFit/>
            </a:bodyPr>
            <a:lstStyle/>
            <a:p>
              <a:pPr algn="ctr" defTabSz="609555"/>
              <a:r>
                <a:rPr lang="en-US" sz="933" b="1" dirty="0">
                  <a:solidFill>
                    <a:srgbClr val="141414">
                      <a:lumMod val="90000"/>
                      <a:lumOff val="10000"/>
                    </a:srgbClr>
                  </a:solidFill>
                  <a:latin typeface="Arial"/>
                </a:rPr>
                <a:t>Identify the right engagement channels for brand promotions</a:t>
              </a:r>
            </a:p>
          </p:txBody>
        </p:sp>
      </p:grpSp>
      <p:grpSp>
        <p:nvGrpSpPr>
          <p:cNvPr id="10" name="Group 9"/>
          <p:cNvGrpSpPr/>
          <p:nvPr/>
        </p:nvGrpSpPr>
        <p:grpSpPr>
          <a:xfrm>
            <a:off x="11002090" y="3324290"/>
            <a:ext cx="987999" cy="997021"/>
            <a:chOff x="9780354" y="1944961"/>
            <a:chExt cx="987999" cy="997022"/>
          </a:xfrm>
        </p:grpSpPr>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0354" y="1944961"/>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9805978" y="2000942"/>
              <a:ext cx="936734" cy="913393"/>
            </a:xfrm>
            <a:prstGeom prst="rect">
              <a:avLst/>
            </a:prstGeom>
            <a:noFill/>
          </p:spPr>
          <p:txBody>
            <a:bodyPr wrap="square" rtlCol="0">
              <a:spAutoFit/>
            </a:bodyPr>
            <a:lstStyle/>
            <a:p>
              <a:pPr algn="ctr" defTabSz="609555"/>
              <a:r>
                <a:rPr lang="en-US" sz="1067" b="1" dirty="0">
                  <a:solidFill>
                    <a:srgbClr val="141414">
                      <a:lumMod val="90000"/>
                      <a:lumOff val="10000"/>
                    </a:srgbClr>
                  </a:solidFill>
                  <a:latin typeface="Arial"/>
                </a:rPr>
                <a:t> </a:t>
              </a:r>
              <a:r>
                <a:rPr lang="en-US" sz="1067" b="1" dirty="0">
                  <a:solidFill>
                    <a:srgbClr val="141414">
                      <a:lumMod val="90000"/>
                      <a:lumOff val="10000"/>
                    </a:srgbClr>
                  </a:solidFill>
                </a:rPr>
                <a:t>Develop optimal marketing mix</a:t>
              </a:r>
            </a:p>
            <a:p>
              <a:pPr algn="ctr" defTabSz="609555"/>
              <a:endParaRPr lang="en-US" sz="1067" b="1" dirty="0">
                <a:solidFill>
                  <a:srgbClr val="141414">
                    <a:lumMod val="90000"/>
                    <a:lumOff val="10000"/>
                  </a:srgbClr>
                </a:solidFill>
                <a:latin typeface="Arial"/>
              </a:endParaRPr>
            </a:p>
          </p:txBody>
        </p:sp>
      </p:grpSp>
      <p:grpSp>
        <p:nvGrpSpPr>
          <p:cNvPr id="13" name="Group 12"/>
          <p:cNvGrpSpPr/>
          <p:nvPr/>
        </p:nvGrpSpPr>
        <p:grpSpPr>
          <a:xfrm>
            <a:off x="10500194" y="4424502"/>
            <a:ext cx="1085317" cy="1010265"/>
            <a:chOff x="9721197" y="1931720"/>
            <a:chExt cx="1085318" cy="1010263"/>
          </a:xfrm>
        </p:grpSpPr>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0354" y="1944961"/>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721197" y="1931720"/>
              <a:ext cx="1085318" cy="913390"/>
            </a:xfrm>
            <a:prstGeom prst="rect">
              <a:avLst/>
            </a:prstGeom>
            <a:noFill/>
          </p:spPr>
          <p:txBody>
            <a:bodyPr wrap="square" rtlCol="0">
              <a:spAutoFit/>
            </a:bodyPr>
            <a:lstStyle/>
            <a:p>
              <a:pPr algn="ctr" defTabSz="609555"/>
              <a:r>
                <a:rPr lang="en-US" sz="1067" b="1" dirty="0">
                  <a:solidFill>
                    <a:srgbClr val="141414">
                      <a:lumMod val="90000"/>
                      <a:lumOff val="10000"/>
                    </a:srgbClr>
                  </a:solidFill>
                </a:rPr>
                <a:t>Determine impact and ROI of each channel</a:t>
              </a:r>
            </a:p>
            <a:p>
              <a:pPr algn="ctr" defTabSz="609555"/>
              <a:endParaRPr lang="en-US" sz="1067" b="1" dirty="0">
                <a:solidFill>
                  <a:srgbClr val="141414">
                    <a:lumMod val="90000"/>
                    <a:lumOff val="10000"/>
                  </a:srgbClr>
                </a:solidFill>
                <a:latin typeface="Arial"/>
              </a:endParaRPr>
            </a:p>
          </p:txBody>
        </p:sp>
      </p:grpSp>
      <p:grpSp>
        <p:nvGrpSpPr>
          <p:cNvPr id="16" name="Group 15"/>
          <p:cNvGrpSpPr/>
          <p:nvPr/>
        </p:nvGrpSpPr>
        <p:grpSpPr>
          <a:xfrm>
            <a:off x="8269622" y="1491251"/>
            <a:ext cx="1270511" cy="947958"/>
            <a:chOff x="8879226" y="1307132"/>
            <a:chExt cx="1270511" cy="947957"/>
          </a:xfrm>
        </p:grpSpPr>
        <p:pic>
          <p:nvPicPr>
            <p:cNvPr id="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1541" y="1307132"/>
              <a:ext cx="1021221" cy="947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8879226" y="1339300"/>
              <a:ext cx="1270511" cy="789702"/>
            </a:xfrm>
            <a:prstGeom prst="rect">
              <a:avLst/>
            </a:prstGeom>
            <a:noFill/>
          </p:spPr>
          <p:txBody>
            <a:bodyPr wrap="square" rtlCol="0">
              <a:spAutoFit/>
            </a:bodyPr>
            <a:lstStyle/>
            <a:p>
              <a:pPr algn="ctr" defTabSz="609555"/>
              <a:r>
                <a:rPr lang="en-US" sz="1133" b="1" dirty="0">
                  <a:solidFill>
                    <a:srgbClr val="141414"/>
                  </a:solidFill>
                  <a:latin typeface="Calibri" panose="020F0502020204030204" pitchFamily="34" charset="0"/>
                </a:rPr>
                <a:t>Comprehensive tool for strategic and tactical marketing</a:t>
              </a:r>
            </a:p>
          </p:txBody>
        </p:sp>
      </p:grpSp>
      <p:grpSp>
        <p:nvGrpSpPr>
          <p:cNvPr id="19" name="Group 18"/>
          <p:cNvGrpSpPr/>
          <p:nvPr/>
        </p:nvGrpSpPr>
        <p:grpSpPr>
          <a:xfrm>
            <a:off x="6812278" y="2720825"/>
            <a:ext cx="1060500" cy="948093"/>
            <a:chOff x="8992262" y="1306997"/>
            <a:chExt cx="1060500" cy="948092"/>
          </a:xfrm>
        </p:grpSpPr>
        <p:pic>
          <p:nvPicPr>
            <p:cNvPr id="2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1541" y="1307132"/>
              <a:ext cx="1021221" cy="947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8992262" y="1306997"/>
              <a:ext cx="1051889" cy="913391"/>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Analysis-based optimal marketing plans for greater ROI</a:t>
              </a:r>
            </a:p>
          </p:txBody>
        </p:sp>
      </p:grpSp>
      <p:grpSp>
        <p:nvGrpSpPr>
          <p:cNvPr id="22" name="Group 21"/>
          <p:cNvGrpSpPr/>
          <p:nvPr/>
        </p:nvGrpSpPr>
        <p:grpSpPr>
          <a:xfrm>
            <a:off x="6732665" y="3928590"/>
            <a:ext cx="1098787" cy="853765"/>
            <a:chOff x="5058465" y="2736591"/>
            <a:chExt cx="1214744" cy="698830"/>
          </a:xfrm>
        </p:grpSpPr>
        <p:pic>
          <p:nvPicPr>
            <p:cNvPr id="23"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2660" y="2764167"/>
              <a:ext cx="1090549" cy="67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058465" y="2736591"/>
              <a:ext cx="1214743" cy="579424"/>
            </a:xfrm>
            <a:prstGeom prst="rect">
              <a:avLst/>
            </a:prstGeom>
            <a:noFill/>
          </p:spPr>
          <p:txBody>
            <a:bodyPr wrap="square" rtlCol="0">
              <a:spAutoFit/>
            </a:bodyPr>
            <a:lstStyle/>
            <a:p>
              <a:pPr algn="ctr" defTabSz="609555"/>
              <a:r>
                <a:rPr lang="en-US" sz="1000" b="1" dirty="0">
                  <a:solidFill>
                    <a:srgbClr val="141414"/>
                  </a:solidFill>
                  <a:latin typeface="Calibri" panose="020F0502020204030204" pitchFamily="34" charset="0"/>
                </a:rPr>
                <a:t>No holistic view of promotions for offline and online marketing</a:t>
              </a:r>
            </a:p>
          </p:txBody>
        </p:sp>
      </p:grpSp>
      <p:grpSp>
        <p:nvGrpSpPr>
          <p:cNvPr id="25" name="Group 24"/>
          <p:cNvGrpSpPr/>
          <p:nvPr/>
        </p:nvGrpSpPr>
        <p:grpSpPr>
          <a:xfrm>
            <a:off x="6732666" y="5373522"/>
            <a:ext cx="1302517" cy="882293"/>
            <a:chOff x="5073147" y="2743705"/>
            <a:chExt cx="1325748" cy="691716"/>
          </a:xfrm>
        </p:grpSpPr>
        <p:pic>
          <p:nvPicPr>
            <p:cNvPr id="2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2660" y="2764167"/>
              <a:ext cx="1090549" cy="67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073147" y="2743705"/>
              <a:ext cx="1325748" cy="667837"/>
            </a:xfrm>
            <a:prstGeom prst="rect">
              <a:avLst/>
            </a:prstGeom>
            <a:noFill/>
          </p:spPr>
          <p:txBody>
            <a:bodyPr wrap="square" rtlCol="0">
              <a:spAutoFit/>
            </a:bodyPr>
            <a:lstStyle/>
            <a:p>
              <a:pPr algn="ctr" defTabSz="609555"/>
              <a:r>
                <a:rPr lang="en-US" sz="987" b="1" dirty="0">
                  <a:solidFill>
                    <a:srgbClr val="141414"/>
                  </a:solidFill>
                  <a:latin typeface="Calibri" panose="020F0502020204030204" pitchFamily="34" charset="0"/>
                </a:rPr>
                <a:t>Absence of standardized KPIs to evaluate multi-channel marketing performance</a:t>
              </a:r>
            </a:p>
          </p:txBody>
        </p:sp>
      </p:grpSp>
      <p:grpSp>
        <p:nvGrpSpPr>
          <p:cNvPr id="28" name="Group 27"/>
          <p:cNvGrpSpPr/>
          <p:nvPr/>
        </p:nvGrpSpPr>
        <p:grpSpPr>
          <a:xfrm>
            <a:off x="8421936" y="4739775"/>
            <a:ext cx="1368195" cy="884662"/>
            <a:chOff x="5105858" y="2737700"/>
            <a:chExt cx="1231136" cy="697721"/>
          </a:xfrm>
        </p:grpSpPr>
        <p:pic>
          <p:nvPicPr>
            <p:cNvPr id="2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2660" y="2764167"/>
              <a:ext cx="1090549" cy="67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5105858" y="2737700"/>
              <a:ext cx="1231136" cy="552029"/>
            </a:xfrm>
            <a:prstGeom prst="rect">
              <a:avLst/>
            </a:prstGeom>
            <a:noFill/>
          </p:spPr>
          <p:txBody>
            <a:bodyPr wrap="square" rtlCol="0">
              <a:spAutoFit/>
            </a:bodyPr>
            <a:lstStyle/>
            <a:p>
              <a:pPr algn="ctr" defTabSz="609555"/>
              <a:r>
                <a:rPr lang="en-US" sz="987" b="1" dirty="0">
                  <a:solidFill>
                    <a:srgbClr val="141414"/>
                  </a:solidFill>
                  <a:latin typeface="Calibri" panose="020F0502020204030204" pitchFamily="34" charset="0"/>
                </a:rPr>
                <a:t>Accurate forecasting of brand performance to help plan strategic marketing initiatives</a:t>
              </a:r>
            </a:p>
          </p:txBody>
        </p:sp>
      </p:grpSp>
      <p:grpSp>
        <p:nvGrpSpPr>
          <p:cNvPr id="31" name="Group 30"/>
          <p:cNvGrpSpPr/>
          <p:nvPr/>
        </p:nvGrpSpPr>
        <p:grpSpPr>
          <a:xfrm>
            <a:off x="96005" y="2005520"/>
            <a:ext cx="1253444" cy="1088465"/>
            <a:chOff x="9623045" y="1853520"/>
            <a:chExt cx="1253444" cy="1088463"/>
          </a:xfrm>
        </p:grpSpPr>
        <p:pic>
          <p:nvPicPr>
            <p:cNvPr id="32"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0354" y="1944961"/>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9623045" y="1853520"/>
              <a:ext cx="1253444" cy="1077601"/>
            </a:xfrm>
            <a:prstGeom prst="rect">
              <a:avLst/>
            </a:prstGeom>
            <a:noFill/>
          </p:spPr>
          <p:txBody>
            <a:bodyPr wrap="square" rtlCol="0">
              <a:spAutoFit/>
            </a:bodyPr>
            <a:lstStyle/>
            <a:p>
              <a:pPr algn="ctr" defTabSz="609555"/>
              <a:r>
                <a:rPr lang="en-US" sz="1067" b="1" dirty="0">
                  <a:solidFill>
                    <a:srgbClr val="141414">
                      <a:lumMod val="90000"/>
                      <a:lumOff val="10000"/>
                    </a:srgbClr>
                  </a:solidFill>
                  <a:latin typeface="Calibri" panose="020F0502020204030204" pitchFamily="34" charset="0"/>
                </a:rPr>
                <a:t>Determine the relation between  promotion type (channel &amp; activity) and brand growth</a:t>
              </a:r>
            </a:p>
          </p:txBody>
        </p:sp>
      </p:grpSp>
      <p:grpSp>
        <p:nvGrpSpPr>
          <p:cNvPr id="34" name="Group 33"/>
          <p:cNvGrpSpPr/>
          <p:nvPr/>
        </p:nvGrpSpPr>
        <p:grpSpPr>
          <a:xfrm>
            <a:off x="-74607" y="3427478"/>
            <a:ext cx="1272587" cy="997024"/>
            <a:chOff x="259306" y="4166414"/>
            <a:chExt cx="1272587" cy="997022"/>
          </a:xfrm>
        </p:grpSpPr>
        <p:pic>
          <p:nvPicPr>
            <p:cNvPr id="35"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219" y="4166414"/>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259306" y="4203554"/>
              <a:ext cx="1272587" cy="851834"/>
            </a:xfrm>
            <a:prstGeom prst="rect">
              <a:avLst/>
            </a:prstGeom>
            <a:noFill/>
          </p:spPr>
          <p:txBody>
            <a:bodyPr wrap="square" rtlCol="0">
              <a:spAutoFit/>
            </a:bodyPr>
            <a:lstStyle/>
            <a:p>
              <a:pPr algn="ctr" defTabSz="609555"/>
              <a:r>
                <a:rPr lang="en-US" sz="987" b="1" dirty="0">
                  <a:solidFill>
                    <a:srgbClr val="141414">
                      <a:lumMod val="90000"/>
                      <a:lumOff val="10000"/>
                    </a:srgbClr>
                  </a:solidFill>
                  <a:latin typeface="Calibri" panose="020F0502020204030204" pitchFamily="34" charset="0"/>
                </a:rPr>
                <a:t>Recommendation on optimal multi-channel Marketing Mix for each customer type</a:t>
              </a:r>
            </a:p>
          </p:txBody>
        </p:sp>
      </p:grpSp>
      <p:grpSp>
        <p:nvGrpSpPr>
          <p:cNvPr id="37" name="Group 36"/>
          <p:cNvGrpSpPr/>
          <p:nvPr/>
        </p:nvGrpSpPr>
        <p:grpSpPr>
          <a:xfrm>
            <a:off x="1965976" y="1451286"/>
            <a:ext cx="1264529" cy="947958"/>
            <a:chOff x="1964876" y="1309267"/>
            <a:chExt cx="1264529" cy="947957"/>
          </a:xfrm>
        </p:grpSpPr>
        <p:pic>
          <p:nvPicPr>
            <p:cNvPr id="3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7777" y="1309267"/>
              <a:ext cx="1021221" cy="947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1964876" y="1358454"/>
              <a:ext cx="1264529" cy="749178"/>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Recommendation on optimal Marketing Mix for greater ROI</a:t>
              </a:r>
            </a:p>
          </p:txBody>
        </p:sp>
      </p:grpSp>
      <p:grpSp>
        <p:nvGrpSpPr>
          <p:cNvPr id="40" name="Group 39"/>
          <p:cNvGrpSpPr/>
          <p:nvPr/>
        </p:nvGrpSpPr>
        <p:grpSpPr>
          <a:xfrm>
            <a:off x="4051499" y="3879824"/>
            <a:ext cx="1661205" cy="941322"/>
            <a:chOff x="4238155" y="3682448"/>
            <a:chExt cx="1474540" cy="941320"/>
          </a:xfrm>
        </p:grpSpPr>
        <p:pic>
          <p:nvPicPr>
            <p:cNvPr id="4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617" y="3727693"/>
              <a:ext cx="1192689" cy="89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4238155" y="3682448"/>
              <a:ext cx="1474540" cy="913390"/>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Actionable insights &amp; recommendations to develop effective multi-channel promotional strategies</a:t>
              </a:r>
            </a:p>
          </p:txBody>
        </p:sp>
      </p:grpSp>
      <p:grpSp>
        <p:nvGrpSpPr>
          <p:cNvPr id="43" name="Group 42"/>
          <p:cNvGrpSpPr/>
          <p:nvPr/>
        </p:nvGrpSpPr>
        <p:grpSpPr>
          <a:xfrm>
            <a:off x="4478761" y="1428913"/>
            <a:ext cx="1233943" cy="947957"/>
            <a:chOff x="4401171" y="2523586"/>
            <a:chExt cx="1233943" cy="947957"/>
          </a:xfrm>
        </p:grpSpPr>
        <p:pic>
          <p:nvPicPr>
            <p:cNvPr id="4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533" y="2523586"/>
              <a:ext cx="1021221" cy="947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Box 44"/>
            <p:cNvSpPr txBox="1"/>
            <p:nvPr/>
          </p:nvSpPr>
          <p:spPr>
            <a:xfrm>
              <a:off x="4401171" y="2545957"/>
              <a:ext cx="1233943" cy="913392"/>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Identification of channel-wise impact of promotions on brand sales</a:t>
              </a:r>
            </a:p>
          </p:txBody>
        </p:sp>
      </p:grpSp>
      <p:grpSp>
        <p:nvGrpSpPr>
          <p:cNvPr id="46" name="Group 45"/>
          <p:cNvGrpSpPr/>
          <p:nvPr/>
        </p:nvGrpSpPr>
        <p:grpSpPr>
          <a:xfrm>
            <a:off x="2161006" y="4896428"/>
            <a:ext cx="1183257" cy="913392"/>
            <a:chOff x="1727615" y="5092905"/>
            <a:chExt cx="1183257" cy="913392"/>
          </a:xfrm>
        </p:grpSpPr>
        <p:pic>
          <p:nvPicPr>
            <p:cNvPr id="4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150" y="5171506"/>
              <a:ext cx="986447" cy="820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1727615" y="5092905"/>
              <a:ext cx="1183257" cy="913392"/>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Marketing Optimizer for comprehensive  data-driven decision making</a:t>
              </a:r>
            </a:p>
          </p:txBody>
        </p:sp>
      </p:grpSp>
      <p:grpSp>
        <p:nvGrpSpPr>
          <p:cNvPr id="49" name="Group 48"/>
          <p:cNvGrpSpPr/>
          <p:nvPr/>
        </p:nvGrpSpPr>
        <p:grpSpPr>
          <a:xfrm>
            <a:off x="4140774" y="5313582"/>
            <a:ext cx="1515727" cy="820077"/>
            <a:chOff x="4435444" y="5186894"/>
            <a:chExt cx="1153942" cy="820077"/>
          </a:xfrm>
        </p:grpSpPr>
        <p:pic>
          <p:nvPicPr>
            <p:cNvPr id="5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586" y="5186894"/>
              <a:ext cx="986447" cy="820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TextBox 50"/>
            <p:cNvSpPr txBox="1"/>
            <p:nvPr/>
          </p:nvSpPr>
          <p:spPr>
            <a:xfrm>
              <a:off x="4435444" y="5197010"/>
              <a:ext cx="1153942" cy="749179"/>
            </a:xfrm>
            <a:prstGeom prst="rect">
              <a:avLst/>
            </a:prstGeom>
            <a:noFill/>
          </p:spPr>
          <p:txBody>
            <a:bodyPr wrap="square" rtlCol="0">
              <a:spAutoFit/>
            </a:bodyPr>
            <a:lstStyle/>
            <a:p>
              <a:pPr algn="ctr" defTabSz="609555"/>
              <a:r>
                <a:rPr lang="en-US" sz="1067" b="1" dirty="0">
                  <a:solidFill>
                    <a:srgbClr val="141414"/>
                  </a:solidFill>
                  <a:latin typeface="Calibri" panose="020F0502020204030204" pitchFamily="34" charset="0"/>
                </a:rPr>
                <a:t>Dynamic Market Sizing to forecast brand performance in the future</a:t>
              </a:r>
            </a:p>
          </p:txBody>
        </p:sp>
      </p:grpSp>
      <p:sp>
        <p:nvSpPr>
          <p:cNvPr id="52" name="Oval 51"/>
          <p:cNvSpPr/>
          <p:nvPr/>
        </p:nvSpPr>
        <p:spPr>
          <a:xfrm>
            <a:off x="5759074" y="3547165"/>
            <a:ext cx="572900" cy="5512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55"/>
            <a:r>
              <a:rPr lang="en-US" sz="1300" b="1" dirty="0">
                <a:solidFill>
                  <a:prstClr val="white"/>
                </a:solidFill>
                <a:latin typeface="Calibri" panose="020F0502020204030204" pitchFamily="34" charset="0"/>
              </a:rPr>
              <a:t>FIT</a:t>
            </a:r>
          </a:p>
        </p:txBody>
      </p:sp>
      <p:grpSp>
        <p:nvGrpSpPr>
          <p:cNvPr id="53" name="Group 52"/>
          <p:cNvGrpSpPr/>
          <p:nvPr/>
        </p:nvGrpSpPr>
        <p:grpSpPr>
          <a:xfrm>
            <a:off x="109143" y="4590305"/>
            <a:ext cx="1273611" cy="1049272"/>
            <a:chOff x="9636187" y="1892712"/>
            <a:chExt cx="1273611" cy="1049271"/>
          </a:xfrm>
        </p:grpSpPr>
        <p:pic>
          <p:nvPicPr>
            <p:cNvPr id="54"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0354" y="1944961"/>
              <a:ext cx="987999" cy="99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9636187" y="1892712"/>
              <a:ext cx="1273611" cy="1003735"/>
            </a:xfrm>
            <a:prstGeom prst="rect">
              <a:avLst/>
            </a:prstGeom>
            <a:noFill/>
          </p:spPr>
          <p:txBody>
            <a:bodyPr wrap="square" rtlCol="0">
              <a:spAutoFit/>
            </a:bodyPr>
            <a:lstStyle/>
            <a:p>
              <a:pPr algn="ctr" defTabSz="609555"/>
              <a:r>
                <a:rPr lang="en-US" sz="987" b="1" dirty="0">
                  <a:solidFill>
                    <a:srgbClr val="141414">
                      <a:lumMod val="90000"/>
                      <a:lumOff val="10000"/>
                    </a:srgbClr>
                  </a:solidFill>
                  <a:latin typeface="Calibri" panose="020F0502020204030204" pitchFamily="34" charset="0"/>
                </a:rPr>
                <a:t>Brand-wise and channel-wise ROI calculator to evaluate marketing programs performance </a:t>
              </a:r>
            </a:p>
          </p:txBody>
        </p:sp>
      </p:grpSp>
      <p:sp>
        <p:nvSpPr>
          <p:cNvPr id="2" name="TextBox 1"/>
          <p:cNvSpPr txBox="1"/>
          <p:nvPr/>
        </p:nvSpPr>
        <p:spPr>
          <a:xfrm>
            <a:off x="7718065" y="918299"/>
            <a:ext cx="2825563" cy="287323"/>
          </a:xfrm>
          <a:prstGeom prst="rect">
            <a:avLst/>
          </a:prstGeom>
        </p:spPr>
        <p:txBody>
          <a:bodyPr wrap="square" lIns="0" tIns="0" rIns="0" bIns="0" rtlCol="0">
            <a:spAutoFit/>
          </a:bodyPr>
          <a:lstStyle/>
          <a:p>
            <a:pPr algn="l"/>
            <a:r>
              <a:rPr lang="en-US" sz="1867" dirty="0">
                <a:solidFill>
                  <a:schemeClr val="tx2"/>
                </a:solidFill>
              </a:rPr>
              <a:t>Customer Profile Overview</a:t>
            </a:r>
          </a:p>
        </p:txBody>
      </p:sp>
      <p:sp>
        <p:nvSpPr>
          <p:cNvPr id="56" name="TextBox 55"/>
          <p:cNvSpPr txBox="1"/>
          <p:nvPr/>
        </p:nvSpPr>
        <p:spPr>
          <a:xfrm>
            <a:off x="745949" y="924952"/>
            <a:ext cx="4196281" cy="287323"/>
          </a:xfrm>
          <a:prstGeom prst="rect">
            <a:avLst/>
          </a:prstGeom>
        </p:spPr>
        <p:txBody>
          <a:bodyPr wrap="square" lIns="0" tIns="0" rIns="0" bIns="0" rtlCol="0">
            <a:spAutoFit/>
          </a:bodyPr>
          <a:lstStyle/>
          <a:p>
            <a:pPr algn="l"/>
            <a:r>
              <a:rPr lang="en-US" sz="1867" dirty="0">
                <a:solidFill>
                  <a:schemeClr val="tx2"/>
                </a:solidFill>
              </a:rPr>
              <a:t>Value Proposition of proposed solution</a:t>
            </a:r>
          </a:p>
        </p:txBody>
      </p:sp>
    </p:spTree>
    <p:extLst>
      <p:ext uri="{BB962C8B-B14F-4D97-AF65-F5344CB8AC3E}">
        <p14:creationId xmlns:p14="http://schemas.microsoft.com/office/powerpoint/2010/main" val="243252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Vertical)">
                                      <p:cBhvr>
                                        <p:cTn id="18" dur="500"/>
                                        <p:tgtEl>
                                          <p:spTgt spid="31"/>
                                        </p:tgtEl>
                                      </p:cBhvr>
                                    </p:animEffect>
                                  </p:childTnLst>
                                </p:cTn>
                              </p:par>
                              <p:par>
                                <p:cTn id="19" presetID="16" presetClass="entr" presetSubtype="21"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arn(inVertical)">
                                      <p:cBhvr>
                                        <p:cTn id="21" dur="500"/>
                                        <p:tgtEl>
                                          <p:spTgt spid="34"/>
                                        </p:tgtEl>
                                      </p:cBhvr>
                                    </p:animEffect>
                                  </p:childTnLst>
                                </p:cTn>
                              </p:par>
                              <p:par>
                                <p:cTn id="22" presetID="16" presetClass="entr" presetSubtype="21"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barn(inVertical)">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par>
                                <p:cTn id="30" presetID="16" presetClass="entr" presetSubtype="2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par>
                                <p:cTn id="33" presetID="16" presetClass="entr" presetSubtype="21"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arn(inVertic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arn(inVertical)">
                                      <p:cBhvr>
                                        <p:cTn id="40" dur="500"/>
                                        <p:tgtEl>
                                          <p:spTgt spid="40"/>
                                        </p:tgtEl>
                                      </p:cBhvr>
                                    </p:animEffect>
                                  </p:childTnLst>
                                </p:cTn>
                              </p:par>
                              <p:par>
                                <p:cTn id="41" presetID="16" presetClass="entr" presetSubtype="21"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arn(inVertical)">
                                      <p:cBhvr>
                                        <p:cTn id="43" dur="500"/>
                                        <p:tgtEl>
                                          <p:spTgt spid="46"/>
                                        </p:tgtEl>
                                      </p:cBhvr>
                                    </p:animEffect>
                                  </p:childTnLst>
                                </p:cTn>
                              </p:par>
                              <p:par>
                                <p:cTn id="44" presetID="16" presetClass="entr" presetSubtype="21"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barn(inVertical)">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par>
                                <p:cTn id="52" presetID="16" presetClass="entr" presetSubtype="2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circle(in)">
                                      <p:cBhvr>
                                        <p:cTn id="67"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3</a:t>
            </a:fld>
            <a:endParaRPr lang="en-US" dirty="0"/>
          </a:p>
        </p:txBody>
      </p:sp>
      <p:sp>
        <p:nvSpPr>
          <p:cNvPr id="5" name="Title 1"/>
          <p:cNvSpPr>
            <a:spLocks noGrp="1"/>
          </p:cNvSpPr>
          <p:nvPr>
            <p:ph type="title"/>
          </p:nvPr>
        </p:nvSpPr>
        <p:spPr>
          <a:xfrm>
            <a:off x="512064" y="235582"/>
            <a:ext cx="11180064" cy="695205"/>
          </a:xfrm>
        </p:spPr>
        <p:txBody>
          <a:bodyPr/>
          <a:lstStyle/>
          <a:p>
            <a:r>
              <a:rPr lang="en-US" dirty="0" smtClean="0"/>
              <a:t>Table of Contents</a:t>
            </a:r>
            <a:endParaRPr lang="en-US" dirty="0"/>
          </a:p>
        </p:txBody>
      </p:sp>
      <p:sp>
        <p:nvSpPr>
          <p:cNvPr id="6" name="Content Placeholder 2"/>
          <p:cNvSpPr>
            <a:spLocks noGrp="1"/>
          </p:cNvSpPr>
          <p:nvPr>
            <p:ph idx="1"/>
          </p:nvPr>
        </p:nvSpPr>
        <p:spPr>
          <a:xfrm>
            <a:off x="1011936" y="1075912"/>
            <a:ext cx="10145591" cy="4425696"/>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380990" indent="-380990">
              <a:buFont typeface="Wingdings" panose="05000000000000000000" pitchFamily="2" charset="2"/>
              <a:buChar char="Ø"/>
            </a:pPr>
            <a:r>
              <a:rPr lang="en-US" sz="2133" dirty="0" smtClean="0">
                <a:solidFill>
                  <a:schemeClr val="accent5">
                    <a:lumMod val="25000"/>
                  </a:schemeClr>
                </a:solidFill>
                <a:latin typeface="Calibri" panose="020F0502020204030204" pitchFamily="34" charset="0"/>
                <a:cs typeface="Calibri" panose="020F0502020204030204" pitchFamily="34" charset="0"/>
              </a:rPr>
              <a:t>Vision statement</a:t>
            </a:r>
          </a:p>
          <a:p>
            <a:pPr marL="380990" indent="-380990">
              <a:buFont typeface="Wingdings" panose="05000000000000000000" pitchFamily="2" charset="2"/>
              <a:buChar char="Ø"/>
            </a:pPr>
            <a:r>
              <a:rPr lang="en-US" sz="2133" dirty="0" smtClean="0">
                <a:solidFill>
                  <a:schemeClr val="accent5">
                    <a:lumMod val="25000"/>
                  </a:schemeClr>
                </a:solidFill>
                <a:latin typeface="Calibri" panose="020F0502020204030204" pitchFamily="34" charset="0"/>
                <a:cs typeface="Calibri" panose="020F0502020204030204" pitchFamily="34" charset="0"/>
              </a:rPr>
              <a:t>Executive Summary</a:t>
            </a:r>
            <a:endParaRPr lang="en-US" sz="2133" dirty="0">
              <a:solidFill>
                <a:schemeClr val="accent5">
                  <a:lumMod val="25000"/>
                </a:schemeClr>
              </a:solidFill>
              <a:latin typeface="Calibri" panose="020F0502020204030204" pitchFamily="34" charset="0"/>
              <a:cs typeface="Calibri" panose="020F0502020204030204" pitchFamily="34" charset="0"/>
            </a:endParaRP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Business Need—Statement &amp; Analysis</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Solution &amp; Stakeholders- Primary and Secondary </a:t>
            </a:r>
            <a:r>
              <a:rPr lang="en-US" sz="2133"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Users</a:t>
            </a:r>
          </a:p>
          <a:p>
            <a:pPr marL="380990" indent="-380990">
              <a:buFont typeface="Wingdings" panose="05000000000000000000" pitchFamily="2" charset="2"/>
              <a:buChar char="Ø"/>
            </a:pPr>
            <a:r>
              <a:rPr lang="en-US" sz="2133"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Architectural diagram</a:t>
            </a:r>
            <a:endPar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endParaRP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Innovation / Business Impact</a:t>
            </a:r>
          </a:p>
          <a:p>
            <a:pPr marL="685783" lvl="1"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Benefits- include all key points</a:t>
            </a:r>
          </a:p>
          <a:p>
            <a:pPr marL="685783" lvl="1"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Process/ Architecture View – The target state process flow / use case view</a:t>
            </a:r>
          </a:p>
          <a:p>
            <a:pPr marL="685783" lvl="1"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Business to Technology Mapping</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cs typeface="Calibri" panose="020F0502020204030204" pitchFamily="34" charset="0"/>
              </a:rPr>
              <a:t>Prototype Readiness </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Possible implementation Schedule</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cs typeface="Calibri" panose="020F0502020204030204" pitchFamily="34" charset="0"/>
              </a:rPr>
              <a:t>Risks</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Financials—Costs</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Financials—ROI</a:t>
            </a:r>
          </a:p>
          <a:p>
            <a:pPr marL="380990" indent="-380990">
              <a:buFont typeface="Wingdings" panose="05000000000000000000" pitchFamily="2" charset="2"/>
              <a:buChar char="Ø"/>
            </a:pPr>
            <a:r>
              <a:rPr lang="en-US" sz="2133"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Summary of Solution – Key </a:t>
            </a:r>
            <a:r>
              <a:rPr lang="en-US" sz="2133"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Highlights</a:t>
            </a:r>
          </a:p>
          <a:p>
            <a:pPr marL="380990" indent="-380990">
              <a:buFont typeface="Wingdings" panose="05000000000000000000" pitchFamily="2" charset="2"/>
              <a:buChar char="Ø"/>
            </a:pPr>
            <a:endParaRPr lang="en-US" sz="2133" dirty="0">
              <a:solidFill>
                <a:schemeClr val="accent5">
                  <a:lumMod val="25000"/>
                </a:schemeClr>
              </a:solidFill>
              <a:latin typeface="Calibri" panose="020F0502020204030204" pitchFamily="34" charset="0"/>
              <a:cs typeface="Calibri" panose="020F0502020204030204" pitchFamily="34" charset="0"/>
            </a:endParaRPr>
          </a:p>
          <a:p>
            <a:pPr marL="380990" indent="-380990">
              <a:buFont typeface="Wingdings" panose="05000000000000000000" pitchFamily="2" charset="2"/>
              <a:buChar char="Ø"/>
            </a:pPr>
            <a:endParaRPr lang="en-US" sz="2133" dirty="0">
              <a:solidFill>
                <a:schemeClr val="accent5">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4636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30</a:t>
            </a:fld>
            <a:endParaRPr lang="en-US"/>
          </a:p>
        </p:txBody>
      </p:sp>
      <p:sp>
        <p:nvSpPr>
          <p:cNvPr id="5" name="Title 1"/>
          <p:cNvSpPr>
            <a:spLocks noGrp="1"/>
          </p:cNvSpPr>
          <p:nvPr>
            <p:ph type="title"/>
          </p:nvPr>
        </p:nvSpPr>
        <p:spPr>
          <a:xfrm>
            <a:off x="485497" y="310161"/>
            <a:ext cx="11180064" cy="1060704"/>
          </a:xfrm>
        </p:spPr>
        <p:txBody>
          <a:bodyPr/>
          <a:lstStyle/>
          <a:p>
            <a:r>
              <a:rPr lang="en-US" dirty="0">
                <a:ea typeface="Segoe UI" panose="020B0502040204020203" pitchFamily="34" charset="0"/>
                <a:cs typeface="Segoe UI" panose="020B0502040204020203" pitchFamily="34" charset="0"/>
              </a:rPr>
              <a:t>Executive Summary</a:t>
            </a:r>
            <a:endParaRPr lang="en-US" dirty="0"/>
          </a:p>
        </p:txBody>
      </p:sp>
      <p:sp>
        <p:nvSpPr>
          <p:cNvPr id="6" name="Content Placeholder 5"/>
          <p:cNvSpPr>
            <a:spLocks noGrp="1"/>
          </p:cNvSpPr>
          <p:nvPr>
            <p:ph idx="1"/>
          </p:nvPr>
        </p:nvSpPr>
        <p:spPr>
          <a:xfrm>
            <a:off x="485497" y="1045125"/>
            <a:ext cx="11180064" cy="5103313"/>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Target Audience: </a:t>
            </a:r>
            <a:r>
              <a:rPr lang="en-US" sz="1200" b="1" dirty="0">
                <a:solidFill>
                  <a:schemeClr val="accent2">
                    <a:lumMod val="75000"/>
                    <a:lumOff val="25000"/>
                  </a:schemeClr>
                </a:solidFill>
                <a:latin typeface="Calibri" panose="020F0502020204030204" pitchFamily="34" charset="0"/>
                <a:cs typeface="Calibri" panose="020F0502020204030204" pitchFamily="34" charset="0"/>
              </a:rPr>
              <a:t>Brand and Marketing teams of Pharma Companies </a:t>
            </a:r>
          </a:p>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Unique Value Proposition: </a:t>
            </a:r>
            <a:r>
              <a:rPr lang="en-US" sz="1200" b="1" dirty="0">
                <a:solidFill>
                  <a:schemeClr val="accent2">
                    <a:lumMod val="75000"/>
                    <a:lumOff val="25000"/>
                  </a:schemeClr>
                </a:solidFill>
                <a:latin typeface="Calibri" panose="020F0502020204030204" pitchFamily="34" charset="0"/>
                <a:cs typeface="Calibri" panose="020F0502020204030204" pitchFamily="34" charset="0"/>
              </a:rPr>
              <a:t>Our AIMAX Tool  helps Brand and Marketing teams to take informed strategic and tactical marketing decisions by providing actionable insights to develop effective promotional strategies. With use of AI/ML, the application has built-in cognitive capability to determine the principal components influencing relation between promotion type and growth, define appropriate customer segments using both potential and behavior  features, perform dynamic market sizing with prospective view considering future events and eventually provide recommendations for optimal marketing mix to maximize effectiveness and generate the highest return on promotional investment.</a:t>
            </a:r>
            <a:endPar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endParaRPr>
          </a:p>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What is not considered in scope for </a:t>
            </a:r>
            <a:r>
              <a:rPr lang="en-US" sz="1200" dirty="0" err="1">
                <a:solidFill>
                  <a:srgbClr val="C00000"/>
                </a:solidFill>
                <a:latin typeface="Calibri" panose="020F0502020204030204" pitchFamily="34" charset="0"/>
                <a:ea typeface="Segoe UI" panose="020B0502040204020203" pitchFamily="34" charset="0"/>
                <a:cs typeface="Calibri" panose="020F0502020204030204" pitchFamily="34" charset="0"/>
              </a:rPr>
              <a:t>solutioning</a:t>
            </a:r>
            <a:r>
              <a:rPr lang="en-US" sz="1200" b="1" dirty="0">
                <a:solidFill>
                  <a:schemeClr val="accent2">
                    <a:lumMod val="75000"/>
                    <a:lumOff val="25000"/>
                  </a:schemeClr>
                </a:solidFill>
                <a:latin typeface="Calibri" panose="020F0502020204030204" pitchFamily="34" charset="0"/>
                <a:cs typeface="Calibri" panose="020F0502020204030204" pitchFamily="34" charset="0"/>
              </a:rPr>
              <a:t>? Data Gathering is out-of-scope. The solution analyses and provides recommendations based on the data provided by the users</a:t>
            </a:r>
          </a:p>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What is the support required: </a:t>
            </a:r>
            <a:r>
              <a:rPr lang="en-US" sz="1200" b="1" dirty="0">
                <a:solidFill>
                  <a:schemeClr val="accent2">
                    <a:lumMod val="75000"/>
                    <a:lumOff val="25000"/>
                  </a:schemeClr>
                </a:solidFill>
                <a:latin typeface="Calibri" panose="020F0502020204030204" pitchFamily="34" charset="0"/>
                <a:cs typeface="Calibri" panose="020F0502020204030204" pitchFamily="34" charset="0"/>
              </a:rPr>
              <a:t>Any webserver where the application can be hosted</a:t>
            </a:r>
          </a:p>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Who are your most important customers (Is it Med devices, Bio Tech or Bio Pharma companies)? Who can be the early adopters?: </a:t>
            </a:r>
            <a:r>
              <a:rPr lang="en-US" sz="1200" b="1" dirty="0">
                <a:solidFill>
                  <a:schemeClr val="accent2">
                    <a:lumMod val="75000"/>
                    <a:lumOff val="25000"/>
                  </a:schemeClr>
                </a:solidFill>
                <a:latin typeface="Calibri" panose="020F0502020204030204" pitchFamily="34" charset="0"/>
                <a:cs typeface="Calibri" panose="020F0502020204030204" pitchFamily="34" charset="0"/>
              </a:rPr>
              <a:t>All Pharma Companies including Bio Tech</a:t>
            </a:r>
          </a:p>
          <a:p>
            <a:pPr marL="380990" indent="-380990">
              <a:lnSpc>
                <a:spcPts val="2400"/>
              </a:lnSpc>
              <a:buClr>
                <a:schemeClr val="bg1">
                  <a:lumMod val="50000"/>
                </a:schemeClr>
              </a:buClr>
              <a:buFont typeface="Arial" panose="020B0604020202020204" pitchFamily="34" charset="0"/>
              <a:buChar char="•"/>
            </a:pP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Will your client be interested to have a solution for the identified opportunity?</a:t>
            </a:r>
            <a:r>
              <a:rPr lang="en-US" sz="1200" b="1" dirty="0">
                <a:solidFill>
                  <a:schemeClr val="accent2">
                    <a:lumMod val="75000"/>
                    <a:lumOff val="25000"/>
                  </a:schemeClr>
                </a:solidFill>
                <a:latin typeface="Calibri" panose="020F0502020204030204" pitchFamily="34" charset="0"/>
                <a:cs typeface="Calibri" panose="020F0502020204030204" pitchFamily="34" charset="0"/>
              </a:rPr>
              <a:t> Yes, since our client has portfolio of both Launch and LOE products, a Marketing Analysis and Optimization enabler shall greatly help streamline and standardize planning and implementation of Marketing activities and investments, thereby yielding a greater return on promotional investment.</a:t>
            </a:r>
            <a:endPar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417860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4</a:t>
            </a:fld>
            <a:endParaRPr lang="en-US" dirty="0"/>
          </a:p>
        </p:txBody>
      </p:sp>
      <p:sp>
        <p:nvSpPr>
          <p:cNvPr id="5" name="Title 1"/>
          <p:cNvSpPr>
            <a:spLocks noGrp="1"/>
          </p:cNvSpPr>
          <p:nvPr>
            <p:ph type="title"/>
          </p:nvPr>
        </p:nvSpPr>
        <p:spPr>
          <a:xfrm>
            <a:off x="353847" y="83125"/>
            <a:ext cx="11180064" cy="1060704"/>
          </a:xfrm>
        </p:spPr>
        <p:txBody>
          <a:bodyPr/>
          <a:lstStyle/>
          <a:p>
            <a:r>
              <a:rPr lang="en-US" dirty="0" smtClean="0"/>
              <a:t>Vision Statement</a:t>
            </a:r>
            <a:endParaRPr lang="en-US" dirty="0">
              <a:solidFill>
                <a:srgbClr val="FF0000"/>
              </a:solidFill>
            </a:endParaRPr>
          </a:p>
        </p:txBody>
      </p:sp>
      <p:sp>
        <p:nvSpPr>
          <p:cNvPr id="6" name="Content Placeholder 2"/>
          <p:cNvSpPr>
            <a:spLocks noGrp="1"/>
          </p:cNvSpPr>
          <p:nvPr>
            <p:ph idx="1"/>
          </p:nvPr>
        </p:nvSpPr>
        <p:spPr>
          <a:xfrm>
            <a:off x="485497" y="613477"/>
            <a:ext cx="11180064" cy="5584899"/>
          </a:xfrm>
        </p:spPr>
        <p:style>
          <a:lnRef idx="1">
            <a:schemeClr val="accent5"/>
          </a:lnRef>
          <a:fillRef idx="2">
            <a:schemeClr val="accent5"/>
          </a:fillRef>
          <a:effectRef idx="1">
            <a:schemeClr val="accent5"/>
          </a:effectRef>
          <a:fontRef idx="minor">
            <a:schemeClr val="dk1"/>
          </a:fontRef>
        </p:style>
        <p:txBody>
          <a:bodyPr>
            <a:noAutofit/>
          </a:bodyPr>
          <a:lstStyle/>
          <a:p>
            <a:r>
              <a:rPr lang="en-US" sz="1467" dirty="0">
                <a:solidFill>
                  <a:srgbClr val="002060"/>
                </a:solidFill>
                <a:latin typeface="Calibri" panose="020F0502020204030204" pitchFamily="34" charset="0"/>
                <a:cs typeface="Calibri" panose="020F0502020204030204" pitchFamily="34" charset="0"/>
              </a:rPr>
              <a:t>Industry and Solution Group: Sales &amp;  Marketing   </a:t>
            </a:r>
            <a:endParaRPr lang="en-US" sz="1467" dirty="0" smtClean="0">
              <a:solidFill>
                <a:srgbClr val="002060"/>
              </a:solidFill>
              <a:latin typeface="Calibri" panose="020F0502020204030204" pitchFamily="34" charset="0"/>
              <a:cs typeface="Calibri" panose="020F0502020204030204" pitchFamily="34" charset="0"/>
            </a:endParaRPr>
          </a:p>
          <a:p>
            <a:r>
              <a:rPr lang="en-US" sz="1467" dirty="0" smtClean="0">
                <a:solidFill>
                  <a:srgbClr val="002060"/>
                </a:solidFill>
                <a:latin typeface="Calibri" panose="020F0502020204030204" pitchFamily="34" charset="0"/>
                <a:cs typeface="Calibri" panose="020F0502020204030204" pitchFamily="34" charset="0"/>
              </a:rPr>
              <a:t>Theme </a:t>
            </a:r>
            <a:r>
              <a:rPr lang="en-US" sz="1467" dirty="0">
                <a:solidFill>
                  <a:srgbClr val="002060"/>
                </a:solidFill>
                <a:latin typeface="Calibri" panose="020F0502020204030204" pitchFamily="34" charset="0"/>
                <a:cs typeface="Calibri" panose="020F0502020204030204" pitchFamily="34" charset="0"/>
              </a:rPr>
              <a:t>category:  </a:t>
            </a:r>
            <a:r>
              <a:rPr lang="en-US" sz="1467" dirty="0" smtClean="0">
                <a:solidFill>
                  <a:srgbClr val="002060"/>
                </a:solidFill>
                <a:latin typeface="Calibri" panose="020F0502020204030204" pitchFamily="34" charset="0"/>
                <a:cs typeface="Calibri" panose="020F0502020204030204" pitchFamily="34" charset="0"/>
              </a:rPr>
              <a:t>Campaign Management</a:t>
            </a:r>
          </a:p>
          <a:p>
            <a:r>
              <a:rPr lang="en-US" sz="1467" dirty="0" smtClean="0">
                <a:solidFill>
                  <a:srgbClr val="002060"/>
                </a:solidFill>
                <a:latin typeface="Calibri" panose="020F0502020204030204" pitchFamily="34" charset="0"/>
                <a:cs typeface="Calibri" panose="020F0502020204030204" pitchFamily="34" charset="0"/>
              </a:rPr>
              <a:t>Sub </a:t>
            </a:r>
            <a:r>
              <a:rPr lang="en-US" sz="1467" dirty="0">
                <a:solidFill>
                  <a:srgbClr val="002060"/>
                </a:solidFill>
                <a:latin typeface="Calibri" panose="020F0502020204030204" pitchFamily="34" charset="0"/>
                <a:cs typeface="Calibri" panose="020F0502020204030204" pitchFamily="34" charset="0"/>
              </a:rPr>
              <a:t>theme: Multichannel Mix, Channel/Campaign Deep Dive, Investment and ROI</a:t>
            </a:r>
          </a:p>
          <a:p>
            <a:r>
              <a:rPr lang="en-US" sz="1333" dirty="0">
                <a:latin typeface="Calibri" panose="020F0502020204030204" pitchFamily="34" charset="0"/>
                <a:cs typeface="Calibri" panose="020F0502020204030204" pitchFamily="34" charset="0"/>
              </a:rPr>
              <a:t> </a:t>
            </a:r>
          </a:p>
          <a:p>
            <a:r>
              <a:rPr lang="en-US" sz="1400" b="1" dirty="0">
                <a:solidFill>
                  <a:schemeClr val="accent2">
                    <a:lumMod val="75000"/>
                    <a:lumOff val="25000"/>
                  </a:schemeClr>
                </a:solidFill>
                <a:latin typeface="Calibri" panose="020F0502020204030204" pitchFamily="34" charset="0"/>
                <a:cs typeface="Calibri" panose="020F0502020204030204" pitchFamily="34" charset="0"/>
              </a:rPr>
              <a:t>Our AIMAX Tool  helps Brand and Marketing teams to take informed strategic and tactical marketing decisions by providing actionable insights to develop effective promotional strategies. With use of AI/ML, the application has built-in cognitive capability to determine the principal components influencing relation between promotion type and growth, define appropriate customer segments using both potential and behavior features, perform dynamic market sizing with prospective view considering future events and eventually provide recommendations for optimal marketing mix to maximize effectiveness and generate the highest return on promotional investment.</a:t>
            </a:r>
            <a:endParaRPr lang="en-US" sz="1800" b="1" dirty="0">
              <a:solidFill>
                <a:schemeClr val="accent2">
                  <a:lumMod val="75000"/>
                  <a:lumOff val="25000"/>
                </a:schemeClr>
              </a:solidFill>
              <a:latin typeface="Calibri" panose="020F0502020204030204" pitchFamily="34" charset="0"/>
              <a:cs typeface="Calibri" panose="020F0502020204030204" pitchFamily="34" charset="0"/>
            </a:endParaRPr>
          </a:p>
          <a:p>
            <a:endParaRPr lang="en-US" sz="1333" b="1" dirty="0" smtClean="0">
              <a:solidFill>
                <a:schemeClr val="accent2">
                  <a:lumMod val="75000"/>
                  <a:lumOff val="25000"/>
                </a:schemeClr>
              </a:solidFill>
              <a:latin typeface="Calibri" panose="020F0502020204030204" pitchFamily="34" charset="0"/>
              <a:cs typeface="Calibri" panose="020F0502020204030204" pitchFamily="34" charset="0"/>
            </a:endParaRPr>
          </a:p>
          <a:p>
            <a:endParaRPr lang="en-US" sz="1333" b="1" dirty="0">
              <a:solidFill>
                <a:schemeClr val="accent2">
                  <a:lumMod val="75000"/>
                  <a:lumOff val="25000"/>
                </a:schemeClr>
              </a:solidFill>
              <a:latin typeface="Calibri" panose="020F0502020204030204" pitchFamily="34" charset="0"/>
              <a:cs typeface="Calibri" panose="020F0502020204030204" pitchFamily="34" charset="0"/>
            </a:endParaRPr>
          </a:p>
          <a:p>
            <a:endParaRPr lang="en-US" sz="1333" dirty="0">
              <a:latin typeface="Calibri" panose="020F0502020204030204" pitchFamily="34" charset="0"/>
              <a:cs typeface="Calibri" panose="020F0502020204030204" pitchFamily="34" charset="0"/>
            </a:endParaRPr>
          </a:p>
          <a:p>
            <a:endParaRPr lang="en-US" sz="1333" dirty="0">
              <a:latin typeface="Calibri" panose="020F0502020204030204" pitchFamily="34" charset="0"/>
              <a:cs typeface="Calibri" panose="020F0502020204030204" pitchFamily="34" charset="0"/>
            </a:endParaRPr>
          </a:p>
          <a:p>
            <a:endParaRPr lang="en-US" sz="1200" dirty="0"/>
          </a:p>
        </p:txBody>
      </p:sp>
    </p:spTree>
    <p:extLst>
      <p:ext uri="{BB962C8B-B14F-4D97-AF65-F5344CB8AC3E}">
        <p14:creationId xmlns:p14="http://schemas.microsoft.com/office/powerpoint/2010/main" val="193479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5</a:t>
            </a:fld>
            <a:endParaRPr lang="en-US" dirty="0"/>
          </a:p>
        </p:txBody>
      </p:sp>
      <p:sp>
        <p:nvSpPr>
          <p:cNvPr id="5" name="Title 1"/>
          <p:cNvSpPr>
            <a:spLocks noGrp="1"/>
          </p:cNvSpPr>
          <p:nvPr>
            <p:ph type="title"/>
          </p:nvPr>
        </p:nvSpPr>
        <p:spPr>
          <a:xfrm>
            <a:off x="512064" y="365760"/>
            <a:ext cx="11180064" cy="1060704"/>
          </a:xfrm>
        </p:spPr>
        <p:txBody>
          <a:bodyPr/>
          <a:lstStyle/>
          <a:p>
            <a:r>
              <a:rPr lang="en-US" dirty="0">
                <a:ea typeface="Segoe UI" panose="020B0502040204020203" pitchFamily="34" charset="0"/>
                <a:cs typeface="Segoe UI" panose="020B0502040204020203" pitchFamily="34" charset="0"/>
              </a:rPr>
              <a:t>Executive Summary</a:t>
            </a:r>
            <a:endParaRPr lang="en-US" dirty="0"/>
          </a:p>
        </p:txBody>
      </p:sp>
      <p:sp>
        <p:nvSpPr>
          <p:cNvPr id="6" name="Content Placeholder 5"/>
          <p:cNvSpPr>
            <a:spLocks noGrp="1"/>
          </p:cNvSpPr>
          <p:nvPr>
            <p:ph idx="1"/>
          </p:nvPr>
        </p:nvSpPr>
        <p:spPr>
          <a:xfrm>
            <a:off x="512064" y="896111"/>
            <a:ext cx="11180064" cy="5243431"/>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fontScale="25000" lnSpcReduction="20000"/>
          </a:bodyPr>
          <a:lstStyle/>
          <a:p>
            <a:pPr>
              <a:lnSpc>
                <a:spcPts val="2400"/>
              </a:lnSpc>
              <a:buClr>
                <a:schemeClr val="bg1">
                  <a:lumMod val="50000"/>
                </a:schemeClr>
              </a:buClr>
            </a:pPr>
            <a:r>
              <a:rPr lang="en-US" sz="6200" b="1" u="sng" dirty="0" smtClean="0">
                <a:solidFill>
                  <a:srgbClr val="002060"/>
                </a:solidFill>
                <a:latin typeface="Calibri" panose="020F0502020204030204" pitchFamily="34" charset="0"/>
                <a:ea typeface="Segoe UI" panose="020B0502040204020203" pitchFamily="34" charset="0"/>
                <a:cs typeface="Calibri" panose="020F0502020204030204" pitchFamily="34" charset="0"/>
              </a:rPr>
              <a:t>Problem /Mission Statement: </a:t>
            </a:r>
            <a:r>
              <a:rPr lang="en-US" sz="5600" dirty="0">
                <a:solidFill>
                  <a:schemeClr val="accent2">
                    <a:lumMod val="75000"/>
                    <a:lumOff val="25000"/>
                  </a:schemeClr>
                </a:solidFill>
                <a:latin typeface="Calibri" panose="020F0502020204030204" pitchFamily="34" charset="0"/>
                <a:cs typeface="Calibri" panose="020F0502020204030204" pitchFamily="34" charset="0"/>
              </a:rPr>
              <a:t>Our AIMAX Tool  helps Brand and Marketing teams to take informed strategic and tactical marketing decisions by providing actionable insights to develop effective promotional strategies. With use of AI/ML, the application has built-in cognitive capability to determine the principal components influencing relation between promotion type and growth, define appropriate customer segments using both potential and behavior features, perform dynamic market sizing with prospective view considering future events and eventually provide recommendations for optimal marketing mix to maximize effectiveness and generate the highest return on promotional investment</a:t>
            </a:r>
            <a:r>
              <a:rPr lang="en-US" sz="5600" dirty="0" smtClean="0">
                <a:solidFill>
                  <a:schemeClr val="accent2">
                    <a:lumMod val="75000"/>
                    <a:lumOff val="25000"/>
                  </a:schemeClr>
                </a:solidFill>
                <a:latin typeface="Calibri" panose="020F0502020204030204" pitchFamily="34" charset="0"/>
                <a:cs typeface="Calibri" panose="020F0502020204030204" pitchFamily="34" charset="0"/>
              </a:rPr>
              <a:t>.</a:t>
            </a:r>
            <a:endParaRPr lang="en-US" sz="5600" u="sng" dirty="0" smtClean="0">
              <a:solidFill>
                <a:srgbClr val="002060"/>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64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Solution:</a:t>
            </a:r>
            <a:r>
              <a:rPr lang="en-US" sz="7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AIMAX is a comprehensive Marketing Analytics solution that serves as the hub for Marketing Planning, Analysis and Optimization processes. It enables developing the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best multi-channel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promotional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strategies along with the return on investment, by analyzing a multitude of factors and their interplay.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AIMAX identifies and recommends the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optimal channel-wise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marketing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mix while also predicting the performance of a product and its competitors in future, thereby enabling effective decision making.</a:t>
            </a:r>
          </a:p>
          <a:p>
            <a:pPr marL="487668" indent="-243834">
              <a:lnSpc>
                <a:spcPts val="2400"/>
              </a:lnSpc>
              <a:buClr>
                <a:schemeClr val="bg1">
                  <a:lumMod val="50000"/>
                </a:schemeClr>
              </a:buClr>
              <a:buFont typeface="Arial" panose="020B0604020202020204" pitchFamily="34" charset="0"/>
              <a:buChar char="•"/>
            </a:pPr>
            <a:r>
              <a:rPr lang="en-US" sz="64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Benefits to Client: </a:t>
            </a:r>
          </a:p>
          <a:p>
            <a:pPr marL="487668" indent="-243834">
              <a:lnSpc>
                <a:spcPts val="24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Holistic view of multi-channel marketing KPIs with strategic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action recommendations for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channel selection and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budget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allocation</a:t>
            </a:r>
          </a:p>
          <a:p>
            <a:pPr marL="487668" indent="-243834">
              <a:lnSpc>
                <a:spcPts val="24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Sophisticated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analytics on traditional and digital marketing data for better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ROI</a:t>
            </a:r>
          </a:p>
          <a:p>
            <a:pPr marL="487668" indent="-243834">
              <a:lnSpc>
                <a:spcPts val="2400"/>
              </a:lnSpc>
              <a:buClr>
                <a:schemeClr val="bg1">
                  <a:lumMod val="50000"/>
                </a:schemeClr>
              </a:buClr>
              <a:buFont typeface="Arial" panose="020B0604020202020204" pitchFamily="34" charset="0"/>
              <a:buChar char="•"/>
            </a:pP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Modular approach with flexibility to deploy specific analysis based on customer requirement</a:t>
            </a:r>
          </a:p>
          <a:p>
            <a:pPr marL="487668" indent="-243834">
              <a:lnSpc>
                <a:spcPts val="24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Easy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deployment/customization- scalable solution for changing market dynamics</a:t>
            </a:r>
          </a:p>
          <a:p>
            <a:pPr marL="487668" indent="-243834">
              <a:lnSpc>
                <a:spcPts val="2400"/>
              </a:lnSpc>
              <a:buClr>
                <a:schemeClr val="bg1">
                  <a:lumMod val="50000"/>
                </a:schemeClr>
              </a:buClr>
              <a:buFont typeface="Arial" panose="020B0604020202020204" pitchFamily="34" charset="0"/>
              <a:buChar char="•"/>
            </a:pPr>
            <a:endPar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7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7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742950" lvl="1" indent="-285750" algn="just">
              <a:spcBef>
                <a:spcPts val="0"/>
              </a:spcBef>
              <a:buSzTx/>
            </a:pP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243834">
              <a:lnSpc>
                <a:spcPts val="2400"/>
              </a:lnSpc>
              <a:buClr>
                <a:schemeClr val="bg1">
                  <a:lumMod val="50000"/>
                </a:schemeClr>
              </a:buClr>
            </a:pPr>
            <a:r>
              <a:rPr lang="en-US" sz="1867"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endParaRPr lang="en-US" sz="1867"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478772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6</a:t>
            </a:fld>
            <a:endParaRPr lang="en-US" dirty="0"/>
          </a:p>
        </p:txBody>
      </p:sp>
      <p:sp>
        <p:nvSpPr>
          <p:cNvPr id="5" name="Title 1"/>
          <p:cNvSpPr>
            <a:spLocks noGrp="1"/>
          </p:cNvSpPr>
          <p:nvPr>
            <p:ph type="title"/>
          </p:nvPr>
        </p:nvSpPr>
        <p:spPr>
          <a:xfrm>
            <a:off x="512064" y="365760"/>
            <a:ext cx="11180064" cy="1060704"/>
          </a:xfrm>
        </p:spPr>
        <p:txBody>
          <a:bodyPr/>
          <a:lstStyle/>
          <a:p>
            <a:r>
              <a:rPr lang="en-US" dirty="0">
                <a:ea typeface="Segoe UI" panose="020B0502040204020203" pitchFamily="34" charset="0"/>
                <a:cs typeface="Segoe UI" panose="020B0502040204020203" pitchFamily="34" charset="0"/>
              </a:rPr>
              <a:t>Executive Summary</a:t>
            </a:r>
            <a:endParaRPr lang="en-US" dirty="0"/>
          </a:p>
        </p:txBody>
      </p:sp>
      <p:sp>
        <p:nvSpPr>
          <p:cNvPr id="6" name="Content Placeholder 5"/>
          <p:cNvSpPr>
            <a:spLocks noGrp="1"/>
          </p:cNvSpPr>
          <p:nvPr>
            <p:ph idx="1"/>
          </p:nvPr>
        </p:nvSpPr>
        <p:spPr>
          <a:xfrm>
            <a:off x="512064" y="849087"/>
            <a:ext cx="11180064" cy="5355770"/>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Autofit/>
          </a:bodyPr>
          <a:lstStyle/>
          <a:p>
            <a:pPr marL="529584" indent="-285750">
              <a:lnSpc>
                <a:spcPts val="2400"/>
              </a:lnSpc>
              <a:buClr>
                <a:schemeClr val="bg1">
                  <a:lumMod val="50000"/>
                </a:schemeClr>
              </a:buClr>
              <a:buFont typeface="Arial" panose="020B0604020202020204" pitchFamily="34" charset="0"/>
              <a:buChar char="•"/>
            </a:pPr>
            <a:r>
              <a:rPr lang="en-US" sz="1600" b="1" u="sng" dirty="0" smtClean="0">
                <a:solidFill>
                  <a:srgbClr val="002060"/>
                </a:solidFill>
                <a:latin typeface="Calibri" panose="020F0502020204030204" pitchFamily="34" charset="0"/>
                <a:ea typeface="Segoe UI" panose="020B0502040204020203" pitchFamily="34" charset="0"/>
                <a:cs typeface="Calibri" panose="020F0502020204030204" pitchFamily="34" charset="0"/>
              </a:rPr>
              <a:t>Critical </a:t>
            </a:r>
            <a:r>
              <a:rPr lang="en-US" sz="16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Features</a:t>
            </a:r>
          </a:p>
          <a:p>
            <a:pPr marL="590542" lvl="1" indent="-285750"/>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Innovative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AI/ML approach and analytical methodologies </a:t>
            </a:r>
          </a:p>
          <a:p>
            <a:pPr marL="590542" lvl="1" indent="-285750"/>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Determine the channel-wise impact of promotions on brand sales and growth</a:t>
            </a:r>
            <a:endPar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590542" lvl="1" indent="-285750"/>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Helps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identify the right engagement channels and optimal </a:t>
            </a: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marketing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mix for best results</a:t>
            </a:r>
          </a:p>
          <a:p>
            <a:pPr marL="590542" lvl="1" indent="-285750"/>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Recommendations to improve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ROI by Optimizing marketing budget allocation and spends across marketing channels</a:t>
            </a:r>
          </a:p>
          <a:p>
            <a:pPr marL="590542" lvl="1" indent="-285750"/>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a:t>
            </a: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imulate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future market scenario and predict performance of a product and its competitors </a:t>
            </a:r>
            <a:endPar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b="1" u="sng" dirty="0" smtClean="0">
                <a:solidFill>
                  <a:srgbClr val="002060"/>
                </a:solidFill>
                <a:latin typeface="Calibri" panose="020F0502020204030204" pitchFamily="34" charset="0"/>
                <a:ea typeface="Segoe UI" panose="020B0502040204020203" pitchFamily="34" charset="0"/>
                <a:cs typeface="Calibri" panose="020F0502020204030204" pitchFamily="34" charset="0"/>
              </a:rPr>
              <a:t>Technology Stack: </a:t>
            </a: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R, RShiny, DBMS to be aligned based on client infrastructure</a:t>
            </a:r>
            <a:endPar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Scalability / Reusability /Sustainability</a:t>
            </a:r>
          </a:p>
          <a:p>
            <a:pPr marL="487668" indent="-243834">
              <a:lnSpc>
                <a:spcPts val="2400"/>
              </a:lnSpc>
              <a:buClr>
                <a:schemeClr val="bg1">
                  <a:lumMod val="50000"/>
                </a:schemeClr>
              </a:buClr>
              <a:buFont typeface="Arial" panose="020B0604020202020204" pitchFamily="34" charset="0"/>
              <a:buChar char="•"/>
            </a:pP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Light solution which can be easily deployed across markets/geographies/countries</a:t>
            </a:r>
          </a:p>
          <a:p>
            <a:pPr marL="487668" indent="-243834">
              <a:lnSpc>
                <a:spcPts val="2400"/>
              </a:lnSpc>
              <a:buClr>
                <a:schemeClr val="bg1">
                  <a:lumMod val="50000"/>
                </a:schemeClr>
              </a:buClr>
              <a:buFont typeface="Arial" panose="020B0604020202020204" pitchFamily="34" charset="0"/>
              <a:buChar char="•"/>
            </a:pP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Data integration across platforms for holistic customer and business performance view</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Adaptable </a:t>
            </a: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prediction mechanism based on data availability and </a:t>
            </a: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quality</a:t>
            </a:r>
            <a:endPar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Why should your client invest in this solution?</a:t>
            </a:r>
          </a:p>
          <a:p>
            <a:pPr marL="487668" indent="-243834">
              <a:lnSpc>
                <a:spcPts val="2400"/>
              </a:lnSpc>
              <a:buClr>
                <a:schemeClr val="bg1">
                  <a:lumMod val="50000"/>
                </a:schemeClr>
              </a:buClr>
              <a:buFont typeface="Arial" panose="020B0604020202020204" pitchFamily="34" charset="0"/>
              <a:buChar char="•"/>
            </a:pP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As our </a:t>
            </a:r>
            <a:r>
              <a:rPr lang="en-US" sz="1400" dirty="0">
                <a:solidFill>
                  <a:schemeClr val="accent2">
                    <a:lumMod val="75000"/>
                    <a:lumOff val="25000"/>
                  </a:schemeClr>
                </a:solidFill>
                <a:latin typeface="Calibri" panose="020F0502020204030204" pitchFamily="34" charset="0"/>
                <a:cs typeface="Calibri" panose="020F0502020204030204" pitchFamily="34" charset="0"/>
              </a:rPr>
              <a:t>client </a:t>
            </a: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has a </a:t>
            </a:r>
            <a:r>
              <a:rPr lang="en-US" sz="1400" dirty="0">
                <a:solidFill>
                  <a:schemeClr val="accent2">
                    <a:lumMod val="75000"/>
                    <a:lumOff val="25000"/>
                  </a:schemeClr>
                </a:solidFill>
                <a:latin typeface="Calibri" panose="020F0502020204030204" pitchFamily="34" charset="0"/>
                <a:cs typeface="Calibri" panose="020F0502020204030204" pitchFamily="34" charset="0"/>
              </a:rPr>
              <a:t>portfolio of both Launch and LOE products, a Marketing Analysis and Optimization enabler shall greatly help streamline and standardize planning and implementation of Marketing activities and </a:t>
            </a: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investments</a:t>
            </a:r>
            <a:r>
              <a:rPr lang="en-US" sz="1400" dirty="0">
                <a:solidFill>
                  <a:schemeClr val="accent2">
                    <a:lumMod val="75000"/>
                    <a:lumOff val="25000"/>
                  </a:schemeClr>
                </a:solidFill>
                <a:latin typeface="Calibri" panose="020F0502020204030204" pitchFamily="34" charset="0"/>
                <a:cs typeface="Calibri" panose="020F0502020204030204" pitchFamily="34" charset="0"/>
              </a:rPr>
              <a:t> </a:t>
            </a: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to yield </a:t>
            </a:r>
            <a:r>
              <a:rPr lang="en-US" sz="1400" dirty="0">
                <a:solidFill>
                  <a:schemeClr val="accent2">
                    <a:lumMod val="75000"/>
                    <a:lumOff val="25000"/>
                  </a:schemeClr>
                </a:solidFill>
                <a:latin typeface="Calibri" panose="020F0502020204030204" pitchFamily="34" charset="0"/>
                <a:cs typeface="Calibri" panose="020F0502020204030204" pitchFamily="34" charset="0"/>
              </a:rPr>
              <a:t>a </a:t>
            </a: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higher </a:t>
            </a:r>
            <a:r>
              <a:rPr lang="en-US" sz="1400" dirty="0">
                <a:solidFill>
                  <a:schemeClr val="accent2">
                    <a:lumMod val="75000"/>
                    <a:lumOff val="25000"/>
                  </a:schemeClr>
                </a:solidFill>
                <a:latin typeface="Calibri" panose="020F0502020204030204" pitchFamily="34" charset="0"/>
                <a:cs typeface="Calibri" panose="020F0502020204030204" pitchFamily="34" charset="0"/>
              </a:rPr>
              <a:t>return on promotional </a:t>
            </a:r>
            <a:r>
              <a:rPr lang="en-US" sz="1400" dirty="0" smtClean="0">
                <a:solidFill>
                  <a:schemeClr val="accent2">
                    <a:lumMod val="75000"/>
                    <a:lumOff val="25000"/>
                  </a:schemeClr>
                </a:solidFill>
                <a:latin typeface="Calibri" panose="020F0502020204030204" pitchFamily="34" charset="0"/>
                <a:cs typeface="Calibri" panose="020F0502020204030204" pitchFamily="34" charset="0"/>
              </a:rPr>
              <a:t>investment</a:t>
            </a:r>
            <a:endPar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3242394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7</a:t>
            </a:fld>
            <a:endParaRPr lang="en-US" dirty="0"/>
          </a:p>
        </p:txBody>
      </p:sp>
      <p:sp>
        <p:nvSpPr>
          <p:cNvPr id="3" name="Title 1"/>
          <p:cNvSpPr>
            <a:spLocks noGrp="1"/>
          </p:cNvSpPr>
          <p:nvPr>
            <p:ph type="title"/>
          </p:nvPr>
        </p:nvSpPr>
        <p:spPr>
          <a:xfrm>
            <a:off x="420296" y="247773"/>
            <a:ext cx="11180064" cy="656795"/>
          </a:xfrm>
        </p:spPr>
        <p:txBody>
          <a:bodyPr/>
          <a:lstStyle/>
          <a:p>
            <a:r>
              <a:rPr lang="en-US" dirty="0">
                <a:ea typeface="Segoe UI" panose="020B0502040204020203" pitchFamily="34" charset="0"/>
                <a:cs typeface="Segoe UI" panose="020B0502040204020203" pitchFamily="34" charset="0"/>
              </a:rPr>
              <a:t>Business Need—Statement &amp; Analysis</a:t>
            </a:r>
            <a:endParaRPr lang="en-US" dirty="0"/>
          </a:p>
        </p:txBody>
      </p:sp>
      <p:sp>
        <p:nvSpPr>
          <p:cNvPr id="5" name="Content Placeholder 5"/>
          <p:cNvSpPr>
            <a:spLocks noGrp="1"/>
          </p:cNvSpPr>
          <p:nvPr>
            <p:ph idx="1"/>
          </p:nvPr>
        </p:nvSpPr>
        <p:spPr>
          <a:xfrm>
            <a:off x="727878" y="770710"/>
            <a:ext cx="11180064" cy="5272852"/>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fontScale="25000" lnSpcReduction="20000"/>
          </a:bodyPr>
          <a:lstStyle/>
          <a:p>
            <a:pPr>
              <a:lnSpc>
                <a:spcPts val="2400"/>
              </a:lnSpc>
              <a:buClr>
                <a:schemeClr val="bg1">
                  <a:lumMod val="50000"/>
                </a:schemeClr>
              </a:buClr>
            </a:pPr>
            <a:r>
              <a:rPr lang="en-US" sz="7466" b="1" u="sng" dirty="0">
                <a:solidFill>
                  <a:srgbClr val="002060"/>
                </a:solidFill>
                <a:latin typeface="Calibri" panose="020F0502020204030204" pitchFamily="34" charset="0"/>
                <a:ea typeface="Segoe UI" panose="020B0502040204020203" pitchFamily="34" charset="0"/>
                <a:cs typeface="Calibri" panose="020F0502020204030204" pitchFamily="34" charset="0"/>
              </a:rPr>
              <a:t>Purpose: </a:t>
            </a:r>
          </a:p>
          <a:p>
            <a:pPr marL="365760" indent="-182880">
              <a:lnSpc>
                <a:spcPts val="18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Over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past few years, Sales &amp; Marketing spend has been equal to/greater than R&amp;D spend for major pharma players, showing the importance of the function in a company’s growth. </a:t>
            </a: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Customer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engagement models and channels are constantly evolving, with the line between traditional and digital marketing blurring.</a:t>
            </a:r>
          </a:p>
          <a:p>
            <a:pPr marL="365760" indent="-182880">
              <a:lnSpc>
                <a:spcPts val="1800"/>
              </a:lnSpc>
              <a:buClr>
                <a:schemeClr val="bg1">
                  <a:lumMod val="50000"/>
                </a:schemeClr>
              </a:buClr>
              <a:buFont typeface="Arial" panose="020B0604020202020204" pitchFamily="34" charset="0"/>
              <a:buChar char="•"/>
            </a:pP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There is immense pressure for differentiation, with marketers feeling that connecting with their customers through the right engagement channels is their biggest challenge, while marketers also experience the challenge of having to demonstrate high return on investment (ROI) from a diverse portfolio of marketing programs. </a:t>
            </a: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 general,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marketing mix is decided by the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brand marketing team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based on hunch/experience and industry practices, allowing room for a better analysis-based method. </a:t>
            </a: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buClr>
                <a:schemeClr val="bg1">
                  <a:lumMod val="50000"/>
                </a:schemeClr>
              </a:buClr>
              <a:buFont typeface="Arial" panose="020B0604020202020204" pitchFamily="34" charset="0"/>
              <a:buChar char="•"/>
            </a:pP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Most of the existing analytics tools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 the market work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in silos or concentrate majorly on few primary channels like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Sales Force Promotions</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Campaigns,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while Digital channels are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clubbed together as one unit.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As a result, </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 analysis </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are unable to accurately determine the channel (sub)-wise impact of promotion on brand sales and the optimal marketing mix required for achieving better results</a:t>
            </a: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t>
            </a:r>
          </a:p>
          <a:p>
            <a:pPr marL="365760" indent="-182880">
              <a:lnSpc>
                <a:spcPts val="1800"/>
              </a:lnSpc>
              <a:buClr>
                <a:schemeClr val="bg1">
                  <a:lumMod val="50000"/>
                </a:schemeClr>
              </a:buClr>
              <a:buFont typeface="Arial" panose="020B0604020202020204" pitchFamily="34" charset="0"/>
              <a:buChar char="•"/>
            </a:pPr>
            <a:r>
              <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Thus</a:t>
            </a: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there is a need to standardize KPIs across multiple engagement channels and provide holistic view of promotions by standardizing traditional and digital media marketing. This will help take effective marketing decisions to maximize effectiveness and increase return on promotional investment. </a:t>
            </a:r>
            <a:endParaRPr lang="en-US" sz="5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buClr>
                <a:schemeClr val="bg1">
                  <a:lumMod val="50000"/>
                </a:schemeClr>
              </a:buClr>
              <a:buFont typeface="Arial" panose="020B0604020202020204" pitchFamily="34" charset="0"/>
              <a:buChar char="•"/>
            </a:pPr>
            <a:r>
              <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These necessitate the need for a one-stop solution to function as an optimizer to help plan marketing activities and investments across multiple channels through data-driven decision-making. This shall help marketers to keep track of both strategic and tactical elements, and build better/optimize brand strategy.</a:t>
            </a:r>
          </a:p>
          <a:p>
            <a:pPr marL="365760" indent="-182880">
              <a:lnSpc>
                <a:spcPts val="1800"/>
              </a:lnSpc>
              <a:buClr>
                <a:schemeClr val="bg1">
                  <a:lumMod val="50000"/>
                </a:schemeClr>
              </a:buClr>
              <a:buFont typeface="Arial" panose="020B0604020202020204" pitchFamily="34" charset="0"/>
              <a:buChar char="•"/>
            </a:pPr>
            <a:endParaRPr lang="en-US" sz="5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3812697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8</a:t>
            </a:fld>
            <a:endParaRPr lang="en-US" dirty="0"/>
          </a:p>
        </p:txBody>
      </p:sp>
      <p:sp>
        <p:nvSpPr>
          <p:cNvPr id="3" name="Title 1"/>
          <p:cNvSpPr>
            <a:spLocks noGrp="1"/>
          </p:cNvSpPr>
          <p:nvPr>
            <p:ph type="title"/>
          </p:nvPr>
        </p:nvSpPr>
        <p:spPr>
          <a:xfrm>
            <a:off x="485497" y="217978"/>
            <a:ext cx="11180064" cy="1060704"/>
          </a:xfrm>
        </p:spPr>
        <p:txBody>
          <a:bodyPr/>
          <a:lstStyle/>
          <a:p>
            <a:r>
              <a:rPr lang="en-US" dirty="0" smtClean="0">
                <a:ea typeface="Segoe UI" panose="020B0502040204020203" pitchFamily="34" charset="0"/>
                <a:cs typeface="Segoe UI" panose="020B0502040204020203" pitchFamily="34" charset="0"/>
              </a:rPr>
              <a:t>AIMAX Solution </a:t>
            </a:r>
            <a:r>
              <a:rPr lang="en-US" dirty="0">
                <a:ea typeface="Segoe UI" panose="020B0502040204020203" pitchFamily="34" charset="0"/>
                <a:cs typeface="Segoe UI" panose="020B0502040204020203" pitchFamily="34" charset="0"/>
              </a:rPr>
              <a:t>&amp; </a:t>
            </a:r>
            <a:r>
              <a:rPr lang="en-US" dirty="0" smtClean="0">
                <a:ea typeface="Segoe UI" panose="020B0502040204020203" pitchFamily="34" charset="0"/>
                <a:cs typeface="Segoe UI" panose="020B0502040204020203" pitchFamily="34" charset="0"/>
              </a:rPr>
              <a:t>Stakeholders</a:t>
            </a:r>
            <a:endParaRPr lang="en-US" dirty="0"/>
          </a:p>
        </p:txBody>
      </p:sp>
      <p:sp>
        <p:nvSpPr>
          <p:cNvPr id="5" name="Content Placeholder 5"/>
          <p:cNvSpPr>
            <a:spLocks noGrp="1"/>
          </p:cNvSpPr>
          <p:nvPr>
            <p:ph idx="1"/>
          </p:nvPr>
        </p:nvSpPr>
        <p:spPr>
          <a:xfrm>
            <a:off x="604428" y="995728"/>
            <a:ext cx="11180064" cy="5246748"/>
          </a:xfrm>
          <a:prstGeom prst="rect">
            <a:avLst/>
          </a:prstGeom>
          <a:ln/>
        </p:spPr>
        <p:style>
          <a:lnRef idx="1">
            <a:schemeClr val="accent5"/>
          </a:lnRef>
          <a:fillRef idx="2">
            <a:schemeClr val="accent5"/>
          </a:fillRef>
          <a:effectRef idx="1">
            <a:schemeClr val="accent5"/>
          </a:effectRef>
          <a:fontRef idx="minor">
            <a:schemeClr val="dk1"/>
          </a:fontRef>
        </p:style>
        <p:txBody>
          <a:bodyPr vert="horz" lIns="365760" tIns="365760" rIns="365760" bIns="121920" rtlCol="0" anchor="t">
            <a:normAutofit/>
          </a:bodyPr>
          <a:lstStyle/>
          <a:p>
            <a:pPr>
              <a:lnSpc>
                <a:spcPts val="2400"/>
              </a:lnSpc>
              <a:buClr>
                <a:schemeClr val="bg1">
                  <a:lumMod val="50000"/>
                </a:schemeClr>
              </a:buClr>
            </a:pPr>
            <a:r>
              <a:rPr lang="en-US" sz="1867" b="1" u="sng" dirty="0" smtClean="0">
                <a:solidFill>
                  <a:srgbClr val="002060"/>
                </a:solidFill>
                <a:latin typeface="Calibri" panose="020F0502020204030204" pitchFamily="34" charset="0"/>
                <a:ea typeface="Segoe UI" panose="020B0502040204020203" pitchFamily="34" charset="0"/>
                <a:cs typeface="Calibri" panose="020F0502020204030204" pitchFamily="34" charset="0"/>
              </a:rPr>
              <a:t>AIMAX- Marketing Optimizer</a:t>
            </a:r>
            <a:endParaRPr lang="en-US" sz="1867" b="1" u="sng" dirty="0">
              <a:solidFill>
                <a:srgbClr val="002060"/>
              </a:solidFill>
              <a:latin typeface="Calibri" panose="020F0502020204030204" pitchFamily="34" charset="0"/>
              <a:ea typeface="Segoe UI" panose="020B0502040204020203" pitchFamily="34" charset="0"/>
              <a:cs typeface="Calibri" panose="020F0502020204030204" pitchFamily="34" charset="0"/>
            </a:endParaRPr>
          </a:p>
          <a:p>
            <a:pPr marL="487668" indent="-243834">
              <a:lnSpc>
                <a:spcPts val="2400"/>
              </a:lnSpc>
              <a:buClr>
                <a:schemeClr val="bg1">
                  <a:lumMod val="50000"/>
                </a:schemeClr>
              </a:buClr>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 comprehensive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AI/ML enabled Marketing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Analytics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tool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to function as a one-stop solution for Marketing planning and optimization processes- to help plan marketing activities and investments across multiple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channels, </a:t>
            </a: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enabling data-driven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decision-making for best results</a:t>
            </a:r>
          </a:p>
          <a:p>
            <a:pPr marL="487668" indent="-243834">
              <a:lnSpc>
                <a:spcPts val="2400"/>
              </a:lnSpc>
              <a:buClr>
                <a:schemeClr val="bg1">
                  <a:lumMod val="50000"/>
                </a:schemeClr>
              </a:buClr>
              <a:buFont typeface="Arial" panose="020B0604020202020204" pitchFamily="34" charset="0"/>
              <a:buChar cha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AIMAX will help answer key questions that marketers face while devising Brand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Strategies</a:t>
            </a:r>
          </a:p>
          <a:p>
            <a:pPr marL="487668" indent="-243834">
              <a:lnSpc>
                <a:spcPts val="2400"/>
              </a:lnSpc>
              <a:buClr>
                <a:schemeClr val="bg1">
                  <a:lumMod val="50000"/>
                </a:schemeClr>
              </a:buClr>
              <a:buFont typeface="Arial" panose="020B0604020202020204" pitchFamily="34" charset="0"/>
              <a:buChar char="•"/>
            </a:pPr>
            <a:r>
              <a:rPr lang="en-US" sz="18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Users:</a:t>
            </a:r>
            <a:r>
              <a:rPr lang="en-US" sz="1900" b="1" u="sng" dirty="0">
                <a:solidFill>
                  <a:srgbClr val="002060"/>
                </a:solidFill>
                <a:latin typeface="Calibri" panose="020F0502020204030204" pitchFamily="34" charset="0"/>
                <a:ea typeface="Segoe UI" panose="020B0502040204020203" pitchFamily="34" charset="0"/>
                <a:cs typeface="Calibri" panose="020F0502020204030204" pitchFamily="34" charset="0"/>
              </a:rPr>
              <a:t> </a:t>
            </a:r>
            <a:r>
              <a:rPr lang="en-US" sz="1900" b="1" u="sng" dirty="0" smtClean="0">
                <a:solidFill>
                  <a:srgbClr val="002060"/>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Brand and Marketing Managers of pharmaceutical companies </a:t>
            </a:r>
          </a:p>
          <a:p>
            <a:pPr marL="243834">
              <a:lnSpc>
                <a:spcPts val="2400"/>
              </a:lnSpc>
              <a:buClr>
                <a:schemeClr val="bg1">
                  <a:lumMod val="50000"/>
                </a:schemeClr>
              </a:buCl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shall be the main users of the solution. </a:t>
            </a:r>
          </a:p>
          <a:p>
            <a:pPr marL="243834">
              <a:lnSpc>
                <a:spcPts val="2400"/>
              </a:lnSpc>
              <a:buClr>
                <a:schemeClr val="bg1">
                  <a:lumMod val="50000"/>
                </a:schemeClr>
              </a:buCl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Some of the analysis can also be utilized by senior </a:t>
            </a:r>
          </a:p>
          <a:p>
            <a:pPr marL="243834">
              <a:lnSpc>
                <a:spcPts val="2400"/>
              </a:lnSpc>
              <a:buClr>
                <a:schemeClr val="bg1">
                  <a:lumMod val="50000"/>
                </a:schemeClr>
              </a:buClr>
            </a:pPr>
            <a:r>
              <a:rPr lang="en-US" sz="16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r>
              <a:rPr lang="en-US" sz="16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management.</a:t>
            </a:r>
          </a:p>
        </p:txBody>
      </p:sp>
      <p:grpSp>
        <p:nvGrpSpPr>
          <p:cNvPr id="2" name="Group 1"/>
          <p:cNvGrpSpPr/>
          <p:nvPr/>
        </p:nvGrpSpPr>
        <p:grpSpPr>
          <a:xfrm>
            <a:off x="6689843" y="3025588"/>
            <a:ext cx="4975718" cy="3216888"/>
            <a:chOff x="3729141" y="3213986"/>
            <a:chExt cx="4679883" cy="302849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484" y="4491687"/>
              <a:ext cx="1792536" cy="1707889"/>
            </a:xfrm>
            <a:prstGeom prst="rect">
              <a:avLst/>
            </a:prstGeom>
          </p:spPr>
        </p:pic>
        <p:grpSp>
          <p:nvGrpSpPr>
            <p:cNvPr id="7" name="Group 6"/>
            <p:cNvGrpSpPr/>
            <p:nvPr/>
          </p:nvGrpSpPr>
          <p:grpSpPr>
            <a:xfrm>
              <a:off x="3729141" y="5020800"/>
              <a:ext cx="1246843" cy="1221676"/>
              <a:chOff x="1547304" y="4602412"/>
              <a:chExt cx="2240886" cy="2240886"/>
            </a:xfrm>
          </p:grpSpPr>
          <p:sp>
            <p:nvSpPr>
              <p:cNvPr id="8" name="Oval 7"/>
              <p:cNvSpPr/>
              <p:nvPr/>
            </p:nvSpPr>
            <p:spPr bwMode="auto">
              <a:xfrm>
                <a:off x="1547304" y="4602412"/>
                <a:ext cx="2240886" cy="2240886"/>
              </a:xfrm>
              <a:prstGeom prst="ellipse">
                <a:avLst/>
              </a:prstGeom>
              <a:gradFill flip="none" rotWithShape="1">
                <a:gsLst>
                  <a:gs pos="0">
                    <a:sysClr val="window" lastClr="FFFFFF"/>
                  </a:gs>
                  <a:gs pos="100000">
                    <a:sysClr val="window" lastClr="FFFFFF">
                      <a:lumMod val="95000"/>
                    </a:sysClr>
                  </a:gs>
                </a:gsLst>
                <a:path path="circle">
                  <a:fillToRect l="50000" t="50000" r="50000" b="50000"/>
                </a:path>
                <a:tileRect/>
              </a:gradFill>
              <a:ln w="19050" cap="flat" cmpd="sng" algn="ctr">
                <a:solidFill>
                  <a:sysClr val="window" lastClr="FFFFFF">
                    <a:lumMod val="75000"/>
                  </a:sysClr>
                </a:solidFill>
                <a:prstDash val="solid"/>
              </a:ln>
              <a:effectLst>
                <a:outerShdw blurRad="101600" dist="12700" algn="ctr" rotWithShape="0">
                  <a:prstClr val="black">
                    <a:alpha val="24000"/>
                  </a:prstClr>
                </a:outerShdw>
              </a:effectLst>
            </p:spPr>
            <p:txBody>
              <a:bodyPr rtlCol="0" anchor="ctr"/>
              <a:lstStyle/>
              <a:p>
                <a:pPr marL="82884" defTabSz="663073"/>
                <a:endParaRPr lang="en-US" sz="870" kern="0" dirty="0">
                  <a:solidFill>
                    <a:schemeClr val="tx2"/>
                  </a:solidFill>
                  <a:latin typeface="+mj-lt"/>
                  <a:cs typeface="Arial" panose="020B0604020202020204" pitchFamily="34" charset="0"/>
                </a:endParaRPr>
              </a:p>
            </p:txBody>
          </p:sp>
          <p:sp>
            <p:nvSpPr>
              <p:cNvPr id="9" name="Rectangle 8"/>
              <p:cNvSpPr/>
              <p:nvPr/>
            </p:nvSpPr>
            <p:spPr>
              <a:xfrm>
                <a:off x="1559515" y="4763806"/>
                <a:ext cx="2137902" cy="1136348"/>
              </a:xfrm>
              <a:prstGeom prst="rect">
                <a:avLst/>
              </a:prstGeom>
            </p:spPr>
            <p:txBody>
              <a:bodyPr wrap="square">
                <a:spAutoFit/>
              </a:bodyPr>
              <a:lstStyle/>
              <a:p>
                <a:pPr marL="82884" algn="ctr" defTabSz="663073"/>
                <a:r>
                  <a:rPr lang="en-US" sz="870" kern="0" dirty="0" smtClean="0">
                    <a:solidFill>
                      <a:schemeClr val="tx2"/>
                    </a:solidFill>
                    <a:latin typeface="+mj-lt"/>
                    <a:cs typeface="Arial" panose="020B0604020202020204" pitchFamily="34" charset="0"/>
                  </a:rPr>
                  <a:t>How to target </a:t>
                </a:r>
                <a:r>
                  <a:rPr lang="en-US" sz="870" kern="0" dirty="0">
                    <a:solidFill>
                      <a:schemeClr val="tx2"/>
                    </a:solidFill>
                    <a:latin typeface="+mj-lt"/>
                    <a:cs typeface="Arial" panose="020B0604020202020204" pitchFamily="34" charset="0"/>
                  </a:rPr>
                  <a:t>specific competitors by strategizing channel wise spend in order to gain market </a:t>
                </a:r>
                <a:r>
                  <a:rPr lang="en-US" sz="870" kern="0" dirty="0" smtClean="0">
                    <a:solidFill>
                      <a:schemeClr val="tx2"/>
                    </a:solidFill>
                    <a:latin typeface="+mj-lt"/>
                    <a:cs typeface="Arial" panose="020B0604020202020204" pitchFamily="34" charset="0"/>
                  </a:rPr>
                  <a:t>share</a:t>
                </a:r>
                <a:endParaRPr lang="en-US" sz="870" kern="0" dirty="0">
                  <a:solidFill>
                    <a:schemeClr val="tx2"/>
                  </a:solidFill>
                  <a:latin typeface="+mj-lt"/>
                  <a:cs typeface="Arial" panose="020B0604020202020204" pitchFamily="34" charset="0"/>
                </a:endParaRPr>
              </a:p>
            </p:txBody>
          </p:sp>
        </p:grpSp>
        <p:grpSp>
          <p:nvGrpSpPr>
            <p:cNvPr id="10" name="Group 9"/>
            <p:cNvGrpSpPr/>
            <p:nvPr/>
          </p:nvGrpSpPr>
          <p:grpSpPr>
            <a:xfrm>
              <a:off x="4087975" y="3791652"/>
              <a:ext cx="1311682" cy="1229147"/>
              <a:chOff x="2545486" y="1808936"/>
              <a:chExt cx="2071483" cy="2071483"/>
            </a:xfrm>
          </p:grpSpPr>
          <p:sp>
            <p:nvSpPr>
              <p:cNvPr id="11" name="Oval 10"/>
              <p:cNvSpPr/>
              <p:nvPr/>
            </p:nvSpPr>
            <p:spPr bwMode="auto">
              <a:xfrm>
                <a:off x="2545486" y="1808936"/>
                <a:ext cx="2071483" cy="2071483"/>
              </a:xfrm>
              <a:prstGeom prst="ellipse">
                <a:avLst/>
              </a:prstGeom>
              <a:gradFill flip="none" rotWithShape="1">
                <a:gsLst>
                  <a:gs pos="0">
                    <a:sysClr val="window" lastClr="FFFFFF"/>
                  </a:gs>
                  <a:gs pos="100000">
                    <a:sysClr val="window" lastClr="FFFFFF">
                      <a:lumMod val="95000"/>
                    </a:sysClr>
                  </a:gs>
                </a:gsLst>
                <a:path path="circle">
                  <a:fillToRect l="50000" t="50000" r="50000" b="50000"/>
                </a:path>
                <a:tileRect/>
              </a:gradFill>
              <a:ln w="19050" cap="flat" cmpd="sng" algn="ctr">
                <a:solidFill>
                  <a:sysClr val="window" lastClr="FFFFFF">
                    <a:lumMod val="75000"/>
                  </a:sysClr>
                </a:solidFill>
                <a:prstDash val="solid"/>
              </a:ln>
              <a:effectLst>
                <a:outerShdw blurRad="101600" dist="12700" algn="ctr" rotWithShape="0">
                  <a:prstClr val="black">
                    <a:alpha val="24000"/>
                  </a:prstClr>
                </a:outerShdw>
              </a:effectLst>
            </p:spPr>
            <p:txBody>
              <a:bodyPr rtlCol="0" anchor="ctr"/>
              <a:lstStyle/>
              <a:p>
                <a:pPr marL="82884" defTabSz="663073"/>
                <a:endParaRPr lang="en-US" sz="870" kern="0" dirty="0">
                  <a:solidFill>
                    <a:schemeClr val="tx2"/>
                  </a:solidFill>
                  <a:latin typeface="+mj-lt"/>
                  <a:cs typeface="Arial" panose="020B0604020202020204" pitchFamily="34" charset="0"/>
                </a:endParaRPr>
              </a:p>
            </p:txBody>
          </p:sp>
          <p:sp>
            <p:nvSpPr>
              <p:cNvPr id="12" name="Rectangle 11"/>
              <p:cNvSpPr/>
              <p:nvPr/>
            </p:nvSpPr>
            <p:spPr>
              <a:xfrm>
                <a:off x="2545486" y="2097270"/>
                <a:ext cx="1881082" cy="1546701"/>
              </a:xfrm>
              <a:prstGeom prst="rect">
                <a:avLst/>
              </a:prstGeom>
            </p:spPr>
            <p:txBody>
              <a:bodyPr wrap="square">
                <a:spAutoFit/>
              </a:bodyPr>
              <a:lstStyle/>
              <a:p>
                <a:pPr marL="82884" algn="ctr" defTabSz="663073"/>
                <a:r>
                  <a:rPr lang="en-US" sz="870" kern="0" dirty="0" smtClean="0">
                    <a:solidFill>
                      <a:schemeClr val="tx2"/>
                    </a:solidFill>
                    <a:latin typeface="+mj-lt"/>
                    <a:cs typeface="Arial" panose="020B0604020202020204" pitchFamily="34" charset="0"/>
                  </a:rPr>
                  <a:t>What is the channel-wise impact of promotions on brand sales and growth</a:t>
                </a:r>
                <a:endParaRPr lang="en-US" sz="870" kern="0" dirty="0">
                  <a:solidFill>
                    <a:schemeClr val="tx2"/>
                  </a:solidFill>
                  <a:latin typeface="+mj-lt"/>
                  <a:cs typeface="Arial" panose="020B0604020202020204" pitchFamily="34" charset="0"/>
                </a:endParaRPr>
              </a:p>
            </p:txBody>
          </p:sp>
        </p:grpSp>
        <p:grpSp>
          <p:nvGrpSpPr>
            <p:cNvPr id="13" name="Group 12"/>
            <p:cNvGrpSpPr/>
            <p:nvPr/>
          </p:nvGrpSpPr>
          <p:grpSpPr>
            <a:xfrm>
              <a:off x="5279093" y="3213986"/>
              <a:ext cx="1301834" cy="1155331"/>
              <a:chOff x="2545486" y="1808936"/>
              <a:chExt cx="2071483" cy="2071483"/>
            </a:xfrm>
          </p:grpSpPr>
          <p:sp>
            <p:nvSpPr>
              <p:cNvPr id="14" name="Oval 13"/>
              <p:cNvSpPr/>
              <p:nvPr/>
            </p:nvSpPr>
            <p:spPr bwMode="auto">
              <a:xfrm>
                <a:off x="2545486" y="1808936"/>
                <a:ext cx="2071483" cy="2071483"/>
              </a:xfrm>
              <a:prstGeom prst="ellipse">
                <a:avLst/>
              </a:prstGeom>
              <a:gradFill flip="none" rotWithShape="1">
                <a:gsLst>
                  <a:gs pos="0">
                    <a:sysClr val="window" lastClr="FFFFFF"/>
                  </a:gs>
                  <a:gs pos="100000">
                    <a:sysClr val="window" lastClr="FFFFFF">
                      <a:lumMod val="95000"/>
                    </a:sysClr>
                  </a:gs>
                </a:gsLst>
                <a:path path="circle">
                  <a:fillToRect l="50000" t="50000" r="50000" b="50000"/>
                </a:path>
                <a:tileRect/>
              </a:gradFill>
              <a:ln w="19050" cap="flat" cmpd="sng" algn="ctr">
                <a:solidFill>
                  <a:sysClr val="window" lastClr="FFFFFF">
                    <a:lumMod val="75000"/>
                  </a:sysClr>
                </a:solidFill>
                <a:prstDash val="solid"/>
              </a:ln>
              <a:effectLst>
                <a:outerShdw blurRad="101600" dist="12700" algn="ctr" rotWithShape="0">
                  <a:prstClr val="black">
                    <a:alpha val="24000"/>
                  </a:prstClr>
                </a:outerShdw>
              </a:effectLst>
            </p:spPr>
            <p:txBody>
              <a:bodyPr rtlCol="0" anchor="ctr"/>
              <a:lstStyle/>
              <a:p>
                <a:pPr marL="82884" defTabSz="663073"/>
                <a:endParaRPr lang="en-US" sz="870" kern="0" dirty="0">
                  <a:solidFill>
                    <a:schemeClr val="tx2"/>
                  </a:solidFill>
                  <a:latin typeface="+mj-lt"/>
                  <a:cs typeface="Arial" panose="020B0604020202020204" pitchFamily="34" charset="0"/>
                </a:endParaRPr>
              </a:p>
            </p:txBody>
          </p:sp>
          <p:sp>
            <p:nvSpPr>
              <p:cNvPr id="15" name="Rectangle 14"/>
              <p:cNvSpPr/>
              <p:nvPr/>
            </p:nvSpPr>
            <p:spPr>
              <a:xfrm>
                <a:off x="2604370" y="2331655"/>
                <a:ext cx="1881081" cy="1285808"/>
              </a:xfrm>
              <a:prstGeom prst="rect">
                <a:avLst/>
              </a:prstGeom>
            </p:spPr>
            <p:txBody>
              <a:bodyPr wrap="square">
                <a:spAutoFit/>
              </a:bodyPr>
              <a:lstStyle/>
              <a:p>
                <a:pPr marL="82884" algn="ctr" defTabSz="663073"/>
                <a:r>
                  <a:rPr lang="en-US" sz="870" kern="0" dirty="0" smtClean="0">
                    <a:solidFill>
                      <a:schemeClr val="tx2"/>
                    </a:solidFill>
                    <a:latin typeface="+mj-lt"/>
                    <a:cs typeface="Arial" panose="020B0604020202020204" pitchFamily="34" charset="0"/>
                  </a:rPr>
                  <a:t>How to identify </a:t>
                </a:r>
                <a:r>
                  <a:rPr lang="en-US" sz="870" kern="0" dirty="0">
                    <a:solidFill>
                      <a:schemeClr val="tx2"/>
                    </a:solidFill>
                    <a:latin typeface="+mj-lt"/>
                    <a:cs typeface="Arial" panose="020B0604020202020204" pitchFamily="34" charset="0"/>
                  </a:rPr>
                  <a:t>right engagement </a:t>
                </a:r>
                <a:r>
                  <a:rPr lang="en-US" sz="870" kern="0" dirty="0" smtClean="0">
                    <a:solidFill>
                      <a:schemeClr val="tx2"/>
                    </a:solidFill>
                    <a:latin typeface="+mj-lt"/>
                    <a:cs typeface="Arial" panose="020B0604020202020204" pitchFamily="34" charset="0"/>
                  </a:rPr>
                  <a:t>channels and optimal mix for better results</a:t>
                </a:r>
                <a:endParaRPr lang="en-US" sz="870" kern="0" dirty="0">
                  <a:solidFill>
                    <a:schemeClr val="tx2"/>
                  </a:solidFill>
                  <a:latin typeface="+mj-lt"/>
                  <a:cs typeface="Arial" panose="020B0604020202020204" pitchFamily="34" charset="0"/>
                </a:endParaRPr>
              </a:p>
            </p:txBody>
          </p:sp>
        </p:grpSp>
        <p:grpSp>
          <p:nvGrpSpPr>
            <p:cNvPr id="16" name="Group 15"/>
            <p:cNvGrpSpPr/>
            <p:nvPr/>
          </p:nvGrpSpPr>
          <p:grpSpPr>
            <a:xfrm>
              <a:off x="6504162" y="3791652"/>
              <a:ext cx="1419746" cy="1268777"/>
              <a:chOff x="7691626" y="3230737"/>
              <a:chExt cx="1741701" cy="1743911"/>
            </a:xfrm>
          </p:grpSpPr>
          <p:sp>
            <p:nvSpPr>
              <p:cNvPr id="17" name="Oval 16"/>
              <p:cNvSpPr/>
              <p:nvPr/>
            </p:nvSpPr>
            <p:spPr bwMode="auto">
              <a:xfrm>
                <a:off x="7691626" y="3230737"/>
                <a:ext cx="1741701" cy="1741701"/>
              </a:xfrm>
              <a:prstGeom prst="ellipse">
                <a:avLst/>
              </a:prstGeom>
              <a:gradFill flip="none" rotWithShape="1">
                <a:gsLst>
                  <a:gs pos="0">
                    <a:sysClr val="window" lastClr="FFFFFF"/>
                  </a:gs>
                  <a:gs pos="100000">
                    <a:sysClr val="window" lastClr="FFFFFF">
                      <a:lumMod val="95000"/>
                    </a:sysClr>
                  </a:gs>
                </a:gsLst>
                <a:path path="circle">
                  <a:fillToRect l="50000" t="50000" r="50000" b="50000"/>
                </a:path>
                <a:tileRect/>
              </a:gradFill>
              <a:ln w="19050" cap="flat" cmpd="sng" algn="ctr">
                <a:solidFill>
                  <a:sysClr val="window" lastClr="FFFFFF">
                    <a:lumMod val="75000"/>
                  </a:sysClr>
                </a:solidFill>
                <a:prstDash val="solid"/>
              </a:ln>
              <a:effectLst>
                <a:outerShdw blurRad="101600" dist="12700" algn="ctr" rotWithShape="0">
                  <a:prstClr val="black">
                    <a:alpha val="24000"/>
                  </a:prstClr>
                </a:outerShdw>
              </a:effectLst>
            </p:spPr>
            <p:txBody>
              <a:bodyPr rtlCol="0" anchor="ctr"/>
              <a:lstStyle/>
              <a:p>
                <a:pPr marL="82884" defTabSz="663073"/>
                <a:endParaRPr lang="en-US" sz="870" kern="0" dirty="0">
                  <a:solidFill>
                    <a:schemeClr val="tx2"/>
                  </a:solidFill>
                  <a:latin typeface="+mj-lt"/>
                  <a:cs typeface="Arial" panose="020B0604020202020204" pitchFamily="34" charset="0"/>
                </a:endParaRPr>
              </a:p>
            </p:txBody>
          </p:sp>
          <p:sp>
            <p:nvSpPr>
              <p:cNvPr id="18" name="Rectangle 17"/>
              <p:cNvSpPr/>
              <p:nvPr/>
            </p:nvSpPr>
            <p:spPr>
              <a:xfrm>
                <a:off x="7727844" y="3500456"/>
                <a:ext cx="1624542" cy="1474192"/>
              </a:xfrm>
              <a:prstGeom prst="rect">
                <a:avLst/>
              </a:prstGeom>
            </p:spPr>
            <p:txBody>
              <a:bodyPr wrap="square">
                <a:spAutoFit/>
              </a:bodyPr>
              <a:lstStyle/>
              <a:p>
                <a:pPr marL="82884" algn="ctr" defTabSz="663073"/>
                <a:r>
                  <a:rPr lang="en-US" sz="870" kern="0" dirty="0" smtClean="0">
                    <a:solidFill>
                      <a:schemeClr val="tx2"/>
                    </a:solidFill>
                    <a:latin typeface="+mj-lt"/>
                    <a:cs typeface="Arial" panose="020B0604020202020204" pitchFamily="34" charset="0"/>
                  </a:rPr>
                  <a:t>How can I improve ROI by Optimizing marketing budget allocation across marketing channels</a:t>
                </a:r>
                <a:endParaRPr lang="en-US" sz="870" kern="0" dirty="0">
                  <a:solidFill>
                    <a:schemeClr val="tx2"/>
                  </a:solidFill>
                  <a:latin typeface="+mj-lt"/>
                  <a:cs typeface="Arial" panose="020B0604020202020204" pitchFamily="34" charset="0"/>
                </a:endParaRPr>
              </a:p>
            </p:txBody>
          </p:sp>
        </p:grpSp>
        <p:grpSp>
          <p:nvGrpSpPr>
            <p:cNvPr id="19" name="Group 18"/>
            <p:cNvGrpSpPr/>
            <p:nvPr/>
          </p:nvGrpSpPr>
          <p:grpSpPr>
            <a:xfrm>
              <a:off x="7145241" y="5020799"/>
              <a:ext cx="1263783" cy="1148368"/>
              <a:chOff x="7691626" y="3230737"/>
              <a:chExt cx="1741701" cy="1741701"/>
            </a:xfrm>
          </p:grpSpPr>
          <p:sp>
            <p:nvSpPr>
              <p:cNvPr id="20" name="Oval 19"/>
              <p:cNvSpPr/>
              <p:nvPr/>
            </p:nvSpPr>
            <p:spPr bwMode="auto">
              <a:xfrm>
                <a:off x="7691626" y="3230737"/>
                <a:ext cx="1741701" cy="1741701"/>
              </a:xfrm>
              <a:prstGeom prst="ellipse">
                <a:avLst/>
              </a:prstGeom>
              <a:gradFill flip="none" rotWithShape="1">
                <a:gsLst>
                  <a:gs pos="0">
                    <a:sysClr val="window" lastClr="FFFFFF"/>
                  </a:gs>
                  <a:gs pos="100000">
                    <a:sysClr val="window" lastClr="FFFFFF">
                      <a:lumMod val="95000"/>
                    </a:sysClr>
                  </a:gs>
                </a:gsLst>
                <a:path path="circle">
                  <a:fillToRect l="50000" t="50000" r="50000" b="50000"/>
                </a:path>
                <a:tileRect/>
              </a:gradFill>
              <a:ln w="19050" cap="flat" cmpd="sng" algn="ctr">
                <a:solidFill>
                  <a:sysClr val="window" lastClr="FFFFFF">
                    <a:lumMod val="75000"/>
                  </a:sysClr>
                </a:solidFill>
                <a:prstDash val="solid"/>
              </a:ln>
              <a:effectLst>
                <a:outerShdw blurRad="101600" dist="12700" algn="ctr" rotWithShape="0">
                  <a:prstClr val="black">
                    <a:alpha val="24000"/>
                  </a:prstClr>
                </a:outerShdw>
              </a:effectLst>
            </p:spPr>
            <p:txBody>
              <a:bodyPr rtlCol="0" anchor="ctr"/>
              <a:lstStyle/>
              <a:p>
                <a:pPr marL="82884" defTabSz="663073"/>
                <a:endParaRPr lang="en-US" sz="870" kern="0" dirty="0">
                  <a:solidFill>
                    <a:schemeClr val="tx2"/>
                  </a:solidFill>
                  <a:latin typeface="+mj-lt"/>
                  <a:cs typeface="Arial" panose="020B0604020202020204" pitchFamily="34" charset="0"/>
                </a:endParaRPr>
              </a:p>
            </p:txBody>
          </p:sp>
          <p:sp>
            <p:nvSpPr>
              <p:cNvPr id="21" name="Rectangle 20"/>
              <p:cNvSpPr/>
              <p:nvPr/>
            </p:nvSpPr>
            <p:spPr>
              <a:xfrm>
                <a:off x="7782437" y="3579519"/>
                <a:ext cx="1581611" cy="1155323"/>
              </a:xfrm>
              <a:prstGeom prst="rect">
                <a:avLst/>
              </a:prstGeom>
            </p:spPr>
            <p:txBody>
              <a:bodyPr wrap="square">
                <a:spAutoFit/>
              </a:bodyPr>
              <a:lstStyle/>
              <a:p>
                <a:pPr marL="82884" algn="ctr" defTabSz="663073"/>
                <a:r>
                  <a:rPr lang="en-US" sz="870" kern="0" dirty="0" smtClean="0">
                    <a:solidFill>
                      <a:schemeClr val="tx2"/>
                    </a:solidFill>
                    <a:latin typeface="+mj-lt"/>
                    <a:cs typeface="Arial" panose="020B0604020202020204" pitchFamily="34" charset="0"/>
                  </a:rPr>
                  <a:t>What would be the future market scenario and growth trajectory of a brand</a:t>
                </a:r>
                <a:endParaRPr lang="en-US" sz="870" kern="0" dirty="0">
                  <a:solidFill>
                    <a:schemeClr val="tx2"/>
                  </a:solidFill>
                  <a:latin typeface="+mj-lt"/>
                  <a:cs typeface="Arial" panose="020B0604020202020204" pitchFamily="34" charset="0"/>
                </a:endParaRPr>
              </a:p>
            </p:txBody>
          </p:sp>
        </p:grpSp>
      </p:grpSp>
    </p:spTree>
    <p:extLst>
      <p:ext uri="{BB962C8B-B14F-4D97-AF65-F5344CB8AC3E}">
        <p14:creationId xmlns:p14="http://schemas.microsoft.com/office/powerpoint/2010/main" val="3851714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9EFC3EF-F740-4E8E-AA54-685BC1D97AAA}" type="slidenum">
              <a:rPr lang="en-US" smtClean="0"/>
              <a:pPr/>
              <a:t>9</a:t>
            </a:fld>
            <a:endParaRPr lang="en-US" dirty="0"/>
          </a:p>
        </p:txBody>
      </p:sp>
      <p:sp>
        <p:nvSpPr>
          <p:cNvPr id="3" name="Title 1"/>
          <p:cNvSpPr>
            <a:spLocks noGrp="1"/>
          </p:cNvSpPr>
          <p:nvPr>
            <p:ph type="title"/>
          </p:nvPr>
        </p:nvSpPr>
        <p:spPr>
          <a:xfrm>
            <a:off x="485497" y="217978"/>
            <a:ext cx="11180064" cy="1060704"/>
          </a:xfrm>
        </p:spPr>
        <p:txBody>
          <a:bodyPr/>
          <a:lstStyle/>
          <a:p>
            <a:r>
              <a:rPr lang="en-US" dirty="0" smtClean="0">
                <a:cs typeface="Segoe UI" panose="020B0502040204020203" pitchFamily="34" charset="0"/>
              </a:rPr>
              <a:t>Features and Capability Overview</a:t>
            </a:r>
            <a:endParaRPr lang="en-US" dirty="0"/>
          </a:p>
        </p:txBody>
      </p:sp>
      <p:sp>
        <p:nvSpPr>
          <p:cNvPr id="6" name="Rectangle 5"/>
          <p:cNvSpPr/>
          <p:nvPr/>
        </p:nvSpPr>
        <p:spPr>
          <a:xfrm>
            <a:off x="326575" y="737351"/>
            <a:ext cx="11954848" cy="492443"/>
          </a:xfrm>
          <a:prstGeom prst="rect">
            <a:avLst/>
          </a:prstGeom>
        </p:spPr>
        <p:txBody>
          <a:bodyPr wrap="square">
            <a:spAutoFit/>
          </a:bodyPr>
          <a:lstStyle/>
          <a:p>
            <a:pPr marL="171450" indent="-171450">
              <a:buFont typeface="Arial" panose="020B0604020202020204" pitchFamily="34" charset="0"/>
              <a:buChar char="•"/>
            </a:pPr>
            <a:r>
              <a:rPr lang="en-US" sz="1300" dirty="0" smtClean="0">
                <a:solidFill>
                  <a:schemeClr val="tx2"/>
                </a:solidFill>
                <a:latin typeface="Calibri" panose="020F0502020204030204" pitchFamily="34" charset="0"/>
              </a:rPr>
              <a:t>AIMAX- advanced </a:t>
            </a:r>
            <a:r>
              <a:rPr lang="en-US" sz="1300" dirty="0">
                <a:solidFill>
                  <a:schemeClr val="tx2"/>
                </a:solidFill>
                <a:latin typeface="Calibri" panose="020F0502020204030204" pitchFamily="34" charset="0"/>
              </a:rPr>
              <a:t>marketing analytics solution that leverages a thorough data strategy coupled with advanced analytics methodologies to </a:t>
            </a:r>
            <a:r>
              <a:rPr lang="en-US" sz="1300" dirty="0" smtClean="0">
                <a:solidFill>
                  <a:schemeClr val="tx2"/>
                </a:solidFill>
                <a:latin typeface="Calibri" panose="020F0502020204030204" pitchFamily="34" charset="0"/>
              </a:rPr>
              <a:t>derive insights for </a:t>
            </a:r>
            <a:r>
              <a:rPr lang="en-US" sz="1300" dirty="0">
                <a:solidFill>
                  <a:schemeClr val="tx2"/>
                </a:solidFill>
                <a:latin typeface="Calibri" panose="020F0502020204030204" pitchFamily="34" charset="0"/>
              </a:rPr>
              <a:t>marketing</a:t>
            </a:r>
          </a:p>
          <a:p>
            <a:pPr marL="171450" indent="-171450">
              <a:buFont typeface="Arial" panose="020B0604020202020204" pitchFamily="34" charset="0"/>
              <a:buChar char="•"/>
            </a:pPr>
            <a:r>
              <a:rPr lang="en-US" sz="1300" dirty="0">
                <a:solidFill>
                  <a:schemeClr val="tx2"/>
                </a:solidFill>
                <a:latin typeface="Calibri" panose="020F0502020204030204" pitchFamily="34" charset="0"/>
              </a:rPr>
              <a:t>Holistic </a:t>
            </a:r>
            <a:r>
              <a:rPr lang="en-US" sz="1300" dirty="0" smtClean="0">
                <a:solidFill>
                  <a:schemeClr val="tx2"/>
                </a:solidFill>
                <a:latin typeface="Calibri" panose="020F0502020204030204" pitchFamily="34" charset="0"/>
              </a:rPr>
              <a:t>approach that </a:t>
            </a:r>
            <a:r>
              <a:rPr lang="en-US" sz="1300" dirty="0">
                <a:solidFill>
                  <a:schemeClr val="tx2"/>
                </a:solidFill>
                <a:latin typeface="Calibri" panose="020F0502020204030204" pitchFamily="34" charset="0"/>
              </a:rPr>
              <a:t>takes into account all available and meaningful information </a:t>
            </a:r>
            <a:r>
              <a:rPr lang="en-US" sz="1300" dirty="0" smtClean="0">
                <a:solidFill>
                  <a:schemeClr val="tx2"/>
                </a:solidFill>
                <a:latin typeface="Calibri" panose="020F0502020204030204" pitchFamily="34" charset="0"/>
              </a:rPr>
              <a:t>and </a:t>
            </a:r>
            <a:r>
              <a:rPr lang="en-US" sz="1300" dirty="0">
                <a:solidFill>
                  <a:schemeClr val="tx2"/>
                </a:solidFill>
                <a:latin typeface="Calibri" panose="020F0502020204030204" pitchFamily="34" charset="0"/>
              </a:rPr>
              <a:t>turns customer </a:t>
            </a:r>
            <a:r>
              <a:rPr lang="en-US" sz="1300" dirty="0" smtClean="0">
                <a:solidFill>
                  <a:schemeClr val="tx2"/>
                </a:solidFill>
                <a:latin typeface="Calibri" panose="020F0502020204030204" pitchFamily="34" charset="0"/>
              </a:rPr>
              <a:t>interactions &amp; activities </a:t>
            </a:r>
            <a:r>
              <a:rPr lang="en-US" sz="1300" dirty="0">
                <a:solidFill>
                  <a:schemeClr val="tx2"/>
                </a:solidFill>
                <a:latin typeface="Calibri" panose="020F0502020204030204" pitchFamily="34" charset="0"/>
              </a:rPr>
              <a:t>across </a:t>
            </a:r>
            <a:r>
              <a:rPr lang="en-US" sz="1300" dirty="0" smtClean="0">
                <a:solidFill>
                  <a:schemeClr val="tx2"/>
                </a:solidFill>
                <a:latin typeface="Calibri" panose="020F0502020204030204" pitchFamily="34" charset="0"/>
              </a:rPr>
              <a:t>channels </a:t>
            </a:r>
            <a:r>
              <a:rPr lang="en-US" sz="1300" dirty="0">
                <a:solidFill>
                  <a:schemeClr val="tx2"/>
                </a:solidFill>
                <a:latin typeface="Calibri" panose="020F0502020204030204" pitchFamily="34" charset="0"/>
              </a:rPr>
              <a:t>into actionable </a:t>
            </a:r>
            <a:r>
              <a:rPr lang="en-US" sz="1300" dirty="0" smtClean="0">
                <a:solidFill>
                  <a:schemeClr val="tx2"/>
                </a:solidFill>
                <a:latin typeface="Calibri" panose="020F0502020204030204" pitchFamily="34" charset="0"/>
              </a:rPr>
              <a:t>insights</a:t>
            </a:r>
            <a:endParaRPr lang="en-US" sz="1300" dirty="0">
              <a:solidFill>
                <a:schemeClr val="tx2"/>
              </a:solidFill>
              <a:latin typeface="Calibri" panose="020F0502020204030204" pitchFamily="34" charset="0"/>
            </a:endParaRPr>
          </a:p>
        </p:txBody>
      </p:sp>
      <p:grpSp>
        <p:nvGrpSpPr>
          <p:cNvPr id="7" name="Group 6"/>
          <p:cNvGrpSpPr/>
          <p:nvPr/>
        </p:nvGrpSpPr>
        <p:grpSpPr>
          <a:xfrm>
            <a:off x="6057067" y="1281446"/>
            <a:ext cx="2626204" cy="2171121"/>
            <a:chOff x="4475454" y="971055"/>
            <a:chExt cx="1969653" cy="1628341"/>
          </a:xfrm>
        </p:grpSpPr>
        <p:grpSp>
          <p:nvGrpSpPr>
            <p:cNvPr id="8" name="Group 7"/>
            <p:cNvGrpSpPr/>
            <p:nvPr/>
          </p:nvGrpSpPr>
          <p:grpSpPr>
            <a:xfrm>
              <a:off x="4475454" y="971055"/>
              <a:ext cx="1969653" cy="1628341"/>
              <a:chOff x="4343079" y="971055"/>
              <a:chExt cx="1969653" cy="1628341"/>
            </a:xfrm>
          </p:grpSpPr>
          <p:grpSp>
            <p:nvGrpSpPr>
              <p:cNvPr id="10" name="Group 9"/>
              <p:cNvGrpSpPr/>
              <p:nvPr/>
            </p:nvGrpSpPr>
            <p:grpSpPr>
              <a:xfrm>
                <a:off x="4747722" y="971055"/>
                <a:ext cx="1081514" cy="1073340"/>
                <a:chOff x="1113576" y="2128547"/>
                <a:chExt cx="1341894" cy="1435661"/>
              </a:xfrm>
            </p:grpSpPr>
            <p:sp>
              <p:nvSpPr>
                <p:cNvPr id="13"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dirty="0">
                    <a:solidFill>
                      <a:srgbClr val="FFFFFF"/>
                    </a:solidFill>
                    <a:latin typeface="Calibri" panose="020F0502020204030204" pitchFamily="34" charset="0"/>
                  </a:endParaRPr>
                </a:p>
              </p:txBody>
            </p:sp>
            <p:sp>
              <p:nvSpPr>
                <p:cNvPr id="14" name="Flowchart: Off-page Connector 13"/>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2133" dirty="0">
                    <a:solidFill>
                      <a:srgbClr val="FFFFFF"/>
                    </a:solidFill>
                    <a:latin typeface="Calibri" panose="020F0502020204030204" pitchFamily="34" charset="0"/>
                  </a:endParaRPr>
                </a:p>
              </p:txBody>
            </p:sp>
          </p:grpSp>
          <p:sp>
            <p:nvSpPr>
              <p:cNvPr id="11" name="Text Placeholder 14"/>
              <p:cNvSpPr txBox="1">
                <a:spLocks/>
              </p:cNvSpPr>
              <p:nvPr/>
            </p:nvSpPr>
            <p:spPr>
              <a:xfrm>
                <a:off x="4344376" y="2283065"/>
                <a:ext cx="1968356" cy="316331"/>
              </a:xfrm>
              <a:prstGeom prst="rect">
                <a:avLst/>
              </a:prstGeom>
            </p:spPr>
            <p:txBody>
              <a:bodyPr>
                <a:norm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1219088">
                  <a:spcBef>
                    <a:spcPct val="0"/>
                  </a:spcBef>
                  <a:defRPr/>
                </a:pPr>
                <a:r>
                  <a:rPr lang="en-US" altLang="en-US" sz="1067" kern="0" dirty="0">
                    <a:solidFill>
                      <a:srgbClr val="A5A5A5">
                        <a:lumMod val="50000"/>
                      </a:srgbClr>
                    </a:solidFill>
                    <a:latin typeface="Calibri" panose="020F0502020204030204" pitchFamily="34" charset="0"/>
                  </a:rPr>
                  <a:t>Redefine the way to engage and drive top-line revenues through personalization</a:t>
                </a:r>
              </a:p>
            </p:txBody>
          </p:sp>
          <p:sp>
            <p:nvSpPr>
              <p:cNvPr id="12" name="Text Placeholder 14"/>
              <p:cNvSpPr txBox="1">
                <a:spLocks/>
              </p:cNvSpPr>
              <p:nvPr/>
            </p:nvSpPr>
            <p:spPr>
              <a:xfrm>
                <a:off x="4343079" y="2087732"/>
                <a:ext cx="1799466" cy="224314"/>
              </a:xfrm>
              <a:prstGeom prst="rect">
                <a:avLst/>
              </a:prstGeom>
              <a:noFill/>
            </p:spPr>
            <p:txBody>
              <a:bodyP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1219088">
                  <a:spcBef>
                    <a:spcPts val="0"/>
                  </a:spcBef>
                  <a:defRPr/>
                </a:pPr>
                <a:r>
                  <a:rPr lang="en-US" sz="1467" b="1" kern="0" dirty="0">
                    <a:solidFill>
                      <a:schemeClr val="accent5">
                        <a:lumMod val="50000"/>
                      </a:schemeClr>
                    </a:solidFill>
                    <a:latin typeface="Calibri" panose="020F0502020204030204" pitchFamily="34" charset="0"/>
                  </a:rPr>
                  <a:t> Personalization</a:t>
                </a:r>
              </a:p>
            </p:txBody>
          </p:sp>
        </p:grpSp>
        <p:pic>
          <p:nvPicPr>
            <p:cNvPr id="9" name="Picture 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39538" y="1171243"/>
              <a:ext cx="510871" cy="515880"/>
            </a:xfrm>
            <a:prstGeom prst="rect">
              <a:avLst/>
            </a:prstGeom>
            <a:noFill/>
          </p:spPr>
        </p:pic>
      </p:grpSp>
      <p:grpSp>
        <p:nvGrpSpPr>
          <p:cNvPr id="15" name="Group 14"/>
          <p:cNvGrpSpPr/>
          <p:nvPr/>
        </p:nvGrpSpPr>
        <p:grpSpPr>
          <a:xfrm>
            <a:off x="123625" y="1314270"/>
            <a:ext cx="2655099" cy="2138528"/>
            <a:chOff x="92718" y="995500"/>
            <a:chExt cx="1991324" cy="1603896"/>
          </a:xfrm>
        </p:grpSpPr>
        <p:grpSp>
          <p:nvGrpSpPr>
            <p:cNvPr id="16" name="Group 15"/>
            <p:cNvGrpSpPr/>
            <p:nvPr/>
          </p:nvGrpSpPr>
          <p:grpSpPr>
            <a:xfrm>
              <a:off x="606319" y="995500"/>
              <a:ext cx="1081514" cy="1073340"/>
              <a:chOff x="1113576" y="2128547"/>
              <a:chExt cx="1341894" cy="1435661"/>
            </a:xfrm>
          </p:grpSpPr>
          <p:sp>
            <p:nvSpPr>
              <p:cNvPr id="20"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dirty="0">
                  <a:solidFill>
                    <a:srgbClr val="FFFFFF"/>
                  </a:solidFill>
                  <a:latin typeface="Calibri" panose="020F0502020204030204" pitchFamily="34" charset="0"/>
                </a:endParaRPr>
              </a:p>
            </p:txBody>
          </p:sp>
          <p:sp>
            <p:nvSpPr>
              <p:cNvPr id="21" name="Flowchart: Off-page Connector 20"/>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2133" dirty="0">
                  <a:solidFill>
                    <a:srgbClr val="FFFFFF"/>
                  </a:solidFill>
                  <a:latin typeface="Calibri" panose="020F0502020204030204" pitchFamily="34" charset="0"/>
                </a:endParaRPr>
              </a:p>
            </p:txBody>
          </p:sp>
        </p:grpSp>
        <p:sp>
          <p:nvSpPr>
            <p:cNvPr id="17" name="Text Placeholder 14"/>
            <p:cNvSpPr txBox="1">
              <a:spLocks/>
            </p:cNvSpPr>
            <p:nvPr/>
          </p:nvSpPr>
          <p:spPr>
            <a:xfrm>
              <a:off x="92718" y="2283065"/>
              <a:ext cx="1968356" cy="316331"/>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1219088">
                <a:spcBef>
                  <a:spcPct val="0"/>
                </a:spcBef>
                <a:defRPr/>
              </a:pPr>
              <a:r>
                <a:rPr lang="en-US" altLang="en-US" sz="1067" kern="0" dirty="0">
                  <a:solidFill>
                    <a:srgbClr val="A5A5A5">
                      <a:lumMod val="50000"/>
                    </a:srgbClr>
                  </a:solidFill>
                  <a:latin typeface="Calibri" panose="020F0502020204030204" pitchFamily="34" charset="0"/>
                </a:rPr>
                <a:t>Omni-channel data integration for holistic customer and business performance view</a:t>
              </a:r>
            </a:p>
          </p:txBody>
        </p:sp>
        <p:sp>
          <p:nvSpPr>
            <p:cNvPr id="18" name="Text Placeholder 14"/>
            <p:cNvSpPr txBox="1">
              <a:spLocks/>
            </p:cNvSpPr>
            <p:nvPr/>
          </p:nvSpPr>
          <p:spPr>
            <a:xfrm>
              <a:off x="118787" y="2087733"/>
              <a:ext cx="1965255" cy="224314"/>
            </a:xfrm>
            <a:prstGeom prst="rect">
              <a:avLst/>
            </a:prstGeom>
            <a:noFill/>
          </p:spPr>
          <p:txBody>
            <a:bodyP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1219088">
                <a:spcBef>
                  <a:spcPts val="0"/>
                </a:spcBef>
                <a:defRPr/>
              </a:pPr>
              <a:r>
                <a:rPr lang="en-US" sz="1467" b="1" kern="0" dirty="0">
                  <a:solidFill>
                    <a:schemeClr val="accent5">
                      <a:lumMod val="50000"/>
                    </a:schemeClr>
                  </a:solidFill>
                  <a:latin typeface="Calibri" panose="020F0502020204030204" pitchFamily="34" charset="0"/>
                </a:rPr>
                <a:t>Customer Data Center </a:t>
              </a:r>
            </a:p>
          </p:txBody>
        </p:sp>
        <p:pic>
          <p:nvPicPr>
            <p:cNvPr id="19" name="Picture 1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5691" y="1092474"/>
              <a:ext cx="635016" cy="693409"/>
            </a:xfrm>
            <a:prstGeom prst="rect">
              <a:avLst/>
            </a:prstGeom>
          </p:spPr>
        </p:pic>
      </p:grpSp>
      <p:grpSp>
        <p:nvGrpSpPr>
          <p:cNvPr id="22" name="Group 21"/>
          <p:cNvGrpSpPr/>
          <p:nvPr/>
        </p:nvGrpSpPr>
        <p:grpSpPr>
          <a:xfrm>
            <a:off x="2813481" y="1297208"/>
            <a:ext cx="3039571" cy="2141812"/>
            <a:chOff x="2148108" y="982826"/>
            <a:chExt cx="2279678" cy="1606359"/>
          </a:xfrm>
        </p:grpSpPr>
        <p:grpSp>
          <p:nvGrpSpPr>
            <p:cNvPr id="23" name="Group 22"/>
            <p:cNvGrpSpPr/>
            <p:nvPr/>
          </p:nvGrpSpPr>
          <p:grpSpPr>
            <a:xfrm>
              <a:off x="2789501" y="982826"/>
              <a:ext cx="1081514" cy="1073340"/>
              <a:chOff x="1113576" y="2128547"/>
              <a:chExt cx="1341894" cy="1435661"/>
            </a:xfrm>
          </p:grpSpPr>
          <p:sp>
            <p:nvSpPr>
              <p:cNvPr id="27"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dirty="0">
                  <a:solidFill>
                    <a:srgbClr val="FFFFFF"/>
                  </a:solidFill>
                  <a:latin typeface="Calibri" panose="020F0502020204030204" pitchFamily="34" charset="0"/>
                </a:endParaRPr>
              </a:p>
            </p:txBody>
          </p:sp>
          <p:sp>
            <p:nvSpPr>
              <p:cNvPr id="28" name="Flowchart: Off-page Connector 27"/>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2133" dirty="0">
                  <a:solidFill>
                    <a:srgbClr val="FFFFFF"/>
                  </a:solidFill>
                  <a:latin typeface="Calibri" panose="020F0502020204030204" pitchFamily="34" charset="0"/>
                </a:endParaRPr>
              </a:p>
            </p:txBody>
          </p:sp>
        </p:grpSp>
        <p:sp>
          <p:nvSpPr>
            <p:cNvPr id="24" name="Text Placeholder 14"/>
            <p:cNvSpPr txBox="1">
              <a:spLocks/>
            </p:cNvSpPr>
            <p:nvPr/>
          </p:nvSpPr>
          <p:spPr>
            <a:xfrm>
              <a:off x="2209003" y="2272854"/>
              <a:ext cx="2090118" cy="316331"/>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1219088">
                <a:spcBef>
                  <a:spcPts val="0"/>
                </a:spcBef>
                <a:defRPr/>
              </a:pPr>
              <a:r>
                <a:rPr lang="en-US" sz="1067" kern="0" dirty="0">
                  <a:solidFill>
                    <a:srgbClr val="A5A5A5">
                      <a:lumMod val="50000"/>
                    </a:srgbClr>
                  </a:solidFill>
                  <a:latin typeface="Calibri" panose="020F0502020204030204" pitchFamily="34" charset="0"/>
                </a:rPr>
                <a:t>Sophisticated analytics to deepen customer and business insights for better ROI</a:t>
              </a:r>
            </a:p>
          </p:txBody>
        </p:sp>
        <p:sp>
          <p:nvSpPr>
            <p:cNvPr id="25" name="Text Placeholder 14"/>
            <p:cNvSpPr txBox="1">
              <a:spLocks/>
            </p:cNvSpPr>
            <p:nvPr/>
          </p:nvSpPr>
          <p:spPr>
            <a:xfrm>
              <a:off x="2148108" y="2087730"/>
              <a:ext cx="2279678" cy="224314"/>
            </a:xfrm>
            <a:prstGeom prst="rect">
              <a:avLst/>
            </a:prstGeom>
            <a:noFill/>
          </p:spPr>
          <p:txBody>
            <a:bodyP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1219088">
                <a:spcBef>
                  <a:spcPts val="0"/>
                </a:spcBef>
                <a:defRPr/>
              </a:pPr>
              <a:r>
                <a:rPr lang="en-US" sz="1467" b="1" kern="0" dirty="0">
                  <a:solidFill>
                    <a:schemeClr val="accent5">
                      <a:lumMod val="50000"/>
                    </a:schemeClr>
                  </a:solidFill>
                  <a:latin typeface="Calibri" panose="020F0502020204030204" pitchFamily="34" charset="0"/>
                </a:rPr>
                <a:t>Advanced Analytics &amp; Insights</a:t>
              </a:r>
            </a:p>
          </p:txBody>
        </p:sp>
        <p:pic>
          <p:nvPicPr>
            <p:cNvPr id="26" name="Picture 2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45662" y="1181239"/>
              <a:ext cx="477869" cy="515880"/>
            </a:xfrm>
            <a:prstGeom prst="rect">
              <a:avLst/>
            </a:prstGeom>
          </p:spPr>
        </p:pic>
      </p:grpSp>
      <p:grpSp>
        <p:nvGrpSpPr>
          <p:cNvPr id="29" name="Group 28"/>
          <p:cNvGrpSpPr/>
          <p:nvPr/>
        </p:nvGrpSpPr>
        <p:grpSpPr>
          <a:xfrm>
            <a:off x="2787368" y="4140402"/>
            <a:ext cx="2193439" cy="2109889"/>
            <a:chOff x="3304194" y="3107531"/>
            <a:chExt cx="1645079" cy="1560834"/>
          </a:xfrm>
        </p:grpSpPr>
        <p:sp>
          <p:nvSpPr>
            <p:cNvPr id="30" name="Text Placeholder 14"/>
            <p:cNvSpPr txBox="1">
              <a:spLocks/>
            </p:cNvSpPr>
            <p:nvPr/>
          </p:nvSpPr>
          <p:spPr>
            <a:xfrm>
              <a:off x="3304194" y="4052475"/>
              <a:ext cx="1645079" cy="304156"/>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Right Channel Mix Identification</a:t>
              </a:r>
            </a:p>
          </p:txBody>
        </p:sp>
        <p:sp>
          <p:nvSpPr>
            <p:cNvPr id="31" name="Text Placeholder 14"/>
            <p:cNvSpPr txBox="1">
              <a:spLocks/>
            </p:cNvSpPr>
            <p:nvPr/>
          </p:nvSpPr>
          <p:spPr>
            <a:xfrm>
              <a:off x="3388335" y="4260925"/>
              <a:ext cx="1528595"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US" sz="933" kern="0" dirty="0">
                  <a:solidFill>
                    <a:srgbClr val="A5A5A5">
                      <a:lumMod val="50000"/>
                    </a:srgbClr>
                  </a:solidFill>
                  <a:latin typeface="Calibri" panose="020F0502020204030204" pitchFamily="34" charset="0"/>
                </a:rPr>
                <a:t>Identify the optimal Multi - Channel Mix for promotion activities</a:t>
              </a:r>
            </a:p>
          </p:txBody>
        </p:sp>
        <p:grpSp>
          <p:nvGrpSpPr>
            <p:cNvPr id="32" name="Group 31"/>
            <p:cNvGrpSpPr/>
            <p:nvPr/>
          </p:nvGrpSpPr>
          <p:grpSpPr>
            <a:xfrm>
              <a:off x="3745075" y="3107531"/>
              <a:ext cx="954236" cy="1020914"/>
              <a:chOff x="3447425" y="3069565"/>
              <a:chExt cx="954236" cy="1020914"/>
            </a:xfrm>
          </p:grpSpPr>
          <p:grpSp>
            <p:nvGrpSpPr>
              <p:cNvPr id="33" name="Group 32"/>
              <p:cNvGrpSpPr/>
              <p:nvPr/>
            </p:nvGrpSpPr>
            <p:grpSpPr>
              <a:xfrm>
                <a:off x="3447425" y="3069565"/>
                <a:ext cx="954236" cy="1020914"/>
                <a:chOff x="1113576" y="2128547"/>
                <a:chExt cx="1341894" cy="1435661"/>
              </a:xfrm>
            </p:grpSpPr>
            <p:sp>
              <p:nvSpPr>
                <p:cNvPr id="35"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1707" dirty="0">
                    <a:solidFill>
                      <a:srgbClr val="FFFFFF"/>
                    </a:solidFill>
                    <a:latin typeface="Calibri" panose="020F0502020204030204" pitchFamily="34" charset="0"/>
                  </a:endParaRPr>
                </a:p>
              </p:txBody>
            </p:sp>
            <p:sp>
              <p:nvSpPr>
                <p:cNvPr id="36" name="Flowchart: Off-page Connector 35"/>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pic>
            <p:nvPicPr>
              <p:cNvPr id="34" name="Picture 33"/>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05689" y="3317389"/>
                <a:ext cx="524707" cy="455168"/>
              </a:xfrm>
              <a:prstGeom prst="rect">
                <a:avLst/>
              </a:prstGeom>
            </p:spPr>
          </p:pic>
        </p:grpSp>
      </p:grpSp>
      <p:grpSp>
        <p:nvGrpSpPr>
          <p:cNvPr id="37" name="Group 36"/>
          <p:cNvGrpSpPr/>
          <p:nvPr/>
        </p:nvGrpSpPr>
        <p:grpSpPr>
          <a:xfrm>
            <a:off x="5047111" y="4147521"/>
            <a:ext cx="2386799" cy="2094293"/>
            <a:chOff x="4953060" y="3107531"/>
            <a:chExt cx="1790099" cy="1570720"/>
          </a:xfrm>
        </p:grpSpPr>
        <p:sp>
          <p:nvSpPr>
            <p:cNvPr id="38" name="Text Placeholder 14"/>
            <p:cNvSpPr txBox="1">
              <a:spLocks/>
            </p:cNvSpPr>
            <p:nvPr/>
          </p:nvSpPr>
          <p:spPr>
            <a:xfrm>
              <a:off x="4953060" y="4270811"/>
              <a:ext cx="1782656"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US" sz="933" kern="0" dirty="0">
                  <a:solidFill>
                    <a:srgbClr val="A5A5A5">
                      <a:lumMod val="50000"/>
                    </a:srgbClr>
                  </a:solidFill>
                  <a:latin typeface="Calibri" panose="020F0502020204030204" pitchFamily="34" charset="0"/>
                </a:rPr>
                <a:t>Evaluate channels for promotion response and optimize the spend across the channels</a:t>
              </a:r>
            </a:p>
            <a:p>
              <a:pPr algn="ctr" defTabSz="609570"/>
              <a:endParaRPr lang="en-US" sz="933" kern="0" dirty="0">
                <a:solidFill>
                  <a:srgbClr val="A5A5A5">
                    <a:lumMod val="50000"/>
                  </a:srgbClr>
                </a:solidFill>
                <a:latin typeface="Calibri" panose="020F0502020204030204" pitchFamily="34" charset="0"/>
              </a:endParaRPr>
            </a:p>
          </p:txBody>
        </p:sp>
        <p:sp>
          <p:nvSpPr>
            <p:cNvPr id="39" name="Text Placeholder 14"/>
            <p:cNvSpPr txBox="1">
              <a:spLocks/>
            </p:cNvSpPr>
            <p:nvPr/>
          </p:nvSpPr>
          <p:spPr>
            <a:xfrm>
              <a:off x="5081116" y="4078348"/>
              <a:ext cx="1662043" cy="304156"/>
            </a:xfrm>
            <a:prstGeom prst="rect">
              <a:avLst/>
            </a:prstGeom>
            <a:noFill/>
          </p:spPr>
          <p:txBody>
            <a:bodyPr anchor="ctr">
              <a:norm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Promotional Spend Optimization</a:t>
              </a:r>
            </a:p>
          </p:txBody>
        </p:sp>
        <p:grpSp>
          <p:nvGrpSpPr>
            <p:cNvPr id="40" name="Group 39"/>
            <p:cNvGrpSpPr/>
            <p:nvPr/>
          </p:nvGrpSpPr>
          <p:grpSpPr>
            <a:xfrm>
              <a:off x="5362741" y="3107531"/>
              <a:ext cx="954236" cy="1020914"/>
              <a:chOff x="4635108" y="3069565"/>
              <a:chExt cx="954236" cy="1020914"/>
            </a:xfrm>
          </p:grpSpPr>
          <p:grpSp>
            <p:nvGrpSpPr>
              <p:cNvPr id="41" name="Group 40"/>
              <p:cNvGrpSpPr/>
              <p:nvPr/>
            </p:nvGrpSpPr>
            <p:grpSpPr>
              <a:xfrm>
                <a:off x="4635108" y="3069565"/>
                <a:ext cx="954236" cy="1020914"/>
                <a:chOff x="1113576" y="2128547"/>
                <a:chExt cx="1341894" cy="1435661"/>
              </a:xfrm>
            </p:grpSpPr>
            <p:sp>
              <p:nvSpPr>
                <p:cNvPr id="43"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1707" dirty="0">
                    <a:solidFill>
                      <a:srgbClr val="FFFFFF"/>
                    </a:solidFill>
                    <a:latin typeface="Calibri" panose="020F0502020204030204" pitchFamily="34" charset="0"/>
                  </a:endParaRPr>
                </a:p>
              </p:txBody>
            </p:sp>
            <p:sp>
              <p:nvSpPr>
                <p:cNvPr id="44" name="Flowchart: Off-page Connector 43"/>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pic>
            <p:nvPicPr>
              <p:cNvPr id="42" name="Picture 41"/>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25761" y="3317389"/>
                <a:ext cx="478214" cy="455168"/>
              </a:xfrm>
              <a:prstGeom prst="rect">
                <a:avLst/>
              </a:prstGeom>
            </p:spPr>
          </p:pic>
        </p:grpSp>
      </p:grpSp>
      <p:grpSp>
        <p:nvGrpSpPr>
          <p:cNvPr id="45" name="Group 44"/>
          <p:cNvGrpSpPr/>
          <p:nvPr/>
        </p:nvGrpSpPr>
        <p:grpSpPr>
          <a:xfrm>
            <a:off x="9811967" y="4133366"/>
            <a:ext cx="2108143" cy="2077667"/>
            <a:chOff x="7266534" y="3107531"/>
            <a:chExt cx="1581107" cy="1558250"/>
          </a:xfrm>
        </p:grpSpPr>
        <p:sp>
          <p:nvSpPr>
            <p:cNvPr id="46" name="Text Placeholder 14"/>
            <p:cNvSpPr txBox="1">
              <a:spLocks/>
            </p:cNvSpPr>
            <p:nvPr/>
          </p:nvSpPr>
          <p:spPr>
            <a:xfrm>
              <a:off x="7485282" y="4070818"/>
              <a:ext cx="1152000" cy="304156"/>
            </a:xfrm>
            <a:prstGeom prst="rect">
              <a:avLst/>
            </a:prstGeom>
            <a:noFill/>
          </p:spPr>
          <p:txBody>
            <a:bodyPr anchor="ctr">
              <a:norm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7" b="1" kern="0" dirty="0">
                  <a:solidFill>
                    <a:schemeClr val="accent5">
                      <a:lumMod val="50000"/>
                    </a:schemeClr>
                  </a:solidFill>
                  <a:latin typeface="Calibri" panose="020F0502020204030204" pitchFamily="34" charset="0"/>
                </a:rPr>
                <a:t>Market Forecasting</a:t>
              </a:r>
            </a:p>
          </p:txBody>
        </p:sp>
        <p:sp>
          <p:nvSpPr>
            <p:cNvPr id="47" name="Text Placeholder 14"/>
            <p:cNvSpPr txBox="1">
              <a:spLocks/>
            </p:cNvSpPr>
            <p:nvPr/>
          </p:nvSpPr>
          <p:spPr>
            <a:xfrm>
              <a:off x="7266534" y="4258341"/>
              <a:ext cx="1581107"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defTabSz="609570"/>
              <a:r>
                <a:rPr lang="en-IN" sz="933" kern="0" dirty="0">
                  <a:solidFill>
                    <a:srgbClr val="A5A5A5">
                      <a:lumMod val="50000"/>
                    </a:srgbClr>
                  </a:solidFill>
                  <a:latin typeface="Calibri" panose="020F0502020204030204" pitchFamily="34" charset="0"/>
                </a:rPr>
                <a:t>Leverage past promotion data and predict how proposed promotions may affect the future</a:t>
              </a:r>
            </a:p>
            <a:p>
              <a:pPr algn="ctr" defTabSz="609570"/>
              <a:endParaRPr lang="en-IN" sz="933" kern="0" dirty="0">
                <a:solidFill>
                  <a:srgbClr val="A5A5A5">
                    <a:lumMod val="50000"/>
                  </a:srgbClr>
                </a:solidFill>
                <a:latin typeface="Calibri" panose="020F0502020204030204" pitchFamily="34" charset="0"/>
              </a:endParaRPr>
            </a:p>
          </p:txBody>
        </p:sp>
        <p:grpSp>
          <p:nvGrpSpPr>
            <p:cNvPr id="48" name="Group 47"/>
            <p:cNvGrpSpPr/>
            <p:nvPr/>
          </p:nvGrpSpPr>
          <p:grpSpPr>
            <a:xfrm>
              <a:off x="7592615" y="3107531"/>
              <a:ext cx="954236" cy="1020914"/>
              <a:chOff x="5822790" y="3069565"/>
              <a:chExt cx="954236" cy="1020914"/>
            </a:xfrm>
          </p:grpSpPr>
          <p:grpSp>
            <p:nvGrpSpPr>
              <p:cNvPr id="49" name="Group 48"/>
              <p:cNvGrpSpPr/>
              <p:nvPr/>
            </p:nvGrpSpPr>
            <p:grpSpPr>
              <a:xfrm>
                <a:off x="5822790" y="3069565"/>
                <a:ext cx="954236" cy="1020914"/>
                <a:chOff x="1113576" y="2128547"/>
                <a:chExt cx="1341894" cy="1435661"/>
              </a:xfrm>
            </p:grpSpPr>
            <p:sp>
              <p:nvSpPr>
                <p:cNvPr id="51"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1707" dirty="0">
                    <a:solidFill>
                      <a:srgbClr val="FFFFFF"/>
                    </a:solidFill>
                    <a:latin typeface="Calibri" panose="020F0502020204030204" pitchFamily="34" charset="0"/>
                  </a:endParaRPr>
                </a:p>
              </p:txBody>
            </p:sp>
            <p:sp>
              <p:nvSpPr>
                <p:cNvPr id="52" name="Flowchart: Off-page Connector 51"/>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pic>
            <p:nvPicPr>
              <p:cNvPr id="50" name="Picture 49"/>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079888" y="3317389"/>
                <a:ext cx="361943" cy="455168"/>
              </a:xfrm>
              <a:prstGeom prst="rect">
                <a:avLst/>
              </a:prstGeom>
            </p:spPr>
          </p:pic>
        </p:grpSp>
      </p:grpSp>
      <p:grpSp>
        <p:nvGrpSpPr>
          <p:cNvPr id="53" name="Group 52"/>
          <p:cNvGrpSpPr/>
          <p:nvPr/>
        </p:nvGrpSpPr>
        <p:grpSpPr>
          <a:xfrm>
            <a:off x="263112" y="4147521"/>
            <a:ext cx="2411207" cy="2110019"/>
            <a:chOff x="9494" y="3107531"/>
            <a:chExt cx="1808405" cy="1582514"/>
          </a:xfrm>
        </p:grpSpPr>
        <p:sp>
          <p:nvSpPr>
            <p:cNvPr id="54" name="Text Placeholder 14"/>
            <p:cNvSpPr txBox="1">
              <a:spLocks/>
            </p:cNvSpPr>
            <p:nvPr/>
          </p:nvSpPr>
          <p:spPr>
            <a:xfrm>
              <a:off x="9494" y="4282605"/>
              <a:ext cx="1808405"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a:r>
                <a:rPr lang="en-US" sz="933" kern="0" dirty="0">
                  <a:solidFill>
                    <a:srgbClr val="A5A5A5">
                      <a:lumMod val="50000"/>
                    </a:srgbClr>
                  </a:solidFill>
                  <a:latin typeface="Calibri" panose="020F0502020204030204" pitchFamily="34" charset="0"/>
                </a:rPr>
                <a:t>Measure the </a:t>
              </a:r>
              <a:r>
                <a:rPr lang="en-US" sz="933" kern="0" dirty="0" smtClean="0">
                  <a:solidFill>
                    <a:srgbClr val="A5A5A5">
                      <a:lumMod val="50000"/>
                    </a:srgbClr>
                  </a:solidFill>
                  <a:latin typeface="Calibri" panose="020F0502020204030204" pitchFamily="34" charset="0"/>
                </a:rPr>
                <a:t>impact </a:t>
              </a:r>
              <a:r>
                <a:rPr lang="en-US" sz="933" kern="0" dirty="0">
                  <a:solidFill>
                    <a:srgbClr val="A5A5A5">
                      <a:lumMod val="50000"/>
                    </a:srgbClr>
                  </a:solidFill>
                  <a:latin typeface="Calibri" panose="020F0502020204030204" pitchFamily="34" charset="0"/>
                </a:rPr>
                <a:t>of </a:t>
              </a:r>
              <a:r>
                <a:rPr lang="en-US" sz="933" kern="0" dirty="0" smtClean="0">
                  <a:solidFill>
                    <a:srgbClr val="A5A5A5">
                      <a:lumMod val="50000"/>
                    </a:srgbClr>
                  </a:solidFill>
                  <a:latin typeface="Calibri" panose="020F0502020204030204" pitchFamily="34" charset="0"/>
                </a:rPr>
                <a:t>each marketing </a:t>
              </a:r>
              <a:r>
                <a:rPr lang="en-US" sz="933" kern="0" dirty="0">
                  <a:solidFill>
                    <a:srgbClr val="A5A5A5">
                      <a:lumMod val="50000"/>
                    </a:srgbClr>
                  </a:solidFill>
                  <a:latin typeface="Calibri" panose="020F0502020204030204" pitchFamily="34" charset="0"/>
                </a:rPr>
                <a:t>channels and identify right engagement channels for marketing strategy</a:t>
              </a:r>
            </a:p>
            <a:p>
              <a:pPr algn="ctr" defTabSz="609570"/>
              <a:endParaRPr lang="en-US" sz="933" kern="0" dirty="0">
                <a:solidFill>
                  <a:srgbClr val="A5A5A5">
                    <a:lumMod val="50000"/>
                  </a:srgbClr>
                </a:solidFill>
                <a:latin typeface="Calibri" panose="020F0502020204030204" pitchFamily="34" charset="0"/>
              </a:endParaRPr>
            </a:p>
          </p:txBody>
        </p:sp>
        <p:sp>
          <p:nvSpPr>
            <p:cNvPr id="55" name="Text Placeholder 14"/>
            <p:cNvSpPr txBox="1">
              <a:spLocks/>
            </p:cNvSpPr>
            <p:nvPr/>
          </p:nvSpPr>
          <p:spPr>
            <a:xfrm>
              <a:off x="134509" y="4086595"/>
              <a:ext cx="1608212" cy="251368"/>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40" b="1" kern="0" dirty="0">
                  <a:solidFill>
                    <a:schemeClr val="accent5">
                      <a:lumMod val="50000"/>
                    </a:schemeClr>
                  </a:solidFill>
                  <a:latin typeface="Calibri" panose="020F0502020204030204" pitchFamily="34" charset="0"/>
                </a:rPr>
                <a:t>Channel </a:t>
              </a:r>
              <a:r>
                <a:rPr lang="en-US" sz="1140" b="1" kern="0" dirty="0" smtClean="0">
                  <a:solidFill>
                    <a:schemeClr val="accent5">
                      <a:lumMod val="50000"/>
                    </a:schemeClr>
                  </a:solidFill>
                  <a:latin typeface="Calibri" panose="020F0502020204030204" pitchFamily="34" charset="0"/>
                </a:rPr>
                <a:t>Impact</a:t>
              </a:r>
              <a:endParaRPr lang="en-US" sz="1140" b="1" kern="0" dirty="0">
                <a:solidFill>
                  <a:schemeClr val="accent5">
                    <a:lumMod val="50000"/>
                  </a:schemeClr>
                </a:solidFill>
                <a:latin typeface="Calibri" panose="020F0502020204030204" pitchFamily="34" charset="0"/>
              </a:endParaRPr>
            </a:p>
          </p:txBody>
        </p:sp>
        <p:grpSp>
          <p:nvGrpSpPr>
            <p:cNvPr id="56" name="Group 55"/>
            <p:cNvGrpSpPr/>
            <p:nvPr/>
          </p:nvGrpSpPr>
          <p:grpSpPr>
            <a:xfrm>
              <a:off x="509744" y="3107531"/>
              <a:ext cx="954236" cy="1020914"/>
              <a:chOff x="1072058" y="3069565"/>
              <a:chExt cx="954236" cy="1020914"/>
            </a:xfrm>
          </p:grpSpPr>
          <p:grpSp>
            <p:nvGrpSpPr>
              <p:cNvPr id="57" name="Group 56"/>
              <p:cNvGrpSpPr/>
              <p:nvPr/>
            </p:nvGrpSpPr>
            <p:grpSpPr>
              <a:xfrm>
                <a:off x="1072058" y="3069565"/>
                <a:ext cx="954236" cy="1020914"/>
                <a:chOff x="1113576" y="2128547"/>
                <a:chExt cx="1341894" cy="1435661"/>
              </a:xfrm>
            </p:grpSpPr>
            <p:sp>
              <p:nvSpPr>
                <p:cNvPr id="59"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1707" dirty="0">
                    <a:solidFill>
                      <a:srgbClr val="FFFFFF"/>
                    </a:solidFill>
                    <a:latin typeface="Calibri" panose="020F0502020204030204" pitchFamily="34" charset="0"/>
                  </a:endParaRPr>
                </a:p>
              </p:txBody>
            </p:sp>
            <p:sp>
              <p:nvSpPr>
                <p:cNvPr id="60" name="Flowchart: Off-page Connector 59"/>
                <p:cNvSpPr/>
                <p:nvPr/>
              </p:nvSpPr>
              <p:spPr>
                <a:xfrm>
                  <a:off x="1113576" y="2128547"/>
                  <a:ext cx="1228576"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pic>
            <p:nvPicPr>
              <p:cNvPr id="58" name="Picture 57"/>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274296" y="3317389"/>
                <a:ext cx="455168" cy="455168"/>
              </a:xfrm>
              <a:prstGeom prst="rect">
                <a:avLst/>
              </a:prstGeom>
            </p:spPr>
          </p:pic>
        </p:grpSp>
      </p:grpSp>
      <p:sp>
        <p:nvSpPr>
          <p:cNvPr id="61" name="Rounded Rectangle 60"/>
          <p:cNvSpPr/>
          <p:nvPr/>
        </p:nvSpPr>
        <p:spPr>
          <a:xfrm>
            <a:off x="395498" y="3534390"/>
            <a:ext cx="11171583" cy="439915"/>
          </a:xfrm>
          <a:prstGeom prst="roundRect">
            <a:avLst/>
          </a:prstGeom>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09570"/>
            <a:r>
              <a:rPr lang="en-US" sz="1867" b="1" dirty="0">
                <a:solidFill>
                  <a:sysClr val="windowText" lastClr="000000"/>
                </a:solidFill>
                <a:latin typeface="Calibri" panose="020F0502020204030204" pitchFamily="34" charset="0"/>
              </a:rPr>
              <a:t>Advanced Analytics Reusable Assets</a:t>
            </a:r>
          </a:p>
        </p:txBody>
      </p:sp>
      <p:sp>
        <p:nvSpPr>
          <p:cNvPr id="62" name="Oval 61"/>
          <p:cNvSpPr/>
          <p:nvPr/>
        </p:nvSpPr>
        <p:spPr>
          <a:xfrm>
            <a:off x="1154630" y="1636332"/>
            <a:ext cx="576500" cy="555068"/>
          </a:xfrm>
          <a:prstGeom prst="ellipse">
            <a:avLst/>
          </a:prstGeom>
          <a:solidFill>
            <a:srgbClr val="5657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pic>
        <p:nvPicPr>
          <p:cNvPr id="63" name="Picture 62"/>
          <p:cNvPicPr>
            <a:picLocks noChangeAspect="1"/>
          </p:cNvPicPr>
          <p:nvPr/>
        </p:nvPicPr>
        <p:blipFill>
          <a:blip r:embed="rId9"/>
          <a:stretch>
            <a:fillRect/>
          </a:stretch>
        </p:blipFill>
        <p:spPr>
          <a:xfrm>
            <a:off x="1224173" y="1703022"/>
            <a:ext cx="423383" cy="421689"/>
          </a:xfrm>
          <a:prstGeom prst="rect">
            <a:avLst/>
          </a:prstGeom>
        </p:spPr>
      </p:pic>
      <p:grpSp>
        <p:nvGrpSpPr>
          <p:cNvPr id="64" name="Group 63"/>
          <p:cNvGrpSpPr/>
          <p:nvPr/>
        </p:nvGrpSpPr>
        <p:grpSpPr>
          <a:xfrm>
            <a:off x="8628845" y="1280938"/>
            <a:ext cx="3326003" cy="2158083"/>
            <a:chOff x="6312732" y="967614"/>
            <a:chExt cx="2494502" cy="1618562"/>
          </a:xfrm>
        </p:grpSpPr>
        <p:grpSp>
          <p:nvGrpSpPr>
            <p:cNvPr id="65" name="Group 64"/>
            <p:cNvGrpSpPr/>
            <p:nvPr/>
          </p:nvGrpSpPr>
          <p:grpSpPr>
            <a:xfrm>
              <a:off x="7020486" y="967614"/>
              <a:ext cx="1081514" cy="1073340"/>
              <a:chOff x="1113576" y="2128547"/>
              <a:chExt cx="1341894" cy="1435661"/>
            </a:xfrm>
          </p:grpSpPr>
          <p:sp>
            <p:nvSpPr>
              <p:cNvPr id="69"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dirty="0">
                  <a:solidFill>
                    <a:srgbClr val="FFFFFF"/>
                  </a:solidFill>
                  <a:latin typeface="Calibri" panose="020F0502020204030204" pitchFamily="34" charset="0"/>
                </a:endParaRPr>
              </a:p>
            </p:txBody>
          </p:sp>
          <p:sp>
            <p:nvSpPr>
              <p:cNvPr id="70" name="Flowchart: Off-page Connector 69"/>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2133" dirty="0">
                  <a:solidFill>
                    <a:srgbClr val="FFFFFF"/>
                  </a:solidFill>
                  <a:latin typeface="Calibri" panose="020F0502020204030204" pitchFamily="34" charset="0"/>
                </a:endParaRPr>
              </a:p>
            </p:txBody>
          </p:sp>
        </p:grpSp>
        <p:sp>
          <p:nvSpPr>
            <p:cNvPr id="66" name="Text Placeholder 14"/>
            <p:cNvSpPr txBox="1">
              <a:spLocks/>
            </p:cNvSpPr>
            <p:nvPr/>
          </p:nvSpPr>
          <p:spPr>
            <a:xfrm>
              <a:off x="6312732" y="2269845"/>
              <a:ext cx="2494502" cy="316331"/>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ctr" defTabSz="1219119">
                <a:spcBef>
                  <a:spcPct val="0"/>
                </a:spcBef>
                <a:defRPr/>
              </a:pPr>
              <a:r>
                <a:rPr lang="en-US" sz="1067" kern="0" dirty="0">
                  <a:solidFill>
                    <a:srgbClr val="A5A5A5">
                      <a:lumMod val="50000"/>
                    </a:srgbClr>
                  </a:solidFill>
                  <a:latin typeface="Calibri" panose="020F0502020204030204" pitchFamily="34" charset="0"/>
                </a:rPr>
                <a:t>360°view of market and </a:t>
              </a:r>
              <a:r>
                <a:rPr lang="en-US" sz="1067" kern="0" dirty="0" smtClean="0">
                  <a:solidFill>
                    <a:srgbClr val="A5A5A5">
                      <a:lumMod val="50000"/>
                    </a:srgbClr>
                  </a:solidFill>
                  <a:latin typeface="Calibri" panose="020F0502020204030204" pitchFamily="34" charset="0"/>
                </a:rPr>
                <a:t>brand </a:t>
              </a:r>
              <a:r>
                <a:rPr lang="en-US" sz="1067" kern="0" dirty="0">
                  <a:solidFill>
                    <a:srgbClr val="A5A5A5">
                      <a:lumMod val="50000"/>
                    </a:srgbClr>
                  </a:solidFill>
                  <a:latin typeface="Calibri" panose="020F0502020204030204" pitchFamily="34" charset="0"/>
                </a:rPr>
                <a:t>to enable proper planning and execution</a:t>
              </a:r>
            </a:p>
          </p:txBody>
        </p:sp>
        <p:sp>
          <p:nvSpPr>
            <p:cNvPr id="67" name="Text Placeholder 14"/>
            <p:cNvSpPr txBox="1">
              <a:spLocks/>
            </p:cNvSpPr>
            <p:nvPr/>
          </p:nvSpPr>
          <p:spPr>
            <a:xfrm>
              <a:off x="6626381" y="2084579"/>
              <a:ext cx="1799466" cy="224314"/>
            </a:xfrm>
            <a:prstGeom prst="rect">
              <a:avLst/>
            </a:prstGeom>
            <a:noFill/>
          </p:spPr>
          <p:txBody>
            <a:bodyP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1219088">
                <a:spcBef>
                  <a:spcPts val="0"/>
                </a:spcBef>
                <a:defRPr/>
              </a:pPr>
              <a:r>
                <a:rPr lang="en-US" sz="1467" b="1" kern="0" dirty="0">
                  <a:solidFill>
                    <a:schemeClr val="accent5">
                      <a:lumMod val="50000"/>
                    </a:schemeClr>
                  </a:solidFill>
                  <a:latin typeface="Calibri" panose="020F0502020204030204" pitchFamily="34" charset="0"/>
                </a:rPr>
                <a:t> Strategic Approach</a:t>
              </a:r>
            </a:p>
          </p:txBody>
        </p:sp>
        <p:pic>
          <p:nvPicPr>
            <p:cNvPr id="68" name="Picture 6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43699" y="1096662"/>
              <a:ext cx="743755" cy="549732"/>
            </a:xfrm>
            <a:prstGeom prst="rect">
              <a:avLst/>
            </a:prstGeom>
            <a:solidFill>
              <a:schemeClr val="accent2"/>
            </a:solidFill>
          </p:spPr>
        </p:pic>
      </p:grpSp>
      <p:grpSp>
        <p:nvGrpSpPr>
          <p:cNvPr id="78" name="Group 77"/>
          <p:cNvGrpSpPr/>
          <p:nvPr/>
        </p:nvGrpSpPr>
        <p:grpSpPr>
          <a:xfrm>
            <a:off x="7532778" y="4149668"/>
            <a:ext cx="2144282" cy="2107874"/>
            <a:chOff x="218817" y="4147522"/>
            <a:chExt cx="2144282" cy="2107874"/>
          </a:xfrm>
        </p:grpSpPr>
        <p:grpSp>
          <p:nvGrpSpPr>
            <p:cNvPr id="71" name="Group 70"/>
            <p:cNvGrpSpPr/>
            <p:nvPr/>
          </p:nvGrpSpPr>
          <p:grpSpPr>
            <a:xfrm>
              <a:off x="218817" y="4147522"/>
              <a:ext cx="2144282" cy="2107874"/>
              <a:chOff x="144070" y="3107531"/>
              <a:chExt cx="1608212" cy="1580905"/>
            </a:xfrm>
          </p:grpSpPr>
          <p:sp>
            <p:nvSpPr>
              <p:cNvPr id="72" name="Text Placeholder 14"/>
              <p:cNvSpPr txBox="1">
                <a:spLocks/>
              </p:cNvSpPr>
              <p:nvPr/>
            </p:nvSpPr>
            <p:spPr>
              <a:xfrm>
                <a:off x="165264" y="4280996"/>
                <a:ext cx="1564986" cy="407440"/>
              </a:xfrm>
              <a:prstGeom prst="rect">
                <a:avLst/>
              </a:prstGeom>
            </p:spPr>
            <p:txBody>
              <a:bodyPr>
                <a:noAutofit/>
              </a:bodyPr>
              <a:lstStyle>
                <a:lvl1pPr marL="0" indent="0" algn="l" rtl="0" eaLnBrk="1" fontAlgn="base" hangingPunct="1">
                  <a:lnSpc>
                    <a:spcPct val="95000"/>
                  </a:lnSpc>
                  <a:spcBef>
                    <a:spcPts val="200"/>
                  </a:spcBef>
                  <a:spcAft>
                    <a:spcPts val="400"/>
                  </a:spcAft>
                  <a:buClrTx/>
                  <a:buFontTx/>
                  <a:buNone/>
                  <a:tabLst>
                    <a:tab pos="911371" algn="l"/>
                  </a:tabLst>
                  <a:defRPr sz="1600" b="1" baseline="0">
                    <a:solidFill>
                      <a:schemeClr val="tx2"/>
                    </a:solidFill>
                    <a:latin typeface="Arial"/>
                    <a:ea typeface="ＭＳ Ｐゴシック" charset="-128"/>
                    <a:cs typeface="Arial"/>
                  </a:defRPr>
                </a:lvl1pPr>
                <a:lvl2pPr marL="137160" indent="-137160" algn="l" rtl="0" eaLnBrk="1" fontAlgn="base" hangingPunct="1">
                  <a:lnSpc>
                    <a:spcPct val="95000"/>
                  </a:lnSpc>
                  <a:spcBef>
                    <a:spcPts val="200"/>
                  </a:spcBef>
                  <a:spcAft>
                    <a:spcPts val="400"/>
                  </a:spcAft>
                  <a:buClrTx/>
                  <a:buFont typeface="Arial"/>
                  <a:buChar char="•"/>
                  <a:tabLst>
                    <a:tab pos="911371" algn="l"/>
                  </a:tabLst>
                  <a:defRPr sz="1400" baseline="0">
                    <a:solidFill>
                      <a:schemeClr val="tx2"/>
                    </a:solidFill>
                    <a:latin typeface="Arial"/>
                    <a:ea typeface="ＭＳ Ｐゴシック" charset="-128"/>
                    <a:cs typeface="Arial"/>
                  </a:defRPr>
                </a:lvl2pPr>
                <a:lvl3pPr marL="411480" indent="-137160" algn="l" rtl="0" eaLnBrk="1" fontAlgn="base" hangingPunct="1">
                  <a:lnSpc>
                    <a:spcPct val="95000"/>
                  </a:lnSpc>
                  <a:spcBef>
                    <a:spcPts val="200"/>
                  </a:spcBef>
                  <a:spcAft>
                    <a:spcPts val="400"/>
                  </a:spcAft>
                  <a:buClrTx/>
                  <a:buFont typeface="Lucida Grande"/>
                  <a:buChar char="-"/>
                  <a:tabLst>
                    <a:tab pos="911371" algn="l"/>
                  </a:tabLst>
                  <a:defRPr sz="1400" baseline="0">
                    <a:solidFill>
                      <a:schemeClr val="tx2"/>
                    </a:solidFill>
                    <a:latin typeface="Arial"/>
                    <a:ea typeface="ＭＳ Ｐゴシック" charset="-128"/>
                    <a:cs typeface="Arial"/>
                  </a:defRPr>
                </a:lvl3pPr>
                <a:lvl4pPr marL="0" indent="0" algn="l" rtl="0" eaLnBrk="1" fontAlgn="base" hangingPunct="1">
                  <a:lnSpc>
                    <a:spcPct val="95000"/>
                  </a:lnSpc>
                  <a:spcBef>
                    <a:spcPts val="200"/>
                  </a:spcBef>
                  <a:spcAft>
                    <a:spcPts val="400"/>
                  </a:spcAft>
                  <a:buClrTx/>
                  <a:buFontTx/>
                  <a:buNone/>
                  <a:tabLst>
                    <a:tab pos="911371" algn="l"/>
                  </a:tabLst>
                  <a:defRPr sz="1400" baseline="0">
                    <a:solidFill>
                      <a:schemeClr val="tx2"/>
                    </a:solidFill>
                    <a:latin typeface="Arial"/>
                    <a:ea typeface="ＭＳ Ｐゴシック" charset="-128"/>
                    <a:cs typeface="Arial"/>
                  </a:defRPr>
                </a:lvl4pPr>
                <a:lvl5pPr marL="137160" indent="-137160" algn="l" rtl="0" eaLnBrk="1" fontAlgn="base" hangingPunct="1">
                  <a:lnSpc>
                    <a:spcPct val="95000"/>
                  </a:lnSpc>
                  <a:spcBef>
                    <a:spcPts val="200"/>
                  </a:spcBef>
                  <a:spcAft>
                    <a:spcPts val="400"/>
                  </a:spcAft>
                  <a:buClrTx/>
                  <a:buFont typeface="Arial" pitchFamily="34" charset="0"/>
                  <a:buChar char="•"/>
                  <a:tabLst>
                    <a:tab pos="911371" algn="l"/>
                  </a:tabLst>
                  <a:defRPr sz="1400" baseline="0">
                    <a:solidFill>
                      <a:schemeClr val="tx2"/>
                    </a:solidFill>
                    <a:latin typeface="Arial"/>
                    <a:ea typeface="ＭＳ Ｐゴシック" charset="-128"/>
                    <a:cs typeface="Arial"/>
                  </a:defRPr>
                </a:lvl5pPr>
                <a:lvl6pPr marL="2241634" indent="-203784" algn="l" rtl="0" eaLnBrk="1" fontAlgn="base" hangingPunct="1">
                  <a:spcBef>
                    <a:spcPct val="20000"/>
                  </a:spcBef>
                  <a:spcAft>
                    <a:spcPct val="0"/>
                  </a:spcAft>
                  <a:buChar char="»"/>
                  <a:defRPr>
                    <a:solidFill>
                      <a:schemeClr val="tx1"/>
                    </a:solidFill>
                    <a:latin typeface="+mn-lt"/>
                    <a:ea typeface="+mn-ea"/>
                  </a:defRPr>
                </a:lvl6pPr>
                <a:lvl7pPr marL="2649203" indent="-203784" algn="l" rtl="0" eaLnBrk="1" fontAlgn="base" hangingPunct="1">
                  <a:spcBef>
                    <a:spcPct val="20000"/>
                  </a:spcBef>
                  <a:spcAft>
                    <a:spcPct val="0"/>
                  </a:spcAft>
                  <a:buChar char="»"/>
                  <a:defRPr>
                    <a:solidFill>
                      <a:schemeClr val="tx1"/>
                    </a:solidFill>
                    <a:latin typeface="+mn-lt"/>
                    <a:ea typeface="+mn-ea"/>
                  </a:defRPr>
                </a:lvl7pPr>
                <a:lvl8pPr marL="3056776" indent="-203784" algn="l" rtl="0" eaLnBrk="1" fontAlgn="base" hangingPunct="1">
                  <a:spcBef>
                    <a:spcPct val="20000"/>
                  </a:spcBef>
                  <a:spcAft>
                    <a:spcPct val="0"/>
                  </a:spcAft>
                  <a:buChar char="»"/>
                  <a:defRPr>
                    <a:solidFill>
                      <a:schemeClr val="tx1"/>
                    </a:solidFill>
                    <a:latin typeface="+mn-lt"/>
                    <a:ea typeface="+mn-ea"/>
                  </a:defRPr>
                </a:lvl8pPr>
                <a:lvl9pPr marL="3464344" indent="-203784" algn="l" rtl="0" eaLnBrk="1" fontAlgn="base" hangingPunct="1">
                  <a:spcBef>
                    <a:spcPct val="20000"/>
                  </a:spcBef>
                  <a:spcAft>
                    <a:spcPct val="0"/>
                  </a:spcAft>
                  <a:buChar char="»"/>
                  <a:defRPr>
                    <a:solidFill>
                      <a:schemeClr val="tx1"/>
                    </a:solidFill>
                    <a:latin typeface="+mn-lt"/>
                    <a:ea typeface="+mn-ea"/>
                  </a:defRPr>
                </a:lvl9pPr>
              </a:lstStyle>
              <a:p>
                <a:pPr algn="just"/>
                <a:r>
                  <a:rPr lang="en-US" sz="933" kern="0" dirty="0" smtClean="0">
                    <a:solidFill>
                      <a:srgbClr val="A5A5A5">
                        <a:lumMod val="50000"/>
                      </a:srgbClr>
                    </a:solidFill>
                    <a:latin typeface="Calibri" panose="020F0502020204030204" pitchFamily="34" charset="0"/>
                  </a:rPr>
                  <a:t>Competitor analysis to show the performance of a brand in a particular therapy area</a:t>
                </a:r>
                <a:endParaRPr lang="en-US" sz="933" kern="0" dirty="0">
                  <a:solidFill>
                    <a:srgbClr val="A5A5A5">
                      <a:lumMod val="50000"/>
                    </a:srgbClr>
                  </a:solidFill>
                  <a:latin typeface="Calibri" panose="020F0502020204030204" pitchFamily="34" charset="0"/>
                </a:endParaRPr>
              </a:p>
              <a:p>
                <a:pPr algn="just" defTabSz="609570"/>
                <a:endParaRPr lang="en-US" sz="933" kern="0" dirty="0">
                  <a:solidFill>
                    <a:srgbClr val="A5A5A5">
                      <a:lumMod val="50000"/>
                    </a:srgbClr>
                  </a:solidFill>
                  <a:latin typeface="Calibri" panose="020F0502020204030204" pitchFamily="34" charset="0"/>
                </a:endParaRPr>
              </a:p>
            </p:txBody>
          </p:sp>
          <p:sp>
            <p:nvSpPr>
              <p:cNvPr id="73" name="Text Placeholder 14"/>
              <p:cNvSpPr txBox="1">
                <a:spLocks/>
              </p:cNvSpPr>
              <p:nvPr/>
            </p:nvSpPr>
            <p:spPr>
              <a:xfrm>
                <a:off x="144070" y="4106299"/>
                <a:ext cx="1608212" cy="251368"/>
              </a:xfrm>
              <a:prstGeom prst="rect">
                <a:avLst/>
              </a:prstGeom>
              <a:noFill/>
            </p:spPr>
            <p:txBody>
              <a:bodyPr anchor="ctr">
                <a:noAutofit/>
              </a:bodyPr>
              <a:lstStyle>
                <a:lvl1pPr marL="0" indent="0" algn="l" defTabSz="457200" rtl="0" eaLnBrk="1" latinLnBrk="0" hangingPunct="1">
                  <a:spcBef>
                    <a:spcPct val="20000"/>
                  </a:spcBef>
                  <a:buFont typeface="Arial"/>
                  <a:buNone/>
                  <a:defRPr sz="1200" kern="1200" baseline="0">
                    <a:solidFill>
                      <a:srgbClr val="141414"/>
                    </a:solidFill>
                    <a:latin typeface="+mn-lt"/>
                    <a:ea typeface="+mn-ea"/>
                    <a:cs typeface="+mn-cs"/>
                  </a:defRPr>
                </a:lvl1pPr>
                <a:lvl2pPr marL="457200" indent="0" algn="l" defTabSz="457200" rtl="0" eaLnBrk="1" latinLnBrk="0" hangingPunct="1">
                  <a:spcBef>
                    <a:spcPct val="20000"/>
                  </a:spcBef>
                  <a:buFont typeface="Arial"/>
                  <a:buNone/>
                  <a:defRPr sz="1800" kern="1200">
                    <a:solidFill>
                      <a:srgbClr val="141414"/>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141414"/>
                    </a:solidFill>
                    <a:latin typeface="+mn-lt"/>
                    <a:ea typeface="+mn-ea"/>
                    <a:cs typeface="+mn-cs"/>
                  </a:defRPr>
                </a:lvl3pPr>
                <a:lvl4pPr marL="1371600" indent="0" algn="l" defTabSz="457200" rtl="0" eaLnBrk="1" latinLnBrk="0" hangingPunct="1">
                  <a:spcBef>
                    <a:spcPct val="20000"/>
                  </a:spcBef>
                  <a:buFont typeface="Arial"/>
                  <a:buNone/>
                  <a:defRPr sz="1800" kern="1200">
                    <a:solidFill>
                      <a:srgbClr val="141414"/>
                    </a:solidFill>
                    <a:latin typeface="+mn-lt"/>
                    <a:ea typeface="+mn-ea"/>
                    <a:cs typeface="+mn-cs"/>
                  </a:defRPr>
                </a:lvl4pPr>
                <a:lvl5pPr marL="1828800" indent="0" algn="l" defTabSz="457200" rtl="0" eaLnBrk="1" latinLnBrk="0" hangingPunct="1">
                  <a:spcBef>
                    <a:spcPct val="20000"/>
                  </a:spcBef>
                  <a:buFont typeface="Arial"/>
                  <a:buNone/>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866894">
                  <a:spcBef>
                    <a:spcPts val="0"/>
                  </a:spcBef>
                  <a:defRPr/>
                </a:pPr>
                <a:r>
                  <a:rPr lang="en-US" sz="1133" b="1" kern="0" dirty="0" smtClean="0">
                    <a:solidFill>
                      <a:schemeClr val="accent5">
                        <a:lumMod val="50000"/>
                      </a:schemeClr>
                    </a:solidFill>
                    <a:latin typeface="Calibri" panose="020F0502020204030204" pitchFamily="34" charset="0"/>
                  </a:rPr>
                  <a:t>Brand Performance Analysis</a:t>
                </a:r>
                <a:endParaRPr lang="en-US" sz="1133" b="1" kern="0" dirty="0">
                  <a:solidFill>
                    <a:schemeClr val="accent5">
                      <a:lumMod val="50000"/>
                    </a:schemeClr>
                  </a:solidFill>
                  <a:latin typeface="Calibri" panose="020F0502020204030204" pitchFamily="34" charset="0"/>
                </a:endParaRPr>
              </a:p>
            </p:txBody>
          </p:sp>
          <p:grpSp>
            <p:nvGrpSpPr>
              <p:cNvPr id="74" name="Group 73"/>
              <p:cNvGrpSpPr/>
              <p:nvPr/>
            </p:nvGrpSpPr>
            <p:grpSpPr>
              <a:xfrm>
                <a:off x="509743" y="3107531"/>
                <a:ext cx="954236" cy="1020914"/>
                <a:chOff x="1113576" y="2128547"/>
                <a:chExt cx="1341894" cy="1435661"/>
              </a:xfrm>
            </p:grpSpPr>
            <p:sp>
              <p:nvSpPr>
                <p:cNvPr id="75" name="Isosceles Triangle 8"/>
                <p:cNvSpPr/>
                <p:nvPr/>
              </p:nvSpPr>
              <p:spPr>
                <a:xfrm rot="11583574">
                  <a:off x="2328985" y="2133678"/>
                  <a:ext cx="126485" cy="127244"/>
                </a:xfrm>
                <a:custGeom>
                  <a:avLst/>
                  <a:gdLst>
                    <a:gd name="connsiteX0" fmla="*/ 0 w 153184"/>
                    <a:gd name="connsiteY0" fmla="*/ 161925 h 161925"/>
                    <a:gd name="connsiteX1" fmla="*/ 76592 w 153184"/>
                    <a:gd name="connsiteY1" fmla="*/ 0 h 161925"/>
                    <a:gd name="connsiteX2" fmla="*/ 153184 w 153184"/>
                    <a:gd name="connsiteY2" fmla="*/ 161925 h 161925"/>
                    <a:gd name="connsiteX3" fmla="*/ 0 w 153184"/>
                    <a:gd name="connsiteY3" fmla="*/ 161925 h 161925"/>
                    <a:gd name="connsiteX0" fmla="*/ 0 w 153184"/>
                    <a:gd name="connsiteY0" fmla="*/ 168382 h 168382"/>
                    <a:gd name="connsiteX1" fmla="*/ 104428 w 153184"/>
                    <a:gd name="connsiteY1" fmla="*/ 0 h 168382"/>
                    <a:gd name="connsiteX2" fmla="*/ 153184 w 153184"/>
                    <a:gd name="connsiteY2" fmla="*/ 168382 h 168382"/>
                    <a:gd name="connsiteX3" fmla="*/ 0 w 153184"/>
                    <a:gd name="connsiteY3" fmla="*/ 168382 h 168382"/>
                    <a:gd name="connsiteX0" fmla="*/ 0 w 128649"/>
                    <a:gd name="connsiteY0" fmla="*/ 84467 h 168382"/>
                    <a:gd name="connsiteX1" fmla="*/ 79893 w 128649"/>
                    <a:gd name="connsiteY1" fmla="*/ 0 h 168382"/>
                    <a:gd name="connsiteX2" fmla="*/ 128649 w 128649"/>
                    <a:gd name="connsiteY2" fmla="*/ 168382 h 168382"/>
                    <a:gd name="connsiteX3" fmla="*/ 0 w 128649"/>
                    <a:gd name="connsiteY3" fmla="*/ 84467 h 168382"/>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28649"/>
                    <a:gd name="connsiteY0" fmla="*/ 22913 h 106828"/>
                    <a:gd name="connsiteX1" fmla="*/ 99061 w 128649"/>
                    <a:gd name="connsiteY1" fmla="*/ 0 h 106828"/>
                    <a:gd name="connsiteX2" fmla="*/ 128649 w 128649"/>
                    <a:gd name="connsiteY2" fmla="*/ 106828 h 106828"/>
                    <a:gd name="connsiteX3" fmla="*/ 0 w 128649"/>
                    <a:gd name="connsiteY3" fmla="*/ 22913 h 106828"/>
                    <a:gd name="connsiteX0" fmla="*/ 0 w 130801"/>
                    <a:gd name="connsiteY0" fmla="*/ 13634 h 106828"/>
                    <a:gd name="connsiteX1" fmla="*/ 101213 w 130801"/>
                    <a:gd name="connsiteY1" fmla="*/ 0 h 106828"/>
                    <a:gd name="connsiteX2" fmla="*/ 130801 w 130801"/>
                    <a:gd name="connsiteY2" fmla="*/ 106828 h 106828"/>
                    <a:gd name="connsiteX3" fmla="*/ 0 w 130801"/>
                    <a:gd name="connsiteY3" fmla="*/ 13634 h 106828"/>
                    <a:gd name="connsiteX0" fmla="*/ 0 w 130801"/>
                    <a:gd name="connsiteY0" fmla="*/ 18274 h 111468"/>
                    <a:gd name="connsiteX1" fmla="*/ 100137 w 130801"/>
                    <a:gd name="connsiteY1" fmla="*/ 0 h 111468"/>
                    <a:gd name="connsiteX2" fmla="*/ 130801 w 130801"/>
                    <a:gd name="connsiteY2" fmla="*/ 111468 h 111468"/>
                    <a:gd name="connsiteX3" fmla="*/ 0 w 130801"/>
                    <a:gd name="connsiteY3" fmla="*/ 18274 h 111468"/>
                  </a:gdLst>
                  <a:ahLst/>
                  <a:cxnLst>
                    <a:cxn ang="0">
                      <a:pos x="connsiteX0" y="connsiteY0"/>
                    </a:cxn>
                    <a:cxn ang="0">
                      <a:pos x="connsiteX1" y="connsiteY1"/>
                    </a:cxn>
                    <a:cxn ang="0">
                      <a:pos x="connsiteX2" y="connsiteY2"/>
                    </a:cxn>
                    <a:cxn ang="0">
                      <a:pos x="connsiteX3" y="connsiteY3"/>
                    </a:cxn>
                  </a:cxnLst>
                  <a:rect l="l" t="t" r="r" b="b"/>
                  <a:pathLst>
                    <a:path w="130801" h="111468">
                      <a:moveTo>
                        <a:pt x="0" y="18274"/>
                      </a:moveTo>
                      <a:lnTo>
                        <a:pt x="100137" y="0"/>
                      </a:lnTo>
                      <a:lnTo>
                        <a:pt x="130801" y="111468"/>
                      </a:lnTo>
                      <a:lnTo>
                        <a:pt x="0" y="18274"/>
                      </a:lnTo>
                      <a:close/>
                    </a:path>
                  </a:pathLst>
                </a:cu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1707" dirty="0">
                    <a:solidFill>
                      <a:srgbClr val="FFFFFF"/>
                    </a:solidFill>
                    <a:latin typeface="Calibri" panose="020F0502020204030204" pitchFamily="34" charset="0"/>
                  </a:endParaRPr>
                </a:p>
              </p:txBody>
            </p:sp>
            <p:sp>
              <p:nvSpPr>
                <p:cNvPr id="76" name="Flowchart: Off-page Connector 75"/>
                <p:cNvSpPr/>
                <p:nvPr/>
              </p:nvSpPr>
              <p:spPr>
                <a:xfrm>
                  <a:off x="1113576" y="2128547"/>
                  <a:ext cx="1228575" cy="1435661"/>
                </a:xfrm>
                <a:prstGeom prst="flowChartOffpageConnector">
                  <a:avLst/>
                </a:prstGeom>
                <a:ln/>
              </p:spPr>
              <p:style>
                <a:lnRef idx="2">
                  <a:schemeClr val="dk1"/>
                </a:lnRef>
                <a:fillRef idx="1">
                  <a:schemeClr val="lt1"/>
                </a:fillRef>
                <a:effectRef idx="0">
                  <a:schemeClr val="dk1"/>
                </a:effectRef>
                <a:fontRef idx="minor">
                  <a:schemeClr val="dk1"/>
                </a:fontRef>
              </p:style>
              <p:txBody>
                <a:bodyPr rtlCol="0" anchor="ctr"/>
                <a:lstStyle/>
                <a:p>
                  <a:pPr algn="ctr" defTabSz="609570"/>
                  <a:endParaRPr lang="en-US" sz="1707" dirty="0">
                    <a:solidFill>
                      <a:srgbClr val="FFFFFF"/>
                    </a:solidFill>
                    <a:latin typeface="Calibri" panose="020F0502020204030204" pitchFamily="34" charset="0"/>
                  </a:endParaRPr>
                </a:p>
              </p:txBody>
            </p:sp>
          </p:grpSp>
        </p:grpSp>
        <p:pic>
          <p:nvPicPr>
            <p:cNvPr id="77" name="Picture 2" descr="Image result for sales forecast icon"/>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9749" y="4529242"/>
              <a:ext cx="550212" cy="5502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3256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 id="{A9958B6B-6DBB-4BDA-9276-33B43536F4D2}" vid="{0F3F4A10-55BC-444D-B236-73100B8269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87B40EF3A2ACC24FBC29E6689819F2550030FF8B6612B8F046B969926EF2E043B0" ma:contentTypeVersion="20" ma:contentTypeDescription="" ma:contentTypeScope="" ma:versionID="a2180d79b53e519452bb2e3507bcbbac">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b2f29b1614f885afe7a07bc88044f138"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jf6c112928f14c30a6627f64d536a738" minOccurs="0"/>
                <xsd:element ref="ns2:TaxCatchAll" minOccurs="0"/>
                <xsd:element ref="ns2:TaxCatchAllLabel" minOccurs="0"/>
                <xsd:element ref="ns2:a5dea8e4894849ecb670363feb574b5c" minOccurs="0"/>
                <xsd:element ref="ns2:oddac9f5954d4f2b8cc22882a67a0a55" minOccurs="0"/>
                <xsd:element ref="ns2:jb3c803b1b7d46f6b151d79f964b244d" minOccurs="0"/>
                <xsd:element ref="ns2:o17a2cac02b44a59945c74e986caaa1d" minOccurs="0"/>
                <xsd:element ref="ns3:ArchivalDate" minOccurs="0"/>
                <xsd:element ref="ns1:_dlc_Exempt" minOccurs="0"/>
                <xsd:element ref="ns1:_dlc_ExpireDateSaved" minOccurs="0"/>
                <xsd:element ref="ns1:_dlc_ExpireDate" minOccurs="0"/>
                <xsd:element ref="ns3:_x0075_g01"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48" nillable="true" ma:displayName="Exempt from Policy" ma:hidden="true" ma:internalName="_dlc_Exempt" ma:readOnly="true">
      <xsd:simpleType>
        <xsd:restriction base="dms:Unknown"/>
      </xsd:simpleType>
    </xsd:element>
    <xsd:element name="_dlc_ExpireDateSaved" ma:index="49" nillable="true" ma:displayName="Original Expiration Date" ma:hidden="true" ma:internalName="_dlc_ExpireDateSaved" ma:readOnly="true">
      <xsd:simpleType>
        <xsd:restriction base="dms:DateTime"/>
      </xsd:simpleType>
    </xsd:element>
    <xsd:element name="_dlc_ExpireDate" ma:index="5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2"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3"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4"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5"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6"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7"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8" nillable="true" ma:displayName="Approved Date" ma:format="DateTime" ma:internalName="Approved_x0020_Date">
      <xsd:simpleType>
        <xsd:restriction base="dms:DateTime"/>
      </xsd:simpleType>
    </xsd:element>
    <xsd:element name="Approvers" ma:index="19" nillable="true" ma:displayName="Approvers" ma:internalName="Approvers">
      <xsd:simpleType>
        <xsd:restriction base="dms:Text">
          <xsd:maxLength value="255"/>
        </xsd:restriction>
      </xsd:simpleType>
    </xsd:element>
    <xsd:element name="Average_x0020_Criticality_x0020_Score" ma:index="20" nillable="true" ma:displayName="Average Criticality Score" ma:decimals="2" ma:internalName="Average_x0020_Criticality_x0020_Score">
      <xsd:simpleType>
        <xsd:restriction base="dms:Number"/>
      </xsd:simpleType>
    </xsd:element>
    <xsd:element name="Champions" ma:index="21" nillable="true" ma:displayName="Champions" ma:internalName="Champions">
      <xsd:simpleType>
        <xsd:restriction base="dms:Text">
          <xsd:maxLength value="255"/>
        </xsd:restriction>
      </xsd:simpleType>
    </xsd:element>
    <xsd:element name="Contributors" ma:index="22" nillable="true" ma:displayName="Contributors" ma:internalName="Contributors">
      <xsd:simpleType>
        <xsd:restriction base="dms:Text">
          <xsd:maxLength value="255"/>
        </xsd:restriction>
      </xsd:simpleType>
    </xsd:element>
    <xsd:element name="Criticality" ma:index="23"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4" nillable="true" ma:displayName="Developers" ma:internalName="Developers">
      <xsd:simpleType>
        <xsd:restriction base="dms:Text">
          <xsd:maxLength value="255"/>
        </xsd:restriction>
      </xsd:simpleType>
    </xsd:element>
    <xsd:element name="Leadership" ma:index="25" nillable="true" ma:displayName="Leadership" ma:internalName="Leadership">
      <xsd:simpleType>
        <xsd:restriction base="dms:Text">
          <xsd:maxLength value="255"/>
        </xsd:restriction>
      </xsd:simpleType>
    </xsd:element>
    <xsd:element name="Users" ma:index="26" nillable="true" ma:displayName="Users" ma:internalName="Users">
      <xsd:simpleType>
        <xsd:restriction base="dms:Text">
          <xsd:maxLength value="255"/>
        </xsd:restriction>
      </xsd:simpleType>
    </xsd:element>
    <xsd:element name="Source_x0020_Name" ma:index="27" nillable="true" ma:displayName="Source Name" ma:internalName="Source_x0020_Name">
      <xsd:simpleType>
        <xsd:restriction base="dms:Text">
          <xsd:maxLength value="255"/>
        </xsd:restriction>
      </xsd:simpleType>
    </xsd:element>
    <xsd:element name="Last_x0020_Updated_x0020_By" ma:index="33"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4" nillable="true" ma:displayName="Rejected Date" ma:format="DateTime" ma:internalName="Rejected_x0020_Date">
      <xsd:simpleType>
        <xsd:restriction base="dms:DateTime"/>
      </xsd:simpleType>
    </xsd:element>
    <xsd:element name="jf6c112928f14c30a6627f64d536a738" ma:index="36"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37"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TaxCatchAllLabel" ma:index="38"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40" ma:taxonomy="true" ma:internalName="a5dea8e4894849ecb670363feb574b5c" ma:taxonomyFieldName="Initiative_x002F_Charter" ma:displayName="Initiative/Charter" ma:readOnly="false"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oddac9f5954d4f2b8cc22882a67a0a55" ma:index="42" nillable="true" ma:taxonomy="true" ma:internalName="oddac9f5954d4f2b8cc22882a67a0a55" ma:taxonomyFieldName="Track" ma:displayName="Track" ma:default="" ma:fieldId="{8ddac9f5-954d-4f2b-8cc2-2882a67a0a55}" ma:taxonomyMulti="true" ma:sspId="da2a8d6e-eaef-4067-bfde-2a78757b0a8e" ma:termSetId="270ae99c-98b3-420a-8762-b043229c3bc7" ma:anchorId="00000000-0000-0000-0000-000000000000" ma:open="false" ma:isKeyword="false">
      <xsd:complexType>
        <xsd:sequence>
          <xsd:element ref="pc:Terms" minOccurs="0" maxOccurs="1"/>
        </xsd:sequence>
      </xsd:complexType>
    </xsd:element>
    <xsd:element name="jb3c803b1b7d46f6b151d79f964b244d" ma:index="44"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o17a2cac02b44a59945c74e986caaa1d" ma:index="46" nillable="true" ma:taxonomy="true" ma:internalName="o17a2cac02b44a59945c74e986caaa1d" ma:taxonomyFieldName="Template_x0020_Type" ma:displayName="Template Type" ma:default="" ma:fieldId="{817a2cac-02b4-4a59-945c-74e986caaa1d}" ma:taxonomyMulti="true" ma:sspId="da2a8d6e-eaef-4067-bfde-2a78757b0a8e" ma:termSetId="3d9c851c-2c54-4358-8a86-e795e7497a33" ma:anchorId="00000000-0000-0000-0000-000000000000" ma:open="false" ma:isKeyword="false">
      <xsd:complexType>
        <xsd:sequence>
          <xsd:element ref="pc:Terms" minOccurs="0" maxOccurs="1"/>
        </xsd:sequence>
      </xsd:complexType>
    </xsd:element>
    <xsd:element name="LessonsLearntlinkUrl" ma:index="53"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7" nillable="true" ma:displayName="ArchivalDate" ma:format="DateOnly" ma:hidden="true" ma:internalName="ArchivalDate" ma:readOnly="false">
      <xsd:simpleType>
        <xsd:restriction base="dms:DateTime"/>
      </xsd:simpleType>
    </xsd:element>
    <xsd:element name="_x0075_g01" ma:index="52" nillable="true" ma:displayName="Text" ma:internalName="_x0075_g01">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1"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41</Value>
      <Value>14</Value>
    </TaxCatchAll>
    <oddac9f5954d4f2b8cc22882a67a0a55 xmlns="3a98b63c-e4b6-4949-b066-c7278696d2a3">
      <Terms xmlns="http://schemas.microsoft.com/office/infopath/2007/PartnerControls"/>
    </oddac9f5954d4f2b8cc22882a67a0a55>
    <IsCertified xmlns="3a98b63c-e4b6-4949-b066-c7278696d2a3">No</IsCertified>
    <Approved_x0020_Date xmlns="3a98b63c-e4b6-4949-b066-c7278696d2a3">2020-01-02T09:02:21+00:00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Mohan, Vijay (Cognizant)</DisplayName>
        <AccountId>276</AccountId>
        <AccountType/>
      </UserInfo>
    </Last_x0020_Updated_x0020_By>
    <Description_x0020_Of_x0020_The_x0020_Asset xmlns="3a98b63c-e4b6-4949-b066-c7278696d2a3">DE 2020 Presentation template.</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Pursuit</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TermInfo xmlns="http://schemas.microsoft.com/office/infopath/2007/PartnerControls">
          <TermName xmlns="http://schemas.microsoft.com/office/infopath/2007/PartnerControls">Delivery Excellence</TermName>
          <TermId xmlns="http://schemas.microsoft.com/office/infopath/2007/PartnerControls">415f9a5a-8ea2-40e5-be30-6a9427a66a59</TermId>
        </TermInfo>
      </Terms>
    </a5dea8e4894849ecb670363feb574b5c>
    <Asset_x0020_Owner xmlns="3a98b63c-e4b6-4949-b066-c7278696d2a3">
      <UserInfo>
        <DisplayName>i:0#.w|cts\189541</DisplayName>
        <AccountId>276</AccountId>
        <AccountType/>
      </UserInfo>
    </Asset_x0020_Owner>
    <Champions xmlns="3a98b63c-e4b6-4949-b066-c7278696d2a3">DE_Champions</Champions>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Available for Distribution</Confidentiality>
    <LessonsLearntlinkUrl xmlns="3a98b63c-e4b6-4949-b066-c7278696d2a3" xsi:nil="true"/>
    <o17a2cac02b44a59945c74e986caaa1d xmlns="3a98b63c-e4b6-4949-b066-c7278696d2a3">
      <Terms xmlns="http://schemas.microsoft.com/office/infopath/2007/PartnerControls"/>
    </o17a2cac02b44a59945c74e986caaa1d>
    <_x0075_g01 xmlns="8eee6e3a-f15c-45a4-a98e-64b2de71ed30" xsi:nil="true"/>
    <jb3c803b1b7d46f6b151d79f964b244d xmlns="3a98b63c-e4b6-4949-b066-c7278696d2a3">
      <Terms xmlns="http://schemas.microsoft.com/office/infopath/2007/PartnerControls"/>
    </jb3c803b1b7d46f6b151d79f964b24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A8D265-C2FD-419C-AE0E-12077F9E5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BA4A43-4DEB-41B1-8214-1B44DCEFF617}">
  <ds:schemaRefs>
    <ds:schemaRef ds:uri="http://www.w3.org/XML/1998/namespace"/>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8eee6e3a-f15c-45a4-a98e-64b2de71ed30"/>
    <ds:schemaRef ds:uri="3a98b63c-e4b6-4949-b066-c7278696d2a3"/>
    <ds:schemaRef ds:uri="http://schemas.microsoft.com/sharepoint/v3"/>
  </ds:schemaRefs>
</ds:datastoreItem>
</file>

<file path=customXml/itemProps3.xml><?xml version="1.0" encoding="utf-8"?>
<ds:datastoreItem xmlns:ds="http://schemas.openxmlformats.org/officeDocument/2006/customXml" ds:itemID="{6033C16D-F868-43FF-9A83-5B254BF351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42310</TotalTime>
  <Words>5035</Words>
  <Application>Microsoft Office PowerPoint</Application>
  <PresentationFormat>Widescreen</PresentationFormat>
  <Paragraphs>461</Paragraphs>
  <Slides>30</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40" baseType="lpstr">
      <vt:lpstr>ＭＳ Ｐゴシック</vt:lpstr>
      <vt:lpstr>Arial</vt:lpstr>
      <vt:lpstr>Calibri</vt:lpstr>
      <vt:lpstr>Courier New</vt:lpstr>
      <vt:lpstr>Segoe UI</vt:lpstr>
      <vt:lpstr>Wingdings</vt:lpstr>
      <vt:lpstr>2018 White Graphic</vt:lpstr>
      <vt:lpstr>Cognizantnewbrand</vt:lpstr>
      <vt:lpstr>Cognizant</vt:lpstr>
      <vt:lpstr>Document</vt:lpstr>
      <vt:lpstr>ISG Area: Sales &amp; Marketing Idea Title: AIMAX- Marketing Optimizer Problem Statement: Our AIMAX Tool  helps Brand and Marketing teams to take informed strategic and tactical marketing decisions by providing actionable insights to develop effective promotional strategies. With use of AI/ML, the application has built-in cognitive capability to determine the principal components influencing relation between promotion type and growth, define appropriate customer segments using both potential and behavior features, perform dynamic market sizing with prospective view considering future events and eventually provide recommendations for optimal marketing mix to maximize effectiveness and generate the highest return on promotional investment.  </vt:lpstr>
      <vt:lpstr>How to Use This Document</vt:lpstr>
      <vt:lpstr>Table of Contents</vt:lpstr>
      <vt:lpstr>Vision Statement</vt:lpstr>
      <vt:lpstr>Executive Summary</vt:lpstr>
      <vt:lpstr>Executive Summary</vt:lpstr>
      <vt:lpstr>Business Need—Statement &amp; Analysis</vt:lpstr>
      <vt:lpstr>AIMAX Solution &amp; Stakeholders</vt:lpstr>
      <vt:lpstr>Features and Capability Overview</vt:lpstr>
      <vt:lpstr>High-level Process Overview</vt:lpstr>
      <vt:lpstr>High level Solution Architecture</vt:lpstr>
      <vt:lpstr>Pre-Post Assessment – User Journey Map</vt:lpstr>
      <vt:lpstr>User Journey Map – Post AIMAX</vt:lpstr>
      <vt:lpstr>Innovation / Business Impact</vt:lpstr>
      <vt:lpstr>Use case 1: Optimal Promotional Channel Marketing Mix with AI-based recommendation</vt:lpstr>
      <vt:lpstr>Use case 2: Channel-Impact Simulator</vt:lpstr>
      <vt:lpstr>Use case 3: Brand Performance Analysis with Market Simulator for forecasting future performance</vt:lpstr>
      <vt:lpstr>Prototype Readiness </vt:lpstr>
      <vt:lpstr>Recommended implementation schedule</vt:lpstr>
      <vt:lpstr>Risks</vt:lpstr>
      <vt:lpstr>Financials—Costs</vt:lpstr>
      <vt:lpstr>Financials—ROI</vt:lpstr>
      <vt:lpstr>Summary- Key Highlights</vt:lpstr>
      <vt:lpstr>Thank you</vt:lpstr>
      <vt:lpstr>Business Need—Statement &amp; Analysis</vt:lpstr>
      <vt:lpstr>Activity 1: User Persona / Experience </vt:lpstr>
      <vt:lpstr>Activity 2: User Journey Map – Template </vt:lpstr>
      <vt:lpstr>Draw the User Journey Map</vt:lpstr>
      <vt:lpstr>Value Proposition Canvas – Sample Template</vt:lpstr>
      <vt:lpstr>Executive Summary</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Rajendra Jain, Siddharth (Cognizant)</cp:lastModifiedBy>
  <cp:revision>1097</cp:revision>
  <dcterms:created xsi:type="dcterms:W3CDTF">2018-12-11T06:40:21Z</dcterms:created>
  <dcterms:modified xsi:type="dcterms:W3CDTF">2020-10-08T01:34:40Z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0x01010087B40EF3A2ACC24FBC29E6689819F2550030FF8B6612B8F046B969926EF2E043B0</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