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324" r:id="rId2"/>
    <p:sldId id="463" r:id="rId3"/>
    <p:sldId id="455" r:id="rId4"/>
    <p:sldId id="471" r:id="rId5"/>
    <p:sldId id="474" r:id="rId6"/>
    <p:sldId id="467" r:id="rId7"/>
    <p:sldId id="475" r:id="rId8"/>
    <p:sldId id="476" r:id="rId9"/>
    <p:sldId id="473" r:id="rId10"/>
    <p:sldId id="47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D1"/>
    <a:srgbClr val="3C1053"/>
    <a:srgbClr val="5C068C"/>
    <a:srgbClr val="C800A1"/>
    <a:srgbClr val="6BB445"/>
    <a:srgbClr val="FF8F1C"/>
    <a:srgbClr val="840B55"/>
    <a:srgbClr val="F4633A"/>
    <a:srgbClr val="5C338C"/>
    <a:srgbClr val="39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343" autoAdjust="0"/>
  </p:normalViewPr>
  <p:slideViewPr>
    <p:cSldViewPr snapToGrid="0">
      <p:cViewPr varScale="1">
        <p:scale>
          <a:sx n="92" d="100"/>
          <a:sy n="92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aju.Chowdhury@Cognizant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757277"/>
            <a:ext cx="8448675" cy="371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612" y="1606146"/>
            <a:ext cx="84486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endParaRPr lang="en-US" b="1" kern="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SGO </a:t>
            </a:r>
            <a:r>
              <a:rPr lang="en-US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Commercial– Field Force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Engagement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Name: Mendel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073344"/>
            <a:ext cx="8385048" cy="7442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4048" y="2701636"/>
            <a:ext cx="3803488" cy="46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contact Raju Chowdhury (</a:t>
            </a:r>
            <a:r>
              <a:rPr lang="en-US" sz="1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Raju.Chowdhury@Cognizant.com</a:t>
            </a:r>
            <a:r>
              <a:rPr lang="en-US" sz="1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 any additional details.</a:t>
            </a:r>
            <a:endParaRPr lang="en-US" sz="10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0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34" y="121921"/>
            <a:ext cx="8385048" cy="795528"/>
          </a:xfrm>
        </p:spPr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0435" y="1901630"/>
            <a:ext cx="8890047" cy="1408386"/>
            <a:chOff x="160435" y="1900956"/>
            <a:chExt cx="8890047" cy="1408386"/>
          </a:xfrm>
        </p:grpSpPr>
        <p:sp>
          <p:nvSpPr>
            <p:cNvPr id="6" name="Rectangle 5"/>
            <p:cNvSpPr/>
            <p:nvPr/>
          </p:nvSpPr>
          <p:spPr>
            <a:xfrm>
              <a:off x="270164" y="2293679"/>
              <a:ext cx="8780318" cy="1015663"/>
            </a:xfrm>
            <a:prstGeom prst="rect">
              <a:avLst/>
            </a:prstGeom>
          </p:spPr>
          <p:txBody>
            <a:bodyPr wrap="square" numCol="2">
              <a:spAutoFit/>
            </a:bodyPr>
            <a:lstStyle/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Standardize promotional planning</a:t>
              </a: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Maximum utilization of promotional calls</a:t>
              </a: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Multiuser facility for cross hierarchy view</a:t>
              </a: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Uniform </a:t>
              </a:r>
              <a:r>
                <a:rPr lang="en-US" sz="14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 of </a:t>
              </a: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markets across geographies</a:t>
              </a:r>
              <a:endParaRPr lang="en-US" sz="14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Comprehensive </a:t>
              </a:r>
              <a:r>
                <a:rPr lang="en-US" sz="14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valuation of Rep’s performance</a:t>
              </a:r>
            </a:p>
            <a:p>
              <a:pPr marL="285750" indent="-285750"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archiving for retrospective analysis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435" y="2036709"/>
              <a:ext cx="8832273" cy="548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4048" y="1900956"/>
              <a:ext cx="1763881" cy="3263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u="sng" dirty="0" smtClean="0">
                  <a:solidFill>
                    <a:srgbClr val="6DB33F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Key Proposition: </a:t>
              </a:r>
              <a:endParaRPr lang="en-US" u="sng" dirty="0">
                <a:solidFill>
                  <a:srgbClr val="6DB33F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435" y="3186733"/>
            <a:ext cx="8832273" cy="1315854"/>
            <a:chOff x="160435" y="3186733"/>
            <a:chExt cx="8832273" cy="1315854"/>
          </a:xfrm>
        </p:grpSpPr>
        <p:sp>
          <p:nvSpPr>
            <p:cNvPr id="12" name="Rectangle 11"/>
            <p:cNvSpPr/>
            <p:nvPr/>
          </p:nvSpPr>
          <p:spPr>
            <a:xfrm>
              <a:off x="160435" y="3320883"/>
              <a:ext cx="8832273" cy="548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394" y="3186733"/>
              <a:ext cx="212596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u="sng" dirty="0">
                  <a:solidFill>
                    <a:srgbClr val="6DB33F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Differential </a:t>
              </a:r>
              <a:r>
                <a:rPr lang="en-US" u="sng" dirty="0" smtClean="0">
                  <a:solidFill>
                    <a:srgbClr val="6DB33F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Factors : </a:t>
              </a:r>
              <a:endParaRPr lang="en-US" u="sng" dirty="0">
                <a:solidFill>
                  <a:srgbClr val="6DB33F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164" y="3548480"/>
              <a:ext cx="8624453" cy="954107"/>
            </a:xfrm>
            <a:prstGeom prst="rect">
              <a:avLst/>
            </a:prstGeom>
          </p:spPr>
          <p:txBody>
            <a:bodyPr wrap="square" numCol="2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 of Data </a:t>
              </a:r>
              <a:r>
                <a:rPr lang="en-US" sz="14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Science </a:t>
              </a: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assess multiple touchpoints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Scalable solution for changing market aspects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Assist </a:t>
              </a:r>
              <a:r>
                <a:rPr lang="en-US" sz="14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designing right ‘Go to Market Strategy’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Recommendation engine for next interaction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Know Your Customer for in-depth 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Simple and Transparent process for faster adoption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0435" y="761884"/>
            <a:ext cx="8943595" cy="923528"/>
            <a:chOff x="160435" y="766730"/>
            <a:chExt cx="8943595" cy="923528"/>
          </a:xfrm>
        </p:grpSpPr>
        <p:sp>
          <p:nvSpPr>
            <p:cNvPr id="7" name="Rectangle 6"/>
            <p:cNvSpPr/>
            <p:nvPr/>
          </p:nvSpPr>
          <p:spPr>
            <a:xfrm>
              <a:off x="160435" y="900880"/>
              <a:ext cx="8832273" cy="548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048" y="766730"/>
              <a:ext cx="199541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u="sng" dirty="0" smtClean="0">
                  <a:solidFill>
                    <a:srgbClr val="6DB33F"/>
                  </a:solidFill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Business Objective:</a:t>
              </a:r>
              <a:endParaRPr lang="en-US" u="sng" dirty="0">
                <a:solidFill>
                  <a:srgbClr val="6DB33F"/>
                </a:solidFill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3712" y="1136260"/>
              <a:ext cx="8780318" cy="553998"/>
            </a:xfrm>
            <a:prstGeom prst="rect">
              <a:avLst/>
            </a:prstGeom>
          </p:spPr>
          <p:txBody>
            <a:bodyPr wrap="square" numCol="1">
              <a:spAutoFit/>
            </a:bodyPr>
            <a:lstStyle/>
            <a:p>
              <a:pPr>
                <a:lnSpc>
                  <a:spcPts val="1800"/>
                </a:lnSpc>
                <a:buClr>
                  <a:schemeClr val="bg1">
                    <a:lumMod val="50000"/>
                  </a:schemeClr>
                </a:buClr>
              </a:pPr>
              <a:r>
                <a:rPr lang="en-US" sz="14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Building a state-of-the-art SFE solution which will provide timely insights to Field Representatives and Area Sales Managers to take “Right Decision in Right Manner at Right time”.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5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55810"/>
            <a:ext cx="8385048" cy="283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2018 Cognizant</a:t>
            </a: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B1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B14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75" y="885348"/>
            <a:ext cx="3175313" cy="929679"/>
            <a:chOff x="68575" y="885348"/>
            <a:chExt cx="3175313" cy="929679"/>
          </a:xfrm>
        </p:grpSpPr>
        <p:pic>
          <p:nvPicPr>
            <p:cNvPr id="34" name="Picture 2" descr="Image resul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62" y="1090255"/>
              <a:ext cx="724771" cy="72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1071846" y="1464671"/>
              <a:ext cx="217204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978092" y="1146495"/>
              <a:ext cx="2234859" cy="2762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Clients from different geographies send customization request to Cognizant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575" y="885348"/>
              <a:ext cx="274320" cy="274320"/>
              <a:chOff x="640079" y="2350463"/>
              <a:chExt cx="365760" cy="36576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40079" y="2350463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85799" y="2396183"/>
                <a:ext cx="274320" cy="27432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1</a:t>
                </a:r>
                <a:endParaRPr lang="en-US" sz="1000" b="1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67425" y="907470"/>
            <a:ext cx="3188960" cy="907557"/>
            <a:chOff x="3267425" y="907470"/>
            <a:chExt cx="3188960" cy="907557"/>
          </a:xfrm>
        </p:grpSpPr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467" y="1062665"/>
              <a:ext cx="752362" cy="75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Straight Arrow Connector 37"/>
            <p:cNvCxnSpPr/>
            <p:nvPr/>
          </p:nvCxnSpPr>
          <p:spPr>
            <a:xfrm>
              <a:off x="4284343" y="1422774"/>
              <a:ext cx="217204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103325" y="1077266"/>
              <a:ext cx="2276694" cy="36576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Cognizant does  the necessary customization </a:t>
              </a: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in solution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and shares back the </a:t>
              </a: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version.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67425" y="907470"/>
              <a:ext cx="274320" cy="274320"/>
              <a:chOff x="640079" y="2350463"/>
              <a:chExt cx="365760" cy="36576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40079" y="2350463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85799" y="2396183"/>
                <a:ext cx="274320" cy="27432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2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60093" y="893614"/>
            <a:ext cx="2313703" cy="792624"/>
            <a:chOff x="6460093" y="893614"/>
            <a:chExt cx="2313703" cy="792624"/>
          </a:xfrm>
        </p:grpSpPr>
        <p:pic>
          <p:nvPicPr>
            <p:cNvPr id="43" name="Picture 2" descr="https://cdn2.iconfinder.com/data/icons/designers-and-developers-icon-set/32/adjustment_tuning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518" y="1176604"/>
              <a:ext cx="407849" cy="408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7049860" y="1075194"/>
              <a:ext cx="1723936" cy="61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Setting </a:t>
              </a:r>
              <a:r>
                <a:rPr lang="en-US" sz="899" b="1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Context</a:t>
              </a: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: 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ASM 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and Brand Managers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to identify</a:t>
              </a:r>
              <a:r>
                <a:rPr kumimoji="0" lang="en-US" sz="899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profiling parameters within their region</a:t>
              </a:r>
              <a:endParaRPr kumimoji="0" lang="en-US" sz="8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460093" y="893614"/>
              <a:ext cx="274320" cy="274320"/>
              <a:chOff x="640079" y="2350463"/>
              <a:chExt cx="365760" cy="3657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40079" y="2350463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85799" y="2396183"/>
                <a:ext cx="274320" cy="27432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3</a:t>
                </a:r>
                <a:endParaRPr lang="en-US" sz="1000" b="1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139020" y="2095914"/>
            <a:ext cx="2859849" cy="1768013"/>
            <a:chOff x="6139020" y="2095914"/>
            <a:chExt cx="2859849" cy="1768013"/>
          </a:xfrm>
        </p:grpSpPr>
        <p:sp>
          <p:nvSpPr>
            <p:cNvPr id="93" name="Rectangle 92"/>
            <p:cNvSpPr/>
            <p:nvPr/>
          </p:nvSpPr>
          <p:spPr>
            <a:xfrm>
              <a:off x="7114664" y="2254315"/>
              <a:ext cx="1884205" cy="50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Tracking performance: 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Portfolio Owners </a:t>
              </a:r>
              <a:r>
                <a:rPr kumimoji="0" 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 assess the performance 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and take strategic decisions.</a:t>
              </a:r>
              <a:endParaRPr kumimoji="0" lang="en-US" sz="8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pic>
          <p:nvPicPr>
            <p:cNvPr id="94" name="Picture 10" descr="http://clientcommand.com/media/icon-sal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103" y="2253858"/>
              <a:ext cx="737561" cy="505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" name="Group 97"/>
            <p:cNvGrpSpPr/>
            <p:nvPr/>
          </p:nvGrpSpPr>
          <p:grpSpPr>
            <a:xfrm>
              <a:off x="6139020" y="2095914"/>
              <a:ext cx="274320" cy="274320"/>
              <a:chOff x="640079" y="2350463"/>
              <a:chExt cx="365760" cy="36576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640079" y="2350463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85799" y="2396183"/>
                <a:ext cx="274320" cy="27432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6</a:t>
                </a:r>
              </a:p>
            </p:txBody>
          </p:sp>
        </p:grpSp>
        <p:cxnSp>
          <p:nvCxnSpPr>
            <p:cNvPr id="88" name="Elbow Connector 87"/>
            <p:cNvCxnSpPr>
              <a:endCxn id="93" idx="2"/>
            </p:cNvCxnSpPr>
            <p:nvPr/>
          </p:nvCxnSpPr>
          <p:spPr>
            <a:xfrm flipV="1">
              <a:off x="7400475" y="2759146"/>
              <a:ext cx="656292" cy="1104781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7002" y="1686238"/>
            <a:ext cx="7824826" cy="1026207"/>
            <a:chOff x="87002" y="1686238"/>
            <a:chExt cx="7824826" cy="1026207"/>
          </a:xfrm>
        </p:grpSpPr>
        <p:cxnSp>
          <p:nvCxnSpPr>
            <p:cNvPr id="58" name="Elbow Connector 57"/>
            <p:cNvCxnSpPr>
              <a:stCxn id="44" idx="2"/>
            </p:cNvCxnSpPr>
            <p:nvPr/>
          </p:nvCxnSpPr>
          <p:spPr>
            <a:xfrm rot="5400000">
              <a:off x="4482828" y="-1285562"/>
              <a:ext cx="457200" cy="6400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7002" y="2012376"/>
              <a:ext cx="2726976" cy="700069"/>
              <a:chOff x="87002" y="2012376"/>
              <a:chExt cx="2726976" cy="700069"/>
            </a:xfrm>
          </p:grpSpPr>
          <p:pic>
            <p:nvPicPr>
              <p:cNvPr id="47" name="Picture 5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958" y="2255020"/>
                <a:ext cx="573573" cy="433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929773" y="2207614"/>
                <a:ext cx="1884205" cy="5048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35" tIns="34267" rIns="68535" bIns="34267"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Distribution among Reps: T</a:t>
                </a:r>
                <a:r>
                  <a:rPr kumimoji="0" lang="en-US" sz="8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he </a:t>
                </a:r>
                <a:r>
                  <a:rPr lang="en-US" sz="899" dirty="0" smtClean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Calibri" pitchFamily="34" charset="0"/>
                  </a:rPr>
                  <a:t>application link is shared with field reps with latest market configuration</a:t>
                </a:r>
                <a:endParaRPr kumimoji="0" 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87002" y="2012376"/>
                <a:ext cx="274320" cy="274320"/>
                <a:chOff x="640079" y="2350463"/>
                <a:chExt cx="365760" cy="36576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640079" y="2350463"/>
                  <a:ext cx="365760" cy="3657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85799" y="2396183"/>
                  <a:ext cx="274320" cy="274320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/>
                    <a:t>4</a:t>
                  </a:r>
                  <a:endParaRPr lang="en-US" sz="1000" b="1" dirty="0"/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1507714" y="2687871"/>
            <a:ext cx="5995241" cy="1941587"/>
            <a:chOff x="1507714" y="2687871"/>
            <a:chExt cx="5995241" cy="1941587"/>
          </a:xfrm>
        </p:grpSpPr>
        <p:sp>
          <p:nvSpPr>
            <p:cNvPr id="64" name="Rounded Rectangle 63"/>
            <p:cNvSpPr/>
            <p:nvPr/>
          </p:nvSpPr>
          <p:spPr>
            <a:xfrm>
              <a:off x="1767908" y="3020734"/>
              <a:ext cx="5587660" cy="160872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510178" y="2902855"/>
              <a:ext cx="2103120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99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Continuous Evolving Model</a:t>
              </a:r>
              <a:endParaRPr kumimoji="0" lang="en-US" sz="1599" b="1" i="0" u="none" strike="noStrike" kern="0" cap="none" spc="-4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66" name="Elbow Connector 65"/>
            <p:cNvCxnSpPr/>
            <p:nvPr/>
          </p:nvCxnSpPr>
          <p:spPr>
            <a:xfrm>
              <a:off x="1511028" y="2688492"/>
              <a:ext cx="274320" cy="1097280"/>
            </a:xfrm>
            <a:prstGeom prst="bentConnector3">
              <a:avLst>
                <a:gd name="adj1" fmla="val 296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3212245" y="2743618"/>
              <a:ext cx="274320" cy="274320"/>
              <a:chOff x="640079" y="2350463"/>
              <a:chExt cx="365760" cy="36576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40079" y="2350463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5799" y="2396183"/>
                <a:ext cx="274320" cy="27432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/>
                  <a:t>5</a:t>
                </a:r>
                <a:endParaRPr lang="en-US" sz="1000" b="1" dirty="0"/>
              </a:p>
            </p:txBody>
          </p:sp>
        </p:grpSp>
        <p:pic>
          <p:nvPicPr>
            <p:cNvPr id="72" name="Picture 2" descr="Image result for execution icon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681" y="3419304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5467561" y="3218954"/>
              <a:ext cx="1884205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Account Profiling:</a:t>
              </a:r>
              <a:r>
                <a:rPr kumimoji="0" lang="en-US" sz="89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Rep enters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HCP interaction information 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</a:t>
              </a:r>
              <a:endParaRPr kumimoji="0" 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pic>
          <p:nvPicPr>
            <p:cNvPr id="74" name="Picture 2" descr="http://thumb18.shutterstock.com/photos/thumb_large/248635/248635,1253675919,3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3"/>
            <a:stretch/>
          </p:blipFill>
          <p:spPr bwMode="auto">
            <a:xfrm>
              <a:off x="5069729" y="3197577"/>
              <a:ext cx="441688" cy="43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Rectangle 76"/>
            <p:cNvSpPr/>
            <p:nvPr/>
          </p:nvSpPr>
          <p:spPr>
            <a:xfrm>
              <a:off x="2250018" y="3177390"/>
              <a:ext cx="182880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pPr lvl="0">
                <a:defRPr/>
              </a:pP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HCP</a:t>
              </a:r>
              <a:r>
                <a:rPr kumimoji="0" lang="en-US" sz="899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360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⁰</a:t>
              </a: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:</a:t>
              </a:r>
              <a:r>
                <a:rPr kumimoji="0" lang="en-US" sz="8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C</a:t>
              </a:r>
              <a:r>
                <a:rPr kumimoji="0" lang="en-US" sz="899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onsumer behavior and trends using open source data</a:t>
              </a:r>
              <a:endParaRPr kumimoji="0" 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67561" y="3680773"/>
              <a:ext cx="1932914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Segmentation : </a:t>
              </a:r>
              <a:r>
                <a:rPr lang="en-US" sz="9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Accounts are segmented </a:t>
              </a:r>
              <a:r>
                <a:rPr lang="en-US" sz="9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using AI/ML Clustering</a:t>
              </a:r>
              <a:endParaRPr lang="en-US" sz="9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9" name="Picture 4" descr="http://www.changezone.com/images/segmentati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1EFE3"/>
                </a:clrFrom>
                <a:clrTo>
                  <a:srgbClr val="F1EFE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879" y="3728732"/>
              <a:ext cx="457200" cy="388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Next best action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02" y="4222230"/>
              <a:ext cx="428752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2250018" y="4175585"/>
              <a:ext cx="1635169" cy="369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899" b="1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NBA/NBP: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Suggestion for Reps to 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set their strategy and goal .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52543" y="3131670"/>
              <a:ext cx="387870" cy="457200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2250018" y="3633175"/>
              <a:ext cx="198878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Utilization</a:t>
              </a:r>
              <a:r>
                <a:rPr kumimoji="0" lang="en-US" sz="899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of other Data sources</a:t>
              </a: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: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Use of available data sources (primary &amp; secondary) for additional analysis</a:t>
              </a:r>
              <a:endParaRPr kumimoji="0" lang="en-US" sz="899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pic>
          <p:nvPicPr>
            <p:cNvPr id="3082" name="Picture 10" descr="Related image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093" y="3699314"/>
              <a:ext cx="368771" cy="36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>
              <a:off x="5467561" y="4124121"/>
              <a:ext cx="2035394" cy="50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5" tIns="34267" rIns="68535" bIns="34267" rtlCol="0" anchor="ctr"/>
            <a:lstStyle/>
            <a:p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Evolving</a:t>
              </a:r>
              <a:r>
                <a:rPr kumimoji="0" lang="en-US" sz="899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Models</a:t>
              </a:r>
              <a:r>
                <a:rPr kumimoji="0" lang="en-US" sz="899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:</a:t>
              </a:r>
              <a:r>
                <a:rPr lang="en-US" sz="899" b="1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 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I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nputs stored across users to study key 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driving 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factors and evolve </a:t>
              </a:r>
              <a:r>
                <a:rPr lang="en-US" sz="899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P</a:t>
              </a:r>
              <a:r>
                <a:rPr lang="en-US" sz="899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itchFamily="34" charset="0"/>
                </a:rPr>
                <a:t>ropensity model</a:t>
              </a:r>
              <a:endParaRPr lang="en-US" sz="899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13"/>
            <a:srcRect b="11368"/>
            <a:stretch/>
          </p:blipFill>
          <p:spPr>
            <a:xfrm>
              <a:off x="5094180" y="4175585"/>
              <a:ext cx="432117" cy="413134"/>
            </a:xfrm>
            <a:prstGeom prst="rect">
              <a:avLst/>
            </a:prstGeom>
          </p:spPr>
        </p:pic>
        <p:cxnSp>
          <p:nvCxnSpPr>
            <p:cNvPr id="60" name="Elbow Connector 59"/>
            <p:cNvCxnSpPr/>
            <p:nvPr/>
          </p:nvCxnSpPr>
          <p:spPr>
            <a:xfrm>
              <a:off x="1507714" y="2687871"/>
              <a:ext cx="274320" cy="1097280"/>
            </a:xfrm>
            <a:prstGeom prst="bentConnector3">
              <a:avLst>
                <a:gd name="adj1" fmla="val 296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37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74802" y="648380"/>
            <a:ext cx="1920240" cy="27432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 defTabSz="905512"/>
            <a:r>
              <a:rPr lang="en-US" sz="1199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199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hevron 66"/>
          <p:cNvSpPr/>
          <p:nvPr/>
        </p:nvSpPr>
        <p:spPr>
          <a:xfrm>
            <a:off x="6956042" y="636657"/>
            <a:ext cx="486943" cy="27432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18381" y="636657"/>
            <a:ext cx="1645920" cy="274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defTabSz="905512"/>
            <a:r>
              <a:rPr lang="en-US" sz="1199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199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sz="1199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046641" y="636657"/>
            <a:ext cx="640684" cy="27432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2992" y="636657"/>
            <a:ext cx="1737360" cy="27432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 defTabSz="905512"/>
            <a:r>
              <a:rPr lang="en-US" sz="1199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 Layer</a:t>
            </a:r>
            <a:endParaRPr lang="en-US" sz="1199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3338054" y="636657"/>
            <a:ext cx="486943" cy="27432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4505" y="1356614"/>
            <a:ext cx="1465137" cy="21531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799" b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 / Data Lake</a:t>
            </a:r>
            <a:endParaRPr lang="en-US" sz="799" b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79" y="150750"/>
            <a:ext cx="8385048" cy="284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2018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5375" y="636657"/>
            <a:ext cx="2103120" cy="274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defTabSz="905512"/>
            <a:r>
              <a:rPr lang="en-US" sz="1199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199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Logic Layer</a:t>
            </a:r>
            <a:endParaRPr lang="en-US" sz="1199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265075" y="636657"/>
            <a:ext cx="640684" cy="27432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>
              <a:solidFill>
                <a:srgbClr val="50B3C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0" y="1011325"/>
            <a:ext cx="1607275" cy="36328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6839" y="1009810"/>
            <a:ext cx="1777779" cy="1656351"/>
          </a:xfrm>
          <a:prstGeom prst="rect">
            <a:avLst/>
          </a:prstGeom>
          <a:solidFill>
            <a:srgbClr val="FEF2E8"/>
          </a:solidFill>
          <a:ln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568" y="2079399"/>
            <a:ext cx="12065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Rx 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Alignment 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HCP 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Clickstream 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DDD Sales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32" y="1046882"/>
            <a:ext cx="1551322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Components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2151" y="1009810"/>
            <a:ext cx="1818040" cy="16563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95319" y="1010622"/>
            <a:ext cx="1813033" cy="2357154"/>
          </a:xfrm>
          <a:prstGeom prst="rect">
            <a:avLst/>
          </a:prstGeom>
          <a:solidFill>
            <a:srgbClr val="FEF2E8"/>
          </a:solidFill>
          <a:ln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3" y="1616772"/>
            <a:ext cx="430524" cy="4567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8651" y="636657"/>
            <a:ext cx="1608984" cy="27432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 defTabSz="905512"/>
            <a:r>
              <a:rPr lang="en-US" sz="1199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8621" y="3152461"/>
            <a:ext cx="1465137" cy="21531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799" b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Scrapping</a:t>
            </a:r>
            <a:endParaRPr lang="en-US" sz="799" b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web scrap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7" y="3443297"/>
            <a:ext cx="1252495" cy="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70899" y="4011177"/>
            <a:ext cx="120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Cafe </a:t>
            </a: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Pharma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Viva 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NPI </a:t>
            </a: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Federal site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6834" y="1967471"/>
            <a:ext cx="1837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qualitative evaluation criteria based on brand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Tune 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scores and weight of </a:t>
            </a: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criteria</a:t>
            </a:r>
            <a:r>
              <a:rPr lang="en-US" sz="9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076" name="Picture 4" descr="Image result for tu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31" y="1333243"/>
            <a:ext cx="696070" cy="6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730482" y="1039752"/>
            <a:ext cx="1760516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Definition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3403" y="1043868"/>
            <a:ext cx="178308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Input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80" name="Picture 8" descr="Image result for Data input icon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93" y="1326152"/>
            <a:ext cx="654468" cy="65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3505820" y="2009719"/>
            <a:ext cx="180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 to provide information for each physician / Account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3401" y="1035627"/>
            <a:ext cx="173736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List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649412" y="2728883"/>
            <a:ext cx="388620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3386604" y="1459304"/>
            <a:ext cx="27432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5256600" y="1459304"/>
            <a:ext cx="27432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0" name="Picture 18" descr="Related image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18" y="1350117"/>
            <a:ext cx="868401" cy="5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5350979" y="2038923"/>
            <a:ext cx="18058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using quantitative and qualitative parameter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Ranked Target list with propensity score for each HCP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NBP/NBO for each HCP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79121" y="999461"/>
            <a:ext cx="1818040" cy="36549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512"/>
            <a:endParaRPr lang="en-US" sz="1798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9273" y="1023271"/>
            <a:ext cx="178308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Ranking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43405" y="1736639"/>
            <a:ext cx="18894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Representation of Clusters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7122474" y="1459304"/>
            <a:ext cx="27432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2" name="Picture 20" descr="Image result for clustering char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47" y="1326152"/>
            <a:ext cx="450115" cy="4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291653" y="1941481"/>
            <a:ext cx="178308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 Analysis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4" name="Picture 22" descr="Image result for pie char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2" y="2247556"/>
            <a:ext cx="428845" cy="42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7228021" y="2643419"/>
            <a:ext cx="20116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of Physician/Account`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95463" y="2859691"/>
            <a:ext cx="178308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Territory Analysis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6" name="Picture 24" descr="Image result for timeline char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2" y="3124706"/>
            <a:ext cx="428845" cy="42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7315200" y="3513119"/>
            <a:ext cx="1828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of Reps/Territory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99273" y="3743611"/>
            <a:ext cx="1783080" cy="2616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05512"/>
            <a:r>
              <a:rPr lang="en-US" sz="11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360</a:t>
            </a:r>
            <a:endParaRPr lang="en-US" sz="11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8" name="Picture 26" descr="Image result for customer 360 icon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62" y="3976114"/>
            <a:ext cx="667085" cy="4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7650931" y="4406947"/>
            <a:ext cx="11887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 view of HCP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1641792" y="4230023"/>
            <a:ext cx="566928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Bent-Up Arrow 73"/>
          <p:cNvSpPr/>
          <p:nvPr/>
        </p:nvSpPr>
        <p:spPr>
          <a:xfrm rot="5400000">
            <a:off x="5482590" y="1850041"/>
            <a:ext cx="914400" cy="2743200"/>
          </a:xfrm>
          <a:prstGeom prst="bentUpArrow">
            <a:avLst>
              <a:gd name="adj1" fmla="val 8717"/>
              <a:gd name="adj2" fmla="val 7366"/>
              <a:gd name="adj3" fmla="val 144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3235462" y="4721779"/>
            <a:ext cx="1371600" cy="1749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60265" y="4676531"/>
            <a:ext cx="18058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Flow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Snapshots (Proto-Type)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904010"/>
            <a:ext cx="2743200" cy="16459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71" y="904010"/>
            <a:ext cx="2743200" cy="16459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94" y="904010"/>
            <a:ext cx="2743200" cy="16459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3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2734888"/>
            <a:ext cx="2743200" cy="16459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71" y="2734888"/>
            <a:ext cx="2743200" cy="16459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3"/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94" y="2734888"/>
            <a:ext cx="2743200" cy="16459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3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Elbow Connector 48"/>
          <p:cNvCxnSpPr/>
          <p:nvPr/>
        </p:nvCxnSpPr>
        <p:spPr>
          <a:xfrm>
            <a:off x="1785445" y="1824663"/>
            <a:ext cx="1828800" cy="80696"/>
          </a:xfrm>
          <a:prstGeom prst="bentConnector3">
            <a:avLst>
              <a:gd name="adj1" fmla="val -1434"/>
            </a:avLst>
          </a:prstGeom>
          <a:ln w="22225"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9356" y="1103529"/>
            <a:ext cx="1645920" cy="365760"/>
          </a:xfrm>
          <a:prstGeom prst="bentConnector3">
            <a:avLst>
              <a:gd name="adj1" fmla="val 2794"/>
            </a:avLst>
          </a:prstGeom>
          <a:ln w="2222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98" y="199014"/>
            <a:ext cx="8385048" cy="795528"/>
          </a:xfrm>
        </p:spPr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Key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2018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7" y="2039011"/>
            <a:ext cx="1571934" cy="1463040"/>
          </a:xfrm>
          <a:prstGeom prst="rect">
            <a:avLst/>
          </a:prstGeom>
        </p:spPr>
      </p:pic>
      <p:sp>
        <p:nvSpPr>
          <p:cNvPr id="12" name="Block Arc 11"/>
          <p:cNvSpPr/>
          <p:nvPr/>
        </p:nvSpPr>
        <p:spPr>
          <a:xfrm rot="5400000">
            <a:off x="-408954" y="1461532"/>
            <a:ext cx="2560320" cy="2560320"/>
          </a:xfrm>
          <a:prstGeom prst="blockArc">
            <a:avLst>
              <a:gd name="adj1" fmla="val 10800000"/>
              <a:gd name="adj2" fmla="val 21478057"/>
              <a:gd name="adj3" fmla="val 0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8278" y="1400709"/>
            <a:ext cx="137160" cy="13716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31130" y="748251"/>
            <a:ext cx="3200400" cy="6400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Standardized Process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34541" y="83969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32426" y="1807189"/>
            <a:ext cx="137160" cy="1371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62969" y="1544971"/>
            <a:ext cx="3200400" cy="6400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360⁰ View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66380" y="163641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10800000" flipH="1">
            <a:off x="2059341" y="2675151"/>
            <a:ext cx="2194560" cy="0"/>
          </a:xfrm>
          <a:prstGeom prst="bentConnector3">
            <a:avLst>
              <a:gd name="adj1" fmla="val 2794"/>
            </a:avLst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70093" y="2607364"/>
            <a:ext cx="137160" cy="13716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66743" y="2355111"/>
            <a:ext cx="3200400" cy="6400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AI/ML Approach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70154" y="244655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>
            <a:off x="1891235" y="3440401"/>
            <a:ext cx="1554480" cy="80696"/>
          </a:xfrm>
          <a:prstGeom prst="bentConnector3">
            <a:avLst>
              <a:gd name="adj1" fmla="val -50"/>
            </a:avLst>
          </a:prstGeom>
          <a:ln w="22225"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20277" y="3431001"/>
            <a:ext cx="137160" cy="1371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62969" y="3179541"/>
            <a:ext cx="3200400" cy="6400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Flexible Rollout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66380" y="327098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1804274" y="3342686"/>
            <a:ext cx="274320" cy="1645920"/>
          </a:xfrm>
          <a:prstGeom prst="bentConnector3">
            <a:avLst>
              <a:gd name="adj1" fmla="val 99383"/>
            </a:avLst>
          </a:prstGeom>
          <a:ln w="22225">
            <a:prstDash val="sysDot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58278" y="3942677"/>
            <a:ext cx="137160" cy="13716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31130" y="3956341"/>
            <a:ext cx="3200400" cy="64008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Rapid Deployment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044534" y="404756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1" y="885411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69" y="165332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0" y="2525633"/>
            <a:ext cx="318308" cy="3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taggered icon"/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93" y="3345115"/>
            <a:ext cx="344441" cy="34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rapid deploymen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34" y="4047879"/>
            <a:ext cx="457200" cy="45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314951" y="833892"/>
            <a:ext cx="2891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better evaluation across market but with flexibility to address custom market needs…..</a:t>
            </a:r>
            <a:endParaRPr lang="en-US" sz="900" i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5991" y="1649232"/>
            <a:ext cx="2891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more intel on customer behavior and tailored targeting approach …..</a:t>
            </a:r>
            <a:endParaRPr lang="en-US" sz="900" i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31331" y="2418852"/>
            <a:ext cx="2175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perfect mix of human (domain) intelligence with data driven insights…</a:t>
            </a:r>
            <a:endParaRPr lang="en-US" sz="900" i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071" y="3272982"/>
            <a:ext cx="311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 approach to integrate with existing tools/platforms like SAP, </a:t>
            </a:r>
            <a:r>
              <a:rPr lang="en-US" sz="900" i="1" dirty="0" err="1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Veeva</a:t>
            </a:r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Javelin, Navigator, etc….</a:t>
            </a:r>
            <a:endParaRPr lang="en-US" sz="900" i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44231" y="4091494"/>
            <a:ext cx="294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5512"/>
            <a:r>
              <a:rPr lang="en-US" sz="900" i="1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tool simple database configuration mechanism for quick release ..</a:t>
            </a:r>
            <a:endParaRPr lang="en-US" sz="900" i="1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98" y="199014"/>
            <a:ext cx="8385048" cy="795528"/>
          </a:xfrm>
        </p:spPr>
        <p:txBody>
          <a:bodyPr/>
          <a:lstStyle/>
          <a:p>
            <a:r>
              <a:rPr lang="en-US" dirty="0" smtClean="0"/>
              <a:t>Recommendation </a:t>
            </a:r>
            <a:r>
              <a:rPr lang="en-US" dirty="0" smtClean="0"/>
              <a:t>Engine (Approach)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2019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0440" y="581796"/>
            <a:ext cx="8589063" cy="2871244"/>
            <a:chOff x="-30647" y="1073958"/>
            <a:chExt cx="8589063" cy="287124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26174" y="2951761"/>
              <a:ext cx="256032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-30647" y="1828754"/>
              <a:ext cx="1260567" cy="1893477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7365"/>
              <a:r>
                <a:rPr lang="en-US" sz="1050" b="1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       </a:t>
              </a:r>
            </a:p>
            <a:p>
              <a:pPr algn="ctr" defTabSz="677365"/>
              <a:endParaRPr lang="en-US" sz="1050" b="1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endParaRPr lang="en-US" sz="1050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Affiliation</a:t>
              </a: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Alignment</a:t>
              </a:r>
              <a:endParaRPr lang="en-US" sz="105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>
                  <a:solidFill>
                    <a:prstClr val="black"/>
                  </a:solidFill>
                  <a:cs typeface="Arial" charset="0"/>
                </a:rPr>
                <a:t>Call </a:t>
              </a:r>
              <a:r>
                <a:rPr lang="en-US" sz="1050" kern="0" dirty="0" smtClean="0">
                  <a:solidFill>
                    <a:prstClr val="black"/>
                  </a:solidFill>
                  <a:cs typeface="Arial" charset="0"/>
                </a:rPr>
                <a:t>Activity</a:t>
              </a:r>
              <a:endParaRPr lang="en-US" sz="1050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Call Plan</a:t>
              </a:r>
              <a:endParaRPr lang="en-US" sz="105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Physician</a:t>
              </a: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Prescription</a:t>
              </a: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5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Profiling</a:t>
              </a:r>
            </a:p>
            <a:p>
              <a:pPr algn="ctr" defTabSz="677365"/>
              <a:endParaRPr lang="en-US" sz="105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38077" y="1073958"/>
              <a:ext cx="1280160" cy="54746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7365"/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Cluster </a:t>
              </a:r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Analysis</a:t>
              </a:r>
              <a:endParaRPr lang="en-US" sz="100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38076" y="1684849"/>
              <a:ext cx="1280160" cy="54746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7365"/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Classification</a:t>
              </a:r>
            </a:p>
            <a:p>
              <a:pPr algn="ctr" defTabSz="677365"/>
              <a:r>
                <a:rPr lang="en-US" sz="1000" b="1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Model</a:t>
              </a:r>
              <a:endParaRPr lang="en-US" sz="100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110743" y="1326908"/>
              <a:ext cx="173736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10743" y="1958581"/>
              <a:ext cx="173736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838104" y="1308330"/>
              <a:ext cx="0" cy="8229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1"/>
            </p:cNvCxnSpPr>
            <p:nvPr/>
          </p:nvCxnSpPr>
          <p:spPr>
            <a:xfrm>
              <a:off x="1225231" y="1958581"/>
              <a:ext cx="61284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1"/>
            </p:cNvCxnSpPr>
            <p:nvPr/>
          </p:nvCxnSpPr>
          <p:spPr>
            <a:xfrm flipV="1">
              <a:off x="612647" y="1347690"/>
              <a:ext cx="1225431" cy="9144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591554" y="2951761"/>
              <a:ext cx="250292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105268" y="1788958"/>
              <a:ext cx="1453148" cy="215624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7365"/>
              <a:endParaRPr lang="en-US" sz="1050" b="1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endParaRPr lang="en-US" sz="1050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endParaRPr lang="en-US" sz="105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endParaRPr lang="en-US" sz="1050" kern="0" dirty="0" smtClean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0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Recommended target list </a:t>
              </a:r>
              <a:r>
                <a:rPr lang="en-US" sz="10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of </a:t>
              </a:r>
              <a:r>
                <a:rPr lang="en-US" sz="100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HCP/ Accounts</a:t>
              </a:r>
            </a:p>
            <a:p>
              <a:pPr defTabSz="677365"/>
              <a:endParaRPr lang="en-US" sz="10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171450" indent="-171450" defTabSz="677365">
                <a:buFont typeface="Arial" panose="020B0604020202020204" pitchFamily="34" charset="0"/>
                <a:buChar char="•"/>
              </a:pPr>
              <a:r>
                <a:rPr lang="en-US" sz="10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Suggestions </a:t>
              </a:r>
              <a:r>
                <a:rPr lang="en-US" sz="1000" kern="0" dirty="0" smtClean="0">
                  <a:solidFill>
                    <a:prstClr val="black"/>
                  </a:solidFill>
                  <a:latin typeface="+mj-lt"/>
                  <a:cs typeface="Arial" charset="0"/>
                </a:rPr>
                <a:t>for next best plan/actions/offer</a:t>
              </a:r>
              <a:endParaRPr lang="en-US" sz="10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algn="ctr" defTabSz="677365"/>
              <a:endParaRPr lang="en-US" sz="105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8655" y="3821520"/>
              <a:ext cx="158728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sz="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9" name=" 3"/>
            <p:cNvSpPr>
              <a:spLocks noChangeAspect="1"/>
            </p:cNvSpPr>
            <p:nvPr/>
          </p:nvSpPr>
          <p:spPr bwMode="auto">
            <a:xfrm>
              <a:off x="3814339" y="2134706"/>
              <a:ext cx="2047530" cy="1649860"/>
            </a:xfrm>
            <a:prstGeom prst="hexagon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45631" tIns="45631" rIns="45631" bIns="45631" anchor="ctr"/>
            <a:lstStyle/>
            <a:p>
              <a:pPr algn="ctr" defTabSz="910664"/>
              <a:endParaRPr lang="en-US" sz="500" kern="0" dirty="0">
                <a:solidFill>
                  <a:sysClr val="windowText" lastClr="000000"/>
                </a:solidFill>
                <a:latin typeface="Calibri Light" panose="020F0302020204030204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6520" y="1127332"/>
              <a:ext cx="6400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kern="0" dirty="0">
                  <a:solidFill>
                    <a:prstClr val="black"/>
                  </a:solidFill>
                  <a:cs typeface="Arial" charset="0"/>
                </a:rPr>
                <a:t>Segment</a:t>
              </a:r>
              <a:endParaRPr lang="en-US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15713" y="1722904"/>
              <a:ext cx="106311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77365"/>
              <a:r>
                <a:rPr lang="en-US" sz="900" kern="0" dirty="0">
                  <a:solidFill>
                    <a:prstClr val="black"/>
                  </a:solidFill>
                  <a:cs typeface="Arial" charset="0"/>
                </a:rPr>
                <a:t>Propensity Score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55818" y="2452650"/>
              <a:ext cx="1588454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kern="0" dirty="0" smtClean="0">
                  <a:solidFill>
                    <a:prstClr val="black"/>
                  </a:solidFill>
                  <a:cs typeface="Arial" charset="0"/>
                </a:rPr>
                <a:t>Suggestion Engine</a:t>
              </a:r>
            </a:p>
            <a:p>
              <a:pPr algn="ctr"/>
              <a:r>
                <a:rPr lang="en-US" sz="9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Hybrid approach for recommendation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combining </a:t>
              </a:r>
              <a:r>
                <a:rPr lang="en-US" sz="9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machine learning algorithm,</a:t>
              </a:r>
            </a:p>
            <a:p>
              <a:pPr algn="ctr"/>
              <a:r>
                <a:rPr lang="en-US" sz="9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which provides a trained </a:t>
              </a:r>
              <a:r>
                <a:rPr lang="en-US" sz="9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 model complementing</a:t>
              </a:r>
              <a:endPara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9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a rule-based expert </a:t>
              </a:r>
              <a:r>
                <a:rPr lang="en-US" sz="9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</a:t>
              </a:r>
              <a:endPara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981013" y="864671"/>
            <a:ext cx="0" cy="4754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84048" y="3469327"/>
            <a:ext cx="8094596" cy="1167635"/>
            <a:chOff x="619682" y="3583482"/>
            <a:chExt cx="8094596" cy="1167635"/>
          </a:xfrm>
        </p:grpSpPr>
        <p:cxnSp>
          <p:nvCxnSpPr>
            <p:cNvPr id="52" name="Straight Connector 51"/>
            <p:cNvCxnSpPr>
              <a:endCxn id="76" idx="2"/>
            </p:cNvCxnSpPr>
            <p:nvPr/>
          </p:nvCxnSpPr>
          <p:spPr>
            <a:xfrm>
              <a:off x="1317994" y="4147489"/>
              <a:ext cx="394375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6" idx="6"/>
              <a:endCxn id="78" idx="6"/>
            </p:cNvCxnSpPr>
            <p:nvPr/>
          </p:nvCxnSpPr>
          <p:spPr>
            <a:xfrm>
              <a:off x="5398904" y="4147489"/>
              <a:ext cx="2673040" cy="9589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110680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05737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021614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7220" y="3646665"/>
              <a:ext cx="1080558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Call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28375" y="3621905"/>
              <a:ext cx="1080558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Mail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17673" y="3664314"/>
              <a:ext cx="1080558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Sample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550565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78866" y="3583482"/>
              <a:ext cx="1080558" cy="1384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ISA Call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83543" y="4323051"/>
              <a:ext cx="780663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Past Touchpoint</a:t>
              </a:r>
              <a:endParaRPr lang="en-US" sz="9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716" y="4324143"/>
              <a:ext cx="110286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 Touchpoint/Offer</a:t>
              </a:r>
              <a:endParaRPr lang="en-US" sz="9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261744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9682" y="4474118"/>
              <a:ext cx="1391997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Potential</a:t>
              </a:r>
            </a:p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Low Royalty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934784" y="4088498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22281" y="4474118"/>
              <a:ext cx="1391997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Potential </a:t>
              </a:r>
            </a:p>
            <a:p>
              <a:pPr algn="ctr" defTabSz="457055"/>
              <a:r>
                <a:rPr lang="en-US" sz="900" b="1" dirty="0" smtClean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Royalty</a:t>
              </a:r>
              <a:endParaRPr lang="en-US" sz="9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40" y="3805308"/>
              <a:ext cx="238794" cy="2387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341" y="3760119"/>
              <a:ext cx="278304" cy="2783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976" y="3805308"/>
              <a:ext cx="250684" cy="25068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36" y="3803050"/>
              <a:ext cx="257194" cy="25719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084309" y="4395301"/>
            <a:ext cx="488748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Customer Journey</a:t>
            </a:r>
          </a:p>
        </p:txBody>
      </p:sp>
      <p:cxnSp>
        <p:nvCxnSpPr>
          <p:cNvPr id="13" name="Straight Arrow Connector 12"/>
          <p:cNvCxnSpPr>
            <a:stCxn id="77" idx="3"/>
          </p:cNvCxnSpPr>
          <p:nvPr/>
        </p:nvCxnSpPr>
        <p:spPr>
          <a:xfrm>
            <a:off x="1776045" y="4498463"/>
            <a:ext cx="153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52433" y="4556927"/>
            <a:ext cx="153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edical rep call ic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 bwMode="auto">
          <a:xfrm>
            <a:off x="4913269" y="3586635"/>
            <a:ext cx="354807" cy="3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ta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3" y="1385776"/>
            <a:ext cx="462689" cy="4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uggestion engin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78" y="1608075"/>
            <a:ext cx="494837" cy="4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4551093" y="3432202"/>
            <a:ext cx="108055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57055"/>
            <a:r>
              <a:rPr lang="en-US" sz="900" b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 Call</a:t>
            </a:r>
            <a:endParaRPr lang="en-US" sz="900" b="1" dirty="0">
              <a:solidFill>
                <a:schemeClr val="accent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Image result for medical call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76" y="3571706"/>
            <a:ext cx="381218" cy="3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nsight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55" y="1424698"/>
            <a:ext cx="563989" cy="5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98" y="199014"/>
            <a:ext cx="8385048" cy="379644"/>
          </a:xfrm>
        </p:spPr>
        <p:txBody>
          <a:bodyPr/>
          <a:lstStyle/>
          <a:p>
            <a:r>
              <a:rPr lang="en-US" dirty="0" smtClean="0"/>
              <a:t>Customer 360⁰ 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2019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1349" y="1023893"/>
            <a:ext cx="1158809" cy="54746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7365"/>
            <a:r>
              <a:rPr lang="en-US" sz="1000" b="1" kern="0" dirty="0" smtClean="0">
                <a:solidFill>
                  <a:prstClr val="black"/>
                </a:solidFill>
                <a:latin typeface="+mj-lt"/>
                <a:cs typeface="Arial" charset="0"/>
              </a:rPr>
              <a:t>Web Scrapping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9673" y="2418148"/>
            <a:ext cx="1260567" cy="158426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7365"/>
            <a:r>
              <a:rPr lang="en-US" sz="1050" b="1" kern="0" dirty="0" smtClean="0">
                <a:solidFill>
                  <a:prstClr val="black"/>
                </a:solidFill>
                <a:latin typeface="+mj-lt"/>
                <a:cs typeface="Arial" charset="0"/>
              </a:rPr>
              <a:t>        </a:t>
            </a:r>
          </a:p>
          <a:p>
            <a:pPr algn="ctr" defTabSz="677365"/>
            <a:endParaRPr lang="en-US" sz="1050" b="1" kern="0" dirty="0" smtClean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Cafe Pharma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Viva Open data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NPI Federal site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News</a:t>
            </a: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 Payment</a:t>
            </a:r>
          </a:p>
          <a:p>
            <a:pPr algn="ctr" defTabSz="677365"/>
            <a:endParaRPr lang="en-US" sz="1050" b="1" kern="0" dirty="0">
              <a:solidFill>
                <a:prstClr val="black"/>
              </a:solidFill>
              <a:latin typeface="+mj-lt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98865" y="1248463"/>
            <a:ext cx="822960" cy="914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55341" y="1437366"/>
            <a:ext cx="1633776" cy="197442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7365"/>
            <a:endParaRPr lang="en-US" sz="1000" kern="0" dirty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Descriptive Analytics</a:t>
            </a: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Decile</a:t>
            </a:r>
            <a:endParaRPr lang="en-US" sz="1000" kern="0" dirty="0" smtClean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Demographic details</a:t>
            </a: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Affiliations</a:t>
            </a: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Payment data</a:t>
            </a: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Engagement Channel</a:t>
            </a: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Behavioral </a:t>
            </a:r>
            <a:r>
              <a:rPr lang="en-US" sz="1000" kern="0" dirty="0" smtClean="0">
                <a:solidFill>
                  <a:prstClr val="black"/>
                </a:solidFill>
                <a:latin typeface="+mj-lt"/>
                <a:cs typeface="Arial" charset="0"/>
              </a:rPr>
              <a:t>Info</a:t>
            </a:r>
          </a:p>
          <a:p>
            <a:pPr defTabSz="677365"/>
            <a:endParaRPr lang="en-US" sz="1000" kern="0" dirty="0" smtClean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171450" indent="-171450" defTabSz="677365">
              <a:buFont typeface="Arial" panose="020B0604020202020204" pitchFamily="34" charset="0"/>
              <a:buChar char="•"/>
            </a:pPr>
            <a:endParaRPr lang="en-US" sz="1000" kern="0" dirty="0" smtClean="0">
              <a:solidFill>
                <a:prstClr val="black"/>
              </a:solidFill>
              <a:latin typeface="+mj-lt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6049" y="3722293"/>
            <a:ext cx="158728" cy="1231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8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80449" y="1895689"/>
            <a:ext cx="11143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kern="0" dirty="0" smtClean="0">
                <a:solidFill>
                  <a:prstClr val="black"/>
                </a:solidFill>
                <a:cs typeface="Arial" charset="0"/>
              </a:rPr>
              <a:t>Structured Data</a:t>
            </a:r>
            <a:endParaRPr lang="en-US" sz="900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981013" y="1257069"/>
            <a:ext cx="0" cy="11887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5" y="2448983"/>
            <a:ext cx="322513" cy="3225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059" y="934364"/>
            <a:ext cx="338307" cy="27722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93572" y="986567"/>
            <a:ext cx="11143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kern="0" dirty="0" smtClean="0">
                <a:solidFill>
                  <a:prstClr val="black"/>
                </a:solidFill>
                <a:cs typeface="Arial" charset="0"/>
              </a:rPr>
              <a:t>Unstructured Data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4913136" y="962620"/>
            <a:ext cx="2008774" cy="71154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7365"/>
            <a:r>
              <a:rPr lang="en-US" sz="1000" b="1" kern="0" dirty="0" smtClean="0">
                <a:solidFill>
                  <a:prstClr val="black"/>
                </a:solidFill>
                <a:cs typeface="Arial" charset="0"/>
              </a:rPr>
              <a:t>Sentimental analysis using summarization </a:t>
            </a:r>
            <a:r>
              <a:rPr lang="en-US" sz="1000" b="1" kern="0" dirty="0">
                <a:solidFill>
                  <a:prstClr val="black"/>
                </a:solidFill>
                <a:cs typeface="Arial" charset="0"/>
              </a:rPr>
              <a:t>of Patient </a:t>
            </a:r>
            <a:r>
              <a:rPr lang="en-US" sz="1000" b="1" kern="0" dirty="0" smtClean="0">
                <a:solidFill>
                  <a:prstClr val="black"/>
                </a:solidFill>
                <a:cs typeface="Arial" charset="0"/>
              </a:rPr>
              <a:t>and other reps feedback </a:t>
            </a:r>
            <a:r>
              <a:rPr lang="en-US" sz="1000" b="1" kern="0" dirty="0">
                <a:solidFill>
                  <a:prstClr val="black"/>
                </a:solidFill>
                <a:cs typeface="Arial" charset="0"/>
              </a:rPr>
              <a:t>and </a:t>
            </a:r>
            <a:r>
              <a:rPr lang="en-US" sz="1000" b="1" kern="0" dirty="0" smtClean="0">
                <a:solidFill>
                  <a:prstClr val="black"/>
                </a:solidFill>
                <a:cs typeface="Arial" charset="0"/>
              </a:rPr>
              <a:t>Experience</a:t>
            </a:r>
            <a:endParaRPr lang="en-US" sz="1000" b="1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8445" y="2492168"/>
            <a:ext cx="11143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kern="0" dirty="0" smtClean="0">
                <a:solidFill>
                  <a:prstClr val="black"/>
                </a:solidFill>
                <a:cs typeface="Arial" charset="0"/>
              </a:rPr>
              <a:t>OPEN SOURCE</a:t>
            </a:r>
            <a:endParaRPr lang="en-US" sz="8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1661359" y="2705144"/>
            <a:ext cx="1407122" cy="120794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7365"/>
            <a:r>
              <a:rPr lang="en-US" sz="1050" b="1" kern="0" dirty="0" smtClean="0">
                <a:solidFill>
                  <a:prstClr val="black"/>
                </a:solidFill>
                <a:latin typeface="+mj-lt"/>
                <a:cs typeface="Arial" charset="0"/>
              </a:rPr>
              <a:t>        </a:t>
            </a:r>
          </a:p>
          <a:p>
            <a:pPr algn="ctr" defTabSz="677365"/>
            <a:endParaRPr lang="en-US" sz="1050" b="1" kern="0" dirty="0" smtClean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171450" indent="-171450" defTabSz="90551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Calls, </a:t>
            </a:r>
            <a:r>
              <a:rPr lang="en-US" sz="1050" dirty="0" smtClean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Emails, Digital Touchpoints, SFE data from tool</a:t>
            </a:r>
            <a:endParaRPr lang="en-US" sz="105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0" y="2736637"/>
            <a:ext cx="322513" cy="322513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953122" y="2740494"/>
            <a:ext cx="11143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kern="0" dirty="0" smtClean="0">
                <a:solidFill>
                  <a:prstClr val="black"/>
                </a:solidFill>
                <a:cs typeface="Arial" charset="0"/>
              </a:rPr>
              <a:t>Client System</a:t>
            </a:r>
            <a:endParaRPr lang="en-US" sz="9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3175912" y="1863874"/>
            <a:ext cx="1699666" cy="54746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</a:rPr>
              <a:t>Customer 360 Data Store</a:t>
            </a:r>
            <a:endParaRPr lang="en-IN" sz="11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381801" y="3232725"/>
            <a:ext cx="1371600" cy="914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29366" y="911494"/>
            <a:ext cx="1253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kern="0" dirty="0" smtClean="0">
                <a:solidFill>
                  <a:prstClr val="black"/>
                </a:solidFill>
                <a:cs typeface="Arial" charset="0"/>
              </a:rPr>
              <a:t>HCP </a:t>
            </a:r>
            <a:r>
              <a:rPr lang="en-US" sz="900" b="1" kern="0" dirty="0">
                <a:solidFill>
                  <a:prstClr val="black"/>
                </a:solidFill>
                <a:cs typeface="Arial" charset="0"/>
              </a:rPr>
              <a:t>KPI Summarization </a:t>
            </a:r>
            <a:endParaRPr lang="en-US" sz="9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70158" y="1297625"/>
            <a:ext cx="9144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78374" y="1320064"/>
            <a:ext cx="6184" cy="54864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321308" y="2128449"/>
            <a:ext cx="822960" cy="914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03456" y="2137055"/>
            <a:ext cx="0" cy="5486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56000" y="1299845"/>
            <a:ext cx="548640" cy="914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338148" y="1308451"/>
            <a:ext cx="0" cy="5486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043356" y="2967920"/>
            <a:ext cx="1678601" cy="54746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6897" tIns="33449" rIns="66897" bIns="334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7365"/>
            <a:r>
              <a:rPr lang="en-US" sz="1000" b="1" kern="0" dirty="0" smtClean="0">
                <a:solidFill>
                  <a:prstClr val="black"/>
                </a:solidFill>
                <a:latin typeface="+mj-lt"/>
                <a:cs typeface="Arial" charset="0"/>
              </a:rPr>
              <a:t>QUANT Modelling</a:t>
            </a:r>
            <a:endParaRPr lang="en-US" sz="1000" b="1" kern="0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372870" y="2396404"/>
            <a:ext cx="0" cy="8229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87019" y="3232891"/>
            <a:ext cx="640080" cy="914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7038497" y="675605"/>
            <a:ext cx="235974" cy="3383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88429" y="576638"/>
            <a:ext cx="1788453" cy="34739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NLP with Deep Learning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60281" y="3645300"/>
            <a:ext cx="2244748" cy="64920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Clustering, Propensity </a:t>
            </a:r>
            <a:r>
              <a:rPr lang="en-US" sz="1000" b="1" dirty="0" smtClean="0">
                <a:solidFill>
                  <a:schemeClr val="bg1"/>
                </a:solidFill>
              </a:rPr>
              <a:t>Score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213958" y="881621"/>
            <a:ext cx="1719072" cy="6035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Tactical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38347" y="891801"/>
            <a:ext cx="1722765" cy="6046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Strategic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Strategical and Tactical Benefits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© 2018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tactical ic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4211" r="21260" b="11722"/>
          <a:stretch/>
        </p:blipFill>
        <p:spPr bwMode="auto">
          <a:xfrm>
            <a:off x="5689449" y="744752"/>
            <a:ext cx="476695" cy="7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ategic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5" y="904687"/>
            <a:ext cx="578888" cy="57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2648" y="1581543"/>
            <a:ext cx="3885784" cy="250254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Centralization of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SFE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 for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leadership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uniform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and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of one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with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another.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 of Segmentation and Targeting using AI/ML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higher focus on strategies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planning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Propensity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HCP/Account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drive customized marketing strategies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360 view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leveraging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traditional and Open source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to help reps take informed and instant decisions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NBA/NBP engine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probable offer suggestions for each customer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2080" y="1581543"/>
            <a:ext cx="3781516" cy="283459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clustering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Elbow method K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Means) by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considering the key influential factors will help Clients in developing optimum call plans and arrive at the best suited sets of clusters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Propensity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for each physician will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client to identify the key writers as well as understand the various factors for prescription writing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can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redefine </a:t>
            </a:r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target list and change messaging pattern for the segmented </a:t>
            </a: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 provided in the application can help organization to plan their Rep’s IC plan better</a:t>
            </a:r>
            <a:endParaRPr lang="en-US" sz="120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73336" y="1535930"/>
            <a:ext cx="8520260" cy="0"/>
          </a:xfrm>
          <a:prstGeom prst="line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1092" y="1538511"/>
            <a:ext cx="0" cy="296894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8048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13877</TotalTime>
  <Words>865</Words>
  <Application>Microsoft Office PowerPoint</Application>
  <PresentationFormat>On-screen Show (16:9)</PresentationFormat>
  <Paragraphs>198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Segoe UI</vt:lpstr>
      <vt:lpstr>Times New Roman</vt:lpstr>
      <vt:lpstr>Cognizant</vt:lpstr>
      <vt:lpstr>PowerPoint Presentation</vt:lpstr>
      <vt:lpstr>Solution Overview</vt:lpstr>
      <vt:lpstr>Process Overview </vt:lpstr>
      <vt:lpstr>Functional Overview</vt:lpstr>
      <vt:lpstr>Application Snapshots (Proto-Type)</vt:lpstr>
      <vt:lpstr>Solution Key Features</vt:lpstr>
      <vt:lpstr>Recommendation Engine (Approach)</vt:lpstr>
      <vt:lpstr>Customer 360⁰ View</vt:lpstr>
      <vt:lpstr>Strategical and Tactical Benefits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Harvest Kick OFF</dc:title>
  <dc:creator>E S, Arunaa (Cognizant)</dc:creator>
  <cp:lastModifiedBy>Chowdhury, Raju (Cognizant)</cp:lastModifiedBy>
  <cp:revision>527</cp:revision>
  <cp:lastPrinted>2017-02-17T19:35:46Z</cp:lastPrinted>
  <dcterms:created xsi:type="dcterms:W3CDTF">2019-01-23T09:32:49Z</dcterms:created>
  <dcterms:modified xsi:type="dcterms:W3CDTF">2019-10-16T11:54:44Z</dcterms:modified>
</cp:coreProperties>
</file>