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15" autoAdjust="0"/>
  </p:normalViewPr>
  <p:slideViewPr>
    <p:cSldViewPr snapToGrid="0">
      <p:cViewPr>
        <p:scale>
          <a:sx n="90" d="100"/>
          <a:sy n="90" d="100"/>
        </p:scale>
        <p:origin x="-10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24AF-41E8-48F8-A0D8-EACC692CB98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583E72-9707-4542-AC1F-1FAC8F9C3FAE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2000" dirty="0" smtClean="0"/>
            <a:t>Data Layer</a:t>
          </a:r>
          <a:endParaRPr lang="en-US" sz="2000" dirty="0"/>
        </a:p>
      </dgm:t>
    </dgm:pt>
    <dgm:pt modelId="{944B3582-0DE3-4EDC-95C3-2CCD733BD5B6}" type="parTrans" cxnId="{43FCCFB1-7602-420C-BD97-751FA7D06F87}">
      <dgm:prSet/>
      <dgm:spPr/>
      <dgm:t>
        <a:bodyPr/>
        <a:lstStyle/>
        <a:p>
          <a:endParaRPr lang="en-US"/>
        </a:p>
      </dgm:t>
    </dgm:pt>
    <dgm:pt modelId="{EC35EEDA-8827-48B9-90AE-BDDE78D685FD}" type="sibTrans" cxnId="{43FCCFB1-7602-420C-BD97-751FA7D06F87}">
      <dgm:prSet/>
      <dgm:spPr/>
      <dgm:t>
        <a:bodyPr/>
        <a:lstStyle/>
        <a:p>
          <a:endParaRPr lang="en-US"/>
        </a:p>
      </dgm:t>
    </dgm:pt>
    <dgm:pt modelId="{371A0539-F1DB-4084-B86A-43C7C3621D89}">
      <dgm:prSet phldrT="[Text]" custT="1"/>
      <dgm:spPr/>
      <dgm:t>
        <a:bodyPr/>
        <a:lstStyle/>
        <a:p>
          <a:pPr algn="l"/>
          <a:r>
            <a:rPr lang="en-US" sz="2000" dirty="0" smtClean="0"/>
            <a:t>Business Logic</a:t>
          </a:r>
          <a:endParaRPr lang="en-US" sz="2000" dirty="0"/>
        </a:p>
      </dgm:t>
    </dgm:pt>
    <dgm:pt modelId="{62F541AA-A4F5-4B37-96CB-18463883BBCA}" type="parTrans" cxnId="{20DDB5E7-A4C9-4281-A6AF-805E6D17008B}">
      <dgm:prSet/>
      <dgm:spPr/>
      <dgm:t>
        <a:bodyPr/>
        <a:lstStyle/>
        <a:p>
          <a:endParaRPr lang="en-US"/>
        </a:p>
      </dgm:t>
    </dgm:pt>
    <dgm:pt modelId="{D3BD8572-B767-4AC0-9826-5DCB03A5265B}" type="sibTrans" cxnId="{20DDB5E7-A4C9-4281-A6AF-805E6D17008B}">
      <dgm:prSet/>
      <dgm:spPr/>
      <dgm:t>
        <a:bodyPr/>
        <a:lstStyle/>
        <a:p>
          <a:endParaRPr lang="en-US"/>
        </a:p>
      </dgm:t>
    </dgm:pt>
    <dgm:pt modelId="{FA3EB102-7D39-472B-8AF2-AC90824528A0}">
      <dgm:prSet phldrT="[Text]" custT="1"/>
      <dgm:spPr>
        <a:solidFill>
          <a:schemeClr val="accent6"/>
        </a:solidFill>
      </dgm:spPr>
      <dgm:t>
        <a:bodyPr/>
        <a:lstStyle/>
        <a:p>
          <a:pPr algn="l"/>
          <a:r>
            <a:rPr lang="en-US" sz="2000" dirty="0" smtClean="0"/>
            <a:t>Model &amp; Analysis</a:t>
          </a:r>
          <a:endParaRPr lang="en-US" sz="2000" dirty="0"/>
        </a:p>
      </dgm:t>
    </dgm:pt>
    <dgm:pt modelId="{FDBFC594-EDF2-4BEB-A927-E9A96F84574C}" type="parTrans" cxnId="{897A05A2-BF49-4B77-9BA3-4A59BB533217}">
      <dgm:prSet/>
      <dgm:spPr/>
      <dgm:t>
        <a:bodyPr/>
        <a:lstStyle/>
        <a:p>
          <a:endParaRPr lang="en-US"/>
        </a:p>
      </dgm:t>
    </dgm:pt>
    <dgm:pt modelId="{9B438055-4D3C-4B53-8FC3-EFBDB2383B60}" type="sibTrans" cxnId="{897A05A2-BF49-4B77-9BA3-4A59BB533217}">
      <dgm:prSet/>
      <dgm:spPr/>
      <dgm:t>
        <a:bodyPr/>
        <a:lstStyle/>
        <a:p>
          <a:endParaRPr lang="en-US"/>
        </a:p>
      </dgm:t>
    </dgm:pt>
    <dgm:pt modelId="{B8F4F877-7B26-41A3-9FC0-C84FC7DA2887}" type="pres">
      <dgm:prSet presAssocID="{F01324AF-41E8-48F8-A0D8-EACC692CB980}" presName="Name0" presStyleCnt="0">
        <dgm:presLayoutVars>
          <dgm:dir/>
          <dgm:resizeHandles val="exact"/>
        </dgm:presLayoutVars>
      </dgm:prSet>
      <dgm:spPr/>
    </dgm:pt>
    <dgm:pt modelId="{5078A07C-8D6A-4CC5-9577-33E1EBA755B0}" type="pres">
      <dgm:prSet presAssocID="{98583E72-9707-4542-AC1F-1FAC8F9C3FA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C024E-9634-4D17-A340-2BECA507F627}" type="pres">
      <dgm:prSet presAssocID="{EC35EEDA-8827-48B9-90AE-BDDE78D685FD}" presName="parSpace" presStyleCnt="0"/>
      <dgm:spPr/>
    </dgm:pt>
    <dgm:pt modelId="{D174331A-7A79-448C-B18A-525B8A54B57A}" type="pres">
      <dgm:prSet presAssocID="{371A0539-F1DB-4084-B86A-43C7C3621D8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2FACE-3022-470E-A058-D71F1CF7B98D}" type="pres">
      <dgm:prSet presAssocID="{D3BD8572-B767-4AC0-9826-5DCB03A5265B}" presName="parSpace" presStyleCnt="0"/>
      <dgm:spPr/>
    </dgm:pt>
    <dgm:pt modelId="{1A17F56C-FC10-4227-BA16-EBF73D31AB07}" type="pres">
      <dgm:prSet presAssocID="{FA3EB102-7D39-472B-8AF2-AC90824528A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DB5E7-A4C9-4281-A6AF-805E6D17008B}" srcId="{F01324AF-41E8-48F8-A0D8-EACC692CB980}" destId="{371A0539-F1DB-4084-B86A-43C7C3621D89}" srcOrd="1" destOrd="0" parTransId="{62F541AA-A4F5-4B37-96CB-18463883BBCA}" sibTransId="{D3BD8572-B767-4AC0-9826-5DCB03A5265B}"/>
    <dgm:cxn modelId="{897A05A2-BF49-4B77-9BA3-4A59BB533217}" srcId="{F01324AF-41E8-48F8-A0D8-EACC692CB980}" destId="{FA3EB102-7D39-472B-8AF2-AC90824528A0}" srcOrd="2" destOrd="0" parTransId="{FDBFC594-EDF2-4BEB-A927-E9A96F84574C}" sibTransId="{9B438055-4D3C-4B53-8FC3-EFBDB2383B60}"/>
    <dgm:cxn modelId="{48E34FDF-487C-4113-B941-4A7493EF5EF5}" type="presOf" srcId="{98583E72-9707-4542-AC1F-1FAC8F9C3FAE}" destId="{5078A07C-8D6A-4CC5-9577-33E1EBA755B0}" srcOrd="0" destOrd="0" presId="urn:microsoft.com/office/officeart/2005/8/layout/hChevron3"/>
    <dgm:cxn modelId="{FCC3E69E-3F37-45A4-8130-30E595CC4ABC}" type="presOf" srcId="{F01324AF-41E8-48F8-A0D8-EACC692CB980}" destId="{B8F4F877-7B26-41A3-9FC0-C84FC7DA2887}" srcOrd="0" destOrd="0" presId="urn:microsoft.com/office/officeart/2005/8/layout/hChevron3"/>
    <dgm:cxn modelId="{DF32FF51-43FC-41A7-8F8B-DD3019F20A92}" type="presOf" srcId="{371A0539-F1DB-4084-B86A-43C7C3621D89}" destId="{D174331A-7A79-448C-B18A-525B8A54B57A}" srcOrd="0" destOrd="0" presId="urn:microsoft.com/office/officeart/2005/8/layout/hChevron3"/>
    <dgm:cxn modelId="{43FCCFB1-7602-420C-BD97-751FA7D06F87}" srcId="{F01324AF-41E8-48F8-A0D8-EACC692CB980}" destId="{98583E72-9707-4542-AC1F-1FAC8F9C3FAE}" srcOrd="0" destOrd="0" parTransId="{944B3582-0DE3-4EDC-95C3-2CCD733BD5B6}" sibTransId="{EC35EEDA-8827-48B9-90AE-BDDE78D685FD}"/>
    <dgm:cxn modelId="{AC9405DC-2960-414A-BCFF-D071976A3AC2}" type="presOf" srcId="{FA3EB102-7D39-472B-8AF2-AC90824528A0}" destId="{1A17F56C-FC10-4227-BA16-EBF73D31AB07}" srcOrd="0" destOrd="0" presId="urn:microsoft.com/office/officeart/2005/8/layout/hChevron3"/>
    <dgm:cxn modelId="{85E32C8F-82A6-441A-B75D-18479CFBB1C0}" type="presParOf" srcId="{B8F4F877-7B26-41A3-9FC0-C84FC7DA2887}" destId="{5078A07C-8D6A-4CC5-9577-33E1EBA755B0}" srcOrd="0" destOrd="0" presId="urn:microsoft.com/office/officeart/2005/8/layout/hChevron3"/>
    <dgm:cxn modelId="{8EC8DE69-A4FB-442C-B5A6-0F62015C051F}" type="presParOf" srcId="{B8F4F877-7B26-41A3-9FC0-C84FC7DA2887}" destId="{24EC024E-9634-4D17-A340-2BECA507F627}" srcOrd="1" destOrd="0" presId="urn:microsoft.com/office/officeart/2005/8/layout/hChevron3"/>
    <dgm:cxn modelId="{466A3035-DA99-401F-AAC0-A79D6DBCD378}" type="presParOf" srcId="{B8F4F877-7B26-41A3-9FC0-C84FC7DA2887}" destId="{D174331A-7A79-448C-B18A-525B8A54B57A}" srcOrd="2" destOrd="0" presId="urn:microsoft.com/office/officeart/2005/8/layout/hChevron3"/>
    <dgm:cxn modelId="{A277F469-A88C-47E7-96C0-AF77DD7524AD}" type="presParOf" srcId="{B8F4F877-7B26-41A3-9FC0-C84FC7DA2887}" destId="{C9C2FACE-3022-470E-A058-D71F1CF7B98D}" srcOrd="3" destOrd="0" presId="urn:microsoft.com/office/officeart/2005/8/layout/hChevron3"/>
    <dgm:cxn modelId="{A44719B6-992E-463C-BCDE-A10DA2CDFAFE}" type="presParOf" srcId="{B8F4F877-7B26-41A3-9FC0-C84FC7DA2887}" destId="{1A17F56C-FC10-4227-BA16-EBF73D31AB0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8A07C-8D6A-4CC5-9577-33E1EBA755B0}">
      <dsp:nvSpPr>
        <dsp:cNvPr id="0" name=""/>
        <dsp:cNvSpPr/>
      </dsp:nvSpPr>
      <dsp:spPr>
        <a:xfrm>
          <a:off x="5290" y="0"/>
          <a:ext cx="4626013" cy="368654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Layer</a:t>
          </a:r>
          <a:endParaRPr lang="en-US" sz="2000" kern="1200" dirty="0"/>
        </a:p>
      </dsp:txBody>
      <dsp:txXfrm>
        <a:off x="5290" y="0"/>
        <a:ext cx="4533850" cy="368654"/>
      </dsp:txXfrm>
    </dsp:sp>
    <dsp:sp modelId="{D174331A-7A79-448C-B18A-525B8A54B57A}">
      <dsp:nvSpPr>
        <dsp:cNvPr id="0" name=""/>
        <dsp:cNvSpPr/>
      </dsp:nvSpPr>
      <dsp:spPr>
        <a:xfrm>
          <a:off x="3706101" y="0"/>
          <a:ext cx="4626013" cy="3686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Logic</a:t>
          </a:r>
          <a:endParaRPr lang="en-US" sz="2000" kern="1200" dirty="0"/>
        </a:p>
      </dsp:txBody>
      <dsp:txXfrm>
        <a:off x="3890428" y="0"/>
        <a:ext cx="4257359" cy="368654"/>
      </dsp:txXfrm>
    </dsp:sp>
    <dsp:sp modelId="{1A17F56C-FC10-4227-BA16-EBF73D31AB07}">
      <dsp:nvSpPr>
        <dsp:cNvPr id="0" name=""/>
        <dsp:cNvSpPr/>
      </dsp:nvSpPr>
      <dsp:spPr>
        <a:xfrm>
          <a:off x="7406912" y="0"/>
          <a:ext cx="4626013" cy="368654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&amp; Analysis</a:t>
          </a:r>
          <a:endParaRPr lang="en-US" sz="2000" kern="1200" dirty="0"/>
        </a:p>
      </dsp:txBody>
      <dsp:txXfrm>
        <a:off x="7591239" y="0"/>
        <a:ext cx="4257359" cy="36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05" y="-132336"/>
            <a:ext cx="7080491" cy="194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715" y="6285249"/>
            <a:ext cx="256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20916921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D1C906E-6D84-49A8-B96E-A829D4DE28E0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F35F-57C6-4CCC-946E-E3F149F459B5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A826-E8C4-43EE-9CA0-19284DBB06F0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C3C-9DA2-49B0-A370-6A08BB2BA912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2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6E7-52F0-4FD4-A651-6872318855D6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419-CA47-4A84-A1AF-50450393324E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5B46-45BE-47D1-B455-059858C7EEE5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F72014-D489-44E1-9C35-BA35CC34A960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320" y="6367773"/>
            <a:ext cx="2396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22566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BCA7-97D6-4F27-BB90-286439FB49DC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8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322747-FE2C-4D6E-A4B9-1D4767B09D0E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5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3842-FA30-446D-821F-2FE4A83A888F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91AF23A-C633-45E3-BD12-E6C24544BAB9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8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5336F-B353-4DDF-970C-24BBF429F383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013F4A-9F35-4873-9C10-CE42B9AF5919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579A070-8669-4357-A67C-F18E1673A99B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8596A8-9DE3-4553-AF5B-479F43AB0C93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0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4203" y="-12963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4203" y="-129636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10" y="-127510"/>
            <a:ext cx="7207004" cy="19803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14623" y="37775"/>
            <a:ext cx="84047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2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61" y="-140542"/>
            <a:ext cx="7219784" cy="19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55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38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F308-B0B5-406E-82CC-28C5701319F4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8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7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6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44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90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2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5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1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5DC297-0159-4305-B60C-C47C29B6F7FC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9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8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97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52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61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5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1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67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41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21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55BA-D784-419B-AD77-F70BE9FEBF9F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1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46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8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780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5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6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19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7D2A-8A5E-4CE5-980F-2EB8A6BB085E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6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D99BCAD-1FC8-4847-8333-777A287AD8B7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4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A519618-0845-482B-BB66-C23092751FD9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015D4E5-D62A-4A07-A1F1-C7F7B6119226}" type="datetime1">
              <a:rPr lang="en-US" smtClean="0"/>
              <a:t>10/9/2020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43117" y="6307791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12C0C-91B5-4221-B6FC-D7EE536A5597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7060" y="6381321"/>
            <a:ext cx="2396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69683" y="6321339"/>
            <a:ext cx="48476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1314623" y="37775"/>
            <a:ext cx="84047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22.png"/><Relationship Id="rId1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1.jpeg"/><Relationship Id="rId17" Type="http://schemas.openxmlformats.org/officeDocument/2006/relationships/image" Target="../media/image14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0.png"/><Relationship Id="rId5" Type="http://schemas.openxmlformats.org/officeDocument/2006/relationships/diagramData" Target="../diagrams/data1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diagramDrawing" Target="../diagrams/drawing1.xml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EFC3EF-F740-4E8E-AA54-685BC1D97AA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967" y="117962"/>
            <a:ext cx="11180064" cy="106070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cs typeface="Segoe UI" panose="020B0502040204020203" pitchFamily="34" charset="0"/>
              </a:rPr>
              <a:t>OLD</a:t>
            </a:r>
            <a:r>
              <a:rPr lang="en-US" dirty="0" smtClean="0">
                <a:cs typeface="Segoe UI" panose="020B0502040204020203" pitchFamily="34" charset="0"/>
              </a:rPr>
              <a:t> High level Solution Architecture</a:t>
            </a: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66470" y="779563"/>
            <a:ext cx="11072823" cy="315456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140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AIMAX leverages 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B140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data from digital &amp; traditional channels and applies advanced analytics methodologies to drive insights for customer centric marketing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1417" y="1319927"/>
            <a:ext cx="11321619" cy="4546413"/>
            <a:chOff x="59734" y="824213"/>
            <a:chExt cx="8491214" cy="3409810"/>
          </a:xfrm>
        </p:grpSpPr>
        <p:grpSp>
          <p:nvGrpSpPr>
            <p:cNvPr id="8" name="Group 7"/>
            <p:cNvGrpSpPr/>
            <p:nvPr/>
          </p:nvGrpSpPr>
          <p:grpSpPr>
            <a:xfrm>
              <a:off x="391655" y="1204080"/>
              <a:ext cx="1772789" cy="2925836"/>
              <a:chOff x="401778" y="814258"/>
              <a:chExt cx="1772789" cy="312472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01778" y="814258"/>
                <a:ext cx="1772789" cy="3124723"/>
                <a:chOff x="100220" y="1106088"/>
                <a:chExt cx="1772789" cy="3124723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00220" y="1106088"/>
                  <a:ext cx="1772789" cy="31247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chemeClr val="accent5"/>
                  </a:solidFill>
                  <a:prstDash val="sysDash"/>
                </a:ln>
                <a:effectLst/>
              </p:spPr>
              <p:txBody>
                <a:bodyPr lIns="91464" tIns="45732" rIns="91464" bIns="45732" rtlCol="0" anchor="ctr"/>
                <a:lstStyle/>
                <a:p>
                  <a:pPr marL="0" marR="0" lvl="0" indent="0" algn="ctr" defTabSz="12079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184250" y="1194177"/>
                  <a:ext cx="1614858" cy="31215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1952" tIns="60976" rIns="121952" bIns="609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09733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Digital data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175021" y="2261458"/>
                  <a:ext cx="1624087" cy="261794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1952" tIns="60976" rIns="121952" bIns="609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09733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Traditional data (Offline data)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 bwMode="auto">
                <a:xfrm>
                  <a:off x="399791" y="1620424"/>
                  <a:ext cx="1239167" cy="4685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609733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67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Digital media channels Campaign- </a:t>
                  </a:r>
                </a:p>
                <a:p>
                  <a:pPr marL="0" marR="0" lvl="0" indent="0" algn="l" defTabSz="609733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67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Activity &amp; response </a:t>
                  </a:r>
                  <a:r>
                    <a:rPr kumimoji="0" lang="en-US" sz="1067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Data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 bwMode="auto">
                <a:xfrm>
                  <a:off x="126671" y="2903889"/>
                  <a:ext cx="1645920" cy="2054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609733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67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Sales data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 bwMode="auto">
                <a:xfrm>
                  <a:off x="126671" y="2567330"/>
                  <a:ext cx="1645920" cy="3370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609733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67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Traditional marketing channels data</a:t>
                  </a:r>
                  <a:endParaRPr kumimoji="0" lang="en-US" sz="10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72897" y="2158064"/>
                  <a:ext cx="164592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 bwMode="auto">
              <a:xfrm>
                <a:off x="454746" y="3085986"/>
                <a:ext cx="1645920" cy="205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Market Rx data 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5900" y="824214"/>
              <a:ext cx="1845293" cy="3305702"/>
              <a:chOff x="2878414" y="720222"/>
              <a:chExt cx="1845293" cy="323664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881162" y="1092153"/>
                <a:ext cx="1842545" cy="2864718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chemeClr val="accent5"/>
                </a:solidFill>
                <a:prstDash val="sysDash"/>
              </a:ln>
              <a:effectLst/>
            </p:spPr>
            <p:txBody>
              <a:bodyPr lIns="91464" tIns="45732" rIns="91464" bIns="45732" rtlCol="0" anchor="ctr"/>
              <a:lstStyle/>
              <a:p>
                <a:pPr marL="0" marR="0" lvl="0" indent="0" algn="ctr" defTabSz="12079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878414" y="720222"/>
                <a:ext cx="1842545" cy="33126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21952" tIns="60976" rIns="121952" bIns="609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09733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Processing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2995145" y="1182256"/>
                <a:ext cx="1645920" cy="20341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Data Integration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2995145" y="1553932"/>
                <a:ext cx="1645920" cy="20341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Data Validation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95145" y="1937954"/>
                <a:ext cx="1645920" cy="20341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Business rules implementation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2995145" y="2454304"/>
                <a:ext cx="1645920" cy="20341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KPI framework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2995145" y="2856850"/>
                <a:ext cx="1645920" cy="33901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Advanced Marketing Analytics models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708401" y="824213"/>
              <a:ext cx="1842547" cy="3305702"/>
              <a:chOff x="5811591" y="827646"/>
              <a:chExt cx="1842547" cy="32556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811591" y="827646"/>
                <a:ext cx="1842547" cy="3255691"/>
                <a:chOff x="6104752" y="701182"/>
                <a:chExt cx="1842547" cy="325569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104752" y="1083367"/>
                  <a:ext cx="1842545" cy="287350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chemeClr val="accent5"/>
                  </a:solidFill>
                  <a:prstDash val="sysDash"/>
                </a:ln>
                <a:effectLst/>
              </p:spPr>
              <p:txBody>
                <a:bodyPr lIns="91464" tIns="45732" rIns="91464" bIns="45732" rtlCol="0" anchor="ctr"/>
                <a:lstStyle/>
                <a:p>
                  <a:pPr marL="0" marR="0" lvl="0" indent="0" algn="ctr" defTabSz="12079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6104752" y="701182"/>
                  <a:ext cx="1842547" cy="33457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21952" tIns="60976" rIns="121952" bIns="609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09733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Analysis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 bwMode="auto">
              <a:xfrm>
                <a:off x="5928323" y="1814779"/>
                <a:ext cx="1645920" cy="20460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ROI Analysis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 bwMode="auto">
              <a:xfrm>
                <a:off x="5949837" y="3281712"/>
                <a:ext cx="1645920" cy="20460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Market &amp; Brand Forecast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5949837" y="2303349"/>
                <a:ext cx="1645920" cy="20460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609733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Market Simulator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2218890" y="2362300"/>
              <a:ext cx="1003685" cy="2753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472442" y="2201880"/>
              <a:ext cx="1006354" cy="334873"/>
              <a:chOff x="5096604" y="2468116"/>
              <a:chExt cx="266037" cy="334873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5096604" y="2468116"/>
                <a:ext cx="26603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0800000">
                <a:off x="5096604" y="2802989"/>
                <a:ext cx="26603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 bwMode="auto">
            <a:xfrm>
              <a:off x="391655" y="824213"/>
              <a:ext cx="1777331" cy="3397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52" tIns="60976" rIns="121952" bIns="609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733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Layer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825133" y="1348901"/>
              <a:ext cx="1645920" cy="2077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0973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Marketing 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Mix Analysis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846647" y="2831812"/>
              <a:ext cx="1645920" cy="20774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0973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Brand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Performance Analysis</a:t>
              </a:r>
            </a:p>
          </p:txBody>
        </p:sp>
        <p:pic>
          <p:nvPicPr>
            <p:cNvPr id="16" name="Picture 15" descr="D:\My New Ds Top\database\db1_1 - Cop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218" y="3675005"/>
              <a:ext cx="357590" cy="22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499905" y="3937994"/>
              <a:ext cx="590637" cy="156131"/>
            </a:xfrm>
            <a:prstGeom prst="rect">
              <a:avLst/>
            </a:prstGeom>
            <a:noFill/>
          </p:spPr>
          <p:txBody>
            <a:bodyPr wrap="square" lIns="63981" tIns="31992" rIns="63981" bIns="31992" rtlCol="0">
              <a:spAutoFit/>
            </a:bodyPr>
            <a:lstStyle/>
            <a:p>
              <a:pPr marL="0" marR="0" lvl="0" indent="0" algn="l" defTabSz="913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SQL Lite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39" y="3748174"/>
              <a:ext cx="163684" cy="14076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69" y="3722790"/>
              <a:ext cx="202888" cy="17447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56347" y="3873339"/>
              <a:ext cx="464836" cy="156131"/>
            </a:xfrm>
            <a:prstGeom prst="rect">
              <a:avLst/>
            </a:prstGeom>
            <a:noFill/>
          </p:spPr>
          <p:txBody>
            <a:bodyPr wrap="square" lIns="63981" tIns="31992" rIns="63981" bIns="31992" rtlCol="0">
              <a:spAutoFit/>
            </a:bodyPr>
            <a:lstStyle/>
            <a:p>
              <a:pPr marL="0" marR="0" lvl="0" indent="0" algn="l" defTabSz="913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Flat Files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139336" y="3822572"/>
              <a:ext cx="176466" cy="2165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5685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684" y="3692404"/>
              <a:ext cx="491844" cy="292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47" y="3692335"/>
              <a:ext cx="486352" cy="28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 descr="Image result for r shin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2"/>
            <a:stretch/>
          </p:blipFill>
          <p:spPr bwMode="auto">
            <a:xfrm>
              <a:off x="4435474" y="3681444"/>
              <a:ext cx="345931" cy="38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6857220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72631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" descr="Image result for r shin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2"/>
            <a:stretch/>
          </p:blipFill>
          <p:spPr bwMode="auto">
            <a:xfrm>
              <a:off x="7987209" y="3686541"/>
              <a:ext cx="345931" cy="38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9734" y="3525455"/>
              <a:ext cx="2004292" cy="708568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Platforms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790268" y="4380206"/>
            <a:ext cx="219456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0" marR="0" lvl="0" indent="0" algn="ctr" defTabSz="60973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Promotional Spending data</a:t>
            </a:r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9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EFC3EF-F740-4E8E-AA54-685BC1D97AA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967" y="117962"/>
            <a:ext cx="11180064" cy="1060704"/>
          </a:xfrm>
        </p:spPr>
        <p:txBody>
          <a:bodyPr/>
          <a:lstStyle/>
          <a:p>
            <a:r>
              <a:rPr lang="en-US" dirty="0" smtClean="0">
                <a:cs typeface="Segoe UI" panose="020B0502040204020203" pitchFamily="34" charset="0"/>
              </a:rPr>
              <a:t>High level Solution Architecture</a:t>
            </a: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89494" y="558343"/>
            <a:ext cx="11072823" cy="315456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140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AIMAX leverages 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B140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data from digital &amp; traditional channels and applies advanced analytics methodologies to drive insights for customer centric marketing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2674" y="1808819"/>
            <a:ext cx="1953516" cy="2562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065" b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Channels</a:t>
            </a:r>
            <a:endParaRPr lang="en-US" sz="1065" b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428" y="1348433"/>
            <a:ext cx="2143033" cy="484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319"/>
            <a:endParaRPr lang="en-US" sz="2397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53665" y="1361665"/>
            <a:ext cx="2370372" cy="2208468"/>
          </a:xfrm>
          <a:prstGeom prst="rect">
            <a:avLst/>
          </a:prstGeom>
          <a:solidFill>
            <a:srgbClr val="FEF2E8"/>
          </a:solidFill>
          <a:ln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319"/>
            <a:endParaRPr lang="en-US" sz="2397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036" y="4745789"/>
            <a:ext cx="16087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Channels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data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Promotional Spending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Rx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576" y="1395843"/>
            <a:ext cx="2068429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Components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193760" y="1347496"/>
            <a:ext cx="2417377" cy="3142872"/>
          </a:xfrm>
          <a:prstGeom prst="rect">
            <a:avLst/>
          </a:prstGeom>
          <a:solidFill>
            <a:srgbClr val="FEF2E8"/>
          </a:solidFill>
          <a:ln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319"/>
            <a:endParaRPr lang="en-US" sz="2397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6186" y="3742107"/>
            <a:ext cx="1953516" cy="2562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065" b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Data Warehouse</a:t>
            </a:r>
            <a:endParaRPr lang="en-US" sz="1065" b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8036" y="2915645"/>
            <a:ext cx="1608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Campaign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66991" y="2638547"/>
            <a:ext cx="2450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Right Channel Mix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Promotional Spend Optimization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Performance Analysis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Forecasting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69452" y="1401128"/>
            <a:ext cx="2347355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4535" y="1380836"/>
            <a:ext cx="231648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Development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2198792" y="4124283"/>
            <a:ext cx="5181600" cy="233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7008800" y="1945739"/>
            <a:ext cx="365760" cy="233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34640" y="2718564"/>
            <a:ext cx="2407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Analytics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ML algorithms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recommendation Engine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Prescriptive Analytics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Quantiles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705495" y="1332615"/>
            <a:ext cx="2424053" cy="48732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319"/>
            <a:endParaRPr lang="en-US" sz="2397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32364" y="1364362"/>
            <a:ext cx="237744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Mix Analysis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657874" y="2315520"/>
            <a:ext cx="25192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07319"/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Marketing Mix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22204" y="2588642"/>
            <a:ext cx="237744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8560" y="4715567"/>
            <a:ext cx="2682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07319"/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 Effectiveness &amp; Forecast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27284" y="3812922"/>
            <a:ext cx="237744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Simulator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" name="Picture 24" descr="Image result for timeline char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1" y="3029985"/>
            <a:ext cx="571793" cy="5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9685031" y="3547869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07319"/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ROI: for individual/mix of channels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32364" y="4991482"/>
            <a:ext cx="237744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Performance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842454" y="5875930"/>
            <a:ext cx="2257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07319"/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2189056" y="5640031"/>
            <a:ext cx="7559040" cy="233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Bent-Up Arrow 81"/>
          <p:cNvSpPr/>
          <p:nvPr/>
        </p:nvSpPr>
        <p:spPr>
          <a:xfrm rot="5400000">
            <a:off x="7373586" y="3016383"/>
            <a:ext cx="1143671" cy="3605347"/>
          </a:xfrm>
          <a:prstGeom prst="bentUpArrow">
            <a:avLst>
              <a:gd name="adj1" fmla="val 8717"/>
              <a:gd name="adj2" fmla="val 7366"/>
              <a:gd name="adj3" fmla="val 144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8" y="4143991"/>
            <a:ext cx="574032" cy="60903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442" y="2139745"/>
            <a:ext cx="868166" cy="709002"/>
          </a:xfrm>
          <a:prstGeom prst="rect">
            <a:avLst/>
          </a:prstGeom>
        </p:spPr>
      </p:pic>
      <p:graphicFrame>
        <p:nvGraphicFramePr>
          <p:cNvPr id="85" name="Diagram 84"/>
          <p:cNvGraphicFramePr/>
          <p:nvPr>
            <p:extLst>
              <p:ext uri="{D42A27DB-BD31-4B8C-83A1-F6EECF244321}">
                <p14:modId xmlns:p14="http://schemas.microsoft.com/office/powerpoint/2010/main" val="1058955307"/>
              </p:ext>
            </p:extLst>
          </p:nvPr>
        </p:nvGraphicFramePr>
        <p:xfrm>
          <a:off x="61246" y="932852"/>
          <a:ext cx="12038216" cy="36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6" name="Rectangle 85"/>
          <p:cNvSpPr/>
          <p:nvPr/>
        </p:nvSpPr>
        <p:spPr>
          <a:xfrm>
            <a:off x="2246600" y="1361664"/>
            <a:ext cx="2424053" cy="28046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319"/>
            <a:endParaRPr lang="en-US" sz="2397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8269" y="1407075"/>
            <a:ext cx="2377440" cy="318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1207319"/>
            <a:r>
              <a:rPr lang="en-US" sz="1467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467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sz="1467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8" name="Picture 8" descr="Image result for Data input icon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22" y="1783454"/>
            <a:ext cx="872624" cy="8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2211493" y="2694877"/>
            <a:ext cx="2407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Ingestion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&amp; Ingestion.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9139" y="3526823"/>
            <a:ext cx="2054530" cy="597460"/>
          </a:xfrm>
          <a:prstGeom prst="rect">
            <a:avLst/>
          </a:prstGeom>
        </p:spPr>
      </p:pic>
      <p:pic>
        <p:nvPicPr>
          <p:cNvPr id="91" name="Picture 12" descr="Image result for KPI icon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3" t="12160" r="23090" b="38236"/>
          <a:stretch/>
        </p:blipFill>
        <p:spPr bwMode="auto">
          <a:xfrm>
            <a:off x="5527741" y="1927824"/>
            <a:ext cx="737908" cy="7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/>
          <p:nvPr/>
        </p:nvPicPr>
        <p:blipFill>
          <a:blip r:embed="rId13"/>
          <a:stretch>
            <a:fillRect/>
          </a:stretch>
        </p:blipFill>
        <p:spPr>
          <a:xfrm>
            <a:off x="10452064" y="1682461"/>
            <a:ext cx="1125725" cy="71562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17711" y="1945739"/>
            <a:ext cx="486558" cy="486558"/>
          </a:xfrm>
          <a:prstGeom prst="rect">
            <a:avLst/>
          </a:prstGeom>
        </p:spPr>
      </p:pic>
      <p:pic>
        <p:nvPicPr>
          <p:cNvPr id="94" name="Picture 93"/>
          <p:cNvPicPr/>
          <p:nvPr/>
        </p:nvPicPr>
        <p:blipFill>
          <a:blip r:embed="rId15"/>
          <a:stretch>
            <a:fillRect/>
          </a:stretch>
        </p:blipFill>
        <p:spPr>
          <a:xfrm>
            <a:off x="10501177" y="4169880"/>
            <a:ext cx="819493" cy="622397"/>
          </a:xfrm>
          <a:prstGeom prst="rect">
            <a:avLst/>
          </a:prstGeom>
        </p:spPr>
      </p:pic>
      <p:pic>
        <p:nvPicPr>
          <p:cNvPr id="95" name="Picture 94"/>
          <p:cNvPicPr/>
          <p:nvPr/>
        </p:nvPicPr>
        <p:blipFill rotWithShape="1">
          <a:blip r:embed="rId16"/>
          <a:srcRect l="26106" t="29638" r="34942" b="14117"/>
          <a:stretch/>
        </p:blipFill>
        <p:spPr>
          <a:xfrm>
            <a:off x="10384763" y="5343458"/>
            <a:ext cx="1030971" cy="604458"/>
          </a:xfrm>
          <a:prstGeom prst="rect">
            <a:avLst/>
          </a:prstGeom>
        </p:spPr>
      </p:pic>
      <p:sp>
        <p:nvSpPr>
          <p:cNvPr id="96" name="Right Arrow 95"/>
          <p:cNvSpPr/>
          <p:nvPr/>
        </p:nvSpPr>
        <p:spPr>
          <a:xfrm>
            <a:off x="4515472" y="1945739"/>
            <a:ext cx="365760" cy="233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Left-Right Arrow 96"/>
          <p:cNvSpPr/>
          <p:nvPr/>
        </p:nvSpPr>
        <p:spPr>
          <a:xfrm>
            <a:off x="9437187" y="1946787"/>
            <a:ext cx="466139" cy="2359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95" y="4635923"/>
            <a:ext cx="655792" cy="39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 descr="Image result for r shiny logo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2"/>
          <a:stretch/>
        </p:blipFill>
        <p:spPr bwMode="auto">
          <a:xfrm>
            <a:off x="8796248" y="4621310"/>
            <a:ext cx="461241" cy="5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ight Arrow 99"/>
          <p:cNvSpPr/>
          <p:nvPr/>
        </p:nvSpPr>
        <p:spPr>
          <a:xfrm>
            <a:off x="4313949" y="6295705"/>
            <a:ext cx="1828800" cy="2333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80354" y="6235375"/>
            <a:ext cx="2407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07319"/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1510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967" y="144088"/>
            <a:ext cx="11180064" cy="979318"/>
          </a:xfrm>
        </p:spPr>
        <p:txBody>
          <a:bodyPr>
            <a:normAutofit/>
          </a:bodyPr>
          <a:lstStyle/>
          <a:p>
            <a:r>
              <a:rPr lang="en-US" sz="2600" dirty="0" smtClean="0">
                <a:cs typeface="Segoe UI" panose="020B0502040204020203" pitchFamily="34" charset="0"/>
              </a:rPr>
              <a:t>Use case 1: Optimal Promotional Channel Marketing </a:t>
            </a:r>
            <a:r>
              <a:rPr lang="en-US" sz="2600" dirty="0">
                <a:cs typeface="Segoe UI" panose="020B0502040204020203" pitchFamily="34" charset="0"/>
              </a:rPr>
              <a:t>Mix with </a:t>
            </a:r>
            <a:r>
              <a:rPr lang="en-US" sz="2600" dirty="0" smtClean="0">
                <a:cs typeface="Segoe UI" panose="020B0502040204020203" pitchFamily="34" charset="0"/>
              </a:rPr>
              <a:t>AI-based recommendation</a:t>
            </a:r>
            <a:endParaRPr lang="en-US" sz="2600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05815" y="840328"/>
            <a:ext cx="11561368" cy="472431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Leverage the data from promotional channels along with their return on promotional investment to recommend optimal marketing mix to achieve target sales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5077" y="1874069"/>
            <a:ext cx="11918817" cy="438871"/>
            <a:chOff x="4121221" y="930062"/>
            <a:chExt cx="5447093" cy="740890"/>
          </a:xfrm>
        </p:grpSpPr>
        <p:sp>
          <p:nvSpPr>
            <p:cNvPr id="8" name="Freeform 7"/>
            <p:cNvSpPr/>
            <p:nvPr/>
          </p:nvSpPr>
          <p:spPr>
            <a:xfrm>
              <a:off x="4121221" y="942286"/>
              <a:ext cx="1946463" cy="728666"/>
            </a:xfrm>
            <a:custGeom>
              <a:avLst/>
              <a:gdLst>
                <a:gd name="connsiteX0" fmla="*/ 0 w 2074243"/>
                <a:gd name="connsiteY0" fmla="*/ 0 h 956699"/>
                <a:gd name="connsiteX1" fmla="*/ 1595894 w 2074243"/>
                <a:gd name="connsiteY1" fmla="*/ 0 h 956699"/>
                <a:gd name="connsiteX2" fmla="*/ 2074243 w 2074243"/>
                <a:gd name="connsiteY2" fmla="*/ 478350 h 956699"/>
                <a:gd name="connsiteX3" fmla="*/ 1595894 w 2074243"/>
                <a:gd name="connsiteY3" fmla="*/ 956699 h 956699"/>
                <a:gd name="connsiteX4" fmla="*/ 0 w 2074243"/>
                <a:gd name="connsiteY4" fmla="*/ 956699 h 956699"/>
                <a:gd name="connsiteX5" fmla="*/ 0 w 2074243"/>
                <a:gd name="connsiteY5" fmla="*/ 0 h 956699"/>
                <a:gd name="connsiteX0" fmla="*/ 0 w 1818116"/>
                <a:gd name="connsiteY0" fmla="*/ 0 h 956699"/>
                <a:gd name="connsiteX1" fmla="*/ 1595894 w 1818116"/>
                <a:gd name="connsiteY1" fmla="*/ 0 h 956699"/>
                <a:gd name="connsiteX2" fmla="*/ 1818116 w 1818116"/>
                <a:gd name="connsiteY2" fmla="*/ 478350 h 956699"/>
                <a:gd name="connsiteX3" fmla="*/ 1595894 w 1818116"/>
                <a:gd name="connsiteY3" fmla="*/ 956699 h 956699"/>
                <a:gd name="connsiteX4" fmla="*/ 0 w 1818116"/>
                <a:gd name="connsiteY4" fmla="*/ 956699 h 956699"/>
                <a:gd name="connsiteX5" fmla="*/ 0 w 1818116"/>
                <a:gd name="connsiteY5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16" h="956699">
                  <a:moveTo>
                    <a:pt x="0" y="0"/>
                  </a:moveTo>
                  <a:lnTo>
                    <a:pt x="1595894" y="0"/>
                  </a:lnTo>
                  <a:lnTo>
                    <a:pt x="1818116" y="478350"/>
                  </a:lnTo>
                  <a:lnTo>
                    <a:pt x="1595894" y="956699"/>
                  </a:lnTo>
                  <a:lnTo>
                    <a:pt x="0" y="95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74676" tIns="91440" rIns="239175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844605" y="942286"/>
              <a:ext cx="2076228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55923 w 2391747"/>
                <a:gd name="connsiteY5" fmla="*/ 500235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28962 w 2391747"/>
                <a:gd name="connsiteY5" fmla="*/ 500235 h 956699"/>
                <a:gd name="connsiteX6" fmla="*/ 0 w 2391747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228962 w 2135620"/>
                <a:gd name="connsiteY5" fmla="*/ 500235 h 956699"/>
                <a:gd name="connsiteX6" fmla="*/ 0 w 2135620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137461 w 2135620"/>
                <a:gd name="connsiteY5" fmla="*/ 455319 h 956699"/>
                <a:gd name="connsiteX6" fmla="*/ 0 w 2135620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5620" h="956699">
                  <a:moveTo>
                    <a:pt x="0" y="0"/>
                  </a:moveTo>
                  <a:lnTo>
                    <a:pt x="1913398" y="0"/>
                  </a:lnTo>
                  <a:lnTo>
                    <a:pt x="2135620" y="500235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7461" y="45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660404" y="930062"/>
              <a:ext cx="1907910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62664 w 2391747"/>
                <a:gd name="connsiteY5" fmla="*/ 522121 h 956699"/>
                <a:gd name="connsiteX6" fmla="*/ 0 w 2391747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62664 w 2142360"/>
                <a:gd name="connsiteY5" fmla="*/ 522121 h 956699"/>
                <a:gd name="connsiteX6" fmla="*/ 0 w 2142360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28963 w 2142360"/>
                <a:gd name="connsiteY5" fmla="*/ 522121 h 956699"/>
                <a:gd name="connsiteX6" fmla="*/ 0 w 2142360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228963 w 2054352"/>
                <a:gd name="connsiteY5" fmla="*/ 522121 h 956699"/>
                <a:gd name="connsiteX6" fmla="*/ 0 w 2054352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131054 w 2054352"/>
                <a:gd name="connsiteY5" fmla="*/ 522121 h 956699"/>
                <a:gd name="connsiteX6" fmla="*/ 0 w 2054352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352" h="956699">
                  <a:moveTo>
                    <a:pt x="0" y="0"/>
                  </a:moveTo>
                  <a:lnTo>
                    <a:pt x="1913398" y="0"/>
                  </a:lnTo>
                  <a:lnTo>
                    <a:pt x="2054352" y="455319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1054" y="52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Output/Result</a:t>
              </a:r>
            </a:p>
          </p:txBody>
        </p:sp>
      </p:grpSp>
      <p:cxnSp>
        <p:nvCxnSpPr>
          <p:cNvPr id="11" name="Straight Connector 369"/>
          <p:cNvCxnSpPr>
            <a:cxnSpLocks noChangeShapeType="1"/>
          </p:cNvCxnSpPr>
          <p:nvPr/>
        </p:nvCxnSpPr>
        <p:spPr bwMode="auto">
          <a:xfrm>
            <a:off x="207577" y="2462314"/>
            <a:ext cx="0" cy="3548129"/>
          </a:xfrm>
          <a:prstGeom prst="line">
            <a:avLst/>
          </a:prstGeom>
          <a:noFill/>
          <a:ln w="9525" algn="ctr">
            <a:solidFill>
              <a:srgbClr val="ED7D31">
                <a:lumMod val="60000"/>
                <a:lumOff val="40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12" name="Rectangle 11"/>
          <p:cNvSpPr/>
          <p:nvPr/>
        </p:nvSpPr>
        <p:spPr bwMode="auto">
          <a:xfrm>
            <a:off x="165831" y="2373824"/>
            <a:ext cx="3703320" cy="3840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74676" tIns="91440" rIns="239175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0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1565" y="2470308"/>
            <a:ext cx="3525235" cy="3647513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DF7A1C">
                  <a:lumMod val="50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36405" y="2364620"/>
            <a:ext cx="3973687" cy="38404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34357" tIns="91440" rIns="478349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1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4018985" y="2470308"/>
            <a:ext cx="3798788" cy="3647512"/>
          </a:xfrm>
          <a:prstGeom prst="flowChartAlternateProcess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002060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041551" y="1881310"/>
            <a:ext cx="3804651" cy="3664515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6DB33F">
                  <a:lumMod val="75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5815" y="1811739"/>
            <a:ext cx="8342700" cy="366423"/>
            <a:chOff x="325358" y="1267536"/>
            <a:chExt cx="6372974" cy="411480"/>
          </a:xfrm>
        </p:grpSpPr>
        <p:sp>
          <p:nvSpPr>
            <p:cNvPr id="18" name="Oval 17"/>
            <p:cNvSpPr/>
            <p:nvPr/>
          </p:nvSpPr>
          <p:spPr>
            <a:xfrm>
              <a:off x="3304689" y="1267536"/>
              <a:ext cx="414596" cy="4114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283736" y="1267536"/>
              <a:ext cx="414596" cy="4114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5358" y="1267536"/>
              <a:ext cx="414596" cy="4114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27" y="1319347"/>
              <a:ext cx="237764" cy="27499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85605" y="1342978"/>
              <a:ext cx="256988" cy="256988"/>
            </a:xfrm>
            <a:prstGeom prst="rect">
              <a:avLst/>
            </a:prstGeom>
          </p:spPr>
        </p:pic>
        <p:pic>
          <p:nvPicPr>
            <p:cNvPr id="23" name="Picture 4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78" b="100000" l="3111" r="98667">
                          <a14:foregroundMark x1="26667" y1="66667" x2="26667" y2="66667"/>
                          <a14:foregroundMark x1="64000" y1="62222" x2="64000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51" y="1286993"/>
              <a:ext cx="357389" cy="35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379731" y="2830007"/>
            <a:ext cx="2957939" cy="214469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594345" lvl="1" indent="-228594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Multi-channel promotional data for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identified </a:t>
            </a: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products and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it’s related market basket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Sales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 of brand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107" kern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107" kern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5751" lvl="1" algn="ctr" eaLnBrk="0" hangingPunct="0">
              <a:spcBef>
                <a:spcPct val="20000"/>
              </a:spcBef>
              <a:buClr>
                <a:srgbClr val="DC642C"/>
              </a:buClr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8985" y="2419770"/>
            <a:ext cx="3725537" cy="470524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Aggregate the product level monthly sales and promotional spend data for all channels</a:t>
            </a:r>
            <a:endParaRPr lang="en-US" sz="1200" b="1" kern="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Analyze multiple KPIs to conduct detailed analyses on the nature of multi-channel promotions and investment made on each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Deficit: text to added in app Saikiran/Vishwadeep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Build a regression model to determine and measure the impact of channel-wise promotions on total product sales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Impact assessment is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weak/unavailable: Ananya to help out on recommendation engine.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Perform ROI Analysis on each promotional channel to identify the best performing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All graphs to be combined in 1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gragh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when ROI are normalized</a:t>
            </a: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Step1: Akshara to support ROI normalization</a:t>
            </a: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Step2: Merging graphs in 1 and write text/download recommendation (Siddharth/Saikiran/Vishwadeep)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Build a model to give optimal Marketing Mix to achieve the target Sales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with highest ROI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7044" y="2849233"/>
            <a:ext cx="3657559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Summary of </a:t>
            </a: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promotional spending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on </a:t>
            </a: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different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channels along with determining the effect of marketing programs/campaigns </a:t>
            </a:r>
            <a:r>
              <a:rPr lang="en-US" sz="1200" kern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Descriptive Analytics</a:t>
            </a:r>
          </a:p>
          <a:p>
            <a:pPr marL="171450" indent="-171450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Identify a benchmark for measuring the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marketing performance </a:t>
            </a:r>
            <a:r>
              <a:rPr 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weak: modify the statement (Akshara)</a:t>
            </a:r>
            <a:endParaRPr lang="en-US" sz="1200" kern="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</a:rPr>
              <a:t>Recommendation on optimal Marketing Mix that can generate target brand </a:t>
            </a:r>
            <a:r>
              <a:rPr lang="en-US" sz="1200" dirty="0" smtClean="0">
                <a:solidFill>
                  <a:srgbClr val="141414"/>
                </a:solidFill>
                <a:latin typeface="Calibri" panose="020F0502020204030204" pitchFamily="34" charset="0"/>
              </a:rPr>
              <a:t>sales which can simulate changing scenarios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sales target needs to be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defined clearly: options to enter target sales include model from Ananya with some inputs on display OR modify the points (Akshara)</a:t>
            </a:r>
            <a:endParaRPr lang="en-US" sz="1200" dirty="0" smtClean="0">
              <a:solidFill>
                <a:srgbClr val="141414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Improve ROI by Optimizing marketing budget allocation and spends across marketing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channels </a:t>
            </a:r>
            <a:r>
              <a:rPr 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ROI pieces to be sufficient here</a:t>
            </a:r>
            <a:endParaRPr lang="en-US" sz="1200" dirty="0">
              <a:solidFill>
                <a:srgbClr val="141414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</a:rPr>
              <a:t>Efficient method to plan marketing investments across multiple channels for greater ROI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ROI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pieces shall be sufficient</a:t>
            </a:r>
            <a:endParaRPr lang="en-US" sz="1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8940365" y="1790093"/>
            <a:ext cx="1810916" cy="11349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122107" y="1163824"/>
            <a:ext cx="11945693" cy="610656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just" defTabSz="457150" eaLnBrk="0" hangingPunct="0"/>
            <a:r>
              <a:rPr lang="en-US" sz="13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Situation: </a:t>
            </a:r>
            <a:r>
              <a: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Pharmaceutical companies allocate the marketing budget in multiple promotional </a:t>
            </a:r>
            <a:r>
              <a:rPr lang="en-US" sz="13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channels varyingly, being unable to identify the optimal Marketing Mix </a:t>
            </a: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1" algn="just" defTabSz="457150" eaLnBrk="0" hangingPunct="0"/>
            <a:r>
              <a:rPr lang="en-US" sz="13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Solution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:  </a:t>
            </a:r>
            <a:r>
              <a:rPr lang="en-US" sz="13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Perform channel (sub) deep-dive and use AI/ML-based recommendation engine to generate the optimal Marketing Mix  to promote growth and enhance ROI</a:t>
            </a: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967" y="144088"/>
            <a:ext cx="11180064" cy="10607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Segoe UI" panose="020B0502040204020203" pitchFamily="34" charset="0"/>
              </a:rPr>
              <a:t>Use case 2: Channel-Impact Simulator</a:t>
            </a:r>
            <a:endParaRPr lang="en-US" sz="2800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05815" y="696221"/>
            <a:ext cx="11561368" cy="472431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Leverage the data from promotional channels to </a:t>
            </a:r>
            <a:r>
              <a:rPr lang="en-US" sz="1333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determine the channel-wise effectiveness </a:t>
            </a:r>
            <a:r>
              <a:rPr lang="en-US" sz="13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and impact on Sales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5077" y="1874069"/>
            <a:ext cx="11918817" cy="438871"/>
            <a:chOff x="4121221" y="930062"/>
            <a:chExt cx="5447093" cy="740890"/>
          </a:xfrm>
        </p:grpSpPr>
        <p:sp>
          <p:nvSpPr>
            <p:cNvPr id="8" name="Freeform 7"/>
            <p:cNvSpPr/>
            <p:nvPr/>
          </p:nvSpPr>
          <p:spPr>
            <a:xfrm>
              <a:off x="4121221" y="942286"/>
              <a:ext cx="1946463" cy="728666"/>
            </a:xfrm>
            <a:custGeom>
              <a:avLst/>
              <a:gdLst>
                <a:gd name="connsiteX0" fmla="*/ 0 w 2074243"/>
                <a:gd name="connsiteY0" fmla="*/ 0 h 956699"/>
                <a:gd name="connsiteX1" fmla="*/ 1595894 w 2074243"/>
                <a:gd name="connsiteY1" fmla="*/ 0 h 956699"/>
                <a:gd name="connsiteX2" fmla="*/ 2074243 w 2074243"/>
                <a:gd name="connsiteY2" fmla="*/ 478350 h 956699"/>
                <a:gd name="connsiteX3" fmla="*/ 1595894 w 2074243"/>
                <a:gd name="connsiteY3" fmla="*/ 956699 h 956699"/>
                <a:gd name="connsiteX4" fmla="*/ 0 w 2074243"/>
                <a:gd name="connsiteY4" fmla="*/ 956699 h 956699"/>
                <a:gd name="connsiteX5" fmla="*/ 0 w 2074243"/>
                <a:gd name="connsiteY5" fmla="*/ 0 h 956699"/>
                <a:gd name="connsiteX0" fmla="*/ 0 w 1818116"/>
                <a:gd name="connsiteY0" fmla="*/ 0 h 956699"/>
                <a:gd name="connsiteX1" fmla="*/ 1595894 w 1818116"/>
                <a:gd name="connsiteY1" fmla="*/ 0 h 956699"/>
                <a:gd name="connsiteX2" fmla="*/ 1818116 w 1818116"/>
                <a:gd name="connsiteY2" fmla="*/ 478350 h 956699"/>
                <a:gd name="connsiteX3" fmla="*/ 1595894 w 1818116"/>
                <a:gd name="connsiteY3" fmla="*/ 956699 h 956699"/>
                <a:gd name="connsiteX4" fmla="*/ 0 w 1818116"/>
                <a:gd name="connsiteY4" fmla="*/ 956699 h 956699"/>
                <a:gd name="connsiteX5" fmla="*/ 0 w 1818116"/>
                <a:gd name="connsiteY5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16" h="956699">
                  <a:moveTo>
                    <a:pt x="0" y="0"/>
                  </a:moveTo>
                  <a:lnTo>
                    <a:pt x="1595894" y="0"/>
                  </a:lnTo>
                  <a:lnTo>
                    <a:pt x="1818116" y="478350"/>
                  </a:lnTo>
                  <a:lnTo>
                    <a:pt x="1595894" y="956699"/>
                  </a:lnTo>
                  <a:lnTo>
                    <a:pt x="0" y="95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74676" tIns="91440" rIns="239175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844605" y="942286"/>
              <a:ext cx="2076228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55923 w 2391747"/>
                <a:gd name="connsiteY5" fmla="*/ 500235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28962 w 2391747"/>
                <a:gd name="connsiteY5" fmla="*/ 500235 h 956699"/>
                <a:gd name="connsiteX6" fmla="*/ 0 w 2391747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228962 w 2135620"/>
                <a:gd name="connsiteY5" fmla="*/ 500235 h 956699"/>
                <a:gd name="connsiteX6" fmla="*/ 0 w 2135620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137461 w 2135620"/>
                <a:gd name="connsiteY5" fmla="*/ 455319 h 956699"/>
                <a:gd name="connsiteX6" fmla="*/ 0 w 2135620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5620" h="956699">
                  <a:moveTo>
                    <a:pt x="0" y="0"/>
                  </a:moveTo>
                  <a:lnTo>
                    <a:pt x="1913398" y="0"/>
                  </a:lnTo>
                  <a:lnTo>
                    <a:pt x="2135620" y="500235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7461" y="45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660404" y="930062"/>
              <a:ext cx="1907910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62664 w 2391747"/>
                <a:gd name="connsiteY5" fmla="*/ 522121 h 956699"/>
                <a:gd name="connsiteX6" fmla="*/ 0 w 2391747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62664 w 2142360"/>
                <a:gd name="connsiteY5" fmla="*/ 522121 h 956699"/>
                <a:gd name="connsiteX6" fmla="*/ 0 w 2142360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28963 w 2142360"/>
                <a:gd name="connsiteY5" fmla="*/ 522121 h 956699"/>
                <a:gd name="connsiteX6" fmla="*/ 0 w 2142360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228963 w 2054352"/>
                <a:gd name="connsiteY5" fmla="*/ 522121 h 956699"/>
                <a:gd name="connsiteX6" fmla="*/ 0 w 2054352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131054 w 2054352"/>
                <a:gd name="connsiteY5" fmla="*/ 522121 h 956699"/>
                <a:gd name="connsiteX6" fmla="*/ 0 w 2054352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352" h="956699">
                  <a:moveTo>
                    <a:pt x="0" y="0"/>
                  </a:moveTo>
                  <a:lnTo>
                    <a:pt x="1913398" y="0"/>
                  </a:lnTo>
                  <a:lnTo>
                    <a:pt x="2054352" y="455319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1054" y="52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Output/Result</a:t>
              </a:r>
            </a:p>
          </p:txBody>
        </p:sp>
      </p:grpSp>
      <p:cxnSp>
        <p:nvCxnSpPr>
          <p:cNvPr id="11" name="Straight Connector 369"/>
          <p:cNvCxnSpPr>
            <a:cxnSpLocks noChangeShapeType="1"/>
          </p:cNvCxnSpPr>
          <p:nvPr/>
        </p:nvCxnSpPr>
        <p:spPr bwMode="auto">
          <a:xfrm>
            <a:off x="207577" y="2462314"/>
            <a:ext cx="0" cy="3548129"/>
          </a:xfrm>
          <a:prstGeom prst="line">
            <a:avLst/>
          </a:prstGeom>
          <a:noFill/>
          <a:ln w="9525" algn="ctr">
            <a:solidFill>
              <a:srgbClr val="ED7D31">
                <a:lumMod val="60000"/>
                <a:lumOff val="40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12" name="Rectangle 11"/>
          <p:cNvSpPr/>
          <p:nvPr/>
        </p:nvSpPr>
        <p:spPr bwMode="auto">
          <a:xfrm>
            <a:off x="165831" y="2373824"/>
            <a:ext cx="3703320" cy="3840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74676" tIns="91440" rIns="239175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0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1565" y="2470308"/>
            <a:ext cx="3525235" cy="3647513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DF7A1C">
                  <a:lumMod val="50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36405" y="2364620"/>
            <a:ext cx="3973687" cy="38404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34357" tIns="91440" rIns="478349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1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4018985" y="2470308"/>
            <a:ext cx="3798788" cy="3647512"/>
          </a:xfrm>
          <a:prstGeom prst="flowChartAlternateProcess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002060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040569" y="2445311"/>
            <a:ext cx="3804651" cy="3664515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6DB33F">
                  <a:lumMod val="75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5815" y="1811739"/>
            <a:ext cx="8342700" cy="366423"/>
            <a:chOff x="325358" y="1267536"/>
            <a:chExt cx="6372974" cy="411480"/>
          </a:xfrm>
        </p:grpSpPr>
        <p:sp>
          <p:nvSpPr>
            <p:cNvPr id="18" name="Oval 17"/>
            <p:cNvSpPr/>
            <p:nvPr/>
          </p:nvSpPr>
          <p:spPr>
            <a:xfrm>
              <a:off x="3304689" y="1267536"/>
              <a:ext cx="414596" cy="4114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283736" y="1267536"/>
              <a:ext cx="414596" cy="4114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5358" y="1267536"/>
              <a:ext cx="414596" cy="4114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18">
                <a:defRPr/>
              </a:pPr>
              <a:endParaRPr lang="en-US" sz="1900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27" y="1319347"/>
              <a:ext cx="237764" cy="27499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85605" y="1342978"/>
              <a:ext cx="256988" cy="256988"/>
            </a:xfrm>
            <a:prstGeom prst="rect">
              <a:avLst/>
            </a:prstGeom>
          </p:spPr>
        </p:pic>
        <p:pic>
          <p:nvPicPr>
            <p:cNvPr id="23" name="Picture 4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78" b="100000" l="3111" r="98667">
                          <a14:foregroundMark x1="26667" y1="66667" x2="26667" y2="66667"/>
                          <a14:foregroundMark x1="64000" y1="62222" x2="64000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51" y="1286993"/>
              <a:ext cx="357389" cy="35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379731" y="2830007"/>
            <a:ext cx="2957939" cy="196002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594345" lvl="1" indent="-228594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Multi-channel promotional data for different products and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markets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Sales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 of brand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107" kern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594345" lvl="1" indent="-228594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1107" kern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5751" lvl="1" algn="ctr" eaLnBrk="0" hangingPunct="0">
              <a:spcBef>
                <a:spcPct val="20000"/>
              </a:spcBef>
              <a:buClr>
                <a:srgbClr val="DC642C"/>
              </a:buClr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3357" y="2628587"/>
            <a:ext cx="3725537" cy="412139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Aggregate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the product level monthly sales and promotional spend data for all channels</a:t>
            </a:r>
            <a:endParaRPr lang="en-US" sz="1200" b="1" kern="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Build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a regression model to determine and measure the impact of channel-wise promotions on total product sales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Impact measurement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unavailable: text boxes + entry of sales input, checkboxes (Saikiran)</a:t>
            </a:r>
            <a:endParaRPr lang="en-US" sz="1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Develop an interactive Simulator to show the impact of each channel on brand Sales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Key objective/outcome of simulator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unavailable: need more info for a sell point (some sort of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heatmap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). Akshara to support on pieces and Vishwadeep/Siddharth to work on them further</a:t>
            </a:r>
            <a:endParaRPr lang="en-US" sz="12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Increasing/Decreasing promotional channel activity will lead to the prediction of future sales using appropriate regression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model with a marginal utility effect baked in</a:t>
            </a: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2838" y="3897104"/>
            <a:ext cx="3657559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Helpful for pharma clients to analyze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conversions from multiple channels </a:t>
            </a: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and understand how they are evolving and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spreading </a:t>
            </a:r>
            <a:r>
              <a:rPr 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highlight key outcome</a:t>
            </a:r>
            <a:endParaRPr lang="en-US" sz="1200" kern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2"/>
                </a:solidFill>
                <a:latin typeface="Calibri" panose="020F0502020204030204" pitchFamily="34" charset="0"/>
              </a:rPr>
              <a:t>Understand the promotional spending based on different promotional channels and its effect in overall sales of </a:t>
            </a: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product </a:t>
            </a:r>
            <a:r>
              <a:rPr 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recommendation needs to be added</a:t>
            </a:r>
          </a:p>
          <a:p>
            <a:pPr marL="228594" indent="-228594" algn="just" defTabSz="47412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Simulate the impact of varying Marketing Mix on Brand Sales </a:t>
            </a:r>
            <a:r>
              <a:rPr 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Impact Analysis Sell point</a:t>
            </a:r>
            <a:endParaRPr lang="en-US" sz="1200" kern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2107" y="1163824"/>
            <a:ext cx="11945693" cy="610656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just" defTabSz="457150" eaLnBrk="0" hangingPunct="0"/>
            <a:r>
              <a:rPr lang="en-US" sz="13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Situation: </a:t>
            </a:r>
            <a:r>
              <a: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Pharmaceutical companies allocate the marketing budget in multiple promotional channels where the </a:t>
            </a:r>
            <a:r>
              <a:rPr lang="en-US" sz="13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returns/impact </a:t>
            </a:r>
            <a:r>
              <a: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are difficult to measure</a:t>
            </a:r>
          </a:p>
          <a:p>
            <a:pPr marL="0" lvl="1" algn="just" defTabSz="457150" eaLnBrk="0" hangingPunct="0"/>
            <a:r>
              <a:rPr lang="en-US" sz="13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Solution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:  </a:t>
            </a:r>
            <a:r>
              <a: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develop the best multi-channel promotional strategies by identifying the </a:t>
            </a:r>
            <a:r>
              <a:rPr lang="en-US" sz="13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most responsive channels using AI/ML-based simulator</a:t>
            </a:r>
            <a:endParaRPr lang="en-US" sz="13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6"/>
          <a:stretch>
            <a:fillRect/>
          </a:stretch>
        </p:blipFill>
        <p:spPr>
          <a:xfrm>
            <a:off x="8748515" y="2445311"/>
            <a:ext cx="2142368" cy="1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0967" y="144088"/>
            <a:ext cx="11180064" cy="10607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Segoe UI" panose="020B0502040204020203" pitchFamily="34" charset="0"/>
              </a:rPr>
              <a:t>Use case 3: Brand Performance Analysis with Market Simulator for forecasting future performance</a:t>
            </a:r>
            <a:endParaRPr lang="en-US" sz="2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5077" y="1772389"/>
            <a:ext cx="11918817" cy="557844"/>
            <a:chOff x="4121221" y="930062"/>
            <a:chExt cx="5447093" cy="740890"/>
          </a:xfrm>
        </p:grpSpPr>
        <p:sp>
          <p:nvSpPr>
            <p:cNvPr id="57" name="Freeform 56"/>
            <p:cNvSpPr/>
            <p:nvPr/>
          </p:nvSpPr>
          <p:spPr>
            <a:xfrm>
              <a:off x="4121221" y="942286"/>
              <a:ext cx="1946463" cy="728666"/>
            </a:xfrm>
            <a:custGeom>
              <a:avLst/>
              <a:gdLst>
                <a:gd name="connsiteX0" fmla="*/ 0 w 2074243"/>
                <a:gd name="connsiteY0" fmla="*/ 0 h 956699"/>
                <a:gd name="connsiteX1" fmla="*/ 1595894 w 2074243"/>
                <a:gd name="connsiteY1" fmla="*/ 0 h 956699"/>
                <a:gd name="connsiteX2" fmla="*/ 2074243 w 2074243"/>
                <a:gd name="connsiteY2" fmla="*/ 478350 h 956699"/>
                <a:gd name="connsiteX3" fmla="*/ 1595894 w 2074243"/>
                <a:gd name="connsiteY3" fmla="*/ 956699 h 956699"/>
                <a:gd name="connsiteX4" fmla="*/ 0 w 2074243"/>
                <a:gd name="connsiteY4" fmla="*/ 956699 h 956699"/>
                <a:gd name="connsiteX5" fmla="*/ 0 w 2074243"/>
                <a:gd name="connsiteY5" fmla="*/ 0 h 956699"/>
                <a:gd name="connsiteX0" fmla="*/ 0 w 1818116"/>
                <a:gd name="connsiteY0" fmla="*/ 0 h 956699"/>
                <a:gd name="connsiteX1" fmla="*/ 1595894 w 1818116"/>
                <a:gd name="connsiteY1" fmla="*/ 0 h 956699"/>
                <a:gd name="connsiteX2" fmla="*/ 1818116 w 1818116"/>
                <a:gd name="connsiteY2" fmla="*/ 478350 h 956699"/>
                <a:gd name="connsiteX3" fmla="*/ 1595894 w 1818116"/>
                <a:gd name="connsiteY3" fmla="*/ 956699 h 956699"/>
                <a:gd name="connsiteX4" fmla="*/ 0 w 1818116"/>
                <a:gd name="connsiteY4" fmla="*/ 956699 h 956699"/>
                <a:gd name="connsiteX5" fmla="*/ 0 w 1818116"/>
                <a:gd name="connsiteY5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16" h="956699">
                  <a:moveTo>
                    <a:pt x="0" y="0"/>
                  </a:moveTo>
                  <a:lnTo>
                    <a:pt x="1595894" y="0"/>
                  </a:lnTo>
                  <a:lnTo>
                    <a:pt x="1818116" y="478350"/>
                  </a:lnTo>
                  <a:lnTo>
                    <a:pt x="1595894" y="956699"/>
                  </a:lnTo>
                  <a:lnTo>
                    <a:pt x="0" y="95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74676" tIns="91440" rIns="239175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Inputs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844605" y="942286"/>
              <a:ext cx="2076228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55923 w 2391747"/>
                <a:gd name="connsiteY5" fmla="*/ 500235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28962 w 2391747"/>
                <a:gd name="connsiteY5" fmla="*/ 500235 h 956699"/>
                <a:gd name="connsiteX6" fmla="*/ 0 w 2391747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228962 w 2135620"/>
                <a:gd name="connsiteY5" fmla="*/ 500235 h 956699"/>
                <a:gd name="connsiteX6" fmla="*/ 0 w 2135620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137461 w 2135620"/>
                <a:gd name="connsiteY5" fmla="*/ 455319 h 956699"/>
                <a:gd name="connsiteX6" fmla="*/ 0 w 2135620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5620" h="956699">
                  <a:moveTo>
                    <a:pt x="0" y="0"/>
                  </a:moveTo>
                  <a:lnTo>
                    <a:pt x="1913398" y="0"/>
                  </a:lnTo>
                  <a:lnTo>
                    <a:pt x="2135620" y="500235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7461" y="45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660404" y="930062"/>
              <a:ext cx="1907910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62664 w 2391747"/>
                <a:gd name="connsiteY5" fmla="*/ 522121 h 956699"/>
                <a:gd name="connsiteX6" fmla="*/ 0 w 2391747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62664 w 2142360"/>
                <a:gd name="connsiteY5" fmla="*/ 522121 h 956699"/>
                <a:gd name="connsiteX6" fmla="*/ 0 w 2142360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28963 w 2142360"/>
                <a:gd name="connsiteY5" fmla="*/ 522121 h 956699"/>
                <a:gd name="connsiteX6" fmla="*/ 0 w 2142360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228963 w 2054352"/>
                <a:gd name="connsiteY5" fmla="*/ 522121 h 956699"/>
                <a:gd name="connsiteX6" fmla="*/ 0 w 2054352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131054 w 2054352"/>
                <a:gd name="connsiteY5" fmla="*/ 522121 h 956699"/>
                <a:gd name="connsiteX6" fmla="*/ 0 w 2054352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352" h="956699">
                  <a:moveTo>
                    <a:pt x="0" y="0"/>
                  </a:moveTo>
                  <a:lnTo>
                    <a:pt x="1913398" y="0"/>
                  </a:lnTo>
                  <a:lnTo>
                    <a:pt x="2054352" y="455319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1054" y="52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34357" tIns="91440" rIns="478349" bIns="0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ts val="2400"/>
                </a:spcAft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Output/Result</a:t>
              </a:r>
            </a:p>
          </p:txBody>
        </p:sp>
      </p:grpSp>
      <p:sp>
        <p:nvSpPr>
          <p:cNvPr id="60" name="Oval 59"/>
          <p:cNvSpPr/>
          <p:nvPr/>
        </p:nvSpPr>
        <p:spPr>
          <a:xfrm>
            <a:off x="4406252" y="1646815"/>
            <a:ext cx="552795" cy="5486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18">
              <a:defRPr/>
            </a:pPr>
            <a:endParaRPr lang="en-US" sz="19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78315" y="1646815"/>
            <a:ext cx="552795" cy="548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18">
              <a:defRPr/>
            </a:pPr>
            <a:endParaRPr lang="en-US" sz="19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3811" y="1646815"/>
            <a:ext cx="552795" cy="5486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18">
              <a:defRPr/>
            </a:pPr>
            <a:endParaRPr lang="en-US" sz="19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35076" y="1027238"/>
            <a:ext cx="11945693" cy="610656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just" defTabSz="457150" eaLnBrk="0" hangingPunct="0"/>
            <a:r>
              <a:rPr lang="en-US" sz="1300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Situation: </a:t>
            </a:r>
            <a:r>
              <a:rPr lang="en-US" sz="13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Brand teams would like have an outlook about the marketing investment for future to plan for long term need.</a:t>
            </a:r>
          </a:p>
          <a:p>
            <a:pPr marL="0" lvl="1" algn="just" defTabSz="457150" eaLnBrk="0" hangingPunct="0"/>
            <a:r>
              <a:rPr lang="en-US" sz="1300" b="1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Solution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: </a:t>
            </a:r>
            <a:r>
              <a:rPr lang="en-US" sz="1300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Build a forecast model to generate 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drug sales </a:t>
            </a:r>
            <a:r>
              <a:rPr lang="en-US" sz="1300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simulating 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the future market situation </a:t>
            </a:r>
            <a:r>
              <a:rPr lang="en-US" sz="1300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including appropriate </a:t>
            </a:r>
            <a:r>
              <a:rPr lang="en-US" sz="130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market conditions including promotions and competitors performance</a:t>
            </a:r>
            <a:endParaRPr lang="en-US" sz="1400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cxnSp>
        <p:nvCxnSpPr>
          <p:cNvPr id="64" name="Straight Connector 369"/>
          <p:cNvCxnSpPr>
            <a:cxnSpLocks noChangeShapeType="1"/>
          </p:cNvCxnSpPr>
          <p:nvPr/>
        </p:nvCxnSpPr>
        <p:spPr bwMode="auto">
          <a:xfrm>
            <a:off x="207577" y="2479608"/>
            <a:ext cx="0" cy="3548129"/>
          </a:xfrm>
          <a:prstGeom prst="line">
            <a:avLst/>
          </a:prstGeom>
          <a:noFill/>
          <a:ln w="9525" algn="ctr">
            <a:solidFill>
              <a:srgbClr val="ED7D31">
                <a:lumMod val="60000"/>
                <a:lumOff val="40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65" name="Rectangle 64"/>
          <p:cNvSpPr/>
          <p:nvPr/>
        </p:nvSpPr>
        <p:spPr bwMode="auto">
          <a:xfrm>
            <a:off x="165831" y="2391117"/>
            <a:ext cx="3703320" cy="3840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74676" tIns="91440" rIns="239175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0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71565" y="2487601"/>
            <a:ext cx="3525235" cy="3647513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DF7A1C">
                  <a:lumMod val="50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936405" y="2381913"/>
            <a:ext cx="3973687" cy="384048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34357" tIns="91440" rIns="478349" bIns="0" numCol="1" spcCol="127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sz="110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Flowchart: Alternate Process 67"/>
          <p:cNvSpPr/>
          <p:nvPr/>
        </p:nvSpPr>
        <p:spPr bwMode="auto">
          <a:xfrm>
            <a:off x="4018985" y="2487601"/>
            <a:ext cx="3798788" cy="3647512"/>
          </a:xfrm>
          <a:prstGeom prst="flowChartAlternateProcess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002060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8040569" y="2462604"/>
            <a:ext cx="3804651" cy="3664515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796" indent="-177796" defTabSz="914076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6DB33F">
                  <a:lumMod val="75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9" y="1715897"/>
            <a:ext cx="317019" cy="3666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4140" y="1747404"/>
            <a:ext cx="342651" cy="342651"/>
          </a:xfrm>
          <a:prstGeom prst="rect">
            <a:avLst/>
          </a:prstGeom>
        </p:spPr>
      </p:pic>
      <p:pic>
        <p:nvPicPr>
          <p:cNvPr id="72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100000" l="3111" r="98667">
                        <a14:foregroundMark x1="26667" y1="66667" x2="26667" y2="66667"/>
                        <a14:foregroundMark x1="64000" y1="62222" x2="64000" y2="6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69" y="1672758"/>
            <a:ext cx="476519" cy="4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379730" y="2847300"/>
            <a:ext cx="3212895" cy="153580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-91438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Monthly Brand Rx</a:t>
            </a:r>
          </a:p>
          <a:p>
            <a:pPr lvl="1" indent="-91438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Monthly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spend on each promotional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</a:t>
            </a:r>
          </a:p>
          <a:p>
            <a:pPr lvl="1" indent="-91438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Market Performance data</a:t>
            </a:r>
          </a:p>
          <a:p>
            <a:pPr lvl="1" indent="-91438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Competitor Analysis data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65751" lvl="1" algn="ctr" eaLnBrk="0" hangingPunct="0">
              <a:spcBef>
                <a:spcPct val="20000"/>
              </a:spcBef>
              <a:buClr>
                <a:srgbClr val="DC642C"/>
              </a:buClr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91438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43357" y="2645880"/>
            <a:ext cx="3792147" cy="366057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Aggregate brand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level monthly sales and promotional spend data for all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channels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Determine competitive performance of a brand in its franchise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visibility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Forecast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the product sales on the basis of historical data where promotional channel spending is taken as input variable and Market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Rx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is taken as output variable</a:t>
            </a:r>
          </a:p>
          <a:p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The historical data from Market Rx of competitor as well as own product is used for time series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analysis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Rx Dollars is an imp performance index, need to push this up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Aggregation of all the product sales from individual market will lead to determination of overall market scenario in the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future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Geography dimension addition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2838" y="3914398"/>
            <a:ext cx="3657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This type of time series analysis may aid in</a:t>
            </a:r>
          </a:p>
          <a:p>
            <a:pPr marL="628635" lvl="1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Determining how past promotions affected the historical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sales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key shortfalls/outcomes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628635" lvl="1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Predicting how proposed promotions may influence the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future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highlight key outcomes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89290" y="4131885"/>
            <a:ext cx="40355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35" lvl="1" indent="-171446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02259" y="4944798"/>
            <a:ext cx="3657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Recommendation of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marketing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strategies on the basis of  appropriate chosen promotional mix </a:t>
            </a:r>
            <a:r>
              <a:rPr lang="en-US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visibility</a:t>
            </a:r>
            <a:endParaRPr lang="en-US" sz="11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Forecasting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future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market scenario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</a:rPr>
              <a:t>the basis of existing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marketing strategy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79" name="Picture 78"/>
          <p:cNvPicPr/>
          <p:nvPr/>
        </p:nvPicPr>
        <p:blipFill rotWithShape="1">
          <a:blip r:embed="rId6"/>
          <a:srcRect l="26106" t="29638" r="34942" b="14117"/>
          <a:stretch/>
        </p:blipFill>
        <p:spPr>
          <a:xfrm>
            <a:off x="8856791" y="2453912"/>
            <a:ext cx="2089883" cy="1460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730" y="768071"/>
            <a:ext cx="6096000" cy="2974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Leverage past promotion and sales data and simulate the future outcomes</a:t>
            </a:r>
          </a:p>
        </p:txBody>
      </p:sp>
    </p:spTree>
    <p:extLst>
      <p:ext uri="{BB962C8B-B14F-4D97-AF65-F5344CB8AC3E}">
        <p14:creationId xmlns:p14="http://schemas.microsoft.com/office/powerpoint/2010/main" val="22742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0755EE-DFD2-4194-83CA-827DF5586601}">
  <we:reference id="wa104379370" version="2.0.0.0" store="en-US" storeType="OMEX"/>
  <we:alternateReferences>
    <we:reference id="WA104379370" version="2.0.0.0" store="WA10437937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1043</Words>
  <Application>Microsoft Office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Segoe UI</vt:lpstr>
      <vt:lpstr>2018 White Graphic</vt:lpstr>
      <vt:lpstr>Cognizant</vt:lpstr>
      <vt:lpstr>OLD High level Solution Architecture</vt:lpstr>
      <vt:lpstr>High level Solution Architecture</vt:lpstr>
      <vt:lpstr>Use case 1: Optimal Promotional Channel Marketing Mix with AI-based recommendation</vt:lpstr>
      <vt:lpstr>Use case 2: Channel-Impact Simulator</vt:lpstr>
      <vt:lpstr>Use case 3: Brand Performance Analysis with Market Simulator for forecasting future performance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 Jain, Siddharth (Cognizant)</dc:creator>
  <cp:lastModifiedBy>Rajendra Jain, Siddharth (Cognizant)</cp:lastModifiedBy>
  <cp:revision>15</cp:revision>
  <dcterms:created xsi:type="dcterms:W3CDTF">2020-10-08T00:53:43Z</dcterms:created>
  <dcterms:modified xsi:type="dcterms:W3CDTF">2020-10-09T08:59:31Z</dcterms:modified>
</cp:coreProperties>
</file>