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A1CAFC-ECC9-44FE-B306-1B8C2DA4DE89}"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2179222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A1CAFC-ECC9-44FE-B306-1B8C2DA4DE89}"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332143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A1CAFC-ECC9-44FE-B306-1B8C2DA4DE89}"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CCE3D-AB02-4032-A94A-61624E055B0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5708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A1CAFC-ECC9-44FE-B306-1B8C2DA4DE89}"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2266113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A1CAFC-ECC9-44FE-B306-1B8C2DA4DE89}"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CCE3D-AB02-4032-A94A-61624E055B0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6028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A1CAFC-ECC9-44FE-B306-1B8C2DA4DE89}"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282397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1CAFC-ECC9-44FE-B306-1B8C2DA4DE89}"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3689588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1CAFC-ECC9-44FE-B306-1B8C2DA4DE89}"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408651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1CAFC-ECC9-44FE-B306-1B8C2DA4DE89}"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1087971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A1CAFC-ECC9-44FE-B306-1B8C2DA4DE89}"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192654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A1CAFC-ECC9-44FE-B306-1B8C2DA4DE89}"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362949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A1CAFC-ECC9-44FE-B306-1B8C2DA4DE89}"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192269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A1CAFC-ECC9-44FE-B306-1B8C2DA4DE89}"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216278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1CAFC-ECC9-44FE-B306-1B8C2DA4DE89}"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298822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1CAFC-ECC9-44FE-B306-1B8C2DA4DE89}"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349973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A1CAFC-ECC9-44FE-B306-1B8C2DA4DE89}"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CCE3D-AB02-4032-A94A-61624E055B04}" type="slidenum">
              <a:rPr lang="en-US" smtClean="0"/>
              <a:t>‹#›</a:t>
            </a:fld>
            <a:endParaRPr lang="en-US"/>
          </a:p>
        </p:txBody>
      </p:sp>
    </p:spTree>
    <p:extLst>
      <p:ext uri="{BB962C8B-B14F-4D97-AF65-F5344CB8AC3E}">
        <p14:creationId xmlns:p14="http://schemas.microsoft.com/office/powerpoint/2010/main" val="161594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A1CAFC-ECC9-44FE-B306-1B8C2DA4DE89}" type="datetimeFigureOut">
              <a:rPr lang="en-US" smtClean="0"/>
              <a:t>11/21/2023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0CCE3D-AB02-4032-A94A-61624E055B04}" type="slidenum">
              <a:rPr lang="en-US" smtClean="0"/>
              <a:t>‹#›</a:t>
            </a:fld>
            <a:endParaRPr lang="en-US"/>
          </a:p>
        </p:txBody>
      </p:sp>
    </p:spTree>
    <p:extLst>
      <p:ext uri="{BB962C8B-B14F-4D97-AF65-F5344CB8AC3E}">
        <p14:creationId xmlns:p14="http://schemas.microsoft.com/office/powerpoint/2010/main" val="2957203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confusion-matrix-machine-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geeksforgeeks.org/imbalanced-learn-module-in-python/" TargetMode="External"/><Relationship Id="rId3" Type="http://schemas.openxmlformats.org/officeDocument/2006/relationships/hyperlink" Target="https://www.geeksforgeeks.org/python-pandas-dataframe/" TargetMode="External"/><Relationship Id="rId7" Type="http://schemas.openxmlformats.org/officeDocument/2006/relationships/hyperlink" Target="https://www.geeksforgeeks.org/xgboost/"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6" Type="http://schemas.openxmlformats.org/officeDocument/2006/relationships/hyperlink" Target="https://www.geeksforgeeks.org/introduction-to-seaborn-python/" TargetMode="External"/><Relationship Id="rId5" Type="http://schemas.openxmlformats.org/officeDocument/2006/relationships/hyperlink" Target="https://www.geeksforgeeks.org/matplotlib-tutorial/" TargetMode="External"/><Relationship Id="rId4" Type="http://schemas.openxmlformats.org/officeDocument/2006/relationships/hyperlink" Target="https://www.geeksforgeeks.org/python-nump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what-is-exploratory-data-analys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9F52-A985-4DE0-A303-10DE16AE611D}"/>
              </a:ext>
            </a:extLst>
          </p:cNvPr>
          <p:cNvSpPr>
            <a:spLocks noGrp="1"/>
          </p:cNvSpPr>
          <p:nvPr>
            <p:ph type="ctrTitle"/>
          </p:nvPr>
        </p:nvSpPr>
        <p:spPr/>
        <p:txBody>
          <a:bodyPr/>
          <a:lstStyle/>
          <a:p>
            <a:r>
              <a:rPr lang="en-US" dirty="0"/>
              <a:t>WEATHER FORECASTING APPLICATION USING PYTHON</a:t>
            </a:r>
          </a:p>
        </p:txBody>
      </p:sp>
      <p:sp>
        <p:nvSpPr>
          <p:cNvPr id="3" name="Subtitle 2">
            <a:extLst>
              <a:ext uri="{FF2B5EF4-FFF2-40B4-BE49-F238E27FC236}">
                <a16:creationId xmlns:a16="http://schemas.microsoft.com/office/drawing/2014/main" id="{1666566D-8943-2E2D-4B91-9D1936141E56}"/>
              </a:ext>
            </a:extLst>
          </p:cNvPr>
          <p:cNvSpPr>
            <a:spLocks noGrp="1"/>
          </p:cNvSpPr>
          <p:nvPr>
            <p:ph type="subTitle" idx="1"/>
          </p:nvPr>
        </p:nvSpPr>
        <p:spPr/>
        <p:txBody>
          <a:bodyPr>
            <a:normAutofit lnSpcReduction="10000"/>
          </a:bodyPr>
          <a:lstStyle/>
          <a:p>
            <a:r>
              <a:rPr lang="en-US" dirty="0"/>
              <a:t>By </a:t>
            </a:r>
          </a:p>
          <a:p>
            <a:r>
              <a:rPr lang="en-US" dirty="0"/>
              <a:t>GAUTAM SIDDHARTH (M22AI1005) &amp; AVINISH CHANDRA(M20AIE224)</a:t>
            </a:r>
          </a:p>
          <a:p>
            <a:r>
              <a:rPr lang="en-US" dirty="0"/>
              <a:t>IIT JODHPUR</a:t>
            </a:r>
          </a:p>
          <a:p>
            <a:endParaRPr lang="en-US" dirty="0"/>
          </a:p>
        </p:txBody>
      </p:sp>
    </p:spTree>
    <p:extLst>
      <p:ext uri="{BB962C8B-B14F-4D97-AF65-F5344CB8AC3E}">
        <p14:creationId xmlns:p14="http://schemas.microsoft.com/office/powerpoint/2010/main" val="870979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1113-61B7-572A-900A-3422B52DEFCD}"/>
              </a:ext>
            </a:extLst>
          </p:cNvPr>
          <p:cNvSpPr>
            <a:spLocks noGrp="1"/>
          </p:cNvSpPr>
          <p:nvPr>
            <p:ph type="title"/>
          </p:nvPr>
        </p:nvSpPr>
        <p:spPr/>
        <p:txBody>
          <a:bodyPr>
            <a:normAutofit fontScale="90000"/>
          </a:bodyPr>
          <a:lstStyle/>
          <a:p>
            <a:r>
              <a:rPr lang="en-US" sz="4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Here we can clearly draw some observations: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A638782-C02E-E73D-DBCC-3D38766A571D}"/>
              </a:ext>
            </a:extLst>
          </p:cNvPr>
          <p:cNvSpPr>
            <a:spLocks noGrp="1"/>
          </p:cNvSpPr>
          <p:nvPr>
            <p:ph idx="1"/>
          </p:nvPr>
        </p:nvSpPr>
        <p:spPr/>
        <p:txBody>
          <a:bodyPr>
            <a:normAutofit fontScale="85000" lnSpcReduction="10000"/>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3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maxtemp</a:t>
            </a: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relatively lower on days of rainfall.</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dewpoint value is higher on days of rainfall.</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humidity is high on the days when rainfall is expected.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Obviously, clouds must be there for rainfall.</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sunshine is also less on days of rainfall.</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windspeed is higher on days of rainfall.</a:t>
            </a:r>
          </a:p>
          <a:p>
            <a:pPr marL="342900" indent="-342900" fontAlgn="base">
              <a:lnSpc>
                <a:spcPct val="107000"/>
              </a:lnSpc>
              <a:spcBef>
                <a:spcPts val="0"/>
              </a:spcBef>
              <a:buSzPts val="1000"/>
              <a:buFont typeface="Symbol" panose="05050102010706020507" pitchFamily="18" charset="2"/>
              <a:buChar char=""/>
              <a:tabLst>
                <a:tab pos="457200" algn="l"/>
              </a:tabLst>
            </a:pPr>
            <a:r>
              <a:rPr lang="en-US" sz="3200" dirty="0">
                <a:solidFill>
                  <a:srgbClr val="000000"/>
                </a:solidFill>
                <a:latin typeface="Times New Roman" panose="02020603050405020304" pitchFamily="18" charset="0"/>
                <a:cs typeface="Times New Roman" panose="02020603050405020304" pitchFamily="18" charset="0"/>
              </a:rPr>
              <a:t>The observations we have drawn from the above dataset are very much similar to what is observed in real life as well.</a:t>
            </a:r>
          </a:p>
        </p:txBody>
      </p:sp>
    </p:spTree>
    <p:extLst>
      <p:ext uri="{BB962C8B-B14F-4D97-AF65-F5344CB8AC3E}">
        <p14:creationId xmlns:p14="http://schemas.microsoft.com/office/powerpoint/2010/main" val="314132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9451-DE21-778E-4482-AB490AEE7BE5}"/>
              </a:ext>
            </a:extLst>
          </p:cNvPr>
          <p:cNvSpPr>
            <a:spLocks noGrp="1"/>
          </p:cNvSpPr>
          <p:nvPr>
            <p:ph type="title"/>
          </p:nvPr>
        </p:nvSpPr>
        <p:spPr/>
        <p:txBody>
          <a:bodyPr/>
          <a:lstStyle/>
          <a:p>
            <a:r>
              <a:rPr lang="en-US" sz="3200" dirty="0">
                <a:solidFill>
                  <a:srgbClr val="000000"/>
                </a:solidFill>
                <a:latin typeface="Times New Roman" panose="02020603050405020304" pitchFamily="18" charset="0"/>
                <a:ea typeface="+mn-ea"/>
                <a:cs typeface="Times New Roman" panose="02020603050405020304" pitchFamily="18" charset="0"/>
              </a:rPr>
              <a:t>Model Training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331C1BE2-92ED-FBCF-5B28-0E9A9B0341EC}"/>
              </a:ext>
            </a:extLst>
          </p:cNvPr>
          <p:cNvSpPr>
            <a:spLocks noGrp="1"/>
          </p:cNvSpPr>
          <p:nvPr>
            <p:ph idx="1"/>
          </p:nvPr>
        </p:nvSpPr>
        <p:spPr/>
        <p:txBody>
          <a:bodyPr/>
          <a:lstStyle/>
          <a:p>
            <a:pPr algn="l" fontAlgn="base"/>
            <a:r>
              <a:rPr lang="en-US" sz="3200" dirty="0">
                <a:solidFill>
                  <a:srgbClr val="000000"/>
                </a:solidFill>
                <a:latin typeface="Times New Roman" panose="02020603050405020304" pitchFamily="18" charset="0"/>
                <a:cs typeface="Times New Roman" panose="02020603050405020304" pitchFamily="18" charset="0"/>
              </a:rPr>
              <a:t>Now we will separate the features and target variables and split them into training and testing data by using which we will select the model which is performing best on the validation data.</a:t>
            </a:r>
          </a:p>
          <a:p>
            <a:endParaRPr lang="en-US" dirty="0"/>
          </a:p>
        </p:txBody>
      </p:sp>
    </p:spTree>
    <p:extLst>
      <p:ext uri="{BB962C8B-B14F-4D97-AF65-F5344CB8AC3E}">
        <p14:creationId xmlns:p14="http://schemas.microsoft.com/office/powerpoint/2010/main" val="168392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924D-1B55-1036-04A7-DD6F8A715CC6}"/>
              </a:ext>
            </a:extLst>
          </p:cNvPr>
          <p:cNvSpPr>
            <a:spLocks noGrp="1"/>
          </p:cNvSpPr>
          <p:nvPr>
            <p:ph type="title"/>
          </p:nvPr>
        </p:nvSpPr>
        <p:spPr/>
        <p:txBody>
          <a:bodyPr/>
          <a:lstStyle/>
          <a:p>
            <a:r>
              <a:rPr lang="en-US" sz="4400" dirty="0">
                <a:solidFill>
                  <a:srgbClr val="000000"/>
                </a:solidFill>
                <a:latin typeface="Times New Roman" panose="02020603050405020304" pitchFamily="18" charset="0"/>
                <a:cs typeface="Times New Roman" panose="02020603050405020304" pitchFamily="18" charset="0"/>
              </a:rPr>
              <a:t>Model Evaluation</a:t>
            </a:r>
            <a:br>
              <a:rPr lang="en-US" sz="4400" dirty="0">
                <a:solidFill>
                  <a:srgbClr val="00000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C4D37D5-7FDC-260D-9780-E48CFF26733A}"/>
              </a:ext>
            </a:extLst>
          </p:cNvPr>
          <p:cNvSpPr>
            <a:spLocks noGrp="1"/>
          </p:cNvSpPr>
          <p:nvPr>
            <p:ph idx="1"/>
          </p:nvPr>
        </p:nvSpPr>
        <p:spPr>
          <a:xfrm>
            <a:off x="838200" y="1844675"/>
            <a:ext cx="10515600" cy="4351338"/>
          </a:xfrm>
        </p:spPr>
        <p:txBody>
          <a:bodyPr/>
          <a:lstStyle/>
          <a:p>
            <a:pPr algn="l" fontAlgn="base"/>
            <a:r>
              <a:rPr lang="en-US" sz="3200" dirty="0">
                <a:solidFill>
                  <a:srgbClr val="000000"/>
                </a:solidFill>
                <a:latin typeface="Times New Roman" panose="02020603050405020304" pitchFamily="18" charset="0"/>
                <a:cs typeface="Times New Roman" panose="02020603050405020304" pitchFamily="18" charset="0"/>
              </a:rPr>
              <a:t>From the above accuracies, we can say that Logistic Regression and support vector classifier are satisfactory as the gap between the training and the validation accuracy is low. Let’s plot the </a:t>
            </a:r>
            <a:r>
              <a:rPr lang="en-US" sz="3200" dirty="0">
                <a:solidFill>
                  <a:srgbClr val="00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confusion matrix </a:t>
            </a:r>
            <a:r>
              <a:rPr lang="en-US" sz="3200" dirty="0">
                <a:solidFill>
                  <a:srgbClr val="000000"/>
                </a:solidFill>
                <a:latin typeface="Times New Roman" panose="02020603050405020304" pitchFamily="18" charset="0"/>
                <a:cs typeface="Times New Roman" panose="02020603050405020304" pitchFamily="18" charset="0"/>
              </a:rPr>
              <a:t>as well for the validation data using the SVC model.</a:t>
            </a:r>
          </a:p>
          <a:p>
            <a:pPr marL="0" indent="0" algn="l" fontAlgn="base">
              <a:buNone/>
            </a:pPr>
            <a:endParaRPr lang="en-US" sz="2000" b="1" i="0" dirty="0">
              <a:solidFill>
                <a:srgbClr val="273239"/>
              </a:solidFill>
              <a:effectLst/>
              <a:latin typeface="Nunito" pitchFamily="2" charset="0"/>
            </a:endParaRPr>
          </a:p>
          <a:p>
            <a:pPr fontAlgn="base"/>
            <a:endParaRPr lang="en-US" sz="3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62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71D1-0DB5-7476-4177-0E9536376722}"/>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kern="1200">
                <a:solidFill>
                  <a:schemeClr val="tx1"/>
                </a:solidFill>
                <a:latin typeface="+mj-lt"/>
                <a:ea typeface="+mj-ea"/>
                <a:cs typeface="+mj-cs"/>
              </a:rPr>
              <a:t>Final Output </a:t>
            </a:r>
            <a:br>
              <a:rPr lang="en-US" sz="3200" kern="1200">
                <a:solidFill>
                  <a:schemeClr val="tx1"/>
                </a:solidFill>
                <a:latin typeface="+mj-lt"/>
                <a:ea typeface="+mj-ea"/>
                <a:cs typeface="+mj-cs"/>
              </a:rPr>
            </a:br>
            <a:endParaRPr lang="en-US" sz="3200" kern="1200" dirty="0">
              <a:solidFill>
                <a:schemeClr val="tx1"/>
              </a:solidFill>
              <a:latin typeface="+mj-lt"/>
              <a:ea typeface="+mj-ea"/>
              <a:cs typeface="+mj-cs"/>
            </a:endParaRPr>
          </a:p>
        </p:txBody>
      </p:sp>
      <p:pic>
        <p:nvPicPr>
          <p:cNvPr id="3076" name="Picture 4" descr="Lightbox">
            <a:extLst>
              <a:ext uri="{FF2B5EF4-FFF2-40B4-BE49-F238E27FC236}">
                <a16:creationId xmlns:a16="http://schemas.microsoft.com/office/drawing/2014/main" id="{8BDC76F1-8E24-AF5E-ED74-B0A1C0F003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87672" y="829512"/>
            <a:ext cx="6389346" cy="52082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84DBD6-0E62-142F-4E32-EE62F358F570}"/>
              </a:ext>
            </a:extLst>
          </p:cNvPr>
          <p:cNvSpPr txBox="1"/>
          <p:nvPr/>
        </p:nvSpPr>
        <p:spPr>
          <a:xfrm>
            <a:off x="876693" y="2533476"/>
            <a:ext cx="3455821" cy="3447832"/>
          </a:xfrm>
          <a:prstGeom prst="rect">
            <a:avLst/>
          </a:prstGeom>
        </p:spPr>
        <p:txBody>
          <a:bodyPr vert="horz" lIns="91440" tIns="45720" rIns="91440" bIns="45720" rtlCol="0" anchor="t">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a:ln>
                  <a:noFill/>
                </a:ln>
                <a:effectLst/>
              </a:rPr>
              <a:t>metrics.plot_confusion_matrix(models[2], X_val, Y_val)</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a:ln>
                  <a:noFill/>
                </a:ln>
                <a:effectLst/>
              </a:rPr>
              <a:t>plt.show()</a:t>
            </a:r>
          </a:p>
        </p:txBody>
      </p:sp>
    </p:spTree>
    <p:extLst>
      <p:ext uri="{BB962C8B-B14F-4D97-AF65-F5344CB8AC3E}">
        <p14:creationId xmlns:p14="http://schemas.microsoft.com/office/powerpoint/2010/main" val="2717936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3A95-FC0B-E267-E34F-BE316D9AB5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7A600B7-7010-6900-3016-4BB17366320B}"/>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successfully predicted the rainfall using the linear regression but here this is not very accurate only sometimes any way it depends upon the climate changes to season to season. Here we are taking only summer season weather data set it only useful to predict rainfall in summer season.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88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669A-3435-55C9-1C32-B7545110E393}"/>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2F9651C-64E0-66D6-DD52-3BEEE167CB9A}"/>
              </a:ext>
            </a:extLst>
          </p:cNvPr>
          <p:cNvSpPr>
            <a:spLocks noGrp="1"/>
          </p:cNvSpPr>
          <p:nvPr>
            <p:ph idx="1"/>
          </p:nvPr>
        </p:nvSpPr>
        <p:spPr/>
        <p:txBody>
          <a:bodyPr/>
          <a:lstStyle/>
          <a:p>
            <a:pPr marL="0" indent="0">
              <a:buNone/>
            </a:pPr>
            <a:r>
              <a:rPr lang="en-US" dirty="0"/>
              <a:t>Any Suggestion</a:t>
            </a:r>
          </a:p>
        </p:txBody>
      </p:sp>
    </p:spTree>
    <p:extLst>
      <p:ext uri="{BB962C8B-B14F-4D97-AF65-F5344CB8AC3E}">
        <p14:creationId xmlns:p14="http://schemas.microsoft.com/office/powerpoint/2010/main" val="276415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EC4D-610A-288D-E640-C0CB6A6109B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2CBB8C8-04F3-F286-056C-8F18723EE93A}"/>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Weather forecasting is the application of  science and  technology to  predict the state of the atmosphere  for  a  given  location. </a:t>
            </a:r>
          </a:p>
          <a:p>
            <a:endParaRPr lang="en-US" sz="1800" dirty="0">
              <a:latin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Ancient  weather  forecasting  methods  usually  relied  on observed  patterns  of  events,  also  termed  pattern  recognition.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example,  it  might  be observed that if the sunset was particularly red, the following day will be bright</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However, not  all of these predictions prove  reliable.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this  system will predict  weather </a:t>
            </a:r>
            <a:r>
              <a:rPr lang="en-US" sz="1800" dirty="0">
                <a:latin typeface="Times New Roman" panose="02020603050405020304" pitchFamily="18" charset="0"/>
                <a:ea typeface="Calibri" panose="020F0502020204030204" pitchFamily="34" charset="0"/>
                <a:cs typeface="Times New Roman" panose="02020603050405020304" pitchFamily="18" charset="0"/>
              </a:rPr>
              <a:t>there will be Rainfall or not</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0799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0B56-9E46-62FE-C02E-9108791B3C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C560C6-2656-6777-E683-0AEB5D238A74}"/>
              </a:ext>
            </a:extLst>
          </p:cNvPr>
          <p:cNvSpPr>
            <a:spLocks noGrp="1"/>
          </p:cNvSpPr>
          <p:nvPr>
            <p:ph idx="1"/>
          </p:nvPr>
        </p:nvSpPr>
        <p:spPr/>
        <p:txBody>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MODULES AND PROJECT 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Module we have two Modules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Gathering and pre-processing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rPr>
              <a:t>2) Applying Algorithm for Prediction</a:t>
            </a:r>
            <a:endParaRPr lang="en-US" dirty="0"/>
          </a:p>
        </p:txBody>
      </p:sp>
    </p:spTree>
    <p:extLst>
      <p:ext uri="{BB962C8B-B14F-4D97-AF65-F5344CB8AC3E}">
        <p14:creationId xmlns:p14="http://schemas.microsoft.com/office/powerpoint/2010/main" val="22715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C57E-C528-80ED-E164-6D4133D52325}"/>
              </a:ext>
            </a:extLst>
          </p:cNvPr>
          <p:cNvSpPr>
            <a:spLocks noGrp="1"/>
          </p:cNvSpPr>
          <p:nvPr>
            <p:ph type="title"/>
          </p:nvPr>
        </p:nvSpPr>
        <p:spPr/>
        <p:txBody>
          <a:bodyPr>
            <a:normAutofit fontScale="90000"/>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ALOGORITHM AND ITS TECHNIQUES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E8C7B7F-1F9D-7630-E4C7-214C7ADD389E}"/>
              </a:ext>
            </a:extLst>
          </p:cNvPr>
          <p:cNvSpPr>
            <a:spLocks noGrp="1"/>
          </p:cNvSpPr>
          <p:nvPr>
            <p:ph idx="1"/>
          </p:nvPr>
        </p:nvSpPr>
        <p:spPr/>
        <p:txBody>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Linear Regression is a machine learning algorithm based on supervised learning. It performs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regression task. Regression models a target prediction value based on independent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variables. It is mostly used for finding out the relationship between variables and forecasting.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Different regression models differ based on – the kind of relationship between dependent and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independent variables, they are considering and the number of independent variables being 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831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7EC3-9AFE-39C7-FBA2-9DE65E024F52}"/>
              </a:ext>
            </a:extLst>
          </p:cNvPr>
          <p:cNvSpPr>
            <a:spLocks noGrp="1"/>
          </p:cNvSpPr>
          <p:nvPr>
            <p:ph type="title"/>
          </p:nvPr>
        </p:nvSpPr>
        <p:spPr/>
        <p:txBody>
          <a:bodyPr/>
          <a:lstStyle/>
          <a:p>
            <a:r>
              <a:rPr lang="en-US" dirty="0"/>
              <a:t>Algorithm Graph</a:t>
            </a:r>
          </a:p>
        </p:txBody>
      </p:sp>
      <p:pic>
        <p:nvPicPr>
          <p:cNvPr id="4" name="Content Placeholder 3" descr="A graph of a line with dots&#10;&#10;Description automatically generated">
            <a:extLst>
              <a:ext uri="{FF2B5EF4-FFF2-40B4-BE49-F238E27FC236}">
                <a16:creationId xmlns:a16="http://schemas.microsoft.com/office/drawing/2014/main" id="{0389C1F2-5626-190E-12ED-88068E9A8276}"/>
              </a:ext>
            </a:extLst>
          </p:cNvPr>
          <p:cNvPicPr>
            <a:picLocks noGrp="1" noChangeAspect="1"/>
          </p:cNvPicPr>
          <p:nvPr>
            <p:ph idx="1"/>
          </p:nvPr>
        </p:nvPicPr>
        <p:blipFill>
          <a:blip r:embed="rId2"/>
          <a:stretch>
            <a:fillRect/>
          </a:stretch>
        </p:blipFill>
        <p:spPr>
          <a:xfrm>
            <a:off x="1261269" y="2467769"/>
            <a:ext cx="7429500" cy="3267075"/>
          </a:xfrm>
          <a:prstGeom prst="rect">
            <a:avLst/>
          </a:prstGeom>
        </p:spPr>
      </p:pic>
    </p:spTree>
    <p:extLst>
      <p:ext uri="{BB962C8B-B14F-4D97-AF65-F5344CB8AC3E}">
        <p14:creationId xmlns:p14="http://schemas.microsoft.com/office/powerpoint/2010/main" val="27647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00BF-EA28-7866-0A56-AA369DEFBA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DD24F7-B495-FAE4-13A5-323B463FBC80}"/>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Linear regression performs the task to predict a dependent variable value (y) based on a given independent variable (x). So, this regression technique finds out a linear relationship between x (input) and y(output).</a:t>
            </a:r>
          </a:p>
          <a:p>
            <a:pPr marL="0" marR="0">
              <a:lnSpc>
                <a:spcPct val="107000"/>
              </a:lnSpc>
              <a:spcBef>
                <a:spcPts val="0"/>
              </a:spcBef>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the name is Linear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Regression.In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figure above, X (input) is the work experience and Y (output) is the salary of a person. The regression line is the best fit line for our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Hypothesis function for Linear Regression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 = MX+C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Where Y is the response variable. X is the predictor variable.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 and c are constants which are called the coefficients.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473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B580-A76F-CB92-DEF3-EA011F319671}"/>
              </a:ext>
            </a:extLst>
          </p:cNvPr>
          <p:cNvSpPr>
            <a:spLocks noGrp="1"/>
          </p:cNvSpPr>
          <p:nvPr>
            <p:ph type="title"/>
          </p:nvPr>
        </p:nvSpPr>
        <p:spPr>
          <a:xfrm>
            <a:off x="876693" y="741391"/>
            <a:ext cx="3455821" cy="1616203"/>
          </a:xfrm>
        </p:spPr>
        <p:txBody>
          <a:bodyPr anchor="b">
            <a:normAutofit/>
          </a:bodyPr>
          <a:lstStyle/>
          <a:p>
            <a:pPr marL="0" marR="0">
              <a:spcBef>
                <a:spcPts val="0"/>
              </a:spcBef>
              <a:spcAft>
                <a:spcPts val="800"/>
              </a:spcAft>
            </a:pPr>
            <a:r>
              <a:rPr lang="en-US" sz="2700" b="1">
                <a:effectLst/>
                <a:latin typeface="Times New Roman" panose="02020603050405020304" pitchFamily="18" charset="0"/>
                <a:ea typeface="Calibri" panose="020F0502020204030204" pitchFamily="34" charset="0"/>
                <a:cs typeface="Times New Roman" panose="02020603050405020304" pitchFamily="18" charset="0"/>
              </a:rPr>
              <a:t>IMPLEMENTATION  </a:t>
            </a:r>
            <a:endParaRPr lang="en-US" sz="2700"/>
          </a:p>
        </p:txBody>
      </p:sp>
      <p:sp>
        <p:nvSpPr>
          <p:cNvPr id="3" name="Content Placeholder 2">
            <a:extLst>
              <a:ext uri="{FF2B5EF4-FFF2-40B4-BE49-F238E27FC236}">
                <a16:creationId xmlns:a16="http://schemas.microsoft.com/office/drawing/2014/main" id="{E4F8EAE8-7036-D44C-E3D8-CB4AA933A3C1}"/>
              </a:ext>
            </a:extLst>
          </p:cNvPr>
          <p:cNvSpPr>
            <a:spLocks noGrp="1"/>
          </p:cNvSpPr>
          <p:nvPr>
            <p:ph idx="1"/>
          </p:nvPr>
        </p:nvSpPr>
        <p:spPr>
          <a:xfrm>
            <a:off x="876693" y="2533476"/>
            <a:ext cx="3455821" cy="3447832"/>
          </a:xfrm>
        </p:spPr>
        <p:txBody>
          <a:bodyPr anchor="t">
            <a:normAutofit fontScale="92500" lnSpcReduction="10000"/>
          </a:bodyPr>
          <a:lstStyle/>
          <a:p>
            <a:pPr marL="0" marR="0">
              <a:spcBef>
                <a:spcPts val="0"/>
              </a:spcBef>
              <a:spcAft>
                <a:spcPts val="800"/>
              </a:spcAft>
            </a:pPr>
            <a:r>
              <a:rPr lang="en-US" sz="1700">
                <a:effectLst/>
                <a:latin typeface="Times New Roman" panose="02020603050405020304" pitchFamily="18" charset="0"/>
                <a:ea typeface="Calibri" panose="020F0502020204030204" pitchFamily="34" charset="0"/>
                <a:cs typeface="Times New Roman" panose="02020603050405020304" pitchFamily="18" charset="0"/>
              </a:rPr>
              <a:t>A day (in red) having precipitation of about 2 inches is tracked across multiple parameters(the same day is tracker across multiple features such as temperature, pressure, etc). The x-axis denotes the days and the y-axis denotes the magnitude of the feature such as temperature, pressure, etc. </a:t>
            </a:r>
          </a:p>
          <a:p>
            <a:pPr marL="0" marR="0">
              <a:spcBef>
                <a:spcPts val="0"/>
              </a:spcBef>
              <a:spcAft>
                <a:spcPts val="800"/>
              </a:spcAft>
            </a:pP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1700">
                <a:effectLst/>
                <a:latin typeface="Times New Roman" panose="02020603050405020304" pitchFamily="18" charset="0"/>
                <a:ea typeface="Calibri" panose="020F0502020204030204" pitchFamily="34" charset="0"/>
                <a:cs typeface="Times New Roman" panose="02020603050405020304" pitchFamily="18" charset="0"/>
              </a:rPr>
              <a:t>From the graph, it can be observed that rainfall can be expected to be high when the temperature is high and humidity is high.</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a:p>
          <a:p>
            <a:endParaRPr lang="en-US" sz="1700"/>
          </a:p>
        </p:txBody>
      </p:sp>
      <p:pic>
        <p:nvPicPr>
          <p:cNvPr id="4" name="Content Placeholder 3" descr="A graph of a line with dots">
            <a:extLst>
              <a:ext uri="{FF2B5EF4-FFF2-40B4-BE49-F238E27FC236}">
                <a16:creationId xmlns:a16="http://schemas.microsoft.com/office/drawing/2014/main" id="{5BDA007C-06DC-01F6-E195-95D7AD3F30F2}"/>
              </a:ext>
            </a:extLst>
          </p:cNvPr>
          <p:cNvPicPr>
            <a:picLocks noChangeAspect="1"/>
          </p:cNvPicPr>
          <p:nvPr/>
        </p:nvPicPr>
        <p:blipFill>
          <a:blip r:embed="rId2"/>
          <a:stretch>
            <a:fillRect/>
          </a:stretch>
        </p:blipFill>
        <p:spPr>
          <a:xfrm>
            <a:off x="4987672" y="2027999"/>
            <a:ext cx="6389346" cy="2811312"/>
          </a:xfrm>
          <a:prstGeom prst="rect">
            <a:avLst/>
          </a:prstGeom>
        </p:spPr>
      </p:pic>
    </p:spTree>
    <p:extLst>
      <p:ext uri="{BB962C8B-B14F-4D97-AF65-F5344CB8AC3E}">
        <p14:creationId xmlns:p14="http://schemas.microsoft.com/office/powerpoint/2010/main" val="360977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1FC9-2613-E94C-9BA0-7A20C6715136}"/>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Importing Libraries and Dataset</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242DE37-CF85-34FE-9D08-3ADF50C57F3B}"/>
              </a:ext>
            </a:extLst>
          </p:cNvPr>
          <p:cNvSpPr>
            <a:spLocks noGrp="1"/>
          </p:cNvSpPr>
          <p:nvPr>
            <p:ph idx="1"/>
          </p:nvPr>
        </p:nvSpPr>
        <p:spPr/>
        <p:txBody>
          <a:bodyPr>
            <a:normAutofit fontScale="55000" lnSpcReduction="20000"/>
          </a:bodyPr>
          <a:lstStyle/>
          <a:p>
            <a:pPr marL="0" fontAlgn="base">
              <a:lnSpc>
                <a:spcPct val="127000"/>
              </a:lnSpc>
              <a:spcBef>
                <a:spcPts val="0"/>
              </a:spcBef>
              <a:spcAft>
                <a:spcPts val="800"/>
              </a:spcAft>
            </a:pPr>
            <a:r>
              <a:rPr lang="en-US" sz="26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Python</a:t>
            </a:r>
            <a:r>
              <a:rPr lang="en-US" sz="2600" dirty="0">
                <a:latin typeface="Times New Roman" panose="02020603050405020304" pitchFamily="18" charset="0"/>
                <a:cs typeface="Times New Roman" panose="02020603050405020304" pitchFamily="18" charset="0"/>
              </a:rPr>
              <a:t> libraries make it easy for us to handle the data and perform typical and complex tasks with a single line of code.</a:t>
            </a:r>
          </a:p>
          <a:p>
            <a:pPr marL="0" fontAlgn="base">
              <a:lnSpc>
                <a:spcPct val="127000"/>
              </a:lnSpc>
              <a:spcBef>
                <a:spcPts val="0"/>
              </a:spcBef>
              <a:spcAft>
                <a:spcPts val="800"/>
              </a:spcAft>
            </a:pPr>
            <a:r>
              <a:rPr lang="en-US" sz="26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Pandas </a:t>
            </a:r>
            <a:r>
              <a:rPr lang="en-US" sz="2600" dirty="0">
                <a:latin typeface="Times New Roman" panose="02020603050405020304" pitchFamily="18" charset="0"/>
                <a:cs typeface="Times New Roman" panose="02020603050405020304" pitchFamily="18" charset="0"/>
              </a:rPr>
              <a:t>– This library helps to load the data frame in a 2D array format and has multiple functions to perform analysis tasks in one go.</a:t>
            </a:r>
          </a:p>
          <a:p>
            <a:pPr marL="0" fontAlgn="base">
              <a:lnSpc>
                <a:spcPct val="127000"/>
              </a:lnSpc>
              <a:spcBef>
                <a:spcPts val="0"/>
              </a:spcBef>
              <a:spcAft>
                <a:spcPts val="800"/>
              </a:spcAft>
            </a:pPr>
            <a:r>
              <a:rPr lang="en-US" sz="26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Numpy</a:t>
            </a:r>
            <a:r>
              <a:rPr lang="en-US" sz="26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Numpy</a:t>
            </a:r>
            <a:r>
              <a:rPr lang="en-US" sz="2600" dirty="0">
                <a:latin typeface="Times New Roman" panose="02020603050405020304" pitchFamily="18" charset="0"/>
                <a:cs typeface="Times New Roman" panose="02020603050405020304" pitchFamily="18" charset="0"/>
              </a:rPr>
              <a:t> arrays are very fast and can perform large computations in a very short time.</a:t>
            </a:r>
          </a:p>
          <a:p>
            <a:pPr marL="0" fontAlgn="base">
              <a:lnSpc>
                <a:spcPct val="127000"/>
              </a:lnSpc>
              <a:spcBef>
                <a:spcPts val="0"/>
              </a:spcBef>
              <a:spcAft>
                <a:spcPts val="800"/>
              </a:spcAft>
            </a:pPr>
            <a:r>
              <a:rPr lang="en-US" sz="26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Matplotlib</a:t>
            </a:r>
            <a:r>
              <a:rPr lang="en-US" sz="26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Seaborn </a:t>
            </a:r>
            <a:r>
              <a:rPr lang="en-US" sz="2600" dirty="0">
                <a:latin typeface="Times New Roman" panose="02020603050405020304" pitchFamily="18" charset="0"/>
                <a:cs typeface="Times New Roman" panose="02020603050405020304" pitchFamily="18" charset="0"/>
              </a:rPr>
              <a:t>– This library is used to draw visualizations.</a:t>
            </a:r>
          </a:p>
          <a:p>
            <a:pPr marL="0" fontAlgn="base">
              <a:lnSpc>
                <a:spcPct val="127000"/>
              </a:lnSpc>
              <a:spcBef>
                <a:spcPts val="0"/>
              </a:spcBef>
              <a:spcAft>
                <a:spcPts val="800"/>
              </a:spcAft>
            </a:pPr>
            <a:r>
              <a:rPr lang="en-US" sz="2600" dirty="0" err="1">
                <a:latin typeface="Times New Roman" panose="02020603050405020304" pitchFamily="18" charset="0"/>
                <a:cs typeface="Times New Roman" panose="02020603050405020304" pitchFamily="18" charset="0"/>
              </a:rPr>
              <a:t>Sklearn</a:t>
            </a:r>
            <a:r>
              <a:rPr lang="en-US" sz="2600" dirty="0">
                <a:latin typeface="Times New Roman" panose="02020603050405020304" pitchFamily="18" charset="0"/>
                <a:cs typeface="Times New Roman" panose="02020603050405020304" pitchFamily="18" charset="0"/>
              </a:rPr>
              <a:t> – This module contains multiple libraries are having pre-implemented functions to perform tasks from data preprocessing to model development and evaluation.</a:t>
            </a:r>
          </a:p>
          <a:p>
            <a:pPr marL="0" fontAlgn="base">
              <a:lnSpc>
                <a:spcPct val="127000"/>
              </a:lnSpc>
              <a:spcBef>
                <a:spcPts val="0"/>
              </a:spcBef>
              <a:spcAft>
                <a:spcPts val="800"/>
              </a:spcAft>
            </a:pPr>
            <a:r>
              <a:rPr lang="en-US" sz="2600" dirty="0" err="1">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XGBoost</a:t>
            </a:r>
            <a:r>
              <a:rPr lang="en-US" sz="2600"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a:t>
            </a:r>
            <a:r>
              <a:rPr lang="en-US" sz="2600" dirty="0">
                <a:latin typeface="Times New Roman" panose="02020603050405020304" pitchFamily="18" charset="0"/>
                <a:cs typeface="Times New Roman" panose="02020603050405020304" pitchFamily="18" charset="0"/>
              </a:rPr>
              <a:t>– This contains the </a:t>
            </a:r>
            <a:r>
              <a:rPr lang="en-US" sz="2600" dirty="0" err="1">
                <a:latin typeface="Times New Roman" panose="02020603050405020304" pitchFamily="18" charset="0"/>
                <a:cs typeface="Times New Roman" panose="02020603050405020304" pitchFamily="18" charset="0"/>
              </a:rPr>
              <a:t>eXtreme</a:t>
            </a:r>
            <a:r>
              <a:rPr lang="en-US" sz="2600" dirty="0">
                <a:latin typeface="Times New Roman" panose="02020603050405020304" pitchFamily="18" charset="0"/>
                <a:cs typeface="Times New Roman" panose="02020603050405020304" pitchFamily="18" charset="0"/>
              </a:rPr>
              <a:t> Gradient Boosting machine learning algorithm which is one of the algorithms which helps us to achieve high accuracy on predictions.</a:t>
            </a:r>
          </a:p>
          <a:p>
            <a:pPr marL="0" fontAlgn="base">
              <a:lnSpc>
                <a:spcPct val="127000"/>
              </a:lnSpc>
              <a:spcBef>
                <a:spcPts val="0"/>
              </a:spcBef>
              <a:spcAft>
                <a:spcPts val="800"/>
              </a:spcAft>
            </a:pPr>
            <a:r>
              <a:rPr lang="en-US" sz="2600" dirty="0" err="1">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Imblearn</a:t>
            </a:r>
            <a:r>
              <a:rPr lang="en-US" sz="2600" dirty="0">
                <a:latin typeface="Times New Roman" panose="02020603050405020304" pitchFamily="18" charset="0"/>
                <a:cs typeface="Times New Roman" panose="02020603050405020304" pitchFamily="18" charset="0"/>
              </a:rPr>
              <a:t> – This module contains a function that can be used for handling problems related to data imbalance.</a:t>
            </a:r>
          </a:p>
          <a:p>
            <a:endParaRPr lang="en-US" dirty="0"/>
          </a:p>
        </p:txBody>
      </p:sp>
    </p:spTree>
    <p:extLst>
      <p:ext uri="{BB962C8B-B14F-4D97-AF65-F5344CB8AC3E}">
        <p14:creationId xmlns:p14="http://schemas.microsoft.com/office/powerpoint/2010/main" val="296208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BEA8-A5AC-DBD8-27B7-BC657A046215}"/>
              </a:ext>
            </a:extLst>
          </p:cNvPr>
          <p:cNvSpPr>
            <a:spLocks noGrp="1"/>
          </p:cNvSpPr>
          <p:nvPr>
            <p:ph type="title"/>
          </p:nvPr>
        </p:nvSpPr>
        <p:spPr>
          <a:xfrm>
            <a:off x="572493" y="238539"/>
            <a:ext cx="11018520" cy="1434415"/>
          </a:xfrm>
        </p:spPr>
        <p:txBody>
          <a:bodyPr anchor="b">
            <a:normAutofit fontScale="90000"/>
          </a:bodyPr>
          <a:lstStyle/>
          <a:p>
            <a:r>
              <a:rPr lang="en-US" sz="4600">
                <a:effectLst/>
                <a:latin typeface="Times New Roman" panose="02020603050405020304" pitchFamily="18" charset="0"/>
                <a:ea typeface="Calibri" panose="020F0502020204030204" pitchFamily="34" charset="0"/>
                <a:cs typeface="Times New Roman" panose="02020603050405020304" pitchFamily="18" charset="0"/>
              </a:rPr>
              <a:t>Exploratory Data Analysis</a:t>
            </a:r>
            <a:br>
              <a:rPr lang="en-US" sz="4600">
                <a:effectLst/>
                <a:latin typeface="Calibri" panose="020F0502020204030204" pitchFamily="34" charset="0"/>
                <a:ea typeface="Calibri" panose="020F0502020204030204" pitchFamily="34" charset="0"/>
                <a:cs typeface="Times New Roman" panose="02020603050405020304" pitchFamily="18" charset="0"/>
              </a:rPr>
            </a:br>
            <a:endParaRPr lang="en-US" sz="4600"/>
          </a:p>
        </p:txBody>
      </p:sp>
      <p:sp>
        <p:nvSpPr>
          <p:cNvPr id="3" name="Content Placeholder 2">
            <a:extLst>
              <a:ext uri="{FF2B5EF4-FFF2-40B4-BE49-F238E27FC236}">
                <a16:creationId xmlns:a16="http://schemas.microsoft.com/office/drawing/2014/main" id="{7ACA8AFF-D2A1-9750-B609-16B6F92EDFDD}"/>
              </a:ext>
            </a:extLst>
          </p:cNvPr>
          <p:cNvSpPr>
            <a:spLocks noGrp="1"/>
          </p:cNvSpPr>
          <p:nvPr>
            <p:ph idx="1"/>
          </p:nvPr>
        </p:nvSpPr>
        <p:spPr>
          <a:xfrm>
            <a:off x="572493" y="2071316"/>
            <a:ext cx="6713552" cy="4119172"/>
          </a:xfrm>
        </p:spPr>
        <p:txBody>
          <a:bodyPr anchor="t">
            <a:normAutofit/>
          </a:bodyPr>
          <a:lstStyle/>
          <a:p>
            <a:pPr marL="0" marR="0" fontAlgn="base">
              <a:spcBef>
                <a:spcPts val="0"/>
              </a:spcBef>
              <a:spcAft>
                <a:spcPts val="800"/>
              </a:spcAft>
            </a:pPr>
            <a:r>
              <a:rPr lang="en-US" sz="200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EDA</a:t>
            </a:r>
            <a:r>
              <a:rPr lang="en-US" sz="2000">
                <a:latin typeface="Times New Roman" panose="02020603050405020304" pitchFamily="18" charset="0"/>
                <a:cs typeface="Times New Roman" panose="02020603050405020304" pitchFamily="18" charset="0"/>
              </a:rPr>
              <a:t> is an approach to analyzing the data using visual techniques. It is used to discover trends, and patterns, or to check assumptions with the help of statistical summaries and graphical representations. Here we will see how to check the data imbalance and skewness of the data.</a:t>
            </a:r>
          </a:p>
          <a:p>
            <a:pPr marL="0" marR="0" fontAlgn="base">
              <a:spcBef>
                <a:spcPts val="0"/>
              </a:spcBef>
              <a:spcAft>
                <a:spcPts val="800"/>
              </a:spcAft>
            </a:pPr>
            <a:endParaRPr lang="en-US" sz="2000">
              <a:latin typeface="Times New Roman" panose="02020603050405020304" pitchFamily="18" charset="0"/>
              <a:cs typeface="Times New Roman" panose="02020603050405020304" pitchFamily="18" charset="0"/>
            </a:endParaRPr>
          </a:p>
          <a:p>
            <a:pPr marL="0" marR="0" fontAlgn="base">
              <a:spcBef>
                <a:spcPts val="0"/>
              </a:spcBef>
              <a:spcAft>
                <a:spcPts val="800"/>
              </a:spcAft>
            </a:pPr>
            <a:endParaRPr lang="en-US" sz="200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a:ln>
                  <a:noFill/>
                </a:ln>
                <a:effectLst/>
                <a:latin typeface="Consolas" panose="020B0609020204030204" pitchFamily="49" charset="0"/>
              </a:rPr>
              <a:t>plt.pie(df['rainfall'].value_counts().values,</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a:ln>
                  <a:noFill/>
                </a:ln>
                <a:effectLst/>
                <a:latin typeface="Consolas" panose="020B0609020204030204" pitchFamily="49" charset="0"/>
              </a:rPr>
              <a:t>        labels </a:t>
            </a:r>
            <a:r>
              <a:rPr kumimoji="0" lang="en-US" altLang="en-US" sz="2000" b="1" i="0" u="none" strike="noStrike" cap="none" normalizeH="0" baseline="0">
                <a:ln>
                  <a:noFill/>
                </a:ln>
                <a:effectLst/>
                <a:latin typeface="Consolas" panose="020B0609020204030204" pitchFamily="49" charset="0"/>
              </a:rPr>
              <a:t>=</a:t>
            </a:r>
            <a:r>
              <a:rPr kumimoji="0" lang="en-US" altLang="en-US" sz="2000" b="0" i="0" u="none" strike="noStrike" cap="none" normalizeH="0" baseline="0">
                <a:ln>
                  <a:noFill/>
                </a:ln>
                <a:effectLst/>
                <a:latin typeface="Consolas" panose="020B0609020204030204" pitchFamily="49" charset="0"/>
              </a:rPr>
              <a:t> df['rainfall'].value_counts().index,</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a:ln>
                  <a:noFill/>
                </a:ln>
                <a:effectLst/>
                <a:latin typeface="Consolas" panose="020B0609020204030204" pitchFamily="49" charset="0"/>
              </a:rPr>
              <a:t>        autopct</a:t>
            </a:r>
            <a:r>
              <a:rPr kumimoji="0" lang="en-US" altLang="en-US" sz="2000" b="1" i="0" u="none" strike="noStrike" cap="none" normalizeH="0" baseline="0">
                <a:ln>
                  <a:noFill/>
                </a:ln>
                <a:effectLst/>
                <a:latin typeface="Consolas" panose="020B0609020204030204" pitchFamily="49" charset="0"/>
              </a:rPr>
              <a:t>=</a:t>
            </a:r>
            <a:r>
              <a:rPr kumimoji="0" lang="en-US" altLang="en-US" sz="2000" b="0" i="0" u="none" strike="noStrike" cap="none" normalizeH="0" baseline="0">
                <a:ln>
                  <a:noFill/>
                </a:ln>
                <a:effectLst/>
                <a:latin typeface="Consolas" panose="020B0609020204030204" pitchFamily="49" charset="0"/>
              </a:rPr>
              <a:t>'%1.1f%%')</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a:ln>
                  <a:noFill/>
                </a:ln>
                <a:effectLst/>
                <a:latin typeface="Consolas" panose="020B0609020204030204" pitchFamily="49" charset="0"/>
              </a:rPr>
              <a:t>plt.show()</a:t>
            </a:r>
            <a:endParaRPr kumimoji="0" lang="en-US" altLang="en-US" sz="2000" b="0" i="0" u="none" strike="noStrike" cap="none" normalizeH="0" baseline="0">
              <a:ln>
                <a:noFill/>
              </a:ln>
              <a:effectLst/>
              <a:latin typeface="Arial" panose="020B0604020202020204" pitchFamily="34" charset="0"/>
            </a:endParaRPr>
          </a:p>
          <a:p>
            <a:pPr marL="0" marR="0" fontAlgn="base">
              <a:spcBef>
                <a:spcPts val="0"/>
              </a:spcBef>
              <a:spcAft>
                <a:spcPts val="800"/>
              </a:spcAft>
            </a:pPr>
            <a:endParaRPr lang="en-US" sz="2000">
              <a:latin typeface="Times New Roman" panose="02020603050405020304" pitchFamily="18" charset="0"/>
              <a:cs typeface="Times New Roman" panose="02020603050405020304" pitchFamily="18" charset="0"/>
            </a:endParaRPr>
          </a:p>
          <a:p>
            <a:pPr marL="0" marR="0" fontAlgn="base">
              <a:spcBef>
                <a:spcPts val="0"/>
              </a:spcBef>
              <a:spcAft>
                <a:spcPts val="800"/>
              </a:spcAft>
            </a:pPr>
            <a:endParaRPr lang="en-US" sz="2000">
              <a:latin typeface="Times New Roman" panose="02020603050405020304" pitchFamily="18" charset="0"/>
              <a:cs typeface="Times New Roman" panose="02020603050405020304" pitchFamily="18" charset="0"/>
            </a:endParaRPr>
          </a:p>
          <a:p>
            <a:pPr marL="0" marR="0" fontAlgn="base">
              <a:spcBef>
                <a:spcPts val="0"/>
              </a:spcBef>
              <a:spcAft>
                <a:spcPts val="800"/>
              </a:spcAft>
            </a:pPr>
            <a:endParaRPr lang="en-US" sz="2000">
              <a:latin typeface="Times New Roman" panose="02020603050405020304" pitchFamily="18" charset="0"/>
              <a:cs typeface="Times New Roman" panose="02020603050405020304" pitchFamily="18" charset="0"/>
            </a:endParaRPr>
          </a:p>
          <a:p>
            <a:pPr marL="0" marR="0" fontAlgn="base">
              <a:spcBef>
                <a:spcPts val="0"/>
              </a:spcBef>
              <a:spcAft>
                <a:spcPts val="800"/>
              </a:spcAft>
            </a:pPr>
            <a:endParaRPr lang="en-US" sz="2000">
              <a:latin typeface="Times New Roman" panose="02020603050405020304" pitchFamily="18" charset="0"/>
              <a:cs typeface="Times New Roman" panose="02020603050405020304" pitchFamily="18" charset="0"/>
            </a:endParaRPr>
          </a:p>
          <a:p>
            <a:pPr marL="0" marR="0" fontAlgn="base">
              <a:spcBef>
                <a:spcPts val="0"/>
              </a:spcBef>
              <a:spcAft>
                <a:spcPts val="800"/>
              </a:spcAft>
            </a:pPr>
            <a:endParaRPr lang="en-US" sz="2000">
              <a:latin typeface="Times New Roman" panose="02020603050405020304" pitchFamily="18" charset="0"/>
              <a:cs typeface="Times New Roman" panose="02020603050405020304" pitchFamily="18" charset="0"/>
            </a:endParaRPr>
          </a:p>
          <a:p>
            <a:pPr marL="0" marR="0" fontAlgn="base">
              <a:spcBef>
                <a:spcPts val="0"/>
              </a:spcBef>
              <a:spcAft>
                <a:spcPts val="800"/>
              </a:spcAft>
            </a:pPr>
            <a:endParaRPr lang="en-US" sz="2000">
              <a:latin typeface="Times New Roman" panose="02020603050405020304" pitchFamily="18" charset="0"/>
              <a:cs typeface="Times New Roman" panose="02020603050405020304" pitchFamily="18" charset="0"/>
            </a:endParaRPr>
          </a:p>
          <a:p>
            <a:pPr marL="0" marR="0" fontAlgn="base">
              <a:spcBef>
                <a:spcPts val="0"/>
              </a:spcBef>
              <a:spcAft>
                <a:spcPts val="800"/>
              </a:spcAft>
            </a:pPr>
            <a:endParaRPr lang="en-US" sz="2000">
              <a:latin typeface="Times New Roman" panose="02020603050405020304" pitchFamily="18" charset="0"/>
              <a:cs typeface="Times New Roman" panose="02020603050405020304" pitchFamily="18" charset="0"/>
            </a:endParaRPr>
          </a:p>
          <a:p>
            <a:endParaRPr lang="en-US" sz="2000"/>
          </a:p>
          <a:p>
            <a:endParaRPr lang="en-US" sz="2000"/>
          </a:p>
        </p:txBody>
      </p:sp>
      <p:pic>
        <p:nvPicPr>
          <p:cNvPr id="1030" name="Picture 6" descr="Lightbox">
            <a:extLst>
              <a:ext uri="{FF2B5EF4-FFF2-40B4-BE49-F238E27FC236}">
                <a16:creationId xmlns:a16="http://schemas.microsoft.com/office/drawing/2014/main" id="{8C82EA13-1610-C3E1-EFB6-F3A6488ABE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6" r="9334"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9791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912</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Consolas</vt:lpstr>
      <vt:lpstr>Nunito</vt:lpstr>
      <vt:lpstr>Symbol</vt:lpstr>
      <vt:lpstr>Times New Roman</vt:lpstr>
      <vt:lpstr>Trebuchet MS</vt:lpstr>
      <vt:lpstr>Wingdings 3</vt:lpstr>
      <vt:lpstr>Facet</vt:lpstr>
      <vt:lpstr>WEATHER FORECASTING APPLICATION USING PYTHON</vt:lpstr>
      <vt:lpstr>INTRODUCTION</vt:lpstr>
      <vt:lpstr>PowerPoint Presentation</vt:lpstr>
      <vt:lpstr>ALOGORITHM AND ITS TECHNIQUES  </vt:lpstr>
      <vt:lpstr>Algorithm Graph</vt:lpstr>
      <vt:lpstr>PowerPoint Presentation</vt:lpstr>
      <vt:lpstr>IMPLEMENTATION  </vt:lpstr>
      <vt:lpstr>Importing Libraries and Dataset </vt:lpstr>
      <vt:lpstr>Exploratory Data Analysis </vt:lpstr>
      <vt:lpstr>Here we can clearly draw some observations: </vt:lpstr>
      <vt:lpstr>Model Training </vt:lpstr>
      <vt:lpstr>Model Evaluation </vt:lpstr>
      <vt:lpstr>Final Output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FORECASTING APPLICATION USING PYTHON</dc:title>
  <dc:creator>Gautam Siddharth</dc:creator>
  <cp:lastModifiedBy>Gautam Siddharth</cp:lastModifiedBy>
  <cp:revision>1</cp:revision>
  <dcterms:created xsi:type="dcterms:W3CDTF">2023-11-21T17:00:55Z</dcterms:created>
  <dcterms:modified xsi:type="dcterms:W3CDTF">2023-11-21T17:52:23Z</dcterms:modified>
</cp:coreProperties>
</file>