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handoutMasterIdLst>
    <p:handoutMasterId r:id="rId22"/>
  </p:handoutMasterIdLst>
  <p:sldIdLst>
    <p:sldId id="322" r:id="rId2"/>
    <p:sldId id="259" r:id="rId3"/>
    <p:sldId id="294" r:id="rId4"/>
    <p:sldId id="321" r:id="rId5"/>
    <p:sldId id="328" r:id="rId6"/>
    <p:sldId id="323" r:id="rId7"/>
    <p:sldId id="324" r:id="rId8"/>
    <p:sldId id="325" r:id="rId9"/>
    <p:sldId id="327" r:id="rId10"/>
    <p:sldId id="326" r:id="rId11"/>
    <p:sldId id="329" r:id="rId12"/>
    <p:sldId id="330" r:id="rId13"/>
    <p:sldId id="331" r:id="rId14"/>
    <p:sldId id="332" r:id="rId15"/>
    <p:sldId id="335" r:id="rId16"/>
    <p:sldId id="333" r:id="rId17"/>
    <p:sldId id="334" r:id="rId18"/>
    <p:sldId id="336" r:id="rId19"/>
    <p:sldId id="297" r:id="rId20"/>
  </p:sldIdLst>
  <p:sldSz cx="12190413" cy="6859588"/>
  <p:notesSz cx="6858000" cy="9144000"/>
  <p:embeddedFontLst>
    <p:embeddedFont>
      <p:font typeface="GulimChe" panose="020B0609000101010101" pitchFamily="49" charset="-127"/>
      <p:regular r:id="rId23"/>
    </p:embeddedFont>
    <p:embeddedFont>
      <p:font typeface="Malgun Gothic" panose="020B0503020000020004" pitchFamily="34" charset="-127"/>
      <p:regular r:id="rId24"/>
      <p:bold r:id="rId25"/>
    </p:embeddedFont>
    <p:embeddedFont>
      <p:font typeface="Noto Sans" panose="020B0502040504020204" pitchFamily="34" charset="0"/>
      <p:regular r:id="rId26"/>
      <p:bold r:id="rId27"/>
      <p:italic r:id="rId28"/>
      <p:boldItalic r:id="rId29"/>
    </p:embeddedFont>
  </p:embeddedFontLst>
  <p:defaultTextStyle>
    <a:defPPr>
      <a:defRPr lang="ko-KR"/>
    </a:defPPr>
    <a:lvl1pPr marL="0" algn="l" defTabSz="995690" rtl="0" eaLnBrk="1" latinLnBrk="1" hangingPunct="1">
      <a:defRPr sz="2000" kern="1200">
        <a:solidFill>
          <a:schemeClr val="tx1"/>
        </a:solidFill>
        <a:latin typeface="+mn-lt"/>
        <a:ea typeface="+mn-ea"/>
        <a:cs typeface="+mn-cs"/>
      </a:defRPr>
    </a:lvl1pPr>
    <a:lvl2pPr marL="497845" algn="l" defTabSz="995690" rtl="0" eaLnBrk="1" latinLnBrk="1" hangingPunct="1">
      <a:defRPr sz="2000" kern="1200">
        <a:solidFill>
          <a:schemeClr val="tx1"/>
        </a:solidFill>
        <a:latin typeface="+mn-lt"/>
        <a:ea typeface="+mn-ea"/>
        <a:cs typeface="+mn-cs"/>
      </a:defRPr>
    </a:lvl2pPr>
    <a:lvl3pPr marL="995690" algn="l" defTabSz="995690" rtl="0" eaLnBrk="1" latinLnBrk="1" hangingPunct="1">
      <a:defRPr sz="2000" kern="1200">
        <a:solidFill>
          <a:schemeClr val="tx1"/>
        </a:solidFill>
        <a:latin typeface="+mn-lt"/>
        <a:ea typeface="+mn-ea"/>
        <a:cs typeface="+mn-cs"/>
      </a:defRPr>
    </a:lvl3pPr>
    <a:lvl4pPr marL="1493535" algn="l" defTabSz="995690" rtl="0" eaLnBrk="1" latinLnBrk="1" hangingPunct="1">
      <a:defRPr sz="2000" kern="1200">
        <a:solidFill>
          <a:schemeClr val="tx1"/>
        </a:solidFill>
        <a:latin typeface="+mn-lt"/>
        <a:ea typeface="+mn-ea"/>
        <a:cs typeface="+mn-cs"/>
      </a:defRPr>
    </a:lvl4pPr>
    <a:lvl5pPr marL="1991380" algn="l" defTabSz="995690" rtl="0" eaLnBrk="1" latinLnBrk="1" hangingPunct="1">
      <a:defRPr sz="2000" kern="1200">
        <a:solidFill>
          <a:schemeClr val="tx1"/>
        </a:solidFill>
        <a:latin typeface="+mn-lt"/>
        <a:ea typeface="+mn-ea"/>
        <a:cs typeface="+mn-cs"/>
      </a:defRPr>
    </a:lvl5pPr>
    <a:lvl6pPr marL="2489225" algn="l" defTabSz="995690" rtl="0" eaLnBrk="1" latinLnBrk="1" hangingPunct="1">
      <a:defRPr sz="2000" kern="1200">
        <a:solidFill>
          <a:schemeClr val="tx1"/>
        </a:solidFill>
        <a:latin typeface="+mn-lt"/>
        <a:ea typeface="+mn-ea"/>
        <a:cs typeface="+mn-cs"/>
      </a:defRPr>
    </a:lvl6pPr>
    <a:lvl7pPr marL="2987070" algn="l" defTabSz="995690" rtl="0" eaLnBrk="1" latinLnBrk="1" hangingPunct="1">
      <a:defRPr sz="2000" kern="1200">
        <a:solidFill>
          <a:schemeClr val="tx1"/>
        </a:solidFill>
        <a:latin typeface="+mn-lt"/>
        <a:ea typeface="+mn-ea"/>
        <a:cs typeface="+mn-cs"/>
      </a:defRPr>
    </a:lvl7pPr>
    <a:lvl8pPr marL="3484916" algn="l" defTabSz="995690" rtl="0" eaLnBrk="1" latinLnBrk="1" hangingPunct="1">
      <a:defRPr sz="2000" kern="1200">
        <a:solidFill>
          <a:schemeClr val="tx1"/>
        </a:solidFill>
        <a:latin typeface="+mn-lt"/>
        <a:ea typeface="+mn-ea"/>
        <a:cs typeface="+mn-cs"/>
      </a:defRPr>
    </a:lvl8pPr>
    <a:lvl9pPr marL="3982761" algn="l" defTabSz="995690" rtl="0" eaLnBrk="1" latinLnBrk="1"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79" userDrawn="1">
          <p15:clr>
            <a:srgbClr val="A4A3A4"/>
          </p15:clr>
        </p15:guide>
        <p15:guide id="3" orient="horz" pos="2161" userDrawn="1">
          <p15:clr>
            <a:srgbClr val="A4A3A4"/>
          </p15:clr>
        </p15:guide>
        <p15:guide id="4"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222"/>
    <a:srgbClr val="FFCE33"/>
    <a:srgbClr val="882406"/>
    <a:srgbClr val="00A9B0"/>
    <a:srgbClr val="013662"/>
    <a:srgbClr val="E93440"/>
    <a:srgbClr val="BFBFBF"/>
    <a:srgbClr val="667552"/>
    <a:srgbClr val="CC9900"/>
    <a:srgbClr val="5460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4" autoAdjust="0"/>
    <p:restoredTop sz="94792" autoAdjust="0"/>
  </p:normalViewPr>
  <p:slideViewPr>
    <p:cSldViewPr>
      <p:cViewPr varScale="1">
        <p:scale>
          <a:sx n="82" d="100"/>
          <a:sy n="82" d="100"/>
        </p:scale>
        <p:origin x="883" y="72"/>
      </p:cViewPr>
      <p:guideLst>
        <p:guide orient="horz" pos="2160"/>
        <p:guide pos="2879"/>
        <p:guide orient="horz" pos="2161"/>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5" d="100"/>
          <a:sy n="85" d="100"/>
        </p:scale>
        <p:origin x="-387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2025-02-19</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2025-02-19</a:t>
            </a:fld>
            <a:endParaRPr lang="ko-KR" altLang="en-US"/>
          </a:p>
        </p:txBody>
      </p:sp>
      <p:sp>
        <p:nvSpPr>
          <p:cNvPr id="4" name="슬라이드 이미지 개체 틀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95690" rtl="0" eaLnBrk="1" latinLnBrk="1" hangingPunct="1">
      <a:defRPr sz="1300" kern="1200">
        <a:solidFill>
          <a:schemeClr val="tx1"/>
        </a:solidFill>
        <a:latin typeface="+mn-lt"/>
        <a:ea typeface="+mn-ea"/>
        <a:cs typeface="+mn-cs"/>
      </a:defRPr>
    </a:lvl1pPr>
    <a:lvl2pPr marL="497845" algn="l" defTabSz="995690" rtl="0" eaLnBrk="1" latinLnBrk="1" hangingPunct="1">
      <a:defRPr sz="1300" kern="1200">
        <a:solidFill>
          <a:schemeClr val="tx1"/>
        </a:solidFill>
        <a:latin typeface="+mn-lt"/>
        <a:ea typeface="+mn-ea"/>
        <a:cs typeface="+mn-cs"/>
      </a:defRPr>
    </a:lvl2pPr>
    <a:lvl3pPr marL="995690" algn="l" defTabSz="995690" rtl="0" eaLnBrk="1" latinLnBrk="1" hangingPunct="1">
      <a:defRPr sz="1300" kern="1200">
        <a:solidFill>
          <a:schemeClr val="tx1"/>
        </a:solidFill>
        <a:latin typeface="+mn-lt"/>
        <a:ea typeface="+mn-ea"/>
        <a:cs typeface="+mn-cs"/>
      </a:defRPr>
    </a:lvl3pPr>
    <a:lvl4pPr marL="1493535" algn="l" defTabSz="995690" rtl="0" eaLnBrk="1" latinLnBrk="1" hangingPunct="1">
      <a:defRPr sz="1300" kern="1200">
        <a:solidFill>
          <a:schemeClr val="tx1"/>
        </a:solidFill>
        <a:latin typeface="+mn-lt"/>
        <a:ea typeface="+mn-ea"/>
        <a:cs typeface="+mn-cs"/>
      </a:defRPr>
    </a:lvl4pPr>
    <a:lvl5pPr marL="1991380" algn="l" defTabSz="995690" rtl="0" eaLnBrk="1" latinLnBrk="1" hangingPunct="1">
      <a:defRPr sz="1300" kern="1200">
        <a:solidFill>
          <a:schemeClr val="tx1"/>
        </a:solidFill>
        <a:latin typeface="+mn-lt"/>
        <a:ea typeface="+mn-ea"/>
        <a:cs typeface="+mn-cs"/>
      </a:defRPr>
    </a:lvl5pPr>
    <a:lvl6pPr marL="2489225" algn="l" defTabSz="995690" rtl="0" eaLnBrk="1" latinLnBrk="1" hangingPunct="1">
      <a:defRPr sz="1300" kern="1200">
        <a:solidFill>
          <a:schemeClr val="tx1"/>
        </a:solidFill>
        <a:latin typeface="+mn-lt"/>
        <a:ea typeface="+mn-ea"/>
        <a:cs typeface="+mn-cs"/>
      </a:defRPr>
    </a:lvl6pPr>
    <a:lvl7pPr marL="2987070" algn="l" defTabSz="995690" rtl="0" eaLnBrk="1" latinLnBrk="1" hangingPunct="1">
      <a:defRPr sz="1300" kern="1200">
        <a:solidFill>
          <a:schemeClr val="tx1"/>
        </a:solidFill>
        <a:latin typeface="+mn-lt"/>
        <a:ea typeface="+mn-ea"/>
        <a:cs typeface="+mn-cs"/>
      </a:defRPr>
    </a:lvl7pPr>
    <a:lvl8pPr marL="3484916" algn="l" defTabSz="995690" rtl="0" eaLnBrk="1" latinLnBrk="1" hangingPunct="1">
      <a:defRPr sz="1300" kern="1200">
        <a:solidFill>
          <a:schemeClr val="tx1"/>
        </a:solidFill>
        <a:latin typeface="+mn-lt"/>
        <a:ea typeface="+mn-ea"/>
        <a:cs typeface="+mn-cs"/>
      </a:defRPr>
    </a:lvl8pPr>
    <a:lvl9pPr marL="3982761" algn="l" defTabSz="995690" rtl="0" eaLnBrk="1" latinLnBrk="1"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2588" y="685800"/>
            <a:ext cx="6092825"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2339106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242"/>
            <a:ext cx="12190413" cy="6857107"/>
          </a:xfrm>
          <a:prstGeom prst="rect">
            <a:avLst/>
          </a:prstGeom>
        </p:spPr>
      </p:pic>
      <p:sp>
        <p:nvSpPr>
          <p:cNvPr id="4" name="날짜 개체 틀 3"/>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2025-02-19</a:t>
            </a:fld>
            <a:endParaRPr lang="ko-KR" altLang="en-US"/>
          </a:p>
        </p:txBody>
      </p:sp>
      <p:sp>
        <p:nvSpPr>
          <p:cNvPr id="5" name="바닥글 개체 틀 4"/>
          <p:cNvSpPr>
            <a:spLocks noGrp="1"/>
          </p:cNvSpPr>
          <p:nvPr>
            <p:ph type="ftr" sz="quarter" idx="11"/>
          </p:nvPr>
        </p:nvSpPr>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15" name="제목 1"/>
          <p:cNvSpPr>
            <a:spLocks noGrp="1"/>
          </p:cNvSpPr>
          <p:nvPr>
            <p:ph type="ctrTitle" hasCustomPrompt="1"/>
          </p:nvPr>
        </p:nvSpPr>
        <p:spPr>
          <a:xfrm>
            <a:off x="5534001" y="2453689"/>
            <a:ext cx="5415634" cy="2045207"/>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ctr" defTabSz="995690" rtl="0" eaLnBrk="1" fontAlgn="base" latinLnBrk="1" hangingPunct="1">
              <a:lnSpc>
                <a:spcPct val="100000"/>
              </a:lnSpc>
              <a:spcBef>
                <a:spcPct val="0"/>
              </a:spcBef>
              <a:spcAft>
                <a:spcPct val="0"/>
              </a:spcAft>
              <a:buClr>
                <a:schemeClr val="hlink"/>
              </a:buClr>
              <a:buFont typeface="굴림체" pitchFamily="49" charset="-127"/>
              <a:buNone/>
              <a:defRPr lang="ko-KR" altLang="en-US" sz="5800" kern="1200" baseline="0" dirty="0">
                <a:solidFill>
                  <a:schemeClr val="bg1"/>
                </a:solidFill>
                <a:effectLst/>
                <a:latin typeface="+mj-lt"/>
                <a:ea typeface="맑은 고딕" pitchFamily="50" charset="-127"/>
                <a:cs typeface="+mj-cs"/>
              </a:defRPr>
            </a:lvl1pPr>
          </a:lstStyle>
          <a:p>
            <a:r>
              <a:rPr lang="ko-KR" altLang="en-US" dirty="0"/>
              <a:t>제목을</a:t>
            </a:r>
            <a:r>
              <a:rPr lang="en-US" altLang="ko-KR" dirty="0"/>
              <a:t> </a:t>
            </a:r>
            <a:r>
              <a:rPr lang="ko-KR" altLang="en-US" dirty="0"/>
              <a:t>입력하시오</a:t>
            </a:r>
          </a:p>
        </p:txBody>
      </p:sp>
      <p:sp>
        <p:nvSpPr>
          <p:cNvPr id="14" name="부제목 2"/>
          <p:cNvSpPr>
            <a:spLocks noGrp="1"/>
          </p:cNvSpPr>
          <p:nvPr>
            <p:ph type="subTitle" idx="1"/>
          </p:nvPr>
        </p:nvSpPr>
        <p:spPr>
          <a:xfrm>
            <a:off x="5534001" y="4293890"/>
            <a:ext cx="5415634" cy="811138"/>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ctr" defTabSz="995690" rtl="0" eaLnBrk="1" fontAlgn="base" latinLnBrk="1" hangingPunct="1">
              <a:lnSpc>
                <a:spcPct val="100000"/>
              </a:lnSpc>
              <a:spcBef>
                <a:spcPct val="0"/>
              </a:spcBef>
              <a:spcAft>
                <a:spcPct val="0"/>
              </a:spcAft>
              <a:buClr>
                <a:schemeClr val="hlink"/>
              </a:buClr>
              <a:buFont typeface="굴림체" pitchFamily="49" charset="-127"/>
              <a:buNone/>
              <a:defRPr lang="ko-KR" altLang="en-US" sz="1200" kern="1200" baseline="0" dirty="0">
                <a:solidFill>
                  <a:schemeClr val="bg1"/>
                </a:solidFill>
                <a:effectLst/>
                <a:latin typeface="+mj-lt"/>
                <a:ea typeface="맑은 고딕" pitchFamily="50" charset="-127"/>
                <a:cs typeface="+mj-cs"/>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6" name="그림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242"/>
            <a:ext cx="12190413" cy="6857107"/>
          </a:xfrm>
          <a:prstGeom prst="rect">
            <a:avLst/>
          </a:prstGeom>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2025-02-19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flipV="1">
            <a:off x="1" y="1242"/>
            <a:ext cx="12190413" cy="6857107"/>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2025-02-19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242"/>
            <a:ext cx="12190413" cy="6857107"/>
          </a:xfrm>
          <a:prstGeom prst="rect">
            <a:avLst/>
          </a:prstGeom>
        </p:spPr>
      </p:pic>
      <p:sp>
        <p:nvSpPr>
          <p:cNvPr id="15" name="내용 개체 틀 2"/>
          <p:cNvSpPr>
            <a:spLocks noGrp="1"/>
          </p:cNvSpPr>
          <p:nvPr>
            <p:ph idx="1" hasCustomPrompt="1"/>
          </p:nvPr>
        </p:nvSpPr>
        <p:spPr>
          <a:xfrm>
            <a:off x="609521" y="1485581"/>
            <a:ext cx="10971372" cy="4824535"/>
          </a:xfrm>
        </p:spPr>
        <p:txBody>
          <a:bodyPr>
            <a:normAutofit/>
          </a:bodyPr>
          <a:lstStyle>
            <a:lvl1pPr algn="l">
              <a:buNone/>
              <a:defRPr sz="2000" i="1" baseline="0">
                <a:solidFill>
                  <a:schemeClr val="bg1">
                    <a:lumMod val="50000"/>
                  </a:schemeClr>
                </a:solidFill>
                <a:latin typeface="+mj-lt"/>
                <a:ea typeface="맑은 고딕" pitchFamily="50" charset="-127"/>
              </a:defRPr>
            </a:lvl1pPr>
            <a:lvl2pPr algn="l">
              <a:buNone/>
              <a:defRPr sz="2500" baseline="0">
                <a:solidFill>
                  <a:schemeClr val="tx1">
                    <a:lumMod val="75000"/>
                    <a:lumOff val="25000"/>
                  </a:schemeClr>
                </a:solidFill>
                <a:latin typeface="Noto Sans" pitchFamily="34" charset="0"/>
                <a:ea typeface="맑은 고딕" pitchFamily="50" charset="-127"/>
              </a:defRPr>
            </a:lvl2pPr>
            <a:lvl3pPr algn="l">
              <a:buNone/>
              <a:defRPr sz="2500" baseline="0">
                <a:solidFill>
                  <a:schemeClr val="tx1">
                    <a:lumMod val="75000"/>
                    <a:lumOff val="25000"/>
                  </a:schemeClr>
                </a:solidFill>
                <a:latin typeface="Noto Sans" pitchFamily="34" charset="0"/>
                <a:ea typeface="맑은 고딕" pitchFamily="50" charset="-127"/>
              </a:defRPr>
            </a:lvl3pPr>
            <a:lvl4pPr algn="l">
              <a:buNone/>
              <a:defRPr sz="2500" baseline="0">
                <a:solidFill>
                  <a:schemeClr val="tx1">
                    <a:lumMod val="75000"/>
                    <a:lumOff val="25000"/>
                  </a:schemeClr>
                </a:solidFill>
                <a:latin typeface="Noto Sans" pitchFamily="34" charset="0"/>
                <a:ea typeface="맑은 고딕" pitchFamily="50" charset="-127"/>
              </a:defRPr>
            </a:lvl4pPr>
            <a:lvl5pPr algn="l">
              <a:buNone/>
              <a:defRPr sz="2500" baseline="0">
                <a:solidFill>
                  <a:schemeClr val="tx1">
                    <a:lumMod val="75000"/>
                    <a:lumOff val="25000"/>
                  </a:schemeClr>
                </a:solidFill>
                <a:latin typeface="Noto Sans" pitchFamily="34" charset="0"/>
                <a:ea typeface="맑은 고딕" pitchFamily="50" charset="-127"/>
              </a:defRPr>
            </a:lvl5pPr>
          </a:lstStyle>
          <a:p>
            <a:pPr lvl="0"/>
            <a:r>
              <a:rPr lang="en-US" altLang="ko-KR" dirty="0"/>
              <a:t>Replaced with your own text</a:t>
            </a:r>
            <a:endParaRPr lang="ko-KR" altLang="en-US" dirty="0"/>
          </a:p>
        </p:txBody>
      </p:sp>
      <p:sp>
        <p:nvSpPr>
          <p:cNvPr id="14" name="제목 1"/>
          <p:cNvSpPr>
            <a:spLocks noGrp="1"/>
          </p:cNvSpPr>
          <p:nvPr>
            <p:ph type="title"/>
          </p:nvPr>
        </p:nvSpPr>
        <p:spPr>
          <a:xfrm>
            <a:off x="609521" y="254779"/>
            <a:ext cx="10971373" cy="798753"/>
          </a:xfrm>
        </p:spPr>
        <p:txBody>
          <a:bodyPr vert="horz" lIns="99569" tIns="49785" rIns="99569" bIns="49785" rtlCol="0" anchor="ctr">
            <a:normAutofit/>
          </a:bodyPr>
          <a:lstStyle>
            <a:lvl1pPr algn="l" defTabSz="995690" rtl="0" eaLnBrk="1" latinLnBrk="1" hangingPunct="1">
              <a:spcBef>
                <a:spcPct val="0"/>
              </a:spcBef>
              <a:buNone/>
              <a:defRPr lang="ko-KR" altLang="en-US" sz="4000" b="1" kern="1200" baseline="0" dirty="0">
                <a:solidFill>
                  <a:schemeClr val="bg1"/>
                </a:solidFill>
                <a:effectLst/>
                <a:latin typeface="+mj-lt"/>
                <a:ea typeface="맑은 고딕" pitchFamily="50" charset="-127"/>
                <a:cs typeface="+mj-cs"/>
              </a:defRPr>
            </a:lvl1pPr>
          </a:lstStyle>
          <a:p>
            <a:r>
              <a:rPr lang="ko-KR" altLang="en-US" dirty="0"/>
              <a:t>마스터 제목 스타일 편집</a:t>
            </a:r>
          </a:p>
        </p:txBody>
      </p:sp>
      <p:sp>
        <p:nvSpPr>
          <p:cNvPr id="12" name="날짜 개체 틀 3"/>
          <p:cNvSpPr>
            <a:spLocks noGrp="1"/>
          </p:cNvSpPr>
          <p:nvPr>
            <p:ph type="dt" sz="half" idx="10"/>
          </p:nvPr>
        </p:nvSpPr>
        <p:spPr>
          <a:xfrm>
            <a:off x="609521" y="6502342"/>
            <a:ext cx="2844430" cy="220692"/>
          </a:xfrm>
        </p:spPr>
        <p:txBody>
          <a:bodyPr/>
          <a:lstStyle>
            <a:lvl1pPr>
              <a:defRPr>
                <a:latin typeface="+mj-lt"/>
              </a:defRPr>
            </a:lvl1pPr>
          </a:lstStyle>
          <a:p>
            <a:fld id="{ED3D6733-6F27-4404-AB51-585418F146E5}" type="datetimeFigureOut">
              <a:rPr lang="ko-KR" altLang="en-US" smtClean="0"/>
              <a:pPr/>
              <a:t>2025-02-19</a:t>
            </a:fld>
            <a:endParaRPr lang="ko-KR" altLang="en-US"/>
          </a:p>
        </p:txBody>
      </p:sp>
      <p:sp>
        <p:nvSpPr>
          <p:cNvPr id="13" name="바닥글 개체 틀 4"/>
          <p:cNvSpPr>
            <a:spLocks noGrp="1"/>
          </p:cNvSpPr>
          <p:nvPr>
            <p:ph type="ftr" sz="quarter" idx="11"/>
          </p:nvPr>
        </p:nvSpPr>
        <p:spPr>
          <a:xfrm>
            <a:off x="4165059" y="6502342"/>
            <a:ext cx="3860298" cy="220692"/>
          </a:xfrm>
        </p:spPr>
        <p:txBody>
          <a:bodyPr/>
          <a:lstStyle>
            <a:lvl1pPr>
              <a:defRPr>
                <a:latin typeface="+mj-lt"/>
              </a:defRPr>
            </a:lvl1pPr>
          </a:lstStyle>
          <a:p>
            <a:endParaRPr lang="ko-KR" altLang="en-US"/>
          </a:p>
        </p:txBody>
      </p:sp>
      <p:sp>
        <p:nvSpPr>
          <p:cNvPr id="16" name="슬라이드 번호 개체 틀 5"/>
          <p:cNvSpPr>
            <a:spLocks noGrp="1"/>
          </p:cNvSpPr>
          <p:nvPr>
            <p:ph type="sldNum" sz="quarter" idx="12"/>
          </p:nvPr>
        </p:nvSpPr>
        <p:spPr>
          <a:xfrm>
            <a:off x="8736463" y="6502342"/>
            <a:ext cx="2844430" cy="220692"/>
          </a:xfrm>
        </p:spPr>
        <p:txBody>
          <a:bodyPr/>
          <a:lstStyle>
            <a:lvl1pPr>
              <a:defRPr>
                <a:latin typeface="+mj-lt"/>
              </a:defRPr>
            </a:lvl1pPr>
          </a:lstStyle>
          <a:p>
            <a:fld id="{EE6BC638-39B7-4287-91A7-2A3DDA573295}"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242"/>
            <a:ext cx="12190413" cy="6857107"/>
          </a:xfrm>
          <a:prstGeom prst="rect">
            <a:avLst/>
          </a:prstGeom>
        </p:spPr>
      </p:pic>
      <p:sp>
        <p:nvSpPr>
          <p:cNvPr id="4" name="날짜 개체 틀 3"/>
          <p:cNvSpPr>
            <a:spLocks noGrp="1"/>
          </p:cNvSpPr>
          <p:nvPr>
            <p:ph type="dt" sz="half" idx="10"/>
          </p:nvPr>
        </p:nvSpPr>
        <p:spPr>
          <a:xfrm>
            <a:off x="609521" y="6502342"/>
            <a:ext cx="2844430" cy="220692"/>
          </a:xfrm>
        </p:spPr>
        <p:txBody>
          <a:bodyPr/>
          <a:lstStyle>
            <a:lvl1pPr>
              <a:defRPr>
                <a:latin typeface="+mj-lt"/>
              </a:defRPr>
            </a:lvl1pPr>
          </a:lstStyle>
          <a:p>
            <a:fld id="{ED3D6733-6F27-4404-AB51-585418F146E5}" type="datetimeFigureOut">
              <a:rPr lang="ko-KR" altLang="en-US" smtClean="0"/>
              <a:pPr/>
              <a:t>2025-02-19</a:t>
            </a:fld>
            <a:endParaRPr lang="ko-KR" altLang="en-US"/>
          </a:p>
        </p:txBody>
      </p:sp>
      <p:sp>
        <p:nvSpPr>
          <p:cNvPr id="5" name="바닥글 개체 틀 4"/>
          <p:cNvSpPr>
            <a:spLocks noGrp="1"/>
          </p:cNvSpPr>
          <p:nvPr>
            <p:ph type="ftr" sz="quarter" idx="11"/>
          </p:nvPr>
        </p:nvSpPr>
        <p:spPr>
          <a:xfrm>
            <a:off x="4165059" y="6502342"/>
            <a:ext cx="3860298" cy="220692"/>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8736463" y="6502342"/>
            <a:ext cx="2844430" cy="220692"/>
          </a:xfrm>
        </p:spPr>
        <p:txBody>
          <a:bodyPr/>
          <a:lstStyle>
            <a:lvl1pPr>
              <a:defRPr>
                <a:latin typeface="+mj-lt"/>
              </a:defRPr>
            </a:lvl1pPr>
          </a:lstStyle>
          <a:p>
            <a:fld id="{EE6BC638-39B7-4287-91A7-2A3DDA573295}" type="slidenum">
              <a:rPr lang="ko-KR" altLang="en-US" smtClean="0"/>
              <a:pPr/>
              <a:t>‹#›</a:t>
            </a:fld>
            <a:endParaRPr lang="ko-KR" altLang="en-US"/>
          </a:p>
        </p:txBody>
      </p:sp>
      <p:sp>
        <p:nvSpPr>
          <p:cNvPr id="15" name="제목 1"/>
          <p:cNvSpPr>
            <a:spLocks noGrp="1"/>
          </p:cNvSpPr>
          <p:nvPr>
            <p:ph type="title"/>
          </p:nvPr>
        </p:nvSpPr>
        <p:spPr>
          <a:xfrm>
            <a:off x="609521" y="254779"/>
            <a:ext cx="10971372" cy="798753"/>
          </a:xfrm>
        </p:spPr>
        <p:txBody>
          <a:bodyPr vert="horz" lIns="99569" tIns="49785" rIns="99569" bIns="49785" rtlCol="0" anchor="ctr">
            <a:normAutofit/>
          </a:bodyPr>
          <a:lstStyle>
            <a:lvl1pPr algn="l" defTabSz="995690" rtl="0" eaLnBrk="1" latinLnBrk="1" hangingPunct="1">
              <a:spcBef>
                <a:spcPct val="0"/>
              </a:spcBef>
              <a:buNone/>
              <a:defRPr lang="ko-KR" altLang="en-US" sz="4000" b="1" kern="1200" baseline="0" dirty="0">
                <a:solidFill>
                  <a:schemeClr val="accent6">
                    <a:lumMod val="50000"/>
                  </a:schemeClr>
                </a:solidFill>
                <a:effectLst/>
                <a:latin typeface="+mj-lt"/>
                <a:ea typeface="맑은 고딕" pitchFamily="50" charset="-127"/>
                <a:cs typeface="+mj-cs"/>
              </a:defRPr>
            </a:lvl1pPr>
          </a:lstStyle>
          <a:p>
            <a:r>
              <a:rPr lang="ko-KR" altLang="en-US" dirty="0"/>
              <a:t>마스터 제목 스타일 편집</a:t>
            </a:r>
          </a:p>
        </p:txBody>
      </p:sp>
      <p:sp>
        <p:nvSpPr>
          <p:cNvPr id="16" name="내용 개체 틀 2"/>
          <p:cNvSpPr>
            <a:spLocks noGrp="1"/>
          </p:cNvSpPr>
          <p:nvPr>
            <p:ph idx="1" hasCustomPrompt="1"/>
          </p:nvPr>
        </p:nvSpPr>
        <p:spPr>
          <a:xfrm>
            <a:off x="609521" y="1485580"/>
            <a:ext cx="10971372" cy="4824535"/>
          </a:xfrm>
        </p:spPr>
        <p:txBody>
          <a:bodyPr>
            <a:normAutofit/>
          </a:bodyPr>
          <a:lstStyle>
            <a:lvl1pPr algn="l">
              <a:buNone/>
              <a:defRPr sz="2000" i="1" baseline="0">
                <a:solidFill>
                  <a:schemeClr val="tx1">
                    <a:lumMod val="75000"/>
                    <a:lumOff val="25000"/>
                  </a:schemeClr>
                </a:solidFill>
                <a:latin typeface="+mj-lt"/>
                <a:ea typeface="맑은 고딕" pitchFamily="50" charset="-127"/>
              </a:defRPr>
            </a:lvl1pPr>
            <a:lvl2pPr algn="l">
              <a:buNone/>
              <a:defRPr sz="2500" baseline="0">
                <a:solidFill>
                  <a:schemeClr val="tx1">
                    <a:lumMod val="75000"/>
                    <a:lumOff val="25000"/>
                  </a:schemeClr>
                </a:solidFill>
                <a:latin typeface="Noto Sans" pitchFamily="34" charset="0"/>
                <a:ea typeface="맑은 고딕" pitchFamily="50" charset="-127"/>
              </a:defRPr>
            </a:lvl2pPr>
            <a:lvl3pPr algn="l">
              <a:buNone/>
              <a:defRPr sz="2500" baseline="0">
                <a:solidFill>
                  <a:schemeClr val="tx1">
                    <a:lumMod val="75000"/>
                    <a:lumOff val="25000"/>
                  </a:schemeClr>
                </a:solidFill>
                <a:latin typeface="Noto Sans" pitchFamily="34" charset="0"/>
                <a:ea typeface="맑은 고딕" pitchFamily="50" charset="-127"/>
              </a:defRPr>
            </a:lvl3pPr>
            <a:lvl4pPr algn="l">
              <a:buNone/>
              <a:defRPr sz="2500" baseline="0">
                <a:solidFill>
                  <a:schemeClr val="tx1">
                    <a:lumMod val="75000"/>
                    <a:lumOff val="25000"/>
                  </a:schemeClr>
                </a:solidFill>
                <a:latin typeface="Noto Sans" pitchFamily="34" charset="0"/>
                <a:ea typeface="맑은 고딕" pitchFamily="50" charset="-127"/>
              </a:defRPr>
            </a:lvl4pPr>
            <a:lvl5pPr algn="l">
              <a:buNone/>
              <a:defRPr sz="2500" baseline="0">
                <a:solidFill>
                  <a:schemeClr val="tx1">
                    <a:lumMod val="75000"/>
                    <a:lumOff val="25000"/>
                  </a:schemeClr>
                </a:solidFill>
                <a:latin typeface="Noto Sans" pitchFamily="34" charset="0"/>
                <a:ea typeface="맑은 고딕" pitchFamily="50" charset="-127"/>
              </a:defRPr>
            </a:lvl5pPr>
          </a:lstStyle>
          <a:p>
            <a:pPr lvl="0"/>
            <a:r>
              <a:rPr lang="en-US" altLang="ko-KR" dirty="0"/>
              <a:t>Replaced with your own text</a:t>
            </a:r>
            <a:endParaRPr lang="ko-KR"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6" name="그림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242"/>
            <a:ext cx="12190413" cy="6857107"/>
          </a:xfrm>
          <a:prstGeom prst="rect">
            <a:avLst/>
          </a:prstGeom>
        </p:spPr>
      </p:pic>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2025-02-19</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8" name="제목 1"/>
          <p:cNvSpPr>
            <a:spLocks noGrp="1"/>
          </p:cNvSpPr>
          <p:nvPr>
            <p:ph type="ctrTitle"/>
          </p:nvPr>
        </p:nvSpPr>
        <p:spPr>
          <a:xfrm>
            <a:off x="6199162" y="2528763"/>
            <a:ext cx="5394629" cy="2272246"/>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r" defTabSz="995690" rtl="0" eaLnBrk="1" fontAlgn="base" latinLnBrk="1" hangingPunct="1">
              <a:lnSpc>
                <a:spcPct val="100000"/>
              </a:lnSpc>
              <a:spcBef>
                <a:spcPct val="0"/>
              </a:spcBef>
              <a:spcAft>
                <a:spcPct val="0"/>
              </a:spcAft>
              <a:buClr>
                <a:schemeClr val="hlink"/>
              </a:buClr>
              <a:buFont typeface="굴림체" pitchFamily="49" charset="-127"/>
              <a:buNone/>
              <a:defRPr lang="ko-KR" altLang="en-US" sz="7200" kern="1200" baseline="0" dirty="0">
                <a:solidFill>
                  <a:schemeClr val="bg1"/>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521" y="19032"/>
            <a:ext cx="10971372" cy="797093"/>
          </a:xfrm>
          <a:prstGeom prst="rect">
            <a:avLst/>
          </a:prstGeom>
        </p:spPr>
        <p:txBody>
          <a:bodyPr vert="horz" lIns="99569" tIns="49785" rIns="99569" bIns="49785"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521" y="1062267"/>
            <a:ext cx="10971372" cy="5287636"/>
          </a:xfrm>
          <a:prstGeom prst="rect">
            <a:avLst/>
          </a:prstGeom>
        </p:spPr>
        <p:txBody>
          <a:bodyPr vert="horz" lIns="99569" tIns="49785" rIns="99569" bIns="49785"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521" y="6430889"/>
            <a:ext cx="2844430" cy="292147"/>
          </a:xfrm>
          <a:prstGeom prst="rect">
            <a:avLst/>
          </a:prstGeom>
        </p:spPr>
        <p:txBody>
          <a:bodyPr vert="horz" lIns="99569" tIns="49785" rIns="99569" bIns="49785" rtlCol="0" anchor="ctr"/>
          <a:lstStyle>
            <a:lvl1pPr algn="l">
              <a:defRPr sz="1300">
                <a:solidFill>
                  <a:schemeClr val="tx1">
                    <a:tint val="75000"/>
                  </a:schemeClr>
                </a:solidFill>
              </a:defRPr>
            </a:lvl1pPr>
          </a:lstStyle>
          <a:p>
            <a:fld id="{ED3D6733-6F27-4404-AB51-585418F146E5}" type="datetimeFigureOut">
              <a:rPr lang="ko-KR" altLang="en-US" smtClean="0"/>
              <a:pPr/>
              <a:t>2025-02-19</a:t>
            </a:fld>
            <a:endParaRPr lang="ko-KR" altLang="en-US"/>
          </a:p>
        </p:txBody>
      </p:sp>
      <p:sp>
        <p:nvSpPr>
          <p:cNvPr id="5" name="바닥글 개체 틀 4"/>
          <p:cNvSpPr>
            <a:spLocks noGrp="1"/>
          </p:cNvSpPr>
          <p:nvPr>
            <p:ph type="ftr" sz="quarter" idx="3"/>
          </p:nvPr>
        </p:nvSpPr>
        <p:spPr>
          <a:xfrm>
            <a:off x="4165059" y="6430889"/>
            <a:ext cx="3860298" cy="29214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736463" y="6430889"/>
            <a:ext cx="2844430" cy="292147"/>
          </a:xfrm>
          <a:prstGeom prst="rect">
            <a:avLst/>
          </a:prstGeom>
        </p:spPr>
        <p:txBody>
          <a:bodyPr vert="horz" lIns="99569" tIns="49785" rIns="99569" bIns="49785" rtlCol="0" anchor="ctr"/>
          <a:lstStyle>
            <a:lvl1pPr algn="r">
              <a:defRPr sz="1300">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95690" rtl="0" eaLnBrk="1" latinLnBrk="1" hangingPunct="1">
        <a:spcBef>
          <a:spcPct val="0"/>
        </a:spcBef>
        <a:buNone/>
        <a:defRPr lang="ko-KR" altLang="en-US" sz="3800" kern="1200">
          <a:solidFill>
            <a:sysClr val="windowText" lastClr="000000"/>
          </a:solidFill>
          <a:latin typeface="맑은 고딕" pitchFamily="50" charset="-127"/>
          <a:ea typeface="맑은 고딕" pitchFamily="50" charset="-127"/>
          <a:cs typeface="+mj-cs"/>
        </a:defRPr>
      </a:lvl1pPr>
    </p:titleStyle>
    <p:bodyStyle>
      <a:lvl1pPr marL="373384" indent="-373384" algn="l" defTabSz="995690" rtl="0" eaLnBrk="1" latinLnBrk="1" hangingPunct="1">
        <a:spcBef>
          <a:spcPct val="20000"/>
        </a:spcBef>
        <a:buFont typeface="Arial" pitchFamily="34" charset="0"/>
        <a:buChar char="•"/>
        <a:defRPr lang="ko-KR" altLang="en-US" sz="2700" kern="1200" smtClean="0">
          <a:solidFill>
            <a:schemeClr val="tx1"/>
          </a:solidFill>
          <a:latin typeface="맑은 고딕" pitchFamily="50" charset="-127"/>
          <a:ea typeface="맑은 고딕" pitchFamily="50" charset="-127"/>
          <a:cs typeface="+mn-cs"/>
        </a:defRPr>
      </a:lvl1pPr>
      <a:lvl2pPr marL="808998" indent="-311153" algn="l" defTabSz="995690" rtl="0" eaLnBrk="1" latinLnBrk="1" hangingPunct="1">
        <a:spcBef>
          <a:spcPct val="20000"/>
        </a:spcBef>
        <a:buFont typeface="Arial" pitchFamily="34" charset="0"/>
        <a:buChar char="–"/>
        <a:defRPr lang="ko-KR" altLang="en-US" sz="2000" kern="1200" smtClean="0">
          <a:solidFill>
            <a:schemeClr val="tx1"/>
          </a:solidFill>
          <a:latin typeface="맑은 고딕" pitchFamily="50" charset="-127"/>
          <a:ea typeface="맑은 고딕" pitchFamily="50" charset="-127"/>
          <a:cs typeface="+mn-cs"/>
        </a:defRPr>
      </a:lvl2pPr>
      <a:lvl3pPr marL="1244613" indent="-248923" algn="l" defTabSz="995690" rtl="0" eaLnBrk="1" latinLnBrk="1" hangingPunct="1">
        <a:spcBef>
          <a:spcPct val="20000"/>
        </a:spcBef>
        <a:buFont typeface="Arial" pitchFamily="34" charset="0"/>
        <a:buChar char="•"/>
        <a:defRPr lang="ko-KR" altLang="en-US" sz="2000" kern="1200" smtClean="0">
          <a:solidFill>
            <a:schemeClr val="tx1"/>
          </a:solidFill>
          <a:latin typeface="맑은 고딕" pitchFamily="50" charset="-127"/>
          <a:ea typeface="맑은 고딕" pitchFamily="50" charset="-127"/>
          <a:cs typeface="+mn-cs"/>
        </a:defRPr>
      </a:lvl3pPr>
      <a:lvl4pPr marL="1742458" indent="-248923" algn="l" defTabSz="995690" rtl="0" eaLnBrk="1" latinLnBrk="1" hangingPunct="1">
        <a:spcBef>
          <a:spcPct val="20000"/>
        </a:spcBef>
        <a:buFont typeface="Arial" pitchFamily="34" charset="0"/>
        <a:buChar char="–"/>
        <a:defRPr lang="ko-KR" altLang="en-US" sz="2000" kern="1200" smtClean="0">
          <a:solidFill>
            <a:schemeClr val="tx1"/>
          </a:solidFill>
          <a:latin typeface="맑은 고딕" pitchFamily="50" charset="-127"/>
          <a:ea typeface="맑은 고딕" pitchFamily="50" charset="-127"/>
          <a:cs typeface="+mn-cs"/>
        </a:defRPr>
      </a:lvl4pPr>
      <a:lvl5pPr marL="2240303" indent="-248923" algn="l" defTabSz="995690" rtl="0" eaLnBrk="1" latinLnBrk="1" hangingPunct="1">
        <a:spcBef>
          <a:spcPct val="20000"/>
        </a:spcBef>
        <a:buFont typeface="Arial" pitchFamily="34" charset="0"/>
        <a:buChar char="»"/>
        <a:defRPr lang="ko-KR" altLang="en-US" sz="2000" kern="1200">
          <a:solidFill>
            <a:schemeClr val="tx1"/>
          </a:solidFill>
          <a:latin typeface="맑은 고딕" pitchFamily="50" charset="-127"/>
          <a:ea typeface="맑은 고딕" pitchFamily="50" charset="-127"/>
          <a:cs typeface="+mn-cs"/>
        </a:defRPr>
      </a:lvl5pPr>
      <a:lvl6pPr marL="273814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ko-KR"/>
      </a:defPPr>
      <a:lvl1pPr marL="0" algn="l" defTabSz="995690" rtl="0" eaLnBrk="1" latinLnBrk="1" hangingPunct="1">
        <a:defRPr sz="2000" kern="1200">
          <a:solidFill>
            <a:schemeClr val="tx1"/>
          </a:solidFill>
          <a:latin typeface="+mn-lt"/>
          <a:ea typeface="+mn-ea"/>
          <a:cs typeface="+mn-cs"/>
        </a:defRPr>
      </a:lvl1pPr>
      <a:lvl2pPr marL="497845" algn="l" defTabSz="995690" rtl="0" eaLnBrk="1" latinLnBrk="1" hangingPunct="1">
        <a:defRPr sz="2000" kern="1200">
          <a:solidFill>
            <a:schemeClr val="tx1"/>
          </a:solidFill>
          <a:latin typeface="+mn-lt"/>
          <a:ea typeface="+mn-ea"/>
          <a:cs typeface="+mn-cs"/>
        </a:defRPr>
      </a:lvl2pPr>
      <a:lvl3pPr marL="995690" algn="l" defTabSz="995690" rtl="0" eaLnBrk="1" latinLnBrk="1" hangingPunct="1">
        <a:defRPr sz="2000" kern="1200">
          <a:solidFill>
            <a:schemeClr val="tx1"/>
          </a:solidFill>
          <a:latin typeface="+mn-lt"/>
          <a:ea typeface="+mn-ea"/>
          <a:cs typeface="+mn-cs"/>
        </a:defRPr>
      </a:lvl3pPr>
      <a:lvl4pPr marL="1493535" algn="l" defTabSz="995690" rtl="0" eaLnBrk="1" latinLnBrk="1" hangingPunct="1">
        <a:defRPr sz="2000" kern="1200">
          <a:solidFill>
            <a:schemeClr val="tx1"/>
          </a:solidFill>
          <a:latin typeface="+mn-lt"/>
          <a:ea typeface="+mn-ea"/>
          <a:cs typeface="+mn-cs"/>
        </a:defRPr>
      </a:lvl4pPr>
      <a:lvl5pPr marL="1991380" algn="l" defTabSz="995690" rtl="0" eaLnBrk="1" latinLnBrk="1" hangingPunct="1">
        <a:defRPr sz="2000" kern="1200">
          <a:solidFill>
            <a:schemeClr val="tx1"/>
          </a:solidFill>
          <a:latin typeface="+mn-lt"/>
          <a:ea typeface="+mn-ea"/>
          <a:cs typeface="+mn-cs"/>
        </a:defRPr>
      </a:lvl5pPr>
      <a:lvl6pPr marL="2489225" algn="l" defTabSz="995690" rtl="0" eaLnBrk="1" latinLnBrk="1" hangingPunct="1">
        <a:defRPr sz="2000" kern="1200">
          <a:solidFill>
            <a:schemeClr val="tx1"/>
          </a:solidFill>
          <a:latin typeface="+mn-lt"/>
          <a:ea typeface="+mn-ea"/>
          <a:cs typeface="+mn-cs"/>
        </a:defRPr>
      </a:lvl6pPr>
      <a:lvl7pPr marL="2987070" algn="l" defTabSz="995690" rtl="0" eaLnBrk="1" latinLnBrk="1" hangingPunct="1">
        <a:defRPr sz="2000" kern="1200">
          <a:solidFill>
            <a:schemeClr val="tx1"/>
          </a:solidFill>
          <a:latin typeface="+mn-lt"/>
          <a:ea typeface="+mn-ea"/>
          <a:cs typeface="+mn-cs"/>
        </a:defRPr>
      </a:lvl7pPr>
      <a:lvl8pPr marL="3484916" algn="l" defTabSz="995690" rtl="0" eaLnBrk="1" latinLnBrk="1" hangingPunct="1">
        <a:defRPr sz="2000" kern="1200">
          <a:solidFill>
            <a:schemeClr val="tx1"/>
          </a:solidFill>
          <a:latin typeface="+mn-lt"/>
          <a:ea typeface="+mn-ea"/>
          <a:cs typeface="+mn-cs"/>
        </a:defRPr>
      </a:lvl8pPr>
      <a:lvl9pPr marL="3982761" algn="l" defTabSz="995690" rtl="0" eaLnBrk="1" latinLnBrk="1"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a:xfrm>
            <a:off x="5591150" y="2277668"/>
            <a:ext cx="5415634" cy="2045207"/>
          </a:xfrm>
        </p:spPr>
        <p:txBody>
          <a:bodyPr/>
          <a:lstStyle/>
          <a:p>
            <a:r>
              <a:rPr lang="en-US" altLang="ko-KR" sz="4800" b="1" dirty="0"/>
              <a:t>Pizza Sales</a:t>
            </a:r>
            <a:br>
              <a:rPr lang="en-US" altLang="ko-KR" sz="4800" b="1" dirty="0"/>
            </a:br>
            <a:r>
              <a:rPr lang="en-US" altLang="ko-KR" sz="4800" b="1" dirty="0"/>
              <a:t>Analysis Using SQL</a:t>
            </a:r>
            <a:br>
              <a:rPr lang="en-US" altLang="ko-KR" b="1" dirty="0"/>
            </a:br>
            <a:endParaRPr lang="ko-KR" altLang="en-US" b="1" dirty="0"/>
          </a:p>
        </p:txBody>
      </p:sp>
      <p:sp>
        <p:nvSpPr>
          <p:cNvPr id="8" name="부제목 7"/>
          <p:cNvSpPr>
            <a:spLocks noGrp="1"/>
          </p:cNvSpPr>
          <p:nvPr>
            <p:ph type="subTitle" idx="1"/>
          </p:nvPr>
        </p:nvSpPr>
        <p:spPr>
          <a:xfrm>
            <a:off x="6003954" y="4634882"/>
            <a:ext cx="4475731" cy="379087"/>
          </a:xfrm>
        </p:spPr>
        <p:txBody>
          <a:bodyPr/>
          <a:lstStyle/>
          <a:p>
            <a:r>
              <a:rPr lang="en-IN" sz="2000" b="1" dirty="0"/>
              <a:t>Presented by </a:t>
            </a:r>
            <a:r>
              <a:rPr lang="en-IN" sz="2000" dirty="0"/>
              <a:t>:  Chandra Kumar Reddy</a:t>
            </a:r>
            <a:endParaRPr lang="en-US" altLang="ko-KR" sz="2000" dirty="0"/>
          </a:p>
        </p:txBody>
      </p:sp>
      <p:cxnSp>
        <p:nvCxnSpPr>
          <p:cNvPr id="6" name="직선 연결선 5"/>
          <p:cNvCxnSpPr/>
          <p:nvPr/>
        </p:nvCxnSpPr>
        <p:spPr>
          <a:xfrm>
            <a:off x="5933474" y="1989634"/>
            <a:ext cx="461669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6003954" y="4280037"/>
            <a:ext cx="461669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71004-3D42-547E-AC74-60A2F59B2AA7}"/>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B2B11F7B-DCB9-9A15-D16A-CDF1163F5973}"/>
              </a:ext>
            </a:extLst>
          </p:cNvPr>
          <p:cNvSpPr>
            <a:spLocks noGrp="1"/>
          </p:cNvSpPr>
          <p:nvPr>
            <p:ph type="title"/>
          </p:nvPr>
        </p:nvSpPr>
        <p:spPr>
          <a:xfrm>
            <a:off x="694606" y="621482"/>
            <a:ext cx="5718430" cy="798753"/>
          </a:xfrm>
        </p:spPr>
        <p:txBody>
          <a:bodyPr>
            <a:noAutofit/>
          </a:bodyPr>
          <a:lstStyle/>
          <a:p>
            <a:r>
              <a:rPr lang="en-US" altLang="ko-KR" sz="3600" dirty="0">
                <a:cs typeface="+mn-cs"/>
              </a:rPr>
              <a:t>T</a:t>
            </a:r>
            <a:r>
              <a:rPr lang="en-IN" altLang="ko-KR" sz="3600" dirty="0">
                <a:cs typeface="+mn-cs"/>
              </a:rPr>
              <a:t>op 5 Pizzas Based On Price</a:t>
            </a:r>
            <a:endParaRPr lang="ko-KR" altLang="en-US" sz="3600" dirty="0">
              <a:cs typeface="+mn-cs"/>
            </a:endParaRPr>
          </a:p>
        </p:txBody>
      </p:sp>
      <p:pic>
        <p:nvPicPr>
          <p:cNvPr id="9" name="Picture 8">
            <a:extLst>
              <a:ext uri="{FF2B5EF4-FFF2-40B4-BE49-F238E27FC236}">
                <a16:creationId xmlns:a16="http://schemas.microsoft.com/office/drawing/2014/main" id="{CD381C91-B042-129A-881A-5BFD15740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0224" y="1538214"/>
            <a:ext cx="4430307" cy="1692323"/>
          </a:xfrm>
          <a:prstGeom prst="rect">
            <a:avLst/>
          </a:prstGeom>
        </p:spPr>
      </p:pic>
      <p:pic>
        <p:nvPicPr>
          <p:cNvPr id="11" name="Picture 10">
            <a:extLst>
              <a:ext uri="{FF2B5EF4-FFF2-40B4-BE49-F238E27FC236}">
                <a16:creationId xmlns:a16="http://schemas.microsoft.com/office/drawing/2014/main" id="{149BAC02-8D61-B4CE-223F-7AFDADD5C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98" y="1557586"/>
            <a:ext cx="6340317" cy="3852563"/>
          </a:xfrm>
          <a:prstGeom prst="rect">
            <a:avLst/>
          </a:prstGeom>
        </p:spPr>
      </p:pic>
      <p:sp>
        <p:nvSpPr>
          <p:cNvPr id="12" name="제목 1">
            <a:extLst>
              <a:ext uri="{FF2B5EF4-FFF2-40B4-BE49-F238E27FC236}">
                <a16:creationId xmlns:a16="http://schemas.microsoft.com/office/drawing/2014/main" id="{56B4E788-419D-D4ED-C647-4C98B02BC26B}"/>
              </a:ext>
            </a:extLst>
          </p:cNvPr>
          <p:cNvSpPr txBox="1">
            <a:spLocks/>
          </p:cNvSpPr>
          <p:nvPr/>
        </p:nvSpPr>
        <p:spPr>
          <a:xfrm>
            <a:off x="7130224" y="3466811"/>
            <a:ext cx="4430306" cy="1852599"/>
          </a:xfrm>
          <a:prstGeom prst="rect">
            <a:avLst/>
          </a:prstGeom>
        </p:spPr>
        <p:txBody>
          <a:bodyPr vert="horz" lIns="99569" tIns="49785" rIns="99569" bIns="49785" rtlCol="0" anchor="ctr">
            <a:noAutofit/>
          </a:bodyPr>
          <a:lstStyle>
            <a:lvl1pPr algn="l" defTabSz="995690" rtl="0" eaLnBrk="1" latinLnBrk="1" hangingPunct="1">
              <a:spcBef>
                <a:spcPct val="0"/>
              </a:spcBef>
              <a:buNone/>
              <a:defRPr lang="ko-KR" altLang="en-US" sz="4000" b="1" kern="1200" baseline="0" dirty="0">
                <a:solidFill>
                  <a:schemeClr val="bg1"/>
                </a:solidFill>
                <a:effectLst/>
                <a:latin typeface="+mj-lt"/>
                <a:ea typeface="맑은 고딕" pitchFamily="50" charset="-127"/>
                <a:cs typeface="+mj-cs"/>
              </a:defRPr>
            </a:lvl1pPr>
          </a:lstStyle>
          <a:p>
            <a:r>
              <a:rPr lang="en-US" sz="2000" b="1" u="sng" dirty="0"/>
              <a:t>Insight:-</a:t>
            </a:r>
          </a:p>
          <a:p>
            <a:r>
              <a:rPr lang="en-US" altLang="en-US" sz="2000" dirty="0"/>
              <a:t>The top 5 most expensive pizzas are          dominated by  the Classic and Supreme categories.</a:t>
            </a:r>
          </a:p>
        </p:txBody>
      </p:sp>
    </p:spTree>
    <p:extLst>
      <p:ext uri="{BB962C8B-B14F-4D97-AF65-F5344CB8AC3E}">
        <p14:creationId xmlns:p14="http://schemas.microsoft.com/office/powerpoint/2010/main" val="345409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9CA42-5EEC-C77B-09FF-E6A3C3F35F49}"/>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1ED73D9C-ED9B-938D-5645-9F46E897E2E7}"/>
              </a:ext>
            </a:extLst>
          </p:cNvPr>
          <p:cNvSpPr>
            <a:spLocks noGrp="1"/>
          </p:cNvSpPr>
          <p:nvPr>
            <p:ph type="title"/>
          </p:nvPr>
        </p:nvSpPr>
        <p:spPr>
          <a:xfrm>
            <a:off x="694606" y="484721"/>
            <a:ext cx="5718430" cy="798753"/>
          </a:xfrm>
        </p:spPr>
        <p:txBody>
          <a:bodyPr>
            <a:noAutofit/>
          </a:bodyPr>
          <a:lstStyle/>
          <a:p>
            <a:r>
              <a:rPr lang="en-US" altLang="ko-KR" sz="3600" dirty="0">
                <a:cs typeface="+mn-cs"/>
              </a:rPr>
              <a:t>T</a:t>
            </a:r>
            <a:r>
              <a:rPr lang="en-IN" altLang="ko-KR" sz="3600" dirty="0">
                <a:cs typeface="+mn-cs"/>
              </a:rPr>
              <a:t>op 5 Most Ordered Pizzas</a:t>
            </a:r>
            <a:endParaRPr lang="ko-KR" altLang="en-US" sz="3600" dirty="0">
              <a:cs typeface="+mn-cs"/>
            </a:endParaRPr>
          </a:p>
        </p:txBody>
      </p:sp>
      <p:sp>
        <p:nvSpPr>
          <p:cNvPr id="12" name="제목 1">
            <a:extLst>
              <a:ext uri="{FF2B5EF4-FFF2-40B4-BE49-F238E27FC236}">
                <a16:creationId xmlns:a16="http://schemas.microsoft.com/office/drawing/2014/main" id="{A6C4B2F6-6E03-A0D0-E28C-E1039E3B9334}"/>
              </a:ext>
            </a:extLst>
          </p:cNvPr>
          <p:cNvSpPr txBox="1">
            <a:spLocks/>
          </p:cNvSpPr>
          <p:nvPr/>
        </p:nvSpPr>
        <p:spPr>
          <a:xfrm>
            <a:off x="7031310" y="3466811"/>
            <a:ext cx="4752528" cy="1852599"/>
          </a:xfrm>
          <a:prstGeom prst="rect">
            <a:avLst/>
          </a:prstGeom>
        </p:spPr>
        <p:txBody>
          <a:bodyPr vert="horz" lIns="99569" tIns="49785" rIns="99569" bIns="49785" rtlCol="0" anchor="ctr">
            <a:noAutofit/>
          </a:bodyPr>
          <a:lstStyle>
            <a:lvl1pPr algn="l" defTabSz="995690" rtl="0" eaLnBrk="1" latinLnBrk="1" hangingPunct="1">
              <a:spcBef>
                <a:spcPct val="0"/>
              </a:spcBef>
              <a:buNone/>
              <a:defRPr lang="ko-KR" altLang="en-US" sz="4000" b="1" kern="1200" baseline="0" dirty="0">
                <a:solidFill>
                  <a:schemeClr val="bg1"/>
                </a:solidFill>
                <a:effectLst/>
                <a:latin typeface="+mj-lt"/>
                <a:ea typeface="맑은 고딕" pitchFamily="50" charset="-127"/>
                <a:cs typeface="+mj-cs"/>
              </a:defRPr>
            </a:lvl1pPr>
          </a:lstStyle>
          <a:p>
            <a:r>
              <a:rPr lang="en-US" sz="2000" b="1" u="sng" dirty="0"/>
              <a:t>Insight:-</a:t>
            </a:r>
          </a:p>
          <a:p>
            <a:r>
              <a:rPr lang="en-US" sz="2000" dirty="0"/>
              <a:t>The top 5 most ordered pizzas are led by        the </a:t>
            </a:r>
            <a:r>
              <a:rPr lang="en-US" sz="2000" b="1" dirty="0"/>
              <a:t>Classic Deluxe Pizza</a:t>
            </a:r>
            <a:r>
              <a:rPr lang="en-US" sz="2000" dirty="0"/>
              <a:t>, with </a:t>
            </a:r>
            <a:r>
              <a:rPr lang="en-US" sz="2000" b="1" dirty="0"/>
              <a:t>Classic</a:t>
            </a:r>
            <a:r>
              <a:rPr lang="en-US" sz="2000" dirty="0"/>
              <a:t> pizzas    dominating the list (3 out of 5), while  the      popularity of </a:t>
            </a:r>
            <a:r>
              <a:rPr lang="en-US" sz="2000" b="1" dirty="0"/>
              <a:t>Chicken</a:t>
            </a:r>
            <a:r>
              <a:rPr lang="en-US" sz="2000" dirty="0"/>
              <a:t> pizzas like the             </a:t>
            </a:r>
            <a:r>
              <a:rPr lang="en-US" sz="2000" b="1" dirty="0"/>
              <a:t>Barbecue Chicken Pizza</a:t>
            </a:r>
            <a:r>
              <a:rPr lang="en-US" sz="2000" dirty="0"/>
              <a:t> and </a:t>
            </a:r>
            <a:r>
              <a:rPr lang="en-US" sz="2000" b="1" dirty="0"/>
              <a:t>Thai Chicken   Pizza</a:t>
            </a:r>
            <a:r>
              <a:rPr lang="en-US" sz="2000" dirty="0"/>
              <a:t> highlights strong customer demand     for meat-based options.</a:t>
            </a:r>
            <a:endParaRPr lang="en-US" altLang="en-US" sz="2000" dirty="0"/>
          </a:p>
        </p:txBody>
      </p:sp>
      <p:pic>
        <p:nvPicPr>
          <p:cNvPr id="4" name="Picture 3">
            <a:extLst>
              <a:ext uri="{FF2B5EF4-FFF2-40B4-BE49-F238E27FC236}">
                <a16:creationId xmlns:a16="http://schemas.microsoft.com/office/drawing/2014/main" id="{9C0A991F-6B93-5F4C-5C71-A18767303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0224" y="1540178"/>
            <a:ext cx="4378550" cy="1440160"/>
          </a:xfrm>
          <a:prstGeom prst="rect">
            <a:avLst/>
          </a:prstGeom>
        </p:spPr>
      </p:pic>
      <p:pic>
        <p:nvPicPr>
          <p:cNvPr id="8" name="Picture 7">
            <a:extLst>
              <a:ext uri="{FF2B5EF4-FFF2-40B4-BE49-F238E27FC236}">
                <a16:creationId xmlns:a16="http://schemas.microsoft.com/office/drawing/2014/main" id="{1FF3B867-28A2-265A-A780-B7877BEE44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606" y="1277574"/>
            <a:ext cx="6093350" cy="5033305"/>
          </a:xfrm>
          <a:prstGeom prst="rect">
            <a:avLst/>
          </a:prstGeom>
        </p:spPr>
      </p:pic>
    </p:spTree>
    <p:extLst>
      <p:ext uri="{BB962C8B-B14F-4D97-AF65-F5344CB8AC3E}">
        <p14:creationId xmlns:p14="http://schemas.microsoft.com/office/powerpoint/2010/main" val="320540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0AFBA-8344-5939-6CE3-EAE3A6BAD337}"/>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ECD66018-5CEE-4499-5642-486E4DCF034E}"/>
              </a:ext>
            </a:extLst>
          </p:cNvPr>
          <p:cNvSpPr>
            <a:spLocks noGrp="1"/>
          </p:cNvSpPr>
          <p:nvPr>
            <p:ph type="title"/>
          </p:nvPr>
        </p:nvSpPr>
        <p:spPr>
          <a:xfrm>
            <a:off x="694606" y="621482"/>
            <a:ext cx="8208912" cy="661992"/>
          </a:xfrm>
        </p:spPr>
        <p:txBody>
          <a:bodyPr>
            <a:noAutofit/>
          </a:bodyPr>
          <a:lstStyle/>
          <a:p>
            <a:r>
              <a:rPr lang="en-US" altLang="ko-KR" sz="3600" dirty="0">
                <a:cs typeface="+mn-cs"/>
              </a:rPr>
              <a:t>Total Quantity Of Each Category Ordered</a:t>
            </a:r>
            <a:endParaRPr lang="ko-KR" altLang="en-US" sz="3600" dirty="0">
              <a:cs typeface="+mn-cs"/>
            </a:endParaRPr>
          </a:p>
        </p:txBody>
      </p:sp>
      <p:sp>
        <p:nvSpPr>
          <p:cNvPr id="12" name="제목 1">
            <a:extLst>
              <a:ext uri="{FF2B5EF4-FFF2-40B4-BE49-F238E27FC236}">
                <a16:creationId xmlns:a16="http://schemas.microsoft.com/office/drawing/2014/main" id="{15AECD3D-8F02-570A-5C18-82B51BB25353}"/>
              </a:ext>
            </a:extLst>
          </p:cNvPr>
          <p:cNvSpPr txBox="1">
            <a:spLocks/>
          </p:cNvSpPr>
          <p:nvPr/>
        </p:nvSpPr>
        <p:spPr>
          <a:xfrm>
            <a:off x="7175326" y="3789834"/>
            <a:ext cx="4752528" cy="1852599"/>
          </a:xfrm>
          <a:prstGeom prst="rect">
            <a:avLst/>
          </a:prstGeom>
        </p:spPr>
        <p:txBody>
          <a:bodyPr vert="horz" lIns="99569" tIns="49785" rIns="99569" bIns="49785" rtlCol="0" anchor="ctr">
            <a:noAutofit/>
          </a:bodyPr>
          <a:lstStyle>
            <a:lvl1pPr algn="l" defTabSz="995690" rtl="0" eaLnBrk="1" latinLnBrk="1" hangingPunct="1">
              <a:spcBef>
                <a:spcPct val="0"/>
              </a:spcBef>
              <a:buNone/>
              <a:defRPr lang="ko-KR" altLang="en-US" sz="4000" b="1" kern="1200" baseline="0" dirty="0">
                <a:solidFill>
                  <a:schemeClr val="bg1"/>
                </a:solidFill>
                <a:effectLst/>
                <a:latin typeface="+mj-lt"/>
                <a:ea typeface="맑은 고딕" pitchFamily="50" charset="-127"/>
                <a:cs typeface="+mj-cs"/>
              </a:defRPr>
            </a:lvl1pPr>
          </a:lstStyle>
          <a:p>
            <a:r>
              <a:rPr lang="en-US" sz="2000" b="1" u="sng" dirty="0"/>
              <a:t>Insight:-</a:t>
            </a:r>
          </a:p>
          <a:p>
            <a:r>
              <a:rPr lang="en-US" sz="2000" dirty="0"/>
              <a:t>The </a:t>
            </a:r>
            <a:r>
              <a:rPr lang="en-US" sz="2000" b="1" dirty="0"/>
              <a:t>Classic</a:t>
            </a:r>
            <a:r>
              <a:rPr lang="en-US" sz="2000" dirty="0"/>
              <a:t> category leads reflecting its      widespread popularity, while the </a:t>
            </a:r>
            <a:r>
              <a:rPr lang="en-US" sz="2000" b="1" dirty="0"/>
              <a:t>Supreme</a:t>
            </a:r>
            <a:r>
              <a:rPr lang="en-US" sz="2000" dirty="0"/>
              <a:t> and </a:t>
            </a:r>
            <a:r>
              <a:rPr lang="en-US" sz="2000" b="1" dirty="0"/>
              <a:t>Veggie</a:t>
            </a:r>
            <a:r>
              <a:rPr lang="en-US" sz="2000" dirty="0"/>
              <a:t> categories show strong </a:t>
            </a:r>
            <a:r>
              <a:rPr lang="en-US" sz="2000" dirty="0" err="1"/>
              <a:t>compe-tition</a:t>
            </a:r>
            <a:r>
              <a:rPr lang="en-US" sz="2000" dirty="0"/>
              <a:t> for second place, Meanwhile, the       </a:t>
            </a:r>
            <a:r>
              <a:rPr lang="en-US" sz="2000" b="1" dirty="0"/>
              <a:t>Chicken</a:t>
            </a:r>
            <a:r>
              <a:rPr lang="en-US" sz="2000" dirty="0"/>
              <a:t> category trails slightly but still       maintains significant demand.</a:t>
            </a:r>
            <a:endParaRPr lang="en-US" altLang="en-US" sz="2000" dirty="0"/>
          </a:p>
        </p:txBody>
      </p:sp>
      <p:pic>
        <p:nvPicPr>
          <p:cNvPr id="5" name="Picture 4">
            <a:extLst>
              <a:ext uri="{FF2B5EF4-FFF2-40B4-BE49-F238E27FC236}">
                <a16:creationId xmlns:a16="http://schemas.microsoft.com/office/drawing/2014/main" id="{676A9709-1750-1126-93A1-919A47EE5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7334" y="1444690"/>
            <a:ext cx="3600400" cy="1938678"/>
          </a:xfrm>
          <a:prstGeom prst="rect">
            <a:avLst/>
          </a:prstGeom>
        </p:spPr>
      </p:pic>
      <p:pic>
        <p:nvPicPr>
          <p:cNvPr id="7" name="Picture 6">
            <a:extLst>
              <a:ext uri="{FF2B5EF4-FFF2-40B4-BE49-F238E27FC236}">
                <a16:creationId xmlns:a16="http://schemas.microsoft.com/office/drawing/2014/main" id="{3CFA7A08-C264-EA35-8C4C-EF840D451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289" y="1444690"/>
            <a:ext cx="6192690" cy="4493240"/>
          </a:xfrm>
          <a:prstGeom prst="rect">
            <a:avLst/>
          </a:prstGeom>
        </p:spPr>
      </p:pic>
    </p:spTree>
    <p:extLst>
      <p:ext uri="{BB962C8B-B14F-4D97-AF65-F5344CB8AC3E}">
        <p14:creationId xmlns:p14="http://schemas.microsoft.com/office/powerpoint/2010/main" val="1787542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C012E-9613-6232-3F98-0AB774AAACA1}"/>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9985ABF3-58B2-CB5F-38D3-AD395C9597DD}"/>
              </a:ext>
            </a:extLst>
          </p:cNvPr>
          <p:cNvSpPr>
            <a:spLocks noGrp="1"/>
          </p:cNvSpPr>
          <p:nvPr>
            <p:ph type="title"/>
          </p:nvPr>
        </p:nvSpPr>
        <p:spPr>
          <a:xfrm>
            <a:off x="833230" y="500661"/>
            <a:ext cx="8208912" cy="661992"/>
          </a:xfrm>
        </p:spPr>
        <p:txBody>
          <a:bodyPr>
            <a:noAutofit/>
          </a:bodyPr>
          <a:lstStyle/>
          <a:p>
            <a:r>
              <a:rPr lang="en-US" sz="3600" dirty="0"/>
              <a:t>Order Distribution by Hour of the Day</a:t>
            </a:r>
            <a:endParaRPr lang="ko-KR" altLang="en-US" sz="3600" dirty="0">
              <a:cs typeface="+mn-cs"/>
            </a:endParaRPr>
          </a:p>
        </p:txBody>
      </p:sp>
      <p:sp>
        <p:nvSpPr>
          <p:cNvPr id="12" name="제목 1">
            <a:extLst>
              <a:ext uri="{FF2B5EF4-FFF2-40B4-BE49-F238E27FC236}">
                <a16:creationId xmlns:a16="http://schemas.microsoft.com/office/drawing/2014/main" id="{AEE3857E-1F9A-1A37-6AED-3D3BDB4C3EDE}"/>
              </a:ext>
            </a:extLst>
          </p:cNvPr>
          <p:cNvSpPr txBox="1">
            <a:spLocks/>
          </p:cNvSpPr>
          <p:nvPr/>
        </p:nvSpPr>
        <p:spPr>
          <a:xfrm>
            <a:off x="694606" y="5594590"/>
            <a:ext cx="10657184" cy="787532"/>
          </a:xfrm>
          <a:prstGeom prst="rect">
            <a:avLst/>
          </a:prstGeom>
        </p:spPr>
        <p:txBody>
          <a:bodyPr vert="horz" lIns="99569" tIns="49785" rIns="99569" bIns="49785" rtlCol="0" anchor="ctr">
            <a:noAutofit/>
          </a:bodyPr>
          <a:lstStyle>
            <a:lvl1pPr algn="l" defTabSz="995690" rtl="0" eaLnBrk="1" latinLnBrk="1" hangingPunct="1">
              <a:spcBef>
                <a:spcPct val="0"/>
              </a:spcBef>
              <a:buNone/>
              <a:defRPr lang="ko-KR" altLang="en-US" sz="4000" b="1" kern="1200" baseline="0" dirty="0">
                <a:solidFill>
                  <a:schemeClr val="bg1"/>
                </a:solidFill>
                <a:effectLst/>
                <a:latin typeface="+mj-lt"/>
                <a:ea typeface="맑은 고딕" pitchFamily="50" charset="-127"/>
                <a:cs typeface="+mj-cs"/>
              </a:defRPr>
            </a:lvl1pPr>
          </a:lstStyle>
          <a:p>
            <a:r>
              <a:rPr lang="en-US" sz="2000" dirty="0"/>
              <a:t>Insight:- The leading hours for orders—12 PM, 1 PM, 6 PM, 5 PM, and 7 PM—indicate peak activity around lunch and dinner times, aligning with typical meal schedules</a:t>
            </a:r>
            <a:r>
              <a:rPr lang="en-US" sz="1050" dirty="0"/>
              <a:t>.</a:t>
            </a:r>
            <a:endParaRPr lang="en-US" altLang="en-US" sz="2000" dirty="0"/>
          </a:p>
        </p:txBody>
      </p:sp>
      <p:pic>
        <p:nvPicPr>
          <p:cNvPr id="4" name="Picture 3">
            <a:extLst>
              <a:ext uri="{FF2B5EF4-FFF2-40B4-BE49-F238E27FC236}">
                <a16:creationId xmlns:a16="http://schemas.microsoft.com/office/drawing/2014/main" id="{E09D8301-384B-F9DE-63ED-8E8876BD7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3358" y="1264998"/>
            <a:ext cx="2160240" cy="4157205"/>
          </a:xfrm>
          <a:prstGeom prst="rect">
            <a:avLst/>
          </a:prstGeom>
        </p:spPr>
      </p:pic>
      <p:pic>
        <p:nvPicPr>
          <p:cNvPr id="8" name="Picture 7">
            <a:extLst>
              <a:ext uri="{FF2B5EF4-FFF2-40B4-BE49-F238E27FC236}">
                <a16:creationId xmlns:a16="http://schemas.microsoft.com/office/drawing/2014/main" id="{EBB71928-ECF0-D318-055C-0F8ABF643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622" y="1264998"/>
            <a:ext cx="5830114" cy="4124901"/>
          </a:xfrm>
          <a:prstGeom prst="rect">
            <a:avLst/>
          </a:prstGeom>
        </p:spPr>
      </p:pic>
    </p:spTree>
    <p:extLst>
      <p:ext uri="{BB962C8B-B14F-4D97-AF65-F5344CB8AC3E}">
        <p14:creationId xmlns:p14="http://schemas.microsoft.com/office/powerpoint/2010/main" val="2713526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2EA3D4-F09E-1762-E717-D018A3095CDA}"/>
              </a:ext>
            </a:extLst>
          </p:cNvPr>
          <p:cNvSpPr txBox="1"/>
          <p:nvPr/>
        </p:nvSpPr>
        <p:spPr>
          <a:xfrm>
            <a:off x="1198662" y="477466"/>
            <a:ext cx="9073008" cy="646331"/>
          </a:xfrm>
          <a:prstGeom prst="rect">
            <a:avLst/>
          </a:prstGeom>
          <a:noFill/>
        </p:spPr>
        <p:txBody>
          <a:bodyPr wrap="square" rtlCol="0">
            <a:spAutoFit/>
          </a:bodyPr>
          <a:lstStyle/>
          <a:p>
            <a:pPr>
              <a:spcBef>
                <a:spcPct val="0"/>
              </a:spcBef>
            </a:pPr>
            <a:r>
              <a:rPr lang="en-US" altLang="en-US" sz="3600" b="1" dirty="0">
                <a:solidFill>
                  <a:schemeClr val="bg1"/>
                </a:solidFill>
                <a:latin typeface="+mj-lt"/>
                <a:ea typeface="맑은 고딕" pitchFamily="50" charset="-127"/>
                <a:cs typeface="+mj-cs"/>
              </a:rPr>
              <a:t>Average number of pizza orders per day</a:t>
            </a:r>
            <a:endParaRPr lang="en-IN" altLang="en-US" sz="3600" b="1" dirty="0">
              <a:solidFill>
                <a:schemeClr val="bg1"/>
              </a:solidFill>
              <a:latin typeface="+mj-lt"/>
              <a:ea typeface="맑은 고딕" pitchFamily="50" charset="-127"/>
              <a:cs typeface="+mj-cs"/>
            </a:endParaRPr>
          </a:p>
        </p:txBody>
      </p:sp>
      <p:pic>
        <p:nvPicPr>
          <p:cNvPr id="6" name="Picture 5">
            <a:extLst>
              <a:ext uri="{FF2B5EF4-FFF2-40B4-BE49-F238E27FC236}">
                <a16:creationId xmlns:a16="http://schemas.microsoft.com/office/drawing/2014/main" id="{16B2929B-D004-2048-2996-F54313714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630" y="1413570"/>
            <a:ext cx="6868484" cy="4391638"/>
          </a:xfrm>
          <a:prstGeom prst="rect">
            <a:avLst/>
          </a:prstGeom>
        </p:spPr>
      </p:pic>
      <p:pic>
        <p:nvPicPr>
          <p:cNvPr id="8" name="Picture 7">
            <a:extLst>
              <a:ext uri="{FF2B5EF4-FFF2-40B4-BE49-F238E27FC236}">
                <a16:creationId xmlns:a16="http://schemas.microsoft.com/office/drawing/2014/main" id="{EB4DB333-D0D2-6D6B-C5C9-27F5048B8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3438" y="1701602"/>
            <a:ext cx="3240360" cy="1080120"/>
          </a:xfrm>
          <a:prstGeom prst="rect">
            <a:avLst/>
          </a:prstGeom>
        </p:spPr>
      </p:pic>
      <p:sp>
        <p:nvSpPr>
          <p:cNvPr id="9" name="TextBox 8">
            <a:extLst>
              <a:ext uri="{FF2B5EF4-FFF2-40B4-BE49-F238E27FC236}">
                <a16:creationId xmlns:a16="http://schemas.microsoft.com/office/drawing/2014/main" id="{6780B4A2-0C22-5BBA-FCEF-54D87BE7347D}"/>
              </a:ext>
            </a:extLst>
          </p:cNvPr>
          <p:cNvSpPr txBox="1"/>
          <p:nvPr/>
        </p:nvSpPr>
        <p:spPr>
          <a:xfrm>
            <a:off x="8039422" y="3429794"/>
            <a:ext cx="3600400" cy="2246769"/>
          </a:xfrm>
          <a:prstGeom prst="rect">
            <a:avLst/>
          </a:prstGeom>
          <a:noFill/>
        </p:spPr>
        <p:txBody>
          <a:bodyPr wrap="square" rtlCol="0">
            <a:spAutoFit/>
          </a:bodyPr>
          <a:lstStyle/>
          <a:p>
            <a:r>
              <a:rPr lang="en-US" altLang="en-US" b="1" dirty="0">
                <a:solidFill>
                  <a:schemeClr val="bg1"/>
                </a:solidFill>
                <a:latin typeface="+mj-lt"/>
                <a:ea typeface="맑은 고딕" pitchFamily="50" charset="-127"/>
                <a:cs typeface="+mj-cs"/>
              </a:rPr>
              <a:t>Insight:- The average of 138       orders per day indicates a substantial volume of daily orders.    This is helpful for understanding the overall demand for pizzas    and planning for inventory, staffing, and operational resources.</a:t>
            </a:r>
          </a:p>
        </p:txBody>
      </p:sp>
    </p:spTree>
    <p:extLst>
      <p:ext uri="{BB962C8B-B14F-4D97-AF65-F5344CB8AC3E}">
        <p14:creationId xmlns:p14="http://schemas.microsoft.com/office/powerpoint/2010/main" val="1096930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B3BB2-1C65-70B3-A671-59D402BA606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9FE5DF6-DEFA-50C8-6CF3-8EFFC5F57B19}"/>
              </a:ext>
            </a:extLst>
          </p:cNvPr>
          <p:cNvSpPr txBox="1"/>
          <p:nvPr/>
        </p:nvSpPr>
        <p:spPr>
          <a:xfrm>
            <a:off x="910630" y="536694"/>
            <a:ext cx="10369151" cy="646331"/>
          </a:xfrm>
          <a:prstGeom prst="rect">
            <a:avLst/>
          </a:prstGeom>
          <a:noFill/>
        </p:spPr>
        <p:txBody>
          <a:bodyPr wrap="square" rtlCol="0">
            <a:spAutoFit/>
          </a:bodyPr>
          <a:lstStyle/>
          <a:p>
            <a:pPr>
              <a:spcBef>
                <a:spcPct val="0"/>
              </a:spcBef>
            </a:pPr>
            <a:r>
              <a:rPr lang="en-US" sz="3600" b="1" dirty="0">
                <a:solidFill>
                  <a:schemeClr val="bg1"/>
                </a:solidFill>
                <a:latin typeface="+mj-lt"/>
                <a:ea typeface="맑은 고딕" pitchFamily="50" charset="-127"/>
                <a:cs typeface="+mj-cs"/>
              </a:rPr>
              <a:t>Top 3 most ordered pizza types based on revenue</a:t>
            </a:r>
            <a:endParaRPr lang="en-IN" altLang="en-US" sz="3600" b="1" dirty="0">
              <a:solidFill>
                <a:schemeClr val="bg1"/>
              </a:solidFill>
              <a:latin typeface="+mj-lt"/>
              <a:ea typeface="맑은 고딕" pitchFamily="50" charset="-127"/>
              <a:cs typeface="+mj-cs"/>
            </a:endParaRPr>
          </a:p>
        </p:txBody>
      </p:sp>
      <p:sp>
        <p:nvSpPr>
          <p:cNvPr id="9" name="TextBox 8">
            <a:extLst>
              <a:ext uri="{FF2B5EF4-FFF2-40B4-BE49-F238E27FC236}">
                <a16:creationId xmlns:a16="http://schemas.microsoft.com/office/drawing/2014/main" id="{F0F92FA8-F663-D19D-A423-801E8E68EB3D}"/>
              </a:ext>
            </a:extLst>
          </p:cNvPr>
          <p:cNvSpPr txBox="1"/>
          <p:nvPr/>
        </p:nvSpPr>
        <p:spPr>
          <a:xfrm>
            <a:off x="8742167" y="3429794"/>
            <a:ext cx="3113679" cy="2246769"/>
          </a:xfrm>
          <a:prstGeom prst="rect">
            <a:avLst/>
          </a:prstGeom>
          <a:noFill/>
        </p:spPr>
        <p:txBody>
          <a:bodyPr wrap="square" rtlCol="0">
            <a:spAutoFit/>
          </a:bodyPr>
          <a:lstStyle/>
          <a:p>
            <a:r>
              <a:rPr lang="en-US" altLang="en-US" b="1" dirty="0">
                <a:solidFill>
                  <a:schemeClr val="bg1"/>
                </a:solidFill>
                <a:latin typeface="+mj-lt"/>
                <a:ea typeface="맑은 고딕" pitchFamily="50" charset="-127"/>
                <a:cs typeface="+mj-cs"/>
              </a:rPr>
              <a:t>Insight:-</a:t>
            </a:r>
            <a:r>
              <a:rPr lang="en-US" b="1" dirty="0">
                <a:solidFill>
                  <a:schemeClr val="bg1"/>
                </a:solidFill>
                <a:latin typeface="+mj-lt"/>
                <a:ea typeface="맑은 고딕" pitchFamily="50" charset="-127"/>
                <a:cs typeface="+mj-cs"/>
              </a:rPr>
              <a:t>Thai Chicken Pizza, Barbecue Chicken Pizza, and California Chicken Pizza   are the top revenue-generating pizzas suggests that        chicken toppings are highly preferred by customers.</a:t>
            </a:r>
            <a:endParaRPr lang="en-US" altLang="en-US" b="1" dirty="0">
              <a:solidFill>
                <a:schemeClr val="bg1"/>
              </a:solidFill>
              <a:latin typeface="+mj-lt"/>
              <a:ea typeface="맑은 고딕" pitchFamily="50" charset="-127"/>
              <a:cs typeface="+mj-cs"/>
            </a:endParaRPr>
          </a:p>
        </p:txBody>
      </p:sp>
      <p:pic>
        <p:nvPicPr>
          <p:cNvPr id="3" name="Picture 2">
            <a:extLst>
              <a:ext uri="{FF2B5EF4-FFF2-40B4-BE49-F238E27FC236}">
                <a16:creationId xmlns:a16="http://schemas.microsoft.com/office/drawing/2014/main" id="{64D3E9A5-9D1F-7AFE-BB0C-2EB2BE8B2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606" y="1183025"/>
            <a:ext cx="7935432" cy="5258534"/>
          </a:xfrm>
          <a:prstGeom prst="rect">
            <a:avLst/>
          </a:prstGeom>
        </p:spPr>
      </p:pic>
      <p:pic>
        <p:nvPicPr>
          <p:cNvPr id="7" name="Picture 6">
            <a:extLst>
              <a:ext uri="{FF2B5EF4-FFF2-40B4-BE49-F238E27FC236}">
                <a16:creationId xmlns:a16="http://schemas.microsoft.com/office/drawing/2014/main" id="{CF6BC8ED-2481-C7B5-C485-C63AD9130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2167" y="2061642"/>
            <a:ext cx="2896004" cy="895475"/>
          </a:xfrm>
          <a:prstGeom prst="rect">
            <a:avLst/>
          </a:prstGeom>
        </p:spPr>
      </p:pic>
    </p:spTree>
    <p:extLst>
      <p:ext uri="{BB962C8B-B14F-4D97-AF65-F5344CB8AC3E}">
        <p14:creationId xmlns:p14="http://schemas.microsoft.com/office/powerpoint/2010/main" val="2235724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4F6FDD-8137-5DD3-5304-43DC5265782E}"/>
              </a:ext>
            </a:extLst>
          </p:cNvPr>
          <p:cNvSpPr txBox="1"/>
          <p:nvPr/>
        </p:nvSpPr>
        <p:spPr>
          <a:xfrm>
            <a:off x="622598" y="319123"/>
            <a:ext cx="8352928" cy="1200329"/>
          </a:xfrm>
          <a:prstGeom prst="rect">
            <a:avLst/>
          </a:prstGeom>
          <a:noFill/>
        </p:spPr>
        <p:txBody>
          <a:bodyPr wrap="square" rtlCol="0">
            <a:spAutoFit/>
          </a:bodyPr>
          <a:lstStyle/>
          <a:p>
            <a:r>
              <a:rPr lang="en-US" sz="3600" b="1" dirty="0">
                <a:solidFill>
                  <a:schemeClr val="bg1"/>
                </a:solidFill>
                <a:latin typeface="+mj-lt"/>
                <a:ea typeface="맑은 고딕" pitchFamily="50" charset="-127"/>
                <a:cs typeface="+mj-cs"/>
              </a:rPr>
              <a:t>percentage contribution of each pizza type to total revenue</a:t>
            </a:r>
            <a:endParaRPr lang="en-IN" sz="3600" b="1" dirty="0">
              <a:solidFill>
                <a:schemeClr val="bg1"/>
              </a:solidFill>
              <a:latin typeface="+mj-lt"/>
              <a:ea typeface="맑은 고딕" pitchFamily="50" charset="-127"/>
              <a:cs typeface="+mj-cs"/>
            </a:endParaRPr>
          </a:p>
        </p:txBody>
      </p:sp>
      <p:pic>
        <p:nvPicPr>
          <p:cNvPr id="6" name="Picture 5">
            <a:extLst>
              <a:ext uri="{FF2B5EF4-FFF2-40B4-BE49-F238E27FC236}">
                <a16:creationId xmlns:a16="http://schemas.microsoft.com/office/drawing/2014/main" id="{D34D1AED-8878-B346-B365-0F862EAD2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866" y="1558144"/>
            <a:ext cx="7596835" cy="4319922"/>
          </a:xfrm>
          <a:prstGeom prst="rect">
            <a:avLst/>
          </a:prstGeom>
        </p:spPr>
      </p:pic>
      <p:pic>
        <p:nvPicPr>
          <p:cNvPr id="8" name="Picture 7">
            <a:extLst>
              <a:ext uri="{FF2B5EF4-FFF2-40B4-BE49-F238E27FC236}">
                <a16:creationId xmlns:a16="http://schemas.microsoft.com/office/drawing/2014/main" id="{9E7E674F-294A-2C5A-90EE-0251019C6C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5088" y="1628112"/>
            <a:ext cx="3542794" cy="1512168"/>
          </a:xfrm>
          <a:prstGeom prst="rect">
            <a:avLst/>
          </a:prstGeom>
        </p:spPr>
      </p:pic>
      <p:sp>
        <p:nvSpPr>
          <p:cNvPr id="10" name="TextBox 9">
            <a:extLst>
              <a:ext uri="{FF2B5EF4-FFF2-40B4-BE49-F238E27FC236}">
                <a16:creationId xmlns:a16="http://schemas.microsoft.com/office/drawing/2014/main" id="{E8B2F326-BD45-BF54-74E4-458EFE58E296}"/>
              </a:ext>
            </a:extLst>
          </p:cNvPr>
          <p:cNvSpPr txBox="1"/>
          <p:nvPr/>
        </p:nvSpPr>
        <p:spPr>
          <a:xfrm>
            <a:off x="8111430" y="3429794"/>
            <a:ext cx="3645116" cy="1938992"/>
          </a:xfrm>
          <a:prstGeom prst="rect">
            <a:avLst/>
          </a:prstGeom>
          <a:noFill/>
        </p:spPr>
        <p:txBody>
          <a:bodyPr wrap="square" rtlCol="0">
            <a:spAutoFit/>
          </a:bodyPr>
          <a:lstStyle/>
          <a:p>
            <a:r>
              <a:rPr lang="en-US" altLang="en-US" b="1" dirty="0">
                <a:solidFill>
                  <a:schemeClr val="bg1"/>
                </a:solidFill>
                <a:latin typeface="+mj-lt"/>
                <a:ea typeface="맑은 고딕" pitchFamily="50" charset="-127"/>
                <a:cs typeface="+mj-cs"/>
              </a:rPr>
              <a:t>Insight:-</a:t>
            </a:r>
            <a:r>
              <a:rPr lang="en-US" b="1" dirty="0">
                <a:solidFill>
                  <a:schemeClr val="bg1"/>
                </a:solidFill>
                <a:latin typeface="+mj-lt"/>
                <a:ea typeface="맑은 고딕" pitchFamily="50" charset="-127"/>
                <a:cs typeface="+mj-cs"/>
              </a:rPr>
              <a:t>The Classic category       contributes the highest revenue. This indicates a balanced demand across pizza categories, with     Classic pizzas being the most      popular choice.</a:t>
            </a:r>
            <a:endParaRPr lang="en-IN" b="1" dirty="0">
              <a:solidFill>
                <a:schemeClr val="bg1"/>
              </a:solidFill>
              <a:latin typeface="+mj-lt"/>
              <a:ea typeface="맑은 고딕" pitchFamily="50" charset="-127"/>
              <a:cs typeface="+mj-cs"/>
            </a:endParaRPr>
          </a:p>
        </p:txBody>
      </p:sp>
    </p:spTree>
    <p:extLst>
      <p:ext uri="{BB962C8B-B14F-4D97-AF65-F5344CB8AC3E}">
        <p14:creationId xmlns:p14="http://schemas.microsoft.com/office/powerpoint/2010/main" val="2069508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065A6B-8E16-152F-2F05-2B2DED9528BD}"/>
              </a:ext>
            </a:extLst>
          </p:cNvPr>
          <p:cNvSpPr>
            <a:spLocks noGrp="1"/>
          </p:cNvSpPr>
          <p:nvPr>
            <p:ph type="title"/>
          </p:nvPr>
        </p:nvSpPr>
        <p:spPr>
          <a:xfrm>
            <a:off x="694606" y="405458"/>
            <a:ext cx="9014077" cy="798753"/>
          </a:xfrm>
        </p:spPr>
        <p:txBody>
          <a:bodyPr>
            <a:normAutofit fontScale="90000"/>
          </a:bodyPr>
          <a:lstStyle/>
          <a:p>
            <a:r>
              <a:rPr lang="en-US" sz="3600" dirty="0"/>
              <a:t>Determine top 3 most ordered pizza types based on                     </a:t>
            </a:r>
            <a:r>
              <a:rPr lang="en-IN" sz="3600" dirty="0"/>
              <a:t>revenue for each category</a:t>
            </a:r>
          </a:p>
        </p:txBody>
      </p:sp>
      <p:pic>
        <p:nvPicPr>
          <p:cNvPr id="5" name="Picture 4">
            <a:extLst>
              <a:ext uri="{FF2B5EF4-FFF2-40B4-BE49-F238E27FC236}">
                <a16:creationId xmlns:a16="http://schemas.microsoft.com/office/drawing/2014/main" id="{BFCA19F9-13B1-5EAA-2786-00C6D9A0F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190" y="1557586"/>
            <a:ext cx="5239800" cy="4294647"/>
          </a:xfrm>
          <a:prstGeom prst="rect">
            <a:avLst/>
          </a:prstGeom>
        </p:spPr>
      </p:pic>
      <p:pic>
        <p:nvPicPr>
          <p:cNvPr id="7" name="Picture 6">
            <a:extLst>
              <a:ext uri="{FF2B5EF4-FFF2-40B4-BE49-F238E27FC236}">
                <a16:creationId xmlns:a16="http://schemas.microsoft.com/office/drawing/2014/main" id="{FCF8F1BC-5108-0311-08D3-71E3CABCF3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590" y="1341562"/>
            <a:ext cx="5054523" cy="4986859"/>
          </a:xfrm>
          <a:prstGeom prst="rect">
            <a:avLst/>
          </a:prstGeom>
        </p:spPr>
      </p:pic>
    </p:spTree>
    <p:extLst>
      <p:ext uri="{BB962C8B-B14F-4D97-AF65-F5344CB8AC3E}">
        <p14:creationId xmlns:p14="http://schemas.microsoft.com/office/powerpoint/2010/main" val="4036356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29DD59-8301-B859-59E8-B317A025D1DE}"/>
              </a:ext>
            </a:extLst>
          </p:cNvPr>
          <p:cNvSpPr txBox="1"/>
          <p:nvPr/>
        </p:nvSpPr>
        <p:spPr>
          <a:xfrm>
            <a:off x="478582" y="405458"/>
            <a:ext cx="10585176" cy="6186309"/>
          </a:xfrm>
          <a:prstGeom prst="rect">
            <a:avLst/>
          </a:prstGeom>
          <a:noFill/>
        </p:spPr>
        <p:txBody>
          <a:bodyPr wrap="square" rtlCol="0">
            <a:spAutoFit/>
          </a:bodyPr>
          <a:lstStyle/>
          <a:p>
            <a:r>
              <a:rPr lang="en-US" sz="3600" b="1" dirty="0">
                <a:solidFill>
                  <a:schemeClr val="bg1"/>
                </a:solidFill>
                <a:latin typeface="+mj-lt"/>
                <a:ea typeface="맑은 고딕" pitchFamily="50" charset="-127"/>
                <a:cs typeface="+mj-cs"/>
              </a:rPr>
              <a:t>Conclusion:</a:t>
            </a:r>
          </a:p>
          <a:p>
            <a:r>
              <a:rPr lang="en-US" b="1" dirty="0">
                <a:solidFill>
                  <a:schemeClr val="bg1"/>
                </a:solidFill>
                <a:latin typeface="+mj-lt"/>
                <a:ea typeface="맑은 고딕" pitchFamily="50" charset="-127"/>
                <a:cs typeface="+mj-cs"/>
              </a:rPr>
              <a:t>Our analysis provides key insights into pizza sales trends, customer preferences, and revenue         distribution. July, May, and March emerge as the highest revenue-generating months, indicating    potential seasonal trends. The Classic category leads in revenue, showcasing its widespread popularity, while Supreme, Chicken, and Veggie categories compete closely.</a:t>
            </a:r>
          </a:p>
          <a:p>
            <a:r>
              <a:rPr lang="en-US" b="1" dirty="0">
                <a:solidFill>
                  <a:schemeClr val="bg1"/>
                </a:solidFill>
                <a:latin typeface="+mj-lt"/>
                <a:ea typeface="맑은 고딕" pitchFamily="50" charset="-127"/>
                <a:cs typeface="+mj-cs"/>
              </a:rPr>
              <a:t>Large-sized pizzas (L) are the most preferred among customers, followed by Medium (M) and Small (S) sizes. The dominance of Classic and Supreme categories among the most expensive pizzas suggests premium pricing potential, while Classic Deluxe Pizza and other Classic varieties remain the top choices, reinforcing their demand. However, the strong performance of Chicken pizzas, particularly Barbecue Chicken and Thai Chicken Pizza, highlights a significant preference for meat-based        options.</a:t>
            </a:r>
          </a:p>
          <a:p>
            <a:r>
              <a:rPr lang="en-US" b="1" dirty="0">
                <a:solidFill>
                  <a:schemeClr val="bg1"/>
                </a:solidFill>
                <a:latin typeface="+mj-lt"/>
                <a:ea typeface="맑은 고딕" pitchFamily="50" charset="-127"/>
                <a:cs typeface="+mj-cs"/>
              </a:rPr>
              <a:t>Peak order hours—12 PM, 1 PM, 5 PM, 6 PM, and 7 PM—align with lunch and dinner times, helping optimize staffing and inventory planning. The average of 138 orders per day indicates a substantial daily sales volume, requiring efficient operations.</a:t>
            </a:r>
          </a:p>
          <a:p>
            <a:r>
              <a:rPr lang="en-US" b="1" dirty="0">
                <a:solidFill>
                  <a:schemeClr val="bg1"/>
                </a:solidFill>
                <a:latin typeface="+mj-lt"/>
                <a:ea typeface="맑은 고딕" pitchFamily="50" charset="-127"/>
                <a:cs typeface="+mj-cs"/>
              </a:rPr>
              <a:t>Overall, the findings suggest a well-balanced demand across pizza categories, with Classic pizzas     leading, while Chicken and Supreme pizzas also enjoy strong customer appeal. These insights can  guide menu optimization, pricing strategies, targeted promotions, and resource planning to maximize sales and improve customer satisfaction. </a:t>
            </a:r>
            <a:endParaRPr lang="en-US"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450298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7535366" y="2565697"/>
            <a:ext cx="3960440" cy="2232248"/>
          </a:xfrm>
        </p:spPr>
        <p:txBody>
          <a:bodyPr/>
          <a:lstStyle/>
          <a:p>
            <a:pPr algn="r"/>
            <a:r>
              <a:rPr lang="en-US" altLang="ko-KR" dirty="0">
                <a:solidFill>
                  <a:schemeClr val="bg1"/>
                </a:solidFill>
              </a:rPr>
              <a:t>THANK</a:t>
            </a:r>
            <a:br>
              <a:rPr lang="en-US" altLang="ko-KR" dirty="0">
                <a:solidFill>
                  <a:schemeClr val="bg1"/>
                </a:solidFill>
              </a:rPr>
            </a:br>
            <a:r>
              <a:rPr lang="en-US" altLang="ko-KR" dirty="0">
                <a:solidFill>
                  <a:schemeClr val="bg1"/>
                </a:solidFill>
              </a:rPr>
              <a:t>YOU</a:t>
            </a:r>
            <a:endParaRPr lang="ko-KR" altLang="en-US" dirty="0">
              <a:solidFill>
                <a:schemeClr val="bg1"/>
              </a:solidFill>
            </a:endParaRPr>
          </a:p>
        </p:txBody>
      </p:sp>
      <p:cxnSp>
        <p:nvCxnSpPr>
          <p:cNvPr id="6" name="직선 연결선 5"/>
          <p:cNvCxnSpPr/>
          <p:nvPr/>
        </p:nvCxnSpPr>
        <p:spPr>
          <a:xfrm>
            <a:off x="8406408" y="4903489"/>
            <a:ext cx="299453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a:off x="8406408" y="2522239"/>
            <a:ext cx="299453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E79E06E-F0AA-C097-56B0-AF52C4752BD3}"/>
              </a:ext>
            </a:extLst>
          </p:cNvPr>
          <p:cNvSpPr txBox="1"/>
          <p:nvPr/>
        </p:nvSpPr>
        <p:spPr>
          <a:xfrm>
            <a:off x="7535366" y="5157986"/>
            <a:ext cx="4290674" cy="830997"/>
          </a:xfrm>
          <a:prstGeom prst="rect">
            <a:avLst/>
          </a:prstGeom>
          <a:noFill/>
        </p:spPr>
        <p:txBody>
          <a:bodyPr wrap="square" rtlCol="0">
            <a:spAutoFit/>
          </a:bodyPr>
          <a:lstStyle/>
          <a:p>
            <a:r>
              <a:rPr lang="en-US" altLang="en-US" sz="2800" dirty="0">
                <a:solidFill>
                  <a:schemeClr val="bg1"/>
                </a:solidFill>
                <a:latin typeface="+mj-lt"/>
                <a:ea typeface="맑은 고딕" pitchFamily="50" charset="-127"/>
                <a:cs typeface="+mj-cs"/>
              </a:rPr>
              <a:t>M. Chandra Kumar Reddy</a:t>
            </a:r>
            <a:br>
              <a:rPr lang="en-US" altLang="en-US" sz="2800" dirty="0">
                <a:solidFill>
                  <a:schemeClr val="bg1"/>
                </a:solidFill>
                <a:latin typeface="+mj-lt"/>
                <a:ea typeface="맑은 고딕" pitchFamily="50" charset="-127"/>
                <a:cs typeface="+mj-cs"/>
              </a:rPr>
            </a:br>
            <a:r>
              <a:rPr lang="en-US" altLang="en-US" dirty="0">
                <a:solidFill>
                  <a:schemeClr val="bg1"/>
                </a:solidFill>
                <a:latin typeface="+mj-lt"/>
                <a:ea typeface="맑은 고딕" pitchFamily="50" charset="-127"/>
                <a:cs typeface="+mj-cs"/>
              </a:rPr>
              <a:t>mandireddychandrakumar@gmail.com</a:t>
            </a:r>
            <a:endParaRPr lang="en-IN" altLang="en-US" dirty="0">
              <a:solidFill>
                <a:schemeClr val="bg1"/>
              </a:solidFill>
              <a:latin typeface="+mj-lt"/>
              <a:ea typeface="맑은 고딕" pitchFamily="50" charset="-127"/>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자유형 6"/>
          <p:cNvSpPr/>
          <p:nvPr/>
        </p:nvSpPr>
        <p:spPr>
          <a:xfrm flipH="1">
            <a:off x="5402035" y="1133378"/>
            <a:ext cx="4274840" cy="790673"/>
          </a:xfrm>
          <a:custGeom>
            <a:avLst/>
            <a:gdLst>
              <a:gd name="connsiteX0" fmla="*/ 2945482 w 2945482"/>
              <a:gd name="connsiteY0" fmla="*/ 0 h 530802"/>
              <a:gd name="connsiteX1" fmla="*/ 1822831 w 2945482"/>
              <a:gd name="connsiteY1" fmla="*/ 0 h 530802"/>
              <a:gd name="connsiteX2" fmla="*/ 1122651 w 2945482"/>
              <a:gd name="connsiteY2" fmla="*/ 0 h 530802"/>
              <a:gd name="connsiteX3" fmla="*/ 0 w 2945482"/>
              <a:gd name="connsiteY3" fmla="*/ 0 h 530802"/>
              <a:gd name="connsiteX4" fmla="*/ 265401 w 2945482"/>
              <a:gd name="connsiteY4" fmla="*/ 265401 h 530802"/>
              <a:gd name="connsiteX5" fmla="*/ 0 w 2945482"/>
              <a:gd name="connsiteY5" fmla="*/ 530802 h 530802"/>
              <a:gd name="connsiteX6" fmla="*/ 1122651 w 2945482"/>
              <a:gd name="connsiteY6" fmla="*/ 530802 h 530802"/>
              <a:gd name="connsiteX7" fmla="*/ 1822831 w 2945482"/>
              <a:gd name="connsiteY7" fmla="*/ 530802 h 530802"/>
              <a:gd name="connsiteX8" fmla="*/ 2945482 w 2945482"/>
              <a:gd name="connsiteY8" fmla="*/ 530802 h 530802"/>
              <a:gd name="connsiteX9" fmla="*/ 2680081 w 2945482"/>
              <a:gd name="connsiteY9" fmla="*/ 265401 h 530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5482" h="530802">
                <a:moveTo>
                  <a:pt x="2945482" y="0"/>
                </a:moveTo>
                <a:lnTo>
                  <a:pt x="1822831" y="0"/>
                </a:lnTo>
                <a:lnTo>
                  <a:pt x="1122651" y="0"/>
                </a:lnTo>
                <a:lnTo>
                  <a:pt x="0" y="0"/>
                </a:lnTo>
                <a:lnTo>
                  <a:pt x="265401" y="265401"/>
                </a:lnTo>
                <a:lnTo>
                  <a:pt x="0" y="530802"/>
                </a:lnTo>
                <a:lnTo>
                  <a:pt x="1122651" y="530802"/>
                </a:lnTo>
                <a:lnTo>
                  <a:pt x="1822831" y="530802"/>
                </a:lnTo>
                <a:lnTo>
                  <a:pt x="2945482" y="530802"/>
                </a:lnTo>
                <a:lnTo>
                  <a:pt x="2680081" y="2654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cxnSp>
        <p:nvCxnSpPr>
          <p:cNvPr id="9" name="직선 연결선 8"/>
          <p:cNvCxnSpPr/>
          <p:nvPr/>
        </p:nvCxnSpPr>
        <p:spPr>
          <a:xfrm>
            <a:off x="5231112" y="1562100"/>
            <a:ext cx="461669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663160" y="1148185"/>
            <a:ext cx="3676497" cy="707886"/>
          </a:xfrm>
          <a:prstGeom prst="rect">
            <a:avLst/>
          </a:prstGeom>
          <a:noFill/>
        </p:spPr>
        <p:txBody>
          <a:bodyPr wrap="square" rtlCol="0">
            <a:spAutoFit/>
          </a:bodyPr>
          <a:lstStyle/>
          <a:p>
            <a:pPr algn="ctr"/>
            <a:r>
              <a:rPr lang="en-US" altLang="ko-KR" sz="4000" b="1" dirty="0">
                <a:solidFill>
                  <a:srgbClr val="222222"/>
                </a:solidFill>
                <a:latin typeface="+mj-lt"/>
                <a:ea typeface="맑은 고딕" panose="020B0503020000020004" pitchFamily="50" charset="-127"/>
              </a:rPr>
              <a:t>INTRODUCTION</a:t>
            </a:r>
            <a:endParaRPr lang="ko-KR" altLang="en-US" sz="4000" b="1" dirty="0">
              <a:solidFill>
                <a:srgbClr val="222222"/>
              </a:solidFill>
              <a:latin typeface="+mj-lt"/>
              <a:ea typeface="맑은 고딕" panose="020B0503020000020004" pitchFamily="50" charset="-127"/>
            </a:endParaRPr>
          </a:p>
        </p:txBody>
      </p:sp>
      <p:sp>
        <p:nvSpPr>
          <p:cNvPr id="22" name="Text Box 5"/>
          <p:cNvSpPr txBox="1">
            <a:spLocks noChangeArrowheads="1"/>
          </p:cNvSpPr>
          <p:nvPr/>
        </p:nvSpPr>
        <p:spPr bwMode="auto">
          <a:xfrm>
            <a:off x="3862958" y="2076797"/>
            <a:ext cx="7776864" cy="2943563"/>
          </a:xfrm>
          <a:prstGeom prst="rect">
            <a:avLst/>
          </a:prstGeom>
          <a:noFill/>
          <a:ln w="9525">
            <a:noFill/>
            <a:miter lim="800000"/>
            <a:headEnd/>
            <a:tailEnd/>
          </a:ln>
        </p:spPr>
        <p:txBody>
          <a:bodyPr wrap="square">
            <a:spAutoFit/>
          </a:bodyPr>
          <a:lstStyle/>
          <a:p>
            <a:pPr>
              <a:lnSpc>
                <a:spcPct val="200000"/>
              </a:lnSpc>
              <a:defRPr/>
            </a:pPr>
            <a:r>
              <a:rPr lang="en-US" altLang="ko-KR" sz="2400" b="1" dirty="0">
                <a:solidFill>
                  <a:schemeClr val="bg1"/>
                </a:solidFill>
                <a:latin typeface="+mj-lt"/>
              </a:rPr>
              <a:t> </a:t>
            </a:r>
            <a:r>
              <a:rPr lang="en-IN" sz="2400" b="1" dirty="0">
                <a:solidFill>
                  <a:schemeClr val="bg1"/>
                </a:solidFill>
                <a:latin typeface="+mj-lt"/>
              </a:rPr>
              <a:t>Hello, I am Chandra Kumar, a passionate data analyst. In     this project, I analysed pizza sales data using SQL to provide business  insights for optimizing revenue and understanding customer preferences</a:t>
            </a:r>
            <a:r>
              <a:rPr lang="en-IN" sz="2400" b="1" dirty="0">
                <a:solidFill>
                  <a:schemeClr val="bg1"/>
                </a:solidFill>
              </a:rPr>
              <a:t>.</a:t>
            </a:r>
            <a:r>
              <a:rPr lang="en-US" altLang="ko-KR" sz="2400" b="1" dirty="0">
                <a:solidFill>
                  <a:schemeClr val="bg1"/>
                </a:solidFill>
                <a:latin typeface="+mj-lt"/>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자유형 7"/>
          <p:cNvSpPr/>
          <p:nvPr/>
        </p:nvSpPr>
        <p:spPr>
          <a:xfrm flipH="1">
            <a:off x="1805458" y="1954339"/>
            <a:ext cx="4274840" cy="790673"/>
          </a:xfrm>
          <a:custGeom>
            <a:avLst/>
            <a:gdLst>
              <a:gd name="connsiteX0" fmla="*/ 2945482 w 2945482"/>
              <a:gd name="connsiteY0" fmla="*/ 0 h 530802"/>
              <a:gd name="connsiteX1" fmla="*/ 1822831 w 2945482"/>
              <a:gd name="connsiteY1" fmla="*/ 0 h 530802"/>
              <a:gd name="connsiteX2" fmla="*/ 1122651 w 2945482"/>
              <a:gd name="connsiteY2" fmla="*/ 0 h 530802"/>
              <a:gd name="connsiteX3" fmla="*/ 0 w 2945482"/>
              <a:gd name="connsiteY3" fmla="*/ 0 h 530802"/>
              <a:gd name="connsiteX4" fmla="*/ 265401 w 2945482"/>
              <a:gd name="connsiteY4" fmla="*/ 265401 h 530802"/>
              <a:gd name="connsiteX5" fmla="*/ 0 w 2945482"/>
              <a:gd name="connsiteY5" fmla="*/ 530802 h 530802"/>
              <a:gd name="connsiteX6" fmla="*/ 1122651 w 2945482"/>
              <a:gd name="connsiteY6" fmla="*/ 530802 h 530802"/>
              <a:gd name="connsiteX7" fmla="*/ 1822831 w 2945482"/>
              <a:gd name="connsiteY7" fmla="*/ 530802 h 530802"/>
              <a:gd name="connsiteX8" fmla="*/ 2945482 w 2945482"/>
              <a:gd name="connsiteY8" fmla="*/ 530802 h 530802"/>
              <a:gd name="connsiteX9" fmla="*/ 2680081 w 2945482"/>
              <a:gd name="connsiteY9" fmla="*/ 265401 h 530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5482" h="530802">
                <a:moveTo>
                  <a:pt x="2945482" y="0"/>
                </a:moveTo>
                <a:lnTo>
                  <a:pt x="1822831" y="0"/>
                </a:lnTo>
                <a:lnTo>
                  <a:pt x="1122651" y="0"/>
                </a:lnTo>
                <a:lnTo>
                  <a:pt x="0" y="0"/>
                </a:lnTo>
                <a:lnTo>
                  <a:pt x="265401" y="265401"/>
                </a:lnTo>
                <a:lnTo>
                  <a:pt x="0" y="530802"/>
                </a:lnTo>
                <a:lnTo>
                  <a:pt x="1122651" y="530802"/>
                </a:lnTo>
                <a:lnTo>
                  <a:pt x="1822831" y="530802"/>
                </a:lnTo>
                <a:lnTo>
                  <a:pt x="2945482" y="530802"/>
                </a:lnTo>
                <a:lnTo>
                  <a:pt x="2680081" y="2654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cxnSp>
        <p:nvCxnSpPr>
          <p:cNvPr id="13" name="직선 연결선 12"/>
          <p:cNvCxnSpPr/>
          <p:nvPr/>
        </p:nvCxnSpPr>
        <p:spPr>
          <a:xfrm>
            <a:off x="2026754" y="2349674"/>
            <a:ext cx="3888432"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Text Box 5"/>
          <p:cNvSpPr txBox="1">
            <a:spLocks noChangeArrowheads="1"/>
          </p:cNvSpPr>
          <p:nvPr/>
        </p:nvSpPr>
        <p:spPr bwMode="auto">
          <a:xfrm>
            <a:off x="2026754" y="2050544"/>
            <a:ext cx="3888432" cy="5232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kumimoji="1" lang="en-US" altLang="ko-KR" sz="2800" b="1" dirty="0">
                <a:solidFill>
                  <a:srgbClr val="222222"/>
                </a:solidFill>
                <a:latin typeface="+mj-lt"/>
                <a:cs typeface="굴림" pitchFamily="50" charset="-127"/>
              </a:rPr>
              <a:t>Key Metrics</a:t>
            </a:r>
          </a:p>
        </p:txBody>
      </p:sp>
      <p:sp>
        <p:nvSpPr>
          <p:cNvPr id="12" name="Text Box 9"/>
          <p:cNvSpPr txBox="1">
            <a:spLocks noChangeArrowheads="1"/>
          </p:cNvSpPr>
          <p:nvPr/>
        </p:nvSpPr>
        <p:spPr bwMode="auto">
          <a:xfrm>
            <a:off x="2278782" y="2997237"/>
            <a:ext cx="5832648" cy="1683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indent="-228600" defTabSz="914400" fontAlgn="base">
              <a:lnSpc>
                <a:spcPct val="180000"/>
              </a:lnSpc>
              <a:spcBef>
                <a:spcPct val="0"/>
              </a:spcBef>
              <a:spcAft>
                <a:spcPct val="0"/>
              </a:spcAft>
              <a:buFont typeface="+mj-lt"/>
              <a:buAutoNum type="arabicPeriod"/>
            </a:pPr>
            <a:r>
              <a:rPr kumimoji="1" lang="en-US" altLang="ko-KR" dirty="0">
                <a:solidFill>
                  <a:schemeClr val="bg1"/>
                </a:solidFill>
                <a:latin typeface="+mj-lt"/>
                <a:cs typeface="굴림" pitchFamily="50" charset="-127"/>
              </a:rPr>
              <a:t>Total Sales and Revenue</a:t>
            </a:r>
          </a:p>
          <a:p>
            <a:pPr indent="-228600" defTabSz="914400" fontAlgn="base">
              <a:lnSpc>
                <a:spcPct val="180000"/>
              </a:lnSpc>
              <a:spcBef>
                <a:spcPct val="0"/>
              </a:spcBef>
              <a:spcAft>
                <a:spcPct val="0"/>
              </a:spcAft>
              <a:buFont typeface="+mj-lt"/>
              <a:buAutoNum type="arabicPeriod"/>
            </a:pPr>
            <a:r>
              <a:rPr kumimoji="1" lang="en-US" altLang="ko-KR" dirty="0">
                <a:solidFill>
                  <a:schemeClr val="bg1"/>
                </a:solidFill>
                <a:latin typeface="+mj-lt"/>
                <a:cs typeface="굴림" pitchFamily="50" charset="-127"/>
              </a:rPr>
              <a:t>Popular Pizza sizes , types and categories</a:t>
            </a:r>
          </a:p>
          <a:p>
            <a:pPr indent="-228600" defTabSz="914400" fontAlgn="base">
              <a:lnSpc>
                <a:spcPct val="180000"/>
              </a:lnSpc>
              <a:spcBef>
                <a:spcPct val="0"/>
              </a:spcBef>
              <a:spcAft>
                <a:spcPct val="0"/>
              </a:spcAft>
              <a:buFont typeface="+mj-lt"/>
              <a:buAutoNum type="arabicPeriod"/>
            </a:pPr>
            <a:r>
              <a:rPr kumimoji="1" lang="en-US" altLang="ko-KR" dirty="0">
                <a:solidFill>
                  <a:schemeClr val="bg1"/>
                </a:solidFill>
                <a:latin typeface="+mj-lt"/>
                <a:cs typeface="굴림" pitchFamily="50" charset="-127"/>
              </a:rPr>
              <a:t>Time based ordering trends and revenue organizing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3"/>
          <p:cNvSpPr>
            <a:spLocks noGrp="1"/>
          </p:cNvSpPr>
          <p:nvPr>
            <p:ph idx="1"/>
          </p:nvPr>
        </p:nvSpPr>
        <p:spPr>
          <a:xfrm>
            <a:off x="3502918" y="1197546"/>
            <a:ext cx="4405565" cy="576061"/>
          </a:xfrm>
        </p:spPr>
        <p:txBody>
          <a:bodyPr>
            <a:normAutofit fontScale="85000" lnSpcReduction="10000"/>
          </a:bodyPr>
          <a:lstStyle/>
          <a:p>
            <a:r>
              <a:rPr lang="en-US" sz="3200" b="1" dirty="0">
                <a:solidFill>
                  <a:schemeClr val="bg1">
                    <a:lumMod val="95000"/>
                  </a:schemeClr>
                </a:solidFill>
              </a:rPr>
              <a:t>Entity-Relationship Diagram </a:t>
            </a:r>
          </a:p>
          <a:p>
            <a:endParaRPr lang="en-US" altLang="ko-KR" dirty="0"/>
          </a:p>
          <a:p>
            <a:endParaRPr lang="ko-KR" altLang="en-US" dirty="0"/>
          </a:p>
        </p:txBody>
      </p:sp>
      <p:sp>
        <p:nvSpPr>
          <p:cNvPr id="2" name="제목 1"/>
          <p:cNvSpPr>
            <a:spLocks noGrp="1"/>
          </p:cNvSpPr>
          <p:nvPr>
            <p:ph type="title"/>
          </p:nvPr>
        </p:nvSpPr>
        <p:spPr/>
        <p:txBody>
          <a:bodyPr>
            <a:noAutofit/>
          </a:bodyPr>
          <a:lstStyle/>
          <a:p>
            <a:r>
              <a:rPr lang="en-IN" altLang="en-US" sz="4800" i="1" dirty="0">
                <a:cs typeface="+mn-cs"/>
              </a:rPr>
              <a:t>Understanding the Database Structure</a:t>
            </a:r>
            <a:endParaRPr lang="ko-KR" altLang="en-US" sz="4800" i="1" dirty="0">
              <a:cs typeface="+mn-cs"/>
            </a:endParaRPr>
          </a:p>
        </p:txBody>
      </p:sp>
      <p:pic>
        <p:nvPicPr>
          <p:cNvPr id="5" name="Picture 4">
            <a:extLst>
              <a:ext uri="{FF2B5EF4-FFF2-40B4-BE49-F238E27FC236}">
                <a16:creationId xmlns:a16="http://schemas.microsoft.com/office/drawing/2014/main" id="{7826A481-588D-B364-7D25-C6E731DAF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846" y="1989634"/>
            <a:ext cx="5845726" cy="4238269"/>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EC93A-F17D-5E48-218D-D4483C33253A}"/>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6A3B7E77-8B05-DEE2-9358-2914BC7BA57A}"/>
              </a:ext>
            </a:extLst>
          </p:cNvPr>
          <p:cNvSpPr>
            <a:spLocks noGrp="1"/>
          </p:cNvSpPr>
          <p:nvPr>
            <p:ph type="title"/>
          </p:nvPr>
        </p:nvSpPr>
        <p:spPr>
          <a:xfrm>
            <a:off x="2638822" y="341438"/>
            <a:ext cx="7200800" cy="631583"/>
          </a:xfrm>
        </p:spPr>
        <p:txBody>
          <a:bodyPr>
            <a:noAutofit/>
          </a:bodyPr>
          <a:lstStyle/>
          <a:p>
            <a:r>
              <a:rPr lang="en-IN" altLang="en-US" sz="4800" i="1" dirty="0">
                <a:cs typeface="+mn-cs"/>
              </a:rPr>
              <a:t>Understanding the Data</a:t>
            </a:r>
            <a:endParaRPr lang="ko-KR" altLang="en-US" sz="4800" i="1" dirty="0">
              <a:cs typeface="+mn-cs"/>
            </a:endParaRPr>
          </a:p>
        </p:txBody>
      </p:sp>
      <p:pic>
        <p:nvPicPr>
          <p:cNvPr id="4" name="Picture 3">
            <a:extLst>
              <a:ext uri="{FF2B5EF4-FFF2-40B4-BE49-F238E27FC236}">
                <a16:creationId xmlns:a16="http://schemas.microsoft.com/office/drawing/2014/main" id="{40FAB2F4-A27C-32EA-65AA-DC9298FDA7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5656" y="1419884"/>
            <a:ext cx="3662937" cy="1351725"/>
          </a:xfrm>
          <a:prstGeom prst="rect">
            <a:avLst/>
          </a:prstGeom>
        </p:spPr>
      </p:pic>
      <p:pic>
        <p:nvPicPr>
          <p:cNvPr id="7" name="Picture 6">
            <a:extLst>
              <a:ext uri="{FF2B5EF4-FFF2-40B4-BE49-F238E27FC236}">
                <a16:creationId xmlns:a16="http://schemas.microsoft.com/office/drawing/2014/main" id="{54E23480-7CAF-4DF0-6753-19915F1CF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7170" y="3216405"/>
            <a:ext cx="4211218" cy="1431888"/>
          </a:xfrm>
          <a:prstGeom prst="rect">
            <a:avLst/>
          </a:prstGeom>
        </p:spPr>
      </p:pic>
      <p:pic>
        <p:nvPicPr>
          <p:cNvPr id="9" name="Picture 8">
            <a:extLst>
              <a:ext uri="{FF2B5EF4-FFF2-40B4-BE49-F238E27FC236}">
                <a16:creationId xmlns:a16="http://schemas.microsoft.com/office/drawing/2014/main" id="{F3E8DC40-AC34-AB4F-7B0C-B33F68D167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6308" y="3211594"/>
            <a:ext cx="3662937" cy="1450296"/>
          </a:xfrm>
          <a:prstGeom prst="rect">
            <a:avLst/>
          </a:prstGeom>
        </p:spPr>
      </p:pic>
      <p:sp>
        <p:nvSpPr>
          <p:cNvPr id="18" name="제목 1">
            <a:extLst>
              <a:ext uri="{FF2B5EF4-FFF2-40B4-BE49-F238E27FC236}">
                <a16:creationId xmlns:a16="http://schemas.microsoft.com/office/drawing/2014/main" id="{4D248E19-E13E-C7E0-263B-3D0369F78C69}"/>
              </a:ext>
            </a:extLst>
          </p:cNvPr>
          <p:cNvSpPr txBox="1">
            <a:spLocks/>
          </p:cNvSpPr>
          <p:nvPr/>
        </p:nvSpPr>
        <p:spPr>
          <a:xfrm>
            <a:off x="4583038" y="4675202"/>
            <a:ext cx="2256119" cy="457201"/>
          </a:xfrm>
          <a:prstGeom prst="rect">
            <a:avLst/>
          </a:prstGeom>
        </p:spPr>
        <p:txBody>
          <a:bodyPr vert="horz" lIns="99569" tIns="49785" rIns="99569" bIns="49785" rtlCol="0" anchor="ctr">
            <a:noAutofit/>
          </a:bodyPr>
          <a:lstStyle>
            <a:lvl1pPr algn="l" defTabSz="995690" rtl="0" eaLnBrk="1" latinLnBrk="1" hangingPunct="1">
              <a:spcBef>
                <a:spcPct val="0"/>
              </a:spcBef>
              <a:buNone/>
              <a:defRPr lang="ko-KR" altLang="en-US" sz="4000" b="1" kern="1200" baseline="0" dirty="0">
                <a:solidFill>
                  <a:schemeClr val="bg1"/>
                </a:solidFill>
                <a:effectLst/>
                <a:latin typeface="+mj-lt"/>
                <a:ea typeface="맑은 고딕" pitchFamily="50" charset="-127"/>
                <a:cs typeface="+mj-cs"/>
              </a:defRPr>
            </a:lvl1pPr>
          </a:lstStyle>
          <a:p>
            <a:r>
              <a:rPr lang="en-US" sz="2400" dirty="0" err="1">
                <a:cs typeface="+mn-cs"/>
              </a:rPr>
              <a:t>Pizza_types</a:t>
            </a:r>
            <a:endParaRPr lang="en-IN" sz="2400" dirty="0">
              <a:cs typeface="+mn-cs"/>
            </a:endParaRPr>
          </a:p>
        </p:txBody>
      </p:sp>
      <p:sp>
        <p:nvSpPr>
          <p:cNvPr id="19" name="제목 1">
            <a:extLst>
              <a:ext uri="{FF2B5EF4-FFF2-40B4-BE49-F238E27FC236}">
                <a16:creationId xmlns:a16="http://schemas.microsoft.com/office/drawing/2014/main" id="{FBAB4751-DB48-401D-0131-CBEEF1627306}"/>
              </a:ext>
            </a:extLst>
          </p:cNvPr>
          <p:cNvSpPr txBox="1">
            <a:spLocks/>
          </p:cNvSpPr>
          <p:nvPr/>
        </p:nvSpPr>
        <p:spPr>
          <a:xfrm>
            <a:off x="1657170" y="962683"/>
            <a:ext cx="2256119" cy="457201"/>
          </a:xfrm>
          <a:prstGeom prst="rect">
            <a:avLst/>
          </a:prstGeom>
        </p:spPr>
        <p:txBody>
          <a:bodyPr vert="horz" lIns="99569" tIns="49785" rIns="99569" bIns="49785" rtlCol="0" anchor="ctr">
            <a:noAutofit/>
          </a:bodyPr>
          <a:lstStyle>
            <a:lvl1pPr algn="l" defTabSz="995690" rtl="0" eaLnBrk="1" latinLnBrk="1" hangingPunct="1">
              <a:spcBef>
                <a:spcPct val="0"/>
              </a:spcBef>
              <a:buNone/>
              <a:defRPr lang="ko-KR" altLang="en-US" sz="4000" b="1" kern="1200" baseline="0" dirty="0">
                <a:solidFill>
                  <a:schemeClr val="bg1"/>
                </a:solidFill>
                <a:effectLst/>
                <a:latin typeface="+mj-lt"/>
                <a:ea typeface="맑은 고딕" pitchFamily="50" charset="-127"/>
                <a:cs typeface="+mj-cs"/>
              </a:defRPr>
            </a:lvl1pPr>
          </a:lstStyle>
          <a:p>
            <a:r>
              <a:rPr lang="en-US" sz="2400" dirty="0">
                <a:cs typeface="+mn-cs"/>
              </a:rPr>
              <a:t>Queries</a:t>
            </a:r>
            <a:endParaRPr lang="en-IN" sz="2400" dirty="0">
              <a:cs typeface="+mn-cs"/>
            </a:endParaRPr>
          </a:p>
        </p:txBody>
      </p:sp>
      <p:sp>
        <p:nvSpPr>
          <p:cNvPr id="20" name="제목 1">
            <a:extLst>
              <a:ext uri="{FF2B5EF4-FFF2-40B4-BE49-F238E27FC236}">
                <a16:creationId xmlns:a16="http://schemas.microsoft.com/office/drawing/2014/main" id="{0D8C80C4-4911-78C5-E4B0-05B936B1C5FE}"/>
              </a:ext>
            </a:extLst>
          </p:cNvPr>
          <p:cNvSpPr txBox="1">
            <a:spLocks/>
          </p:cNvSpPr>
          <p:nvPr/>
        </p:nvSpPr>
        <p:spPr>
          <a:xfrm>
            <a:off x="1657170" y="2801529"/>
            <a:ext cx="2256119" cy="457201"/>
          </a:xfrm>
          <a:prstGeom prst="rect">
            <a:avLst/>
          </a:prstGeom>
        </p:spPr>
        <p:txBody>
          <a:bodyPr vert="horz" lIns="99569" tIns="49785" rIns="99569" bIns="49785" rtlCol="0" anchor="ctr">
            <a:noAutofit/>
          </a:bodyPr>
          <a:lstStyle>
            <a:lvl1pPr algn="l" defTabSz="995690" rtl="0" eaLnBrk="1" latinLnBrk="1" hangingPunct="1">
              <a:spcBef>
                <a:spcPct val="0"/>
              </a:spcBef>
              <a:buNone/>
              <a:defRPr lang="ko-KR" altLang="en-US" sz="4000" b="1" kern="1200" baseline="0" dirty="0">
                <a:solidFill>
                  <a:schemeClr val="bg1"/>
                </a:solidFill>
                <a:effectLst/>
                <a:latin typeface="+mj-lt"/>
                <a:ea typeface="맑은 고딕" pitchFamily="50" charset="-127"/>
                <a:cs typeface="+mj-cs"/>
              </a:defRPr>
            </a:lvl1pPr>
          </a:lstStyle>
          <a:p>
            <a:r>
              <a:rPr lang="en-US" altLang="en-US" sz="2400" dirty="0" err="1">
                <a:cs typeface="+mn-cs"/>
              </a:rPr>
              <a:t>Order_details</a:t>
            </a:r>
            <a:endParaRPr lang="en-IN" altLang="en-US" sz="2400" dirty="0">
              <a:cs typeface="+mn-cs"/>
            </a:endParaRPr>
          </a:p>
        </p:txBody>
      </p:sp>
      <p:sp>
        <p:nvSpPr>
          <p:cNvPr id="21" name="제목 1">
            <a:extLst>
              <a:ext uri="{FF2B5EF4-FFF2-40B4-BE49-F238E27FC236}">
                <a16:creationId xmlns:a16="http://schemas.microsoft.com/office/drawing/2014/main" id="{0603D446-D95A-AAE0-D3D2-BBC4C0B56946}"/>
              </a:ext>
            </a:extLst>
          </p:cNvPr>
          <p:cNvSpPr txBox="1">
            <a:spLocks/>
          </p:cNvSpPr>
          <p:nvPr/>
        </p:nvSpPr>
        <p:spPr>
          <a:xfrm>
            <a:off x="6445656" y="1036355"/>
            <a:ext cx="2256119" cy="322286"/>
          </a:xfrm>
          <a:prstGeom prst="rect">
            <a:avLst/>
          </a:prstGeom>
        </p:spPr>
        <p:txBody>
          <a:bodyPr vert="horz" lIns="99569" tIns="49785" rIns="99569" bIns="49785" rtlCol="0" anchor="ctr">
            <a:noAutofit/>
          </a:bodyPr>
          <a:lstStyle>
            <a:lvl1pPr algn="l" defTabSz="995690" rtl="0" eaLnBrk="1" latinLnBrk="1" hangingPunct="1">
              <a:spcBef>
                <a:spcPct val="0"/>
              </a:spcBef>
              <a:buNone/>
              <a:defRPr lang="ko-KR" altLang="en-US" sz="4000" b="1" kern="1200" baseline="0" dirty="0">
                <a:solidFill>
                  <a:schemeClr val="bg1"/>
                </a:solidFill>
                <a:effectLst/>
                <a:latin typeface="+mj-lt"/>
                <a:ea typeface="맑은 고딕" pitchFamily="50" charset="-127"/>
                <a:cs typeface="+mj-cs"/>
              </a:defRPr>
            </a:lvl1pPr>
          </a:lstStyle>
          <a:p>
            <a:r>
              <a:rPr lang="en-US" altLang="en-US" sz="2400" dirty="0">
                <a:cs typeface="+mn-cs"/>
              </a:rPr>
              <a:t>Orders</a:t>
            </a:r>
            <a:endParaRPr lang="en-IN" altLang="en-US" sz="2400" dirty="0">
              <a:cs typeface="+mn-cs"/>
            </a:endParaRPr>
          </a:p>
        </p:txBody>
      </p:sp>
      <p:sp>
        <p:nvSpPr>
          <p:cNvPr id="22" name="제목 1">
            <a:extLst>
              <a:ext uri="{FF2B5EF4-FFF2-40B4-BE49-F238E27FC236}">
                <a16:creationId xmlns:a16="http://schemas.microsoft.com/office/drawing/2014/main" id="{5EE64ABF-BD7A-F40E-3345-5073B8413607}"/>
              </a:ext>
            </a:extLst>
          </p:cNvPr>
          <p:cNvSpPr txBox="1">
            <a:spLocks/>
          </p:cNvSpPr>
          <p:nvPr/>
        </p:nvSpPr>
        <p:spPr>
          <a:xfrm>
            <a:off x="6406308" y="2788905"/>
            <a:ext cx="2256119" cy="457201"/>
          </a:xfrm>
          <a:prstGeom prst="rect">
            <a:avLst/>
          </a:prstGeom>
        </p:spPr>
        <p:txBody>
          <a:bodyPr vert="horz" lIns="99569" tIns="49785" rIns="99569" bIns="49785" rtlCol="0" anchor="ctr">
            <a:noAutofit/>
          </a:bodyPr>
          <a:lstStyle>
            <a:lvl1pPr algn="l" defTabSz="995690" rtl="0" eaLnBrk="1" latinLnBrk="1" hangingPunct="1">
              <a:spcBef>
                <a:spcPct val="0"/>
              </a:spcBef>
              <a:buNone/>
              <a:defRPr lang="ko-KR" altLang="en-US" sz="4000" b="1" kern="1200" baseline="0" dirty="0">
                <a:solidFill>
                  <a:schemeClr val="bg1"/>
                </a:solidFill>
                <a:effectLst/>
                <a:latin typeface="+mj-lt"/>
                <a:ea typeface="맑은 고딕" pitchFamily="50" charset="-127"/>
                <a:cs typeface="+mj-cs"/>
              </a:defRPr>
            </a:lvl1pPr>
          </a:lstStyle>
          <a:p>
            <a:r>
              <a:rPr lang="en-US" altLang="en-US" sz="2400" dirty="0">
                <a:cs typeface="+mn-cs"/>
              </a:rPr>
              <a:t>Pizzas</a:t>
            </a:r>
            <a:endParaRPr lang="en-IN" sz="2400" i="1" dirty="0">
              <a:cs typeface="+mn-cs"/>
            </a:endParaRPr>
          </a:p>
        </p:txBody>
      </p:sp>
      <p:pic>
        <p:nvPicPr>
          <p:cNvPr id="24" name="Picture 23">
            <a:extLst>
              <a:ext uri="{FF2B5EF4-FFF2-40B4-BE49-F238E27FC236}">
                <a16:creationId xmlns:a16="http://schemas.microsoft.com/office/drawing/2014/main" id="{10043EB0-A65B-FC3D-B505-6AE57C7A0F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7170" y="5098174"/>
            <a:ext cx="8441199" cy="1375615"/>
          </a:xfrm>
          <a:prstGeom prst="rect">
            <a:avLst/>
          </a:prstGeom>
        </p:spPr>
      </p:pic>
      <p:pic>
        <p:nvPicPr>
          <p:cNvPr id="26" name="Picture 25">
            <a:extLst>
              <a:ext uri="{FF2B5EF4-FFF2-40B4-BE49-F238E27FC236}">
                <a16:creationId xmlns:a16="http://schemas.microsoft.com/office/drawing/2014/main" id="{9136B3CC-04CE-EBF0-2EF1-1F80CEFA3F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57170" y="1433196"/>
            <a:ext cx="4211218" cy="1286054"/>
          </a:xfrm>
          <a:prstGeom prst="rect">
            <a:avLst/>
          </a:prstGeom>
        </p:spPr>
      </p:pic>
    </p:spTree>
    <p:extLst>
      <p:ext uri="{BB962C8B-B14F-4D97-AF65-F5344CB8AC3E}">
        <p14:creationId xmlns:p14="http://schemas.microsoft.com/office/powerpoint/2010/main" val="921926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8DAD4-491B-1753-DD8C-02BE63B4EE8E}"/>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FFA839AE-4915-0DED-58E7-510876742FA3}"/>
              </a:ext>
            </a:extLst>
          </p:cNvPr>
          <p:cNvSpPr>
            <a:spLocks noGrp="1"/>
          </p:cNvSpPr>
          <p:nvPr>
            <p:ph type="title"/>
          </p:nvPr>
        </p:nvSpPr>
        <p:spPr>
          <a:xfrm>
            <a:off x="1190111" y="390889"/>
            <a:ext cx="9446125" cy="1158791"/>
          </a:xfrm>
        </p:spPr>
        <p:txBody>
          <a:bodyPr>
            <a:noAutofit/>
          </a:bodyPr>
          <a:lstStyle/>
          <a:p>
            <a:r>
              <a:rPr lang="en-US" altLang="ko-KR" sz="3600" dirty="0">
                <a:cs typeface="+mn-cs"/>
              </a:rPr>
              <a:t>Total number of orders and different types of                   pizza </a:t>
            </a:r>
            <a:r>
              <a:rPr lang="en-US" altLang="ko-KR" sz="3600" dirty="0" err="1">
                <a:cs typeface="+mn-cs"/>
              </a:rPr>
              <a:t>catogories</a:t>
            </a:r>
            <a:endParaRPr lang="ko-KR" altLang="en-US" sz="3600" dirty="0">
              <a:cs typeface="+mn-cs"/>
            </a:endParaRPr>
          </a:p>
        </p:txBody>
      </p:sp>
      <p:pic>
        <p:nvPicPr>
          <p:cNvPr id="13" name="Picture 12">
            <a:extLst>
              <a:ext uri="{FF2B5EF4-FFF2-40B4-BE49-F238E27FC236}">
                <a16:creationId xmlns:a16="http://schemas.microsoft.com/office/drawing/2014/main" id="{D6D4E850-18CD-449C-E83C-15A2C2398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171" y="4135488"/>
            <a:ext cx="4356392" cy="1533739"/>
          </a:xfrm>
          <a:prstGeom prst="rect">
            <a:avLst/>
          </a:prstGeom>
        </p:spPr>
      </p:pic>
      <p:pic>
        <p:nvPicPr>
          <p:cNvPr id="15" name="Picture 14">
            <a:extLst>
              <a:ext uri="{FF2B5EF4-FFF2-40B4-BE49-F238E27FC236}">
                <a16:creationId xmlns:a16="http://schemas.microsoft.com/office/drawing/2014/main" id="{376CE081-A370-0249-C3DF-86DB29820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6219" y="4149874"/>
            <a:ext cx="1975250" cy="1533737"/>
          </a:xfrm>
          <a:prstGeom prst="rect">
            <a:avLst/>
          </a:prstGeom>
        </p:spPr>
      </p:pic>
      <p:pic>
        <p:nvPicPr>
          <p:cNvPr id="19" name="Picture 18">
            <a:extLst>
              <a:ext uri="{FF2B5EF4-FFF2-40B4-BE49-F238E27FC236}">
                <a16:creationId xmlns:a16="http://schemas.microsoft.com/office/drawing/2014/main" id="{1D9B7AD0-1C9A-C0FC-3104-54578FD0A2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5246" y="1939244"/>
            <a:ext cx="2016223" cy="1512168"/>
          </a:xfrm>
          <a:prstGeom prst="rect">
            <a:avLst/>
          </a:prstGeom>
        </p:spPr>
      </p:pic>
      <p:pic>
        <p:nvPicPr>
          <p:cNvPr id="21" name="Picture 20">
            <a:extLst>
              <a:ext uri="{FF2B5EF4-FFF2-40B4-BE49-F238E27FC236}">
                <a16:creationId xmlns:a16="http://schemas.microsoft.com/office/drawing/2014/main" id="{5B67D656-A1BD-CF33-20E0-F5DAF141F6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5991" y="1898911"/>
            <a:ext cx="4356393" cy="1592834"/>
          </a:xfrm>
          <a:prstGeom prst="rect">
            <a:avLst/>
          </a:prstGeom>
        </p:spPr>
      </p:pic>
    </p:spTree>
    <p:extLst>
      <p:ext uri="{BB962C8B-B14F-4D97-AF65-F5344CB8AC3E}">
        <p14:creationId xmlns:p14="http://schemas.microsoft.com/office/powerpoint/2010/main" val="1833048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6D712-49B8-46AA-EA40-C8CF1509787D}"/>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022A3D77-97C0-C5EB-2699-36181230C3F4}"/>
              </a:ext>
            </a:extLst>
          </p:cNvPr>
          <p:cNvSpPr>
            <a:spLocks noGrp="1"/>
          </p:cNvSpPr>
          <p:nvPr>
            <p:ph type="title"/>
          </p:nvPr>
        </p:nvSpPr>
        <p:spPr>
          <a:xfrm>
            <a:off x="1054645" y="333448"/>
            <a:ext cx="4045525" cy="798753"/>
          </a:xfrm>
        </p:spPr>
        <p:txBody>
          <a:bodyPr>
            <a:noAutofit/>
          </a:bodyPr>
          <a:lstStyle/>
          <a:p>
            <a:r>
              <a:rPr lang="en-US" altLang="ko-KR" sz="3600" dirty="0">
                <a:cs typeface="+mn-cs"/>
              </a:rPr>
              <a:t>Revenue By Month</a:t>
            </a:r>
            <a:endParaRPr lang="ko-KR" altLang="en-US" sz="3600" dirty="0">
              <a:cs typeface="+mn-cs"/>
            </a:endParaRPr>
          </a:p>
        </p:txBody>
      </p:sp>
      <p:pic>
        <p:nvPicPr>
          <p:cNvPr id="11" name="Picture 10">
            <a:extLst>
              <a:ext uri="{FF2B5EF4-FFF2-40B4-BE49-F238E27FC236}">
                <a16:creationId xmlns:a16="http://schemas.microsoft.com/office/drawing/2014/main" id="{EC1DA1B3-55A0-A794-91B9-7F9F2F22F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366" y="460539"/>
            <a:ext cx="1584176" cy="544573"/>
          </a:xfrm>
          <a:prstGeom prst="rect">
            <a:avLst/>
          </a:prstGeom>
        </p:spPr>
      </p:pic>
      <p:pic>
        <p:nvPicPr>
          <p:cNvPr id="13" name="Picture 12">
            <a:extLst>
              <a:ext uri="{FF2B5EF4-FFF2-40B4-BE49-F238E27FC236}">
                <a16:creationId xmlns:a16="http://schemas.microsoft.com/office/drawing/2014/main" id="{F3F14109-F929-B3F8-4CDC-B101C4946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4641" y="1197546"/>
            <a:ext cx="2592288" cy="4540739"/>
          </a:xfrm>
          <a:prstGeom prst="rect">
            <a:avLst/>
          </a:prstGeom>
        </p:spPr>
      </p:pic>
      <p:pic>
        <p:nvPicPr>
          <p:cNvPr id="15" name="Picture 14">
            <a:extLst>
              <a:ext uri="{FF2B5EF4-FFF2-40B4-BE49-F238E27FC236}">
                <a16:creationId xmlns:a16="http://schemas.microsoft.com/office/drawing/2014/main" id="{92306FF0-13EC-F799-318A-1A3151DEF4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645" y="1197546"/>
            <a:ext cx="5717943" cy="4500410"/>
          </a:xfrm>
          <a:prstGeom prst="rect">
            <a:avLst/>
          </a:prstGeom>
        </p:spPr>
      </p:pic>
      <p:sp>
        <p:nvSpPr>
          <p:cNvPr id="16" name="제목 1">
            <a:extLst>
              <a:ext uri="{FF2B5EF4-FFF2-40B4-BE49-F238E27FC236}">
                <a16:creationId xmlns:a16="http://schemas.microsoft.com/office/drawing/2014/main" id="{D0BF9F0D-05D3-9547-A7C1-8A3B92C7BD41}"/>
              </a:ext>
            </a:extLst>
          </p:cNvPr>
          <p:cNvSpPr txBox="1">
            <a:spLocks/>
          </p:cNvSpPr>
          <p:nvPr/>
        </p:nvSpPr>
        <p:spPr>
          <a:xfrm>
            <a:off x="1126654" y="5697956"/>
            <a:ext cx="8784976" cy="798753"/>
          </a:xfrm>
          <a:prstGeom prst="rect">
            <a:avLst/>
          </a:prstGeom>
        </p:spPr>
        <p:txBody>
          <a:bodyPr vert="horz" lIns="99569" tIns="49785" rIns="99569" bIns="49785" rtlCol="0" anchor="ctr">
            <a:noAutofit/>
          </a:bodyPr>
          <a:lstStyle>
            <a:lvl1pPr algn="l" defTabSz="995690" rtl="0" eaLnBrk="1" latinLnBrk="1" hangingPunct="1">
              <a:spcBef>
                <a:spcPct val="0"/>
              </a:spcBef>
              <a:buNone/>
              <a:defRPr lang="ko-KR" altLang="en-US" sz="4000" b="1" kern="1200" baseline="0" dirty="0">
                <a:solidFill>
                  <a:schemeClr val="bg1"/>
                </a:solidFill>
                <a:effectLst/>
                <a:latin typeface="+mj-lt"/>
                <a:ea typeface="맑은 고딕" pitchFamily="50" charset="-127"/>
                <a:cs typeface="+mj-cs"/>
              </a:defRPr>
            </a:lvl1pPr>
          </a:lstStyle>
          <a:p>
            <a:r>
              <a:rPr lang="en-US" sz="2400" dirty="0">
                <a:cs typeface="+mn-cs"/>
              </a:rPr>
              <a:t>Insight:- Revenue is more in July followed by May and March</a:t>
            </a:r>
          </a:p>
        </p:txBody>
      </p:sp>
    </p:spTree>
    <p:extLst>
      <p:ext uri="{BB962C8B-B14F-4D97-AF65-F5344CB8AC3E}">
        <p14:creationId xmlns:p14="http://schemas.microsoft.com/office/powerpoint/2010/main" val="258931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2DF9B-701B-F289-EE10-EDCE5C127381}"/>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BA086FAB-BFCE-91B9-3C64-899733810A27}"/>
              </a:ext>
            </a:extLst>
          </p:cNvPr>
          <p:cNvSpPr>
            <a:spLocks noGrp="1"/>
          </p:cNvSpPr>
          <p:nvPr>
            <p:ph type="title"/>
          </p:nvPr>
        </p:nvSpPr>
        <p:spPr>
          <a:xfrm>
            <a:off x="609519" y="390785"/>
            <a:ext cx="5557695" cy="798753"/>
          </a:xfrm>
        </p:spPr>
        <p:txBody>
          <a:bodyPr>
            <a:noAutofit/>
          </a:bodyPr>
          <a:lstStyle/>
          <a:p>
            <a:r>
              <a:rPr lang="en-US" altLang="ko-KR" sz="3600" dirty="0">
                <a:cs typeface="+mn-cs"/>
              </a:rPr>
              <a:t>C</a:t>
            </a:r>
            <a:r>
              <a:rPr lang="en-IN" altLang="ko-KR" sz="3600" dirty="0" err="1">
                <a:cs typeface="+mn-cs"/>
              </a:rPr>
              <a:t>ategory</a:t>
            </a:r>
            <a:r>
              <a:rPr lang="en-IN" altLang="ko-KR" sz="3600" dirty="0">
                <a:cs typeface="+mn-cs"/>
              </a:rPr>
              <a:t> – Wise Revenue</a:t>
            </a:r>
            <a:endParaRPr lang="ko-KR" altLang="en-US" sz="3600" dirty="0">
              <a:cs typeface="+mn-cs"/>
            </a:endParaRPr>
          </a:p>
        </p:txBody>
      </p:sp>
      <p:sp>
        <p:nvSpPr>
          <p:cNvPr id="8" name="제목 1">
            <a:extLst>
              <a:ext uri="{FF2B5EF4-FFF2-40B4-BE49-F238E27FC236}">
                <a16:creationId xmlns:a16="http://schemas.microsoft.com/office/drawing/2014/main" id="{E5B1ACD8-65A5-D3A3-00B6-A4BBE192BB5D}"/>
              </a:ext>
            </a:extLst>
          </p:cNvPr>
          <p:cNvSpPr txBox="1">
            <a:spLocks/>
          </p:cNvSpPr>
          <p:nvPr/>
        </p:nvSpPr>
        <p:spPr>
          <a:xfrm>
            <a:off x="7311026" y="3717826"/>
            <a:ext cx="4319967" cy="2088232"/>
          </a:xfrm>
          <a:prstGeom prst="rect">
            <a:avLst/>
          </a:prstGeom>
        </p:spPr>
        <p:txBody>
          <a:bodyPr vert="horz" lIns="99569" tIns="49785" rIns="99569" bIns="49785" rtlCol="0" anchor="ctr">
            <a:noAutofit/>
          </a:bodyPr>
          <a:lstStyle>
            <a:lvl1pPr algn="l" defTabSz="995690" rtl="0" eaLnBrk="1" latinLnBrk="1" hangingPunct="1">
              <a:spcBef>
                <a:spcPct val="0"/>
              </a:spcBef>
              <a:buNone/>
              <a:defRPr lang="ko-KR" altLang="en-US" sz="4000" b="1" kern="1200" baseline="0" dirty="0">
                <a:solidFill>
                  <a:schemeClr val="bg1"/>
                </a:solidFill>
                <a:effectLst/>
                <a:latin typeface="+mj-lt"/>
                <a:ea typeface="맑은 고딕" pitchFamily="50" charset="-127"/>
                <a:cs typeface="+mj-cs"/>
              </a:defRPr>
            </a:lvl1pPr>
          </a:lstStyle>
          <a:p>
            <a:r>
              <a:rPr lang="en-US" sz="2400" u="sng" dirty="0">
                <a:cs typeface="+mn-cs"/>
              </a:rPr>
              <a:t>Insight:- </a:t>
            </a:r>
          </a:p>
          <a:p>
            <a:r>
              <a:rPr lang="en-US" sz="2400" dirty="0">
                <a:cs typeface="+mn-cs"/>
              </a:rPr>
              <a:t>Classic Category is generating    Highest revenue followed by      Supreme, Chicken and Veggie</a:t>
            </a:r>
          </a:p>
        </p:txBody>
      </p:sp>
      <p:pic>
        <p:nvPicPr>
          <p:cNvPr id="10" name="Picture 9">
            <a:extLst>
              <a:ext uri="{FF2B5EF4-FFF2-40B4-BE49-F238E27FC236}">
                <a16:creationId xmlns:a16="http://schemas.microsoft.com/office/drawing/2014/main" id="{DFF18E82-1E3A-9BE0-573B-0BCD3C652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7334" y="1629577"/>
            <a:ext cx="4118453" cy="2088231"/>
          </a:xfrm>
          <a:prstGeom prst="rect">
            <a:avLst/>
          </a:prstGeom>
        </p:spPr>
      </p:pic>
      <p:pic>
        <p:nvPicPr>
          <p:cNvPr id="12" name="Picture 11">
            <a:extLst>
              <a:ext uri="{FF2B5EF4-FFF2-40B4-BE49-F238E27FC236}">
                <a16:creationId xmlns:a16="http://schemas.microsoft.com/office/drawing/2014/main" id="{5398AFD5-BFFD-56A1-5BF1-55BFE0AFDF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614" y="1281992"/>
            <a:ext cx="6221063" cy="4871667"/>
          </a:xfrm>
          <a:prstGeom prst="rect">
            <a:avLst/>
          </a:prstGeom>
        </p:spPr>
      </p:pic>
    </p:spTree>
    <p:extLst>
      <p:ext uri="{BB962C8B-B14F-4D97-AF65-F5344CB8AC3E}">
        <p14:creationId xmlns:p14="http://schemas.microsoft.com/office/powerpoint/2010/main" val="526295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435DB-049F-6195-497A-C13A9EFF168C}"/>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98A543D6-BD28-DDD5-6390-EBAFF24CCB32}"/>
              </a:ext>
            </a:extLst>
          </p:cNvPr>
          <p:cNvSpPr>
            <a:spLocks noGrp="1"/>
          </p:cNvSpPr>
          <p:nvPr>
            <p:ph type="title"/>
          </p:nvPr>
        </p:nvSpPr>
        <p:spPr>
          <a:xfrm>
            <a:off x="622598" y="340121"/>
            <a:ext cx="6853837" cy="798753"/>
          </a:xfrm>
        </p:spPr>
        <p:txBody>
          <a:bodyPr>
            <a:noAutofit/>
          </a:bodyPr>
          <a:lstStyle/>
          <a:p>
            <a:r>
              <a:rPr lang="en-US" altLang="ko-KR" sz="3600" dirty="0">
                <a:cs typeface="+mn-cs"/>
              </a:rPr>
              <a:t>M</a:t>
            </a:r>
            <a:r>
              <a:rPr lang="en-IN" altLang="ko-KR" sz="3600" dirty="0" err="1">
                <a:cs typeface="+mn-cs"/>
              </a:rPr>
              <a:t>ost</a:t>
            </a:r>
            <a:r>
              <a:rPr lang="en-IN" altLang="ko-KR" sz="3600" dirty="0">
                <a:cs typeface="+mn-cs"/>
              </a:rPr>
              <a:t> Common Pizza Size Ordered</a:t>
            </a:r>
            <a:endParaRPr lang="ko-KR" altLang="en-US" sz="3600" dirty="0">
              <a:cs typeface="+mn-cs"/>
            </a:endParaRPr>
          </a:p>
        </p:txBody>
      </p:sp>
      <p:pic>
        <p:nvPicPr>
          <p:cNvPr id="7" name="Picture 6">
            <a:extLst>
              <a:ext uri="{FF2B5EF4-FFF2-40B4-BE49-F238E27FC236}">
                <a16:creationId xmlns:a16="http://schemas.microsoft.com/office/drawing/2014/main" id="{A99E60DA-793F-1C4F-7D81-22EA8ACAF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446" y="1237281"/>
            <a:ext cx="2808312" cy="2321539"/>
          </a:xfrm>
          <a:prstGeom prst="rect">
            <a:avLst/>
          </a:prstGeom>
        </p:spPr>
      </p:pic>
      <p:pic>
        <p:nvPicPr>
          <p:cNvPr id="11" name="Picture 10">
            <a:extLst>
              <a:ext uri="{FF2B5EF4-FFF2-40B4-BE49-F238E27FC236}">
                <a16:creationId xmlns:a16="http://schemas.microsoft.com/office/drawing/2014/main" id="{10D36842-2190-EEAF-81BF-A19CFC3C22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606" y="1197546"/>
            <a:ext cx="7128792" cy="4602239"/>
          </a:xfrm>
          <a:prstGeom prst="rect">
            <a:avLst/>
          </a:prstGeom>
        </p:spPr>
      </p:pic>
      <p:sp>
        <p:nvSpPr>
          <p:cNvPr id="12" name="제목 1">
            <a:extLst>
              <a:ext uri="{FF2B5EF4-FFF2-40B4-BE49-F238E27FC236}">
                <a16:creationId xmlns:a16="http://schemas.microsoft.com/office/drawing/2014/main" id="{67D7703E-BE69-F8DD-5CB8-C34A163AB9BD}"/>
              </a:ext>
            </a:extLst>
          </p:cNvPr>
          <p:cNvSpPr txBox="1">
            <a:spLocks/>
          </p:cNvSpPr>
          <p:nvPr/>
        </p:nvSpPr>
        <p:spPr>
          <a:xfrm>
            <a:off x="7967414" y="3760766"/>
            <a:ext cx="3744416" cy="1852599"/>
          </a:xfrm>
          <a:prstGeom prst="rect">
            <a:avLst/>
          </a:prstGeom>
        </p:spPr>
        <p:txBody>
          <a:bodyPr vert="horz" lIns="99569" tIns="49785" rIns="99569" bIns="49785" rtlCol="0" anchor="ctr">
            <a:noAutofit/>
          </a:bodyPr>
          <a:lstStyle>
            <a:lvl1pPr algn="l" defTabSz="995690" rtl="0" eaLnBrk="1" latinLnBrk="1" hangingPunct="1">
              <a:spcBef>
                <a:spcPct val="0"/>
              </a:spcBef>
              <a:buNone/>
              <a:defRPr lang="ko-KR" altLang="en-US" sz="4000" b="1" kern="1200" baseline="0" dirty="0">
                <a:solidFill>
                  <a:schemeClr val="bg1"/>
                </a:solidFill>
                <a:effectLst/>
                <a:latin typeface="+mj-lt"/>
                <a:ea typeface="맑은 고딕" pitchFamily="50" charset="-127"/>
                <a:cs typeface="+mj-cs"/>
              </a:defRPr>
            </a:lvl1pPr>
          </a:lstStyle>
          <a:p>
            <a:r>
              <a:rPr lang="en-US" sz="2000" b="1" u="sng" dirty="0"/>
              <a:t>Insight:-</a:t>
            </a:r>
          </a:p>
          <a:p>
            <a:r>
              <a:rPr lang="en-US" sz="2000" b="1" dirty="0"/>
              <a:t>Large  (L)  size pizza is the most     popular choice</a:t>
            </a:r>
            <a:r>
              <a:rPr lang="en-US" sz="2000" dirty="0"/>
              <a:t> among customers followed by Medium  (M), Small   (S), Extra Large  (XL) and Extra        </a:t>
            </a:r>
            <a:r>
              <a:rPr lang="en-US" sz="2000" dirty="0" err="1"/>
              <a:t>Extra</a:t>
            </a:r>
            <a:r>
              <a:rPr lang="en-US" sz="2000" dirty="0"/>
              <a:t> Large (XXL).</a:t>
            </a:r>
            <a:endParaRPr lang="en-US" sz="2000" dirty="0">
              <a:cs typeface="+mn-cs"/>
            </a:endParaRPr>
          </a:p>
        </p:txBody>
      </p:sp>
    </p:spTree>
    <p:extLst>
      <p:ext uri="{BB962C8B-B14F-4D97-AF65-F5344CB8AC3E}">
        <p14:creationId xmlns:p14="http://schemas.microsoft.com/office/powerpoint/2010/main" val="304221540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13888</TotalTime>
  <Words>742</Words>
  <Application>Microsoft Office PowerPoint</Application>
  <PresentationFormat>Custom</PresentationFormat>
  <Paragraphs>51</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 Light</vt:lpstr>
      <vt:lpstr>Noto Sans</vt:lpstr>
      <vt:lpstr>GulimChe</vt:lpstr>
      <vt:lpstr>Arial</vt:lpstr>
      <vt:lpstr>Malgun Gothic</vt:lpstr>
      <vt:lpstr>Office 테마</vt:lpstr>
      <vt:lpstr>Pizza Sales Analysis Using SQL </vt:lpstr>
      <vt:lpstr>PowerPoint Presentation</vt:lpstr>
      <vt:lpstr>PowerPoint Presentation</vt:lpstr>
      <vt:lpstr>Understanding the Database Structure</vt:lpstr>
      <vt:lpstr>Understanding the Data</vt:lpstr>
      <vt:lpstr>Total number of orders and different types of                   pizza catogories</vt:lpstr>
      <vt:lpstr>Revenue By Month</vt:lpstr>
      <vt:lpstr>Category – Wise Revenue</vt:lpstr>
      <vt:lpstr>Most Common Pizza Size Ordered</vt:lpstr>
      <vt:lpstr>Top 5 Pizzas Based On Price</vt:lpstr>
      <vt:lpstr>Top 5 Most Ordered Pizzas</vt:lpstr>
      <vt:lpstr>Total Quantity Of Each Category Ordered</vt:lpstr>
      <vt:lpstr>Order Distribution by Hour of the Day</vt:lpstr>
      <vt:lpstr>PowerPoint Presentation</vt:lpstr>
      <vt:lpstr>PowerPoint Presentation</vt:lpstr>
      <vt:lpstr>PowerPoint Presentation</vt:lpstr>
      <vt:lpstr>Determine top 3 most ordered pizza types based on                     revenue for each category</vt:lpstr>
      <vt:lpstr>PowerPoint Presentation</vt:lpstr>
      <vt:lpstr>THANK YOU</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chandra mandireddy</cp:lastModifiedBy>
  <cp:revision>7</cp:revision>
  <dcterms:created xsi:type="dcterms:W3CDTF">2010-02-01T08:03:16Z</dcterms:created>
  <dcterms:modified xsi:type="dcterms:W3CDTF">2025-02-19T09:30:04Z</dcterms:modified>
  <cp:category>www.slidemembers.com</cp:category>
</cp:coreProperties>
</file>