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64E539-BA29-4DB6-98F2-A5CF285A8289}" type="datetimeFigureOut">
              <a:rPr lang="en-IN" smtClean="0"/>
              <a:t>17-03-2024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277685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124934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96002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2225965-864C-45FD-8610-60C01DD34C4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132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67028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64E539-BA29-4DB6-98F2-A5CF285A8289}"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228164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64E539-BA29-4DB6-98F2-A5CF285A8289}"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72627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4E539-BA29-4DB6-98F2-A5CF285A8289}"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124001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64E539-BA29-4DB6-98F2-A5CF285A8289}" type="datetimeFigureOut">
              <a:rPr lang="en-IN" smtClean="0"/>
              <a:t>17-03-2024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84862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4E539-BA29-4DB6-98F2-A5CF285A8289}"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285462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64E539-BA29-4DB6-98F2-A5CF285A8289}" type="datetimeFigureOut">
              <a:rPr lang="en-IN" smtClean="0"/>
              <a:t>17-03-2024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54573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157055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4E539-BA29-4DB6-98F2-A5CF285A8289}"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422946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4E539-BA29-4DB6-98F2-A5CF285A8289}"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76524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4E539-BA29-4DB6-98F2-A5CF285A8289}"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64343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11915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4E539-BA29-4DB6-98F2-A5CF285A828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25965-864C-45FD-8610-60C01DD34C40}" type="slidenum">
              <a:rPr lang="en-IN" smtClean="0"/>
              <a:t>‹#›</a:t>
            </a:fld>
            <a:endParaRPr lang="en-IN"/>
          </a:p>
        </p:txBody>
      </p:sp>
    </p:spTree>
    <p:extLst>
      <p:ext uri="{BB962C8B-B14F-4D97-AF65-F5344CB8AC3E}">
        <p14:creationId xmlns:p14="http://schemas.microsoft.com/office/powerpoint/2010/main" val="309187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64E539-BA29-4DB6-98F2-A5CF285A8289}" type="datetimeFigureOut">
              <a:rPr lang="en-IN" smtClean="0"/>
              <a:t>17-03-2024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225965-864C-45FD-8610-60C01DD34C40}" type="slidenum">
              <a:rPr lang="en-IN" smtClean="0"/>
              <a:t>‹#›</a:t>
            </a:fld>
            <a:endParaRPr lang="en-IN"/>
          </a:p>
        </p:txBody>
      </p:sp>
    </p:spTree>
    <p:extLst>
      <p:ext uri="{BB962C8B-B14F-4D97-AF65-F5344CB8AC3E}">
        <p14:creationId xmlns:p14="http://schemas.microsoft.com/office/powerpoint/2010/main" val="3315884560"/>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search?q=logistic+regression+equation&amp;rlz=1C1CHBF_enIN974IN974&amp;oq=lo&amp;aqs=chrome.0.69i59l2j69i57j69i59j0i67i650j69i60l3.2150j0j7&amp;sourceid=chrome&amp;ie=UTF-8" TargetMode="External"/><Relationship Id="rId2" Type="http://schemas.openxmlformats.org/officeDocument/2006/relationships/hyperlink" Target="https://www.google.com/search?q=credit+card+dataset+description&amp;rlz=1C1CHBF_enIN974IN974&amp;oq=cre&amp;aqs=chrome.0.69i59j69i57j35i39j0i512j69i60l3j69i65.1871j0j7&amp;sourceid=chrome&amp;ie=UTF-8" TargetMode="External"/><Relationship Id="rId1" Type="http://schemas.openxmlformats.org/officeDocument/2006/relationships/slideLayout" Target="../slideLayouts/slideLayout2.xml"/><Relationship Id="rId5" Type="http://schemas.openxmlformats.org/officeDocument/2006/relationships/hyperlink" Target="https://www.google.com/search?q=random+forest+classifier+formula&amp;rlz=1C1CHBF_enIN974IN974&amp;oq=ran&amp;aqs=chrome.0.69i59l4j69i57j69i61j69i60l2.2758j0j9&amp;sourceid=chrome&amp;ie=UTF-8" TargetMode="External"/><Relationship Id="rId4" Type="http://schemas.openxmlformats.org/officeDocument/2006/relationships/hyperlink" Target="https://www.google.com/search?q=svm+formula&amp;rlz=1C1CHBF_enIN974IN974&amp;oq=sv&amp;aqs=chrome.0.69i59l2j69i57j0i20i131i263i433i512j0i20i263i512j69i60l3.2000j0j9&amp;sourceid=chrome&amp;ie=UTF-8"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herlund.blogspot.com/2017/12/differences-between-ai-machine-learning.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8C62-CAA7-699E-0C7A-A90484347C6B}"/>
              </a:ext>
            </a:extLst>
          </p:cNvPr>
          <p:cNvSpPr>
            <a:spLocks noGrp="1"/>
          </p:cNvSpPr>
          <p:nvPr>
            <p:ph type="ctrTitle"/>
          </p:nvPr>
        </p:nvSpPr>
        <p:spPr>
          <a:xfrm>
            <a:off x="381802" y="375384"/>
            <a:ext cx="7863038" cy="4821456"/>
          </a:xfrm>
        </p:spPr>
        <p:txBody>
          <a:bodyPr>
            <a:normAutofit/>
          </a:bodyPr>
          <a:lstStyle/>
          <a:p>
            <a:pPr algn="ctr"/>
            <a:r>
              <a:rPr lang="en-US" b="1" dirty="0">
                <a:latin typeface="Arial Rounded MT Bold" panose="020F0704030504030204" pitchFamily="34" charset="0"/>
              </a:rPr>
              <a:t>CREDIT CARD FRAUD DETECTION USING MACHINE LEARNING</a:t>
            </a:r>
            <a:endParaRPr lang="en-IN" b="1" dirty="0">
              <a:latin typeface="Arial Rounded MT Bold" panose="020F0704030504030204" pitchFamily="34" charset="0"/>
            </a:endParaRPr>
          </a:p>
        </p:txBody>
      </p:sp>
      <p:pic>
        <p:nvPicPr>
          <p:cNvPr id="6" name="Picture 5">
            <a:extLst>
              <a:ext uri="{FF2B5EF4-FFF2-40B4-BE49-F238E27FC236}">
                <a16:creationId xmlns:a16="http://schemas.microsoft.com/office/drawing/2014/main" id="{B9DEE0AB-19FA-78DB-D0ED-E3E355CD4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704" y="2391877"/>
            <a:ext cx="2874494" cy="2622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6117390"/>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1F83-8623-10DB-1EB1-EA2CF30B743D}"/>
              </a:ext>
            </a:extLst>
          </p:cNvPr>
          <p:cNvSpPr>
            <a:spLocks noGrp="1"/>
          </p:cNvSpPr>
          <p:nvPr>
            <p:ph type="title"/>
          </p:nvPr>
        </p:nvSpPr>
        <p:spPr>
          <a:xfrm>
            <a:off x="798897" y="279133"/>
            <a:ext cx="10707303" cy="972151"/>
          </a:xfrm>
        </p:spPr>
        <p:txBody>
          <a:bodyPr/>
          <a:lstStyle/>
          <a:p>
            <a:pPr algn="l"/>
            <a:r>
              <a:rPr lang="en-US" b="1" dirty="0">
                <a:latin typeface="Algerian" panose="04020705040A02060702" pitchFamily="82" charset="0"/>
              </a:rPr>
              <a:t>NAÏVE BAYES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461DC73-4BF1-7753-F8CB-FB956BA31193}"/>
              </a:ext>
            </a:extLst>
          </p:cNvPr>
          <p:cNvSpPr>
            <a:spLocks noGrp="1"/>
          </p:cNvSpPr>
          <p:nvPr>
            <p:ph idx="1"/>
          </p:nvPr>
        </p:nvSpPr>
        <p:spPr>
          <a:xfrm>
            <a:off x="685799" y="1251284"/>
            <a:ext cx="6802655" cy="5327583"/>
          </a:xfrm>
        </p:spPr>
        <p:txBody>
          <a:bodyPr>
            <a:noAutofit/>
          </a:bodyPr>
          <a:lstStyle/>
          <a:p>
            <a:pPr algn="just"/>
            <a:r>
              <a:rPr lang="en-IN" sz="2400" dirty="0">
                <a:effectLst/>
                <a:latin typeface="Times New Roman" panose="02020603050405020304" pitchFamily="18" charset="0"/>
                <a:ea typeface="Times New Roman" panose="02020603050405020304" pitchFamily="18" charset="0"/>
              </a:rPr>
              <a:t>Naive Bayes is a simple yet powerful machine learning algorithm used for classification problems. </a:t>
            </a:r>
          </a:p>
          <a:p>
            <a:pPr algn="just"/>
            <a:r>
              <a:rPr lang="en-IN" sz="2400" dirty="0">
                <a:effectLst/>
                <a:latin typeface="Times New Roman" panose="02020603050405020304" pitchFamily="18" charset="0"/>
                <a:ea typeface="Times New Roman" panose="02020603050405020304" pitchFamily="18" charset="0"/>
              </a:rPr>
              <a:t>. It is based on Bayes' theorem and assumes that the features are independent of each other, hence the name "naive“.</a:t>
            </a:r>
          </a:p>
          <a:p>
            <a:pPr algn="just"/>
            <a:r>
              <a:rPr lang="en-IN" sz="2400" dirty="0">
                <a:effectLst/>
                <a:latin typeface="Times New Roman" panose="02020603050405020304" pitchFamily="18" charset="0"/>
                <a:ea typeface="Times New Roman" panose="02020603050405020304" pitchFamily="18" charset="0"/>
              </a:rPr>
              <a:t>The Naive Bayes algorithm works by calculating the probability of each class given the input features and selecting the class with the highest probability as the predicted class. </a:t>
            </a:r>
          </a:p>
          <a:p>
            <a:pPr algn="just"/>
            <a:r>
              <a:rPr lang="en-IN" sz="2400" dirty="0">
                <a:effectLst/>
                <a:latin typeface="Times New Roman" panose="02020603050405020304" pitchFamily="18" charset="0"/>
                <a:ea typeface="Times New Roman" panose="02020603050405020304" pitchFamily="18" charset="0"/>
              </a:rPr>
              <a:t>The algorithm uses a probabilistic model to estimate the likelihood of each feature given the class and the prior probability of each class. Bayes' theorem is then used to calculate the posterior probability of each class given the input features</a:t>
            </a:r>
            <a:endParaRPr lang="en-IN" sz="2400" dirty="0"/>
          </a:p>
        </p:txBody>
      </p:sp>
      <p:pic>
        <p:nvPicPr>
          <p:cNvPr id="4" name="Picture 3">
            <a:extLst>
              <a:ext uri="{FF2B5EF4-FFF2-40B4-BE49-F238E27FC236}">
                <a16:creationId xmlns:a16="http://schemas.microsoft.com/office/drawing/2014/main" id="{1C2D0D2A-9B7C-60EB-9C06-AA6B0DEA4821}"/>
              </a:ext>
            </a:extLst>
          </p:cNvPr>
          <p:cNvPicPr>
            <a:picLocks noChangeAspect="1"/>
          </p:cNvPicPr>
          <p:nvPr/>
        </p:nvPicPr>
        <p:blipFill>
          <a:blip r:embed="rId2"/>
          <a:stretch>
            <a:fillRect/>
          </a:stretch>
        </p:blipFill>
        <p:spPr>
          <a:xfrm>
            <a:off x="7940843" y="2002056"/>
            <a:ext cx="3937367" cy="3580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9736525"/>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F41F-263A-AC22-6368-B3019D1916FE}"/>
              </a:ext>
            </a:extLst>
          </p:cNvPr>
          <p:cNvSpPr>
            <a:spLocks noGrp="1"/>
          </p:cNvSpPr>
          <p:nvPr>
            <p:ph type="title"/>
          </p:nvPr>
        </p:nvSpPr>
        <p:spPr>
          <a:xfrm>
            <a:off x="685800" y="764373"/>
            <a:ext cx="10820400" cy="1093303"/>
          </a:xfrm>
        </p:spPr>
        <p:txBody>
          <a:bodyPr/>
          <a:lstStyle/>
          <a:p>
            <a:pPr algn="l"/>
            <a:r>
              <a:rPr lang="en-US" b="1" dirty="0">
                <a:latin typeface="Algerian" panose="04020705040A02060702" pitchFamily="82" charset="0"/>
              </a:rPr>
              <a:t>SVM</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58C77816-2252-4014-4842-A2A6B54C3EE9}"/>
              </a:ext>
            </a:extLst>
          </p:cNvPr>
          <p:cNvSpPr>
            <a:spLocks noGrp="1"/>
          </p:cNvSpPr>
          <p:nvPr>
            <p:ph idx="1"/>
          </p:nvPr>
        </p:nvSpPr>
        <p:spPr>
          <a:xfrm>
            <a:off x="685800" y="1857676"/>
            <a:ext cx="7149164" cy="4793381"/>
          </a:xfrm>
        </p:spPr>
        <p:txBody>
          <a:bodyPr>
            <a:noAutofit/>
          </a:bodyPr>
          <a:lstStyle/>
          <a:p>
            <a:pPr algn="just"/>
            <a:r>
              <a:rPr lang="en-IN" sz="2400" dirty="0">
                <a:effectLst/>
                <a:latin typeface="Times New Roman" panose="02020603050405020304" pitchFamily="18" charset="0"/>
                <a:ea typeface="Times New Roman" panose="02020603050405020304" pitchFamily="18" charset="0"/>
              </a:rPr>
              <a:t>Support Vector Machines (SVMs) are a powerful machine learning algorithm used for classification and regression problems</a:t>
            </a:r>
          </a:p>
          <a:p>
            <a:pPr algn="just"/>
            <a:r>
              <a:rPr lang="en-IN" sz="2400" dirty="0">
                <a:effectLst/>
                <a:latin typeface="Times New Roman" panose="02020603050405020304" pitchFamily="18" charset="0"/>
                <a:ea typeface="Times New Roman" panose="02020603050405020304" pitchFamily="18" charset="0"/>
              </a:rPr>
              <a:t>. SVMs aim to find the hyperplane that separates the data into different classes in a way that maximizes the margin between the closest points of each class.</a:t>
            </a:r>
            <a:endParaRPr lang="en-IN" sz="2400" dirty="0">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In a binary classification problem, the hyperplane is defined as the line that separates the two classes in the input space. The SVM algorithm works by finding the optimal hyperplane that maximizes the margin between the two closest points of each class. The points closest to the hyperplane are called support vectors and are used to define the margin</a:t>
            </a:r>
            <a:endParaRPr lang="en-IN" sz="2400" dirty="0"/>
          </a:p>
        </p:txBody>
      </p:sp>
      <p:pic>
        <p:nvPicPr>
          <p:cNvPr id="4" name="Picture 3">
            <a:extLst>
              <a:ext uri="{FF2B5EF4-FFF2-40B4-BE49-F238E27FC236}">
                <a16:creationId xmlns:a16="http://schemas.microsoft.com/office/drawing/2014/main" id="{F2A2B867-9851-36FB-4152-DA23376D6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593" y="2425566"/>
            <a:ext cx="3837272" cy="2945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3716202"/>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596-50D4-5C25-05CE-809ED4D9AB06}"/>
              </a:ext>
            </a:extLst>
          </p:cNvPr>
          <p:cNvSpPr>
            <a:spLocks noGrp="1"/>
          </p:cNvSpPr>
          <p:nvPr>
            <p:ph type="title"/>
          </p:nvPr>
        </p:nvSpPr>
        <p:spPr>
          <a:xfrm>
            <a:off x="291164" y="746759"/>
            <a:ext cx="3684070" cy="1399675"/>
          </a:xfrm>
        </p:spPr>
        <p:txBody>
          <a:bodyPr/>
          <a:lstStyle/>
          <a:p>
            <a:r>
              <a:rPr lang="en-US" b="1" dirty="0">
                <a:latin typeface="Algerian" panose="04020705040A02060702" pitchFamily="82" charset="0"/>
              </a:rPr>
              <a:t>DATASET OVERVIEW</a:t>
            </a:r>
            <a:endParaRPr lang="en-IN" b="1" dirty="0">
              <a:latin typeface="Algerian" panose="04020705040A02060702" pitchFamily="82" charset="0"/>
            </a:endParaRPr>
          </a:p>
        </p:txBody>
      </p:sp>
      <p:sp>
        <p:nvSpPr>
          <p:cNvPr id="4" name="Text Placeholder 3">
            <a:extLst>
              <a:ext uri="{FF2B5EF4-FFF2-40B4-BE49-F238E27FC236}">
                <a16:creationId xmlns:a16="http://schemas.microsoft.com/office/drawing/2014/main" id="{A0C85A51-A415-118B-D19C-47A278B59345}"/>
              </a:ext>
            </a:extLst>
          </p:cNvPr>
          <p:cNvSpPr>
            <a:spLocks noGrp="1"/>
          </p:cNvSpPr>
          <p:nvPr>
            <p:ph type="body" sz="half" idx="2"/>
          </p:nvPr>
        </p:nvSpPr>
        <p:spPr>
          <a:xfrm>
            <a:off x="202131" y="2252312"/>
            <a:ext cx="2569946" cy="4215865"/>
          </a:xfrm>
        </p:spPr>
        <p:txBody>
          <a:bodyPr>
            <a:norm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dataset used is “credit card fraud dataset”</a:t>
            </a:r>
          </a:p>
          <a:p>
            <a:pPr marL="285750" indent="-285750">
              <a:buFont typeface="Wingdings" panose="05000000000000000000" pitchFamily="2" charset="2"/>
              <a:buChar char="v"/>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contains 284808 rows and 31 columns</a:t>
            </a:r>
            <a:endParaRPr lang="en-IN" sz="24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28766F5A-98AD-D4C2-28A0-A16B04987A79}"/>
              </a:ext>
            </a:extLst>
          </p:cNvPr>
          <p:cNvPicPr>
            <a:picLocks noGrp="1" noChangeAspect="1"/>
          </p:cNvPicPr>
          <p:nvPr>
            <p:ph idx="1"/>
          </p:nvPr>
        </p:nvPicPr>
        <p:blipFill>
          <a:blip r:embed="rId2"/>
          <a:stretch>
            <a:fillRect/>
          </a:stretch>
        </p:blipFill>
        <p:spPr>
          <a:xfrm>
            <a:off x="3272589" y="2050181"/>
            <a:ext cx="8454991" cy="3686476"/>
          </a:xfrm>
        </p:spPr>
      </p:pic>
    </p:spTree>
    <p:extLst>
      <p:ext uri="{BB962C8B-B14F-4D97-AF65-F5344CB8AC3E}">
        <p14:creationId xmlns:p14="http://schemas.microsoft.com/office/powerpoint/2010/main" val="1658717597"/>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926F-70F8-89B7-7667-B34293CF1D23}"/>
              </a:ext>
            </a:extLst>
          </p:cNvPr>
          <p:cNvSpPr>
            <a:spLocks noGrp="1"/>
          </p:cNvSpPr>
          <p:nvPr>
            <p:ph type="title"/>
          </p:nvPr>
        </p:nvSpPr>
        <p:spPr>
          <a:xfrm>
            <a:off x="510139" y="764373"/>
            <a:ext cx="10996061" cy="1293028"/>
          </a:xfrm>
        </p:spPr>
        <p:txBody>
          <a:bodyPr/>
          <a:lstStyle/>
          <a:p>
            <a:pPr algn="l"/>
            <a:r>
              <a:rPr lang="en-US" b="1" dirty="0">
                <a:latin typeface="Algerian" panose="04020705040A02060702" pitchFamily="82" charset="0"/>
              </a:rPr>
              <a:t>IMPLEMENTATION process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D505824-AFE2-98D6-6EE8-E1F8592E5BB8}"/>
              </a:ext>
            </a:extLst>
          </p:cNvPr>
          <p:cNvSpPr>
            <a:spLocks noGrp="1"/>
          </p:cNvSpPr>
          <p:nvPr>
            <p:ph idx="1"/>
          </p:nvPr>
        </p:nvSpPr>
        <p:spPr>
          <a:xfrm>
            <a:off x="336884" y="1742174"/>
            <a:ext cx="11169316" cy="4476512"/>
          </a:xfrm>
        </p:spPr>
        <p:txBody>
          <a:bodyPr>
            <a:normAutofit/>
          </a:bodyPr>
          <a:lstStyle/>
          <a:p>
            <a:r>
              <a:rPr lang="en-US" sz="2400" dirty="0">
                <a:latin typeface="Times New Roman" panose="02020603050405020304" pitchFamily="18" charset="0"/>
                <a:cs typeface="Times New Roman" panose="02020603050405020304" pitchFamily="18" charset="0"/>
              </a:rPr>
              <a:t>We have implemented this project using python in Google </a:t>
            </a:r>
            <a:r>
              <a:rPr lang="en-US" sz="2400" dirty="0" err="1">
                <a:latin typeface="Times New Roman" panose="02020603050405020304" pitchFamily="18" charset="0"/>
                <a:cs typeface="Times New Roman" panose="02020603050405020304" pitchFamily="18" charset="0"/>
              </a:rPr>
              <a:t>colab</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178899-B34A-5B0A-B8A8-7703095ECB2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0139" y="2569945"/>
            <a:ext cx="10558914" cy="3427051"/>
          </a:xfrm>
          <a:prstGeom prst="rect">
            <a:avLst/>
          </a:prstGeom>
        </p:spPr>
      </p:pic>
    </p:spTree>
    <p:extLst>
      <p:ext uri="{BB962C8B-B14F-4D97-AF65-F5344CB8AC3E}">
        <p14:creationId xmlns:p14="http://schemas.microsoft.com/office/powerpoint/2010/main" val="2984471854"/>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4A74-2C7F-0157-2072-7E9C7D043441}"/>
              </a:ext>
            </a:extLst>
          </p:cNvPr>
          <p:cNvSpPr>
            <a:spLocks noGrp="1"/>
          </p:cNvSpPr>
          <p:nvPr>
            <p:ph type="title"/>
          </p:nvPr>
        </p:nvSpPr>
        <p:spPr>
          <a:xfrm>
            <a:off x="914400" y="269507"/>
            <a:ext cx="10591800" cy="616017"/>
          </a:xfrm>
        </p:spPr>
        <p:txBody>
          <a:bodyPr>
            <a:normAutofit/>
          </a:bodyPr>
          <a:lstStyle/>
          <a:p>
            <a:pPr algn="l"/>
            <a:r>
              <a:rPr lang="en-US" sz="3600" dirty="0">
                <a:latin typeface="Algerian" panose="04020705040A02060702" pitchFamily="82" charset="0"/>
                <a:cs typeface="Times New Roman" panose="02020603050405020304" pitchFamily="18" charset="0"/>
              </a:rPr>
              <a:t>Work flow</a:t>
            </a:r>
            <a:endParaRPr lang="en-IN" sz="3600" dirty="0">
              <a:latin typeface="Algerian" panose="04020705040A02060702" pitchFamily="82"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60052BDB-DC10-A5DE-D62E-6981EAA1A3A2}"/>
              </a:ext>
            </a:extLst>
          </p:cNvPr>
          <p:cNvSpPr>
            <a:spLocks noGrp="1"/>
          </p:cNvSpPr>
          <p:nvPr>
            <p:ph idx="1"/>
          </p:nvPr>
        </p:nvSpPr>
        <p:spPr>
          <a:xfrm>
            <a:off x="685800" y="1068406"/>
            <a:ext cx="10820400" cy="5159906"/>
          </a:xfrm>
        </p:spPr>
        <p:style>
          <a:lnRef idx="0">
            <a:schemeClr val="accent5"/>
          </a:lnRef>
          <a:fillRef idx="3">
            <a:schemeClr val="accent5"/>
          </a:fillRef>
          <a:effectRef idx="3">
            <a:schemeClr val="accent5"/>
          </a:effectRef>
          <a:fontRef idx="minor">
            <a:schemeClr val="lt1"/>
          </a:fontRef>
        </p:style>
        <p:txBody>
          <a:bodyPr/>
          <a:lstStyle/>
          <a:p>
            <a:r>
              <a:rPr lang="en-US" b="1" dirty="0">
                <a:ln w="22225">
                  <a:solidFill>
                    <a:schemeClr val="accent2"/>
                  </a:solidFill>
                  <a:prstDash val="solid"/>
                </a:ln>
                <a:solidFill>
                  <a:schemeClr val="accent2">
                    <a:lumMod val="40000"/>
                    <a:lumOff val="60000"/>
                  </a:schemeClr>
                </a:solidFill>
              </a:rPr>
              <a:t> </a:t>
            </a:r>
            <a:endParaRPr lang="en-IN" b="1" dirty="0">
              <a:ln w="22225">
                <a:solidFill>
                  <a:schemeClr val="accent2"/>
                </a:solidFill>
                <a:prstDash val="solid"/>
              </a:ln>
              <a:solidFill>
                <a:schemeClr val="accent2">
                  <a:lumMod val="40000"/>
                  <a:lumOff val="60000"/>
                </a:schemeClr>
              </a:solidFill>
            </a:endParaRPr>
          </a:p>
        </p:txBody>
      </p:sp>
      <p:sp>
        <p:nvSpPr>
          <p:cNvPr id="21" name="Rectangle: Rounded Corners 20">
            <a:extLst>
              <a:ext uri="{FF2B5EF4-FFF2-40B4-BE49-F238E27FC236}">
                <a16:creationId xmlns:a16="http://schemas.microsoft.com/office/drawing/2014/main" id="{50A32A1B-2343-4335-DCAC-F93AE941FFAF}"/>
              </a:ext>
            </a:extLst>
          </p:cNvPr>
          <p:cNvSpPr/>
          <p:nvPr/>
        </p:nvSpPr>
        <p:spPr>
          <a:xfrm>
            <a:off x="2358190" y="1164657"/>
            <a:ext cx="2284396" cy="924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data</a:t>
            </a:r>
            <a:endParaRPr lang="en-IN" dirty="0"/>
          </a:p>
        </p:txBody>
      </p:sp>
      <p:sp>
        <p:nvSpPr>
          <p:cNvPr id="22" name="Rectangle: Rounded Corners 21">
            <a:extLst>
              <a:ext uri="{FF2B5EF4-FFF2-40B4-BE49-F238E27FC236}">
                <a16:creationId xmlns:a16="http://schemas.microsoft.com/office/drawing/2014/main" id="{380704B0-BAD0-C534-5C04-2305CA8E3C1C}"/>
              </a:ext>
            </a:extLst>
          </p:cNvPr>
          <p:cNvSpPr/>
          <p:nvPr/>
        </p:nvSpPr>
        <p:spPr>
          <a:xfrm>
            <a:off x="5816868" y="1164658"/>
            <a:ext cx="1973179" cy="924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endParaRPr lang="en-IN" dirty="0"/>
          </a:p>
        </p:txBody>
      </p:sp>
      <p:sp>
        <p:nvSpPr>
          <p:cNvPr id="23" name="Rectangle: Rounded Corners 22">
            <a:extLst>
              <a:ext uri="{FF2B5EF4-FFF2-40B4-BE49-F238E27FC236}">
                <a16:creationId xmlns:a16="http://schemas.microsoft.com/office/drawing/2014/main" id="{538DD3C0-2374-14EE-713F-366A2396AEDD}"/>
              </a:ext>
            </a:extLst>
          </p:cNvPr>
          <p:cNvSpPr/>
          <p:nvPr/>
        </p:nvSpPr>
        <p:spPr>
          <a:xfrm>
            <a:off x="8345102" y="1164658"/>
            <a:ext cx="2964581" cy="113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the data</a:t>
            </a:r>
            <a:endParaRPr lang="en-IN" dirty="0"/>
          </a:p>
        </p:txBody>
      </p:sp>
      <p:sp>
        <p:nvSpPr>
          <p:cNvPr id="24" name="Rectangle: Rounded Corners 23">
            <a:extLst>
              <a:ext uri="{FF2B5EF4-FFF2-40B4-BE49-F238E27FC236}">
                <a16:creationId xmlns:a16="http://schemas.microsoft.com/office/drawing/2014/main" id="{1D2AC48A-3196-50BF-3392-61DD3866DF10}"/>
              </a:ext>
            </a:extLst>
          </p:cNvPr>
          <p:cNvSpPr/>
          <p:nvPr/>
        </p:nvSpPr>
        <p:spPr>
          <a:xfrm>
            <a:off x="8345103" y="2861109"/>
            <a:ext cx="2964580" cy="113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 the data</a:t>
            </a:r>
            <a:endParaRPr lang="en-IN" dirty="0"/>
          </a:p>
        </p:txBody>
      </p:sp>
      <p:sp>
        <p:nvSpPr>
          <p:cNvPr id="25" name="Rectangle: Rounded Corners 24">
            <a:extLst>
              <a:ext uri="{FF2B5EF4-FFF2-40B4-BE49-F238E27FC236}">
                <a16:creationId xmlns:a16="http://schemas.microsoft.com/office/drawing/2014/main" id="{A7BF4DC1-1DF0-287D-2F9E-9DB436CF23CA}"/>
              </a:ext>
            </a:extLst>
          </p:cNvPr>
          <p:cNvSpPr/>
          <p:nvPr/>
        </p:nvSpPr>
        <p:spPr>
          <a:xfrm>
            <a:off x="8420903" y="4557560"/>
            <a:ext cx="2888780" cy="991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the dataset into training and testing</a:t>
            </a:r>
            <a:endParaRPr lang="en-IN" dirty="0"/>
          </a:p>
        </p:txBody>
      </p:sp>
      <p:sp>
        <p:nvSpPr>
          <p:cNvPr id="26" name="Rectangle: Rounded Corners 25">
            <a:extLst>
              <a:ext uri="{FF2B5EF4-FFF2-40B4-BE49-F238E27FC236}">
                <a16:creationId xmlns:a16="http://schemas.microsoft.com/office/drawing/2014/main" id="{8AE6DA63-1C44-C058-F402-439C68B4F139}"/>
              </a:ext>
            </a:extLst>
          </p:cNvPr>
          <p:cNvSpPr/>
          <p:nvPr/>
        </p:nvSpPr>
        <p:spPr>
          <a:xfrm>
            <a:off x="5345230" y="4648999"/>
            <a:ext cx="2444817" cy="991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data using any ML model</a:t>
            </a:r>
            <a:endParaRPr lang="en-IN" dirty="0"/>
          </a:p>
        </p:txBody>
      </p:sp>
      <p:sp>
        <p:nvSpPr>
          <p:cNvPr id="27" name="Rectangle: Rounded Corners 26">
            <a:extLst>
              <a:ext uri="{FF2B5EF4-FFF2-40B4-BE49-F238E27FC236}">
                <a16:creationId xmlns:a16="http://schemas.microsoft.com/office/drawing/2014/main" id="{0B7A877F-3F20-6E73-1BAD-9224A39E9979}"/>
              </a:ext>
            </a:extLst>
          </p:cNvPr>
          <p:cNvSpPr/>
          <p:nvPr/>
        </p:nvSpPr>
        <p:spPr>
          <a:xfrm>
            <a:off x="2358190" y="4576811"/>
            <a:ext cx="2284396" cy="991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 the model using Testing data</a:t>
            </a:r>
            <a:endParaRPr lang="en-IN" dirty="0"/>
          </a:p>
        </p:txBody>
      </p:sp>
      <p:sp>
        <p:nvSpPr>
          <p:cNvPr id="28" name="Arrow: Right 27">
            <a:extLst>
              <a:ext uri="{FF2B5EF4-FFF2-40B4-BE49-F238E27FC236}">
                <a16:creationId xmlns:a16="http://schemas.microsoft.com/office/drawing/2014/main" id="{A8A50F05-B555-E4F7-8301-8977BF52B30E}"/>
              </a:ext>
            </a:extLst>
          </p:cNvPr>
          <p:cNvSpPr/>
          <p:nvPr/>
        </p:nvSpPr>
        <p:spPr>
          <a:xfrm>
            <a:off x="4851133" y="1626669"/>
            <a:ext cx="683393" cy="250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Right 28">
            <a:extLst>
              <a:ext uri="{FF2B5EF4-FFF2-40B4-BE49-F238E27FC236}">
                <a16:creationId xmlns:a16="http://schemas.microsoft.com/office/drawing/2014/main" id="{8B539116-840F-8429-AA1B-10C9DFB766DD}"/>
              </a:ext>
            </a:extLst>
          </p:cNvPr>
          <p:cNvSpPr/>
          <p:nvPr/>
        </p:nvSpPr>
        <p:spPr>
          <a:xfrm>
            <a:off x="7900736" y="1722922"/>
            <a:ext cx="319239" cy="154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9B2DE69A-85C2-E061-6290-FC0ACBDF1A2A}"/>
              </a:ext>
            </a:extLst>
          </p:cNvPr>
          <p:cNvSpPr/>
          <p:nvPr/>
        </p:nvSpPr>
        <p:spPr>
          <a:xfrm>
            <a:off x="9750392" y="2406315"/>
            <a:ext cx="269507" cy="4547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C5692BAA-2F1C-CA99-AB82-FC7B6F0057DA}"/>
              </a:ext>
            </a:extLst>
          </p:cNvPr>
          <p:cNvSpPr/>
          <p:nvPr/>
        </p:nvSpPr>
        <p:spPr>
          <a:xfrm>
            <a:off x="9827392" y="4071486"/>
            <a:ext cx="308010" cy="394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6086E31-FAF6-2C6C-74AA-D283F55C00A7}"/>
              </a:ext>
            </a:extLst>
          </p:cNvPr>
          <p:cNvSpPr/>
          <p:nvPr/>
        </p:nvSpPr>
        <p:spPr>
          <a:xfrm>
            <a:off x="7900736" y="5014762"/>
            <a:ext cx="444366" cy="1540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 33">
            <a:extLst>
              <a:ext uri="{FF2B5EF4-FFF2-40B4-BE49-F238E27FC236}">
                <a16:creationId xmlns:a16="http://schemas.microsoft.com/office/drawing/2014/main" id="{AAA20180-A6EF-C63A-3C9C-CB24BDB1A0C3}"/>
              </a:ext>
            </a:extLst>
          </p:cNvPr>
          <p:cNvSpPr/>
          <p:nvPr/>
        </p:nvSpPr>
        <p:spPr>
          <a:xfrm>
            <a:off x="5284269" y="5101389"/>
            <a:ext cx="6096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Left 36">
            <a:extLst>
              <a:ext uri="{FF2B5EF4-FFF2-40B4-BE49-F238E27FC236}">
                <a16:creationId xmlns:a16="http://schemas.microsoft.com/office/drawing/2014/main" id="{814C3956-5BB8-E442-D389-F43FDB3536A5}"/>
              </a:ext>
            </a:extLst>
          </p:cNvPr>
          <p:cNvSpPr/>
          <p:nvPr/>
        </p:nvSpPr>
        <p:spPr>
          <a:xfrm>
            <a:off x="4703547" y="5014762"/>
            <a:ext cx="611202" cy="2502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6943765"/>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4311-D569-B8BB-E981-16F6ED4A8397}"/>
              </a:ext>
            </a:extLst>
          </p:cNvPr>
          <p:cNvSpPr>
            <a:spLocks noGrp="1"/>
          </p:cNvSpPr>
          <p:nvPr>
            <p:ph type="title"/>
          </p:nvPr>
        </p:nvSpPr>
        <p:spPr>
          <a:xfrm>
            <a:off x="760396" y="539015"/>
            <a:ext cx="10745804" cy="837398"/>
          </a:xfrm>
        </p:spPr>
        <p:txBody>
          <a:bodyPr>
            <a:normAutofit fontScale="90000"/>
          </a:bodyPr>
          <a:lstStyle/>
          <a:p>
            <a:pPr algn="l"/>
            <a:r>
              <a:rPr lang="en-US" b="1" dirty="0">
                <a:latin typeface="Algerian" panose="04020705040A02060702" pitchFamily="82" charset="0"/>
              </a:rPr>
              <a:t>OUTPUT RESULTS OF DIFFERENT ALGORITHMS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D4C9933-5940-EB55-B0B6-0F50887653AA}"/>
              </a:ext>
            </a:extLst>
          </p:cNvPr>
          <p:cNvSpPr>
            <a:spLocks noGrp="1"/>
          </p:cNvSpPr>
          <p:nvPr>
            <p:ph idx="1"/>
          </p:nvPr>
        </p:nvSpPr>
        <p:spPr>
          <a:xfrm>
            <a:off x="685800" y="1463040"/>
            <a:ext cx="10820400" cy="4755645"/>
          </a:xfrm>
        </p:spPr>
        <p:txBody>
          <a:bodyPr/>
          <a:lstStyle/>
          <a:p>
            <a:pPr marL="0" lvl="0" indent="0" algn="just">
              <a:lnSpc>
                <a:spcPts val="1875"/>
              </a:lnSpc>
              <a:spcBef>
                <a:spcPts val="300"/>
              </a:spcBef>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2400" b="1"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Logistic Regression has a </a:t>
            </a:r>
            <a:r>
              <a:rPr lang="en-IN" sz="2000" dirty="0" err="1">
                <a:effectLst/>
                <a:latin typeface="Times New Roman" panose="02020603050405020304" pitchFamily="18" charset="0"/>
                <a:ea typeface="PMingLiU" panose="02020500000000000000" pitchFamily="18" charset="-120"/>
                <a:cs typeface="Times New Roman" panose="02020603050405020304" pitchFamily="18" charset="0"/>
              </a:rPr>
              <a:t>trainning</a:t>
            </a: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 accuracy score of </a:t>
            </a:r>
            <a:r>
              <a:rPr lang="en-IN" sz="2000" b="1" dirty="0">
                <a:effectLst/>
                <a:latin typeface="Times New Roman" panose="02020603050405020304" pitchFamily="18" charset="0"/>
                <a:ea typeface="PMingLiU" panose="02020500000000000000" pitchFamily="18" charset="-120"/>
                <a:cs typeface="Times New Roman" panose="02020603050405020304" pitchFamily="18" charset="0"/>
              </a:rPr>
              <a:t>93.0 %</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Roc score of Logistic Regression:  0.9504786931655048</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spcAft>
                <a:spcPts val="800"/>
              </a:spcAft>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Evaluation metrics of Logistic Regression</a:t>
            </a:r>
          </a:p>
          <a:p>
            <a:pPr marL="0" lvl="0" indent="0" algn="just">
              <a:lnSpc>
                <a:spcPts val="1875"/>
              </a:lnSpc>
              <a:spcBef>
                <a:spcPts val="300"/>
              </a:spcBef>
              <a:spcAft>
                <a:spcPts val="800"/>
              </a:spcAft>
              <a:buNone/>
            </a:pP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9861E1-5DD1-CD83-BA90-CAB070A11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2" y="2877953"/>
            <a:ext cx="6227546" cy="28157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384868B-9C6F-DDFB-22E7-4EC622C54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964" y="2701489"/>
            <a:ext cx="4470400" cy="3168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3568839"/>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E7DE-D6CC-BED1-C7F2-926FCDB317CC}"/>
              </a:ext>
            </a:extLst>
          </p:cNvPr>
          <p:cNvSpPr>
            <a:spLocks noGrp="1"/>
          </p:cNvSpPr>
          <p:nvPr>
            <p:ph type="title"/>
          </p:nvPr>
        </p:nvSpPr>
        <p:spPr>
          <a:xfrm>
            <a:off x="779646" y="500515"/>
            <a:ext cx="10173903" cy="673767"/>
          </a:xfrm>
        </p:spPr>
        <p:txBody>
          <a:bodyPr>
            <a:normAutofit/>
          </a:bodyPr>
          <a:lstStyle/>
          <a:p>
            <a:pPr algn="l"/>
            <a:r>
              <a:rPr lang="en-US" sz="2400" b="1" dirty="0">
                <a:latin typeface="Algerian" panose="04020705040A02060702" pitchFamily="82" charset="0"/>
              </a:rPr>
              <a:t>continue</a:t>
            </a:r>
            <a:endParaRPr lang="en-IN" sz="2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7F29E66-B422-927A-6D50-019DF233D396}"/>
              </a:ext>
            </a:extLst>
          </p:cNvPr>
          <p:cNvSpPr>
            <a:spLocks noGrp="1"/>
          </p:cNvSpPr>
          <p:nvPr>
            <p:ph idx="1"/>
          </p:nvPr>
        </p:nvSpPr>
        <p:spPr>
          <a:xfrm>
            <a:off x="685800" y="1106906"/>
            <a:ext cx="10820400" cy="5111780"/>
          </a:xfrm>
        </p:spPr>
        <p:txBody>
          <a:bodyPr>
            <a:normAutofit/>
          </a:bodyPr>
          <a:lstStyle/>
          <a:p>
            <a:pPr marL="342900" lvl="0" indent="-342900" algn="just">
              <a:lnSpc>
                <a:spcPts val="1875"/>
              </a:lnSpc>
              <a:spcBef>
                <a:spcPts val="300"/>
              </a:spcBef>
              <a:buFont typeface="Wingdings" panose="05000000000000000000" pitchFamily="2" charset="2"/>
              <a:buChar char=""/>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Decision Tree has a training accuracy score of </a:t>
            </a:r>
            <a:r>
              <a:rPr lang="en-IN" sz="2000" b="1" dirty="0">
                <a:effectLst/>
                <a:latin typeface="Times New Roman" panose="02020603050405020304" pitchFamily="18" charset="0"/>
                <a:ea typeface="PMingLiU" panose="02020500000000000000" pitchFamily="18" charset="-120"/>
                <a:cs typeface="Times New Roman" panose="02020603050405020304" pitchFamily="18" charset="0"/>
              </a:rPr>
              <a:t>91.0 %</a:t>
            </a: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 </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buFont typeface="Wingdings" panose="05000000000000000000" pitchFamily="2" charset="2"/>
              <a:buChar char=""/>
            </a:pPr>
            <a:r>
              <a:rPr lang="en-IN" sz="2000" dirty="0">
                <a:effectLst/>
                <a:latin typeface="Courier New" panose="02070309020205020404" pitchFamily="49" charset="0"/>
                <a:ea typeface="PMingLiU" panose="02020500000000000000" pitchFamily="18" charset="-120"/>
                <a:cs typeface="Times New Roman" panose="02020603050405020304" pitchFamily="18" charset="0"/>
              </a:rPr>
              <a:t> </a:t>
            </a: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Roc score of Decision Tree Classifier:  0.9363684063946344.</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spcAft>
                <a:spcPts val="800"/>
              </a:spcAft>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Evaluation metrics of Logistic Regression </a:t>
            </a:r>
          </a:p>
          <a:p>
            <a:pPr marL="0" lvl="0" indent="0" algn="just">
              <a:lnSpc>
                <a:spcPts val="1875"/>
              </a:lnSpc>
              <a:spcBef>
                <a:spcPts val="300"/>
              </a:spcBef>
              <a:spcAft>
                <a:spcPts val="800"/>
              </a:spcAft>
              <a:buNone/>
            </a:pP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IN" sz="2000" dirty="0"/>
          </a:p>
        </p:txBody>
      </p:sp>
      <p:pic>
        <p:nvPicPr>
          <p:cNvPr id="4" name="Picture 3">
            <a:extLst>
              <a:ext uri="{FF2B5EF4-FFF2-40B4-BE49-F238E27FC236}">
                <a16:creationId xmlns:a16="http://schemas.microsoft.com/office/drawing/2014/main" id="{915178AC-0D99-9077-B2E9-80DB08BA8B8A}"/>
              </a:ext>
            </a:extLst>
          </p:cNvPr>
          <p:cNvPicPr>
            <a:picLocks noChangeAspect="1"/>
          </p:cNvPicPr>
          <p:nvPr/>
        </p:nvPicPr>
        <p:blipFill>
          <a:blip r:embed="rId2"/>
          <a:stretch>
            <a:fillRect/>
          </a:stretch>
        </p:blipFill>
        <p:spPr>
          <a:xfrm>
            <a:off x="779646" y="2790992"/>
            <a:ext cx="4375150" cy="25273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E226EE6-5BAF-0413-BFFA-81CED7EF1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33" y="2617737"/>
            <a:ext cx="5544152" cy="2993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3764316"/>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E548-DC98-F99A-72D8-E6655B413470}"/>
              </a:ext>
            </a:extLst>
          </p:cNvPr>
          <p:cNvSpPr>
            <a:spLocks noGrp="1"/>
          </p:cNvSpPr>
          <p:nvPr>
            <p:ph type="title"/>
          </p:nvPr>
        </p:nvSpPr>
        <p:spPr>
          <a:xfrm>
            <a:off x="596766" y="327259"/>
            <a:ext cx="10909434" cy="635267"/>
          </a:xfrm>
        </p:spPr>
        <p:txBody>
          <a:bodyPr>
            <a:normAutofit fontScale="90000"/>
          </a:bodyPr>
          <a:lstStyle/>
          <a:p>
            <a:pPr algn="l"/>
            <a:r>
              <a:rPr lang="en-US" dirty="0">
                <a:latin typeface="Algerian" panose="04020705040A02060702" pitchFamily="82" charset="0"/>
              </a:rPr>
              <a:t>Continue..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47A21BB-C892-2A93-97A6-6DC6AE4CEE34}"/>
              </a:ext>
            </a:extLst>
          </p:cNvPr>
          <p:cNvSpPr>
            <a:spLocks noGrp="1"/>
          </p:cNvSpPr>
          <p:nvPr>
            <p:ph idx="1"/>
          </p:nvPr>
        </p:nvSpPr>
        <p:spPr>
          <a:xfrm>
            <a:off x="685800" y="1068404"/>
            <a:ext cx="10820400" cy="5462337"/>
          </a:xfrm>
        </p:spPr>
        <p:txBody>
          <a:bodyPr/>
          <a:lstStyle/>
          <a:p>
            <a:pPr marL="342900" lvl="0" indent="-342900">
              <a:lnSpc>
                <a:spcPts val="1875"/>
              </a:lnSpc>
              <a:spcBef>
                <a:spcPts val="300"/>
              </a:spcBef>
              <a:buFont typeface="Wingdings" panose="05000000000000000000" pitchFamily="2" charset="2"/>
              <a:buChar char=""/>
            </a:pPr>
            <a:r>
              <a:rPr lang="en-IN" sz="2000" b="1" dirty="0">
                <a:effectLst/>
                <a:latin typeface="Times New Roman" panose="02020603050405020304" pitchFamily="18" charset="0"/>
                <a:ea typeface="PMingLiU" panose="02020500000000000000" pitchFamily="18" charset="-120"/>
                <a:cs typeface="Times New Roman" panose="02020603050405020304" pitchFamily="18" charset="0"/>
              </a:rPr>
              <a:t>SVM:</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SVM has a training accuracy score of 93.0 %</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Roc score of Support Vector Classifier:  0.9467680853996071</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Evaluation metrics of </a:t>
            </a:r>
            <a:r>
              <a:rPr lang="en-IN" sz="2000" dirty="0" err="1">
                <a:effectLst/>
                <a:latin typeface="Times New Roman" panose="02020603050405020304" pitchFamily="18" charset="0"/>
                <a:ea typeface="PMingLiU" panose="02020500000000000000" pitchFamily="18" charset="-120"/>
                <a:cs typeface="Times New Roman" panose="02020603050405020304" pitchFamily="18" charset="0"/>
              </a:rPr>
              <a:t>svm</a:t>
            </a: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 are</a:t>
            </a:r>
          </a:p>
          <a:p>
            <a:pPr marL="0" lvl="0" indent="0">
              <a:lnSpc>
                <a:spcPts val="1875"/>
              </a:lnSpc>
              <a:spcBef>
                <a:spcPts val="300"/>
              </a:spcBef>
              <a:buNone/>
            </a:pP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p:txBody>
      </p:sp>
      <p:pic>
        <p:nvPicPr>
          <p:cNvPr id="6" name="Picture 5">
            <a:extLst>
              <a:ext uri="{FF2B5EF4-FFF2-40B4-BE49-F238E27FC236}">
                <a16:creationId xmlns:a16="http://schemas.microsoft.com/office/drawing/2014/main" id="{01FFFAD1-FA00-65CB-110F-0F19E8C7B4FC}"/>
              </a:ext>
            </a:extLst>
          </p:cNvPr>
          <p:cNvPicPr>
            <a:picLocks noChangeAspect="1"/>
          </p:cNvPicPr>
          <p:nvPr/>
        </p:nvPicPr>
        <p:blipFill>
          <a:blip r:embed="rId2"/>
          <a:stretch>
            <a:fillRect/>
          </a:stretch>
        </p:blipFill>
        <p:spPr>
          <a:xfrm>
            <a:off x="876165" y="2935371"/>
            <a:ext cx="4318000" cy="252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F512443-3FE6-27E8-04C7-21BFC41F7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483" y="2810577"/>
            <a:ext cx="4514215" cy="2979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395841"/>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FBB3-BA50-2051-9C3A-8504DEBB3911}"/>
              </a:ext>
            </a:extLst>
          </p:cNvPr>
          <p:cNvSpPr>
            <a:spLocks noGrp="1"/>
          </p:cNvSpPr>
          <p:nvPr>
            <p:ph type="title"/>
          </p:nvPr>
        </p:nvSpPr>
        <p:spPr>
          <a:xfrm>
            <a:off x="808522" y="764373"/>
            <a:ext cx="10697678" cy="708292"/>
          </a:xfrm>
        </p:spPr>
        <p:txBody>
          <a:bodyPr/>
          <a:lstStyle/>
          <a:p>
            <a:pPr algn="l"/>
            <a:r>
              <a:rPr lang="en-US" dirty="0">
                <a:latin typeface="Algerian" panose="04020705040A02060702" pitchFamily="82" charset="0"/>
              </a:rPr>
              <a:t>Continue..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CCAF2AF-FA27-B47A-5439-4B3F76FECA5E}"/>
              </a:ext>
            </a:extLst>
          </p:cNvPr>
          <p:cNvSpPr>
            <a:spLocks noGrp="1"/>
          </p:cNvSpPr>
          <p:nvPr>
            <p:ph idx="1"/>
          </p:nvPr>
        </p:nvSpPr>
        <p:spPr>
          <a:xfrm>
            <a:off x="685800" y="1472666"/>
            <a:ext cx="10820400" cy="4918510"/>
          </a:xfrm>
        </p:spPr>
        <p:txBody>
          <a:bodyPr/>
          <a:lstStyle/>
          <a:p>
            <a:pPr marL="342900" lvl="0" indent="-342900">
              <a:lnSpc>
                <a:spcPts val="1875"/>
              </a:lnSpc>
              <a:spcBef>
                <a:spcPts val="300"/>
              </a:spcBef>
              <a:buFont typeface="Wingdings" panose="05000000000000000000" pitchFamily="2" charset="2"/>
              <a:buChar char=""/>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1800" dirty="0" err="1">
                <a:effectLst/>
                <a:latin typeface="Times New Roman" panose="02020603050405020304" pitchFamily="18" charset="0"/>
                <a:ea typeface="PMingLiU" panose="02020500000000000000" pitchFamily="18" charset="-120"/>
                <a:cs typeface="Times New Roman" panose="02020603050405020304" pitchFamily="18" charset="0"/>
              </a:rPr>
              <a:t>Knn</a:t>
            </a: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 has a training accuracy score of 93.0 %</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spcAft>
                <a:spcPts val="800"/>
              </a:spcAft>
              <a:buFont typeface="Wingdings" panose="05000000000000000000" pitchFamily="2" charset="2"/>
              <a:buChar char=""/>
            </a:pP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Roc score of K-</a:t>
            </a:r>
            <a:r>
              <a:rPr lang="en-IN" sz="1800" dirty="0" err="1">
                <a:effectLst/>
                <a:latin typeface="Times New Roman" panose="02020603050405020304" pitchFamily="18" charset="0"/>
                <a:ea typeface="PMingLiU" panose="02020500000000000000" pitchFamily="18" charset="-120"/>
                <a:cs typeface="Times New Roman" panose="02020603050405020304" pitchFamily="18" charset="0"/>
              </a:rPr>
              <a:t>Nearst</a:t>
            </a: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IN" sz="1800" dirty="0" err="1">
                <a:effectLst/>
                <a:latin typeface="Times New Roman" panose="02020603050405020304" pitchFamily="18" charset="0"/>
                <a:ea typeface="PMingLiU" panose="02020500000000000000" pitchFamily="18" charset="-120"/>
                <a:cs typeface="Times New Roman" panose="02020603050405020304" pitchFamily="18" charset="0"/>
              </a:rPr>
              <a:t>Neighbors</a:t>
            </a: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  0.9431410999965546</a:t>
            </a:r>
          </a:p>
          <a:p>
            <a:pPr marL="342900" lvl="0" indent="-342900">
              <a:lnSpc>
                <a:spcPts val="1875"/>
              </a:lnSpc>
              <a:spcBef>
                <a:spcPts val="300"/>
              </a:spcBef>
              <a:buFont typeface="Wingdings" panose="05000000000000000000" pitchFamily="2" charset="2"/>
              <a:buChar char=""/>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Random Forest has a training accuracy score of 94.0 % </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buFont typeface="Wingdings" panose="05000000000000000000" pitchFamily="2" charset="2"/>
              <a:buChar char=""/>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spcAft>
                <a:spcPts val="800"/>
              </a:spcAft>
              <a:buFont typeface="Wingdings" panose="05000000000000000000" pitchFamily="2" charset="2"/>
              <a:buChar char=""/>
            </a:pPr>
            <a:r>
              <a:rPr lang="en-IN" sz="1800" dirty="0">
                <a:effectLst/>
                <a:latin typeface="Courier New" panose="02070309020205020404" pitchFamily="49" charset="0"/>
                <a:ea typeface="PMingLiU" panose="02020500000000000000" pitchFamily="18" charset="-120"/>
                <a:cs typeface="Times New Roman" panose="02020603050405020304" pitchFamily="18" charset="0"/>
              </a:rPr>
              <a:t> </a:t>
            </a:r>
            <a:r>
              <a:rPr lang="en-IN" sz="1800" dirty="0">
                <a:effectLst/>
                <a:latin typeface="Times New Roman" panose="02020603050405020304" pitchFamily="18" charset="0"/>
                <a:ea typeface="PMingLiU" panose="02020500000000000000" pitchFamily="18" charset="-120"/>
                <a:cs typeface="Times New Roman" panose="02020603050405020304" pitchFamily="18" charset="0"/>
              </a:rPr>
              <a:t>Naïve bayes Model accuracy score: 0.8883</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ts val="1875"/>
              </a:lnSpc>
              <a:spcBef>
                <a:spcPts val="300"/>
              </a:spcBef>
              <a:spcAft>
                <a:spcPts val="800"/>
              </a:spcAft>
              <a:buFont typeface="Wingdings" panose="05000000000000000000" pitchFamily="2" charset="2"/>
              <a:buChar char=""/>
            </a:pP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IN" sz="1800" dirty="0">
                <a:effectLst/>
                <a:latin typeface="Times New Roman" panose="02020603050405020304" pitchFamily="18" charset="0"/>
                <a:ea typeface="PMingLiU" panose="02020500000000000000" pitchFamily="18" charset="-120"/>
              </a:rPr>
              <a:t>Evaluation metrics of KNN is </a:t>
            </a:r>
          </a:p>
          <a:p>
            <a:pPr marL="0" indent="0">
              <a:buNone/>
            </a:pPr>
            <a:endParaRPr lang="en-IN" dirty="0"/>
          </a:p>
        </p:txBody>
      </p:sp>
      <p:pic>
        <p:nvPicPr>
          <p:cNvPr id="4" name="Picture 3">
            <a:extLst>
              <a:ext uri="{FF2B5EF4-FFF2-40B4-BE49-F238E27FC236}">
                <a16:creationId xmlns:a16="http://schemas.microsoft.com/office/drawing/2014/main" id="{D41A6E0A-5771-CAE2-9FF0-F1996D0A45B4}"/>
              </a:ext>
            </a:extLst>
          </p:cNvPr>
          <p:cNvPicPr>
            <a:picLocks noChangeAspect="1"/>
          </p:cNvPicPr>
          <p:nvPr/>
        </p:nvPicPr>
        <p:blipFill>
          <a:blip r:embed="rId2"/>
          <a:stretch>
            <a:fillRect/>
          </a:stretch>
        </p:blipFill>
        <p:spPr>
          <a:xfrm>
            <a:off x="793148" y="3739416"/>
            <a:ext cx="5003800" cy="2578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BF2C7407-1B42-7882-ED0A-B5D6C07EB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452" y="3726649"/>
            <a:ext cx="4851400" cy="25908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5545322"/>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68F8-FE72-8BBB-4E5D-6AE1EC892DA1}"/>
              </a:ext>
            </a:extLst>
          </p:cNvPr>
          <p:cNvSpPr>
            <a:spLocks noGrp="1"/>
          </p:cNvSpPr>
          <p:nvPr>
            <p:ph type="title"/>
          </p:nvPr>
        </p:nvSpPr>
        <p:spPr>
          <a:xfrm>
            <a:off x="885524" y="394637"/>
            <a:ext cx="10620676" cy="924024"/>
          </a:xfrm>
        </p:spPr>
        <p:txBody>
          <a:bodyPr/>
          <a:lstStyle/>
          <a:p>
            <a:pPr algn="l"/>
            <a:r>
              <a:rPr lang="en-US" b="1" dirty="0">
                <a:latin typeface="Algerian" panose="04020705040A02060702" pitchFamily="82" charset="0"/>
              </a:rPr>
              <a:t>Conclusion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24357CE-4C03-49E9-6762-509B53D8C9FF}"/>
              </a:ext>
            </a:extLst>
          </p:cNvPr>
          <p:cNvSpPr>
            <a:spLocks noGrp="1"/>
          </p:cNvSpPr>
          <p:nvPr>
            <p:ph idx="1"/>
          </p:nvPr>
        </p:nvSpPr>
        <p:spPr>
          <a:xfrm>
            <a:off x="685800" y="1318661"/>
            <a:ext cx="10820400" cy="5144701"/>
          </a:xfrm>
        </p:spPr>
        <p:txBody>
          <a:bodyPr>
            <a:normAutofit/>
          </a:bodyPr>
          <a:lstStyle/>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conclusion, machine learning algorithms are an effective way to detect credit card fraud. With the rise of online transactions, credit card fraud has become a significant concern for individuals and businesses. Machine learning algorithms can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large amounts of data and identify patterns and anomalies that indicate fraud. By using techniques such as supervised and unsupervised learning, feature engineering, and data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algorithms can achieve high accuracy in detecting credit card fraud. Furthermore, with the continuous advancements in technology, these algorithms can be continuously improved to stay ahead of evolving fraud tactics. Overall, the application of machine learning in credit card fraud detection has the potential to save businesses and consumers billions of dollars each year while ensuring a safer and more secure financial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system.Among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different algorithms used Random forest has showed highest accuracy score of 94%.</a:t>
            </a:r>
            <a:endParaRPr lang="en-IN" sz="2400" dirty="0">
              <a:effectLst/>
              <a:latin typeface="Times New Roman" panose="02020603050405020304" pitchFamily="18" charset="0"/>
              <a:ea typeface="PMingLiU" panose="02020500000000000000" pitchFamily="18" charset="-12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02467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0651-3BF3-F24B-1218-CA32EFE54859}"/>
              </a:ext>
            </a:extLst>
          </p:cNvPr>
          <p:cNvSpPr>
            <a:spLocks noGrp="1"/>
          </p:cNvSpPr>
          <p:nvPr>
            <p:ph type="title"/>
          </p:nvPr>
        </p:nvSpPr>
        <p:spPr>
          <a:xfrm>
            <a:off x="904775" y="279133"/>
            <a:ext cx="10601425" cy="952901"/>
          </a:xfrm>
        </p:spPr>
        <p:txBody>
          <a:bodyPr/>
          <a:lstStyle/>
          <a:p>
            <a:pPr algn="l"/>
            <a:r>
              <a:rPr lang="en-US" b="1" dirty="0">
                <a:latin typeface="Algerian" panose="04020705040A02060702" pitchFamily="82" charset="0"/>
              </a:rPr>
              <a:t>PROBLEM STATEMENT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ACCA54EA-550C-2EFD-14BF-68FC6BEB6055}"/>
              </a:ext>
            </a:extLst>
          </p:cNvPr>
          <p:cNvSpPr>
            <a:spLocks noGrp="1"/>
          </p:cNvSpPr>
          <p:nvPr>
            <p:ph idx="1"/>
          </p:nvPr>
        </p:nvSpPr>
        <p:spPr>
          <a:xfrm>
            <a:off x="173255" y="1511166"/>
            <a:ext cx="11896825" cy="5067701"/>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Credit Card Fraud Detection with Machine Learning</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Collect data on credit card transactions, including the transaction amount, timestamp, and location. You can obtain this data from your financial institution or from sources like Kaggle.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Cleaning and Preprocessing: </a:t>
            </a:r>
            <a:r>
              <a:rPr lang="en-US" dirty="0">
                <a:latin typeface="Times New Roman" panose="02020603050405020304" pitchFamily="18" charset="0"/>
                <a:cs typeface="Times New Roman" panose="02020603050405020304" pitchFamily="18" charset="0"/>
              </a:rPr>
              <a:t>Clean the data by removing duplicates, filling missing values, and removing outliers. Then preprocess the data by transforming it into a usable format, such as changing categorical data to numerical data and scaling the data.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Build a model to predict credit card fraud based on the transaction data</a:t>
            </a:r>
            <a:r>
              <a:rPr lang="en-US" dirty="0">
                <a:latin typeface="Times New Roman" panose="02020603050405020304" pitchFamily="18" charset="0"/>
                <a:cs typeface="Times New Roman" panose="02020603050405020304" pitchFamily="18" charset="0"/>
              </a:rPr>
              <a:t>. This could include classification models like logistic regression, decision trees, or random forests.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Evaluate the model's performance using metrics like accuracy, precision, and recall. This will help you determine if the model is effective and if you need to make any adjustments.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Results Interpretation</a:t>
            </a:r>
            <a:r>
              <a:rPr lang="en-US" dirty="0">
                <a:latin typeface="Times New Roman" panose="02020603050405020304" pitchFamily="18" charset="0"/>
                <a:cs typeface="Times New Roman" panose="02020603050405020304" pitchFamily="18" charset="0"/>
              </a:rPr>
              <a:t>: Interpret the results of the analysis and present them in a clear and concise way. This could include creating visualizations, writing a report, or presenting the findings to stakeholders.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856861"/>
      </p:ext>
    </p:ext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7039-CFBE-F9D2-AEF4-44795E071A75}"/>
              </a:ext>
            </a:extLst>
          </p:cNvPr>
          <p:cNvSpPr>
            <a:spLocks noGrp="1"/>
          </p:cNvSpPr>
          <p:nvPr>
            <p:ph type="title"/>
          </p:nvPr>
        </p:nvSpPr>
        <p:spPr>
          <a:xfrm>
            <a:off x="866274" y="764373"/>
            <a:ext cx="10639926" cy="1293028"/>
          </a:xfrm>
        </p:spPr>
        <p:txBody>
          <a:bodyPr/>
          <a:lstStyle/>
          <a:p>
            <a:pPr algn="l"/>
            <a:r>
              <a:rPr lang="en-US" b="1" dirty="0">
                <a:latin typeface="Algerian" panose="04020705040A02060702" pitchFamily="82" charset="0"/>
                <a:cs typeface="Times New Roman" panose="02020603050405020304" pitchFamily="18" charset="0"/>
              </a:rPr>
              <a:t>REFERENCES</a:t>
            </a:r>
            <a:endParaRPr lang="en-IN" b="1"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085849-D7C2-12DD-6D92-577A3F0F377E}"/>
              </a:ext>
            </a:extLst>
          </p:cNvPr>
          <p:cNvSpPr>
            <a:spLocks noGrp="1"/>
          </p:cNvSpPr>
          <p:nvPr>
            <p:ph idx="1"/>
          </p:nvPr>
        </p:nvSpPr>
        <p:spPr>
          <a:xfrm>
            <a:off x="685800" y="2194560"/>
            <a:ext cx="10820400" cy="3599848"/>
          </a:xfrm>
        </p:spPr>
        <p:txBody>
          <a:bodyPr/>
          <a:lstStyle/>
          <a:p>
            <a:pPr>
              <a:buFont typeface="Wingdings" panose="05000000000000000000" pitchFamily="2" charset="2"/>
              <a:buChar char="Ø"/>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https://www.google.com/search?q=credit+card+dataset+description&amp;rlz=1C1CHBF_enIN974IN974&amp;oq=cre&amp;aqs=chrome.0.69i59j69i57j35i39j0i512j69i60l3j69i65.1871j0j7&amp;sourceid=chrome&amp;ie=UTF-8</a:t>
            </a:r>
            <a:endPar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https://www.google.com/search?q=logistic+regression+equation&amp;rlz=1C1CHBF_enIN974IN974&amp;oq=lo&amp;aqs=chrome.0.69i59l2j69i57j69i59j0i67i650j69i60l3.2150j0j7&amp;sourceid=chrome&amp;ie=UTF-8</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a:buFont typeface="Wingdings" panose="05000000000000000000" pitchFamily="2" charset="2"/>
              <a:buChar char="Ø"/>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https://www.google.com/search?q=svm+formula&amp;rlz=1C1CHBF_enIN974IN974&amp;oq=sv&amp;aqs=chrome.0.69i59l2j69i57j0i20i131i263i433i512j0i20i263i512j69i60l3.2000j0j9&amp;sourceid=chrome&amp;ie=UTF-8</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a:buFont typeface="Wingdings" panose="05000000000000000000" pitchFamily="2" charset="2"/>
              <a:buChar char="Ø"/>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https://www.google.com/search?q=random+forest+classifier+formula&amp;rlz=1C1CHBF_enIN974IN974&amp;oq=ran&amp;aqs=chrome.0.69i59l4j69i57j69i61j69i60l2.2758j0j9&amp;sourceid=chrome&amp;ie=UTF-8</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a:buFont typeface="Wingdings" panose="05000000000000000000" pitchFamily="2" charset="2"/>
              <a:buChar char="Ø"/>
            </a:pP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IN" dirty="0"/>
          </a:p>
        </p:txBody>
      </p:sp>
    </p:spTree>
    <p:extLst>
      <p:ext uri="{BB962C8B-B14F-4D97-AF65-F5344CB8AC3E}">
        <p14:creationId xmlns:p14="http://schemas.microsoft.com/office/powerpoint/2010/main" val="3900840654"/>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C006-4661-2E08-5AAD-FAFFDF1C2424}"/>
              </a:ext>
            </a:extLst>
          </p:cNvPr>
          <p:cNvSpPr>
            <a:spLocks noGrp="1"/>
          </p:cNvSpPr>
          <p:nvPr>
            <p:ph type="ctrTitle"/>
          </p:nvPr>
        </p:nvSpPr>
        <p:spPr>
          <a:xfrm>
            <a:off x="1371600" y="385010"/>
            <a:ext cx="9448800" cy="173255"/>
          </a:xfrm>
        </p:spPr>
        <p:txBody>
          <a:bodyPr>
            <a:normAutofit fontScale="90000"/>
          </a:bodyPr>
          <a:lstStyle/>
          <a:p>
            <a:r>
              <a:rPr lang="en-US" dirty="0"/>
              <a:t>  </a:t>
            </a:r>
            <a:endParaRPr lang="en-IN" dirty="0"/>
          </a:p>
        </p:txBody>
      </p:sp>
      <p:sp>
        <p:nvSpPr>
          <p:cNvPr id="3" name="Subtitle 2">
            <a:extLst>
              <a:ext uri="{FF2B5EF4-FFF2-40B4-BE49-F238E27FC236}">
                <a16:creationId xmlns:a16="http://schemas.microsoft.com/office/drawing/2014/main" id="{B12DA025-4301-C43A-2AD9-2724DC64174C}"/>
              </a:ext>
            </a:extLst>
          </p:cNvPr>
          <p:cNvSpPr>
            <a:spLocks noGrp="1"/>
          </p:cNvSpPr>
          <p:nvPr>
            <p:ph type="subTitle" idx="1"/>
          </p:nvPr>
        </p:nvSpPr>
        <p:spPr>
          <a:xfrm>
            <a:off x="789273" y="1241659"/>
            <a:ext cx="10539662" cy="4437246"/>
          </a:xfrm>
        </p:spPr>
        <p:txBody>
          <a:bodyPr/>
          <a:lstStyle/>
          <a:p>
            <a:r>
              <a:rPr lang="en-US" dirty="0"/>
              <a:t> </a:t>
            </a:r>
            <a:endParaRPr lang="en-IN" dirty="0"/>
          </a:p>
        </p:txBody>
      </p:sp>
      <p:pic>
        <p:nvPicPr>
          <p:cNvPr id="1026" name="Picture 2">
            <a:extLst>
              <a:ext uri="{FF2B5EF4-FFF2-40B4-BE49-F238E27FC236}">
                <a16:creationId xmlns:a16="http://schemas.microsoft.com/office/drawing/2014/main" id="{5DD1E393-8B60-AFBC-DA1B-096EB6DAD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466" y="2357438"/>
            <a:ext cx="5111014" cy="2965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792428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582A-24C5-0BFB-FAFC-5DE1F76E5A06}"/>
              </a:ext>
            </a:extLst>
          </p:cNvPr>
          <p:cNvSpPr>
            <a:spLocks noGrp="1"/>
          </p:cNvSpPr>
          <p:nvPr>
            <p:ph type="title"/>
          </p:nvPr>
        </p:nvSpPr>
        <p:spPr>
          <a:xfrm>
            <a:off x="779646" y="86627"/>
            <a:ext cx="10726554" cy="981777"/>
          </a:xfrm>
        </p:spPr>
        <p:txBody>
          <a:bodyPr>
            <a:normAutofit/>
          </a:bodyPr>
          <a:lstStyle/>
          <a:p>
            <a:pPr algn="l"/>
            <a:r>
              <a:rPr lang="en-US" b="1" dirty="0">
                <a:latin typeface="Algerian" panose="04020705040A02060702" pitchFamily="82" charset="0"/>
              </a:rPr>
              <a:t>ABSTRACT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573919D9-D4EA-171E-BF25-4DF24657C331}"/>
              </a:ext>
            </a:extLst>
          </p:cNvPr>
          <p:cNvSpPr>
            <a:spLocks noGrp="1"/>
          </p:cNvSpPr>
          <p:nvPr>
            <p:ph idx="1"/>
          </p:nvPr>
        </p:nvSpPr>
        <p:spPr>
          <a:xfrm>
            <a:off x="250257" y="1068404"/>
            <a:ext cx="11579191" cy="5534528"/>
          </a:xfrm>
        </p:spPr>
        <p:txBody>
          <a:bodyPr>
            <a:noAutofit/>
          </a:bodyPr>
          <a:lstStyle/>
          <a:p>
            <a:pPr algn="just">
              <a:buFont typeface="Wingdings" panose="05000000000000000000" pitchFamily="2" charset="2"/>
              <a:buChar char="v"/>
            </a:pPr>
            <a:r>
              <a:rPr lang="en-US" sz="2300" dirty="0">
                <a:effectLst/>
                <a:latin typeface="Times New Roman" panose="02020603050405020304" pitchFamily="18" charset="0"/>
                <a:ea typeface="PMingLiU" panose="02020500000000000000" pitchFamily="18" charset="-120"/>
                <a:cs typeface="Times New Roman" panose="02020603050405020304" pitchFamily="18" charset="0"/>
              </a:rPr>
              <a:t> Fraudulent banking transactions are quite a common occurrence </a:t>
            </a:r>
            <a:r>
              <a:rPr lang="en-US" sz="2300" dirty="0" err="1">
                <a:effectLst/>
                <a:latin typeface="Times New Roman" panose="02020603050405020304" pitchFamily="18" charset="0"/>
                <a:ea typeface="PMingLiU" panose="02020500000000000000" pitchFamily="18" charset="-120"/>
                <a:cs typeface="Times New Roman" panose="02020603050405020304" pitchFamily="18" charset="0"/>
              </a:rPr>
              <a:t>today.However</a:t>
            </a:r>
            <a:r>
              <a:rPr lang="en-US" sz="2300" dirty="0">
                <a:effectLst/>
                <a:latin typeface="Times New Roman" panose="02020603050405020304" pitchFamily="18" charset="0"/>
                <a:ea typeface="PMingLiU" panose="02020500000000000000" pitchFamily="18" charset="-120"/>
                <a:cs typeface="Times New Roman" panose="02020603050405020304" pitchFamily="18" charset="0"/>
              </a:rPr>
              <a:t>, it is not feasible (in terms of cost involved and efficiency) to investigate every transaction for fraud, translating to a poor customer service experience . </a:t>
            </a:r>
          </a:p>
          <a:p>
            <a:pPr algn="just">
              <a:buFont typeface="Wingdings" panose="05000000000000000000" pitchFamily="2" charset="2"/>
              <a:buChar char="v"/>
            </a:pPr>
            <a:r>
              <a:rPr lang="en-US" sz="2300" dirty="0">
                <a:effectLst/>
                <a:latin typeface="Times New Roman" panose="02020603050405020304" pitchFamily="18" charset="0"/>
                <a:ea typeface="PMingLiU" panose="02020500000000000000" pitchFamily="18" charset="-120"/>
                <a:cs typeface="Times New Roman" panose="02020603050405020304" pitchFamily="18" charset="0"/>
              </a:rPr>
              <a:t>Machine Learning in finance can automatically build super-accurate predictive maintenance models to identify and prioritize all kinds of possible fraudulent activities. Businesses can then create a data-based queue and investigate the high priority Incidents. Further, it also helps you optimize customer satisfaction by protecting their accounts and not challenging valid transactions. Such fraud detection using machine learning can help banks and financial organizations save money on disputes/chargebacks as one can train Machine Learning models to flag transactions that appear fraudulent based on specific characteristics.</a:t>
            </a:r>
          </a:p>
          <a:p>
            <a:pPr algn="just">
              <a:buFont typeface="Wingdings" panose="05000000000000000000" pitchFamily="2" charset="2"/>
              <a:buChar char="v"/>
            </a:pPr>
            <a:r>
              <a:rPr lang="en-US" sz="2300" dirty="0">
                <a:latin typeface="Times New Roman" panose="02020603050405020304" pitchFamily="18" charset="0"/>
                <a:ea typeface="PMingLiU" panose="02020500000000000000" pitchFamily="18" charset="-120"/>
                <a:cs typeface="Times New Roman" panose="02020603050405020304" pitchFamily="18" charset="0"/>
              </a:rPr>
              <a:t> </a:t>
            </a:r>
            <a:r>
              <a:rPr lang="en-US" sz="2300" dirty="0">
                <a:effectLst/>
                <a:latin typeface="Times New Roman" panose="02020603050405020304" pitchFamily="18" charset="0"/>
                <a:ea typeface="PMingLiU" panose="02020500000000000000" pitchFamily="18" charset="-120"/>
                <a:cs typeface="Times New Roman" panose="02020603050405020304" pitchFamily="18" charset="0"/>
              </a:rPr>
              <a:t>The widespread use of credit cards for online transactions has made them a target for fraudsters, leading to a significant increase in credit card fraud cases in recent </a:t>
            </a:r>
            <a:r>
              <a:rPr lang="en-US" sz="2300" dirty="0" err="1">
                <a:effectLst/>
                <a:latin typeface="Times New Roman" panose="02020603050405020304" pitchFamily="18" charset="0"/>
                <a:ea typeface="PMingLiU" panose="02020500000000000000" pitchFamily="18" charset="-120"/>
                <a:cs typeface="Times New Roman" panose="02020603050405020304" pitchFamily="18" charset="0"/>
              </a:rPr>
              <a:t>years.Machine</a:t>
            </a:r>
            <a:r>
              <a:rPr lang="en-US" sz="2300" dirty="0">
                <a:effectLst/>
                <a:latin typeface="Times New Roman" panose="02020603050405020304" pitchFamily="18" charset="0"/>
                <a:ea typeface="PMingLiU" panose="02020500000000000000" pitchFamily="18" charset="-120"/>
                <a:cs typeface="Times New Roman" panose="02020603050405020304" pitchFamily="18" charset="0"/>
              </a:rPr>
              <a:t> learning algorithms have shown great promise in detecting fraudulent credit card transactions with high accuracy. Therefore, the proposed project "Credit Card Fraud Detection using Machine Learning" aims to develop an automated system that can accurately detect fraudulent credit card transactions in real-time using machine learning techniques.</a:t>
            </a:r>
            <a:endParaRPr lang="en-IN" sz="2300" dirty="0">
              <a:effectLst/>
              <a:latin typeface="Calibri" panose="020F0502020204030204" pitchFamily="34" charset="0"/>
              <a:ea typeface="PMingLiU" panose="02020500000000000000" pitchFamily="18" charset="-120"/>
              <a:cs typeface="Times New Roman" panose="02020603050405020304" pitchFamily="18" charset="0"/>
            </a:endParaRPr>
          </a:p>
          <a:p>
            <a:pPr algn="just"/>
            <a:endParaRPr lang="en-IN" sz="2300" dirty="0"/>
          </a:p>
        </p:txBody>
      </p:sp>
    </p:spTree>
    <p:extLst>
      <p:ext uri="{BB962C8B-B14F-4D97-AF65-F5344CB8AC3E}">
        <p14:creationId xmlns:p14="http://schemas.microsoft.com/office/powerpoint/2010/main" val="14791072"/>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3A25-5061-07C1-4ABB-AD3EB3A95D22}"/>
              </a:ext>
            </a:extLst>
          </p:cNvPr>
          <p:cNvSpPr>
            <a:spLocks noGrp="1"/>
          </p:cNvSpPr>
          <p:nvPr>
            <p:ph type="title"/>
          </p:nvPr>
        </p:nvSpPr>
        <p:spPr>
          <a:xfrm>
            <a:off x="827773" y="327259"/>
            <a:ext cx="10678427" cy="827773"/>
          </a:xfrm>
        </p:spPr>
        <p:txBody>
          <a:bodyPr/>
          <a:lstStyle/>
          <a:p>
            <a:pPr algn="l"/>
            <a:r>
              <a:rPr lang="en-US" b="1" dirty="0">
                <a:latin typeface="Algerian" panose="04020705040A02060702" pitchFamily="82" charset="0"/>
              </a:rPr>
              <a:t>INTRODUCTION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4126F03-D6E7-644C-D469-2E2E2E2D4435}"/>
              </a:ext>
            </a:extLst>
          </p:cNvPr>
          <p:cNvSpPr>
            <a:spLocks noGrp="1"/>
          </p:cNvSpPr>
          <p:nvPr>
            <p:ph idx="1"/>
          </p:nvPr>
        </p:nvSpPr>
        <p:spPr>
          <a:xfrm>
            <a:off x="452387" y="1289784"/>
            <a:ext cx="11053813" cy="5399773"/>
          </a:xfrm>
        </p:spPr>
        <p:txBody>
          <a:bodyPr/>
          <a:lstStyle/>
          <a:p>
            <a:pPr algn="just">
              <a:lnSpc>
                <a:spcPct val="100000"/>
              </a:lnSpc>
              <a:spcAft>
                <a:spcPts val="800"/>
              </a:spcAft>
            </a:pPr>
            <a:r>
              <a:rPr lang="en-US" sz="1800" b="1"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2400" dirty="0">
                <a:effectLst/>
                <a:latin typeface="Times New Roman" panose="02020603050405020304" pitchFamily="18" charset="0"/>
                <a:ea typeface="PMingLiU" panose="02020500000000000000" pitchFamily="18" charset="-120"/>
                <a:cs typeface="Times New Roman" panose="02020603050405020304" pitchFamily="18" charset="0"/>
              </a:rPr>
              <a:t>The project "Credit Card Fraud Detection using Machine Learning" aims to develop an automated system that can accurately detect fraudulent credit card transactions in real-time using machine learning algorithms. The proposed system will use a dataset of credit card transactions with both legitimate and fraudulent transactions, pre-process the data, and employ feature engineering techniques to select relevant features.</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Times New Roman" panose="02020603050405020304" pitchFamily="18" charset="0"/>
                <a:ea typeface="PMingLiU" panose="02020500000000000000" pitchFamily="18" charset="-120"/>
              </a:rPr>
              <a:t>The pre-processed data will be split into training and testing sets, and various machine learning algorithms such as </a:t>
            </a:r>
            <a:r>
              <a:rPr lang="en-US" sz="2400" b="1" dirty="0">
                <a:effectLst/>
                <a:latin typeface="Times New Roman" panose="02020603050405020304" pitchFamily="18" charset="0"/>
                <a:ea typeface="PMingLiU" panose="02020500000000000000" pitchFamily="18" charset="-120"/>
              </a:rPr>
              <a:t>logistic regression, decision trees, random forests, and support vector </a:t>
            </a:r>
            <a:r>
              <a:rPr lang="en-US" sz="2400" b="1" dirty="0" err="1">
                <a:effectLst/>
                <a:latin typeface="Times New Roman" panose="02020603050405020304" pitchFamily="18" charset="0"/>
                <a:ea typeface="PMingLiU" panose="02020500000000000000" pitchFamily="18" charset="-120"/>
              </a:rPr>
              <a:t>machines,K</a:t>
            </a:r>
            <a:r>
              <a:rPr lang="en-US" sz="2400" b="1" dirty="0">
                <a:effectLst/>
                <a:latin typeface="Times New Roman" panose="02020603050405020304" pitchFamily="18" charset="0"/>
                <a:ea typeface="PMingLiU" panose="02020500000000000000" pitchFamily="18" charset="-120"/>
              </a:rPr>
              <a:t>-Nearest </a:t>
            </a:r>
            <a:r>
              <a:rPr lang="en-US" sz="2400" b="1" dirty="0" err="1">
                <a:effectLst/>
                <a:latin typeface="Times New Roman" panose="02020603050405020304" pitchFamily="18" charset="0"/>
                <a:ea typeface="PMingLiU" panose="02020500000000000000" pitchFamily="18" charset="-120"/>
              </a:rPr>
              <a:t>neighbours</a:t>
            </a:r>
            <a:r>
              <a:rPr lang="en-US" sz="2400" b="1" dirty="0">
                <a:effectLst/>
                <a:latin typeface="Times New Roman" panose="02020603050405020304" pitchFamily="18" charset="0"/>
                <a:ea typeface="PMingLiU" panose="02020500000000000000" pitchFamily="18" charset="-120"/>
              </a:rPr>
              <a:t>(KNN)</a:t>
            </a:r>
            <a:r>
              <a:rPr lang="en-US" sz="2400" dirty="0">
                <a:effectLst/>
                <a:latin typeface="Times New Roman" panose="02020603050405020304" pitchFamily="18" charset="0"/>
                <a:ea typeface="PMingLiU" panose="02020500000000000000" pitchFamily="18" charset="-120"/>
              </a:rPr>
              <a:t>,</a:t>
            </a:r>
            <a:r>
              <a:rPr lang="en-US" sz="2400" b="1" dirty="0">
                <a:effectLst/>
                <a:latin typeface="Times New Roman" panose="02020603050405020304" pitchFamily="18" charset="0"/>
                <a:ea typeface="PMingLiU" panose="02020500000000000000" pitchFamily="18" charset="-120"/>
              </a:rPr>
              <a:t>Naïve bayes</a:t>
            </a:r>
            <a:r>
              <a:rPr lang="en-US" sz="2400" dirty="0">
                <a:effectLst/>
                <a:latin typeface="Times New Roman" panose="02020603050405020304" pitchFamily="18" charset="0"/>
                <a:ea typeface="PMingLiU" panose="02020500000000000000" pitchFamily="18" charset="-120"/>
              </a:rPr>
              <a:t> will be trained and evaluated based on their performance metrics like their accuracy, precision, recall, and F1-score on the testing set</a:t>
            </a:r>
          </a:p>
          <a:p>
            <a:r>
              <a:rPr lang="en-US" sz="2400" dirty="0">
                <a:effectLst/>
                <a:latin typeface="Times New Roman" panose="02020603050405020304" pitchFamily="18" charset="0"/>
                <a:ea typeface="PMingLiU" panose="02020500000000000000" pitchFamily="18" charset="-120"/>
              </a:rPr>
              <a:t> The best model will be selected and deployed to detect fraudulent transactions in real-</a:t>
            </a:r>
            <a:r>
              <a:rPr lang="en-US" sz="2400" dirty="0" err="1">
                <a:effectLst/>
                <a:latin typeface="Times New Roman" panose="02020603050405020304" pitchFamily="18" charset="0"/>
                <a:ea typeface="PMingLiU" panose="02020500000000000000" pitchFamily="18" charset="-120"/>
              </a:rPr>
              <a:t>time.Once</a:t>
            </a:r>
            <a:r>
              <a:rPr lang="en-US" sz="2400" dirty="0">
                <a:effectLst/>
                <a:latin typeface="Times New Roman" panose="02020603050405020304" pitchFamily="18" charset="0"/>
                <a:ea typeface="PMingLiU" panose="02020500000000000000" pitchFamily="18" charset="-120"/>
              </a:rPr>
              <a:t> the best model is selected based on its performance metrics, it will be deployed to detect fraudulent transactions in real-time</a:t>
            </a:r>
            <a:r>
              <a:rPr lang="en-US" sz="1800" dirty="0">
                <a:effectLst/>
                <a:latin typeface="Times New Roman" panose="02020603050405020304" pitchFamily="18" charset="0"/>
                <a:ea typeface="PMingLiU" panose="02020500000000000000" pitchFamily="18" charset="-120"/>
              </a:rPr>
              <a:t>. </a:t>
            </a:r>
            <a:endParaRPr lang="en-IN" dirty="0"/>
          </a:p>
        </p:txBody>
      </p:sp>
    </p:spTree>
    <p:extLst>
      <p:ext uri="{BB962C8B-B14F-4D97-AF65-F5344CB8AC3E}">
        <p14:creationId xmlns:p14="http://schemas.microsoft.com/office/powerpoint/2010/main" val="244020028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8B44-C994-C09C-FF5A-263E6281DD70}"/>
              </a:ext>
            </a:extLst>
          </p:cNvPr>
          <p:cNvSpPr>
            <a:spLocks noGrp="1"/>
          </p:cNvSpPr>
          <p:nvPr>
            <p:ph type="title"/>
          </p:nvPr>
        </p:nvSpPr>
        <p:spPr>
          <a:xfrm>
            <a:off x="685800" y="558266"/>
            <a:ext cx="4114800" cy="1366787"/>
          </a:xfrm>
        </p:spPr>
        <p:txBody>
          <a:bodyPr/>
          <a:lstStyle/>
          <a:p>
            <a:r>
              <a:rPr lang="en-US" b="1" dirty="0" err="1">
                <a:latin typeface="Algerian" panose="04020705040A02060702" pitchFamily="82" charset="0"/>
              </a:rPr>
              <a:t>Methodoligies</a:t>
            </a:r>
            <a:r>
              <a:rPr lang="en-US" b="1" dirty="0">
                <a:latin typeface="Algerian" panose="04020705040A02060702" pitchFamily="82" charset="0"/>
              </a:rPr>
              <a:t> used</a:t>
            </a:r>
            <a:endParaRPr lang="en-IN" b="1" dirty="0">
              <a:latin typeface="Algerian" panose="04020705040A02060702" pitchFamily="82" charset="0"/>
            </a:endParaRPr>
          </a:p>
        </p:txBody>
      </p:sp>
      <p:pic>
        <p:nvPicPr>
          <p:cNvPr id="6" name="Content Placeholder 5">
            <a:extLst>
              <a:ext uri="{FF2B5EF4-FFF2-40B4-BE49-F238E27FC236}">
                <a16:creationId xmlns:a16="http://schemas.microsoft.com/office/drawing/2014/main" id="{14DFA00B-83E8-B232-403C-2A3C59E2C6C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5746282" y="1224815"/>
            <a:ext cx="5072252" cy="4559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1728DE40-6026-0830-38F1-4A64F0EA801F}"/>
              </a:ext>
            </a:extLst>
          </p:cNvPr>
          <p:cNvSpPr>
            <a:spLocks noGrp="1"/>
          </p:cNvSpPr>
          <p:nvPr>
            <p:ph type="body" sz="half" idx="2"/>
          </p:nvPr>
        </p:nvSpPr>
        <p:spPr>
          <a:xfrm>
            <a:off x="685800" y="1925053"/>
            <a:ext cx="4114800" cy="4293631"/>
          </a:xfrm>
        </p:spPr>
        <p:txBody>
          <a:bodyPr/>
          <a:lstStyle/>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LOGISTIC REGRESSION</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DECISION TREES</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RANDOM FOREST</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KNN</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NAÏVE BAYES</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SVM</a:t>
            </a:r>
            <a:endParaRPr lang="en-IN"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8F6D48D5-39B7-1617-C0DD-3B0AE1A2953A}"/>
              </a:ext>
            </a:extLst>
          </p:cNvPr>
          <p:cNvSpPr txBox="1"/>
          <p:nvPr/>
        </p:nvSpPr>
        <p:spPr>
          <a:xfrm>
            <a:off x="6304548" y="5505968"/>
            <a:ext cx="5072252" cy="369332"/>
          </a:xfrm>
          <a:prstGeom prst="rect">
            <a:avLst/>
          </a:prstGeom>
          <a:noFill/>
        </p:spPr>
        <p:txBody>
          <a:bodyPr wrap="square" rtlCol="0">
            <a:spAutoFit/>
          </a:bodyPr>
          <a:lstStyle/>
          <a:p>
            <a:r>
              <a:rPr lang="en-US" sz="900" dirty="0"/>
              <a:t>  </a:t>
            </a:r>
          </a:p>
          <a:p>
            <a:endParaRPr lang="en-IN" sz="900" dirty="0"/>
          </a:p>
        </p:txBody>
      </p:sp>
    </p:spTree>
    <p:extLst>
      <p:ext uri="{BB962C8B-B14F-4D97-AF65-F5344CB8AC3E}">
        <p14:creationId xmlns:p14="http://schemas.microsoft.com/office/powerpoint/2010/main" val="2833801918"/>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A230-5A45-4DC4-A8CB-F18A9E251F09}"/>
              </a:ext>
            </a:extLst>
          </p:cNvPr>
          <p:cNvSpPr>
            <a:spLocks noGrp="1"/>
          </p:cNvSpPr>
          <p:nvPr>
            <p:ph type="title"/>
          </p:nvPr>
        </p:nvSpPr>
        <p:spPr>
          <a:xfrm>
            <a:off x="685800" y="764373"/>
            <a:ext cx="10820400" cy="1293028"/>
          </a:xfrm>
        </p:spPr>
        <p:txBody>
          <a:bodyPr/>
          <a:lstStyle/>
          <a:p>
            <a:pPr algn="l"/>
            <a:r>
              <a:rPr lang="en-US" sz="2800" b="1" dirty="0">
                <a:effectLst/>
                <a:latin typeface="Algerian" panose="04020705040A02060702" pitchFamily="82" charset="0"/>
                <a:ea typeface="PMingLiU" panose="02020500000000000000" pitchFamily="18" charset="-120"/>
                <a:cs typeface="Times New Roman" panose="02020603050405020304" pitchFamily="18" charset="0"/>
              </a:rPr>
              <a:t>Logistic Regression</a:t>
            </a:r>
            <a:br>
              <a:rPr lang="en-IN" sz="1800" dirty="0">
                <a:effectLst/>
                <a:latin typeface="Calibri" panose="020F0502020204030204" pitchFamily="34" charset="0"/>
                <a:ea typeface="PMingLiU" panose="02020500000000000000" pitchFamily="18" charset="-12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82BAB5E-9450-734F-08C6-731C5ED24896}"/>
              </a:ext>
            </a:extLst>
          </p:cNvPr>
          <p:cNvSpPr>
            <a:spLocks noGrp="1"/>
          </p:cNvSpPr>
          <p:nvPr>
            <p:ph idx="1"/>
          </p:nvPr>
        </p:nvSpPr>
        <p:spPr>
          <a:xfrm>
            <a:off x="685800" y="1597794"/>
            <a:ext cx="10820400" cy="5260206"/>
          </a:xfrm>
        </p:spPr>
        <p:txBody>
          <a:bodyPr>
            <a:noAutofit/>
          </a:bodyPr>
          <a:lstStyle/>
          <a:p>
            <a:pPr algn="just">
              <a:buFont typeface="Wingdings" panose="05000000000000000000" pitchFamily="2" charset="2"/>
              <a:buChar char="Ø"/>
            </a:pPr>
            <a:r>
              <a:rPr lang="en-US" dirty="0">
                <a:effectLst/>
                <a:latin typeface="Times New Roman" panose="02020603050405020304" pitchFamily="18" charset="0"/>
                <a:ea typeface="PMingLiU" panose="02020500000000000000" pitchFamily="18" charset="-120"/>
              </a:rPr>
              <a:t> Logistic Regression is a statistical technique used for binary classification problems, where the target variable is categorical and has only two possible outcomes, such as "yes" or "no," "true" or "false," </a:t>
            </a:r>
            <a:r>
              <a:rPr lang="en-US" dirty="0" err="1">
                <a:effectLst/>
                <a:latin typeface="Times New Roman" panose="02020603050405020304" pitchFamily="18" charset="0"/>
                <a:ea typeface="PMingLiU" panose="02020500000000000000" pitchFamily="18" charset="-120"/>
              </a:rPr>
              <a:t>etc</a:t>
            </a:r>
            <a:endParaRPr lang="en-US" dirty="0">
              <a:effectLst/>
              <a:latin typeface="Times New Roman" panose="02020603050405020304" pitchFamily="18" charset="0"/>
              <a:ea typeface="PMingLiU" panose="02020500000000000000" pitchFamily="18" charset="-120"/>
            </a:endParaRPr>
          </a:p>
          <a:p>
            <a:pPr algn="just">
              <a:buFont typeface="Wingdings" panose="05000000000000000000" pitchFamily="2" charset="2"/>
              <a:buChar char="Ø"/>
            </a:pPr>
            <a:r>
              <a:rPr lang="en-US" dirty="0">
                <a:effectLst/>
                <a:latin typeface="Times New Roman" panose="02020603050405020304" pitchFamily="18" charset="0"/>
                <a:ea typeface="PMingLiU" panose="02020500000000000000" pitchFamily="18" charset="-120"/>
              </a:rPr>
              <a:t>It is a type of generalized linear model that uses a logistic function to model the relationship between the dependent variable and one or more independent </a:t>
            </a:r>
            <a:r>
              <a:rPr lang="en-US" dirty="0" err="1">
                <a:effectLst/>
                <a:latin typeface="Times New Roman" panose="02020603050405020304" pitchFamily="18" charset="0"/>
                <a:ea typeface="PMingLiU" panose="02020500000000000000" pitchFamily="18" charset="-120"/>
              </a:rPr>
              <a:t>variables.The</a:t>
            </a:r>
            <a:r>
              <a:rPr lang="en-US" dirty="0">
                <a:effectLst/>
                <a:latin typeface="Times New Roman" panose="02020603050405020304" pitchFamily="18" charset="0"/>
                <a:ea typeface="PMingLiU" panose="02020500000000000000" pitchFamily="18" charset="-120"/>
              </a:rPr>
              <a:t> logistic function or sigmoid function maps any real-valued number to a value between 0 and 1, which can be interpreted as a probability</a:t>
            </a:r>
          </a:p>
          <a:p>
            <a:pPr algn="just">
              <a:buFont typeface="Wingdings" panose="05000000000000000000" pitchFamily="2" charset="2"/>
              <a:buChar char="Ø"/>
            </a:pPr>
            <a:r>
              <a:rPr lang="en-US" dirty="0">
                <a:effectLst/>
                <a:latin typeface="Times New Roman" panose="02020603050405020304" pitchFamily="18" charset="0"/>
                <a:ea typeface="PMingLiU" panose="02020500000000000000" pitchFamily="18" charset="-120"/>
                <a:cs typeface="Times New Roman" panose="02020603050405020304" pitchFamily="18" charset="0"/>
              </a:rPr>
              <a:t> </a:t>
            </a:r>
            <a:r>
              <a:rPr lang="en-IN" dirty="0">
                <a:effectLst/>
                <a:latin typeface="Times New Roman" panose="02020603050405020304" pitchFamily="18" charset="0"/>
                <a:ea typeface="PMingLiU" panose="02020500000000000000" pitchFamily="18" charset="-120"/>
                <a:cs typeface="Times New Roman" panose="02020603050405020304" pitchFamily="18" charset="0"/>
              </a:rPr>
              <a:t>The sigmoid function is referred to as an activation function for logistic regression and is defined as:</a:t>
            </a:r>
          </a:p>
          <a:p>
            <a:pPr algn="just">
              <a:buFont typeface="Wingdings" panose="05000000000000000000" pitchFamily="2" charset="2"/>
              <a:buChar char="Ø"/>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f(x)=1/1+e^-x</a:t>
            </a:r>
            <a:endParaRPr lang="en-IN" dirty="0">
              <a:effectLst/>
              <a:latin typeface="Calibri" panose="020F0502020204030204" pitchFamily="34" charset="0"/>
              <a:ea typeface="PMingLiU" panose="02020500000000000000" pitchFamily="18" charset="-120"/>
              <a:cs typeface="Times New Roman" panose="02020603050405020304" pitchFamily="18" charset="0"/>
            </a:endParaRPr>
          </a:p>
          <a:p>
            <a:pPr algn="just" fontAlgn="base">
              <a:lnSpc>
                <a:spcPts val="225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fontAlgn="base">
              <a:lnSpc>
                <a:spcPts val="2475"/>
              </a:lnSpc>
              <a:spcAft>
                <a:spcPts val="8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 = base of natural logarithms</a:t>
            </a:r>
            <a:endParaRPr lang="en-IN"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fontAlgn="base">
              <a:lnSpc>
                <a:spcPts val="2475"/>
              </a:lnSpc>
              <a:spcAft>
                <a:spcPts val="8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value = numerical value one wishes to transform</a:t>
            </a:r>
            <a:endParaRPr lang="en-IN"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168326571"/>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47E8-AB1C-A57B-72AB-F9F59DD37188}"/>
              </a:ext>
            </a:extLst>
          </p:cNvPr>
          <p:cNvSpPr>
            <a:spLocks noGrp="1"/>
          </p:cNvSpPr>
          <p:nvPr>
            <p:ph type="title"/>
          </p:nvPr>
        </p:nvSpPr>
        <p:spPr>
          <a:xfrm>
            <a:off x="685800" y="67377"/>
            <a:ext cx="10820400" cy="1097280"/>
          </a:xfrm>
        </p:spPr>
        <p:txBody>
          <a:bodyPr>
            <a:normAutofit/>
          </a:bodyPr>
          <a:lstStyle/>
          <a:p>
            <a:pPr algn="l"/>
            <a:r>
              <a:rPr lang="en-US" b="1" dirty="0">
                <a:latin typeface="Algerian" panose="04020705040A02060702" pitchFamily="82" charset="0"/>
              </a:rPr>
              <a:t>DECISION TREE</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9BF1912-7412-0345-2C0D-BF109A037DE0}"/>
              </a:ext>
            </a:extLst>
          </p:cNvPr>
          <p:cNvSpPr>
            <a:spLocks noGrp="1"/>
          </p:cNvSpPr>
          <p:nvPr>
            <p:ph idx="1"/>
          </p:nvPr>
        </p:nvSpPr>
        <p:spPr>
          <a:xfrm>
            <a:off x="125127" y="981776"/>
            <a:ext cx="7960093" cy="5640405"/>
          </a:xfrm>
        </p:spPr>
        <p:txBody>
          <a:bodyPr>
            <a:normAutofit/>
          </a:bodyPr>
          <a:lstStyle/>
          <a:p>
            <a:pPr algn="just"/>
            <a:r>
              <a:rPr lang="en-US" sz="2000" dirty="0">
                <a:effectLst/>
                <a:latin typeface="Times New Roman" panose="02020603050405020304" pitchFamily="18" charset="0"/>
                <a:ea typeface="PMingLiU" panose="02020500000000000000" pitchFamily="18" charset="-120"/>
              </a:rPr>
              <a:t>A decision tree is a type of supervised machine learning algorithm used for both classification and regression problems. </a:t>
            </a:r>
          </a:p>
          <a:p>
            <a:pPr algn="just"/>
            <a:r>
              <a:rPr lang="en-US" sz="2000" dirty="0">
                <a:effectLst/>
                <a:latin typeface="Times New Roman" panose="02020603050405020304" pitchFamily="18" charset="0"/>
                <a:ea typeface="PMingLiU" panose="02020500000000000000" pitchFamily="18" charset="-120"/>
              </a:rPr>
              <a:t>It is a tree-like model that represents a sequence of decisions and their possible consequences, resulting in a set of rules for making predictions.</a:t>
            </a:r>
          </a:p>
          <a:p>
            <a:pPr algn="just"/>
            <a:r>
              <a:rPr lang="en-US" sz="2000" dirty="0">
                <a:effectLst/>
                <a:latin typeface="Times New Roman" panose="02020603050405020304" pitchFamily="18" charset="0"/>
                <a:ea typeface="PMingLiU" panose="02020500000000000000" pitchFamily="18" charset="-120"/>
              </a:rPr>
              <a:t> Decision trees are interpretable and can handle both categorical and continuous input </a:t>
            </a:r>
            <a:r>
              <a:rPr lang="en-US" sz="2000" dirty="0" err="1">
                <a:effectLst/>
                <a:latin typeface="Times New Roman" panose="02020603050405020304" pitchFamily="18" charset="0"/>
                <a:ea typeface="PMingLiU" panose="02020500000000000000" pitchFamily="18" charset="-120"/>
              </a:rPr>
              <a:t>variables.In</a:t>
            </a:r>
            <a:r>
              <a:rPr lang="en-US" sz="2000" dirty="0">
                <a:effectLst/>
                <a:latin typeface="Times New Roman" panose="02020603050405020304" pitchFamily="18" charset="0"/>
                <a:ea typeface="PMingLiU" panose="02020500000000000000" pitchFamily="18" charset="-120"/>
              </a:rPr>
              <a:t> a decision tree, each internal node represents a test on an attribute or feature, and each branch represents the outcome of the test.</a:t>
            </a:r>
          </a:p>
          <a:p>
            <a:pPr algn="just">
              <a:lnSpc>
                <a:spcPct val="107000"/>
              </a:lnSpc>
              <a:spcAft>
                <a:spcPts val="800"/>
              </a:spcAft>
            </a:pP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Information Gain= Entropy(S)- [(Weighted </a:t>
            </a:r>
            <a:r>
              <a:rPr lang="en-IN" sz="2000" dirty="0" err="1">
                <a:effectLst/>
                <a:latin typeface="Times New Roman" panose="02020603050405020304" pitchFamily="18" charset="0"/>
                <a:ea typeface="PMingLiU" panose="02020500000000000000" pitchFamily="18" charset="-120"/>
                <a:cs typeface="Times New Roman" panose="02020603050405020304" pitchFamily="18" charset="0"/>
              </a:rPr>
              <a:t>Avg</a:t>
            </a:r>
            <a:r>
              <a:rPr lang="en-IN" sz="2000" dirty="0">
                <a:effectLst/>
                <a:latin typeface="Times New Roman" panose="02020603050405020304" pitchFamily="18" charset="0"/>
                <a:ea typeface="PMingLiU" panose="02020500000000000000" pitchFamily="18" charset="-120"/>
                <a:cs typeface="Times New Roman" panose="02020603050405020304" pitchFamily="18" charset="0"/>
              </a:rPr>
              <a:t>) *Entropy(each feature) </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Entropy(s)= -P(yes)log2 P(yes)- P(no) log2 P(no)</a:t>
            </a:r>
            <a:endParaRPr lang="en-IN" sz="2000" dirty="0">
              <a:latin typeface="Calibri" panose="020F0502020204030204" pitchFamily="34" charset="0"/>
              <a:ea typeface="PMingLiU" panose="02020500000000000000" pitchFamily="18" charset="-12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 Total number of samples</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P(yes)= probability of yes</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P(no)= probability of no</a:t>
            </a:r>
            <a:endParaRPr lang="en-IN" sz="2000" dirty="0">
              <a:effectLst/>
              <a:latin typeface="Calibri" panose="020F0502020204030204" pitchFamily="34" charset="0"/>
              <a:ea typeface="PMingLiU" panose="02020500000000000000" pitchFamily="18" charset="-120"/>
              <a:cs typeface="Times New Roman" panose="02020603050405020304" pitchFamily="18" charset="0"/>
            </a:endParaRPr>
          </a:p>
          <a:p>
            <a:pPr algn="just"/>
            <a:endParaRPr lang="en-IN" sz="2000" dirty="0"/>
          </a:p>
        </p:txBody>
      </p:sp>
      <p:pic>
        <p:nvPicPr>
          <p:cNvPr id="4" name="Picture 3">
            <a:extLst>
              <a:ext uri="{FF2B5EF4-FFF2-40B4-BE49-F238E27FC236}">
                <a16:creationId xmlns:a16="http://schemas.microsoft.com/office/drawing/2014/main" id="{5C1D3A00-57E7-0EF2-1862-A710F4DA0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286" y="1674797"/>
            <a:ext cx="3709586" cy="3359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982851"/>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3E8C-7AD0-AD87-1918-DB68CB5EE04D}"/>
              </a:ext>
            </a:extLst>
          </p:cNvPr>
          <p:cNvSpPr>
            <a:spLocks noGrp="1"/>
          </p:cNvSpPr>
          <p:nvPr>
            <p:ph type="title"/>
          </p:nvPr>
        </p:nvSpPr>
        <p:spPr>
          <a:xfrm>
            <a:off x="779646" y="764373"/>
            <a:ext cx="10726554" cy="987425"/>
          </a:xfrm>
        </p:spPr>
        <p:txBody>
          <a:bodyPr/>
          <a:lstStyle/>
          <a:p>
            <a:pPr algn="l"/>
            <a:r>
              <a:rPr lang="en-US" dirty="0">
                <a:latin typeface="Algerian" panose="04020705040A02060702" pitchFamily="82" charset="0"/>
              </a:rPr>
              <a:t>RANDOM FOREST</a:t>
            </a: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28A93761-1C09-3400-517F-53543695AAEE}"/>
              </a:ext>
            </a:extLst>
          </p:cNvPr>
          <p:cNvSpPr>
            <a:spLocks noGrp="1"/>
          </p:cNvSpPr>
          <p:nvPr>
            <p:ph idx="1"/>
          </p:nvPr>
        </p:nvSpPr>
        <p:spPr>
          <a:xfrm>
            <a:off x="685800" y="1751798"/>
            <a:ext cx="7168415" cy="4735629"/>
          </a:xfrm>
        </p:spPr>
        <p:txBody>
          <a:bodyPr>
            <a:normAutofit lnSpcReduction="10000"/>
          </a:bodyPr>
          <a:lstStyle/>
          <a:p>
            <a:pPr algn="just"/>
            <a:r>
              <a:rPr lang="en-IN" sz="2400" dirty="0">
                <a:effectLst/>
                <a:latin typeface="Times New Roman" panose="02020603050405020304" pitchFamily="18" charset="0"/>
                <a:ea typeface="Times New Roman" panose="02020603050405020304" pitchFamily="18" charset="0"/>
              </a:rPr>
              <a:t> Random Forest is a supervised machine learning algorithm.</a:t>
            </a:r>
          </a:p>
          <a:p>
            <a:pPr algn="just"/>
            <a:r>
              <a:rPr lang="en-IN" sz="2400" dirty="0">
                <a:effectLst/>
                <a:latin typeface="Times New Roman" panose="02020603050405020304" pitchFamily="18" charset="0"/>
                <a:ea typeface="Times New Roman" panose="02020603050405020304" pitchFamily="18" charset="0"/>
              </a:rPr>
              <a:t> It can be applied to ML problems involving both classification and regression.</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 is built on the idea of ensemble learning, which is a method of integrating various classifiers to address difficult issues and enhance model performance.</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an ensemble learning algorithm that combines multiple decision trees to improve the accuracy and stability of predictions.</a:t>
            </a: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It is widely used for both classification and regression tasks and has become one of the most popular machine learning algorithms.</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algn="just"/>
            <a:endParaRPr lang="en-IN" sz="2400" dirty="0"/>
          </a:p>
        </p:txBody>
      </p:sp>
      <p:pic>
        <p:nvPicPr>
          <p:cNvPr id="7" name="Picture 6">
            <a:extLst>
              <a:ext uri="{FF2B5EF4-FFF2-40B4-BE49-F238E27FC236}">
                <a16:creationId xmlns:a16="http://schemas.microsoft.com/office/drawing/2014/main" id="{0EF86AEE-D713-C4D3-CB76-F8BDF1ED4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765" y="2040556"/>
            <a:ext cx="3663950" cy="2776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2685653"/>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A153-A7E3-6FF2-FA32-E36659486C64}"/>
              </a:ext>
            </a:extLst>
          </p:cNvPr>
          <p:cNvSpPr>
            <a:spLocks noGrp="1"/>
          </p:cNvSpPr>
          <p:nvPr>
            <p:ph type="title"/>
          </p:nvPr>
        </p:nvSpPr>
        <p:spPr>
          <a:xfrm>
            <a:off x="685800" y="764373"/>
            <a:ext cx="10820400" cy="766044"/>
          </a:xfrm>
        </p:spPr>
        <p:txBody>
          <a:bodyPr/>
          <a:lstStyle/>
          <a:p>
            <a:pPr algn="l"/>
            <a:r>
              <a:rPr lang="en-US" b="1" dirty="0">
                <a:latin typeface="Algerian" panose="04020705040A02060702" pitchFamily="82" charset="0"/>
              </a:rPr>
              <a:t>KNN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126E0B3-41A1-CD4E-2D26-EFC428CD7939}"/>
              </a:ext>
            </a:extLst>
          </p:cNvPr>
          <p:cNvSpPr>
            <a:spLocks noGrp="1"/>
          </p:cNvSpPr>
          <p:nvPr>
            <p:ph idx="1"/>
          </p:nvPr>
        </p:nvSpPr>
        <p:spPr>
          <a:xfrm>
            <a:off x="279134" y="1530417"/>
            <a:ext cx="6679931" cy="4937759"/>
          </a:xfrm>
        </p:spPr>
        <p:txBody>
          <a:bodyPr>
            <a:normAutofit lnSpcReduction="10000"/>
          </a:bodyPr>
          <a:lstStyle/>
          <a:p>
            <a:pPr algn="just"/>
            <a:r>
              <a:rPr lang="en-US" sz="2400" b="1" dirty="0">
                <a:effectLst/>
                <a:latin typeface="Times New Roman" panose="02020603050405020304" pitchFamily="18" charset="0"/>
                <a:ea typeface="PMingLiU" panose="02020500000000000000" pitchFamily="18" charset="-120"/>
              </a:rPr>
              <a:t> </a:t>
            </a:r>
            <a:r>
              <a:rPr lang="en-US" sz="2400" dirty="0">
                <a:effectLst/>
                <a:latin typeface="Times New Roman" panose="02020603050405020304" pitchFamily="18" charset="0"/>
                <a:ea typeface="PMingLiU" panose="02020500000000000000" pitchFamily="18" charset="-120"/>
              </a:rPr>
              <a:t>K-Nearest Neighbors (KNN) is a simple yet effective algorithm used for classification and regression problems</a:t>
            </a:r>
          </a:p>
          <a:p>
            <a:pPr algn="just"/>
            <a:r>
              <a:rPr lang="en-US" sz="2400" dirty="0">
                <a:effectLst/>
                <a:latin typeface="Times New Roman" panose="02020603050405020304" pitchFamily="18" charset="0"/>
                <a:ea typeface="PMingLiU" panose="02020500000000000000" pitchFamily="18" charset="-120"/>
              </a:rPr>
              <a:t>It is a non-parametric and instance-based learning algorithm, which means that it does not make any assumptions about the underlying distribution of the data and uses the training instances directly to make predictions</a:t>
            </a:r>
            <a:endParaRPr lang="en-US" sz="2400" dirty="0">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cs typeface="Times New Roman" panose="02020603050405020304" pitchFamily="18" charset="0"/>
              </a:rPr>
              <a:t>The KNN algorithm works by finding the K nearest neighbors of a new data point in the training data, based on some distance metric such as Euclidean or Manhattan distance. The value of K is a hyperparameter that determines the number of neighbors to consider.</a:t>
            </a:r>
            <a:endParaRPr lang="en-IN" sz="2400" dirty="0">
              <a:effectLst/>
              <a:latin typeface="Calibri" panose="020F0502020204030204" pitchFamily="34" charset="0"/>
              <a:ea typeface="PMingLiU" panose="02020500000000000000" pitchFamily="18" charset="-120"/>
              <a:cs typeface="Times New Roman" panose="02020603050405020304" pitchFamily="18" charset="0"/>
            </a:endParaRPr>
          </a:p>
          <a:p>
            <a:pPr algn="just"/>
            <a:endParaRPr lang="en-IN" sz="2400" dirty="0"/>
          </a:p>
        </p:txBody>
      </p:sp>
      <p:pic>
        <p:nvPicPr>
          <p:cNvPr id="4" name="Picture 3">
            <a:extLst>
              <a:ext uri="{FF2B5EF4-FFF2-40B4-BE49-F238E27FC236}">
                <a16:creationId xmlns:a16="http://schemas.microsoft.com/office/drawing/2014/main" id="{113341FD-CE26-38EB-C374-C56A3645E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715" y="1867301"/>
            <a:ext cx="4629150" cy="3320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52019541"/>
      </p:ext>
    </p:extLst>
  </p:cSld>
  <p:clrMapOvr>
    <a:masterClrMapping/>
  </p:clrMapOvr>
  <p:transition spd="slow">
    <p:comb/>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168</TotalTime>
  <Words>1837</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Arial Rounded MT Bold</vt:lpstr>
      <vt:lpstr>Calibri</vt:lpstr>
      <vt:lpstr>Century Gothic</vt:lpstr>
      <vt:lpstr>Courier New</vt:lpstr>
      <vt:lpstr>Symbol</vt:lpstr>
      <vt:lpstr>Times New Roman</vt:lpstr>
      <vt:lpstr>Wingdings</vt:lpstr>
      <vt:lpstr>Vapor Trail</vt:lpstr>
      <vt:lpstr>CREDIT CARD FRAUD DETECTION USING MACHINE LEARNING</vt:lpstr>
      <vt:lpstr>PROBLEM STATEMENT</vt:lpstr>
      <vt:lpstr>ABSTRACT</vt:lpstr>
      <vt:lpstr>INTRODUCTION</vt:lpstr>
      <vt:lpstr>Methodoligies used</vt:lpstr>
      <vt:lpstr>Logistic Regression </vt:lpstr>
      <vt:lpstr>DECISION TREE</vt:lpstr>
      <vt:lpstr>RANDOM FOREST</vt:lpstr>
      <vt:lpstr>KNN</vt:lpstr>
      <vt:lpstr>NAÏVE BAYES</vt:lpstr>
      <vt:lpstr>SVM</vt:lpstr>
      <vt:lpstr>DATASET OVERVIEW</vt:lpstr>
      <vt:lpstr>IMPLEMENTATION process</vt:lpstr>
      <vt:lpstr>Work flow</vt:lpstr>
      <vt:lpstr>OUTPUT RESULTS OF DIFFERENT ALGORITHMS</vt:lpstr>
      <vt:lpstr>continue</vt:lpstr>
      <vt:lpstr>Continue..</vt:lpstr>
      <vt:lpstr>Continue..</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kare</dc:creator>
  <cp:lastModifiedBy>kiran chandra</cp:lastModifiedBy>
  <cp:revision>5</cp:revision>
  <dcterms:created xsi:type="dcterms:W3CDTF">2023-04-16T04:04:41Z</dcterms:created>
  <dcterms:modified xsi:type="dcterms:W3CDTF">2024-03-17T08:47:51Z</dcterms:modified>
</cp:coreProperties>
</file>