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71" r:id="rId7"/>
    <p:sldId id="261" r:id="rId8"/>
    <p:sldId id="262" r:id="rId9"/>
    <p:sldId id="272" r:id="rId10"/>
    <p:sldId id="263" r:id="rId11"/>
    <p:sldId id="264" r:id="rId12"/>
  </p:sldIdLst>
  <p:sldSz cx="18288000" cy="10287000"/>
  <p:notesSz cx="6858000" cy="9144000"/>
  <p:embeddedFontLst>
    <p:embeddedFont>
      <p:font typeface="Arial Black" panose="020B0A04020102020204" pitchFamily="34" charset="0"/>
      <p:bold r:id="rId14"/>
    </p:embeddedFont>
    <p:embeddedFont>
      <p:font typeface="HK Grotesk Bold" panose="020B0604020202020204" charset="0"/>
      <p:regular r:id="rId15"/>
    </p:embeddedFont>
    <p:embeddedFont>
      <p:font typeface="HK Grotesk Medium"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4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13654F-6861-9EF4-2CF4-94AC78E5CC8E}" v="22" dt="2024-04-04T16:22:31.338"/>
    <p1510:client id="{8CEF0974-DF06-434D-A5EC-03DEC692D9F5}" v="16" dt="2024-04-04T17:19:14.159"/>
    <p1510:client id="{FC4B5FCC-020D-4BD1-87DF-EA588465C494}" v="36" dt="2024-04-04T16:34:34.1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504176-C0A8-4111-ADD1-2C2B60ACE5EF}"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237D9-DBDA-4320-A1FB-8BAE5CD84ECB}" type="slidenum">
              <a:rPr lang="en-IN" smtClean="0"/>
              <a:t>‹#›</a:t>
            </a:fld>
            <a:endParaRPr lang="en-IN"/>
          </a:p>
        </p:txBody>
      </p:sp>
    </p:spTree>
    <p:extLst>
      <p:ext uri="{BB962C8B-B14F-4D97-AF65-F5344CB8AC3E}">
        <p14:creationId xmlns:p14="http://schemas.microsoft.com/office/powerpoint/2010/main" val="80073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Freeform 2"/>
          <p:cNvSpPr/>
          <p:nvPr/>
        </p:nvSpPr>
        <p:spPr>
          <a:xfrm>
            <a:off x="1802030" y="0"/>
            <a:ext cx="16485970" cy="7581900"/>
          </a:xfrm>
          <a:custGeom>
            <a:avLst/>
            <a:gdLst/>
            <a:ahLst/>
            <a:cxnLst/>
            <a:rect l="l" t="t" r="r" b="b"/>
            <a:pathLst>
              <a:path w="16485970" h="7581900">
                <a:moveTo>
                  <a:pt x="0" y="0"/>
                </a:moveTo>
                <a:lnTo>
                  <a:pt x="16485970" y="0"/>
                </a:lnTo>
                <a:lnTo>
                  <a:pt x="16485970" y="7581900"/>
                </a:lnTo>
                <a:lnTo>
                  <a:pt x="0" y="7581900"/>
                </a:lnTo>
                <a:lnTo>
                  <a:pt x="0" y="0"/>
                </a:lnTo>
                <a:close/>
              </a:path>
            </a:pathLst>
          </a:custGeom>
          <a:blipFill>
            <a:blip r:embed="rId2">
              <a:alphaModFix amt="61000"/>
            </a:blip>
            <a:stretch>
              <a:fillRect t="-22434" b="-22434"/>
            </a:stretch>
          </a:blipFill>
        </p:spPr>
      </p:sp>
      <p:sp>
        <p:nvSpPr>
          <p:cNvPr id="3" name="AutoShape 3"/>
          <p:cNvSpPr/>
          <p:nvPr/>
        </p:nvSpPr>
        <p:spPr>
          <a:xfrm>
            <a:off x="17223649" y="1028700"/>
            <a:ext cx="35651" cy="1142120"/>
          </a:xfrm>
          <a:prstGeom prst="rect">
            <a:avLst/>
          </a:prstGeom>
          <a:solidFill>
            <a:srgbClr val="FFFFFF"/>
          </a:solidFill>
        </p:spPr>
      </p:sp>
      <p:grpSp>
        <p:nvGrpSpPr>
          <p:cNvPr id="4" name="Group 4"/>
          <p:cNvGrpSpPr/>
          <p:nvPr/>
        </p:nvGrpSpPr>
        <p:grpSpPr>
          <a:xfrm>
            <a:off x="2960838" y="2487526"/>
            <a:ext cx="11704537" cy="3856665"/>
            <a:chOff x="0" y="219075"/>
            <a:chExt cx="15606049" cy="5142220"/>
          </a:xfrm>
        </p:grpSpPr>
        <p:sp>
          <p:nvSpPr>
            <p:cNvPr id="5" name="TextBox 5"/>
            <p:cNvSpPr txBox="1"/>
            <p:nvPr/>
          </p:nvSpPr>
          <p:spPr>
            <a:xfrm>
              <a:off x="0" y="219075"/>
              <a:ext cx="15606049" cy="1915482"/>
            </a:xfrm>
            <a:prstGeom prst="rect">
              <a:avLst/>
            </a:prstGeom>
          </p:spPr>
          <p:txBody>
            <a:bodyPr lIns="0" tIns="0" rIns="0" bIns="0" rtlCol="0" anchor="t">
              <a:spAutoFit/>
            </a:bodyPr>
            <a:lstStyle/>
            <a:p>
              <a:pPr>
                <a:lnSpc>
                  <a:spcPts val="10634"/>
                </a:lnSpc>
              </a:pPr>
              <a:endParaRPr lang="en-US" sz="10851">
                <a:solidFill>
                  <a:srgbClr val="FFFFFF"/>
                </a:solidFill>
                <a:latin typeface="HK Grotesk Bold"/>
              </a:endParaRPr>
            </a:p>
          </p:txBody>
        </p:sp>
        <p:sp>
          <p:nvSpPr>
            <p:cNvPr id="6" name="TextBox 6"/>
            <p:cNvSpPr txBox="1"/>
            <p:nvPr/>
          </p:nvSpPr>
          <p:spPr>
            <a:xfrm>
              <a:off x="0" y="4756170"/>
              <a:ext cx="9179542" cy="605125"/>
            </a:xfrm>
            <a:prstGeom prst="rect">
              <a:avLst/>
            </a:prstGeom>
          </p:spPr>
          <p:txBody>
            <a:bodyPr lIns="0" tIns="0" rIns="0" bIns="0" rtlCol="0" anchor="t">
              <a:spAutoFit/>
            </a:bodyPr>
            <a:lstStyle/>
            <a:p>
              <a:pPr>
                <a:lnSpc>
                  <a:spcPts val="3712"/>
                </a:lnSpc>
                <a:spcBef>
                  <a:spcPct val="0"/>
                </a:spcBef>
              </a:pPr>
              <a:endParaRPr lang="en-US" sz="2651">
                <a:solidFill>
                  <a:srgbClr val="FFFFFF"/>
                </a:solidFill>
                <a:latin typeface="HK Grotesk Medium"/>
              </a:endParaRPr>
            </a:p>
          </p:txBody>
        </p:sp>
      </p:grpSp>
      <p:sp>
        <p:nvSpPr>
          <p:cNvPr id="7" name="TextBox 7"/>
          <p:cNvSpPr txBox="1"/>
          <p:nvPr/>
        </p:nvSpPr>
        <p:spPr>
          <a:xfrm>
            <a:off x="1028700" y="8856990"/>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01</a:t>
            </a:r>
          </a:p>
        </p:txBody>
      </p:sp>
      <p:sp>
        <p:nvSpPr>
          <p:cNvPr id="8" name="TextBox 8"/>
          <p:cNvSpPr txBox="1"/>
          <p:nvPr/>
        </p:nvSpPr>
        <p:spPr>
          <a:xfrm>
            <a:off x="13861439" y="7785220"/>
            <a:ext cx="3414190" cy="434671"/>
          </a:xfrm>
          <a:prstGeom prst="rect">
            <a:avLst/>
          </a:prstGeom>
        </p:spPr>
        <p:txBody>
          <a:bodyPr lIns="0" tIns="0" rIns="0" bIns="0" rtlCol="0" anchor="t">
            <a:spAutoFit/>
          </a:bodyPr>
          <a:lstStyle/>
          <a:p>
            <a:pPr algn="r">
              <a:lnSpc>
                <a:spcPts val="3360"/>
              </a:lnSpc>
              <a:spcBef>
                <a:spcPct val="0"/>
              </a:spcBef>
            </a:pPr>
            <a:r>
              <a:rPr lang="en-US" sz="2800">
                <a:solidFill>
                  <a:srgbClr val="FFFFFF"/>
                </a:solidFill>
                <a:latin typeface="HK Grotesk Medium"/>
              </a:rPr>
              <a:t>PRESENTED BY:</a:t>
            </a:r>
          </a:p>
        </p:txBody>
      </p:sp>
      <p:sp>
        <p:nvSpPr>
          <p:cNvPr id="9" name="TextBox 8">
            <a:extLst>
              <a:ext uri="{FF2B5EF4-FFF2-40B4-BE49-F238E27FC236}">
                <a16:creationId xmlns:a16="http://schemas.microsoft.com/office/drawing/2014/main" id="{6C77A3CE-B238-EEBF-E542-311ABF19ABD6}"/>
              </a:ext>
            </a:extLst>
          </p:cNvPr>
          <p:cNvSpPr txBox="1"/>
          <p:nvPr/>
        </p:nvSpPr>
        <p:spPr>
          <a:xfrm>
            <a:off x="1981200" y="2019300"/>
            <a:ext cx="16306800" cy="1569660"/>
          </a:xfrm>
          <a:prstGeom prst="rect">
            <a:avLst/>
          </a:prstGeom>
          <a:noFill/>
        </p:spPr>
        <p:txBody>
          <a:bodyPr wrap="square" rtlCol="0">
            <a:spAutoFit/>
          </a:bodyPr>
          <a:lstStyle/>
          <a:p>
            <a:r>
              <a:rPr lang="en-US" sz="4800">
                <a:solidFill>
                  <a:schemeClr val="bg1"/>
                </a:solidFill>
                <a:latin typeface="Arial Black" panose="020B0A04020102020204" pitchFamily="34" charset="0"/>
              </a:rPr>
              <a:t>KEYLOGGER &amp; SECURITY IMPLEMENTATION USING PYTHON</a:t>
            </a:r>
            <a:endParaRPr lang="en-IN" sz="4800">
              <a:solidFill>
                <a:schemeClr val="bg1"/>
              </a:solidFill>
              <a:latin typeface="Arial Black" panose="020B0A04020102020204" pitchFamily="34" charset="0"/>
            </a:endParaRPr>
          </a:p>
        </p:txBody>
      </p:sp>
      <p:sp>
        <p:nvSpPr>
          <p:cNvPr id="10" name="TextBox 9">
            <a:extLst>
              <a:ext uri="{FF2B5EF4-FFF2-40B4-BE49-F238E27FC236}">
                <a16:creationId xmlns:a16="http://schemas.microsoft.com/office/drawing/2014/main" id="{6D4CFAC3-160F-E40A-CB59-8F4C4566CB93}"/>
              </a:ext>
            </a:extLst>
          </p:cNvPr>
          <p:cNvSpPr txBox="1"/>
          <p:nvPr/>
        </p:nvSpPr>
        <p:spPr>
          <a:xfrm>
            <a:off x="1524000" y="8724900"/>
            <a:ext cx="16764001" cy="954107"/>
          </a:xfrm>
          <a:prstGeom prst="rect">
            <a:avLst/>
          </a:prstGeom>
          <a:noFill/>
        </p:spPr>
        <p:txBody>
          <a:bodyPr wrap="square" lIns="91440" tIns="45720" rIns="91440" bIns="45720" rtlCol="0" anchor="t">
            <a:spAutoFit/>
          </a:bodyPr>
          <a:lstStyle/>
          <a:p>
            <a:r>
              <a:rPr lang="en-IN" sz="2800" dirty="0">
                <a:solidFill>
                  <a:schemeClr val="bg1"/>
                </a:solidFill>
              </a:rPr>
              <a:t>-</a:t>
            </a:r>
            <a:r>
              <a:rPr lang="en-IN" sz="2800" dirty="0">
                <a:solidFill>
                  <a:schemeClr val="bg1"/>
                </a:solidFill>
                <a:latin typeface="Arial"/>
                <a:cs typeface="Arial"/>
              </a:rPr>
              <a:t> </a:t>
            </a:r>
            <a:r>
              <a:rPr lang="en-IN" sz="2800" dirty="0" err="1">
                <a:solidFill>
                  <a:schemeClr val="bg1"/>
                </a:solidFill>
                <a:latin typeface="Arial"/>
                <a:cs typeface="Arial"/>
              </a:rPr>
              <a:t>S.Chandrabalan</a:t>
            </a:r>
            <a:r>
              <a:rPr lang="en-IN" sz="2800" dirty="0">
                <a:solidFill>
                  <a:schemeClr val="bg1"/>
                </a:solidFill>
                <a:latin typeface="Arial"/>
                <a:cs typeface="Arial"/>
              </a:rPr>
              <a:t>, Anjalai  Ammal Mahalingam engineering College, B. E .,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2933700" cy="10287000"/>
            <a:chOff x="0" y="0"/>
            <a:chExt cx="3911600" cy="13716000"/>
          </a:xfrm>
        </p:grpSpPr>
        <p:pic>
          <p:nvPicPr>
            <p:cNvPr id="3" name="Picture 3"/>
            <p:cNvPicPr>
              <a:picLocks noChangeAspect="1"/>
            </p:cNvPicPr>
            <p:nvPr/>
          </p:nvPicPr>
          <p:blipFill>
            <a:blip r:embed="rId2"/>
            <a:srcRect l="20943" r="20943"/>
            <a:stretch>
              <a:fillRect/>
            </a:stretch>
          </p:blipFill>
          <p:spPr>
            <a:xfrm>
              <a:off x="0" y="0"/>
              <a:ext cx="3911600" cy="4487333"/>
            </a:xfrm>
            <a:prstGeom prst="rect">
              <a:avLst/>
            </a:prstGeom>
          </p:spPr>
        </p:pic>
        <p:pic>
          <p:nvPicPr>
            <p:cNvPr id="4" name="Picture 4"/>
            <p:cNvPicPr>
              <a:picLocks noChangeAspect="1"/>
            </p:cNvPicPr>
            <p:nvPr/>
          </p:nvPicPr>
          <p:blipFill>
            <a:blip r:embed="rId3"/>
            <a:srcRect l="20943" r="20943"/>
            <a:stretch>
              <a:fillRect/>
            </a:stretch>
          </p:blipFill>
          <p:spPr>
            <a:xfrm>
              <a:off x="0" y="4614333"/>
              <a:ext cx="3911600" cy="4487333"/>
            </a:xfrm>
            <a:prstGeom prst="rect">
              <a:avLst/>
            </a:prstGeom>
          </p:spPr>
        </p:pic>
        <p:pic>
          <p:nvPicPr>
            <p:cNvPr id="5" name="Picture 5"/>
            <p:cNvPicPr>
              <a:picLocks noChangeAspect="1"/>
            </p:cNvPicPr>
            <p:nvPr/>
          </p:nvPicPr>
          <p:blipFill>
            <a:blip r:embed="rId4"/>
            <a:srcRect l="20943" r="20943"/>
            <a:stretch>
              <a:fillRect/>
            </a:stretch>
          </p:blipFill>
          <p:spPr>
            <a:xfrm>
              <a:off x="0" y="9228667"/>
              <a:ext cx="3911600" cy="4487333"/>
            </a:xfrm>
            <a:prstGeom prst="rect">
              <a:avLst/>
            </a:prstGeom>
          </p:spPr>
        </p:pic>
      </p:grpSp>
      <p:sp>
        <p:nvSpPr>
          <p:cNvPr id="6" name="AutoShape 6"/>
          <p:cNvSpPr/>
          <p:nvPr/>
        </p:nvSpPr>
        <p:spPr>
          <a:xfrm>
            <a:off x="10420272" y="0"/>
            <a:ext cx="7867728" cy="10287000"/>
          </a:xfrm>
          <a:prstGeom prst="rect">
            <a:avLst/>
          </a:prstGeom>
          <a:solidFill>
            <a:srgbClr val="FFFFFF">
              <a:alpha val="4706"/>
            </a:srgbClr>
          </a:solidFill>
        </p:spPr>
      </p:sp>
      <p:grpSp>
        <p:nvGrpSpPr>
          <p:cNvPr id="8" name="Group 8"/>
          <p:cNvGrpSpPr/>
          <p:nvPr/>
        </p:nvGrpSpPr>
        <p:grpSpPr>
          <a:xfrm>
            <a:off x="3566028" y="1292430"/>
            <a:ext cx="5158872" cy="1272934"/>
            <a:chOff x="0" y="-9525"/>
            <a:chExt cx="6878496" cy="1697245"/>
          </a:xfrm>
        </p:grpSpPr>
        <p:sp>
          <p:nvSpPr>
            <p:cNvPr id="9" name="TextBox 9"/>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a:solidFill>
                  <a:srgbClr val="FFFFFF"/>
                </a:solidFill>
                <a:latin typeface="HK Grotesk Bold"/>
              </a:endParaRPr>
            </a:p>
          </p:txBody>
        </p:sp>
        <p:sp>
          <p:nvSpPr>
            <p:cNvPr id="10" name="TextBox 10"/>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a:solidFill>
                  <a:srgbClr val="FFFFFF"/>
                </a:solidFill>
                <a:latin typeface="HK Grotesk Medium"/>
              </a:endParaRPr>
            </a:p>
          </p:txBody>
        </p:sp>
      </p:grpSp>
      <p:sp>
        <p:nvSpPr>
          <p:cNvPr id="11" name="TextBox 11"/>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08</a:t>
            </a:r>
          </a:p>
        </p:txBody>
      </p:sp>
      <p:grpSp>
        <p:nvGrpSpPr>
          <p:cNvPr id="13" name="Group 13"/>
          <p:cNvGrpSpPr/>
          <p:nvPr/>
        </p:nvGrpSpPr>
        <p:grpSpPr>
          <a:xfrm>
            <a:off x="3566028" y="4241473"/>
            <a:ext cx="5158872" cy="1272934"/>
            <a:chOff x="0" y="-9525"/>
            <a:chExt cx="6878496" cy="1697245"/>
          </a:xfrm>
        </p:grpSpPr>
        <p:sp>
          <p:nvSpPr>
            <p:cNvPr id="14" name="TextBox 14"/>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a:solidFill>
                  <a:srgbClr val="FFFFFF"/>
                </a:solidFill>
                <a:latin typeface="HK Grotesk Bold"/>
              </a:endParaRPr>
            </a:p>
          </p:txBody>
        </p:sp>
        <p:sp>
          <p:nvSpPr>
            <p:cNvPr id="15" name="TextBox 15"/>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a:solidFill>
                  <a:srgbClr val="FFFFFF"/>
                </a:solidFill>
                <a:latin typeface="HK Grotesk Medium"/>
              </a:endParaRPr>
            </a:p>
          </p:txBody>
        </p:sp>
      </p:grpSp>
      <p:grpSp>
        <p:nvGrpSpPr>
          <p:cNvPr id="16" name="Group 16"/>
          <p:cNvGrpSpPr/>
          <p:nvPr/>
        </p:nvGrpSpPr>
        <p:grpSpPr>
          <a:xfrm>
            <a:off x="3566028" y="7204534"/>
            <a:ext cx="5158872" cy="1272934"/>
            <a:chOff x="0" y="-9525"/>
            <a:chExt cx="6878496" cy="1697245"/>
          </a:xfrm>
        </p:grpSpPr>
        <p:sp>
          <p:nvSpPr>
            <p:cNvPr id="17" name="TextBox 17"/>
            <p:cNvSpPr txBox="1"/>
            <p:nvPr/>
          </p:nvSpPr>
          <p:spPr>
            <a:xfrm>
              <a:off x="0" y="-9525"/>
              <a:ext cx="6878496" cy="651289"/>
            </a:xfrm>
            <a:prstGeom prst="rect">
              <a:avLst/>
            </a:prstGeom>
          </p:spPr>
          <p:txBody>
            <a:bodyPr lIns="0" tIns="0" rIns="0" bIns="0" rtlCol="0" anchor="t">
              <a:spAutoFit/>
            </a:bodyPr>
            <a:lstStyle/>
            <a:p>
              <a:pPr>
                <a:lnSpc>
                  <a:spcPts val="3839"/>
                </a:lnSpc>
              </a:pPr>
              <a:endParaRPr lang="en-US" sz="3199">
                <a:solidFill>
                  <a:srgbClr val="FFFFFF"/>
                </a:solidFill>
                <a:latin typeface="HK Grotesk Bold"/>
              </a:endParaRPr>
            </a:p>
          </p:txBody>
        </p:sp>
        <p:sp>
          <p:nvSpPr>
            <p:cNvPr id="18" name="TextBox 18"/>
            <p:cNvSpPr txBox="1"/>
            <p:nvPr/>
          </p:nvSpPr>
          <p:spPr>
            <a:xfrm>
              <a:off x="0" y="995308"/>
              <a:ext cx="6878496" cy="692412"/>
            </a:xfrm>
            <a:prstGeom prst="rect">
              <a:avLst/>
            </a:prstGeom>
          </p:spPr>
          <p:txBody>
            <a:bodyPr lIns="0" tIns="0" rIns="0" bIns="0" rtlCol="0" anchor="t">
              <a:spAutoFit/>
            </a:bodyPr>
            <a:lstStyle/>
            <a:p>
              <a:pPr>
                <a:lnSpc>
                  <a:spcPts val="4200"/>
                </a:lnSpc>
                <a:spcBef>
                  <a:spcPct val="0"/>
                </a:spcBef>
              </a:pPr>
              <a:endParaRPr lang="en-US" sz="3000">
                <a:solidFill>
                  <a:srgbClr val="FFFFFF"/>
                </a:solidFill>
                <a:latin typeface="HK Grotesk Medium"/>
              </a:endParaRPr>
            </a:p>
          </p:txBody>
        </p:sp>
      </p:grpSp>
      <p:sp>
        <p:nvSpPr>
          <p:cNvPr id="19" name="AutoShape 19"/>
          <p:cNvSpPr/>
          <p:nvPr/>
        </p:nvSpPr>
        <p:spPr>
          <a:xfrm rot="-5400000">
            <a:off x="11849806" y="475466"/>
            <a:ext cx="35651" cy="1142120"/>
          </a:xfrm>
          <a:prstGeom prst="rect">
            <a:avLst/>
          </a:prstGeom>
          <a:solidFill>
            <a:srgbClr val="FFFFFF"/>
          </a:solidFill>
        </p:spPr>
      </p:sp>
      <p:sp>
        <p:nvSpPr>
          <p:cNvPr id="20" name="TextBox 19">
            <a:extLst>
              <a:ext uri="{FF2B5EF4-FFF2-40B4-BE49-F238E27FC236}">
                <a16:creationId xmlns:a16="http://schemas.microsoft.com/office/drawing/2014/main" id="{9695C707-EA58-E047-9F6C-C672A8BBF4E7}"/>
              </a:ext>
            </a:extLst>
          </p:cNvPr>
          <p:cNvSpPr txBox="1"/>
          <p:nvPr/>
        </p:nvSpPr>
        <p:spPr>
          <a:xfrm>
            <a:off x="3566028" y="723900"/>
            <a:ext cx="12163943" cy="830997"/>
          </a:xfrm>
          <a:prstGeom prst="rect">
            <a:avLst/>
          </a:prstGeom>
          <a:noFill/>
        </p:spPr>
        <p:txBody>
          <a:bodyPr wrap="square" rtlCol="0">
            <a:spAutoFit/>
          </a:bodyPr>
          <a:lstStyle/>
          <a:p>
            <a:r>
              <a:rPr lang="en-US" sz="4800">
                <a:solidFill>
                  <a:schemeClr val="bg1"/>
                </a:solidFill>
                <a:latin typeface="Arial" panose="020B0604020202020204" pitchFamily="34" charset="0"/>
                <a:cs typeface="Arial" panose="020B0604020202020204" pitchFamily="34" charset="0"/>
              </a:rPr>
              <a:t>RESULT</a:t>
            </a:r>
            <a:r>
              <a:rPr lang="en-US" sz="4800">
                <a:solidFill>
                  <a:schemeClr val="bg1"/>
                </a:solidFill>
              </a:rPr>
              <a:t>:</a:t>
            </a:r>
            <a:endParaRPr lang="en-IN" sz="4800">
              <a:solidFill>
                <a:schemeClr val="bg1"/>
              </a:solidFill>
            </a:endParaRPr>
          </a:p>
        </p:txBody>
      </p:sp>
      <p:sp>
        <p:nvSpPr>
          <p:cNvPr id="21" name="TextBox 20">
            <a:extLst>
              <a:ext uri="{FF2B5EF4-FFF2-40B4-BE49-F238E27FC236}">
                <a16:creationId xmlns:a16="http://schemas.microsoft.com/office/drawing/2014/main" id="{F97F77AD-4283-0667-1557-3CFFDE8BD6F9}"/>
              </a:ext>
            </a:extLst>
          </p:cNvPr>
          <p:cNvSpPr txBox="1"/>
          <p:nvPr/>
        </p:nvSpPr>
        <p:spPr>
          <a:xfrm>
            <a:off x="4495800" y="1632883"/>
            <a:ext cx="12763500" cy="7530267"/>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400"/>
              <a:buChar char="•"/>
            </a:pPr>
            <a:r>
              <a:rPr lang="en-US" sz="2400" b="1"/>
              <a:t>Detection Accuracy:</a:t>
            </a:r>
            <a:r>
              <a:rPr lang="en-US" sz="2400">
                <a:solidFill>
                  <a:srgbClr val="ECECEC"/>
                </a:solidFill>
              </a:rPr>
              <a:t> Measure the accuracy of the detection algorithms in identifying keylogging activities. This can be quantified by metrics such as true positive rate, false positive rate, precision, and recall.</a:t>
            </a:r>
            <a:endParaRPr lang="en-US" sz="2400"/>
          </a:p>
          <a:p>
            <a:pPr marL="228600" lvl="0" indent="-228600" algn="l" rtl="0">
              <a:lnSpc>
                <a:spcPct val="120000"/>
              </a:lnSpc>
              <a:spcBef>
                <a:spcPts val="1000"/>
              </a:spcBef>
              <a:spcAft>
                <a:spcPts val="0"/>
              </a:spcAft>
              <a:buClr>
                <a:schemeClr val="lt1"/>
              </a:buClr>
              <a:buSzPts val="1400"/>
              <a:buChar char="•"/>
            </a:pPr>
            <a:r>
              <a:rPr lang="en-US" sz="2400" b="1"/>
              <a:t>Prevention Efficacy:</a:t>
            </a:r>
            <a:r>
              <a:rPr lang="en-US" sz="2400">
                <a:solidFill>
                  <a:srgbClr val="ECECEC"/>
                </a:solidFill>
              </a:rPr>
              <a:t> Assess the effectiveness of the prevention and mitigation measures in stopping keylogging attacks before they escalate. This can be evaluated by tracking the number of successful prevention instances compared to attempted attacks.</a:t>
            </a:r>
            <a:endParaRPr lang="en-US" sz="2400"/>
          </a:p>
          <a:p>
            <a:pPr marL="228600" lvl="0" indent="-228600" algn="l" rtl="0">
              <a:lnSpc>
                <a:spcPct val="120000"/>
              </a:lnSpc>
              <a:spcBef>
                <a:spcPts val="1000"/>
              </a:spcBef>
              <a:spcAft>
                <a:spcPts val="0"/>
              </a:spcAft>
              <a:buClr>
                <a:schemeClr val="lt1"/>
              </a:buClr>
              <a:buSzPts val="1400"/>
              <a:buChar char="•"/>
            </a:pPr>
            <a:r>
              <a:rPr lang="en-US" sz="2400" b="1"/>
              <a:t>System Performance:</a:t>
            </a:r>
            <a:r>
              <a:rPr lang="en-US" sz="2400">
                <a:solidFill>
                  <a:srgbClr val="ECECEC"/>
                </a:solidFill>
              </a:rPr>
              <a:t> Measure the impact of the solution on system performance, including CPU usage, memory consumption, and latency. Lower resource usage and minimal impact on system responsiveness are desirable outcomes.</a:t>
            </a:r>
            <a:endParaRPr lang="en-US" sz="2400"/>
          </a:p>
          <a:p>
            <a:pPr marL="228600" lvl="0" indent="-228600" algn="l" rtl="0">
              <a:lnSpc>
                <a:spcPct val="120000"/>
              </a:lnSpc>
              <a:spcBef>
                <a:spcPts val="1000"/>
              </a:spcBef>
              <a:spcAft>
                <a:spcPts val="0"/>
              </a:spcAft>
              <a:buClr>
                <a:schemeClr val="lt1"/>
              </a:buClr>
              <a:buSzPts val="1400"/>
              <a:buChar char="•"/>
            </a:pPr>
            <a:r>
              <a:rPr lang="en-US" sz="2400" b="1"/>
              <a:t>Encryption Strength:</a:t>
            </a:r>
            <a:r>
              <a:rPr lang="en-US" sz="2400">
                <a:solidFill>
                  <a:srgbClr val="ECECEC"/>
                </a:solidFill>
              </a:rPr>
              <a:t> Evaluate the strength of the encryption techniques used to protect logged data. This can be assessed by conducting cryptographic analyses and assessing the resistance against known attacks.</a:t>
            </a:r>
            <a:endParaRPr lang="en-US" sz="2400"/>
          </a:p>
          <a:p>
            <a:pPr marL="228600" lvl="0" indent="-228600" algn="l" rtl="0">
              <a:lnSpc>
                <a:spcPct val="120000"/>
              </a:lnSpc>
              <a:spcBef>
                <a:spcPts val="1000"/>
              </a:spcBef>
              <a:spcAft>
                <a:spcPts val="0"/>
              </a:spcAft>
              <a:buClr>
                <a:schemeClr val="lt1"/>
              </a:buClr>
              <a:buSzPts val="1400"/>
              <a:buChar char="•"/>
            </a:pPr>
            <a:r>
              <a:rPr lang="en-US" sz="2400" b="1"/>
              <a:t>User Satisfaction:</a:t>
            </a:r>
            <a:r>
              <a:rPr lang="en-US" sz="2400">
                <a:solidFill>
                  <a:srgbClr val="ECECEC"/>
                </a:solidFill>
              </a:rPr>
              <a:t> Gather feedback from end users regarding their satisfaction with the solution's usability, functionality, and effectiveness. Use surveys, interviews, or usability tests to quantify user satisfaction metrics.</a:t>
            </a:r>
            <a:endParaRPr lang="en-US" sz="2400"/>
          </a:p>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0" y="6073422"/>
            <a:ext cx="18288000" cy="4213577"/>
          </a:xfrm>
          <a:prstGeom prst="rect">
            <a:avLst/>
          </a:prstGeom>
          <a:solidFill>
            <a:srgbClr val="FFFFFF"/>
          </a:solidFill>
        </p:spPr>
      </p:sp>
      <p:sp>
        <p:nvSpPr>
          <p:cNvPr id="7" name="TextBox 7"/>
          <p:cNvSpPr txBox="1"/>
          <p:nvPr/>
        </p:nvSpPr>
        <p:spPr>
          <a:xfrm>
            <a:off x="15729971"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09</a:t>
            </a:r>
          </a:p>
        </p:txBody>
      </p:sp>
      <p:grpSp>
        <p:nvGrpSpPr>
          <p:cNvPr id="9" name="Group 9"/>
          <p:cNvGrpSpPr/>
          <p:nvPr/>
        </p:nvGrpSpPr>
        <p:grpSpPr>
          <a:xfrm>
            <a:off x="3020601" y="3706472"/>
            <a:ext cx="12246798" cy="1454801"/>
            <a:chOff x="0" y="-66675"/>
            <a:chExt cx="16329064" cy="1939734"/>
          </a:xfrm>
        </p:grpSpPr>
        <p:sp>
          <p:nvSpPr>
            <p:cNvPr id="10" name="TextBox 10"/>
            <p:cNvSpPr txBox="1"/>
            <p:nvPr/>
          </p:nvSpPr>
          <p:spPr>
            <a:xfrm>
              <a:off x="0" y="1180647"/>
              <a:ext cx="16329064" cy="692412"/>
            </a:xfrm>
            <a:prstGeom prst="rect">
              <a:avLst/>
            </a:prstGeom>
          </p:spPr>
          <p:txBody>
            <a:bodyPr lIns="0" tIns="0" rIns="0" bIns="0" rtlCol="0" anchor="t">
              <a:spAutoFit/>
            </a:bodyPr>
            <a:lstStyle/>
            <a:p>
              <a:pPr algn="ctr">
                <a:lnSpc>
                  <a:spcPts val="4200"/>
                </a:lnSpc>
                <a:spcBef>
                  <a:spcPct val="0"/>
                </a:spcBef>
              </a:pPr>
              <a:endParaRPr lang="en-US" sz="3000">
                <a:solidFill>
                  <a:srgbClr val="171717"/>
                </a:solidFill>
                <a:latin typeface="HK Grotesk Medium"/>
              </a:endParaRPr>
            </a:p>
          </p:txBody>
        </p:sp>
        <p:sp>
          <p:nvSpPr>
            <p:cNvPr id="11" name="TextBox 11"/>
            <p:cNvSpPr txBox="1"/>
            <p:nvPr/>
          </p:nvSpPr>
          <p:spPr>
            <a:xfrm>
              <a:off x="0" y="-66675"/>
              <a:ext cx="16329064" cy="789874"/>
            </a:xfrm>
            <a:prstGeom prst="rect">
              <a:avLst/>
            </a:prstGeom>
          </p:spPr>
          <p:txBody>
            <a:bodyPr lIns="0" tIns="0" rIns="0" bIns="0" rtlCol="0" anchor="t">
              <a:spAutoFit/>
            </a:bodyPr>
            <a:lstStyle/>
            <a:p>
              <a:pPr algn="ctr">
                <a:lnSpc>
                  <a:spcPts val="4760"/>
                </a:lnSpc>
                <a:spcBef>
                  <a:spcPct val="0"/>
                </a:spcBef>
              </a:pPr>
              <a:endParaRPr lang="en-US" sz="3400">
                <a:solidFill>
                  <a:srgbClr val="171717"/>
                </a:solidFill>
                <a:latin typeface="HK Grotesk Bold"/>
              </a:endParaRPr>
            </a:p>
          </p:txBody>
        </p:sp>
      </p:grpSp>
      <p:sp>
        <p:nvSpPr>
          <p:cNvPr id="12" name="TextBox 11">
            <a:extLst>
              <a:ext uri="{FF2B5EF4-FFF2-40B4-BE49-F238E27FC236}">
                <a16:creationId xmlns:a16="http://schemas.microsoft.com/office/drawing/2014/main" id="{EF350BB8-5A8E-AB4F-F7DB-B6F498E35FED}"/>
              </a:ext>
            </a:extLst>
          </p:cNvPr>
          <p:cNvSpPr txBox="1"/>
          <p:nvPr/>
        </p:nvSpPr>
        <p:spPr>
          <a:xfrm>
            <a:off x="1219200" y="1238633"/>
            <a:ext cx="8686800" cy="769441"/>
          </a:xfrm>
          <a:prstGeom prst="rect">
            <a:avLst/>
          </a:prstGeom>
          <a:noFill/>
        </p:spPr>
        <p:txBody>
          <a:bodyPr wrap="square" rtlCol="0">
            <a:spAutoFit/>
          </a:bodyPr>
          <a:lstStyle/>
          <a:p>
            <a:r>
              <a:rPr lang="en-US" sz="4400">
                <a:solidFill>
                  <a:schemeClr val="bg1"/>
                </a:solidFill>
              </a:rPr>
              <a:t>CONCLUSION:</a:t>
            </a:r>
            <a:endParaRPr lang="en-IN" sz="4400">
              <a:solidFill>
                <a:schemeClr val="bg1"/>
              </a:solidFill>
            </a:endParaRPr>
          </a:p>
        </p:txBody>
      </p:sp>
      <p:sp>
        <p:nvSpPr>
          <p:cNvPr id="13" name="TextBox 12">
            <a:extLst>
              <a:ext uri="{FF2B5EF4-FFF2-40B4-BE49-F238E27FC236}">
                <a16:creationId xmlns:a16="http://schemas.microsoft.com/office/drawing/2014/main" id="{A263704D-E19F-DB21-CD3F-31423E6F4FE8}"/>
              </a:ext>
            </a:extLst>
          </p:cNvPr>
          <p:cNvSpPr txBox="1"/>
          <p:nvPr/>
        </p:nvSpPr>
        <p:spPr>
          <a:xfrm>
            <a:off x="1981200" y="2552700"/>
            <a:ext cx="14859000" cy="3323987"/>
          </a:xfrm>
          <a:prstGeom prst="rect">
            <a:avLst/>
          </a:prstGeom>
          <a:noFill/>
        </p:spPr>
        <p:txBody>
          <a:bodyPr wrap="square" rtlCol="0">
            <a:spAutoFit/>
          </a:bodyPr>
          <a:lstStyle/>
          <a:p>
            <a:r>
              <a:rPr lang="en-US" sz="3200">
                <a:solidFill>
                  <a:srgbClr val="ECECEC"/>
                </a:solidFill>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3200"/>
          </a:p>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990600" y="647700"/>
            <a:ext cx="15601969" cy="8991600"/>
          </a:xfrm>
          <a:prstGeom prst="rect">
            <a:avLst/>
          </a:prstGeom>
          <a:solidFill>
            <a:srgbClr val="FFFFFF">
              <a:alpha val="4706"/>
            </a:srgbClr>
          </a:solidFill>
        </p:spPr>
        <p:txBody>
          <a:bodyPr/>
          <a:lstStyle/>
          <a:p>
            <a:endParaRPr lang="en-US">
              <a:solidFill>
                <a:srgbClr val="FFFFFF"/>
              </a:solidFill>
              <a:latin typeface="HK Grotesk Bold"/>
            </a:endParaRPr>
          </a:p>
          <a:p>
            <a:endParaRPr lang="en-IN"/>
          </a:p>
        </p:txBody>
      </p:sp>
      <p:sp>
        <p:nvSpPr>
          <p:cNvPr id="6" name="AutoShape 6"/>
          <p:cNvSpPr/>
          <p:nvPr/>
        </p:nvSpPr>
        <p:spPr>
          <a:xfrm rot="-5400000">
            <a:off x="503481" y="4172259"/>
            <a:ext cx="35651" cy="1978134"/>
          </a:xfrm>
          <a:prstGeom prst="rect">
            <a:avLst/>
          </a:prstGeom>
          <a:solidFill>
            <a:srgbClr val="FFFFFF"/>
          </a:solidFill>
        </p:spPr>
      </p:sp>
      <p:sp>
        <p:nvSpPr>
          <p:cNvPr id="7" name="AutoShape 7"/>
          <p:cNvSpPr/>
          <p:nvPr/>
        </p:nvSpPr>
        <p:spPr>
          <a:xfrm rot="-5400000">
            <a:off x="17748868" y="4136608"/>
            <a:ext cx="35651" cy="1978134"/>
          </a:xfrm>
          <a:prstGeom prst="rect">
            <a:avLst/>
          </a:prstGeom>
          <a:solidFill>
            <a:srgbClr val="FFFFFF"/>
          </a:solidFill>
        </p:spPr>
      </p:sp>
      <p:sp>
        <p:nvSpPr>
          <p:cNvPr id="8" name="TextBox 7">
            <a:extLst>
              <a:ext uri="{FF2B5EF4-FFF2-40B4-BE49-F238E27FC236}">
                <a16:creationId xmlns:a16="http://schemas.microsoft.com/office/drawing/2014/main" id="{744E9BEC-0BA1-EE65-B550-E6C2A00BA9BF}"/>
              </a:ext>
            </a:extLst>
          </p:cNvPr>
          <p:cNvSpPr txBox="1"/>
          <p:nvPr/>
        </p:nvSpPr>
        <p:spPr>
          <a:xfrm>
            <a:off x="3821799" y="2276701"/>
            <a:ext cx="11951601" cy="6862391"/>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2400"/>
              <a:buChar char="•"/>
            </a:pPr>
            <a:r>
              <a:rPr lang="en-US" sz="3600">
                <a:solidFill>
                  <a:schemeClr val="bg1"/>
                </a:solidFill>
              </a:rPr>
              <a:t>Problem Statement</a:t>
            </a:r>
          </a:p>
          <a:p>
            <a:pPr marL="228600" lvl="0" indent="-228600" algn="l" rtl="0">
              <a:lnSpc>
                <a:spcPct val="120000"/>
              </a:lnSpc>
              <a:spcBef>
                <a:spcPts val="1000"/>
              </a:spcBef>
              <a:spcAft>
                <a:spcPts val="0"/>
              </a:spcAft>
              <a:buClr>
                <a:schemeClr val="lt1"/>
              </a:buClr>
              <a:buSzPts val="2400"/>
              <a:buChar char="•"/>
            </a:pPr>
            <a:r>
              <a:rPr lang="en-US" sz="3600">
                <a:solidFill>
                  <a:schemeClr val="bg1"/>
                </a:solidFill>
              </a:rPr>
              <a:t>Project Overview</a:t>
            </a:r>
          </a:p>
          <a:p>
            <a:pPr marL="228600" lvl="0" indent="-228600" algn="l" rtl="0">
              <a:lnSpc>
                <a:spcPct val="120000"/>
              </a:lnSpc>
              <a:spcBef>
                <a:spcPts val="1000"/>
              </a:spcBef>
              <a:spcAft>
                <a:spcPts val="0"/>
              </a:spcAft>
              <a:buClr>
                <a:schemeClr val="lt1"/>
              </a:buClr>
              <a:buSzPts val="2400"/>
              <a:buChar char="•"/>
            </a:pPr>
            <a:r>
              <a:rPr lang="en-US" sz="3600">
                <a:solidFill>
                  <a:schemeClr val="bg1"/>
                </a:solidFill>
              </a:rPr>
              <a:t>End Users</a:t>
            </a:r>
          </a:p>
          <a:p>
            <a:pPr marL="228600" lvl="0" indent="-228600" algn="l" rtl="0">
              <a:lnSpc>
                <a:spcPct val="120000"/>
              </a:lnSpc>
              <a:spcBef>
                <a:spcPts val="1000"/>
              </a:spcBef>
              <a:spcAft>
                <a:spcPts val="0"/>
              </a:spcAft>
              <a:buClr>
                <a:schemeClr val="lt1"/>
              </a:buClr>
              <a:buSzPts val="2400"/>
              <a:buChar char="•"/>
            </a:pPr>
            <a:r>
              <a:rPr lang="en-US" sz="3600">
                <a:solidFill>
                  <a:schemeClr val="bg1"/>
                </a:solidFill>
              </a:rPr>
              <a:t>Solution and Its Value Proposition</a:t>
            </a:r>
          </a:p>
          <a:p>
            <a:pPr marL="228600" lvl="0" indent="-228600" algn="l" rtl="0">
              <a:lnSpc>
                <a:spcPct val="120000"/>
              </a:lnSpc>
              <a:spcBef>
                <a:spcPts val="1000"/>
              </a:spcBef>
              <a:spcAft>
                <a:spcPts val="0"/>
              </a:spcAft>
              <a:buClr>
                <a:schemeClr val="lt1"/>
              </a:buClr>
              <a:buSzPts val="2400"/>
              <a:buChar char="•"/>
            </a:pPr>
            <a:r>
              <a:rPr lang="en-US" sz="3600">
                <a:solidFill>
                  <a:schemeClr val="bg1"/>
                </a:solidFill>
              </a:rPr>
              <a:t>Unique Features of Our Solution</a:t>
            </a:r>
          </a:p>
          <a:p>
            <a:pPr marL="228600" lvl="0" indent="-228600" algn="l" rtl="0">
              <a:lnSpc>
                <a:spcPct val="120000"/>
              </a:lnSpc>
              <a:spcBef>
                <a:spcPts val="1000"/>
              </a:spcBef>
              <a:spcAft>
                <a:spcPts val="0"/>
              </a:spcAft>
              <a:buClr>
                <a:schemeClr val="lt1"/>
              </a:buClr>
              <a:buSzPts val="2400"/>
              <a:buChar char="•"/>
            </a:pPr>
            <a:r>
              <a:rPr lang="en-US" sz="3600">
                <a:solidFill>
                  <a:schemeClr val="bg1"/>
                </a:solidFill>
              </a:rPr>
              <a:t>Modelling</a:t>
            </a:r>
          </a:p>
          <a:p>
            <a:pPr marL="228600" lvl="0" indent="-228600" algn="l" rtl="0">
              <a:lnSpc>
                <a:spcPct val="120000"/>
              </a:lnSpc>
              <a:spcBef>
                <a:spcPts val="1000"/>
              </a:spcBef>
              <a:spcAft>
                <a:spcPts val="0"/>
              </a:spcAft>
              <a:buClr>
                <a:schemeClr val="lt1"/>
              </a:buClr>
              <a:buSzPts val="2400"/>
              <a:buChar char="•"/>
            </a:pPr>
            <a:r>
              <a:rPr lang="en-US" sz="3600">
                <a:solidFill>
                  <a:schemeClr val="bg1"/>
                </a:solidFill>
              </a:rPr>
              <a:t>Results</a:t>
            </a:r>
          </a:p>
          <a:p>
            <a:pPr marL="228600" lvl="0" indent="-228600" algn="l" rtl="0">
              <a:lnSpc>
                <a:spcPct val="120000"/>
              </a:lnSpc>
              <a:spcBef>
                <a:spcPts val="1000"/>
              </a:spcBef>
              <a:spcAft>
                <a:spcPts val="0"/>
              </a:spcAft>
              <a:buClr>
                <a:schemeClr val="lt1"/>
              </a:buClr>
              <a:buSzPts val="2400"/>
              <a:buChar char="•"/>
            </a:pPr>
            <a:r>
              <a:rPr lang="en-US" sz="3600">
                <a:solidFill>
                  <a:schemeClr val="bg1"/>
                </a:solidFill>
              </a:rPr>
              <a:t>Conclusion</a:t>
            </a:r>
          </a:p>
          <a:p>
            <a:endParaRPr lang="en-IN" sz="3600">
              <a:solidFill>
                <a:schemeClr val="bg1"/>
              </a:solidFill>
            </a:endParaRPr>
          </a:p>
        </p:txBody>
      </p:sp>
      <p:sp>
        <p:nvSpPr>
          <p:cNvPr id="9" name="TextBox 8">
            <a:extLst>
              <a:ext uri="{FF2B5EF4-FFF2-40B4-BE49-F238E27FC236}">
                <a16:creationId xmlns:a16="http://schemas.microsoft.com/office/drawing/2014/main" id="{4241928E-7864-3AD6-8C57-9126771F178D}"/>
              </a:ext>
            </a:extLst>
          </p:cNvPr>
          <p:cNvSpPr txBox="1"/>
          <p:nvPr/>
        </p:nvSpPr>
        <p:spPr>
          <a:xfrm>
            <a:off x="1510374" y="1333499"/>
            <a:ext cx="4204626" cy="769441"/>
          </a:xfrm>
          <a:prstGeom prst="rect">
            <a:avLst/>
          </a:prstGeom>
          <a:noFill/>
        </p:spPr>
        <p:txBody>
          <a:bodyPr wrap="square" rtlCol="0">
            <a:spAutoFit/>
          </a:bodyPr>
          <a:lstStyle/>
          <a:p>
            <a:r>
              <a:rPr lang="en-IN" sz="4400">
                <a:solidFill>
                  <a:schemeClr val="bg1"/>
                </a:solidFill>
              </a:rPr>
              <a:t>AGENDA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2" name="AutoShape 2"/>
          <p:cNvSpPr/>
          <p:nvPr/>
        </p:nvSpPr>
        <p:spPr>
          <a:xfrm>
            <a:off x="609600" y="454752"/>
            <a:ext cx="16916400" cy="9413148"/>
          </a:xfrm>
          <a:prstGeom prst="rect">
            <a:avLst/>
          </a:prstGeom>
          <a:solidFill>
            <a:srgbClr val="FFFFFF">
              <a:alpha val="4706"/>
            </a:srgbClr>
          </a:solidFill>
        </p:spPr>
      </p:sp>
      <p:grpSp>
        <p:nvGrpSpPr>
          <p:cNvPr id="3" name="Group 3"/>
          <p:cNvGrpSpPr/>
          <p:nvPr/>
        </p:nvGrpSpPr>
        <p:grpSpPr>
          <a:xfrm>
            <a:off x="3002785" y="3944196"/>
            <a:ext cx="12211128" cy="2010095"/>
            <a:chOff x="0" y="161925"/>
            <a:chExt cx="16281504" cy="2680126"/>
          </a:xfrm>
        </p:grpSpPr>
        <p:sp>
          <p:nvSpPr>
            <p:cNvPr id="4" name="TextBox 4"/>
            <p:cNvSpPr txBox="1"/>
            <p:nvPr/>
          </p:nvSpPr>
          <p:spPr>
            <a:xfrm>
              <a:off x="0" y="161925"/>
              <a:ext cx="16281504" cy="1442863"/>
            </a:xfrm>
            <a:prstGeom prst="rect">
              <a:avLst/>
            </a:prstGeom>
          </p:spPr>
          <p:txBody>
            <a:bodyPr lIns="0" tIns="0" rIns="0" bIns="0" rtlCol="0" anchor="t">
              <a:spAutoFit/>
            </a:bodyPr>
            <a:lstStyle/>
            <a:p>
              <a:pPr algn="ctr">
                <a:lnSpc>
                  <a:spcPts val="7839"/>
                </a:lnSpc>
              </a:pPr>
              <a:endParaRPr lang="en-US" sz="7999">
                <a:solidFill>
                  <a:srgbClr val="FFFFFF"/>
                </a:solidFill>
                <a:latin typeface="HK Grotesk Bold"/>
              </a:endParaRPr>
            </a:p>
          </p:txBody>
        </p:sp>
        <p:sp>
          <p:nvSpPr>
            <p:cNvPr id="5" name="TextBox 5"/>
            <p:cNvSpPr txBox="1"/>
            <p:nvPr/>
          </p:nvSpPr>
          <p:spPr>
            <a:xfrm>
              <a:off x="1512659" y="2149639"/>
              <a:ext cx="13256188" cy="692412"/>
            </a:xfrm>
            <a:prstGeom prst="rect">
              <a:avLst/>
            </a:prstGeom>
          </p:spPr>
          <p:txBody>
            <a:bodyPr lIns="0" tIns="0" rIns="0" bIns="0" rtlCol="0" anchor="t">
              <a:spAutoFit/>
            </a:bodyPr>
            <a:lstStyle/>
            <a:p>
              <a:pPr algn="ctr">
                <a:lnSpc>
                  <a:spcPts val="4200"/>
                </a:lnSpc>
                <a:spcBef>
                  <a:spcPct val="0"/>
                </a:spcBef>
              </a:pPr>
              <a:endParaRPr lang="en-US" sz="3000">
                <a:solidFill>
                  <a:srgbClr val="FFFFFF"/>
                </a:solidFill>
                <a:latin typeface="HK Grotesk Medium"/>
              </a:endParaRPr>
            </a:p>
          </p:txBody>
        </p:sp>
      </p:grpSp>
      <p:sp>
        <p:nvSpPr>
          <p:cNvPr id="7" name="TextBox 7"/>
          <p:cNvSpPr txBox="1"/>
          <p:nvPr/>
        </p:nvSpPr>
        <p:spPr>
          <a:xfrm>
            <a:off x="15213913" y="627390"/>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03</a:t>
            </a:r>
          </a:p>
        </p:txBody>
      </p:sp>
      <p:sp>
        <p:nvSpPr>
          <p:cNvPr id="8" name="AutoShape 8"/>
          <p:cNvSpPr/>
          <p:nvPr/>
        </p:nvSpPr>
        <p:spPr>
          <a:xfrm rot="-5400000">
            <a:off x="503481" y="4172259"/>
            <a:ext cx="35651" cy="1978134"/>
          </a:xfrm>
          <a:prstGeom prst="rect">
            <a:avLst/>
          </a:prstGeom>
          <a:solidFill>
            <a:srgbClr val="FFFFFF"/>
          </a:solidFill>
        </p:spPr>
      </p:sp>
      <p:sp>
        <p:nvSpPr>
          <p:cNvPr id="9" name="AutoShape 9"/>
          <p:cNvSpPr/>
          <p:nvPr/>
        </p:nvSpPr>
        <p:spPr>
          <a:xfrm rot="-5400000">
            <a:off x="17748868" y="4136608"/>
            <a:ext cx="35651" cy="1978134"/>
          </a:xfrm>
          <a:prstGeom prst="rect">
            <a:avLst/>
          </a:prstGeom>
          <a:solidFill>
            <a:srgbClr val="FFFFFF"/>
          </a:solidFill>
        </p:spPr>
      </p:sp>
      <p:sp>
        <p:nvSpPr>
          <p:cNvPr id="11" name="TextBox 10">
            <a:extLst>
              <a:ext uri="{FF2B5EF4-FFF2-40B4-BE49-F238E27FC236}">
                <a16:creationId xmlns:a16="http://schemas.microsoft.com/office/drawing/2014/main" id="{0292FB77-97AD-20F3-5B2B-E55846257439}"/>
              </a:ext>
            </a:extLst>
          </p:cNvPr>
          <p:cNvSpPr txBox="1"/>
          <p:nvPr/>
        </p:nvSpPr>
        <p:spPr>
          <a:xfrm>
            <a:off x="990600" y="767735"/>
            <a:ext cx="7391400" cy="707886"/>
          </a:xfrm>
          <a:prstGeom prst="rect">
            <a:avLst/>
          </a:prstGeom>
          <a:noFill/>
        </p:spPr>
        <p:txBody>
          <a:bodyPr wrap="square" rtlCol="0">
            <a:spAutoFit/>
          </a:bodyPr>
          <a:lstStyle/>
          <a:p>
            <a:r>
              <a:rPr lang="en-IN" sz="4000">
                <a:solidFill>
                  <a:schemeClr val="bg1"/>
                </a:solidFill>
                <a:latin typeface="Arial" panose="020B0604020202020204" pitchFamily="34" charset="0"/>
                <a:cs typeface="Arial" panose="020B0604020202020204" pitchFamily="34" charset="0"/>
              </a:rPr>
              <a:t>PROBLEM STATEMENT :</a:t>
            </a:r>
          </a:p>
        </p:txBody>
      </p:sp>
      <p:sp>
        <p:nvSpPr>
          <p:cNvPr id="12" name="TextBox 11">
            <a:extLst>
              <a:ext uri="{FF2B5EF4-FFF2-40B4-BE49-F238E27FC236}">
                <a16:creationId xmlns:a16="http://schemas.microsoft.com/office/drawing/2014/main" id="{E76BD212-CEF6-A6EF-0FAF-3031B9DD521A}"/>
              </a:ext>
            </a:extLst>
          </p:cNvPr>
          <p:cNvSpPr txBox="1"/>
          <p:nvPr/>
        </p:nvSpPr>
        <p:spPr>
          <a:xfrm>
            <a:off x="990600" y="1788605"/>
            <a:ext cx="16002000" cy="8198526"/>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600"/>
              <a:buChar char="•"/>
            </a:pPr>
            <a:r>
              <a:rPr lang="en-US" sz="2800">
                <a:solidFill>
                  <a:schemeClr val="bg1"/>
                </a:solidFill>
              </a:rPr>
              <a:t>Keyloggers are malicious software programs designed to covertly record keystrokes on a user's computer, allowing unauthorized access to sensitive information such as passwords, credit card numbers, and personal messages. These clandestine activities can lead to severe consequences, including identity theft, financial loss, and data breaches.</a:t>
            </a:r>
          </a:p>
          <a:p>
            <a:pPr marL="228600" lvl="0" indent="-228600" algn="l" rtl="0">
              <a:lnSpc>
                <a:spcPct val="120000"/>
              </a:lnSpc>
              <a:spcBef>
                <a:spcPts val="1000"/>
              </a:spcBef>
              <a:spcAft>
                <a:spcPts val="0"/>
              </a:spcAft>
              <a:buClr>
                <a:schemeClr val="lt1"/>
              </a:buClr>
              <a:buSzPts val="1600"/>
              <a:buChar char="•"/>
            </a:pPr>
            <a:r>
              <a:rPr lang="en-US" sz="2800">
                <a:solidFill>
                  <a:schemeClr val="bg1"/>
                </a:solidFill>
              </a:rPr>
              <a:t>Despite advancements in cybersecurity, keyloggers continue to exploit vulnerabilities in software systems, evading traditional detection methods and compromising data integrity. Current security measures often fail to adequately safeguard against keylogging attacks, leaving users susceptible to exploitation and privacy violations.</a:t>
            </a:r>
          </a:p>
          <a:p>
            <a:pPr marL="228600" lvl="0" indent="-228600" algn="l" rtl="0">
              <a:lnSpc>
                <a:spcPct val="120000"/>
              </a:lnSpc>
              <a:spcBef>
                <a:spcPts val="1000"/>
              </a:spcBef>
              <a:spcAft>
                <a:spcPts val="0"/>
              </a:spcAft>
              <a:buClr>
                <a:schemeClr val="lt1"/>
              </a:buClr>
              <a:buSzPts val="1600"/>
              <a:buChar char="•"/>
            </a:pPr>
            <a:r>
              <a:rPr lang="en-US" sz="2800">
                <a:solidFill>
                  <a:schemeClr val="bg1"/>
                </a:solidFill>
              </a:rPr>
              <a:t>The pressing need arises for robust and proactive solutions to counteract the growing threat of keyloggers. There is a demand for innovative technologies capable of detecting, preventing, and mitigating the risks associated with keylogging activities. Moreover, these solutions must be user-friendly, adaptable to various environments, and capable of providing real-time protection without compromising system performance.</a:t>
            </a:r>
          </a:p>
          <a:p>
            <a:pPr marL="228600" lvl="0" indent="-228600" algn="l" rtl="0">
              <a:lnSpc>
                <a:spcPct val="120000"/>
              </a:lnSpc>
              <a:spcBef>
                <a:spcPts val="1000"/>
              </a:spcBef>
              <a:spcAft>
                <a:spcPts val="0"/>
              </a:spcAft>
              <a:buClr>
                <a:schemeClr val="lt1"/>
              </a:buClr>
              <a:buSzPts val="1600"/>
              <a:buChar char="•"/>
            </a:pPr>
            <a:r>
              <a:rPr lang="en-US" sz="2800">
                <a:solidFill>
                  <a:schemeClr val="bg1"/>
                </a:solidFill>
              </a:rPr>
              <a:t>By addressing these challenges, the project endeavors to provide a comprehensive and effective solution to mitigate the risks posed by keyloggers, enhancing cybersecurity posture and safeguarding users' sensitive information from unauthorized access and exploitation.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6329"/>
            <a:ext cx="18288000" cy="10287000"/>
          </a:xfrm>
          <a:prstGeom prst="rect">
            <a:avLst/>
          </a:prstGeom>
          <a:solidFill>
            <a:srgbClr val="62406B"/>
          </a:solidFill>
        </p:spPr>
        <p:txBody>
          <a:bodyPr/>
          <a:lstStyle/>
          <a:p>
            <a:endParaRPr lang="en-IN"/>
          </a:p>
        </p:txBody>
      </p:sp>
      <p:sp>
        <p:nvSpPr>
          <p:cNvPr id="3" name="AutoShape 3"/>
          <p:cNvSpPr/>
          <p:nvPr/>
        </p:nvSpPr>
        <p:spPr>
          <a:xfrm>
            <a:off x="1028700" y="8116180"/>
            <a:ext cx="35651" cy="1142120"/>
          </a:xfrm>
          <a:prstGeom prst="rect">
            <a:avLst/>
          </a:prstGeom>
          <a:solidFill>
            <a:srgbClr val="FFFFFF"/>
          </a:solidFill>
        </p:spPr>
      </p:sp>
      <p:grpSp>
        <p:nvGrpSpPr>
          <p:cNvPr id="5" name="Group 5"/>
          <p:cNvGrpSpPr/>
          <p:nvPr/>
        </p:nvGrpSpPr>
        <p:grpSpPr>
          <a:xfrm>
            <a:off x="1494097" y="2662565"/>
            <a:ext cx="6155805" cy="2990166"/>
            <a:chOff x="0" y="161925"/>
            <a:chExt cx="8207740" cy="3986888"/>
          </a:xfrm>
        </p:grpSpPr>
        <p:sp>
          <p:nvSpPr>
            <p:cNvPr id="6" name="TextBox 6"/>
            <p:cNvSpPr txBox="1"/>
            <p:nvPr/>
          </p:nvSpPr>
          <p:spPr>
            <a:xfrm>
              <a:off x="0" y="161925"/>
              <a:ext cx="8207740" cy="1210503"/>
            </a:xfrm>
            <a:prstGeom prst="rect">
              <a:avLst/>
            </a:prstGeom>
          </p:spPr>
          <p:txBody>
            <a:bodyPr lIns="0" tIns="0" rIns="0" bIns="0" rtlCol="0" anchor="t">
              <a:spAutoFit/>
            </a:bodyPr>
            <a:lstStyle/>
            <a:p>
              <a:pPr algn="ctr">
                <a:lnSpc>
                  <a:spcPts val="7839"/>
                </a:lnSpc>
              </a:pPr>
              <a:endParaRPr lang="en-US" sz="5400">
                <a:solidFill>
                  <a:srgbClr val="FFFFFF"/>
                </a:solidFill>
                <a:latin typeface="Arial" panose="020B0604020202020204" pitchFamily="34" charset="0"/>
                <a:cs typeface="Arial" panose="020B0604020202020204" pitchFamily="34" charset="0"/>
              </a:endParaRPr>
            </a:p>
          </p:txBody>
        </p:sp>
        <p:sp>
          <p:nvSpPr>
            <p:cNvPr id="7" name="TextBox 7"/>
            <p:cNvSpPr txBox="1"/>
            <p:nvPr/>
          </p:nvSpPr>
          <p:spPr>
            <a:xfrm>
              <a:off x="762553" y="3456401"/>
              <a:ext cx="6682635" cy="692412"/>
            </a:xfrm>
            <a:prstGeom prst="rect">
              <a:avLst/>
            </a:prstGeom>
          </p:spPr>
          <p:txBody>
            <a:bodyPr lIns="0" tIns="0" rIns="0" bIns="0" rtlCol="0" anchor="t">
              <a:spAutoFit/>
            </a:bodyPr>
            <a:lstStyle/>
            <a:p>
              <a:pPr algn="ctr">
                <a:lnSpc>
                  <a:spcPts val="4200"/>
                </a:lnSpc>
                <a:spcBef>
                  <a:spcPct val="0"/>
                </a:spcBef>
              </a:pPr>
              <a:endParaRPr lang="en-US" sz="3000">
                <a:solidFill>
                  <a:srgbClr val="FFFFFF"/>
                </a:solidFill>
                <a:latin typeface="HK Grotesk Medium"/>
              </a:endParaRPr>
            </a:p>
          </p:txBody>
        </p:sp>
      </p:grpSp>
      <p:sp>
        <p:nvSpPr>
          <p:cNvPr id="8" name="TextBox 8"/>
          <p:cNvSpPr txBox="1"/>
          <p:nvPr/>
        </p:nvSpPr>
        <p:spPr>
          <a:xfrm>
            <a:off x="1028700" y="981075"/>
            <a:ext cx="1529329" cy="401310"/>
          </a:xfrm>
          <a:prstGeom prst="rect">
            <a:avLst/>
          </a:prstGeom>
        </p:spPr>
        <p:txBody>
          <a:bodyPr lIns="0" tIns="0" rIns="0" bIns="0" rtlCol="0" anchor="t">
            <a:spAutoFit/>
          </a:bodyPr>
          <a:lstStyle/>
          <a:p>
            <a:pPr>
              <a:lnSpc>
                <a:spcPts val="3360"/>
              </a:lnSpc>
              <a:spcBef>
                <a:spcPct val="0"/>
              </a:spcBef>
            </a:pPr>
            <a:r>
              <a:rPr lang="en-US" sz="2400">
                <a:solidFill>
                  <a:srgbClr val="FFFFFF"/>
                </a:solidFill>
                <a:latin typeface="HK Grotesk Bold"/>
              </a:rPr>
              <a:t>04</a:t>
            </a:r>
          </a:p>
        </p:txBody>
      </p:sp>
      <p:sp>
        <p:nvSpPr>
          <p:cNvPr id="9" name="TextBox 8">
            <a:extLst>
              <a:ext uri="{FF2B5EF4-FFF2-40B4-BE49-F238E27FC236}">
                <a16:creationId xmlns:a16="http://schemas.microsoft.com/office/drawing/2014/main" id="{CC258014-BF02-F7CF-B2F6-57C34DA7FADB}"/>
              </a:ext>
            </a:extLst>
          </p:cNvPr>
          <p:cNvSpPr txBox="1"/>
          <p:nvPr/>
        </p:nvSpPr>
        <p:spPr>
          <a:xfrm>
            <a:off x="685800" y="1458758"/>
            <a:ext cx="6583103" cy="769441"/>
          </a:xfrm>
          <a:prstGeom prst="rect">
            <a:avLst/>
          </a:prstGeom>
          <a:noFill/>
        </p:spPr>
        <p:txBody>
          <a:bodyPr wrap="square" rtlCol="0">
            <a:spAutoFit/>
          </a:bodyPr>
          <a:lstStyle/>
          <a:p>
            <a:r>
              <a:rPr lang="en-IN" sz="4400">
                <a:solidFill>
                  <a:schemeClr val="bg1"/>
                </a:solidFill>
                <a:latin typeface="Arial" panose="020B0604020202020204" pitchFamily="34" charset="0"/>
                <a:cs typeface="Arial" panose="020B0604020202020204" pitchFamily="34" charset="0"/>
              </a:rPr>
              <a:t>PROJECT OVERVIEW :</a:t>
            </a:r>
          </a:p>
        </p:txBody>
      </p:sp>
      <p:sp>
        <p:nvSpPr>
          <p:cNvPr id="10" name="TextBox 9">
            <a:extLst>
              <a:ext uri="{FF2B5EF4-FFF2-40B4-BE49-F238E27FC236}">
                <a16:creationId xmlns:a16="http://schemas.microsoft.com/office/drawing/2014/main" id="{0D6C3B58-8E95-0F0A-3928-001D74D842A8}"/>
              </a:ext>
            </a:extLst>
          </p:cNvPr>
          <p:cNvSpPr txBox="1"/>
          <p:nvPr/>
        </p:nvSpPr>
        <p:spPr>
          <a:xfrm>
            <a:off x="1219200" y="2781300"/>
            <a:ext cx="16611600" cy="7807265"/>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ts val="1800"/>
              <a:buChar char="•"/>
            </a:pPr>
            <a:r>
              <a:rPr lang="en-US" sz="3600">
                <a:solidFill>
                  <a:schemeClr val="bg1"/>
                </a:solidFill>
              </a:rPr>
              <a:t>Development of a robust Python-based keylogger capable of discreetly capturing keystrokes on target systems.</a:t>
            </a:r>
          </a:p>
          <a:p>
            <a:pPr marL="228600" lvl="0" indent="-228600" algn="l" rtl="0">
              <a:lnSpc>
                <a:spcPct val="120000"/>
              </a:lnSpc>
              <a:spcBef>
                <a:spcPts val="1000"/>
              </a:spcBef>
              <a:spcAft>
                <a:spcPts val="0"/>
              </a:spcAft>
              <a:buClr>
                <a:schemeClr val="lt1"/>
              </a:buClr>
              <a:buSzPts val="1800"/>
              <a:buChar char="•"/>
            </a:pPr>
            <a:r>
              <a:rPr lang="en-US" sz="3600">
                <a:solidFill>
                  <a:schemeClr val="bg1"/>
                </a:solidFill>
              </a:rPr>
              <a:t>Implementation of advanced security measures to detect and prevent keylogging activities in real-time.</a:t>
            </a:r>
          </a:p>
          <a:p>
            <a:pPr marL="228600" lvl="0" indent="-228600" algn="l" rtl="0">
              <a:lnSpc>
                <a:spcPct val="120000"/>
              </a:lnSpc>
              <a:spcBef>
                <a:spcPts val="1000"/>
              </a:spcBef>
              <a:spcAft>
                <a:spcPts val="0"/>
              </a:spcAft>
              <a:buClr>
                <a:schemeClr val="lt1"/>
              </a:buClr>
              <a:buSzPts val="1800"/>
              <a:buChar char="•"/>
            </a:pPr>
            <a:r>
              <a:rPr lang="en-US" sz="3600">
                <a:solidFill>
                  <a:schemeClr val="bg1"/>
                </a:solidFill>
              </a:rPr>
              <a:t>Integration of encryption techniques to protect logged data from unauthorized access and interception.</a:t>
            </a:r>
          </a:p>
          <a:p>
            <a:pPr marL="228600" lvl="0" indent="-228600" algn="l" rtl="0">
              <a:lnSpc>
                <a:spcPct val="120000"/>
              </a:lnSpc>
              <a:spcBef>
                <a:spcPts val="1000"/>
              </a:spcBef>
              <a:spcAft>
                <a:spcPts val="0"/>
              </a:spcAft>
              <a:buClr>
                <a:schemeClr val="lt1"/>
              </a:buClr>
              <a:buSzPts val="1800"/>
              <a:buChar char="•"/>
            </a:pPr>
            <a:r>
              <a:rPr lang="en-US" sz="3600">
                <a:solidFill>
                  <a:schemeClr val="bg1"/>
                </a:solidFill>
              </a:rPr>
              <a:t>Creation of an intuitive user interface for easy deployment and management of the solution.</a:t>
            </a:r>
          </a:p>
          <a:p>
            <a:pPr marL="228600" lvl="0" indent="-228600" algn="l" rtl="0">
              <a:lnSpc>
                <a:spcPct val="120000"/>
              </a:lnSpc>
              <a:spcBef>
                <a:spcPts val="1000"/>
              </a:spcBef>
              <a:spcAft>
                <a:spcPts val="0"/>
              </a:spcAft>
              <a:buClr>
                <a:schemeClr val="lt1"/>
              </a:buClr>
              <a:buSzPts val="1800"/>
              <a:buChar char="•"/>
            </a:pPr>
            <a:r>
              <a:rPr lang="en-US" sz="3600">
                <a:solidFill>
                  <a:schemeClr val="bg1"/>
                </a:solidFill>
              </a:rPr>
              <a:t>Ensuring cross-platform compatibility to accommodate diverse user environments and requirements</a:t>
            </a:r>
          </a:p>
          <a:p>
            <a:endParaRPr lang="en-IN" sz="36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0287000"/>
          </a:xfrm>
          <a:prstGeom prst="rect">
            <a:avLst/>
          </a:prstGeom>
          <a:solidFill>
            <a:srgbClr val="62406B"/>
          </a:solidFill>
        </p:spPr>
      </p:sp>
      <p:grpSp>
        <p:nvGrpSpPr>
          <p:cNvPr id="4" name="Group 4"/>
          <p:cNvGrpSpPr/>
          <p:nvPr/>
        </p:nvGrpSpPr>
        <p:grpSpPr>
          <a:xfrm>
            <a:off x="10638097" y="3152600"/>
            <a:ext cx="6155805" cy="2010095"/>
            <a:chOff x="0" y="161925"/>
            <a:chExt cx="8207740" cy="2680126"/>
          </a:xfrm>
        </p:grpSpPr>
        <p:sp>
          <p:nvSpPr>
            <p:cNvPr id="5" name="TextBox 5"/>
            <p:cNvSpPr txBox="1"/>
            <p:nvPr/>
          </p:nvSpPr>
          <p:spPr>
            <a:xfrm>
              <a:off x="0" y="161925"/>
              <a:ext cx="8207740" cy="1442863"/>
            </a:xfrm>
            <a:prstGeom prst="rect">
              <a:avLst/>
            </a:prstGeom>
          </p:spPr>
          <p:txBody>
            <a:bodyPr lIns="0" tIns="0" rIns="0" bIns="0" rtlCol="0" anchor="t">
              <a:spAutoFit/>
            </a:bodyPr>
            <a:lstStyle/>
            <a:p>
              <a:pPr algn="ctr">
                <a:lnSpc>
                  <a:spcPts val="7839"/>
                </a:lnSpc>
              </a:pPr>
              <a:endParaRPr lang="en-US" sz="7999">
                <a:solidFill>
                  <a:srgbClr val="FFFFFF"/>
                </a:solidFill>
                <a:latin typeface="HK Grotesk Bold"/>
              </a:endParaRPr>
            </a:p>
          </p:txBody>
        </p:sp>
        <p:sp>
          <p:nvSpPr>
            <p:cNvPr id="6" name="TextBox 6"/>
            <p:cNvSpPr txBox="1"/>
            <p:nvPr/>
          </p:nvSpPr>
          <p:spPr>
            <a:xfrm>
              <a:off x="762553" y="2149639"/>
              <a:ext cx="6682635" cy="692412"/>
            </a:xfrm>
            <a:prstGeom prst="rect">
              <a:avLst/>
            </a:prstGeom>
          </p:spPr>
          <p:txBody>
            <a:bodyPr lIns="0" tIns="0" rIns="0" bIns="0" rtlCol="0" anchor="t">
              <a:spAutoFit/>
            </a:bodyPr>
            <a:lstStyle/>
            <a:p>
              <a:pPr algn="ctr">
                <a:lnSpc>
                  <a:spcPts val="4200"/>
                </a:lnSpc>
                <a:spcBef>
                  <a:spcPct val="0"/>
                </a:spcBef>
              </a:pPr>
              <a:endParaRPr lang="en-US" sz="3000">
                <a:solidFill>
                  <a:srgbClr val="FFFFFF"/>
                </a:solidFill>
                <a:latin typeface="HK Grotesk Medium"/>
              </a:endParaRPr>
            </a:p>
          </p:txBody>
        </p:sp>
      </p:grpSp>
      <p:sp>
        <p:nvSpPr>
          <p:cNvPr id="7" name="TextBox 7"/>
          <p:cNvSpPr txBox="1"/>
          <p:nvPr/>
        </p:nvSpPr>
        <p:spPr>
          <a:xfrm>
            <a:off x="15694320" y="981075"/>
            <a:ext cx="1529329" cy="401310"/>
          </a:xfrm>
          <a:prstGeom prst="rect">
            <a:avLst/>
          </a:prstGeom>
        </p:spPr>
        <p:txBody>
          <a:bodyPr lIns="0" tIns="0" rIns="0" bIns="0" rtlCol="0" anchor="t">
            <a:spAutoFit/>
          </a:bodyPr>
          <a:lstStyle/>
          <a:p>
            <a:pPr algn="r">
              <a:lnSpc>
                <a:spcPts val="3360"/>
              </a:lnSpc>
              <a:spcBef>
                <a:spcPct val="0"/>
              </a:spcBef>
            </a:pPr>
            <a:r>
              <a:rPr lang="en-US" sz="2400">
                <a:solidFill>
                  <a:srgbClr val="FFFFFF"/>
                </a:solidFill>
                <a:latin typeface="HK Grotesk Bold"/>
              </a:rPr>
              <a:t>05</a:t>
            </a:r>
          </a:p>
        </p:txBody>
      </p:sp>
      <p:sp>
        <p:nvSpPr>
          <p:cNvPr id="8" name="AutoShape 8"/>
          <p:cNvSpPr/>
          <p:nvPr/>
        </p:nvSpPr>
        <p:spPr>
          <a:xfrm>
            <a:off x="17223649" y="8068826"/>
            <a:ext cx="35651" cy="1142120"/>
          </a:xfrm>
          <a:prstGeom prst="rect">
            <a:avLst/>
          </a:prstGeom>
          <a:solidFill>
            <a:srgbClr val="FFFFFF"/>
          </a:solidFill>
        </p:spPr>
      </p:sp>
      <p:sp>
        <p:nvSpPr>
          <p:cNvPr id="10" name="TextBox 9">
            <a:extLst>
              <a:ext uri="{FF2B5EF4-FFF2-40B4-BE49-F238E27FC236}">
                <a16:creationId xmlns:a16="http://schemas.microsoft.com/office/drawing/2014/main" id="{E57F326F-765F-1DC8-5846-0CCEE6FADC22}"/>
              </a:ext>
            </a:extLst>
          </p:cNvPr>
          <p:cNvSpPr txBox="1"/>
          <p:nvPr/>
        </p:nvSpPr>
        <p:spPr>
          <a:xfrm>
            <a:off x="419100" y="245338"/>
            <a:ext cx="15237120" cy="923330"/>
          </a:xfrm>
          <a:prstGeom prst="rect">
            <a:avLst/>
          </a:prstGeom>
          <a:noFill/>
        </p:spPr>
        <p:txBody>
          <a:bodyPr wrap="square" rtlCol="0">
            <a:spAutoFit/>
          </a:bodyPr>
          <a:lstStyle/>
          <a:p>
            <a:r>
              <a:rPr lang="en-US" sz="5400">
                <a:solidFill>
                  <a:schemeClr val="bg1"/>
                </a:solidFill>
              </a:rPr>
              <a:t>WHO ARE THE END USERS IN THIS PROJECT?</a:t>
            </a:r>
            <a:endParaRPr lang="en-IN" sz="540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6CB7D29-538F-FDB2-24FE-69D0DE836E0D}"/>
              </a:ext>
            </a:extLst>
          </p:cNvPr>
          <p:cNvSpPr txBox="1"/>
          <p:nvPr/>
        </p:nvSpPr>
        <p:spPr>
          <a:xfrm>
            <a:off x="609600" y="1487841"/>
            <a:ext cx="17068800" cy="8766502"/>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b="1"/>
              <a:t>Individual Users</a:t>
            </a:r>
            <a:r>
              <a:rPr lang="en-US" sz="2800">
                <a:solidFill>
                  <a:srgbClr val="ECECEC"/>
                </a:solidFill>
              </a:rPr>
              <a:t>:</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Everyday computer users who want to protect their personal information, such as passwords, credit card details, and private messages, from unauthorized access.</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Professionals who handle sensitive data on their computers, including journalists, lawyers, and healthcare professionals.</a:t>
            </a:r>
            <a:endParaRPr lang="en-US" sz="2800"/>
          </a:p>
          <a:p>
            <a:pPr marL="228600" lvl="0" indent="-228600" algn="l" rtl="0">
              <a:lnSpc>
                <a:spcPct val="120000"/>
              </a:lnSpc>
              <a:spcBef>
                <a:spcPts val="1000"/>
              </a:spcBef>
              <a:spcAft>
                <a:spcPts val="0"/>
              </a:spcAft>
              <a:buClr>
                <a:schemeClr val="lt1"/>
              </a:buClr>
              <a:buSzPct val="100000"/>
              <a:buChar char="•"/>
            </a:pPr>
            <a:r>
              <a:rPr lang="en-US" sz="2800" b="1"/>
              <a:t>Businesses and Enterprises</a:t>
            </a:r>
            <a:r>
              <a:rPr lang="en-US" sz="2800">
                <a:solidFill>
                  <a:srgbClr val="ECECEC"/>
                </a:solidFill>
              </a:rPr>
              <a:t>:</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Small and medium-sized businesses (SMBs) seeking to safeguard their sensitive business information, financial records, and customer data from cyber threats.</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Large enterprises and corporations aiming to enhance their cybersecurity measures to protect valuable intellectual property and confidential business data.</a:t>
            </a:r>
            <a:endParaRPr lang="en-US" sz="2800"/>
          </a:p>
          <a:p>
            <a:pPr marL="228600" lvl="0" indent="-228600" algn="l" rtl="0">
              <a:lnSpc>
                <a:spcPct val="120000"/>
              </a:lnSpc>
              <a:spcBef>
                <a:spcPts val="1000"/>
              </a:spcBef>
              <a:spcAft>
                <a:spcPts val="0"/>
              </a:spcAft>
              <a:buClr>
                <a:schemeClr val="lt1"/>
              </a:buClr>
              <a:buSzPct val="100000"/>
              <a:buChar char="•"/>
            </a:pPr>
            <a:r>
              <a:rPr lang="en-US" sz="2800" b="1"/>
              <a:t>Government Agencies and Institutions</a:t>
            </a:r>
            <a:r>
              <a:rPr lang="en-US" sz="2800">
                <a:solidFill>
                  <a:srgbClr val="ECECEC"/>
                </a:solidFill>
              </a:rPr>
              <a:t>:</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Government organizations at local, state, and federal levels tasked with protecting classified information, national security data, and citizen privacy.</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Educational institutions, such as universities and research facilities, safeguarding academic research, student records, and institutional data.</a:t>
            </a:r>
            <a:endParaRPr lang="en-US" sz="2800"/>
          </a:p>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A1989-9BBF-60D9-483B-08A6EEEF92B9}"/>
              </a:ext>
            </a:extLst>
          </p:cNvPr>
          <p:cNvSpPr txBox="1"/>
          <p:nvPr/>
        </p:nvSpPr>
        <p:spPr>
          <a:xfrm>
            <a:off x="838200" y="2095500"/>
            <a:ext cx="15087600" cy="5343514"/>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ct val="100000"/>
              <a:buChar char="•"/>
            </a:pPr>
            <a:r>
              <a:rPr lang="en-US" sz="2800" b="1"/>
              <a:t>Cybersecurity Professionals</a:t>
            </a:r>
            <a:r>
              <a:rPr lang="en-US" sz="2800">
                <a:solidFill>
                  <a:srgbClr val="ECECEC"/>
                </a:solidFill>
              </a:rPr>
              <a:t>:</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Security analysts, consultants, and professionals responsible for assessing and mitigating cyber threats within organizations.</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Ethical hackers and penetration testers seeking to evaluate and strengthen the security posture of systems and networks.</a:t>
            </a:r>
            <a:endParaRPr lang="en-US" sz="2800"/>
          </a:p>
          <a:p>
            <a:pPr marL="228600" lvl="0" indent="-228600" algn="l" rtl="0">
              <a:lnSpc>
                <a:spcPct val="120000"/>
              </a:lnSpc>
              <a:spcBef>
                <a:spcPts val="1000"/>
              </a:spcBef>
              <a:spcAft>
                <a:spcPts val="0"/>
              </a:spcAft>
              <a:buClr>
                <a:schemeClr val="lt1"/>
              </a:buClr>
              <a:buSzPct val="100000"/>
              <a:buChar char="•"/>
            </a:pPr>
            <a:r>
              <a:rPr lang="en-US" sz="2800" b="1"/>
              <a:t>Software Developers and IT Professionals</a:t>
            </a:r>
            <a:r>
              <a:rPr lang="en-US" sz="2800">
                <a:solidFill>
                  <a:srgbClr val="ECECEC"/>
                </a:solidFill>
              </a:rPr>
              <a:t>:</a:t>
            </a:r>
            <a:endParaRPr lang="en-US" sz="2800"/>
          </a:p>
          <a:p>
            <a:pPr marL="457200" lvl="1" indent="-228600" algn="l" rtl="0">
              <a:lnSpc>
                <a:spcPct val="120000"/>
              </a:lnSpc>
              <a:spcBef>
                <a:spcPts val="500"/>
              </a:spcBef>
              <a:spcAft>
                <a:spcPts val="0"/>
              </a:spcAft>
              <a:buClr>
                <a:srgbClr val="ECECEC"/>
              </a:buClr>
              <a:buSzPct val="100000"/>
              <a:buFont typeface="Arial"/>
              <a:buChar char="+"/>
            </a:pPr>
            <a:r>
              <a:rPr lang="en-US" sz="2800">
                <a:solidFill>
                  <a:srgbClr val="ECECEC"/>
                </a:solidFill>
              </a:rPr>
              <a:t>Developers and IT professionals involved in creating and managing software applications and systems, including those responsible for ensuring the security of software products and infrastructure.</a:t>
            </a:r>
            <a:endParaRPr lang="en-US" sz="2800"/>
          </a:p>
          <a:p>
            <a:endParaRPr lang="en-IN"/>
          </a:p>
        </p:txBody>
      </p:sp>
    </p:spTree>
    <p:extLst>
      <p:ext uri="{BB962C8B-B14F-4D97-AF65-F5344CB8AC3E}">
        <p14:creationId xmlns:p14="http://schemas.microsoft.com/office/powerpoint/2010/main" val="246935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2406B"/>
        </a:solidFill>
        <a:effectLst/>
      </p:bgPr>
    </p:bg>
    <p:spTree>
      <p:nvGrpSpPr>
        <p:cNvPr id="1" name=""/>
        <p:cNvGrpSpPr/>
        <p:nvPr/>
      </p:nvGrpSpPr>
      <p:grpSpPr>
        <a:xfrm>
          <a:off x="0" y="0"/>
          <a:ext cx="0" cy="0"/>
          <a:chOff x="0" y="0"/>
          <a:chExt cx="0" cy="0"/>
        </a:xfrm>
      </p:grpSpPr>
      <p:grpSp>
        <p:nvGrpSpPr>
          <p:cNvPr id="3" name="Group 3"/>
          <p:cNvGrpSpPr/>
          <p:nvPr/>
        </p:nvGrpSpPr>
        <p:grpSpPr>
          <a:xfrm>
            <a:off x="1028700" y="4154401"/>
            <a:ext cx="4745190" cy="2939572"/>
            <a:chOff x="0" y="-9525"/>
            <a:chExt cx="6326920" cy="3919430"/>
          </a:xfrm>
        </p:grpSpPr>
        <p:sp>
          <p:nvSpPr>
            <p:cNvPr id="4" name="TextBox 4"/>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a:solidFill>
                  <a:srgbClr val="FFFFFF"/>
                </a:solidFill>
                <a:latin typeface="HK Grotesk Bold"/>
              </a:endParaRPr>
            </a:p>
          </p:txBody>
        </p:sp>
        <p:sp>
          <p:nvSpPr>
            <p:cNvPr id="5" name="TextBox 5"/>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a:solidFill>
                  <a:srgbClr val="FFFFFF"/>
                </a:solidFill>
                <a:latin typeface="HK Grotesk Medium"/>
              </a:endParaRPr>
            </a:p>
          </p:txBody>
        </p:sp>
      </p:grpSp>
      <p:grpSp>
        <p:nvGrpSpPr>
          <p:cNvPr id="11" name="Group 11"/>
          <p:cNvGrpSpPr/>
          <p:nvPr/>
        </p:nvGrpSpPr>
        <p:grpSpPr>
          <a:xfrm>
            <a:off x="12514110" y="4154401"/>
            <a:ext cx="4745190" cy="2939572"/>
            <a:chOff x="0" y="-9525"/>
            <a:chExt cx="6326920" cy="3919430"/>
          </a:xfrm>
        </p:grpSpPr>
        <p:sp>
          <p:nvSpPr>
            <p:cNvPr id="12" name="TextBox 12"/>
            <p:cNvSpPr txBox="1"/>
            <p:nvPr/>
          </p:nvSpPr>
          <p:spPr>
            <a:xfrm>
              <a:off x="0" y="-9525"/>
              <a:ext cx="6326920" cy="651289"/>
            </a:xfrm>
            <a:prstGeom prst="rect">
              <a:avLst/>
            </a:prstGeom>
          </p:spPr>
          <p:txBody>
            <a:bodyPr lIns="0" tIns="0" rIns="0" bIns="0" rtlCol="0" anchor="t">
              <a:spAutoFit/>
            </a:bodyPr>
            <a:lstStyle/>
            <a:p>
              <a:pPr algn="ctr">
                <a:lnSpc>
                  <a:spcPts val="3839"/>
                </a:lnSpc>
              </a:pPr>
              <a:endParaRPr lang="en-US" sz="3199">
                <a:solidFill>
                  <a:srgbClr val="FFFFFF"/>
                </a:solidFill>
                <a:latin typeface="HK Grotesk Bold"/>
              </a:endParaRPr>
            </a:p>
          </p:txBody>
        </p:sp>
        <p:sp>
          <p:nvSpPr>
            <p:cNvPr id="13" name="TextBox 13"/>
            <p:cNvSpPr txBox="1"/>
            <p:nvPr/>
          </p:nvSpPr>
          <p:spPr>
            <a:xfrm>
              <a:off x="587812" y="3217493"/>
              <a:ext cx="5151296" cy="692412"/>
            </a:xfrm>
            <a:prstGeom prst="rect">
              <a:avLst/>
            </a:prstGeom>
          </p:spPr>
          <p:txBody>
            <a:bodyPr lIns="0" tIns="0" rIns="0" bIns="0" rtlCol="0" anchor="t">
              <a:spAutoFit/>
            </a:bodyPr>
            <a:lstStyle/>
            <a:p>
              <a:pPr algn="ctr">
                <a:lnSpc>
                  <a:spcPts val="4200"/>
                </a:lnSpc>
                <a:spcBef>
                  <a:spcPct val="0"/>
                </a:spcBef>
              </a:pPr>
              <a:endParaRPr lang="en-US" sz="3000">
                <a:solidFill>
                  <a:srgbClr val="FFFFFF"/>
                </a:solidFill>
                <a:latin typeface="HK Grotesk Medium"/>
              </a:endParaRPr>
            </a:p>
          </p:txBody>
        </p:sp>
      </p:grpSp>
      <p:sp>
        <p:nvSpPr>
          <p:cNvPr id="16" name="TextBox 15">
            <a:extLst>
              <a:ext uri="{FF2B5EF4-FFF2-40B4-BE49-F238E27FC236}">
                <a16:creationId xmlns:a16="http://schemas.microsoft.com/office/drawing/2014/main" id="{573D6DD9-4847-D9A2-EFDA-CE5C39CAA404}"/>
              </a:ext>
            </a:extLst>
          </p:cNvPr>
          <p:cNvSpPr txBox="1"/>
          <p:nvPr/>
        </p:nvSpPr>
        <p:spPr>
          <a:xfrm>
            <a:off x="152400" y="339179"/>
            <a:ext cx="15240000" cy="769441"/>
          </a:xfrm>
          <a:prstGeom prst="rect">
            <a:avLst/>
          </a:prstGeom>
          <a:noFill/>
        </p:spPr>
        <p:txBody>
          <a:bodyPr wrap="square" rtlCol="0">
            <a:spAutoFit/>
          </a:bodyPr>
          <a:lstStyle/>
          <a:p>
            <a:r>
              <a:rPr lang="en-US" sz="4400">
                <a:solidFill>
                  <a:schemeClr val="bg1"/>
                </a:solidFill>
                <a:latin typeface="Arial" panose="020B0604020202020204" pitchFamily="34" charset="0"/>
                <a:cs typeface="Arial" panose="020B0604020202020204" pitchFamily="34" charset="0"/>
              </a:rPr>
              <a:t>SOLUTION AND ITS VALUE PROPOSITION</a:t>
            </a:r>
            <a:endParaRPr lang="en-IN" sz="4400">
              <a:solidFill>
                <a:schemeClr val="bg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46972D3-7318-3C67-26F8-B09411F678CE}"/>
              </a:ext>
            </a:extLst>
          </p:cNvPr>
          <p:cNvSpPr txBox="1"/>
          <p:nvPr/>
        </p:nvSpPr>
        <p:spPr>
          <a:xfrm>
            <a:off x="685800" y="1638300"/>
            <a:ext cx="17068800" cy="8894743"/>
          </a:xfrm>
          <a:prstGeom prst="rect">
            <a:avLst/>
          </a:prstGeom>
          <a:noFill/>
        </p:spPr>
        <p:txBody>
          <a:bodyPr wrap="square" rtlCol="0">
            <a:spAutoFit/>
          </a:bodyPr>
          <a:lstStyle/>
          <a:p>
            <a:pPr marL="228600" lvl="0" indent="-228600" algn="l" rtl="0">
              <a:lnSpc>
                <a:spcPct val="120000"/>
              </a:lnSpc>
              <a:spcBef>
                <a:spcPts val="0"/>
              </a:spcBef>
              <a:spcAft>
                <a:spcPts val="0"/>
              </a:spcAft>
              <a:buClr>
                <a:schemeClr val="lt1"/>
              </a:buClr>
              <a:buSzPct val="100000"/>
              <a:buChar char="•"/>
            </a:pPr>
            <a:r>
              <a:rPr lang="en-US" sz="2800">
                <a:solidFill>
                  <a:schemeClr val="bg1"/>
                </a:solidFill>
              </a:rPr>
              <a:t>Our solution offers a comprehensive approach to address the pressing concerns related to keylogging threats, providing robust security measures and advanced capabilities to safeguard sensitive information.</a:t>
            </a:r>
          </a:p>
          <a:p>
            <a:pPr marL="0" lvl="0" indent="0" algn="l" rtl="0">
              <a:lnSpc>
                <a:spcPct val="120000"/>
              </a:lnSpc>
              <a:spcBef>
                <a:spcPts val="1000"/>
              </a:spcBef>
              <a:spcAft>
                <a:spcPts val="0"/>
              </a:spcAft>
              <a:buClr>
                <a:schemeClr val="lt1"/>
              </a:buClr>
              <a:buSzPct val="100000"/>
              <a:buNone/>
            </a:pPr>
            <a:r>
              <a:rPr lang="en-US" sz="2800" b="1"/>
              <a:t>Value Proposition:</a:t>
            </a:r>
            <a:endParaRPr lang="en-US" sz="2800"/>
          </a:p>
          <a:p>
            <a:pPr marL="228600" lvl="0" indent="-228600" algn="l" rtl="0">
              <a:lnSpc>
                <a:spcPct val="120000"/>
              </a:lnSpc>
              <a:spcBef>
                <a:spcPts val="1000"/>
              </a:spcBef>
              <a:spcAft>
                <a:spcPts val="0"/>
              </a:spcAft>
              <a:buClr>
                <a:schemeClr val="lt1"/>
              </a:buClr>
              <a:buSzPct val="100000"/>
              <a:buChar char="•"/>
            </a:pPr>
            <a:r>
              <a:rPr lang="en-US" sz="2800" b="1"/>
              <a:t>Enhanced Data Security</a:t>
            </a:r>
            <a:r>
              <a:rPr lang="en-US" sz="2800">
                <a:solidFill>
                  <a:srgbClr val="ECECEC"/>
                </a:solidFill>
              </a:rPr>
              <a:t>: Our solution offers robust security measures to protect sensitive information from keylogging threats, enhancing data security and safeguarding against unauthorized access and exploitation.</a:t>
            </a:r>
            <a:endParaRPr lang="en-US" sz="2800"/>
          </a:p>
          <a:p>
            <a:pPr marL="228600" lvl="0" indent="-228600" algn="l" rtl="0">
              <a:lnSpc>
                <a:spcPct val="120000"/>
              </a:lnSpc>
              <a:spcBef>
                <a:spcPts val="1000"/>
              </a:spcBef>
              <a:spcAft>
                <a:spcPts val="0"/>
              </a:spcAft>
              <a:buClr>
                <a:schemeClr val="lt1"/>
              </a:buClr>
              <a:buSzPct val="100000"/>
              <a:buChar char="•"/>
            </a:pPr>
            <a:r>
              <a:rPr lang="en-US" sz="2800" b="1"/>
              <a:t>Real-Time Threat Detection</a:t>
            </a:r>
            <a:r>
              <a:rPr lang="en-US" sz="2800">
                <a:solidFill>
                  <a:srgbClr val="ECECEC"/>
                </a:solidFill>
              </a:rPr>
              <a:t>: With real-time detection and prevention capabilities, our solution promptly identifies and mitigates keylogging activities, minimizing the risk of data breaches and cyber attacks.</a:t>
            </a:r>
            <a:endParaRPr lang="en-US" sz="2800"/>
          </a:p>
          <a:p>
            <a:pPr marL="228600" lvl="0" indent="-228600" algn="l" rtl="0">
              <a:lnSpc>
                <a:spcPct val="120000"/>
              </a:lnSpc>
              <a:spcBef>
                <a:spcPts val="1000"/>
              </a:spcBef>
              <a:spcAft>
                <a:spcPts val="0"/>
              </a:spcAft>
              <a:buClr>
                <a:schemeClr val="lt1"/>
              </a:buClr>
              <a:buSzPct val="100000"/>
              <a:buChar char="•"/>
            </a:pPr>
            <a:r>
              <a:rPr lang="en-US" sz="2800" b="1"/>
              <a:t>User-Friendly Experience</a:t>
            </a:r>
            <a:r>
              <a:rPr lang="en-US" sz="2800">
                <a:solidFill>
                  <a:srgbClr val="ECECEC"/>
                </a:solidFill>
              </a:rPr>
              <a:t>: Our intuitive user interface and easy deployment ensure a seamless user experience, empowering users to manage and monitor the keylogger and security measures effortlessly.</a:t>
            </a:r>
            <a:endParaRPr lang="en-US" sz="2800"/>
          </a:p>
          <a:p>
            <a:pPr marL="228600" lvl="0" indent="-228600" algn="l" rtl="0">
              <a:lnSpc>
                <a:spcPct val="120000"/>
              </a:lnSpc>
              <a:spcBef>
                <a:spcPts val="1000"/>
              </a:spcBef>
              <a:spcAft>
                <a:spcPts val="0"/>
              </a:spcAft>
              <a:buClr>
                <a:schemeClr val="lt1"/>
              </a:buClr>
              <a:buSzPct val="100000"/>
              <a:buChar char="•"/>
            </a:pPr>
            <a:r>
              <a:rPr lang="en-US" sz="2800" b="1"/>
              <a:t>Cross-Platform Compatibility</a:t>
            </a:r>
            <a:r>
              <a:rPr lang="en-US" sz="2800">
                <a:solidFill>
                  <a:srgbClr val="ECECEC"/>
                </a:solidFill>
              </a:rPr>
              <a:t>: Our solution's compatibility with multiple platforms ensures flexibility and accessibility, allowing users to deploy it across diverse environments and systems, maximizing its effectiveness and usability.</a:t>
            </a:r>
            <a:endParaRPr lang="en-US" sz="2800"/>
          </a:p>
          <a:p>
            <a:pPr marL="228600" lvl="0" indent="-228600" algn="l" rtl="0">
              <a:lnSpc>
                <a:spcPct val="120000"/>
              </a:lnSpc>
              <a:spcBef>
                <a:spcPts val="1000"/>
              </a:spcBef>
              <a:spcAft>
                <a:spcPts val="0"/>
              </a:spcAft>
              <a:buClr>
                <a:schemeClr val="lt1"/>
              </a:buClr>
              <a:buSzPct val="100000"/>
              <a:buChar char="•"/>
            </a:pPr>
            <a:r>
              <a:rPr lang="en-US" sz="2800" b="1"/>
              <a:t>Privacy and Confidentiality</a:t>
            </a:r>
            <a:r>
              <a:rPr lang="en-US" sz="2800">
                <a:solidFill>
                  <a:srgbClr val="ECECEC"/>
                </a:solidFill>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sz="2800"/>
          </a:p>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998020" y="1490098"/>
            <a:ext cx="14791989" cy="41152"/>
          </a:xfrm>
          <a:prstGeom prst="rect">
            <a:avLst/>
          </a:prstGeom>
          <a:solidFill>
            <a:srgbClr val="62406B"/>
          </a:solidFill>
        </p:spPr>
      </p:sp>
      <p:grpSp>
        <p:nvGrpSpPr>
          <p:cNvPr id="3" name="Group 3"/>
          <p:cNvGrpSpPr>
            <a:grpSpLocks noChangeAspect="1"/>
          </p:cNvGrpSpPr>
          <p:nvPr/>
        </p:nvGrpSpPr>
        <p:grpSpPr>
          <a:xfrm>
            <a:off x="4998868" y="1295808"/>
            <a:ext cx="351397" cy="351397"/>
            <a:chOff x="6705600" y="1371600"/>
            <a:chExt cx="10972800" cy="10972800"/>
          </a:xfrm>
        </p:grpSpPr>
        <p:sp>
          <p:nvSpPr>
            <p:cNvPr id="4" name="Freeform 4"/>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5" name="Group 5"/>
          <p:cNvGrpSpPr>
            <a:grpSpLocks noChangeAspect="1"/>
          </p:cNvGrpSpPr>
          <p:nvPr/>
        </p:nvGrpSpPr>
        <p:grpSpPr>
          <a:xfrm>
            <a:off x="10042336" y="1314399"/>
            <a:ext cx="351397" cy="351397"/>
            <a:chOff x="6705600" y="1371600"/>
            <a:chExt cx="10972800" cy="10972800"/>
          </a:xfrm>
        </p:grpSpPr>
        <p:sp>
          <p:nvSpPr>
            <p:cNvPr id="6" name="Freeform 6"/>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grpSp>
        <p:nvGrpSpPr>
          <p:cNvPr id="7" name="Group 7"/>
          <p:cNvGrpSpPr>
            <a:grpSpLocks noChangeAspect="1"/>
          </p:cNvGrpSpPr>
          <p:nvPr/>
        </p:nvGrpSpPr>
        <p:grpSpPr>
          <a:xfrm>
            <a:off x="16200724" y="1355551"/>
            <a:ext cx="351397" cy="351397"/>
            <a:chOff x="6705600" y="1371600"/>
            <a:chExt cx="10972800" cy="10972800"/>
          </a:xfrm>
        </p:grpSpPr>
        <p:sp>
          <p:nvSpPr>
            <p:cNvPr id="8" name="Freeform 8"/>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62406B"/>
            </a:solidFill>
          </p:spPr>
        </p:sp>
      </p:grpSp>
      <p:sp>
        <p:nvSpPr>
          <p:cNvPr id="9" name="Freeform 9"/>
          <p:cNvSpPr/>
          <p:nvPr/>
        </p:nvSpPr>
        <p:spPr>
          <a:xfrm>
            <a:off x="-234463" y="0"/>
            <a:ext cx="2265183" cy="10287000"/>
          </a:xfrm>
          <a:custGeom>
            <a:avLst/>
            <a:gdLst/>
            <a:ahLst/>
            <a:cxnLst/>
            <a:rect l="l" t="t" r="r" b="b"/>
            <a:pathLst>
              <a:path w="2265183" h="10287000">
                <a:moveTo>
                  <a:pt x="0" y="0"/>
                </a:moveTo>
                <a:lnTo>
                  <a:pt x="2265184" y="0"/>
                </a:lnTo>
                <a:lnTo>
                  <a:pt x="2265184" y="10287000"/>
                </a:lnTo>
                <a:lnTo>
                  <a:pt x="0" y="10287000"/>
                </a:lnTo>
                <a:lnTo>
                  <a:pt x="0" y="0"/>
                </a:lnTo>
                <a:close/>
              </a:path>
            </a:pathLst>
          </a:custGeom>
          <a:blipFill>
            <a:blip r:embed="rId2"/>
            <a:stretch>
              <a:fillRect l="-481816" r="-99386"/>
            </a:stretch>
          </a:blipFill>
        </p:spPr>
      </p:sp>
      <p:grpSp>
        <p:nvGrpSpPr>
          <p:cNvPr id="11" name="Group 11"/>
          <p:cNvGrpSpPr/>
          <p:nvPr/>
        </p:nvGrpSpPr>
        <p:grpSpPr>
          <a:xfrm>
            <a:off x="3104757" y="5805360"/>
            <a:ext cx="3799243" cy="1174790"/>
            <a:chOff x="0" y="-9525"/>
            <a:chExt cx="5065658" cy="1566386"/>
          </a:xfrm>
        </p:grpSpPr>
        <p:sp>
          <p:nvSpPr>
            <p:cNvPr id="12" name="TextBox 12"/>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a:solidFill>
                  <a:srgbClr val="171717"/>
                </a:solidFill>
                <a:latin typeface="HK Grotesk Bold"/>
              </a:endParaRPr>
            </a:p>
          </p:txBody>
        </p:sp>
        <p:sp>
          <p:nvSpPr>
            <p:cNvPr id="13" name="TextBox 13"/>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r>
                <a:rPr lang="en-US" sz="3000">
                  <a:solidFill>
                    <a:srgbClr val="171717"/>
                  </a:solidFill>
                  <a:latin typeface="HK Grotesk Medium"/>
                </a:rPr>
                <a:t>.</a:t>
              </a:r>
            </a:p>
          </p:txBody>
        </p:sp>
      </p:grpSp>
      <p:grpSp>
        <p:nvGrpSpPr>
          <p:cNvPr id="14" name="Group 14"/>
          <p:cNvGrpSpPr/>
          <p:nvPr/>
        </p:nvGrpSpPr>
        <p:grpSpPr>
          <a:xfrm>
            <a:off x="8318414" y="5805360"/>
            <a:ext cx="3799243" cy="1174790"/>
            <a:chOff x="0" y="-9525"/>
            <a:chExt cx="5065658" cy="1566386"/>
          </a:xfrm>
        </p:grpSpPr>
        <p:sp>
          <p:nvSpPr>
            <p:cNvPr id="15" name="TextBox 15"/>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a:solidFill>
                  <a:srgbClr val="171717"/>
                </a:solidFill>
                <a:latin typeface="HK Grotesk Bold"/>
              </a:endParaRPr>
            </a:p>
          </p:txBody>
        </p:sp>
        <p:sp>
          <p:nvSpPr>
            <p:cNvPr id="16" name="TextBox 16"/>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a:solidFill>
                  <a:srgbClr val="171717"/>
                </a:solidFill>
                <a:latin typeface="HK Grotesk Medium"/>
              </a:endParaRPr>
            </a:p>
          </p:txBody>
        </p:sp>
      </p:grpSp>
      <p:grpSp>
        <p:nvGrpSpPr>
          <p:cNvPr id="17" name="Group 17"/>
          <p:cNvGrpSpPr/>
          <p:nvPr/>
        </p:nvGrpSpPr>
        <p:grpSpPr>
          <a:xfrm>
            <a:off x="13742772" y="5805360"/>
            <a:ext cx="3799243" cy="1174790"/>
            <a:chOff x="0" y="-9525"/>
            <a:chExt cx="5065658" cy="1566386"/>
          </a:xfrm>
        </p:grpSpPr>
        <p:sp>
          <p:nvSpPr>
            <p:cNvPr id="18" name="TextBox 18"/>
            <p:cNvSpPr txBox="1"/>
            <p:nvPr/>
          </p:nvSpPr>
          <p:spPr>
            <a:xfrm>
              <a:off x="0" y="-9525"/>
              <a:ext cx="5065658" cy="651289"/>
            </a:xfrm>
            <a:prstGeom prst="rect">
              <a:avLst/>
            </a:prstGeom>
          </p:spPr>
          <p:txBody>
            <a:bodyPr lIns="0" tIns="0" rIns="0" bIns="0" rtlCol="0" anchor="t">
              <a:spAutoFit/>
            </a:bodyPr>
            <a:lstStyle/>
            <a:p>
              <a:pPr algn="ctr">
                <a:lnSpc>
                  <a:spcPts val="3839"/>
                </a:lnSpc>
              </a:pPr>
              <a:endParaRPr lang="en-US" sz="3199">
                <a:solidFill>
                  <a:srgbClr val="171717"/>
                </a:solidFill>
                <a:latin typeface="HK Grotesk Bold"/>
              </a:endParaRPr>
            </a:p>
          </p:txBody>
        </p:sp>
        <p:sp>
          <p:nvSpPr>
            <p:cNvPr id="19" name="TextBox 19"/>
            <p:cNvSpPr txBox="1"/>
            <p:nvPr/>
          </p:nvSpPr>
          <p:spPr>
            <a:xfrm>
              <a:off x="0" y="864449"/>
              <a:ext cx="5065658" cy="692412"/>
            </a:xfrm>
            <a:prstGeom prst="rect">
              <a:avLst/>
            </a:prstGeom>
          </p:spPr>
          <p:txBody>
            <a:bodyPr lIns="0" tIns="0" rIns="0" bIns="0" rtlCol="0" anchor="t">
              <a:spAutoFit/>
            </a:bodyPr>
            <a:lstStyle/>
            <a:p>
              <a:pPr algn="ctr">
                <a:lnSpc>
                  <a:spcPts val="4200"/>
                </a:lnSpc>
                <a:spcBef>
                  <a:spcPct val="0"/>
                </a:spcBef>
              </a:pPr>
              <a:endParaRPr lang="en-US" sz="3000">
                <a:solidFill>
                  <a:srgbClr val="171717"/>
                </a:solidFill>
                <a:latin typeface="HK Grotesk Medium"/>
              </a:endParaRPr>
            </a:p>
          </p:txBody>
        </p:sp>
      </p:grpSp>
      <p:sp>
        <p:nvSpPr>
          <p:cNvPr id="20" name="TextBox 19">
            <a:extLst>
              <a:ext uri="{FF2B5EF4-FFF2-40B4-BE49-F238E27FC236}">
                <a16:creationId xmlns:a16="http://schemas.microsoft.com/office/drawing/2014/main" id="{3C6132FF-516B-E5B0-844D-CA751504EE01}"/>
              </a:ext>
            </a:extLst>
          </p:cNvPr>
          <p:cNvSpPr txBox="1"/>
          <p:nvPr/>
        </p:nvSpPr>
        <p:spPr>
          <a:xfrm>
            <a:off x="2286000" y="495300"/>
            <a:ext cx="10744200" cy="830997"/>
          </a:xfrm>
          <a:prstGeom prst="rect">
            <a:avLst/>
          </a:prstGeom>
          <a:noFill/>
        </p:spPr>
        <p:txBody>
          <a:bodyPr wrap="square" rtlCol="0">
            <a:spAutoFit/>
          </a:bodyPr>
          <a:lstStyle/>
          <a:p>
            <a:r>
              <a:rPr lang="en-US" sz="4800"/>
              <a:t>THE WOW IN THIS SOLUTION:</a:t>
            </a:r>
            <a:endParaRPr lang="en-IN" sz="480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027350DB-A7F8-64F9-3AFF-244C4F5A2FDF}"/>
              </a:ext>
            </a:extLst>
          </p:cNvPr>
          <p:cNvSpPr txBox="1"/>
          <p:nvPr/>
        </p:nvSpPr>
        <p:spPr>
          <a:xfrm>
            <a:off x="2667000" y="2171700"/>
            <a:ext cx="15316200" cy="7475893"/>
          </a:xfrm>
          <a:prstGeom prst="rect">
            <a:avLst/>
          </a:prstGeom>
          <a:noFill/>
        </p:spPr>
        <p:txBody>
          <a:bodyPr wrap="square" rtlCol="0">
            <a:spAutoFit/>
          </a:bodyPr>
          <a:lstStyle/>
          <a:p>
            <a:pPr marL="228600" lvl="0" indent="-228600" algn="l" rtl="0">
              <a:lnSpc>
                <a:spcPct val="120000"/>
              </a:lnSpc>
              <a:spcBef>
                <a:spcPts val="0"/>
              </a:spcBef>
              <a:spcAft>
                <a:spcPts val="0"/>
              </a:spcAft>
              <a:buClr>
                <a:srgbClr val="ECECEC"/>
              </a:buClr>
              <a:buSzPts val="1300"/>
              <a:buChar char="•"/>
            </a:pPr>
            <a:r>
              <a:rPr lang="en-US" sz="2800"/>
              <a:t>Our solution for keylogger detection and security implementation using Python goes beyond conventional approaches, offering several innovative features and capabilities that truly set it apart. The "wow" factor in our solution lies in its ability to:</a:t>
            </a:r>
          </a:p>
          <a:p>
            <a:pPr marL="228600" lvl="0" indent="-228600" algn="l" rtl="0">
              <a:lnSpc>
                <a:spcPct val="120000"/>
              </a:lnSpc>
              <a:spcBef>
                <a:spcPts val="1000"/>
              </a:spcBef>
              <a:spcAft>
                <a:spcPts val="0"/>
              </a:spcAft>
              <a:buClr>
                <a:schemeClr val="lt1"/>
              </a:buClr>
              <a:buSzPts val="1300"/>
              <a:buChar char="•"/>
            </a:pPr>
            <a:r>
              <a:rPr lang="en-US" sz="2800" b="1"/>
              <a:t>Advanced Threat Detection and Prevention</a:t>
            </a:r>
            <a:r>
              <a:rPr lang="en-US" sz="2800"/>
              <a:t>:</a:t>
            </a:r>
          </a:p>
          <a:p>
            <a:pPr marL="457200" lvl="1" indent="-228600" algn="l" rtl="0">
              <a:lnSpc>
                <a:spcPct val="120000"/>
              </a:lnSpc>
              <a:spcBef>
                <a:spcPts val="500"/>
              </a:spcBef>
              <a:spcAft>
                <a:spcPts val="0"/>
              </a:spcAft>
              <a:buClr>
                <a:srgbClr val="ECECEC"/>
              </a:buClr>
              <a:buSzPts val="1300"/>
              <a:buFont typeface="Arial"/>
              <a:buChar char="+"/>
            </a:pPr>
            <a:r>
              <a:rPr lang="en-US" sz="2800"/>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p>
          <a:p>
            <a:pPr marL="228600" lvl="0" indent="-228600" algn="l" rtl="0">
              <a:lnSpc>
                <a:spcPct val="120000"/>
              </a:lnSpc>
              <a:spcBef>
                <a:spcPts val="1000"/>
              </a:spcBef>
              <a:spcAft>
                <a:spcPts val="0"/>
              </a:spcAft>
              <a:buClr>
                <a:schemeClr val="lt1"/>
              </a:buClr>
              <a:buSzPts val="1300"/>
              <a:buChar char="•"/>
            </a:pPr>
            <a:r>
              <a:rPr lang="en-US" sz="2800" b="1"/>
              <a:t>Intelligent Behavioral Analysis</a:t>
            </a:r>
            <a:r>
              <a:rPr lang="en-US" sz="2800"/>
              <a:t>:</a:t>
            </a:r>
          </a:p>
          <a:p>
            <a:pPr marL="457200" lvl="1" indent="-228600" algn="l" rtl="0">
              <a:lnSpc>
                <a:spcPct val="120000"/>
              </a:lnSpc>
              <a:spcBef>
                <a:spcPts val="500"/>
              </a:spcBef>
              <a:spcAft>
                <a:spcPts val="0"/>
              </a:spcAft>
              <a:buClr>
                <a:srgbClr val="ECECEC"/>
              </a:buClr>
              <a:buSzPts val="1300"/>
              <a:buFont typeface="Arial"/>
              <a:buChar char="+"/>
            </a:pPr>
            <a:r>
              <a:rPr lang="en-US" sz="2800"/>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p>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AD3B2E-CAED-D50E-F0D3-49D49935F211}"/>
              </a:ext>
            </a:extLst>
          </p:cNvPr>
          <p:cNvSpPr txBox="1"/>
          <p:nvPr/>
        </p:nvSpPr>
        <p:spPr>
          <a:xfrm>
            <a:off x="838200" y="1409700"/>
            <a:ext cx="16230600" cy="5796459"/>
          </a:xfrm>
          <a:prstGeom prst="rect">
            <a:avLst/>
          </a:prstGeom>
          <a:noFill/>
        </p:spPr>
        <p:txBody>
          <a:bodyPr wrap="square" rtlCol="0">
            <a:spAutoFit/>
          </a:bodyPr>
          <a:lstStyle/>
          <a:p>
            <a:pPr marL="228600" lvl="0" indent="-228600" algn="l" rtl="0">
              <a:lnSpc>
                <a:spcPct val="120000"/>
              </a:lnSpc>
              <a:spcBef>
                <a:spcPts val="1000"/>
              </a:spcBef>
              <a:spcAft>
                <a:spcPts val="0"/>
              </a:spcAft>
              <a:buClr>
                <a:schemeClr val="lt1"/>
              </a:buClr>
              <a:buSzPts val="1300"/>
              <a:buChar char="•"/>
            </a:pPr>
            <a:r>
              <a:rPr lang="en-US" sz="2800" b="1"/>
              <a:t>Adaptive Security Measures</a:t>
            </a:r>
            <a:r>
              <a:rPr lang="en-US" sz="2800"/>
              <a:t>:</a:t>
            </a:r>
          </a:p>
          <a:p>
            <a:pPr marL="457200" lvl="1" indent="-228600" algn="l" rtl="0">
              <a:lnSpc>
                <a:spcPct val="120000"/>
              </a:lnSpc>
              <a:spcBef>
                <a:spcPts val="500"/>
              </a:spcBef>
              <a:spcAft>
                <a:spcPts val="0"/>
              </a:spcAft>
              <a:buClr>
                <a:srgbClr val="ECECEC"/>
              </a:buClr>
              <a:buSzPts val="1300"/>
              <a:buFont typeface="Arial"/>
              <a:buChar char="+"/>
            </a:pPr>
            <a:r>
              <a:rPr lang="en-US" sz="2800"/>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p>
          <a:p>
            <a:pPr marL="228600" lvl="0" indent="-228600" algn="l" rtl="0">
              <a:lnSpc>
                <a:spcPct val="120000"/>
              </a:lnSpc>
              <a:spcBef>
                <a:spcPts val="1000"/>
              </a:spcBef>
              <a:spcAft>
                <a:spcPts val="0"/>
              </a:spcAft>
              <a:buClr>
                <a:schemeClr val="lt1"/>
              </a:buClr>
              <a:buSzPts val="1300"/>
              <a:buChar char="•"/>
            </a:pPr>
            <a:r>
              <a:rPr lang="en-US" sz="2800" b="1"/>
              <a:t>Stealthy Operation and Evasion Techniques</a:t>
            </a:r>
            <a:r>
              <a:rPr lang="en-US" sz="2800"/>
              <a:t>:</a:t>
            </a:r>
          </a:p>
          <a:p>
            <a:pPr marL="457200" lvl="1" indent="-228600" algn="l" rtl="0">
              <a:lnSpc>
                <a:spcPct val="120000"/>
              </a:lnSpc>
              <a:spcBef>
                <a:spcPts val="500"/>
              </a:spcBef>
              <a:spcAft>
                <a:spcPts val="0"/>
              </a:spcAft>
              <a:buClr>
                <a:srgbClr val="ECECEC"/>
              </a:buClr>
              <a:buSzPts val="1300"/>
              <a:buFont typeface="Arial"/>
              <a:buChar char="+"/>
            </a:pPr>
            <a:r>
              <a:rPr lang="en-US" sz="2800"/>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p>
          <a:p>
            <a:endParaRPr lang="en-IN"/>
          </a:p>
        </p:txBody>
      </p:sp>
    </p:spTree>
    <p:extLst>
      <p:ext uri="{BB962C8B-B14F-4D97-AF65-F5344CB8AC3E}">
        <p14:creationId xmlns:p14="http://schemas.microsoft.com/office/powerpoint/2010/main" val="195882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Proposal Presentation in Purple Monochrome Corporate Style</dc:title>
  <cp:revision>12</cp:revision>
  <dcterms:created xsi:type="dcterms:W3CDTF">2006-08-16T00:00:00Z</dcterms:created>
  <dcterms:modified xsi:type="dcterms:W3CDTF">2024-04-04T17:19:24Z</dcterms:modified>
  <dc:identifier>DAGBbMyYglE</dc:identifier>
</cp:coreProperties>
</file>