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32"/>
  </p:notesMasterIdLst>
  <p:sldIdLst>
    <p:sldId id="256" r:id="rId2"/>
    <p:sldId id="291" r:id="rId3"/>
    <p:sldId id="257" r:id="rId4"/>
    <p:sldId id="258" r:id="rId5"/>
    <p:sldId id="29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10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6E44D-6B78-4E08-81E0-0A20DEF3DFB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44180-371C-4462-A934-BDDC5343A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DC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6839" y="4580751"/>
            <a:ext cx="5341936" cy="2769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366839" y="2214563"/>
            <a:ext cx="5341936" cy="1231106"/>
          </a:xfrm>
        </p:spPr>
        <p:txBody>
          <a:bodyPr wrap="square">
            <a:sp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04763" y="1146137"/>
            <a:ext cx="8535986" cy="150018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>
              <a:spcBef>
                <a:spcPct val="4200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04763" y="2632075"/>
            <a:ext cx="8535986" cy="3479800"/>
          </a:xfrm>
          <a:prstGeom prst="rect">
            <a:avLst/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99144" y="1286330"/>
            <a:ext cx="8305800" cy="1219200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9144" y="2810330"/>
            <a:ext cx="8305800" cy="3124200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3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4218580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4631732" y="1144588"/>
            <a:ext cx="4218580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1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456072" y="1320799"/>
            <a:ext cx="3906510" cy="461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6"/>
          </p:nvPr>
        </p:nvSpPr>
        <p:spPr>
          <a:xfrm>
            <a:off x="4789159" y="1320799"/>
            <a:ext cx="3903726" cy="461383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4218580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4631732" y="1144588"/>
            <a:ext cx="4218580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6072" y="1320799"/>
            <a:ext cx="3906510" cy="461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87767" y="1320799"/>
            <a:ext cx="3906510" cy="461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4218580" cy="3301906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4631732" y="1144588"/>
            <a:ext cx="4218580" cy="3301906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6072" y="1320800"/>
            <a:ext cx="3906510" cy="294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87767" y="1320800"/>
            <a:ext cx="3906510" cy="294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00037" y="4400550"/>
            <a:ext cx="8555038" cy="1701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43937" y="4527550"/>
            <a:ext cx="8252953" cy="1447800"/>
          </a:xfrm>
        </p:spPr>
        <p:txBody>
          <a:bodyPr anchor="ctr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8555038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504020" y="1343818"/>
            <a:ext cx="8175649" cy="4572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300037" y="1143000"/>
            <a:ext cx="8555038" cy="1657350"/>
          </a:xfrm>
          <a:prstGeom prst="rect">
            <a:avLst/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00037" y="2800444"/>
            <a:ext cx="4218580" cy="3301906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4631732" y="2800444"/>
            <a:ext cx="4218580" cy="3301906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62756" y="1302204"/>
            <a:ext cx="8229600" cy="133894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FontTx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6072" y="2949575"/>
            <a:ext cx="3906510" cy="294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87767" y="2949575"/>
            <a:ext cx="3906510" cy="294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00037" y="1143000"/>
            <a:ext cx="4218580" cy="962025"/>
          </a:xfrm>
          <a:prstGeom prst="rect">
            <a:avLst/>
          </a:prstGeom>
          <a:solidFill>
            <a:schemeClr val="bg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4631732" y="1143000"/>
            <a:ext cx="4218580" cy="962025"/>
          </a:xfrm>
          <a:prstGeom prst="rect">
            <a:avLst/>
          </a:prstGeom>
          <a:solidFill>
            <a:schemeClr val="bg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81182" y="1312346"/>
            <a:ext cx="3581400" cy="623332"/>
          </a:xfrm>
        </p:spPr>
        <p:txBody>
          <a:bodyPr anchor="ctr">
            <a:noAutofit/>
          </a:bodyPr>
          <a:lstStyle>
            <a:lvl1pPr marL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AutoShape 39"/>
          <p:cNvSpPr>
            <a:spLocks noChangeArrowheads="1"/>
          </p:cNvSpPr>
          <p:nvPr userDrawn="1"/>
        </p:nvSpPr>
        <p:spPr bwMode="auto">
          <a:xfrm>
            <a:off x="381000" y="1285081"/>
            <a:ext cx="298450" cy="677862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00037" y="2095500"/>
            <a:ext cx="4218580" cy="4006850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4631732" y="2095500"/>
            <a:ext cx="4218580" cy="4006850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6072" y="2257425"/>
            <a:ext cx="3906510" cy="3665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87767" y="2257425"/>
            <a:ext cx="3906510" cy="3665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12877" y="1312346"/>
            <a:ext cx="3581400" cy="623332"/>
          </a:xfrm>
        </p:spPr>
        <p:txBody>
          <a:bodyPr anchor="ctr">
            <a:noAutofit/>
          </a:bodyPr>
          <a:lstStyle>
            <a:lvl1pPr marL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AutoShape 39"/>
          <p:cNvSpPr>
            <a:spLocks noChangeArrowheads="1"/>
          </p:cNvSpPr>
          <p:nvPr userDrawn="1"/>
        </p:nvSpPr>
        <p:spPr bwMode="auto">
          <a:xfrm>
            <a:off x="4714743" y="1285081"/>
            <a:ext cx="298450" cy="677862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300037" y="1157288"/>
            <a:ext cx="4218580" cy="494506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4631732" y="1157288"/>
            <a:ext cx="4218580" cy="49450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5819" y="1330324"/>
            <a:ext cx="3849006" cy="457517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87767" y="1330324"/>
            <a:ext cx="3906510" cy="45815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300036" y="1157288"/>
            <a:ext cx="4621587" cy="494506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47128" y="1157288"/>
            <a:ext cx="3803183" cy="49450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5819" y="1330091"/>
            <a:ext cx="4294440" cy="457517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219275" y="1330091"/>
            <a:ext cx="3458889" cy="45815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8555038" cy="1580683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28602" y="1278124"/>
            <a:ext cx="8297909" cy="13136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300037" y="2829159"/>
            <a:ext cx="8555038" cy="1580683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28602" y="2962695"/>
            <a:ext cx="8297909" cy="13136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00037" y="4513730"/>
            <a:ext cx="8555038" cy="1580683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8602" y="4647266"/>
            <a:ext cx="8297909" cy="13136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1465507"/>
            <a:ext cx="8544207" cy="1938992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Arial" pitchFamily="34" charset="0"/>
              <a:buChar char="–"/>
              <a:defRPr sz="1800" baseline="0">
                <a:latin typeface="Arial" pitchFamily="34" charset="0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 userDrawn="1"/>
        </p:nvSpPr>
        <p:spPr bwMode="auto">
          <a:xfrm>
            <a:off x="300038" y="1954304"/>
            <a:ext cx="2774856" cy="414804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44589"/>
            <a:ext cx="2774856" cy="80075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25684" y="1252865"/>
            <a:ext cx="2535915" cy="584200"/>
          </a:xfrm>
        </p:spPr>
        <p:txBody>
          <a:bodyPr anchor="ctr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25684" y="2057399"/>
            <a:ext cx="2535915" cy="3935413"/>
          </a:xfrm>
        </p:spPr>
        <p:txBody>
          <a:bodyPr anchor="t" anchorCtr="0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Rectangle 5"/>
          <p:cNvSpPr>
            <a:spLocks noChangeArrowheads="1"/>
          </p:cNvSpPr>
          <p:nvPr userDrawn="1"/>
        </p:nvSpPr>
        <p:spPr bwMode="auto">
          <a:xfrm>
            <a:off x="3189335" y="1954304"/>
            <a:ext cx="2774856" cy="414804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1" name="Rectangle 5"/>
          <p:cNvSpPr>
            <a:spLocks noChangeArrowheads="1"/>
          </p:cNvSpPr>
          <p:nvPr userDrawn="1"/>
        </p:nvSpPr>
        <p:spPr bwMode="auto">
          <a:xfrm>
            <a:off x="3189335" y="1144589"/>
            <a:ext cx="2774856" cy="80075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2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3308806" y="1252865"/>
            <a:ext cx="2535915" cy="584200"/>
          </a:xfrm>
        </p:spPr>
        <p:txBody>
          <a:bodyPr anchor="ctr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3308806" y="2057399"/>
            <a:ext cx="2535915" cy="3935413"/>
          </a:xfrm>
        </p:spPr>
        <p:txBody>
          <a:bodyPr anchor="t" anchorCtr="0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ectangle 5"/>
          <p:cNvSpPr>
            <a:spLocks noChangeArrowheads="1"/>
          </p:cNvSpPr>
          <p:nvPr userDrawn="1"/>
        </p:nvSpPr>
        <p:spPr bwMode="auto">
          <a:xfrm>
            <a:off x="6078632" y="1954304"/>
            <a:ext cx="2774856" cy="414804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5" name="Rectangle 5"/>
          <p:cNvSpPr>
            <a:spLocks noChangeArrowheads="1"/>
          </p:cNvSpPr>
          <p:nvPr userDrawn="1"/>
        </p:nvSpPr>
        <p:spPr bwMode="auto">
          <a:xfrm>
            <a:off x="6078632" y="1144589"/>
            <a:ext cx="2774856" cy="80075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204278" y="1252865"/>
            <a:ext cx="2535915" cy="584200"/>
          </a:xfrm>
        </p:spPr>
        <p:txBody>
          <a:bodyPr anchor="ctr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204278" y="2057399"/>
            <a:ext cx="2535915" cy="3935413"/>
          </a:xfrm>
        </p:spPr>
        <p:txBody>
          <a:bodyPr anchor="t" anchorCtr="0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5"/>
          <p:cNvGrpSpPr>
            <a:grpSpLocks/>
          </p:cNvGrpSpPr>
          <p:nvPr userDrawn="1"/>
        </p:nvGrpSpPr>
        <p:grpSpPr bwMode="auto">
          <a:xfrm>
            <a:off x="134938" y="1244600"/>
            <a:ext cx="9009062" cy="4775200"/>
            <a:chOff x="107950" y="1074738"/>
            <a:chExt cx="9009063" cy="4775200"/>
          </a:xfrm>
        </p:grpSpPr>
        <p:pic>
          <p:nvPicPr>
            <p:cNvPr id="4" name="Picture 36" descr="FADE-WORLD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 b="20403"/>
            <a:stretch>
              <a:fillRect/>
            </a:stretch>
          </p:blipFill>
          <p:spPr bwMode="auto">
            <a:xfrm>
              <a:off x="107950" y="1074738"/>
              <a:ext cx="8928100" cy="477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1"/>
            <p:cNvGrpSpPr>
              <a:grpSpLocks/>
            </p:cNvGrpSpPr>
            <p:nvPr userDrawn="1"/>
          </p:nvGrpSpPr>
          <p:grpSpPr bwMode="auto">
            <a:xfrm>
              <a:off x="1506537" y="1731963"/>
              <a:ext cx="7610476" cy="3762375"/>
              <a:chOff x="1506537" y="1731963"/>
              <a:chExt cx="7610476" cy="3762375"/>
            </a:xfrm>
          </p:grpSpPr>
          <p:pic>
            <p:nvPicPr>
              <p:cNvPr id="6" name="Picture 37" descr="ireland"/>
              <p:cNvPicPr>
                <a:picLocks noChangeAspect="1" noChangeArrowheads="1"/>
              </p:cNvPicPr>
              <p:nvPr userDrawn="1"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1750" y="2205038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38" descr="germany"/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97375" y="247332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 Box 6"/>
              <p:cNvSpPr txBox="1">
                <a:spLocks noChangeArrowheads="1"/>
              </p:cNvSpPr>
              <p:nvPr userDrawn="1"/>
            </p:nvSpPr>
            <p:spPr bwMode="auto">
              <a:xfrm>
                <a:off x="3865562" y="2511426"/>
                <a:ext cx="1144588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England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 userDrawn="1"/>
            </p:nvSpPr>
            <p:spPr bwMode="auto">
              <a:xfrm>
                <a:off x="3509962" y="2262188"/>
                <a:ext cx="401638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Ireland</a:t>
                </a:r>
                <a:endParaRPr lang="en-US" sz="600" dirty="0">
                  <a:latin typeface="Verdana" pitchFamily="34" charset="0"/>
                </a:endParaRP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 userDrawn="1"/>
            </p:nvSpPr>
            <p:spPr bwMode="auto">
              <a:xfrm>
                <a:off x="3752850" y="2397126"/>
                <a:ext cx="371475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Wales</a:t>
                </a: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 userDrawn="1"/>
            </p:nvSpPr>
            <p:spPr bwMode="auto">
              <a:xfrm>
                <a:off x="3692525" y="2112963"/>
                <a:ext cx="515937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Scotland</a:t>
                </a:r>
                <a:endParaRPr lang="en-US" sz="600" dirty="0">
                  <a:latin typeface="Verdana" pitchFamily="34" charset="0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4418012" y="1731963"/>
                <a:ext cx="514350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Norway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 userDrawn="1"/>
            </p:nvSpPr>
            <p:spPr bwMode="auto">
              <a:xfrm>
                <a:off x="3883025" y="2530476"/>
                <a:ext cx="569912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Germany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 userDrawn="1"/>
            </p:nvSpPr>
            <p:spPr bwMode="auto">
              <a:xfrm>
                <a:off x="4262437" y="2165351"/>
                <a:ext cx="706438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Netherlands</a:t>
                </a: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 userDrawn="1"/>
            </p:nvSpPr>
            <p:spPr bwMode="auto">
              <a:xfrm>
                <a:off x="3656012" y="2643188"/>
                <a:ext cx="692150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Switzerland</a:t>
                </a: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 userDrawn="1"/>
            </p:nvSpPr>
            <p:spPr bwMode="auto">
              <a:xfrm>
                <a:off x="1506537" y="2473326"/>
                <a:ext cx="1193800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Canada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6910388" y="3548063"/>
                <a:ext cx="468313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Hong Kong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412038" y="4859338"/>
                <a:ext cx="1192213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Australia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7924801" y="5402263"/>
                <a:ext cx="1192212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New Zealand</a:t>
                </a:r>
                <a:endParaRPr lang="en-US" sz="600" dirty="0">
                  <a:latin typeface="Verdana" pitchFamily="34" charset="0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6699251" y="4067176"/>
                <a:ext cx="433387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Singapore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4310062" y="3074988"/>
                <a:ext cx="417513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Malta</a:t>
                </a:r>
                <a:endParaRPr lang="en-US" sz="600" dirty="0">
                  <a:latin typeface="Verdana" pitchFamily="34" charset="0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 userDrawn="1"/>
            </p:nvSpPr>
            <p:spPr bwMode="auto">
              <a:xfrm>
                <a:off x="6588126" y="3243263"/>
                <a:ext cx="423862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China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 userDrawn="1"/>
            </p:nvSpPr>
            <p:spPr bwMode="auto">
              <a:xfrm>
                <a:off x="4572000" y="4908551"/>
                <a:ext cx="708025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South Africa</a:t>
                </a:r>
                <a:endParaRPr lang="en-US" sz="600" dirty="0">
                  <a:latin typeface="Verdana" pitchFamily="34" charset="0"/>
                </a:endParaRPr>
              </a:p>
            </p:txBody>
          </p:sp>
          <p:pic>
            <p:nvPicPr>
              <p:cNvPr id="24" name="Picture 55" descr="australia"/>
              <p:cNvPicPr>
                <a:picLocks noChangeAspect="1" noChangeArrowheads="1"/>
              </p:cNvPicPr>
              <p:nvPr userDrawn="1"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524750" y="4652963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56" descr="austria"/>
              <p:cNvPicPr>
                <a:picLocks noChangeAspect="1" noChangeArrowheads="1"/>
              </p:cNvPicPr>
              <p:nvPr userDrawn="1"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-1003870">
                <a:off x="4532313" y="2622550"/>
                <a:ext cx="201612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24"/>
              <p:cNvSpPr txBox="1">
                <a:spLocks noChangeArrowheads="1"/>
              </p:cNvSpPr>
              <p:nvPr userDrawn="1"/>
            </p:nvSpPr>
            <p:spPr bwMode="auto">
              <a:xfrm>
                <a:off x="4384675" y="2762251"/>
                <a:ext cx="490537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Austria</a:t>
                </a:r>
                <a:endParaRPr lang="en-US" sz="600" dirty="0">
                  <a:latin typeface="Verdana" pitchFamily="34" charset="0"/>
                </a:endParaRPr>
              </a:p>
            </p:txBody>
          </p:sp>
          <p:pic>
            <p:nvPicPr>
              <p:cNvPr id="27" name="Picture 58" descr="canada"/>
              <p:cNvPicPr>
                <a:picLocks noChangeAspect="1" noChangeArrowheads="1"/>
              </p:cNvPicPr>
              <p:nvPr userDrawn="1"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563688" y="2265363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59" descr="china"/>
              <p:cNvPicPr>
                <a:picLocks noChangeAspect="1" noChangeArrowheads="1"/>
              </p:cNvPicPr>
              <p:nvPr userDrawn="1"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6707188" y="3068638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60" descr="england"/>
              <p:cNvPicPr>
                <a:picLocks noChangeAspect="1" noChangeArrowheads="1"/>
              </p:cNvPicPr>
              <p:nvPr userDrawn="1"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187825" y="239395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61" descr="hongkong"/>
              <p:cNvPicPr>
                <a:picLocks noChangeAspect="1" noChangeArrowheads="1"/>
              </p:cNvPicPr>
              <p:nvPr userDrawn="1"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7019925" y="3325813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62" descr="Malta"/>
              <p:cNvPicPr>
                <a:picLocks noChangeAspect="1" noChangeArrowheads="1"/>
              </p:cNvPicPr>
              <p:nvPr userDrawn="1"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4460875" y="291465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63" descr="netherlands"/>
              <p:cNvPicPr>
                <a:picLocks noChangeAspect="1" noChangeArrowheads="1"/>
              </p:cNvPicPr>
              <p:nvPr userDrawn="1"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4356100" y="230187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64" descr="norway"/>
              <p:cNvPicPr>
                <a:picLocks noChangeAspect="1" noChangeArrowheads="1"/>
              </p:cNvPicPr>
              <p:nvPr userDrawn="1"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454525" y="1954213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65" descr="nzealand"/>
              <p:cNvPicPr>
                <a:picLocks noChangeAspect="1" noChangeArrowheads="1"/>
              </p:cNvPicPr>
              <p:nvPr userDrawn="1"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8532813" y="5216525"/>
                <a:ext cx="201612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66" descr="sco"/>
              <p:cNvPicPr>
                <a:picLocks noChangeAspect="1" noChangeArrowheads="1"/>
              </p:cNvPicPr>
              <p:nvPr userDrawn="1"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4083050" y="2071688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67" descr="sing"/>
              <p:cNvPicPr>
                <a:picLocks noChangeAspect="1" noChangeArrowheads="1"/>
              </p:cNvPicPr>
              <p:nvPr userDrawn="1"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6800850" y="385445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68" descr="southafrica"/>
              <p:cNvPicPr>
                <a:picLocks noChangeAspect="1" noChangeArrowheads="1"/>
              </p:cNvPicPr>
              <p:nvPr userDrawn="1"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4805363" y="4724400"/>
                <a:ext cx="201612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69" descr="switzerland"/>
              <p:cNvPicPr>
                <a:picLocks noChangeAspect="1" noChangeArrowheads="1"/>
              </p:cNvPicPr>
              <p:nvPr userDrawn="1"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4344988" y="2627313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70" descr="wales"/>
              <p:cNvPicPr>
                <a:picLocks noChangeAspect="1" noChangeArrowheads="1"/>
              </p:cNvPicPr>
              <p:nvPr userDrawn="1"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4024313" y="2292350"/>
                <a:ext cx="201612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71" descr="HUNGARY"/>
              <p:cNvPicPr>
                <a:picLocks noChangeAspect="1" noChangeArrowheads="1"/>
              </p:cNvPicPr>
              <p:nvPr userDrawn="1"/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 rot="-903839">
                <a:off x="4676775" y="260667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Text Box 39"/>
              <p:cNvSpPr txBox="1">
                <a:spLocks noChangeArrowheads="1"/>
              </p:cNvSpPr>
              <p:nvPr userDrawn="1"/>
            </p:nvSpPr>
            <p:spPr bwMode="auto">
              <a:xfrm>
                <a:off x="4816475" y="2546351"/>
                <a:ext cx="547687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Hungary</a:t>
                </a:r>
              </a:p>
            </p:txBody>
          </p:sp>
          <p:pic>
            <p:nvPicPr>
              <p:cNvPr id="42" name="Picture 73" descr="poland"/>
              <p:cNvPicPr>
                <a:picLocks noChangeAspect="1" noChangeArrowheads="1"/>
              </p:cNvPicPr>
              <p:nvPr userDrawn="1"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rot="-789290">
                <a:off x="4572000" y="234950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Text Box 41"/>
              <p:cNvSpPr txBox="1">
                <a:spLocks noChangeArrowheads="1"/>
              </p:cNvSpPr>
              <p:nvPr userDrawn="1"/>
            </p:nvSpPr>
            <p:spPr bwMode="auto">
              <a:xfrm>
                <a:off x="4691062" y="2349501"/>
                <a:ext cx="476250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Poland</a:t>
                </a:r>
              </a:p>
            </p:txBody>
          </p:sp>
          <p:pic>
            <p:nvPicPr>
              <p:cNvPr id="44" name="Picture 75" descr="russia"/>
              <p:cNvPicPr>
                <a:picLocks noChangeAspect="1" noChangeArrowheads="1"/>
              </p:cNvPicPr>
              <p:nvPr userDrawn="1"/>
            </p:nvPicPr>
            <p:blipFill>
              <a:blip r:embed="rId22"/>
              <a:srcRect/>
              <a:stretch>
                <a:fillRect/>
              </a:stretch>
            </p:blipFill>
            <p:spPr bwMode="auto">
              <a:xfrm rot="-853182">
                <a:off x="5724525" y="213360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Text Box 43"/>
              <p:cNvSpPr txBox="1">
                <a:spLocks noChangeArrowheads="1"/>
              </p:cNvSpPr>
              <p:nvPr userDrawn="1"/>
            </p:nvSpPr>
            <p:spPr bwMode="auto">
              <a:xfrm>
                <a:off x="5605463" y="2293938"/>
                <a:ext cx="463550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Russia</a:t>
                </a:r>
              </a:p>
            </p:txBody>
          </p:sp>
          <p:pic>
            <p:nvPicPr>
              <p:cNvPr id="46" name="Picture 77" descr="ROMANIA"/>
              <p:cNvPicPr>
                <a:picLocks noChangeAspect="1" noChangeArrowheads="1"/>
              </p:cNvPicPr>
              <p:nvPr userDrawn="1"/>
            </p:nvPicPr>
            <p:blipFill>
              <a:blip r:embed="rId23"/>
              <a:srcRect/>
              <a:stretch>
                <a:fillRect/>
              </a:stretch>
            </p:blipFill>
            <p:spPr bwMode="auto">
              <a:xfrm rot="-1010783">
                <a:off x="4827588" y="2687638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Text Box 45"/>
              <p:cNvSpPr txBox="1">
                <a:spLocks noChangeArrowheads="1"/>
              </p:cNvSpPr>
              <p:nvPr userDrawn="1"/>
            </p:nvSpPr>
            <p:spPr bwMode="auto">
              <a:xfrm>
                <a:off x="5043487" y="2747963"/>
                <a:ext cx="515938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Romania</a:t>
                </a:r>
                <a:endParaRPr lang="en-US" sz="600" b="1" dirty="0">
                  <a:latin typeface="Verdana" pitchFamily="34" charset="0"/>
                </a:endParaRPr>
              </a:p>
            </p:txBody>
          </p:sp>
          <p:pic>
            <p:nvPicPr>
              <p:cNvPr id="48" name="Picture 79" descr="GREECE"/>
              <p:cNvPicPr>
                <a:picLocks noChangeAspect="1" noChangeArrowheads="1"/>
              </p:cNvPicPr>
              <p:nvPr userDrawn="1"/>
            </p:nvPicPr>
            <p:blipFill>
              <a:blip r:embed="rId24"/>
              <a:srcRect/>
              <a:stretch>
                <a:fillRect/>
              </a:stretch>
            </p:blipFill>
            <p:spPr bwMode="auto">
              <a:xfrm rot="-1003870">
                <a:off x="4787900" y="292417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Text Box 47"/>
              <p:cNvSpPr txBox="1">
                <a:spLocks noChangeArrowheads="1"/>
              </p:cNvSpPr>
              <p:nvPr userDrawn="1"/>
            </p:nvSpPr>
            <p:spPr bwMode="auto">
              <a:xfrm>
                <a:off x="4883150" y="2960688"/>
                <a:ext cx="481012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Greece</a:t>
                </a:r>
                <a:endParaRPr lang="en-US" sz="600" dirty="0">
                  <a:latin typeface="Verdana" pitchFamily="34" charset="0"/>
                </a:endParaRPr>
              </a:p>
            </p:txBody>
          </p:sp>
          <p:pic>
            <p:nvPicPr>
              <p:cNvPr id="50" name="Picture 81" descr="esp"/>
              <p:cNvPicPr>
                <a:picLocks noChangeAspect="1" noChangeArrowheads="1"/>
              </p:cNvPicPr>
              <p:nvPr userDrawn="1"/>
            </p:nvPicPr>
            <p:blipFill>
              <a:blip r:embed="rId25"/>
              <a:srcRect/>
              <a:stretch>
                <a:fillRect/>
              </a:stretch>
            </p:blipFill>
            <p:spPr bwMode="auto">
              <a:xfrm>
                <a:off x="4105275" y="2820988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Text Box 49"/>
              <p:cNvSpPr txBox="1">
                <a:spLocks noChangeArrowheads="1"/>
              </p:cNvSpPr>
              <p:nvPr userDrawn="1"/>
            </p:nvSpPr>
            <p:spPr bwMode="auto">
              <a:xfrm>
                <a:off x="3995737" y="2944813"/>
                <a:ext cx="422275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Spain</a:t>
                </a:r>
              </a:p>
            </p:txBody>
          </p:sp>
          <p:pic>
            <p:nvPicPr>
              <p:cNvPr id="52" name="Picture 83" descr="MEXICO"/>
              <p:cNvPicPr>
                <a:picLocks noChangeAspect="1" noChangeArrowheads="1"/>
              </p:cNvPicPr>
              <p:nvPr userDrawn="1"/>
            </p:nvPicPr>
            <p:blipFill>
              <a:blip r:embed="rId26"/>
              <a:srcRect/>
              <a:stretch>
                <a:fillRect/>
              </a:stretch>
            </p:blipFill>
            <p:spPr bwMode="auto">
              <a:xfrm>
                <a:off x="1673225" y="339407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" name="Text Box 51"/>
              <p:cNvSpPr txBox="1">
                <a:spLocks noChangeArrowheads="1"/>
              </p:cNvSpPr>
              <p:nvPr userDrawn="1"/>
            </p:nvSpPr>
            <p:spPr bwMode="auto">
              <a:xfrm>
                <a:off x="1624012" y="3590926"/>
                <a:ext cx="1193800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Mexico</a:t>
                </a:r>
              </a:p>
            </p:txBody>
          </p:sp>
          <p:pic>
            <p:nvPicPr>
              <p:cNvPr id="54" name="Picture 85" descr="PORTUGAL"/>
              <p:cNvPicPr>
                <a:picLocks noChangeAspect="1" noChangeArrowheads="1"/>
              </p:cNvPicPr>
              <p:nvPr userDrawn="1"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3917950" y="2773363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Text Box 53"/>
              <p:cNvSpPr txBox="1">
                <a:spLocks noChangeArrowheads="1"/>
              </p:cNvSpPr>
              <p:nvPr userDrawn="1"/>
            </p:nvSpPr>
            <p:spPr bwMode="auto">
              <a:xfrm>
                <a:off x="3446462" y="2814638"/>
                <a:ext cx="549275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Portugal</a:t>
                </a:r>
              </a:p>
            </p:txBody>
          </p:sp>
          <p:pic>
            <p:nvPicPr>
              <p:cNvPr id="56" name="Picture 87" descr="CHILE"/>
              <p:cNvPicPr>
                <a:picLocks noChangeAspect="1" noChangeArrowheads="1"/>
              </p:cNvPicPr>
              <p:nvPr userDrawn="1"/>
            </p:nvPicPr>
            <p:blipFill>
              <a:blip r:embed="rId28"/>
              <a:srcRect/>
              <a:stretch>
                <a:fillRect/>
              </a:stretch>
            </p:blipFill>
            <p:spPr bwMode="auto">
              <a:xfrm>
                <a:off x="2365375" y="5037138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Text Box 55"/>
              <p:cNvSpPr txBox="1">
                <a:spLocks noChangeArrowheads="1"/>
              </p:cNvSpPr>
              <p:nvPr userDrawn="1"/>
            </p:nvSpPr>
            <p:spPr bwMode="auto">
              <a:xfrm>
                <a:off x="2336800" y="5310188"/>
                <a:ext cx="1193800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Chile</a:t>
                </a:r>
              </a:p>
            </p:txBody>
          </p:sp>
          <p:pic>
            <p:nvPicPr>
              <p:cNvPr id="58" name="Picture 89" descr="ARGENTINA"/>
              <p:cNvPicPr>
                <a:picLocks noChangeAspect="1" noChangeArrowheads="1"/>
              </p:cNvPicPr>
              <p:nvPr userDrawn="1"/>
            </p:nvPicPr>
            <p:blipFill>
              <a:blip r:embed="rId29"/>
              <a:srcRect/>
              <a:stretch>
                <a:fillRect/>
              </a:stretch>
            </p:blipFill>
            <p:spPr bwMode="auto">
              <a:xfrm>
                <a:off x="2668588" y="4973638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" name="Text Box 57"/>
              <p:cNvSpPr txBox="1">
                <a:spLocks noChangeArrowheads="1"/>
              </p:cNvSpPr>
              <p:nvPr userDrawn="1"/>
            </p:nvSpPr>
            <p:spPr bwMode="auto">
              <a:xfrm>
                <a:off x="2692400" y="4883151"/>
                <a:ext cx="1193800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Argentina</a:t>
                </a:r>
              </a:p>
            </p:txBody>
          </p:sp>
        </p:grpSp>
      </p:grp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867400" y="1420813"/>
            <a:ext cx="2971800" cy="1689940"/>
          </a:xfrm>
          <a:prstGeom prst="rect">
            <a:avLst/>
          </a:prstGeom>
          <a:solidFill>
            <a:srgbClr val="625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92100" y="1157288"/>
            <a:ext cx="5359400" cy="494506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 flipV="1">
            <a:off x="4343400" y="1839913"/>
            <a:ext cx="1562100" cy="1790700"/>
          </a:xfrm>
          <a:prstGeom prst="line">
            <a:avLst/>
          </a:prstGeom>
          <a:noFill/>
          <a:ln w="19050">
            <a:solidFill>
              <a:schemeClr val="bg2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" y="1313023"/>
            <a:ext cx="5029200" cy="463359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945606" y="1541883"/>
            <a:ext cx="2815389" cy="1447800"/>
          </a:xfrm>
        </p:spPr>
        <p:txBody>
          <a:bodyPr anchor="ctr"/>
          <a:lstStyle>
            <a:lvl1pPr algn="ctr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auto">
          <a:xfrm>
            <a:off x="5552330" y="1963691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6033246" y="1157288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92100" y="1157288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4703" y="1307236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72200" y="1307236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Line 6"/>
          <p:cNvSpPr>
            <a:spLocks noChangeShapeType="1"/>
          </p:cNvSpPr>
          <p:nvPr userDrawn="1"/>
        </p:nvSpPr>
        <p:spPr bwMode="auto">
          <a:xfrm>
            <a:off x="5552330" y="1963691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6033246" y="1157288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92100" y="1157288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4703" y="1307236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72200" y="1307236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Line 6"/>
          <p:cNvSpPr>
            <a:spLocks noChangeShapeType="1"/>
          </p:cNvSpPr>
          <p:nvPr userDrawn="1"/>
        </p:nvSpPr>
        <p:spPr bwMode="auto">
          <a:xfrm>
            <a:off x="5552330" y="3626223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6033246" y="2851197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292100" y="2851197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24703" y="3001145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72200" y="3001145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Line 6"/>
          <p:cNvSpPr>
            <a:spLocks noChangeShapeType="1"/>
          </p:cNvSpPr>
          <p:nvPr userDrawn="1"/>
        </p:nvSpPr>
        <p:spPr bwMode="auto">
          <a:xfrm>
            <a:off x="5552330" y="1963691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6033246" y="1157288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>
            <a:off x="292100" y="1157288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4703" y="1307236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72200" y="1307236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Line 6"/>
          <p:cNvSpPr>
            <a:spLocks noChangeShapeType="1"/>
          </p:cNvSpPr>
          <p:nvPr userDrawn="1"/>
        </p:nvSpPr>
        <p:spPr bwMode="auto">
          <a:xfrm>
            <a:off x="5552330" y="3626223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2" name="Rectangle 41"/>
          <p:cNvSpPr>
            <a:spLocks noChangeArrowheads="1"/>
          </p:cNvSpPr>
          <p:nvPr userDrawn="1"/>
        </p:nvSpPr>
        <p:spPr bwMode="auto">
          <a:xfrm>
            <a:off x="6033246" y="2851197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Rectangle 42"/>
          <p:cNvSpPr>
            <a:spLocks noChangeArrowheads="1"/>
          </p:cNvSpPr>
          <p:nvPr userDrawn="1"/>
        </p:nvSpPr>
        <p:spPr bwMode="auto">
          <a:xfrm>
            <a:off x="292100" y="2851197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24703" y="3001145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72200" y="3001145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Line 6"/>
          <p:cNvSpPr>
            <a:spLocks noChangeShapeType="1"/>
          </p:cNvSpPr>
          <p:nvPr userDrawn="1"/>
        </p:nvSpPr>
        <p:spPr bwMode="auto">
          <a:xfrm>
            <a:off x="5552330" y="5351508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" name="Rectangle 46"/>
          <p:cNvSpPr>
            <a:spLocks noChangeArrowheads="1"/>
          </p:cNvSpPr>
          <p:nvPr userDrawn="1"/>
        </p:nvSpPr>
        <p:spPr bwMode="auto">
          <a:xfrm>
            <a:off x="6033246" y="4545105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8" name="Rectangle 47"/>
          <p:cNvSpPr>
            <a:spLocks noChangeArrowheads="1"/>
          </p:cNvSpPr>
          <p:nvPr userDrawn="1"/>
        </p:nvSpPr>
        <p:spPr bwMode="auto">
          <a:xfrm>
            <a:off x="292100" y="4545105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4703" y="4695053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2200" y="4695053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593977" y="1143000"/>
            <a:ext cx="3249986" cy="4959350"/>
          </a:xfrm>
        </p:spPr>
        <p:txBody>
          <a:bodyPr tIns="0" rIns="0" bIns="0" anchor="ctr"/>
          <a:lstStyle>
            <a:lvl1pPr marL="0" indent="-17373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292100" y="1157288"/>
            <a:ext cx="5122582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4702" y="1307236"/>
            <a:ext cx="4869095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92100" y="2851197"/>
            <a:ext cx="5122582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24702" y="3001145"/>
            <a:ext cx="4869095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292100" y="4545105"/>
            <a:ext cx="5122582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4702" y="4695053"/>
            <a:ext cx="4869095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2931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02931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3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4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6838" y="1367641"/>
            <a:ext cx="6729984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6839" y="4580751"/>
            <a:ext cx="5341936" cy="2769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366839" y="2214563"/>
            <a:ext cx="5341936" cy="1231106"/>
          </a:xfrm>
        </p:spPr>
        <p:txBody>
          <a:bodyPr wrap="square">
            <a:sp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2931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02931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3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6838" y="1367641"/>
            <a:ext cx="6729984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6839" y="4580751"/>
            <a:ext cx="5341936" cy="2769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366839" y="2214563"/>
            <a:ext cx="5341936" cy="1231106"/>
          </a:xfrm>
        </p:spPr>
        <p:txBody>
          <a:bodyPr wrap="square">
            <a:sp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1465507"/>
            <a:ext cx="8544207" cy="1938992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Arial" pitchFamily="34" charset="0"/>
              <a:buChar char="–"/>
              <a:defRPr sz="1800" baseline="0">
                <a:latin typeface="Arial" pitchFamily="34" charset="0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4800" y="3325904"/>
            <a:ext cx="8556626" cy="2779059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04800" y="1157288"/>
            <a:ext cx="8556626" cy="205207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4656" y="1287134"/>
            <a:ext cx="8293100" cy="179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4338" y="3427458"/>
            <a:ext cx="8293100" cy="2534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DC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262568"/>
            <a:ext cx="85391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4511864" y="6705005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fld id="{6856ECDB-1CEE-4F69-ADCA-557460F2116E}" type="slidenum">
              <a:rPr lang="en-US" sz="80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49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58" r:id="rId27"/>
    <p:sldLayoutId id="2147483650" r:id="rId28"/>
    <p:sldLayoutId id="2147483656" r:id="rId29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200" b="1" kern="1200" dirty="0" smtClean="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defTabSz="914400" rtl="0" eaLnBrk="1" fontAlgn="base" latinLnBrk="0" hangingPunct="1">
        <a:spcBef>
          <a:spcPts val="0"/>
        </a:spcBef>
        <a:spcAft>
          <a:spcPct val="0"/>
        </a:spcAft>
        <a:buFont typeface="Arial" pitchFamily="34" charset="0"/>
        <a:buNone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285750" indent="-28575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12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5715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110000"/>
        <a:buFont typeface="Arial" pitchFamily="34" charset="0"/>
        <a:buChar char="–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509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36650" indent="-285750" algn="l" defTabSz="93345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bc@msat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Java </a:t>
            </a:r>
            <a:r>
              <a:rPr lang="en-US" b="1" i="1" dirty="0" err="1" smtClean="0">
                <a:solidFill>
                  <a:schemeClr val="tx1"/>
                </a:solidFill>
              </a:rPr>
              <a:t>Serverside</a:t>
            </a:r>
            <a:r>
              <a:rPr lang="en-US" b="1" i="1" dirty="0" smtClean="0">
                <a:solidFill>
                  <a:schemeClr val="tx1"/>
                </a:solidFill>
              </a:rPr>
              <a:t> programming Technology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66839" y="2214563"/>
            <a:ext cx="5341936" cy="615553"/>
          </a:xfrm>
        </p:spPr>
        <p:txBody>
          <a:bodyPr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About </a:t>
            </a:r>
            <a:r>
              <a:rPr lang="en-US" dirty="0" err="1" smtClean="0">
                <a:latin typeface="Calibri" pitchFamily="34" charset="0"/>
              </a:rPr>
              <a:t>ServletContext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415498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There is only one </a:t>
            </a:r>
            <a:r>
              <a:rPr lang="en-US" dirty="0" err="1" smtClean="0">
                <a:latin typeface="Calibri" pitchFamily="34" charset="0"/>
              </a:rPr>
              <a:t>ServletContext</a:t>
            </a:r>
            <a:r>
              <a:rPr lang="en-US" dirty="0" smtClean="0">
                <a:latin typeface="Calibri" pitchFamily="34" charset="0"/>
              </a:rPr>
              <a:t> for an entire web application.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All the parts of the web application share it.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container makes a </a:t>
            </a:r>
            <a:r>
              <a:rPr lang="en-US" dirty="0" err="1" smtClean="0">
                <a:latin typeface="Calibri" pitchFamily="34" charset="0"/>
              </a:rPr>
              <a:t>ServletContext</a:t>
            </a:r>
            <a:r>
              <a:rPr lang="en-US" dirty="0" smtClean="0">
                <a:latin typeface="Calibri" pitchFamily="34" charset="0"/>
              </a:rPr>
              <a:t> when a web application is deployed.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Container makes </a:t>
            </a:r>
            <a:r>
              <a:rPr lang="en-US" dirty="0" err="1" smtClean="0">
                <a:latin typeface="Calibri" pitchFamily="34" charset="0"/>
              </a:rPr>
              <a:t>ServletContext</a:t>
            </a:r>
            <a:r>
              <a:rPr lang="en-US" dirty="0" smtClean="0">
                <a:latin typeface="Calibri" pitchFamily="34" charset="0"/>
              </a:rPr>
              <a:t> available to each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and JSP in the web  application.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Use it to get server info, including name and version of the container, and the version of the API that is supported.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Use it to access web application parameters( initialization parameters for web application).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Use it as a kind of application bulletin-board, where you can put up message ( called attributes) that other parts of the application can access.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Calibri" pitchFamily="34" charset="0"/>
              </a:rPr>
              <a:t>ServletContext</a:t>
            </a:r>
            <a:r>
              <a:rPr lang="en-US" dirty="0" smtClean="0">
                <a:latin typeface="Calibri" pitchFamily="34" charset="0"/>
              </a:rPr>
              <a:t> Methods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49859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String </a:t>
            </a:r>
            <a:r>
              <a:rPr lang="en-US" dirty="0" err="1" smtClean="0">
                <a:latin typeface="Calibri" pitchFamily="34" charset="0"/>
              </a:rPr>
              <a:t>getInitParameter</a:t>
            </a:r>
            <a:r>
              <a:rPr lang="en-US" dirty="0" smtClean="0">
                <a:latin typeface="Calibri" pitchFamily="34" charset="0"/>
              </a:rPr>
              <a:t>(“context parameter name”);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Enumeration </a:t>
            </a:r>
            <a:r>
              <a:rPr lang="en-US" dirty="0" err="1" smtClean="0">
                <a:latin typeface="Calibri" pitchFamily="34" charset="0"/>
              </a:rPr>
              <a:t>getInitParameterNames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Object </a:t>
            </a:r>
            <a:r>
              <a:rPr lang="en-US" dirty="0" err="1" smtClean="0">
                <a:latin typeface="Calibri" pitchFamily="34" charset="0"/>
              </a:rPr>
              <a:t>getAttribute</a:t>
            </a:r>
            <a:r>
              <a:rPr lang="en-US" dirty="0" smtClean="0">
                <a:latin typeface="Calibri" pitchFamily="34" charset="0"/>
              </a:rPr>
              <a:t>(“ attribute name”);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void </a:t>
            </a:r>
            <a:r>
              <a:rPr lang="en-US" dirty="0" err="1" smtClean="0">
                <a:latin typeface="Calibri" pitchFamily="34" charset="0"/>
              </a:rPr>
              <a:t>setAttribute</a:t>
            </a:r>
            <a:r>
              <a:rPr lang="en-US" dirty="0" smtClean="0">
                <a:latin typeface="Calibri" pitchFamily="34" charset="0"/>
              </a:rPr>
              <a:t>(“attribute name”, attribute object);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void </a:t>
            </a:r>
            <a:r>
              <a:rPr lang="en-US" dirty="0" err="1" smtClean="0">
                <a:latin typeface="Calibri" pitchFamily="34" charset="0"/>
              </a:rPr>
              <a:t>removeAttribute</a:t>
            </a:r>
            <a:r>
              <a:rPr lang="en-US" dirty="0" smtClean="0">
                <a:latin typeface="Calibri" pitchFamily="34" charset="0"/>
              </a:rPr>
              <a:t>(“attribute name”);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getMajorVersion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getMinorVersion</a:t>
            </a:r>
            <a:r>
              <a:rPr lang="en-US" dirty="0" smtClean="0">
                <a:latin typeface="Calibri" pitchFamily="34" charset="0"/>
              </a:rPr>
              <a:t>()’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</a:t>
            </a:r>
            <a:r>
              <a:rPr lang="en-US" dirty="0" err="1" smtClean="0">
                <a:latin typeface="Calibri" pitchFamily="34" charset="0"/>
              </a:rPr>
              <a:t>getServerInfo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RequestDispatcher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getRequestDispatcher</a:t>
            </a:r>
            <a:r>
              <a:rPr lang="en-US" dirty="0" smtClean="0">
                <a:latin typeface="Calibri" pitchFamily="34" charset="0"/>
              </a:rPr>
              <a:t>(“resource name”);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Demonstration of setting and retrieving context init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793" y="1066800"/>
            <a:ext cx="8544207" cy="83099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Step 1:</a:t>
            </a:r>
          </a:p>
          <a:p>
            <a:r>
              <a:rPr lang="en-US" dirty="0" smtClean="0">
                <a:latin typeface="Calibri" pitchFamily="34" charset="0"/>
              </a:rPr>
              <a:t>Open Deployment Descriptor file ( web.xml ).</a:t>
            </a:r>
          </a:p>
          <a:p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1"/>
            <a:ext cx="69913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Demonstration of setting and retrieving context init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793" y="1219200"/>
            <a:ext cx="8544207" cy="55399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Step 2:</a:t>
            </a:r>
          </a:p>
          <a:p>
            <a:r>
              <a:rPr lang="en-US" dirty="0" smtClean="0">
                <a:latin typeface="Calibri" pitchFamily="34" charset="0"/>
              </a:rPr>
              <a:t>Provide context parameter details in  web.xml file.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3342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638800" y="4572000"/>
            <a:ext cx="13716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 1 6"/>
          <p:cNvSpPr/>
          <p:nvPr/>
        </p:nvSpPr>
        <p:spPr>
          <a:xfrm>
            <a:off x="6858000" y="3352800"/>
            <a:ext cx="2286000" cy="1524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Context parameter details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Demonstration of setting and retrieving context init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793" y="914400"/>
            <a:ext cx="8544207" cy="55399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Step 3:</a:t>
            </a:r>
          </a:p>
          <a:p>
            <a:r>
              <a:rPr lang="en-US" dirty="0" smtClean="0">
                <a:latin typeface="Calibri" pitchFamily="34" charset="0"/>
              </a:rPr>
              <a:t>Create  a new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(ServletContextServlet.java).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8864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038600" y="4495800"/>
            <a:ext cx="13716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xplosion 1 7"/>
          <p:cNvSpPr/>
          <p:nvPr/>
        </p:nvSpPr>
        <p:spPr>
          <a:xfrm>
            <a:off x="5334000" y="3581400"/>
            <a:ext cx="3352800" cy="2438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Retrieving context init parameters using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ServletContext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Demonstration of setting and retrieving context init parameters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38" y="1019175"/>
            <a:ext cx="62579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Demonstration of setting and retrieving context init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9793" y="1143000"/>
            <a:ext cx="8544207" cy="55399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Step 4:</a:t>
            </a:r>
          </a:p>
          <a:p>
            <a:r>
              <a:rPr lang="en-US" dirty="0" smtClean="0">
                <a:latin typeface="Calibri" pitchFamily="34" charset="0"/>
              </a:rPr>
              <a:t>Run the ServletContextServlet.java by pressing Shift+F6.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9723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Output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547813"/>
            <a:ext cx="64674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When to use context init parameters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470898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Let us assume a scenario where one web application consists of many </a:t>
            </a:r>
            <a:r>
              <a:rPr lang="en-US" dirty="0" err="1" smtClean="0">
                <a:latin typeface="Calibri" pitchFamily="34" charset="0"/>
              </a:rPr>
              <a:t>servlets</a:t>
            </a:r>
            <a:r>
              <a:rPr lang="en-US" dirty="0" smtClean="0">
                <a:latin typeface="Calibri" pitchFamily="34" charset="0"/>
              </a:rPr>
              <a:t> and all the </a:t>
            </a:r>
            <a:r>
              <a:rPr lang="en-US" dirty="0" err="1" smtClean="0">
                <a:latin typeface="Calibri" pitchFamily="34" charset="0"/>
              </a:rPr>
              <a:t>servlets</a:t>
            </a:r>
            <a:r>
              <a:rPr lang="en-US" dirty="0" smtClean="0">
                <a:latin typeface="Calibri" pitchFamily="34" charset="0"/>
              </a:rPr>
              <a:t> trying to establish a database connection and perform transactions.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Don’t  hardcode database </a:t>
            </a:r>
            <a:r>
              <a:rPr lang="en-US" dirty="0" err="1" smtClean="0">
                <a:latin typeface="Calibri" pitchFamily="34" charset="0"/>
              </a:rPr>
              <a:t>url</a:t>
            </a:r>
            <a:r>
              <a:rPr lang="en-US" dirty="0" smtClean="0">
                <a:latin typeface="Calibri" pitchFamily="34" charset="0"/>
              </a:rPr>
              <a:t> connection string inside </a:t>
            </a:r>
            <a:r>
              <a:rPr lang="en-US" dirty="0" err="1" smtClean="0">
                <a:latin typeface="Calibri" pitchFamily="34" charset="0"/>
              </a:rPr>
              <a:t>servlets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Hardcoding</a:t>
            </a:r>
            <a:r>
              <a:rPr lang="en-US" dirty="0" smtClean="0">
                <a:latin typeface="Calibri" pitchFamily="34" charset="0"/>
              </a:rPr>
              <a:t> database connection  </a:t>
            </a:r>
            <a:r>
              <a:rPr lang="en-US" dirty="0" err="1" smtClean="0">
                <a:latin typeface="Calibri" pitchFamily="34" charset="0"/>
              </a:rPr>
              <a:t>url</a:t>
            </a:r>
            <a:r>
              <a:rPr lang="en-US" dirty="0" smtClean="0">
                <a:latin typeface="Calibri" pitchFamily="34" charset="0"/>
              </a:rPr>
              <a:t> string inside </a:t>
            </a:r>
            <a:r>
              <a:rPr lang="en-US" dirty="0" err="1" smtClean="0">
                <a:latin typeface="Calibri" pitchFamily="34" charset="0"/>
              </a:rPr>
              <a:t>servlets</a:t>
            </a:r>
            <a:r>
              <a:rPr lang="en-US" dirty="0" smtClean="0">
                <a:latin typeface="Calibri" pitchFamily="34" charset="0"/>
              </a:rPr>
              <a:t> is BAD!</a:t>
            </a:r>
          </a:p>
          <a:p>
            <a:r>
              <a:rPr lang="en-US" dirty="0" smtClean="0">
                <a:latin typeface="Calibri" pitchFamily="34" charset="0"/>
              </a:rPr>
              <a:t>	</a:t>
            </a:r>
            <a:r>
              <a:rPr lang="en-US" b="1" i="1" dirty="0" err="1" smtClean="0">
                <a:latin typeface="Calibri" pitchFamily="34" charset="0"/>
              </a:rPr>
              <a:t>Class.forName</a:t>
            </a:r>
            <a:r>
              <a:rPr lang="en-US" b="1" i="1" dirty="0" smtClean="0">
                <a:latin typeface="Calibri" pitchFamily="34" charset="0"/>
              </a:rPr>
              <a:t>("</a:t>
            </a:r>
            <a:r>
              <a:rPr lang="en-US" b="1" i="1" dirty="0" err="1" smtClean="0">
                <a:latin typeface="Calibri" pitchFamily="34" charset="0"/>
              </a:rPr>
              <a:t>sun.jdbc.odbc.JdbcOdbcDriver</a:t>
            </a:r>
            <a:r>
              <a:rPr lang="en-US" b="1" i="1" dirty="0" smtClean="0">
                <a:latin typeface="Calibri" pitchFamily="34" charset="0"/>
              </a:rPr>
              <a:t>");</a:t>
            </a:r>
          </a:p>
          <a:p>
            <a:r>
              <a:rPr lang="en-US" b="1" i="1" dirty="0" smtClean="0">
                <a:latin typeface="Calibri" pitchFamily="34" charset="0"/>
              </a:rPr>
              <a:t>                  con= </a:t>
            </a:r>
            <a:r>
              <a:rPr lang="en-US" b="1" i="1" dirty="0" err="1" smtClean="0">
                <a:latin typeface="Calibri" pitchFamily="34" charset="0"/>
              </a:rPr>
              <a:t>DriverManager.getConnection</a:t>
            </a:r>
            <a:r>
              <a:rPr lang="en-US" b="1" i="1" dirty="0" smtClean="0">
                <a:latin typeface="Calibri" pitchFamily="34" charset="0"/>
              </a:rPr>
              <a:t>(“</a:t>
            </a:r>
            <a:r>
              <a:rPr lang="en-US" b="1" i="1" dirty="0" err="1" smtClean="0">
                <a:latin typeface="Calibri" pitchFamily="34" charset="0"/>
              </a:rPr>
              <a:t>jdbc:odbc:emp</a:t>
            </a:r>
            <a:r>
              <a:rPr lang="en-US" b="1" i="1" dirty="0" smtClean="0">
                <a:latin typeface="Calibri" pitchFamily="34" charset="0"/>
              </a:rPr>
              <a:t>”);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If  database connection </a:t>
            </a:r>
            <a:r>
              <a:rPr lang="en-US" dirty="0" err="1" smtClean="0">
                <a:latin typeface="Calibri" pitchFamily="34" charset="0"/>
              </a:rPr>
              <a:t>url</a:t>
            </a:r>
            <a:r>
              <a:rPr lang="en-US" dirty="0" smtClean="0">
                <a:latin typeface="Calibri" pitchFamily="34" charset="0"/>
              </a:rPr>
              <a:t> configured as context init parameter in web.xml, if database connection </a:t>
            </a:r>
            <a:r>
              <a:rPr lang="en-US" dirty="0" err="1" smtClean="0">
                <a:latin typeface="Calibri" pitchFamily="34" charset="0"/>
              </a:rPr>
              <a:t>url</a:t>
            </a:r>
            <a:r>
              <a:rPr lang="en-US" dirty="0" smtClean="0">
                <a:latin typeface="Calibri" pitchFamily="34" charset="0"/>
              </a:rPr>
              <a:t> changes, just we need to modify in web.xml context parameter details and redeploy. No need of changing inside each and every </a:t>
            </a:r>
            <a:r>
              <a:rPr lang="en-US" dirty="0" err="1" smtClean="0">
                <a:latin typeface="Calibri" pitchFamily="34" charset="0"/>
              </a:rPr>
              <a:t>servlets</a:t>
            </a:r>
            <a:r>
              <a:rPr lang="en-US" dirty="0" smtClean="0">
                <a:latin typeface="Calibri" pitchFamily="34" charset="0"/>
              </a:rPr>
              <a:t> and recompile.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       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5600" y="1371600"/>
            <a:ext cx="2438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ServletContext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990600" y="3581400"/>
            <a:ext cx="1828800" cy="609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A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3276600" y="3429000"/>
            <a:ext cx="1828800" cy="609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B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5715000" y="3505200"/>
            <a:ext cx="1828800" cy="609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Index.jsp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1000" y="51054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ServletConfig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48400" y="5105400"/>
            <a:ext cx="2286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ServletConfig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00400" y="5181600"/>
            <a:ext cx="2286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ServletConfig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6600" y="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WebApplication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9" name="Straight Connector 28"/>
          <p:cNvCxnSpPr>
            <a:stCxn id="19" idx="2"/>
          </p:cNvCxnSpPr>
          <p:nvPr/>
        </p:nvCxnSpPr>
        <p:spPr>
          <a:xfrm rot="5400000">
            <a:off x="3924300" y="10287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0"/>
            <a:endCxn id="4" idx="3"/>
          </p:cNvCxnSpPr>
          <p:nvPr/>
        </p:nvCxnSpPr>
        <p:spPr>
          <a:xfrm rot="5400000" flipH="1" flipV="1">
            <a:off x="1864193" y="2192897"/>
            <a:ext cx="1429311" cy="13476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</p:cNvCxnSpPr>
          <p:nvPr/>
        </p:nvCxnSpPr>
        <p:spPr>
          <a:xfrm rot="16200000" flipV="1">
            <a:off x="3581400" y="2819400"/>
            <a:ext cx="1143000" cy="76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5"/>
          </p:cNvCxnSpPr>
          <p:nvPr/>
        </p:nvCxnSpPr>
        <p:spPr>
          <a:xfrm rot="10800000">
            <a:off x="4976904" y="2152090"/>
            <a:ext cx="1500096" cy="127691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1066800" y="4495800"/>
            <a:ext cx="83820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657600" y="4648200"/>
            <a:ext cx="10668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16" idx="0"/>
          </p:cNvCxnSpPr>
          <p:nvPr/>
        </p:nvCxnSpPr>
        <p:spPr>
          <a:xfrm rot="16200000" flipH="1">
            <a:off x="6515100" y="4229100"/>
            <a:ext cx="9906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Objectives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16619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About </a:t>
            </a:r>
            <a:r>
              <a:rPr lang="en-US" dirty="0" err="1" smtClean="0">
                <a:latin typeface="Calibri" pitchFamily="34" charset="0"/>
              </a:rPr>
              <a:t>ServletConfig</a:t>
            </a:r>
            <a:r>
              <a:rPr lang="en-US" dirty="0" smtClean="0">
                <a:latin typeface="Calibri" pitchFamily="34" charset="0"/>
              </a:rPr>
              <a:t> and </a:t>
            </a:r>
            <a:r>
              <a:rPr lang="en-US" dirty="0" err="1" smtClean="0">
                <a:latin typeface="Calibri" pitchFamily="34" charset="0"/>
              </a:rPr>
              <a:t>ServletContext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About </a:t>
            </a:r>
            <a:r>
              <a:rPr lang="en-US" dirty="0" err="1" smtClean="0">
                <a:latin typeface="Calibri" pitchFamily="34" charset="0"/>
              </a:rPr>
              <a:t>HttpServletRequest</a:t>
            </a:r>
            <a:r>
              <a:rPr lang="en-US" dirty="0" smtClean="0">
                <a:latin typeface="Calibri" pitchFamily="34" charset="0"/>
              </a:rPr>
              <a:t> and </a:t>
            </a:r>
            <a:r>
              <a:rPr lang="en-US" dirty="0" err="1" smtClean="0">
                <a:latin typeface="Calibri" pitchFamily="34" charset="0"/>
              </a:rPr>
              <a:t>HttpServletResponse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Form data Processing by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About </a:t>
            </a:r>
            <a:r>
              <a:rPr lang="en-US" dirty="0" err="1" smtClean="0">
                <a:latin typeface="Calibri" pitchFamily="34" charset="0"/>
              </a:rPr>
              <a:t>HttpServletRequest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38779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HttpServletRequest</a:t>
            </a:r>
            <a:r>
              <a:rPr lang="en-US" dirty="0" smtClean="0">
                <a:latin typeface="Calibri" pitchFamily="34" charset="0"/>
              </a:rPr>
              <a:t> interface extends </a:t>
            </a:r>
            <a:r>
              <a:rPr lang="en-US" dirty="0" err="1" smtClean="0">
                <a:latin typeface="Calibri" pitchFamily="34" charset="0"/>
              </a:rPr>
              <a:t>ServeltRequest</a:t>
            </a:r>
            <a:r>
              <a:rPr lang="en-US" dirty="0" smtClean="0">
                <a:latin typeface="Calibri" pitchFamily="34" charset="0"/>
              </a:rPr>
              <a:t> interface.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Container creates Request object when the client makes a new request.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Client information and data is wrapped in request object.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We can trace the client details like IP details.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We can retrieve the data sent by the client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Container destroys request object after the response is sent to the client.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We can share the information between two </a:t>
            </a:r>
            <a:r>
              <a:rPr lang="en-US" dirty="0" err="1" smtClean="0">
                <a:latin typeface="Calibri" pitchFamily="34" charset="0"/>
              </a:rPr>
              <a:t>servlets</a:t>
            </a:r>
            <a:r>
              <a:rPr lang="en-US" dirty="0" smtClean="0">
                <a:latin typeface="Calibri" pitchFamily="34" charset="0"/>
              </a:rPr>
              <a:t> or </a:t>
            </a:r>
            <a:r>
              <a:rPr lang="en-US" dirty="0" err="1" smtClean="0">
                <a:latin typeface="Calibri" pitchFamily="34" charset="0"/>
              </a:rPr>
              <a:t>jsp</a:t>
            </a:r>
            <a:r>
              <a:rPr lang="en-US" dirty="0" smtClean="0">
                <a:latin typeface="Calibri" pitchFamily="34" charset="0"/>
              </a:rPr>
              <a:t> using request object by setting attributes  in request object.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9163" cy="338554"/>
          </a:xfrm>
        </p:spPr>
        <p:txBody>
          <a:bodyPr/>
          <a:lstStyle/>
          <a:p>
            <a:pPr algn="ctr"/>
            <a:r>
              <a:rPr lang="en-US" dirty="0" err="1" smtClean="0">
                <a:latin typeface="Calibri" pitchFamily="34" charset="0"/>
              </a:rPr>
              <a:t>HttpServletRequest</a:t>
            </a:r>
            <a:r>
              <a:rPr lang="en-US" dirty="0" smtClean="0">
                <a:latin typeface="Calibri" pitchFamily="34" charset="0"/>
              </a:rPr>
              <a:t> Methods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762000"/>
            <a:ext cx="8544207" cy="581697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Object </a:t>
            </a:r>
            <a:r>
              <a:rPr lang="en-US" dirty="0" err="1" smtClean="0">
                <a:latin typeface="Calibri" pitchFamily="34" charset="0"/>
              </a:rPr>
              <a:t>getAttribute</a:t>
            </a:r>
            <a:r>
              <a:rPr lang="en-US" dirty="0" smtClean="0">
                <a:latin typeface="Calibri" pitchFamily="34" charset="0"/>
              </a:rPr>
              <a:t>(“attribute name”);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setAttribute</a:t>
            </a:r>
            <a:r>
              <a:rPr lang="en-US" dirty="0" smtClean="0">
                <a:latin typeface="Calibri" pitchFamily="34" charset="0"/>
              </a:rPr>
              <a:t>(“attribute name”, attribute object);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RequestDispatcher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getRequestDispatcher</a:t>
            </a:r>
            <a:r>
              <a:rPr lang="en-US" dirty="0" smtClean="0">
                <a:latin typeface="Calibri" pitchFamily="34" charset="0"/>
              </a:rPr>
              <a:t>(“resource </a:t>
            </a:r>
            <a:r>
              <a:rPr lang="en-US" dirty="0" err="1" smtClean="0">
                <a:latin typeface="Calibri" pitchFamily="34" charset="0"/>
              </a:rPr>
              <a:t>url</a:t>
            </a:r>
            <a:r>
              <a:rPr lang="en-US" dirty="0" smtClean="0">
                <a:latin typeface="Calibri" pitchFamily="34" charset="0"/>
              </a:rPr>
              <a:t>”);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</a:t>
            </a:r>
            <a:r>
              <a:rPr lang="en-US" dirty="0" err="1" smtClean="0">
                <a:latin typeface="Calibri" pitchFamily="34" charset="0"/>
              </a:rPr>
              <a:t>getRemoteAddr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</a:t>
            </a:r>
            <a:r>
              <a:rPr lang="en-US" dirty="0" err="1" smtClean="0">
                <a:latin typeface="Calibri" pitchFamily="34" charset="0"/>
              </a:rPr>
              <a:t>getParameter</a:t>
            </a:r>
            <a:r>
              <a:rPr lang="en-US" dirty="0" smtClean="0">
                <a:latin typeface="Calibri" pitchFamily="34" charset="0"/>
              </a:rPr>
              <a:t>(“parameter name”);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Enumeration </a:t>
            </a:r>
            <a:r>
              <a:rPr lang="en-US" dirty="0" err="1" smtClean="0">
                <a:latin typeface="Calibri" pitchFamily="34" charset="0"/>
              </a:rPr>
              <a:t>getParameterNames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String[] </a:t>
            </a:r>
            <a:r>
              <a:rPr lang="en-US" dirty="0" err="1" smtClean="0">
                <a:latin typeface="Calibri" pitchFamily="34" charset="0"/>
              </a:rPr>
              <a:t>getParameterValues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Cookie[] </a:t>
            </a:r>
            <a:r>
              <a:rPr lang="en-US" dirty="0" err="1" smtClean="0">
                <a:latin typeface="Calibri" pitchFamily="34" charset="0"/>
              </a:rPr>
              <a:t>getCookies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</a:t>
            </a:r>
            <a:r>
              <a:rPr lang="en-US" dirty="0" err="1" smtClean="0">
                <a:latin typeface="Calibri" pitchFamily="34" charset="0"/>
              </a:rPr>
              <a:t>getHeader</a:t>
            </a:r>
            <a:r>
              <a:rPr lang="en-US" dirty="0" smtClean="0">
                <a:latin typeface="Calibri" pitchFamily="34" charset="0"/>
              </a:rPr>
              <a:t>(“header name”);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HttpSession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getSession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</a:t>
            </a:r>
            <a:r>
              <a:rPr lang="en-US" dirty="0" err="1" smtClean="0">
                <a:latin typeface="Calibri" pitchFamily="34" charset="0"/>
              </a:rPr>
              <a:t>getMethod</a:t>
            </a:r>
            <a:r>
              <a:rPr lang="en-US" dirty="0" smtClean="0">
                <a:latin typeface="Calibri" pitchFamily="34" charset="0"/>
              </a:rPr>
              <a:t>();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Demonstration of </a:t>
            </a:r>
            <a:r>
              <a:rPr lang="en-US" dirty="0" err="1" smtClean="0">
                <a:latin typeface="Calibri" pitchFamily="34" charset="0"/>
              </a:rPr>
              <a:t>HttpServletRequest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793" y="11430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ServletA.java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60483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657600" y="4419600"/>
            <a:ext cx="12954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5410200" y="3810000"/>
            <a:ext cx="26670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ServletA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wants to share result with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ServeltB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Demonstration of </a:t>
            </a:r>
            <a:r>
              <a:rPr lang="en-US" dirty="0" err="1" smtClean="0">
                <a:latin typeface="Calibri" pitchFamily="34" charset="0"/>
              </a:rPr>
              <a:t>HttpServletRequest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ServletB.java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60674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267200" y="5029200"/>
            <a:ext cx="1143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5562600" y="4572000"/>
            <a:ext cx="19812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Retrieving client IP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48200" y="4191000"/>
            <a:ext cx="190500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6553200" y="3505200"/>
            <a:ext cx="25908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Retrieving attribute shared by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ServletA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Run the Program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793" y="10668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Run the ServletA.java by pressing Shift+F6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0008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Output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5341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143000" y="3581400"/>
            <a:ext cx="685800" cy="76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1143000" y="3810000"/>
            <a:ext cx="2743200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Result value displayed by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ServletB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which was  shared by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ServletA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3276600"/>
            <a:ext cx="27432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4648200" y="3886200"/>
            <a:ext cx="16002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Client IP 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7000" y="3124200"/>
            <a:ext cx="1524000" cy="76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4419600" y="2971800"/>
            <a:ext cx="27432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HTTP  method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About </a:t>
            </a:r>
            <a:r>
              <a:rPr lang="en-US" dirty="0" err="1" smtClean="0">
                <a:latin typeface="Calibri" pitchFamily="34" charset="0"/>
              </a:rPr>
              <a:t>HttpServletResponse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470898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HttpServletResponse</a:t>
            </a:r>
            <a:r>
              <a:rPr lang="en-US" dirty="0" smtClean="0">
                <a:latin typeface="Calibri" pitchFamily="34" charset="0"/>
              </a:rPr>
              <a:t> interface extends </a:t>
            </a:r>
            <a:r>
              <a:rPr lang="en-US" dirty="0" err="1" smtClean="0">
                <a:latin typeface="Calibri" pitchFamily="34" charset="0"/>
              </a:rPr>
              <a:t>ServletResponse</a:t>
            </a:r>
            <a:r>
              <a:rPr lang="en-US" dirty="0" smtClean="0">
                <a:latin typeface="Calibri" pitchFamily="34" charset="0"/>
              </a:rPr>
              <a:t> interface.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Container creates a new response object when every time the client makes a new request.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Container destroys response object when the response is sent to the client.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We use response object to get an output stream ( usually Writer) and we use that stream to write the HTML or other type of content that goes back to the client.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response is what goes back to the client.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Client browser gets the response, parses and renders for the user.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Using response we can send cookies to the client browser.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We can also set headers.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Calibri" pitchFamily="34" charset="0"/>
              </a:rPr>
              <a:t>HttpServletResponse</a:t>
            </a:r>
            <a:r>
              <a:rPr lang="en-US" dirty="0" smtClean="0">
                <a:latin typeface="Calibri" pitchFamily="34" charset="0"/>
              </a:rPr>
              <a:t> Methods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66800"/>
            <a:ext cx="8544207" cy="526297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 </a:t>
            </a:r>
            <a:r>
              <a:rPr lang="en-US" dirty="0" err="1" smtClean="0">
                <a:latin typeface="Calibri" pitchFamily="34" charset="0"/>
              </a:rPr>
              <a:t>setContentType</a:t>
            </a:r>
            <a:r>
              <a:rPr lang="en-US" dirty="0" smtClean="0">
                <a:latin typeface="Calibri" pitchFamily="34" charset="0"/>
              </a:rPr>
              <a:t>(“MIME type” 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 err="1" smtClean="0">
                <a:latin typeface="Calibri" pitchFamily="34" charset="0"/>
              </a:rPr>
              <a:t>getBufferSize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ServletOutputStream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 err="1" smtClean="0">
                <a:latin typeface="Calibri" pitchFamily="34" charset="0"/>
              </a:rPr>
              <a:t>getOutputStream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PrintWriter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 err="1" smtClean="0">
                <a:latin typeface="Calibri" pitchFamily="34" charset="0"/>
              </a:rPr>
              <a:t>getWriter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addCookie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 </a:t>
            </a:r>
            <a:r>
              <a:rPr lang="en-US" dirty="0" err="1" smtClean="0">
                <a:latin typeface="Calibri" pitchFamily="34" charset="0"/>
              </a:rPr>
              <a:t>addHeader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addIntHeader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setHeader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setIntHeader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 </a:t>
            </a:r>
            <a:r>
              <a:rPr lang="en-US" dirty="0" err="1" smtClean="0">
                <a:latin typeface="Calibri" pitchFamily="34" charset="0"/>
              </a:rPr>
              <a:t>sendRedirect</a:t>
            </a:r>
            <a:r>
              <a:rPr lang="en-US" dirty="0" smtClean="0">
                <a:latin typeface="Calibri" pitchFamily="34" charset="0"/>
              </a:rPr>
              <a:t>()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Form Data Processing by </a:t>
            </a:r>
            <a:r>
              <a:rPr lang="en-US" dirty="0" err="1" smtClean="0">
                <a:latin typeface="Calibri" pitchFamily="34" charset="0"/>
              </a:rPr>
              <a:t>Servlet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793" y="12954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RegistrationForm.html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5817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Form Data Processing by </a:t>
            </a:r>
            <a:r>
              <a:rPr lang="en-US" dirty="0" err="1" smtClean="0">
                <a:latin typeface="Calibri" pitchFamily="34" charset="0"/>
              </a:rPr>
              <a:t>Servlet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793" y="11430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RegistrationServlet.java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About </a:t>
            </a:r>
            <a:r>
              <a:rPr lang="en-US" dirty="0" err="1" smtClean="0">
                <a:latin typeface="Calibri" pitchFamily="34" charset="0"/>
              </a:rPr>
              <a:t>ServletConfig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360098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dirty="0" err="1" smtClean="0">
                <a:latin typeface="Calibri" pitchFamily="34" charset="0"/>
              </a:rPr>
              <a:t>ServletConfig</a:t>
            </a:r>
            <a:r>
              <a:rPr lang="en-US" dirty="0" smtClean="0">
                <a:latin typeface="Calibri" pitchFamily="34" charset="0"/>
              </a:rPr>
              <a:t> contains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configuration information like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name and deployment time parameters.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Using </a:t>
            </a:r>
            <a:r>
              <a:rPr lang="en-US" dirty="0" err="1" smtClean="0">
                <a:latin typeface="Calibri" pitchFamily="34" charset="0"/>
              </a:rPr>
              <a:t>ServletConfig</a:t>
            </a:r>
            <a:r>
              <a:rPr lang="en-US" dirty="0" smtClean="0">
                <a:latin typeface="Calibri" pitchFamily="34" charset="0"/>
              </a:rPr>
              <a:t> we can access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init parameters configured in Deployment Descriptor (web.xml).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It can also give you a </a:t>
            </a:r>
            <a:r>
              <a:rPr lang="en-US" dirty="0" err="1" smtClean="0">
                <a:latin typeface="Calibri" pitchFamily="34" charset="0"/>
              </a:rPr>
              <a:t>ServletContext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For each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, container creates one </a:t>
            </a:r>
            <a:r>
              <a:rPr lang="en-US" dirty="0" err="1" smtClean="0">
                <a:latin typeface="Calibri" pitchFamily="34" charset="0"/>
              </a:rPr>
              <a:t>ServletConfig</a:t>
            </a:r>
            <a:r>
              <a:rPr lang="en-US" dirty="0" smtClean="0">
                <a:latin typeface="Calibri" pitchFamily="34" charset="0"/>
              </a:rPr>
              <a:t> 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One </a:t>
            </a:r>
            <a:r>
              <a:rPr lang="en-US" dirty="0" err="1" smtClean="0">
                <a:latin typeface="Calibri" pitchFamily="34" charset="0"/>
              </a:rPr>
              <a:t>ServletConfig</a:t>
            </a:r>
            <a:r>
              <a:rPr lang="en-US" dirty="0" smtClean="0">
                <a:latin typeface="Calibri" pitchFamily="34" charset="0"/>
              </a:rPr>
              <a:t> object per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Each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 and JSP in the web application has its own </a:t>
            </a:r>
            <a:r>
              <a:rPr lang="en-US" dirty="0" err="1" smtClean="0">
                <a:latin typeface="Calibri" pitchFamily="34" charset="0"/>
              </a:rPr>
              <a:t>ServletConfig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Calibri" pitchFamily="34" charset="0"/>
              </a:rPr>
              <a:t>ServletConfig</a:t>
            </a:r>
            <a:r>
              <a:rPr lang="en-US" dirty="0" smtClean="0">
                <a:latin typeface="Calibri" pitchFamily="34" charset="0"/>
              </a:rPr>
              <a:t> Methods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ServletContext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 err="1" smtClean="0">
                <a:latin typeface="Calibri" pitchFamily="34" charset="0"/>
              </a:rPr>
              <a:t>getServletContext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 </a:t>
            </a:r>
            <a:r>
              <a:rPr lang="en-US" dirty="0" err="1" smtClean="0">
                <a:latin typeface="Calibri" pitchFamily="34" charset="0"/>
              </a:rPr>
              <a:t>getInitParameter</a:t>
            </a:r>
            <a:r>
              <a:rPr lang="en-US" dirty="0" smtClean="0">
                <a:latin typeface="Calibri" pitchFamily="34" charset="0"/>
              </a:rPr>
              <a:t>(“parameter name”);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Enumeration  </a:t>
            </a:r>
            <a:r>
              <a:rPr lang="en-US" dirty="0" err="1" smtClean="0">
                <a:latin typeface="Calibri" pitchFamily="34" charset="0"/>
              </a:rPr>
              <a:t>getInitParameterName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 </a:t>
            </a:r>
            <a:r>
              <a:rPr lang="en-US" dirty="0" err="1" smtClean="0">
                <a:latin typeface="Calibri" pitchFamily="34" charset="0"/>
              </a:rPr>
              <a:t>getServletName</a:t>
            </a:r>
            <a:r>
              <a:rPr lang="en-US" dirty="0" smtClean="0">
                <a:latin typeface="Calibri" pitchFamily="34" charset="0"/>
              </a:rPr>
              <a:t>();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Source code of ServletConfigServlet.java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1023938"/>
            <a:ext cx="64389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124200" y="4876800"/>
            <a:ext cx="13716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 1 6"/>
          <p:cNvSpPr/>
          <p:nvPr/>
        </p:nvSpPr>
        <p:spPr>
          <a:xfrm>
            <a:off x="4648200" y="4267200"/>
            <a:ext cx="3810000" cy="1828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Retrieving initialization parameter from </a:t>
            </a:r>
            <a:r>
              <a:rPr lang="en-US" dirty="0" err="1" smtClean="0">
                <a:solidFill>
                  <a:srgbClr val="C00000"/>
                </a:solidFill>
                <a:latin typeface="Calibri" pitchFamily="34" charset="0"/>
              </a:rPr>
              <a:t>servletconfig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View of web.xml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8544207" cy="55399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After creating </a:t>
            </a:r>
            <a:r>
              <a:rPr lang="en-US" dirty="0" err="1" smtClean="0">
                <a:latin typeface="Calibri" pitchFamily="34" charset="0"/>
              </a:rPr>
              <a:t>ServletConfigServlet</a:t>
            </a:r>
            <a:r>
              <a:rPr lang="en-US" dirty="0" smtClean="0">
                <a:latin typeface="Calibri" pitchFamily="34" charset="0"/>
              </a:rPr>
              <a:t> by passing init parameters, configuration of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looks like below in web.xml file.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6915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Run </a:t>
            </a:r>
            <a:r>
              <a:rPr lang="en-US" dirty="0" err="1" smtClean="0">
                <a:latin typeface="Calibri" pitchFamily="34" charset="0"/>
              </a:rPr>
              <a:t>ServletConfigServlet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793" y="10668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Run the </a:t>
            </a:r>
            <a:r>
              <a:rPr lang="en-US" dirty="0" err="1" smtClean="0">
                <a:latin typeface="Calibri" pitchFamily="34" charset="0"/>
              </a:rPr>
              <a:t>ServletConfigServlet</a:t>
            </a:r>
            <a:r>
              <a:rPr lang="en-US" dirty="0" smtClean="0">
                <a:latin typeface="Calibri" pitchFamily="34" charset="0"/>
              </a:rPr>
              <a:t> by pressing Shift+F6.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0008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Calibri" pitchFamily="34" charset="0"/>
              </a:rPr>
              <a:t>ServletConfigServlet</a:t>
            </a:r>
            <a:r>
              <a:rPr lang="en-US" dirty="0" smtClean="0">
                <a:latin typeface="Calibri" pitchFamily="34" charset="0"/>
              </a:rPr>
              <a:t> Output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6667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05000" y="3048000"/>
            <a:ext cx="9144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 1 6"/>
          <p:cNvSpPr/>
          <p:nvPr/>
        </p:nvSpPr>
        <p:spPr>
          <a:xfrm>
            <a:off x="2895600" y="3429000"/>
            <a:ext cx="3886200" cy="1600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  <a:latin typeface="Calibri" pitchFamily="34" charset="0"/>
              </a:rPr>
              <a:t>Emailid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 initialization parameter value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When to use </a:t>
            </a:r>
            <a:r>
              <a:rPr lang="en-US" dirty="0" err="1" smtClean="0">
                <a:latin typeface="Calibri" pitchFamily="34" charset="0"/>
              </a:rPr>
              <a:t>ServletConfig</a:t>
            </a:r>
            <a:r>
              <a:rPr lang="en-US" dirty="0" smtClean="0">
                <a:latin typeface="Calibri" pitchFamily="34" charset="0"/>
              </a:rPr>
              <a:t> init </a:t>
            </a:r>
            <a:r>
              <a:rPr lang="en-US" dirty="0" err="1" smtClean="0">
                <a:latin typeface="Calibri" pitchFamily="34" charset="0"/>
              </a:rPr>
              <a:t>parametes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443198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When we want to display an email address using a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Don’t hardcode it </a:t>
            </a:r>
            <a:r>
              <a:rPr lang="en-US" dirty="0" err="1" smtClean="0">
                <a:latin typeface="Calibri" pitchFamily="34" charset="0"/>
              </a:rPr>
              <a:t>insde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class.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Hard coding the email address inside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class is BAD!</a:t>
            </a:r>
          </a:p>
          <a:p>
            <a:r>
              <a:rPr lang="en-US" dirty="0" smtClean="0">
                <a:latin typeface="Calibri" pitchFamily="34" charset="0"/>
              </a:rPr>
              <a:t>      </a:t>
            </a:r>
            <a:r>
              <a:rPr lang="en-US" b="1" i="1" dirty="0" smtClean="0">
                <a:latin typeface="Calibri" pitchFamily="34" charset="0"/>
              </a:rPr>
              <a:t> </a:t>
            </a:r>
            <a:r>
              <a:rPr lang="en-US" b="1" i="1" dirty="0" err="1" smtClean="0">
                <a:latin typeface="Calibri" pitchFamily="34" charset="0"/>
              </a:rPr>
              <a:t>PrintWriter</a:t>
            </a:r>
            <a:r>
              <a:rPr lang="en-US" b="1" i="1" dirty="0" smtClean="0">
                <a:latin typeface="Calibri" pitchFamily="34" charset="0"/>
              </a:rPr>
              <a:t> out = </a:t>
            </a:r>
            <a:r>
              <a:rPr lang="en-US" b="1" i="1" dirty="0" err="1" smtClean="0">
                <a:latin typeface="Calibri" pitchFamily="34" charset="0"/>
              </a:rPr>
              <a:t>response.getWriter</a:t>
            </a:r>
            <a:r>
              <a:rPr lang="en-US" b="1" i="1" dirty="0" smtClean="0">
                <a:latin typeface="Calibri" pitchFamily="34" charset="0"/>
              </a:rPr>
              <a:t>();</a:t>
            </a:r>
          </a:p>
          <a:p>
            <a:r>
              <a:rPr lang="en-US" b="1" i="1" dirty="0" smtClean="0">
                <a:latin typeface="Calibri" pitchFamily="34" charset="0"/>
              </a:rPr>
              <a:t>       </a:t>
            </a:r>
            <a:r>
              <a:rPr lang="en-US" b="1" i="1" dirty="0" err="1" smtClean="0">
                <a:latin typeface="Calibri" pitchFamily="34" charset="0"/>
              </a:rPr>
              <a:t>out.println</a:t>
            </a:r>
            <a:r>
              <a:rPr lang="en-US" b="1" i="1" dirty="0" smtClean="0">
                <a:latin typeface="Calibri" pitchFamily="34" charset="0"/>
              </a:rPr>
              <a:t>(</a:t>
            </a:r>
            <a:r>
              <a:rPr lang="en-US" b="1" i="1" dirty="0" smtClean="0">
                <a:latin typeface="Calibri" pitchFamily="34" charset="0"/>
                <a:hlinkClick r:id="rId2"/>
              </a:rPr>
              <a:t>“abc@msat.com</a:t>
            </a:r>
            <a:r>
              <a:rPr lang="en-US" b="1" i="1" dirty="0" smtClean="0">
                <a:latin typeface="Calibri" pitchFamily="34" charset="0"/>
              </a:rPr>
              <a:t>”);</a:t>
            </a:r>
          </a:p>
          <a:p>
            <a:endParaRPr lang="en-US" b="1" i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If we hard code email id inside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,we  need to recompile the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if the email id changes.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So, Don’t hard code email id inside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Configure email id as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initialization parameter in Deployment Descriptor( web.xml).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If the email id changes, just modify the initialization parameters in web.xml and redeploy.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hindra Satyam PPT Template_2011">
  <a:themeElements>
    <a:clrScheme name="Custom 1">
      <a:dk1>
        <a:sysClr val="windowText" lastClr="000000"/>
      </a:dk1>
      <a:lt1>
        <a:sysClr val="window" lastClr="FFFFFF"/>
      </a:lt1>
      <a:dk2>
        <a:srgbClr val="DC4128"/>
      </a:dk2>
      <a:lt2>
        <a:srgbClr val="625756"/>
      </a:lt2>
      <a:accent1>
        <a:srgbClr val="E6E3E2"/>
      </a:accent1>
      <a:accent2>
        <a:srgbClr val="A092B4"/>
      </a:accent2>
      <a:accent3>
        <a:srgbClr val="625753"/>
      </a:accent3>
      <a:accent4>
        <a:srgbClr val="DC4128"/>
      </a:accent4>
      <a:accent5>
        <a:srgbClr val="FFC000"/>
      </a:accent5>
      <a:accent6>
        <a:srgbClr val="00B050"/>
      </a:accent6>
      <a:hlink>
        <a:srgbClr val="625753"/>
      </a:hlink>
      <a:folHlink>
        <a:srgbClr val="DC41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fontAlgn="base">
          <a:buFont typeface="Arial" pitchFamily="34" charset="0"/>
          <a:defRPr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924</Words>
  <Application>Microsoft Office PowerPoint</Application>
  <PresentationFormat>On-screen Show (4:3)</PresentationFormat>
  <Paragraphs>211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Mahindra Satyam PPT Template_2011</vt:lpstr>
      <vt:lpstr>Servlet</vt:lpstr>
      <vt:lpstr>Objectives</vt:lpstr>
      <vt:lpstr>About ServletConfig</vt:lpstr>
      <vt:lpstr>ServletConfig Methods</vt:lpstr>
      <vt:lpstr>Source code of ServletConfigServlet.java</vt:lpstr>
      <vt:lpstr>View of web.xml </vt:lpstr>
      <vt:lpstr>Run ServletConfigServlet</vt:lpstr>
      <vt:lpstr>ServletConfigServlet Output</vt:lpstr>
      <vt:lpstr>When to use ServletConfig init parametes</vt:lpstr>
      <vt:lpstr>About ServletContext</vt:lpstr>
      <vt:lpstr>ServletContext Methods</vt:lpstr>
      <vt:lpstr>Demonstration of setting and retrieving context init parameters</vt:lpstr>
      <vt:lpstr>Demonstration of setting and retrieving context init parameters</vt:lpstr>
      <vt:lpstr>Demonstration of setting and retrieving context init parameters</vt:lpstr>
      <vt:lpstr>Demonstration of setting and retrieving context init parameters</vt:lpstr>
      <vt:lpstr>Demonstration of setting and retrieving context init parameters</vt:lpstr>
      <vt:lpstr>Output</vt:lpstr>
      <vt:lpstr>When to use context init parameters</vt:lpstr>
      <vt:lpstr>PowerPoint Presentation</vt:lpstr>
      <vt:lpstr>About HttpServletRequest</vt:lpstr>
      <vt:lpstr>HttpServletRequest Methods</vt:lpstr>
      <vt:lpstr>Demonstration of HttpServletRequest</vt:lpstr>
      <vt:lpstr>Demonstration of HttpServletRequest</vt:lpstr>
      <vt:lpstr>Run the Program</vt:lpstr>
      <vt:lpstr>Output</vt:lpstr>
      <vt:lpstr>About HttpServletResponse</vt:lpstr>
      <vt:lpstr>HttpServletResponse Methods</vt:lpstr>
      <vt:lpstr>Form Data Processing by Servlet</vt:lpstr>
      <vt:lpstr>Form Data Processing by Servlet</vt:lpstr>
      <vt:lpstr>Thank you</vt:lpstr>
    </vt:vector>
  </TitlesOfParts>
  <Company>scsl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uc90703</dc:creator>
  <cp:lastModifiedBy>chandra</cp:lastModifiedBy>
  <cp:revision>157</cp:revision>
  <dcterms:created xsi:type="dcterms:W3CDTF">2010-11-05T04:43:34Z</dcterms:created>
  <dcterms:modified xsi:type="dcterms:W3CDTF">2015-09-28T05:18:29Z</dcterms:modified>
</cp:coreProperties>
</file>