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2" r:id="rId3"/>
    <p:sldId id="266" r:id="rId4"/>
    <p:sldId id="259" r:id="rId5"/>
    <p:sldId id="263" r:id="rId6"/>
    <p:sldId id="264"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7EDE-1261-4156-86C5-F3942856C35A}"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72283-AFE6-42B8-B22B-21E0512E4B89}" type="slidenum">
              <a:rPr lang="en-US" smtClean="0"/>
              <a:t>‹#›</a:t>
            </a:fld>
            <a:endParaRPr lang="en-US"/>
          </a:p>
        </p:txBody>
      </p:sp>
    </p:spTree>
    <p:extLst>
      <p:ext uri="{BB962C8B-B14F-4D97-AF65-F5344CB8AC3E}">
        <p14:creationId xmlns:p14="http://schemas.microsoft.com/office/powerpoint/2010/main" val="27516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E72283-AFE6-42B8-B22B-21E0512E4B89}" type="slidenum">
              <a:rPr lang="en-US" smtClean="0"/>
              <a:t>1</a:t>
            </a:fld>
            <a:endParaRPr lang="en-US"/>
          </a:p>
        </p:txBody>
      </p:sp>
    </p:spTree>
    <p:extLst>
      <p:ext uri="{BB962C8B-B14F-4D97-AF65-F5344CB8AC3E}">
        <p14:creationId xmlns:p14="http://schemas.microsoft.com/office/powerpoint/2010/main" val="182526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20034-7D35-4A30-9CFD-DE5FC4A5D66F}" type="datetimeFigureOut">
              <a:rPr lang="en-US" smtClean="0"/>
              <a:t>4/18/2023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ACD739B-6020-4102-B305-8660D0C18BE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075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20034-7D35-4A30-9CFD-DE5FC4A5D66F}"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739B-6020-4102-B305-8660D0C18BE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15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20034-7D35-4A30-9CFD-DE5FC4A5D66F}"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739B-6020-4102-B305-8660D0C18BE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426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20034-7D35-4A30-9CFD-DE5FC4A5D66F}"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739B-6020-4102-B305-8660D0C18BE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95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20034-7D35-4A30-9CFD-DE5FC4A5D66F}"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739B-6020-4102-B305-8660D0C18BE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279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20034-7D35-4A30-9CFD-DE5FC4A5D66F}"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D739B-6020-4102-B305-8660D0C18BE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34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20034-7D35-4A30-9CFD-DE5FC4A5D66F}"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D739B-6020-4102-B305-8660D0C18BE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663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20034-7D35-4A30-9CFD-DE5FC4A5D66F}"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D739B-6020-4102-B305-8660D0C18BE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63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20034-7D35-4A30-9CFD-DE5FC4A5D66F}"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D739B-6020-4102-B305-8660D0C18BE8}" type="slidenum">
              <a:rPr lang="en-US" smtClean="0"/>
              <a:t>‹#›</a:t>
            </a:fld>
            <a:endParaRPr lang="en-US"/>
          </a:p>
        </p:txBody>
      </p:sp>
    </p:spTree>
    <p:extLst>
      <p:ext uri="{BB962C8B-B14F-4D97-AF65-F5344CB8AC3E}">
        <p14:creationId xmlns:p14="http://schemas.microsoft.com/office/powerpoint/2010/main" val="357951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20034-7D35-4A30-9CFD-DE5FC4A5D66F}"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D739B-6020-4102-B305-8660D0C18BE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446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520034-7D35-4A30-9CFD-DE5FC4A5D66F}" type="datetimeFigureOut">
              <a:rPr lang="en-US" smtClean="0"/>
              <a:t>4/18/2023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ACD739B-6020-4102-B305-8660D0C18BE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164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520034-7D35-4A30-9CFD-DE5FC4A5D66F}" type="datetimeFigureOut">
              <a:rPr lang="en-US" smtClean="0"/>
              <a:t>4/18/2023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CD739B-6020-4102-B305-8660D0C18BE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519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DE9E-943C-7A13-D91B-CEE339CAFBD8}"/>
              </a:ext>
            </a:extLst>
          </p:cNvPr>
          <p:cNvSpPr>
            <a:spLocks noGrp="1"/>
          </p:cNvSpPr>
          <p:nvPr>
            <p:ph type="ctrTitle"/>
          </p:nvPr>
        </p:nvSpPr>
        <p:spPr>
          <a:xfrm>
            <a:off x="1524000" y="1536192"/>
            <a:ext cx="9144000" cy="2434629"/>
          </a:xfrm>
        </p:spPr>
        <p:txBody>
          <a:bodyPr>
            <a:normAutofit/>
          </a:bodyPr>
          <a:lstStyle/>
          <a:p>
            <a:r>
              <a:rPr lang="en-US" sz="3600" b="1">
                <a:solidFill>
                  <a:srgbClr val="000000"/>
                </a:solidFill>
                <a:effectLst/>
                <a:latin typeface="Times New Roman" panose="02020603050405020304" pitchFamily="18" charset="0"/>
                <a:ea typeface="Times New Roman" panose="02020603050405020304" pitchFamily="18" charset="0"/>
              </a:rPr>
              <a:t> </a:t>
            </a:r>
            <a:r>
              <a:rPr lang="en-US" sz="3600" b="1" dirty="0">
                <a:solidFill>
                  <a:srgbClr val="000000"/>
                </a:solidFill>
                <a:effectLst/>
                <a:latin typeface="Times New Roman" panose="02020603050405020304" pitchFamily="18" charset="0"/>
                <a:ea typeface="Times New Roman" panose="02020603050405020304" pitchFamily="18" charset="0"/>
              </a:rPr>
              <a:t>a Novel Machine Learning Model for Predictive Business Analytics with Big Data </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                               </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BY : CHANDRADEEP REDDY KASARALA</a:t>
            </a:r>
            <a:endParaRPr lang="en-US" dirty="0"/>
          </a:p>
        </p:txBody>
      </p:sp>
    </p:spTree>
    <p:extLst>
      <p:ext uri="{BB962C8B-B14F-4D97-AF65-F5344CB8AC3E}">
        <p14:creationId xmlns:p14="http://schemas.microsoft.com/office/powerpoint/2010/main" val="167761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96F1-E508-B14C-38B5-752A6EC4E73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4BC9E5-4463-6140-1D82-457B2E86083D}"/>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What is Predictive Business Analytics ?</a:t>
            </a:r>
          </a:p>
          <a:p>
            <a:pPr lvl="1">
              <a:buFont typeface="Wingdings" panose="05000000000000000000" pitchFamily="2" charset="2"/>
              <a:buChar char="ü"/>
            </a:pPr>
            <a:endParaRPr lang="en-US" b="0" i="0" dirty="0">
              <a:solidFill>
                <a:srgbClr val="374151"/>
              </a:solidFill>
              <a:effectLst/>
              <a:latin typeface="Söhne"/>
            </a:endParaRPr>
          </a:p>
          <a:p>
            <a:pPr lvl="1">
              <a:buFont typeface="Wingdings" panose="05000000000000000000" pitchFamily="2" charset="2"/>
              <a:buChar char="ü"/>
            </a:pPr>
            <a:r>
              <a:rPr lang="en-US" dirty="0">
                <a:solidFill>
                  <a:srgbClr val="374151"/>
                </a:solidFill>
                <a:latin typeface="Söhne"/>
              </a:rPr>
              <a:t>U</a:t>
            </a:r>
            <a:r>
              <a:rPr lang="en-US" b="0" i="0" dirty="0">
                <a:solidFill>
                  <a:srgbClr val="374151"/>
                </a:solidFill>
                <a:effectLst/>
                <a:latin typeface="Söhne"/>
              </a:rPr>
              <a:t>se of statistical algorithms, machine learning techniques, to analyze historical data and make predictions about future events or trends.</a:t>
            </a:r>
          </a:p>
          <a:p>
            <a:pPr marL="457200" lvl="1" indent="0">
              <a:buNone/>
            </a:pPr>
            <a:endParaRPr lang="en-US" dirty="0">
              <a:solidFill>
                <a:srgbClr val="374151"/>
              </a:solidFill>
              <a:latin typeface="Söhne"/>
            </a:endParaRPr>
          </a:p>
          <a:p>
            <a:pPr lvl="1">
              <a:buFont typeface="Wingdings" panose="05000000000000000000" pitchFamily="2" charset="2"/>
              <a:buChar char="ü"/>
            </a:pPr>
            <a:r>
              <a:rPr lang="en-US" b="0" i="0" dirty="0">
                <a:solidFill>
                  <a:srgbClr val="374151"/>
                </a:solidFill>
                <a:effectLst/>
                <a:latin typeface="Söhne"/>
              </a:rPr>
              <a:t>Predictive analytics is a powerful tool that can help businesses identify trends and patterns in large datasets, allowing them to make more informed decisions</a:t>
            </a:r>
            <a:endParaRPr lang="en-US" dirty="0">
              <a:solidFill>
                <a:srgbClr val="374151"/>
              </a:solidFill>
              <a:latin typeface="Söhne"/>
            </a:endParaRPr>
          </a:p>
          <a:p>
            <a:pPr lvl="1">
              <a:buFont typeface="Wingdings" panose="05000000000000000000" pitchFamily="2" charset="2"/>
              <a:buChar char="ü"/>
            </a:pPr>
            <a:endParaRPr lang="en-US" sz="1800" b="0" i="0" dirty="0">
              <a:solidFill>
                <a:srgbClr val="374151"/>
              </a:solidFill>
              <a:effectLst/>
              <a:latin typeface="Söhne"/>
            </a:endParaRPr>
          </a:p>
          <a:p>
            <a:pPr marL="457200" lvl="1" indent="0">
              <a:buNone/>
            </a:pPr>
            <a:r>
              <a:rPr lang="en-US" sz="1800" b="0" i="0" dirty="0">
                <a:solidFill>
                  <a:srgbClr val="374151"/>
                </a:solidFill>
                <a:effectLst/>
                <a:latin typeface="Söhne"/>
              </a:rPr>
              <a:t>This presentation proposes a novel machine learning model for predictive business analytics with big data</a:t>
            </a:r>
            <a:endParaRPr lang="en-US" sz="1800" dirty="0">
              <a:solidFill>
                <a:srgbClr val="374151"/>
              </a:solidFill>
              <a:latin typeface="Times New Roman" panose="02020603050405020304" pitchFamily="18" charset="0"/>
              <a:cs typeface="Times New Roman" panose="02020603050405020304" pitchFamily="18" charset="0"/>
            </a:endParaRPr>
          </a:p>
          <a:p>
            <a:pPr marL="457200" lvl="1"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13112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3932-49C6-F55F-EE9D-C2CD45FD1F86}"/>
              </a:ext>
            </a:extLst>
          </p:cNvPr>
          <p:cNvSpPr>
            <a:spLocks noGrp="1"/>
          </p:cNvSpPr>
          <p:nvPr>
            <p:ph type="title"/>
          </p:nvPr>
        </p:nvSpPr>
        <p:spPr/>
        <p:txBody>
          <a:bodyPr/>
          <a:lstStyle/>
          <a:p>
            <a:r>
              <a:rPr lang="en-US" dirty="0"/>
              <a:t>Literature Overview</a:t>
            </a:r>
          </a:p>
        </p:txBody>
      </p:sp>
      <p:sp>
        <p:nvSpPr>
          <p:cNvPr id="3" name="Content Placeholder 2">
            <a:extLst>
              <a:ext uri="{FF2B5EF4-FFF2-40B4-BE49-F238E27FC236}">
                <a16:creationId xmlns:a16="http://schemas.microsoft.com/office/drawing/2014/main" id="{0DEA3E3B-DCB2-5910-9247-C600A1EB6F59}"/>
              </a:ext>
            </a:extLst>
          </p:cNvPr>
          <p:cNvSpPr>
            <a:spLocks noGrp="1"/>
          </p:cNvSpPr>
          <p:nvPr>
            <p:ph idx="1"/>
          </p:nvPr>
        </p:nvSpPr>
        <p:spPr/>
        <p:txBody>
          <a:bodyPr/>
          <a:lstStyle/>
          <a:p>
            <a:r>
              <a:rPr lang="en-US" sz="1800" dirty="0">
                <a:effectLst/>
                <a:latin typeface="Arial" panose="020B0604020202020204" pitchFamily="34" charset="0"/>
                <a:ea typeface="Times New Roman" panose="02020603050405020304" pitchFamily="18" charset="0"/>
              </a:rPr>
              <a:t>According to a study by (Zeng, 2020), machine learning algorithms have been widely used for predictive analytics. Still, their performance could be better due to the complexity of big data.</a:t>
            </a:r>
          </a:p>
          <a:p>
            <a:r>
              <a:rPr lang="en-US" sz="1800" dirty="0">
                <a:effectLst/>
                <a:latin typeface="Arial" panose="020B0604020202020204" pitchFamily="34" charset="0"/>
                <a:ea typeface="Times New Roman" panose="02020603050405020304" pitchFamily="18" charset="0"/>
              </a:rPr>
              <a:t>In addition, (Li, 2019) study examined the potential of combining deep learning and big data for predictive analytics.</a:t>
            </a:r>
            <a:endParaRPr lang="en-US" sz="1800" dirty="0">
              <a:latin typeface="Arial" panose="020B0604020202020204" pitchFamily="34" charset="0"/>
              <a:ea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rPr>
              <a:t> A study by (Shen, 2020) evaluated the effectiveness of a novel machine-learning algorithm for predictive analytics. They proposed an algorithm that uses deep learning and ensemble learning methods to improve the accuracy of predictive analytics.</a:t>
            </a:r>
            <a:endParaRPr lang="en-US" dirty="0"/>
          </a:p>
        </p:txBody>
      </p:sp>
    </p:spTree>
    <p:extLst>
      <p:ext uri="{BB962C8B-B14F-4D97-AF65-F5344CB8AC3E}">
        <p14:creationId xmlns:p14="http://schemas.microsoft.com/office/powerpoint/2010/main" val="239939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C507-7CF6-D3F3-EA21-12A40368281A}"/>
              </a:ext>
            </a:extLst>
          </p:cNvPr>
          <p:cNvSpPr>
            <a:spLocks noGrp="1"/>
          </p:cNvSpPr>
          <p:nvPr>
            <p:ph type="title"/>
          </p:nvPr>
        </p:nvSpPr>
        <p:spPr/>
        <p:txBody>
          <a:bodyPr/>
          <a:lstStyle/>
          <a:p>
            <a:r>
              <a:rPr lang="en-US" b="1" dirty="0"/>
              <a:t>Risks AND Limitations </a:t>
            </a:r>
          </a:p>
        </p:txBody>
      </p:sp>
      <p:sp>
        <p:nvSpPr>
          <p:cNvPr id="3" name="Content Placeholder 2">
            <a:extLst>
              <a:ext uri="{FF2B5EF4-FFF2-40B4-BE49-F238E27FC236}">
                <a16:creationId xmlns:a16="http://schemas.microsoft.com/office/drawing/2014/main" id="{59431D9A-A06A-14AA-A118-9197146967D0}"/>
              </a:ext>
            </a:extLst>
          </p:cNvPr>
          <p:cNvSpPr>
            <a:spLocks noGrp="1"/>
          </p:cNvSpPr>
          <p:nvPr>
            <p:ph idx="1"/>
          </p:nvPr>
        </p:nvSpPr>
        <p:spPr>
          <a:xfrm>
            <a:off x="1451579" y="2015732"/>
            <a:ext cx="9603275" cy="4037749"/>
          </a:xfrm>
        </p:spPr>
        <p:txBody>
          <a:bodyPr>
            <a:normAutofit fontScale="92500" lnSpcReduction="20000"/>
          </a:bodyPr>
          <a:lstStyle/>
          <a:p>
            <a:r>
              <a:rPr lang="en-US" sz="3100" b="1" dirty="0"/>
              <a:t>Risks</a:t>
            </a:r>
            <a:r>
              <a:rPr lang="en-US" sz="4500" dirty="0"/>
              <a:t> : </a:t>
            </a:r>
          </a:p>
          <a:p>
            <a:pPr lvl="1"/>
            <a:r>
              <a:rPr lang="en-US" sz="2600" dirty="0">
                <a:effectLst/>
                <a:latin typeface="Calibri" panose="020F0502020204030204" pitchFamily="34" charset="0"/>
                <a:ea typeface="Calibri" panose="020F0502020204030204" pitchFamily="34" charset="0"/>
                <a:cs typeface="Calibri" panose="020F0502020204030204" pitchFamily="34" charset="0"/>
              </a:rPr>
              <a:t>Models are only as reliable as the data they are trained on </a:t>
            </a:r>
          </a:p>
          <a:p>
            <a:pPr lvl="1"/>
            <a:r>
              <a:rPr lang="en-US" sz="2600" dirty="0">
                <a:effectLst/>
                <a:latin typeface="Calibri" panose="020F0502020204030204" pitchFamily="34" charset="0"/>
                <a:ea typeface="Calibri" panose="020F0502020204030204" pitchFamily="34" charset="0"/>
                <a:cs typeface="Calibri" panose="020F0502020204030204" pitchFamily="34" charset="0"/>
              </a:rPr>
              <a:t>Model could be overfitted to the training data</a:t>
            </a:r>
            <a:endParaRPr lang="en-US" sz="2600" dirty="0">
              <a:latin typeface="Calibri" panose="020F0502020204030204" pitchFamily="34" charset="0"/>
              <a:ea typeface="Calibri" panose="020F0502020204030204" pitchFamily="34" charset="0"/>
              <a:cs typeface="Calibri" panose="020F0502020204030204" pitchFamily="34" charset="0"/>
            </a:endParaRPr>
          </a:p>
          <a:p>
            <a:endParaRPr lang="en-US" dirty="0"/>
          </a:p>
          <a:p>
            <a:r>
              <a:rPr lang="en-US" sz="3100" b="1" dirty="0"/>
              <a:t>Limitations</a:t>
            </a:r>
            <a:r>
              <a:rPr lang="en-US" sz="3100" dirty="0"/>
              <a:t> :</a:t>
            </a:r>
          </a:p>
          <a:p>
            <a:pPr lvl="1"/>
            <a:r>
              <a:rPr lang="en-US" sz="3500" dirty="0"/>
              <a:t> </a:t>
            </a:r>
            <a:r>
              <a:rPr lang="en-US" sz="2600" dirty="0"/>
              <a:t>Complexity of the problem</a:t>
            </a:r>
          </a:p>
          <a:p>
            <a:pPr lvl="1"/>
            <a:r>
              <a:rPr lang="en-US" sz="2600" dirty="0">
                <a:latin typeface="Calibri" panose="020F0502020204030204" pitchFamily="34" charset="0"/>
                <a:ea typeface="Calibri" panose="020F0502020204030204" pitchFamily="34" charset="0"/>
                <a:cs typeface="Calibri" panose="020F0502020204030204" pitchFamily="34" charset="0"/>
              </a:rPr>
              <a:t>P</a:t>
            </a:r>
            <a:r>
              <a:rPr lang="en-US" sz="2600" dirty="0">
                <a:effectLst/>
                <a:latin typeface="Calibri" panose="020F0502020204030204" pitchFamily="34" charset="0"/>
                <a:ea typeface="Calibri" panose="020F0502020204030204" pitchFamily="34" charset="0"/>
                <a:cs typeface="Calibri" panose="020F0502020204030204" pitchFamily="34" charset="0"/>
              </a:rPr>
              <a:t>redictive accuracy of the model may be affected by biases in the data due to the lack of control over the data source</a:t>
            </a:r>
            <a:endParaRPr lang="en-US" sz="26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54518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D06A-D480-4ACB-9F48-5427CC41B0FE}"/>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EFC852B5-3D67-A8C6-B044-D6B4DFCAA8C3}"/>
              </a:ext>
            </a:extLst>
          </p:cNvPr>
          <p:cNvSpPr>
            <a:spLocks noGrp="1"/>
          </p:cNvSpPr>
          <p:nvPr>
            <p:ph idx="1"/>
          </p:nvPr>
        </p:nvSpPr>
        <p:spPr/>
        <p:txBody>
          <a:bodyPr/>
          <a:lstStyle/>
          <a:p>
            <a:pPr lvl="1"/>
            <a:r>
              <a:rPr lang="en-US" sz="2400" dirty="0"/>
              <a:t>Ensuring the data is reliable</a:t>
            </a:r>
          </a:p>
          <a:p>
            <a:pPr lvl="1"/>
            <a:r>
              <a:rPr lang="en-US" sz="2400" dirty="0"/>
              <a:t>Data should be checked for biases</a:t>
            </a:r>
          </a:p>
          <a:p>
            <a:pPr lvl="1"/>
            <a:r>
              <a:rPr lang="en-US" sz="2400" dirty="0"/>
              <a:t>Should be tested on validation set </a:t>
            </a:r>
          </a:p>
          <a:p>
            <a:pPr lvl="1"/>
            <a:r>
              <a:rPr lang="en-US" sz="2400" dirty="0"/>
              <a:t>Model must be monitored to respond and adjust to changing data.</a:t>
            </a:r>
          </a:p>
          <a:p>
            <a:endParaRPr lang="en-US" dirty="0"/>
          </a:p>
        </p:txBody>
      </p:sp>
    </p:spTree>
    <p:extLst>
      <p:ext uri="{BB962C8B-B14F-4D97-AF65-F5344CB8AC3E}">
        <p14:creationId xmlns:p14="http://schemas.microsoft.com/office/powerpoint/2010/main" val="82589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46C0-5A2A-8667-6987-60411C1A7FCD}"/>
              </a:ext>
            </a:extLst>
          </p:cNvPr>
          <p:cNvSpPr>
            <a:spLocks noGrp="1"/>
          </p:cNvSpPr>
          <p:nvPr>
            <p:ph type="title"/>
          </p:nvPr>
        </p:nvSpPr>
        <p:spPr/>
        <p:txBody>
          <a:bodyPr/>
          <a:lstStyle/>
          <a:p>
            <a:r>
              <a:rPr lang="en-US" b="0" i="0" dirty="0">
                <a:effectLst/>
                <a:latin typeface="Söhne"/>
              </a:rPr>
              <a:t>Methodology and Experiments</a:t>
            </a:r>
            <a:endParaRPr lang="en-US" dirty="0"/>
          </a:p>
        </p:txBody>
      </p:sp>
      <p:sp>
        <p:nvSpPr>
          <p:cNvPr id="3" name="Content Placeholder 2">
            <a:extLst>
              <a:ext uri="{FF2B5EF4-FFF2-40B4-BE49-F238E27FC236}">
                <a16:creationId xmlns:a16="http://schemas.microsoft.com/office/drawing/2014/main" id="{858B7833-AD99-DABF-F30E-2449721D7781}"/>
              </a:ext>
            </a:extLst>
          </p:cNvPr>
          <p:cNvSpPr>
            <a:spLocks noGrp="1"/>
          </p:cNvSpPr>
          <p:nvPr>
            <p:ph idx="1"/>
          </p:nvPr>
        </p:nvSpPr>
        <p:spPr/>
        <p:txBody>
          <a:bodyPr/>
          <a:lstStyle/>
          <a:p>
            <a:r>
              <a:rPr lang="en-US" b="0" i="0" dirty="0"/>
              <a:t>The proposed model combines multiple techniques, including advanced statistical algorithms and natural language processing, to analyze and predict business outcomes using big data. </a:t>
            </a:r>
          </a:p>
          <a:p>
            <a:r>
              <a:rPr lang="en-US" b="0" i="0" dirty="0"/>
              <a:t>Experiments were conducted using real-world business data</a:t>
            </a:r>
            <a:r>
              <a:rPr lang="en-US" dirty="0"/>
              <a:t>, We can make  a comparison of the performance of the model with existing algorithms. This can be done by comparing the results on various benchmark datasets .</a:t>
            </a:r>
          </a:p>
          <a:p>
            <a:r>
              <a:rPr lang="en-US" dirty="0"/>
              <a:t>Through this comparison, we could demonstrate the effectiveness of my model compared to other machine learning models.</a:t>
            </a:r>
          </a:p>
          <a:p>
            <a:endParaRPr lang="en-US" dirty="0"/>
          </a:p>
          <a:p>
            <a:endParaRPr lang="en-US" dirty="0"/>
          </a:p>
          <a:p>
            <a:endParaRPr lang="en-US" dirty="0"/>
          </a:p>
        </p:txBody>
      </p:sp>
    </p:spTree>
    <p:extLst>
      <p:ext uri="{BB962C8B-B14F-4D97-AF65-F5344CB8AC3E}">
        <p14:creationId xmlns:p14="http://schemas.microsoft.com/office/powerpoint/2010/main" val="174863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3C-AD2A-FACC-6C5C-BDB92BC64142}"/>
              </a:ext>
            </a:extLst>
          </p:cNvPr>
          <p:cNvSpPr>
            <a:spLocks noGrp="1"/>
          </p:cNvSpPr>
          <p:nvPr>
            <p:ph type="title"/>
          </p:nvPr>
        </p:nvSpPr>
        <p:spPr/>
        <p:txBody>
          <a:bodyPr/>
          <a:lstStyle/>
          <a:p>
            <a:r>
              <a:rPr lang="en-US" b="0" i="0" dirty="0">
                <a:solidFill>
                  <a:srgbClr val="374151"/>
                </a:solidFill>
                <a:effectLst/>
                <a:latin typeface="Söhne"/>
              </a:rPr>
              <a:t>Results and Implications</a:t>
            </a:r>
            <a:endParaRPr lang="en-US" dirty="0"/>
          </a:p>
        </p:txBody>
      </p:sp>
      <p:sp>
        <p:nvSpPr>
          <p:cNvPr id="3" name="Content Placeholder 2">
            <a:extLst>
              <a:ext uri="{FF2B5EF4-FFF2-40B4-BE49-F238E27FC236}">
                <a16:creationId xmlns:a16="http://schemas.microsoft.com/office/drawing/2014/main" id="{55AD84BE-C51E-63FC-7D86-54528A4B8D05}"/>
              </a:ext>
            </a:extLst>
          </p:cNvPr>
          <p:cNvSpPr>
            <a:spLocks noGrp="1"/>
          </p:cNvSpPr>
          <p:nvPr>
            <p:ph idx="1"/>
          </p:nvPr>
        </p:nvSpPr>
        <p:spPr/>
        <p:txBody>
          <a:bodyPr>
            <a:normAutofit/>
          </a:bodyPr>
          <a:lstStyle/>
          <a:p>
            <a:r>
              <a:rPr lang="en-US" b="0" i="0" dirty="0">
                <a:solidFill>
                  <a:srgbClr val="374151"/>
                </a:solidFill>
                <a:effectLst/>
                <a:latin typeface="Söhne"/>
              </a:rPr>
              <a:t>The key findings of this research demonstrate that the novel machine learning model for predictive business analytics with big data has significant potential to transform the way businesses analyze and use big data. </a:t>
            </a:r>
          </a:p>
          <a:p>
            <a:r>
              <a:rPr lang="en-US" b="0" i="0" dirty="0">
                <a:solidFill>
                  <a:srgbClr val="374151"/>
                </a:solidFill>
                <a:effectLst/>
                <a:latin typeface="Söhne"/>
              </a:rPr>
              <a:t>This model can continually refine its predictions and provide businesses with more accurate insights over time, which can improve decision-making processes.</a:t>
            </a:r>
          </a:p>
          <a:p>
            <a:r>
              <a:rPr lang="en-US" b="0" i="0" dirty="0">
                <a:solidFill>
                  <a:srgbClr val="374151"/>
                </a:solidFill>
                <a:effectLst/>
                <a:latin typeface="Söhne"/>
              </a:rPr>
              <a:t> Potential applications include customer segmentation, product recommendations, and risk management. Future research could focus on improving the scalability of the model and exploring new applications.</a:t>
            </a:r>
            <a:endParaRPr lang="en-US" dirty="0"/>
          </a:p>
        </p:txBody>
      </p:sp>
    </p:spTree>
    <p:extLst>
      <p:ext uri="{BB962C8B-B14F-4D97-AF65-F5344CB8AC3E}">
        <p14:creationId xmlns:p14="http://schemas.microsoft.com/office/powerpoint/2010/main" val="136350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A4A80-CB82-1986-04B1-7D88D8C59FB7}"/>
              </a:ext>
            </a:extLst>
          </p:cNvPr>
          <p:cNvSpPr>
            <a:spLocks noGrp="1"/>
          </p:cNvSpPr>
          <p:nvPr>
            <p:ph idx="1"/>
          </p:nvPr>
        </p:nvSpPr>
        <p:spPr>
          <a:xfrm>
            <a:off x="1202862" y="2890387"/>
            <a:ext cx="9603275" cy="1220755"/>
          </a:xfrm>
        </p:spPr>
        <p:txBody>
          <a:bodyPr>
            <a:normAutofit/>
          </a:bodyPr>
          <a:lstStyle/>
          <a:p>
            <a:pPr marL="0" indent="0" algn="ctr">
              <a:buNone/>
            </a:pPr>
            <a:r>
              <a:rPr lang="en-US" sz="5400" dirty="0"/>
              <a:t>THANK  YOU</a:t>
            </a:r>
          </a:p>
        </p:txBody>
      </p:sp>
    </p:spTree>
    <p:extLst>
      <p:ext uri="{BB962C8B-B14F-4D97-AF65-F5344CB8AC3E}">
        <p14:creationId xmlns:p14="http://schemas.microsoft.com/office/powerpoint/2010/main" val="8225249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311</TotalTime>
  <Words>456</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Söhne</vt:lpstr>
      <vt:lpstr>Times New Roman</vt:lpstr>
      <vt:lpstr>Wingdings</vt:lpstr>
      <vt:lpstr>Gallery</vt:lpstr>
      <vt:lpstr> a Novel Machine Learning Model for Predictive Business Analytics with Big Data                                                                                `                                                                                                                BY : CHANDRADEEP REDDY KASARALA</vt:lpstr>
      <vt:lpstr>Introduction</vt:lpstr>
      <vt:lpstr>Literature Overview</vt:lpstr>
      <vt:lpstr>Risks AND Limitations </vt:lpstr>
      <vt:lpstr>Solutions</vt:lpstr>
      <vt:lpstr>Methodology and Experiments</vt:lpstr>
      <vt:lpstr>Results and Implications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Novel Machine Learning Model for Predictive Business Analytics with Big Data  </dc:title>
  <dc:creator>Chandradeep Reddy Kasarala</dc:creator>
  <cp:lastModifiedBy>Chandradeep Reddy Kasarala</cp:lastModifiedBy>
  <cp:revision>9</cp:revision>
  <dcterms:created xsi:type="dcterms:W3CDTF">2023-04-18T16:05:43Z</dcterms:created>
  <dcterms:modified xsi:type="dcterms:W3CDTF">2023-04-18T21:32:53Z</dcterms:modified>
</cp:coreProperties>
</file>