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9" r:id="rId1"/>
    <p:sldMasterId id="2147483921" r:id="rId2"/>
  </p:sldMasterIdLst>
  <p:notesMasterIdLst>
    <p:notesMasterId r:id="rId29"/>
  </p:notesMasterIdLst>
  <p:sldIdLst>
    <p:sldId id="256" r:id="rId3"/>
    <p:sldId id="268" r:id="rId4"/>
    <p:sldId id="264" r:id="rId5"/>
    <p:sldId id="260" r:id="rId6"/>
    <p:sldId id="266" r:id="rId7"/>
    <p:sldId id="280" r:id="rId8"/>
    <p:sldId id="274" r:id="rId9"/>
    <p:sldId id="257" r:id="rId10"/>
    <p:sldId id="262" r:id="rId11"/>
    <p:sldId id="263" r:id="rId12"/>
    <p:sldId id="281" r:id="rId13"/>
    <p:sldId id="265" r:id="rId14"/>
    <p:sldId id="282" r:id="rId15"/>
    <p:sldId id="283" r:id="rId16"/>
    <p:sldId id="284" r:id="rId17"/>
    <p:sldId id="269" r:id="rId18"/>
    <p:sldId id="270" r:id="rId19"/>
    <p:sldId id="272" r:id="rId20"/>
    <p:sldId id="275" r:id="rId21"/>
    <p:sldId id="276" r:id="rId22"/>
    <p:sldId id="277" r:id="rId23"/>
    <p:sldId id="278" r:id="rId24"/>
    <p:sldId id="285" r:id="rId25"/>
    <p:sldId id="286" r:id="rId26"/>
    <p:sldId id="287" r:id="rId27"/>
    <p:sldId id="261" r:id="rId28"/>
  </p:sldIdLst>
  <p:sldSz cx="12192000" cy="6858000"/>
  <p:notesSz cx="6858000" cy="9144000"/>
  <p:embeddedFontLst>
    <p:embeddedFont>
      <p:font typeface="Century Schoolbook" panose="02040604050505020304" pitchFamily="18"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wawO+A9+me7HkE2P7e+NEsFDQ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nkatesh Krishnamoorthy"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92" d="100"/>
          <a:sy n="92" d="100"/>
        </p:scale>
        <p:origin x="22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6D8BD3-2055-4CD7-BE36-19018F31F04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B06C179A-8158-4BA9-A3B3-DFFD0FDBFF08}">
      <dgm:prSet/>
      <dgm:spPr/>
      <dgm:t>
        <a:bodyPr/>
        <a:lstStyle/>
        <a:p>
          <a:r>
            <a:rPr lang="en-US" dirty="0">
              <a:solidFill>
                <a:schemeClr val="bg1"/>
              </a:solidFill>
            </a:rPr>
            <a:t>Overview of Similar Approaches</a:t>
          </a:r>
        </a:p>
      </dgm:t>
    </dgm:pt>
    <dgm:pt modelId="{FEAE9D6C-A6A0-480C-A9AB-48E52783C470}" type="parTrans" cxnId="{9150640B-DDCA-4872-B98D-41C3C875A7B4}">
      <dgm:prSet/>
      <dgm:spPr/>
      <dgm:t>
        <a:bodyPr/>
        <a:lstStyle/>
        <a:p>
          <a:endParaRPr lang="en-US"/>
        </a:p>
      </dgm:t>
    </dgm:pt>
    <dgm:pt modelId="{8FA775C6-7F6F-4073-B134-2BF1A7783E36}" type="sibTrans" cxnId="{9150640B-DDCA-4872-B98D-41C3C875A7B4}">
      <dgm:prSet/>
      <dgm:spPr/>
      <dgm:t>
        <a:bodyPr/>
        <a:lstStyle/>
        <a:p>
          <a:endParaRPr lang="en-US"/>
        </a:p>
      </dgm:t>
    </dgm:pt>
    <dgm:pt modelId="{EDFE617F-AA07-496E-AC99-A6375337767F}">
      <dgm:prSet/>
      <dgm:spPr/>
      <dgm:t>
        <a:bodyPr/>
        <a:lstStyle/>
        <a:p>
          <a:r>
            <a:rPr lang="en-US" dirty="0"/>
            <a:t>State of the art: Current approaches include AI-based chatbots with approximately 75% accuracy in preventing suicides and traditional methods of suicide prediction, which have shown poor predictive accuracy according to a meta-analysis of 365 studies.</a:t>
          </a:r>
        </a:p>
      </dgm:t>
    </dgm:pt>
    <dgm:pt modelId="{F13732CB-50B9-4A59-852E-B49DAD5ED8F3}" type="parTrans" cxnId="{36037475-E6E7-4EA1-BC90-564D1A4560CD}">
      <dgm:prSet/>
      <dgm:spPr/>
      <dgm:t>
        <a:bodyPr/>
        <a:lstStyle/>
        <a:p>
          <a:endParaRPr lang="en-US"/>
        </a:p>
      </dgm:t>
    </dgm:pt>
    <dgm:pt modelId="{87FB7B79-1DD6-4C2B-8934-B12DCF18162D}" type="sibTrans" cxnId="{36037475-E6E7-4EA1-BC90-564D1A4560CD}">
      <dgm:prSet/>
      <dgm:spPr/>
      <dgm:t>
        <a:bodyPr/>
        <a:lstStyle/>
        <a:p>
          <a:endParaRPr lang="en-US"/>
        </a:p>
      </dgm:t>
    </dgm:pt>
    <dgm:pt modelId="{55479B12-EF7F-4E26-A54B-0D5CD0545B9B}">
      <dgm:prSet/>
      <dgm:spPr/>
      <dgm:t>
        <a:bodyPr/>
        <a:lstStyle/>
        <a:p>
          <a:r>
            <a:rPr lang="en-US"/>
            <a:t>What’s missing? There is a gap in achieving high precision in suicide prediction through individual risk or protective factors. The project aims to address this by exploring the effectiveness of different machine learning models in enhancing predictive accuracy.</a:t>
          </a:r>
        </a:p>
      </dgm:t>
    </dgm:pt>
    <dgm:pt modelId="{F594EC8B-4E57-4290-A62E-E284A4722B8A}" type="parTrans" cxnId="{9908CAD7-874B-490E-A444-F2BFCD240575}">
      <dgm:prSet/>
      <dgm:spPr/>
      <dgm:t>
        <a:bodyPr/>
        <a:lstStyle/>
        <a:p>
          <a:endParaRPr lang="en-US"/>
        </a:p>
      </dgm:t>
    </dgm:pt>
    <dgm:pt modelId="{2299D1A3-24A6-4961-B325-B6C55AA5F723}" type="sibTrans" cxnId="{9908CAD7-874B-490E-A444-F2BFCD240575}">
      <dgm:prSet/>
      <dgm:spPr/>
      <dgm:t>
        <a:bodyPr/>
        <a:lstStyle/>
        <a:p>
          <a:endParaRPr lang="en-US"/>
        </a:p>
      </dgm:t>
    </dgm:pt>
    <dgm:pt modelId="{8BFBC55A-EFB9-5645-9062-889CC6B3FDE4}" type="pres">
      <dgm:prSet presAssocID="{946D8BD3-2055-4CD7-BE36-19018F31F048}" presName="Name0" presStyleCnt="0">
        <dgm:presLayoutVars>
          <dgm:dir/>
          <dgm:animLvl val="lvl"/>
          <dgm:resizeHandles val="exact"/>
        </dgm:presLayoutVars>
      </dgm:prSet>
      <dgm:spPr/>
    </dgm:pt>
    <dgm:pt modelId="{DB82CE76-AE92-5740-8007-1F4DFF131B1A}" type="pres">
      <dgm:prSet presAssocID="{55479B12-EF7F-4E26-A54B-0D5CD0545B9B}" presName="boxAndChildren" presStyleCnt="0"/>
      <dgm:spPr/>
    </dgm:pt>
    <dgm:pt modelId="{8DF638E7-4306-414E-A7F7-58025C7941A2}" type="pres">
      <dgm:prSet presAssocID="{55479B12-EF7F-4E26-A54B-0D5CD0545B9B}" presName="parentTextBox" presStyleLbl="node1" presStyleIdx="0" presStyleCnt="3"/>
      <dgm:spPr/>
    </dgm:pt>
    <dgm:pt modelId="{999599C5-2AB8-AF42-B38B-AC920443BDBB}" type="pres">
      <dgm:prSet presAssocID="{87FB7B79-1DD6-4C2B-8934-B12DCF18162D}" presName="sp" presStyleCnt="0"/>
      <dgm:spPr/>
    </dgm:pt>
    <dgm:pt modelId="{9FBE91EB-E515-D94E-8E0B-4BD8F5C9687C}" type="pres">
      <dgm:prSet presAssocID="{EDFE617F-AA07-496E-AC99-A6375337767F}" presName="arrowAndChildren" presStyleCnt="0"/>
      <dgm:spPr/>
    </dgm:pt>
    <dgm:pt modelId="{100295D7-B72E-644B-98B5-39053B8E4C04}" type="pres">
      <dgm:prSet presAssocID="{EDFE617F-AA07-496E-AC99-A6375337767F}" presName="parentTextArrow" presStyleLbl="node1" presStyleIdx="1" presStyleCnt="3"/>
      <dgm:spPr/>
    </dgm:pt>
    <dgm:pt modelId="{60163E26-0830-B44D-99DA-A3EA3E088BE2}" type="pres">
      <dgm:prSet presAssocID="{8FA775C6-7F6F-4073-B134-2BF1A7783E36}" presName="sp" presStyleCnt="0"/>
      <dgm:spPr/>
    </dgm:pt>
    <dgm:pt modelId="{2B9B4D4E-CDE6-D344-A268-767BF755D20E}" type="pres">
      <dgm:prSet presAssocID="{B06C179A-8158-4BA9-A3B3-DFFD0FDBFF08}" presName="arrowAndChildren" presStyleCnt="0"/>
      <dgm:spPr/>
    </dgm:pt>
    <dgm:pt modelId="{4C802BB7-18AD-0A4B-A0A0-91712648EC0C}" type="pres">
      <dgm:prSet presAssocID="{B06C179A-8158-4BA9-A3B3-DFFD0FDBFF08}" presName="parentTextArrow" presStyleLbl="node1" presStyleIdx="2" presStyleCnt="3" custLinFactNeighborX="-11534" custLinFactNeighborY="-5677"/>
      <dgm:spPr/>
    </dgm:pt>
  </dgm:ptLst>
  <dgm:cxnLst>
    <dgm:cxn modelId="{9150640B-DDCA-4872-B98D-41C3C875A7B4}" srcId="{946D8BD3-2055-4CD7-BE36-19018F31F048}" destId="{B06C179A-8158-4BA9-A3B3-DFFD0FDBFF08}" srcOrd="0" destOrd="0" parTransId="{FEAE9D6C-A6A0-480C-A9AB-48E52783C470}" sibTransId="{8FA775C6-7F6F-4073-B134-2BF1A7783E36}"/>
    <dgm:cxn modelId="{5C78F744-2CB4-1C43-B11B-6F76134D3092}" type="presOf" srcId="{55479B12-EF7F-4E26-A54B-0D5CD0545B9B}" destId="{8DF638E7-4306-414E-A7F7-58025C7941A2}" srcOrd="0" destOrd="0" presId="urn:microsoft.com/office/officeart/2005/8/layout/process4"/>
    <dgm:cxn modelId="{4E7C254B-F2A5-BA4C-AC19-D6304AA77036}" type="presOf" srcId="{B06C179A-8158-4BA9-A3B3-DFFD0FDBFF08}" destId="{4C802BB7-18AD-0A4B-A0A0-91712648EC0C}" srcOrd="0" destOrd="0" presId="urn:microsoft.com/office/officeart/2005/8/layout/process4"/>
    <dgm:cxn modelId="{36037475-E6E7-4EA1-BC90-564D1A4560CD}" srcId="{946D8BD3-2055-4CD7-BE36-19018F31F048}" destId="{EDFE617F-AA07-496E-AC99-A6375337767F}" srcOrd="1" destOrd="0" parTransId="{F13732CB-50B9-4A59-852E-B49DAD5ED8F3}" sibTransId="{87FB7B79-1DD6-4C2B-8934-B12DCF18162D}"/>
    <dgm:cxn modelId="{DE6CEC98-0962-E84B-A798-DBCA3771ABC7}" type="presOf" srcId="{946D8BD3-2055-4CD7-BE36-19018F31F048}" destId="{8BFBC55A-EFB9-5645-9062-889CC6B3FDE4}" srcOrd="0" destOrd="0" presId="urn:microsoft.com/office/officeart/2005/8/layout/process4"/>
    <dgm:cxn modelId="{9908CAD7-874B-490E-A444-F2BFCD240575}" srcId="{946D8BD3-2055-4CD7-BE36-19018F31F048}" destId="{55479B12-EF7F-4E26-A54B-0D5CD0545B9B}" srcOrd="2" destOrd="0" parTransId="{F594EC8B-4E57-4290-A62E-E284A4722B8A}" sibTransId="{2299D1A3-24A6-4961-B325-B6C55AA5F723}"/>
    <dgm:cxn modelId="{0476D5F5-8903-B04D-A3D3-E061BCDF7DAB}" type="presOf" srcId="{EDFE617F-AA07-496E-AC99-A6375337767F}" destId="{100295D7-B72E-644B-98B5-39053B8E4C04}" srcOrd="0" destOrd="0" presId="urn:microsoft.com/office/officeart/2005/8/layout/process4"/>
    <dgm:cxn modelId="{8864A744-B201-E04A-8EDB-BDF78B619C1A}" type="presParOf" srcId="{8BFBC55A-EFB9-5645-9062-889CC6B3FDE4}" destId="{DB82CE76-AE92-5740-8007-1F4DFF131B1A}" srcOrd="0" destOrd="0" presId="urn:microsoft.com/office/officeart/2005/8/layout/process4"/>
    <dgm:cxn modelId="{9C24613A-E547-4C4C-B8A8-340CC5109E94}" type="presParOf" srcId="{DB82CE76-AE92-5740-8007-1F4DFF131B1A}" destId="{8DF638E7-4306-414E-A7F7-58025C7941A2}" srcOrd="0" destOrd="0" presId="urn:microsoft.com/office/officeart/2005/8/layout/process4"/>
    <dgm:cxn modelId="{592107EF-A04C-B74F-9FC4-AC952A751E75}" type="presParOf" srcId="{8BFBC55A-EFB9-5645-9062-889CC6B3FDE4}" destId="{999599C5-2AB8-AF42-B38B-AC920443BDBB}" srcOrd="1" destOrd="0" presId="urn:microsoft.com/office/officeart/2005/8/layout/process4"/>
    <dgm:cxn modelId="{C9561E8C-36F4-664B-BE6F-7E6A5383C8E1}" type="presParOf" srcId="{8BFBC55A-EFB9-5645-9062-889CC6B3FDE4}" destId="{9FBE91EB-E515-D94E-8E0B-4BD8F5C9687C}" srcOrd="2" destOrd="0" presId="urn:microsoft.com/office/officeart/2005/8/layout/process4"/>
    <dgm:cxn modelId="{6C6F1C48-FC47-0044-ABD4-712A9464FDCC}" type="presParOf" srcId="{9FBE91EB-E515-D94E-8E0B-4BD8F5C9687C}" destId="{100295D7-B72E-644B-98B5-39053B8E4C04}" srcOrd="0" destOrd="0" presId="urn:microsoft.com/office/officeart/2005/8/layout/process4"/>
    <dgm:cxn modelId="{0473D1CA-B17D-AD4D-9BA3-40F11135A1D8}" type="presParOf" srcId="{8BFBC55A-EFB9-5645-9062-889CC6B3FDE4}" destId="{60163E26-0830-B44D-99DA-A3EA3E088BE2}" srcOrd="3" destOrd="0" presId="urn:microsoft.com/office/officeart/2005/8/layout/process4"/>
    <dgm:cxn modelId="{0B12FDFE-A133-8F4C-BD36-83DB0BFAE9D5}" type="presParOf" srcId="{8BFBC55A-EFB9-5645-9062-889CC6B3FDE4}" destId="{2B9B4D4E-CDE6-D344-A268-767BF755D20E}" srcOrd="4" destOrd="0" presId="urn:microsoft.com/office/officeart/2005/8/layout/process4"/>
    <dgm:cxn modelId="{1B6522C8-81E5-1F4C-95DB-8D8EF5DE8F2A}" type="presParOf" srcId="{2B9B4D4E-CDE6-D344-A268-767BF755D20E}" destId="{4C802BB7-18AD-0A4B-A0A0-91712648EC0C}"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638E7-4306-414E-A7F7-58025C7941A2}">
      <dsp:nvSpPr>
        <dsp:cNvPr id="0" name=""/>
        <dsp:cNvSpPr/>
      </dsp:nvSpPr>
      <dsp:spPr>
        <a:xfrm>
          <a:off x="0" y="4392282"/>
          <a:ext cx="10961913" cy="14416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What’s missing? There is a gap in achieving high precision in suicide prediction through individual risk or protective factors. The project aims to address this by exploring the effectiveness of different machine learning models in enhancing predictive accuracy.</a:t>
          </a:r>
        </a:p>
      </dsp:txBody>
      <dsp:txXfrm>
        <a:off x="0" y="4392282"/>
        <a:ext cx="10961913" cy="1441645"/>
      </dsp:txXfrm>
    </dsp:sp>
    <dsp:sp modelId="{100295D7-B72E-644B-98B5-39053B8E4C04}">
      <dsp:nvSpPr>
        <dsp:cNvPr id="0" name=""/>
        <dsp:cNvSpPr/>
      </dsp:nvSpPr>
      <dsp:spPr>
        <a:xfrm rot="10800000">
          <a:off x="0" y="2196656"/>
          <a:ext cx="10961913" cy="22172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State of the art: Current approaches include AI-based chatbots with approximately 75% accuracy in preventing suicides and traditional methods of suicide prediction, which have shown poor predictive accuracy according to a meta-analysis of 365 studies.</a:t>
          </a:r>
        </a:p>
      </dsp:txBody>
      <dsp:txXfrm rot="10800000">
        <a:off x="0" y="2196656"/>
        <a:ext cx="10961913" cy="1440703"/>
      </dsp:txXfrm>
    </dsp:sp>
    <dsp:sp modelId="{4C802BB7-18AD-0A4B-A0A0-91712648EC0C}">
      <dsp:nvSpPr>
        <dsp:cNvPr id="0" name=""/>
        <dsp:cNvSpPr/>
      </dsp:nvSpPr>
      <dsp:spPr>
        <a:xfrm rot="10800000">
          <a:off x="0" y="0"/>
          <a:ext cx="10961913" cy="22172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Overview of Similar Approaches</a:t>
          </a:r>
        </a:p>
      </dsp:txBody>
      <dsp:txXfrm rot="10800000">
        <a:off x="0" y="0"/>
        <a:ext cx="10961913" cy="14407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AB5C-CA11-4130-B458-BD6E59EC5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DA1F7B-E8C1-466E-9C18-D6D1AAF9B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20212-1378-4EF6-BCAD-2DC913D1638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F75CB30-5ABA-4348-8A5A-CA2BE3674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3F94B-CB11-4EE2-A37C-96E9B32E993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81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303D-D464-4DAA-A44A-2A6C5DBBC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F3ECF3-16D8-4AD9-8723-FB770D12A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579C5-0914-4926-B601-F2FE0FC231D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66ECA1D-1187-4433-A768-729103E81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47E87-817D-4A67-9836-9BDCA30C7B2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767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02CA4-1E1E-4E49-BD58-23484FB388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7A843-09E9-4488-AF9C-16A40CFD0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A7763-D985-451D-AD3C-19F933642EF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6218386-3975-427A-9E87-53A595CD2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F6620-6FDF-4D85-A5A6-49F0E9B6BDB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162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866333"/>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p>
        </p:txBody>
      </p:sp>
      <p:sp>
        <p:nvSpPr>
          <p:cNvPr id="21" name="Google Shape;21;p4"/>
          <p:cNvSpPr txBox="1">
            <a:spLocks noGrp="1"/>
          </p:cNvSpPr>
          <p:nvPr>
            <p:ph type="body" idx="1"/>
          </p:nvPr>
        </p:nvSpPr>
        <p:spPr>
          <a:xfrm>
            <a:off x="415600" y="16299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51380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866333"/>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39876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866333"/>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p>
        </p:txBody>
      </p:sp>
      <p:sp>
        <p:nvSpPr>
          <p:cNvPr id="30" name="Google Shape;30;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002812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p>
        </p:txBody>
      </p:sp>
      <p:sp>
        <p:nvSpPr>
          <p:cNvPr id="33" name="Google Shape;33;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4" name="Google Shape;34;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684168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p>
        </p:txBody>
      </p:sp>
      <p:sp>
        <p:nvSpPr>
          <p:cNvPr id="37" name="Google Shape;37;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3655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p>
        </p:txBody>
      </p:sp>
      <p:sp>
        <p:nvSpPr>
          <p:cNvPr id="41" name="Google Shape;4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p>
        </p:txBody>
      </p:sp>
      <p:sp>
        <p:nvSpPr>
          <p:cNvPr id="42" name="Google Shape;4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211874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688743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9" name="Google Shape;49;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2686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0511-4C5A-4BF9-8491-E672C3D9D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A057D-299F-4CAD-86B0-56A4DF6ED7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B3A17-47DB-450F-A844-9F0D9D3C3EE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B589061-836D-4735-AEEA-4B170C9CC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BEBA6-FEDD-4D4B-AB4C-BDF464C17EF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926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14CF-A186-4A62-A153-7EACDBB1D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312D6E-3F61-4116-B2E0-8CA4654EF2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5E7CF-5E73-414E-83AC-511B8718129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2385B13-7DF3-4F53-820F-94FD957AD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7F7BD-0569-4C3C-B768-5E663EE2B9F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072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444A-4694-446A-BD42-CEF25C7F4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B0770B-A3C8-475A-B91D-3704EABD2A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4387E1-C1CB-4BE4-8108-F40FC4618F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ED3FC3-7C59-4001-9CDE-62D7B1C58E7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3F1A6BA-014F-43E2-98E2-C420A108C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066C7C-A6FF-421C-A225-AD18990A2D9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238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FFA0-28F1-4A3C-9971-B71C590C12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668DA2-1D77-4DA5-A6EA-DC8B474F8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5B7B18-66B0-47B0-AF0A-1C0C3E9054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D394D3-5F86-44BC-B39C-18681EDB0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2D9838-E1F3-4DF2-AC08-5E0097BBC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8222DB-C1E7-4CAA-9FA9-1793D1786F7D}"/>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E3CADD0-B997-459D-806C-32BF315F45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A0A681-8482-494B-B3E9-ACECBB93C48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AF4B-5812-40F2-8D1E-2653AA6BB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18C98B-72A5-43FD-9D5B-EEF620F0CAE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9C49FFA-CAA6-4C52-A765-48A853AA2D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98E682-74DE-4BD8-8DEE-1484F045C60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707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8153-2604-481D-8B43-8EF25F5AE38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37B4229-C11A-45F9-AAE7-282ABF2036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FBA4-B9E1-4051-A19D-1948AB988CF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905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4ECA-2727-4CDB-96B5-49B74E3EA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8F8DC-1153-46B6-84AC-97CAEF4B7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89A30-55CD-4066-AD89-541B9A60B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2BDF6-946D-4E09-8721-D645DBF66E8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A783FE1-FBAB-4B19-A5B5-B2440D7C7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BB429-A77C-4D28-AC1A-706F84ED8DC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981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3849-3695-46CB-ABAB-90E8F6917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812EA-9AFC-478C-AE7F-80CCD3302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CC1C39-DAD4-4B1C-8E16-A09BCA77A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BC829-2AEC-4F3B-8891-8777836803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B65A2C-641F-43C5-8017-78E22DE0D6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30863A-87D4-4371-874B-B83A64FB645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9799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E704A-9A1C-4D97-B9DC-43D6159D6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D3D13-D177-44DD-BC60-43862FF1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9E125-022D-49AB-B833-AF34F2511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ACB84C5-E029-485A-B307-54507C39C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28972C-F364-4E35-B057-FAB0D1732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951053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stretch>
            <a:fillRect/>
          </a:stretch>
        </p:blipFill>
        <p:spPr>
          <a:xfrm>
            <a:off x="10879261" y="5525600"/>
            <a:ext cx="1312735" cy="1332400"/>
          </a:xfrm>
          <a:prstGeom prst="rect">
            <a:avLst/>
          </a:prstGeom>
          <a:noFill/>
          <a:ln>
            <a:noFill/>
          </a:ln>
        </p:spPr>
      </p:pic>
      <p:sp>
        <p:nvSpPr>
          <p:cNvPr id="7" name="Google Shape;7;p1"/>
          <p:cNvSpPr txBox="1">
            <a:spLocks noGrp="1"/>
          </p:cNvSpPr>
          <p:nvPr>
            <p:ph type="title"/>
          </p:nvPr>
        </p:nvSpPr>
        <p:spPr>
          <a:xfrm>
            <a:off x="415600" y="866333"/>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415600" y="16299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pic>
        <p:nvPicPr>
          <p:cNvPr id="10" name="Google Shape;10;p1"/>
          <p:cNvPicPr preferRelativeResize="0"/>
          <p:nvPr/>
        </p:nvPicPr>
        <p:blipFill>
          <a:blip r:embed="rId11"/>
          <a:stretch>
            <a:fillRect/>
          </a:stretch>
        </p:blipFill>
        <p:spPr>
          <a:xfrm>
            <a:off x="0" y="0"/>
            <a:ext cx="12192000" cy="762000"/>
          </a:xfrm>
          <a:prstGeom prst="rect">
            <a:avLst/>
          </a:prstGeom>
          <a:noFill/>
          <a:ln>
            <a:noFill/>
          </a:ln>
        </p:spPr>
      </p:pic>
      <p:pic>
        <p:nvPicPr>
          <p:cNvPr id="11" name="Google Shape;11;p1"/>
          <p:cNvPicPr preferRelativeResize="0"/>
          <p:nvPr/>
        </p:nvPicPr>
        <p:blipFill>
          <a:blip r:embed="rId12"/>
          <a:stretch>
            <a:fillRect/>
          </a:stretch>
        </p:blipFill>
        <p:spPr>
          <a:xfrm>
            <a:off x="518133" y="87115"/>
            <a:ext cx="2551232" cy="587767"/>
          </a:xfrm>
          <a:prstGeom prst="rect">
            <a:avLst/>
          </a:prstGeom>
          <a:noFill/>
          <a:ln>
            <a:noFill/>
          </a:ln>
        </p:spPr>
      </p:pic>
    </p:spTree>
    <p:extLst>
      <p:ext uri="{BB962C8B-B14F-4D97-AF65-F5344CB8AC3E}">
        <p14:creationId xmlns:p14="http://schemas.microsoft.com/office/powerpoint/2010/main" val="2547296713"/>
      </p:ext>
    </p:extLst>
  </p:cSld>
  <p:clrMap bg1="lt1" tx1="dk1" bg2="dk2" tx2="lt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ussellyates88/suicide-rates-overview-1985-to-2016"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russellyates88/suicide-rates-overview-1985-to-2016"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Google Shape;108;p1" descr="A person standing on a tennis court&#10;&#10;Description automatically generated with medium confidence"/>
          <p:cNvPicPr preferRelativeResize="0"/>
          <p:nvPr/>
        </p:nvPicPr>
        <p:blipFill rotWithShape="1">
          <a:blip r:embed="rId3"/>
          <a:srcRect l="13818" b="9091"/>
          <a:stretch/>
        </p:blipFill>
        <p:spPr>
          <a:xfrm>
            <a:off x="20" y="10"/>
            <a:ext cx="8668492" cy="6857990"/>
          </a:xfrm>
          <a:prstGeom prst="rect">
            <a:avLst/>
          </a:prstGeom>
          <a:noFill/>
        </p:spPr>
      </p:pic>
      <p:sp>
        <p:nvSpPr>
          <p:cNvPr id="141" name="Rectangle 14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Google Shape;109;p1"/>
          <p:cNvSpPr txBox="1">
            <a:spLocks noGrp="1"/>
          </p:cNvSpPr>
          <p:nvPr>
            <p:ph type="ctrTitle"/>
          </p:nvPr>
        </p:nvSpPr>
        <p:spPr>
          <a:xfrm>
            <a:off x="5866228" y="625683"/>
            <a:ext cx="6005732" cy="2893740"/>
          </a:xfrm>
          <a:prstGeom prst="rect">
            <a:avLst/>
          </a:prstGeom>
        </p:spPr>
        <p:txBody>
          <a:bodyPr spcFirstLastPara="1" vert="horz" lIns="91440" tIns="45720" rIns="91440" bIns="45720" rtlCol="0" anchor="b" anchorCtr="0">
            <a:normAutofit/>
          </a:bodyPr>
          <a:lstStyle/>
          <a:p>
            <a:pPr marL="0" lvl="0" indent="0" algn="l">
              <a:spcAft>
                <a:spcPts val="0"/>
              </a:spcAft>
              <a:buClr>
                <a:srgbClr val="FFFFFF"/>
              </a:buClr>
              <a:buSzPts val="7200"/>
            </a:pPr>
            <a:r>
              <a:rPr lang="en-US" sz="4800" dirty="0">
                <a:solidFill>
                  <a:schemeClr val="accent2">
                    <a:lumMod val="75000"/>
                  </a:schemeClr>
                </a:solidFill>
              </a:rPr>
              <a:t>Suicide Rate Analysis and  Prediction</a:t>
            </a:r>
          </a:p>
        </p:txBody>
      </p:sp>
      <p:sp>
        <p:nvSpPr>
          <p:cNvPr id="110" name="Google Shape;110;p1"/>
          <p:cNvSpPr txBox="1">
            <a:spLocks noGrp="1"/>
          </p:cNvSpPr>
          <p:nvPr>
            <p:ph type="subTitle" idx="1"/>
          </p:nvPr>
        </p:nvSpPr>
        <p:spPr>
          <a:xfrm>
            <a:off x="5866228" y="4601784"/>
            <a:ext cx="6005732" cy="1479279"/>
          </a:xfrm>
          <a:prstGeom prst="rect">
            <a:avLst/>
          </a:prstGeom>
        </p:spPr>
        <p:txBody>
          <a:bodyPr spcFirstLastPara="1" lIns="91425" tIns="45700" rIns="91425" bIns="45700" anchorCtr="0">
            <a:normAutofit/>
          </a:bodyPr>
          <a:lstStyle/>
          <a:p>
            <a:pPr marL="0" lvl="0" indent="0" algn="l" rtl="0">
              <a:spcBef>
                <a:spcPts val="0"/>
              </a:spcBef>
              <a:spcAft>
                <a:spcPts val="0"/>
              </a:spcAft>
              <a:buSzPts val="1760"/>
              <a:buNone/>
            </a:pPr>
            <a:r>
              <a:rPr lang="en-US" sz="2000" dirty="0"/>
              <a:t>  Presented by  Anji </a:t>
            </a:r>
            <a:r>
              <a:rPr lang="en-US" sz="2000" dirty="0" err="1"/>
              <a:t>Jeshavath</a:t>
            </a:r>
            <a:endParaRPr lang="en-US" sz="2000" dirty="0"/>
          </a:p>
          <a:p>
            <a:pPr marL="0" lvl="0" indent="0" algn="l" rtl="0">
              <a:spcBef>
                <a:spcPts val="0"/>
              </a:spcBef>
              <a:spcAft>
                <a:spcPts val="0"/>
              </a:spcAft>
              <a:buSzPts val="1760"/>
              <a:buNone/>
            </a:pPr>
            <a:r>
              <a:rPr lang="en-US" sz="2000" dirty="0"/>
              <a:t>			   		          		             </a:t>
            </a:r>
            <a:r>
              <a:rPr lang="en-US" sz="2000" dirty="0" err="1"/>
              <a:t>Chandradeep</a:t>
            </a:r>
            <a:r>
              <a:rPr lang="en-US" sz="2000" dirty="0"/>
              <a:t> Reddy</a:t>
            </a:r>
          </a:p>
          <a:p>
            <a:pPr marL="0" lvl="0" indent="0" algn="l" rtl="0">
              <a:spcBef>
                <a:spcPts val="1600"/>
              </a:spcBef>
              <a:spcAft>
                <a:spcPts val="0"/>
              </a:spcAft>
              <a:buSzPts val="1760"/>
              <a:buNone/>
            </a:pPr>
            <a:endParaRPr lang="en-US" sz="2000" dirty="0"/>
          </a:p>
        </p:txBody>
      </p:sp>
      <p:sp>
        <p:nvSpPr>
          <p:cNvPr id="143" name="Rectangle 1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5" name="Rectangle 1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fade">
                                      <p:cBhvr>
                                        <p:cTn id="7" dur="7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110">
                                            <p:txEl>
                                              <p:pRg st="1" end="1"/>
                                            </p:txEl>
                                          </p:spTgt>
                                        </p:tgtEl>
                                        <p:attrNameLst>
                                          <p:attrName>style.visibility</p:attrName>
                                        </p:attrNameLst>
                                      </p:cBhvr>
                                      <p:to>
                                        <p:strVal val="visible"/>
                                      </p:to>
                                    </p:set>
                                    <p:animEffect transition="in" filter="fade">
                                      <p:cBhvr>
                                        <p:cTn id="12" dur="700"/>
                                        <p:tgtEl>
                                          <p:spTgt spid="110">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109"/>
                                        </p:tgtEl>
                                        <p:attrNameLst>
                                          <p:attrName>style.visibility</p:attrName>
                                        </p:attrNameLst>
                                      </p:cBhvr>
                                      <p:to>
                                        <p:strVal val="visible"/>
                                      </p:to>
                                    </p:set>
                                    <p:animEffect transition="in" filter="fade">
                                      <p:cBhvr>
                                        <p:cTn id="15" dur="7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51CF-F642-D970-46C1-058DC945465B}"/>
              </a:ext>
            </a:extLst>
          </p:cNvPr>
          <p:cNvSpPr>
            <a:spLocks noGrp="1"/>
          </p:cNvSpPr>
          <p:nvPr>
            <p:ph type="title"/>
          </p:nvPr>
        </p:nvSpPr>
        <p:spPr/>
        <p:txBody>
          <a:bodyPr/>
          <a:lstStyle/>
          <a:p>
            <a:r>
              <a:rPr lang="en-US" dirty="0"/>
              <a:t>Number of Suicides &amp; Suicide rate By Age group</a:t>
            </a:r>
          </a:p>
        </p:txBody>
      </p:sp>
      <p:sp>
        <p:nvSpPr>
          <p:cNvPr id="3" name="Text Placeholder 2">
            <a:extLst>
              <a:ext uri="{FF2B5EF4-FFF2-40B4-BE49-F238E27FC236}">
                <a16:creationId xmlns:a16="http://schemas.microsoft.com/office/drawing/2014/main" id="{CE336EA4-58AA-8CD6-6CD6-B149A250D04E}"/>
              </a:ext>
            </a:extLst>
          </p:cNvPr>
          <p:cNvSpPr>
            <a:spLocks noGrp="1"/>
          </p:cNvSpPr>
          <p:nvPr>
            <p:ph type="body" idx="1"/>
          </p:nvPr>
        </p:nvSpPr>
        <p:spPr/>
        <p:txBody>
          <a:bodyPr/>
          <a:lstStyle/>
          <a:p>
            <a:endParaRPr lang="en-US" dirty="0"/>
          </a:p>
        </p:txBody>
      </p:sp>
      <p:pic>
        <p:nvPicPr>
          <p:cNvPr id="5" name="Picture 4" descr="A graph of age-old age&#10;&#10;Description automatically generated with medium confidence">
            <a:extLst>
              <a:ext uri="{FF2B5EF4-FFF2-40B4-BE49-F238E27FC236}">
                <a16:creationId xmlns:a16="http://schemas.microsoft.com/office/drawing/2014/main" id="{38C246E1-2AD1-831D-6194-DF3A8C6C34AF}"/>
              </a:ext>
            </a:extLst>
          </p:cNvPr>
          <p:cNvPicPr>
            <a:picLocks noChangeAspect="1"/>
          </p:cNvPicPr>
          <p:nvPr/>
        </p:nvPicPr>
        <p:blipFill>
          <a:blip r:embed="rId2"/>
          <a:stretch>
            <a:fillRect/>
          </a:stretch>
        </p:blipFill>
        <p:spPr>
          <a:xfrm>
            <a:off x="415601" y="1629933"/>
            <a:ext cx="5952248" cy="5228067"/>
          </a:xfrm>
          <a:prstGeom prst="rect">
            <a:avLst/>
          </a:prstGeom>
        </p:spPr>
      </p:pic>
      <p:pic>
        <p:nvPicPr>
          <p:cNvPr id="7" name="Picture 6" descr="A graph of suicide rates by age group&#10;&#10;Description automatically generated">
            <a:extLst>
              <a:ext uri="{FF2B5EF4-FFF2-40B4-BE49-F238E27FC236}">
                <a16:creationId xmlns:a16="http://schemas.microsoft.com/office/drawing/2014/main" id="{A57B7D23-C8D2-87F5-DADF-D8D57FB56E4B}"/>
              </a:ext>
            </a:extLst>
          </p:cNvPr>
          <p:cNvPicPr>
            <a:picLocks noChangeAspect="1"/>
          </p:cNvPicPr>
          <p:nvPr/>
        </p:nvPicPr>
        <p:blipFill>
          <a:blip r:embed="rId3"/>
          <a:stretch>
            <a:fillRect/>
          </a:stretch>
        </p:blipFill>
        <p:spPr>
          <a:xfrm>
            <a:off x="6804455" y="1629935"/>
            <a:ext cx="4780936" cy="5228067"/>
          </a:xfrm>
          <a:prstGeom prst="rect">
            <a:avLst/>
          </a:prstGeom>
        </p:spPr>
      </p:pic>
    </p:spTree>
    <p:extLst>
      <p:ext uri="{BB962C8B-B14F-4D97-AF65-F5344CB8AC3E}">
        <p14:creationId xmlns:p14="http://schemas.microsoft.com/office/powerpoint/2010/main" val="170703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D278-C90C-5A27-EF29-255948D2328F}"/>
              </a:ext>
            </a:extLst>
          </p:cNvPr>
          <p:cNvSpPr>
            <a:spLocks noGrp="1"/>
          </p:cNvSpPr>
          <p:nvPr>
            <p:ph type="title"/>
          </p:nvPr>
        </p:nvSpPr>
        <p:spPr/>
        <p:txBody>
          <a:bodyPr/>
          <a:lstStyle/>
          <a:p>
            <a:r>
              <a:rPr lang="en-US" dirty="0"/>
              <a:t>Number of Suicides &amp; Suicide rate By Gender</a:t>
            </a:r>
          </a:p>
        </p:txBody>
      </p:sp>
      <p:sp>
        <p:nvSpPr>
          <p:cNvPr id="3" name="Text Placeholder 2">
            <a:extLst>
              <a:ext uri="{FF2B5EF4-FFF2-40B4-BE49-F238E27FC236}">
                <a16:creationId xmlns:a16="http://schemas.microsoft.com/office/drawing/2014/main" id="{67030995-BC05-8F1E-DC8A-22FC3DD30EA0}"/>
              </a:ext>
            </a:extLst>
          </p:cNvPr>
          <p:cNvSpPr>
            <a:spLocks noGrp="1"/>
          </p:cNvSpPr>
          <p:nvPr>
            <p:ph type="body" idx="1"/>
          </p:nvPr>
        </p:nvSpPr>
        <p:spPr/>
        <p:txBody>
          <a:bodyPr/>
          <a:lstStyle/>
          <a:p>
            <a:endParaRPr lang="en-US" dirty="0"/>
          </a:p>
        </p:txBody>
      </p:sp>
      <p:pic>
        <p:nvPicPr>
          <p:cNvPr id="5" name="Picture 4" descr="A graph with blue rectangles and white text&#10;&#10;Description automatically generated">
            <a:extLst>
              <a:ext uri="{FF2B5EF4-FFF2-40B4-BE49-F238E27FC236}">
                <a16:creationId xmlns:a16="http://schemas.microsoft.com/office/drawing/2014/main" id="{FAE0D1DF-DA0D-1F1B-E5E5-D9FFD39A6ED2}"/>
              </a:ext>
            </a:extLst>
          </p:cNvPr>
          <p:cNvPicPr>
            <a:picLocks noChangeAspect="1"/>
          </p:cNvPicPr>
          <p:nvPr/>
        </p:nvPicPr>
        <p:blipFill>
          <a:blip r:embed="rId2"/>
          <a:stretch>
            <a:fillRect/>
          </a:stretch>
        </p:blipFill>
        <p:spPr>
          <a:xfrm>
            <a:off x="216915" y="1548713"/>
            <a:ext cx="6060317" cy="4906236"/>
          </a:xfrm>
          <a:prstGeom prst="rect">
            <a:avLst/>
          </a:prstGeom>
        </p:spPr>
      </p:pic>
      <p:pic>
        <p:nvPicPr>
          <p:cNvPr id="7" name="Picture 6" descr="A graph of suicide rate per people by gender&#10;&#10;Description automatically generated">
            <a:extLst>
              <a:ext uri="{FF2B5EF4-FFF2-40B4-BE49-F238E27FC236}">
                <a16:creationId xmlns:a16="http://schemas.microsoft.com/office/drawing/2014/main" id="{6D11965C-94EF-CB7F-41DD-6377E6717AF8}"/>
              </a:ext>
            </a:extLst>
          </p:cNvPr>
          <p:cNvPicPr>
            <a:picLocks noChangeAspect="1"/>
          </p:cNvPicPr>
          <p:nvPr/>
        </p:nvPicPr>
        <p:blipFill>
          <a:blip r:embed="rId3"/>
          <a:stretch>
            <a:fillRect/>
          </a:stretch>
        </p:blipFill>
        <p:spPr>
          <a:xfrm>
            <a:off x="6334898" y="1629934"/>
            <a:ext cx="5640188" cy="4663775"/>
          </a:xfrm>
          <a:prstGeom prst="rect">
            <a:avLst/>
          </a:prstGeom>
        </p:spPr>
      </p:pic>
    </p:spTree>
    <p:extLst>
      <p:ext uri="{BB962C8B-B14F-4D97-AF65-F5344CB8AC3E}">
        <p14:creationId xmlns:p14="http://schemas.microsoft.com/office/powerpoint/2010/main" val="140636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398D-4D57-A16F-E669-7296FABEF965}"/>
              </a:ext>
            </a:extLst>
          </p:cNvPr>
          <p:cNvSpPr>
            <a:spLocks noGrp="1"/>
          </p:cNvSpPr>
          <p:nvPr>
            <p:ph type="title"/>
          </p:nvPr>
        </p:nvSpPr>
        <p:spPr/>
        <p:txBody>
          <a:bodyPr/>
          <a:lstStyle/>
          <a:p>
            <a:r>
              <a:rPr lang="en-US" dirty="0"/>
              <a:t>Suicide rate &amp; Number of Suicides By Age &amp; Gender</a:t>
            </a:r>
          </a:p>
        </p:txBody>
      </p:sp>
      <p:sp>
        <p:nvSpPr>
          <p:cNvPr id="3" name="Text Placeholder 2">
            <a:extLst>
              <a:ext uri="{FF2B5EF4-FFF2-40B4-BE49-F238E27FC236}">
                <a16:creationId xmlns:a16="http://schemas.microsoft.com/office/drawing/2014/main" id="{163849D3-69FD-6E5F-7C40-6B1B10FA82BA}"/>
              </a:ext>
            </a:extLst>
          </p:cNvPr>
          <p:cNvSpPr>
            <a:spLocks noGrp="1"/>
          </p:cNvSpPr>
          <p:nvPr>
            <p:ph type="body" idx="1"/>
          </p:nvPr>
        </p:nvSpPr>
        <p:spPr/>
        <p:txBody>
          <a:bodyPr/>
          <a:lstStyle/>
          <a:p>
            <a:endParaRPr lang="en-US" dirty="0"/>
          </a:p>
        </p:txBody>
      </p:sp>
      <p:pic>
        <p:nvPicPr>
          <p:cNvPr id="5" name="Picture 4" descr="A graph of age and age&#10;&#10;Description automatically generated">
            <a:extLst>
              <a:ext uri="{FF2B5EF4-FFF2-40B4-BE49-F238E27FC236}">
                <a16:creationId xmlns:a16="http://schemas.microsoft.com/office/drawing/2014/main" id="{B2F1E2D9-810D-7C38-D217-31FFABFEC7EF}"/>
              </a:ext>
            </a:extLst>
          </p:cNvPr>
          <p:cNvPicPr>
            <a:picLocks noChangeAspect="1"/>
          </p:cNvPicPr>
          <p:nvPr/>
        </p:nvPicPr>
        <p:blipFill>
          <a:blip r:embed="rId2"/>
          <a:stretch>
            <a:fillRect/>
          </a:stretch>
        </p:blipFill>
        <p:spPr>
          <a:xfrm>
            <a:off x="415601" y="1629934"/>
            <a:ext cx="5968695" cy="4787343"/>
          </a:xfrm>
          <a:prstGeom prst="rect">
            <a:avLst/>
          </a:prstGeom>
        </p:spPr>
      </p:pic>
      <p:pic>
        <p:nvPicPr>
          <p:cNvPr id="7" name="Picture 6" descr="A graph of a suicide rate&#10;&#10;Description automatically generated">
            <a:extLst>
              <a:ext uri="{FF2B5EF4-FFF2-40B4-BE49-F238E27FC236}">
                <a16:creationId xmlns:a16="http://schemas.microsoft.com/office/drawing/2014/main" id="{C447EA51-4152-3FA8-5B60-02F91502B98B}"/>
              </a:ext>
            </a:extLst>
          </p:cNvPr>
          <p:cNvPicPr>
            <a:picLocks noChangeAspect="1"/>
          </p:cNvPicPr>
          <p:nvPr/>
        </p:nvPicPr>
        <p:blipFill>
          <a:blip r:embed="rId3"/>
          <a:stretch>
            <a:fillRect/>
          </a:stretch>
        </p:blipFill>
        <p:spPr>
          <a:xfrm>
            <a:off x="6096000" y="1629933"/>
            <a:ext cx="5680400" cy="4555200"/>
          </a:xfrm>
          <a:prstGeom prst="rect">
            <a:avLst/>
          </a:prstGeom>
        </p:spPr>
      </p:pic>
    </p:spTree>
    <p:extLst>
      <p:ext uri="{BB962C8B-B14F-4D97-AF65-F5344CB8AC3E}">
        <p14:creationId xmlns:p14="http://schemas.microsoft.com/office/powerpoint/2010/main" val="158167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E4C4-44F5-2A28-740C-B0BD73B7C1FB}"/>
              </a:ext>
            </a:extLst>
          </p:cNvPr>
          <p:cNvSpPr>
            <a:spLocks noGrp="1"/>
          </p:cNvSpPr>
          <p:nvPr>
            <p:ph type="title"/>
          </p:nvPr>
        </p:nvSpPr>
        <p:spPr/>
        <p:txBody>
          <a:bodyPr/>
          <a:lstStyle/>
          <a:p>
            <a:r>
              <a:rPr lang="en-US" sz="3200" dirty="0"/>
              <a:t>Suicide rate &amp; Number of Suicides By Year &amp; Gender</a:t>
            </a:r>
          </a:p>
        </p:txBody>
      </p:sp>
      <p:sp>
        <p:nvSpPr>
          <p:cNvPr id="3" name="Text Placeholder 2">
            <a:extLst>
              <a:ext uri="{FF2B5EF4-FFF2-40B4-BE49-F238E27FC236}">
                <a16:creationId xmlns:a16="http://schemas.microsoft.com/office/drawing/2014/main" id="{FB335043-31CC-03B4-EE8D-613E78BA3FC2}"/>
              </a:ext>
            </a:extLst>
          </p:cNvPr>
          <p:cNvSpPr>
            <a:spLocks noGrp="1"/>
          </p:cNvSpPr>
          <p:nvPr>
            <p:ph type="body" idx="1"/>
          </p:nvPr>
        </p:nvSpPr>
        <p:spPr/>
        <p:txBody>
          <a:bodyPr/>
          <a:lstStyle/>
          <a:p>
            <a:endParaRPr lang="en-US" dirty="0"/>
          </a:p>
        </p:txBody>
      </p:sp>
      <p:pic>
        <p:nvPicPr>
          <p:cNvPr id="9" name="Picture 8" descr="A graph of suicide rates by war and gender&#10;&#10;Description automatically generated">
            <a:extLst>
              <a:ext uri="{FF2B5EF4-FFF2-40B4-BE49-F238E27FC236}">
                <a16:creationId xmlns:a16="http://schemas.microsoft.com/office/drawing/2014/main" id="{9227B32D-20EF-A7D0-FD94-91F332B4F8A3}"/>
              </a:ext>
            </a:extLst>
          </p:cNvPr>
          <p:cNvPicPr>
            <a:picLocks noChangeAspect="1"/>
          </p:cNvPicPr>
          <p:nvPr/>
        </p:nvPicPr>
        <p:blipFill>
          <a:blip r:embed="rId2"/>
          <a:stretch>
            <a:fillRect/>
          </a:stretch>
        </p:blipFill>
        <p:spPr>
          <a:xfrm>
            <a:off x="5692346" y="1629933"/>
            <a:ext cx="6176013" cy="4630824"/>
          </a:xfrm>
          <a:prstGeom prst="rect">
            <a:avLst/>
          </a:prstGeom>
        </p:spPr>
      </p:pic>
      <p:pic>
        <p:nvPicPr>
          <p:cNvPr id="11" name="Picture 10">
            <a:extLst>
              <a:ext uri="{FF2B5EF4-FFF2-40B4-BE49-F238E27FC236}">
                <a16:creationId xmlns:a16="http://schemas.microsoft.com/office/drawing/2014/main" id="{F2ED1F61-B9CF-917C-AF2F-4388B10028CE}"/>
              </a:ext>
            </a:extLst>
          </p:cNvPr>
          <p:cNvPicPr>
            <a:picLocks noChangeAspect="1"/>
          </p:cNvPicPr>
          <p:nvPr/>
        </p:nvPicPr>
        <p:blipFill>
          <a:blip r:embed="rId3"/>
          <a:stretch>
            <a:fillRect/>
          </a:stretch>
        </p:blipFill>
        <p:spPr>
          <a:xfrm>
            <a:off x="-109209" y="1728786"/>
            <a:ext cx="6147544" cy="4795580"/>
          </a:xfrm>
          <a:prstGeom prst="rect">
            <a:avLst/>
          </a:prstGeom>
        </p:spPr>
      </p:pic>
    </p:spTree>
    <p:extLst>
      <p:ext uri="{BB962C8B-B14F-4D97-AF65-F5344CB8AC3E}">
        <p14:creationId xmlns:p14="http://schemas.microsoft.com/office/powerpoint/2010/main" val="386993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A202-C097-A987-56CA-0BE9775D7DFA}"/>
              </a:ext>
            </a:extLst>
          </p:cNvPr>
          <p:cNvSpPr>
            <a:spLocks noGrp="1"/>
          </p:cNvSpPr>
          <p:nvPr>
            <p:ph type="title"/>
          </p:nvPr>
        </p:nvSpPr>
        <p:spPr/>
        <p:txBody>
          <a:bodyPr/>
          <a:lstStyle/>
          <a:p>
            <a:r>
              <a:rPr lang="en-US" sz="3200" dirty="0"/>
              <a:t>Number of Suicides &amp; Suicide Rate By Generation &amp; Gender</a:t>
            </a:r>
          </a:p>
        </p:txBody>
      </p:sp>
      <p:sp>
        <p:nvSpPr>
          <p:cNvPr id="3" name="Text Placeholder 2">
            <a:extLst>
              <a:ext uri="{FF2B5EF4-FFF2-40B4-BE49-F238E27FC236}">
                <a16:creationId xmlns:a16="http://schemas.microsoft.com/office/drawing/2014/main" id="{A5CF8EC7-B6A0-EF00-68CD-7BD8AE16B8D1}"/>
              </a:ext>
            </a:extLst>
          </p:cNvPr>
          <p:cNvSpPr>
            <a:spLocks noGrp="1"/>
          </p:cNvSpPr>
          <p:nvPr>
            <p:ph type="body" idx="1"/>
          </p:nvPr>
        </p:nvSpPr>
        <p:spPr/>
        <p:txBody>
          <a:bodyPr/>
          <a:lstStyle/>
          <a:p>
            <a:endParaRPr lang="en-US" dirty="0"/>
          </a:p>
        </p:txBody>
      </p:sp>
      <p:pic>
        <p:nvPicPr>
          <p:cNvPr id="5" name="Picture 4" descr="A graph of different colored bars&#10;&#10;Description automatically generated with medium confidence">
            <a:extLst>
              <a:ext uri="{FF2B5EF4-FFF2-40B4-BE49-F238E27FC236}">
                <a16:creationId xmlns:a16="http://schemas.microsoft.com/office/drawing/2014/main" id="{3E642121-F540-7299-3728-8F53349DF4E0}"/>
              </a:ext>
            </a:extLst>
          </p:cNvPr>
          <p:cNvPicPr>
            <a:picLocks noChangeAspect="1"/>
          </p:cNvPicPr>
          <p:nvPr/>
        </p:nvPicPr>
        <p:blipFill>
          <a:blip r:embed="rId2"/>
          <a:stretch>
            <a:fillRect/>
          </a:stretch>
        </p:blipFill>
        <p:spPr>
          <a:xfrm>
            <a:off x="415601" y="1629933"/>
            <a:ext cx="5896372" cy="4680747"/>
          </a:xfrm>
          <a:prstGeom prst="rect">
            <a:avLst/>
          </a:prstGeom>
        </p:spPr>
      </p:pic>
      <p:pic>
        <p:nvPicPr>
          <p:cNvPr id="7" name="Picture 6">
            <a:extLst>
              <a:ext uri="{FF2B5EF4-FFF2-40B4-BE49-F238E27FC236}">
                <a16:creationId xmlns:a16="http://schemas.microsoft.com/office/drawing/2014/main" id="{217A5ED5-E408-870A-42F1-54EB82FCCC71}"/>
              </a:ext>
            </a:extLst>
          </p:cNvPr>
          <p:cNvPicPr>
            <a:picLocks noChangeAspect="1"/>
          </p:cNvPicPr>
          <p:nvPr/>
        </p:nvPicPr>
        <p:blipFill>
          <a:blip r:embed="rId3"/>
          <a:stretch>
            <a:fillRect/>
          </a:stretch>
        </p:blipFill>
        <p:spPr>
          <a:xfrm>
            <a:off x="6033300" y="1629933"/>
            <a:ext cx="5743101" cy="4555201"/>
          </a:xfrm>
          <a:prstGeom prst="rect">
            <a:avLst/>
          </a:prstGeom>
        </p:spPr>
      </p:pic>
    </p:spTree>
    <p:extLst>
      <p:ext uri="{BB962C8B-B14F-4D97-AF65-F5344CB8AC3E}">
        <p14:creationId xmlns:p14="http://schemas.microsoft.com/office/powerpoint/2010/main" val="790527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BA5A-387C-2FBA-B4B0-8EBC8E4B5481}"/>
              </a:ext>
            </a:extLst>
          </p:cNvPr>
          <p:cNvSpPr>
            <a:spLocks noGrp="1"/>
          </p:cNvSpPr>
          <p:nvPr>
            <p:ph type="title"/>
          </p:nvPr>
        </p:nvSpPr>
        <p:spPr/>
        <p:txBody>
          <a:bodyPr/>
          <a:lstStyle/>
          <a:p>
            <a:r>
              <a:rPr lang="en-US" dirty="0"/>
              <a:t>Suicide Rates By Gender &amp; Generation</a:t>
            </a:r>
          </a:p>
        </p:txBody>
      </p:sp>
      <p:sp>
        <p:nvSpPr>
          <p:cNvPr id="3" name="Text Placeholder 2">
            <a:extLst>
              <a:ext uri="{FF2B5EF4-FFF2-40B4-BE49-F238E27FC236}">
                <a16:creationId xmlns:a16="http://schemas.microsoft.com/office/drawing/2014/main" id="{A0674B20-E356-EDBC-0148-FF6DEDE0CF1F}"/>
              </a:ext>
            </a:extLst>
          </p:cNvPr>
          <p:cNvSpPr>
            <a:spLocks noGrp="1"/>
          </p:cNvSpPr>
          <p:nvPr>
            <p:ph type="body" idx="1"/>
          </p:nvPr>
        </p:nvSpPr>
        <p:spPr/>
        <p:txBody>
          <a:bodyPr/>
          <a:lstStyle/>
          <a:p>
            <a:endParaRPr lang="en-US" dirty="0"/>
          </a:p>
        </p:txBody>
      </p:sp>
      <p:pic>
        <p:nvPicPr>
          <p:cNvPr id="5" name="Picture 4" descr="A graph of suicide rates by generation and gender&#10;&#10;Description automatically generated">
            <a:extLst>
              <a:ext uri="{FF2B5EF4-FFF2-40B4-BE49-F238E27FC236}">
                <a16:creationId xmlns:a16="http://schemas.microsoft.com/office/drawing/2014/main" id="{DAD8C610-D768-24ED-B836-CA8B7B88CFF2}"/>
              </a:ext>
            </a:extLst>
          </p:cNvPr>
          <p:cNvPicPr>
            <a:picLocks noChangeAspect="1"/>
          </p:cNvPicPr>
          <p:nvPr/>
        </p:nvPicPr>
        <p:blipFill>
          <a:blip r:embed="rId2"/>
          <a:stretch>
            <a:fillRect/>
          </a:stretch>
        </p:blipFill>
        <p:spPr>
          <a:xfrm>
            <a:off x="337752" y="1644500"/>
            <a:ext cx="11542675" cy="4540635"/>
          </a:xfrm>
          <a:prstGeom prst="rect">
            <a:avLst/>
          </a:prstGeom>
        </p:spPr>
      </p:pic>
    </p:spTree>
    <p:extLst>
      <p:ext uri="{BB962C8B-B14F-4D97-AF65-F5344CB8AC3E}">
        <p14:creationId xmlns:p14="http://schemas.microsoft.com/office/powerpoint/2010/main" val="3813153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2D95-8B4B-F248-23E7-DC6F1F990CB4}"/>
              </a:ext>
            </a:extLst>
          </p:cNvPr>
          <p:cNvSpPr>
            <a:spLocks noGrp="1"/>
          </p:cNvSpPr>
          <p:nvPr>
            <p:ph type="title"/>
          </p:nvPr>
        </p:nvSpPr>
        <p:spPr/>
        <p:txBody>
          <a:bodyPr/>
          <a:lstStyle/>
          <a:p>
            <a:r>
              <a:rPr lang="en-US" dirty="0"/>
              <a:t>Top 10 Countries By Suicide rate by Gender</a:t>
            </a:r>
          </a:p>
        </p:txBody>
      </p:sp>
      <p:sp>
        <p:nvSpPr>
          <p:cNvPr id="3" name="Text Placeholder 2">
            <a:extLst>
              <a:ext uri="{FF2B5EF4-FFF2-40B4-BE49-F238E27FC236}">
                <a16:creationId xmlns:a16="http://schemas.microsoft.com/office/drawing/2014/main" id="{FD69E70F-77A1-A467-28F1-39031AB4F883}"/>
              </a:ext>
            </a:extLst>
          </p:cNvPr>
          <p:cNvSpPr>
            <a:spLocks noGrp="1"/>
          </p:cNvSpPr>
          <p:nvPr>
            <p:ph type="body" idx="1"/>
          </p:nvPr>
        </p:nvSpPr>
        <p:spPr/>
        <p:txBody>
          <a:bodyPr/>
          <a:lstStyle/>
          <a:p>
            <a:endParaRPr lang="en-US" dirty="0"/>
          </a:p>
        </p:txBody>
      </p:sp>
      <p:pic>
        <p:nvPicPr>
          <p:cNvPr id="5" name="Picture 4" descr="A graph of different colored columns&#10;&#10;Description automatically generated">
            <a:extLst>
              <a:ext uri="{FF2B5EF4-FFF2-40B4-BE49-F238E27FC236}">
                <a16:creationId xmlns:a16="http://schemas.microsoft.com/office/drawing/2014/main" id="{7E0C5EFE-FEBF-E290-962B-E5E709D0A142}"/>
              </a:ext>
            </a:extLst>
          </p:cNvPr>
          <p:cNvPicPr>
            <a:picLocks noChangeAspect="1"/>
          </p:cNvPicPr>
          <p:nvPr/>
        </p:nvPicPr>
        <p:blipFill>
          <a:blip r:embed="rId2"/>
          <a:stretch>
            <a:fillRect/>
          </a:stretch>
        </p:blipFill>
        <p:spPr>
          <a:xfrm>
            <a:off x="1266613" y="1792493"/>
            <a:ext cx="9403796" cy="4555200"/>
          </a:xfrm>
          <a:prstGeom prst="rect">
            <a:avLst/>
          </a:prstGeom>
        </p:spPr>
      </p:pic>
    </p:spTree>
    <p:extLst>
      <p:ext uri="{BB962C8B-B14F-4D97-AF65-F5344CB8AC3E}">
        <p14:creationId xmlns:p14="http://schemas.microsoft.com/office/powerpoint/2010/main" val="73123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panose="020B0604020202020204"/>
            </a:endParaRPr>
          </a:p>
        </p:txBody>
      </p:sp>
      <p:sp>
        <p:nvSpPr>
          <p:cNvPr id="2" name="Title 1">
            <a:extLst>
              <a:ext uri="{FF2B5EF4-FFF2-40B4-BE49-F238E27FC236}">
                <a16:creationId xmlns:a16="http://schemas.microsoft.com/office/drawing/2014/main" id="{ED037631-DA6F-A2BB-D54C-67162F5B3F56}"/>
              </a:ext>
            </a:extLst>
          </p:cNvPr>
          <p:cNvSpPr>
            <a:spLocks noGrp="1"/>
          </p:cNvSpPr>
          <p:nvPr>
            <p:ph type="title"/>
          </p:nvPr>
        </p:nvSpPr>
        <p:spPr>
          <a:xfrm>
            <a:off x="1028701" y="1967266"/>
            <a:ext cx="2628900" cy="2547257"/>
          </a:xfrm>
          <a:noFill/>
        </p:spPr>
        <p:txBody>
          <a:bodyPr spcFirstLastPara="1" vert="horz" wrap="square" lIns="121920" tIns="60960" rIns="121920" bIns="60960" rtlCol="0" anchor="ctr" anchorCtr="0">
            <a:normAutofit/>
          </a:bodyPr>
          <a:lstStyle/>
          <a:p>
            <a:pPr algn="ctr">
              <a:lnSpc>
                <a:spcPct val="90000"/>
              </a:lnSpc>
              <a:spcBef>
                <a:spcPct val="0"/>
              </a:spcBef>
            </a:pPr>
            <a:r>
              <a:rPr lang="en-US" sz="3067" kern="1200">
                <a:solidFill>
                  <a:srgbClr val="FFFFFF"/>
                </a:solidFill>
                <a:latin typeface="+mj-lt"/>
                <a:ea typeface="+mj-ea"/>
                <a:cs typeface="+mj-cs"/>
              </a:rPr>
              <a:t>KNN ALGORITHM RESULTS</a:t>
            </a:r>
          </a:p>
        </p:txBody>
      </p:sp>
      <p:pic>
        <p:nvPicPr>
          <p:cNvPr id="5" name="Picture 4" descr="A screenshot of a computer program&#10;&#10;Description automatically generated">
            <a:extLst>
              <a:ext uri="{FF2B5EF4-FFF2-40B4-BE49-F238E27FC236}">
                <a16:creationId xmlns:a16="http://schemas.microsoft.com/office/drawing/2014/main" id="{3FF062FB-E7F5-A561-D305-6CF6C6B4FCB8}"/>
              </a:ext>
            </a:extLst>
          </p:cNvPr>
          <p:cNvPicPr>
            <a:picLocks noChangeAspect="1"/>
          </p:cNvPicPr>
          <p:nvPr/>
        </p:nvPicPr>
        <p:blipFill>
          <a:blip r:embed="rId2"/>
          <a:stretch>
            <a:fillRect/>
          </a:stretch>
        </p:blipFill>
        <p:spPr>
          <a:xfrm>
            <a:off x="4777317" y="935928"/>
            <a:ext cx="6780700" cy="4983813"/>
          </a:xfrm>
          <a:prstGeom prst="rect">
            <a:avLst/>
          </a:prstGeom>
        </p:spPr>
      </p:pic>
    </p:spTree>
    <p:extLst>
      <p:ext uri="{BB962C8B-B14F-4D97-AF65-F5344CB8AC3E}">
        <p14:creationId xmlns:p14="http://schemas.microsoft.com/office/powerpoint/2010/main" val="193150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FDBF-09C5-E339-21A0-F84EFC66DF26}"/>
              </a:ext>
            </a:extLst>
          </p:cNvPr>
          <p:cNvSpPr>
            <a:spLocks noGrp="1"/>
          </p:cNvSpPr>
          <p:nvPr>
            <p:ph type="title"/>
          </p:nvPr>
        </p:nvSpPr>
        <p:spPr/>
        <p:txBody>
          <a:bodyPr/>
          <a:lstStyle/>
          <a:p>
            <a:r>
              <a:rPr lang="en-US" sz="3200" dirty="0"/>
              <a:t>Training &amp; testing accuracy for </a:t>
            </a:r>
            <a:r>
              <a:rPr lang="en-US" sz="3200" dirty="0" err="1"/>
              <a:t>n_neighbours</a:t>
            </a:r>
            <a:r>
              <a:rPr lang="en-US" sz="3200" dirty="0"/>
              <a:t> from 1 to 30</a:t>
            </a:r>
          </a:p>
        </p:txBody>
      </p:sp>
      <p:sp>
        <p:nvSpPr>
          <p:cNvPr id="3" name="Text Placeholder 2">
            <a:extLst>
              <a:ext uri="{FF2B5EF4-FFF2-40B4-BE49-F238E27FC236}">
                <a16:creationId xmlns:a16="http://schemas.microsoft.com/office/drawing/2014/main" id="{0203CE60-290C-C8A4-BAED-D8AED27DAA9B}"/>
              </a:ext>
            </a:extLst>
          </p:cNvPr>
          <p:cNvSpPr>
            <a:spLocks noGrp="1"/>
          </p:cNvSpPr>
          <p:nvPr>
            <p:ph type="body" idx="1"/>
          </p:nvPr>
        </p:nvSpPr>
        <p:spPr/>
        <p:txBody>
          <a:bodyPr/>
          <a:lstStyle/>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Overfitting is seen by the difference in performance between the training and testing sets. </a:t>
            </a:r>
          </a:p>
          <a:p>
            <a:pPr marL="152396" indent="0">
              <a:buNone/>
            </a:pPr>
            <a:endParaRPr lang="en-US" dirty="0"/>
          </a:p>
        </p:txBody>
      </p:sp>
      <p:pic>
        <p:nvPicPr>
          <p:cNvPr id="5" name="Picture 4" descr="A graph of a graph&#10;&#10;Description automatically generated with medium confidence">
            <a:extLst>
              <a:ext uri="{FF2B5EF4-FFF2-40B4-BE49-F238E27FC236}">
                <a16:creationId xmlns:a16="http://schemas.microsoft.com/office/drawing/2014/main" id="{8B0006DA-C3AD-95C6-11C2-457582A22824}"/>
              </a:ext>
            </a:extLst>
          </p:cNvPr>
          <p:cNvPicPr>
            <a:picLocks noChangeAspect="1"/>
          </p:cNvPicPr>
          <p:nvPr/>
        </p:nvPicPr>
        <p:blipFill>
          <a:blip r:embed="rId2"/>
          <a:stretch>
            <a:fillRect/>
          </a:stretch>
        </p:blipFill>
        <p:spPr>
          <a:xfrm>
            <a:off x="1259840" y="1777050"/>
            <a:ext cx="9577493" cy="3553564"/>
          </a:xfrm>
          <a:prstGeom prst="rect">
            <a:avLst/>
          </a:prstGeom>
        </p:spPr>
      </p:pic>
    </p:spTree>
    <p:extLst>
      <p:ext uri="{BB962C8B-B14F-4D97-AF65-F5344CB8AC3E}">
        <p14:creationId xmlns:p14="http://schemas.microsoft.com/office/powerpoint/2010/main" val="1693353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6" y="1"/>
            <a:ext cx="3248025" cy="3400425"/>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panose="020B0604020202020204"/>
            </a:endParaRPr>
          </a:p>
        </p:txBody>
      </p:sp>
      <p:sp>
        <p:nvSpPr>
          <p:cNvPr id="2" name="Title 1">
            <a:extLst>
              <a:ext uri="{FF2B5EF4-FFF2-40B4-BE49-F238E27FC236}">
                <a16:creationId xmlns:a16="http://schemas.microsoft.com/office/drawing/2014/main" id="{40B40153-3D66-0ADB-AF8F-FE776CC32914}"/>
              </a:ext>
            </a:extLst>
          </p:cNvPr>
          <p:cNvSpPr>
            <a:spLocks noGrp="1"/>
          </p:cNvSpPr>
          <p:nvPr>
            <p:ph type="title"/>
          </p:nvPr>
        </p:nvSpPr>
        <p:spPr>
          <a:xfrm>
            <a:off x="838200" y="171162"/>
            <a:ext cx="2840181" cy="2371148"/>
          </a:xfrm>
        </p:spPr>
        <p:txBody>
          <a:bodyPr spcFirstLastPara="1" vert="horz" wrap="square" lIns="121920" tIns="60960" rIns="121920" bIns="60960" rtlCol="0" anchor="ctr" anchorCtr="0">
            <a:normAutofit/>
          </a:bodyPr>
          <a:lstStyle/>
          <a:p>
            <a:pPr>
              <a:lnSpc>
                <a:spcPct val="90000"/>
              </a:lnSpc>
              <a:spcBef>
                <a:spcPct val="0"/>
              </a:spcBef>
            </a:pPr>
            <a:r>
              <a:rPr lang="en-US" sz="3200" kern="1200">
                <a:solidFill>
                  <a:srgbClr val="FFFFFF"/>
                </a:solidFill>
                <a:latin typeface="+mj-lt"/>
                <a:ea typeface="+mj-ea"/>
                <a:cs typeface="+mj-cs"/>
              </a:rPr>
              <a:t>DECISION TREE MODEL</a:t>
            </a:r>
          </a:p>
        </p:txBody>
      </p:sp>
      <p:pic>
        <p:nvPicPr>
          <p:cNvPr id="5" name="Picture 4" descr="A screenshot of a computer error&#10;&#10;Description automatically generated">
            <a:extLst>
              <a:ext uri="{FF2B5EF4-FFF2-40B4-BE49-F238E27FC236}">
                <a16:creationId xmlns:a16="http://schemas.microsoft.com/office/drawing/2014/main" id="{4AD2DF44-2235-E5B7-6C18-FE67502D313F}"/>
              </a:ext>
            </a:extLst>
          </p:cNvPr>
          <p:cNvPicPr>
            <a:picLocks noChangeAspect="1"/>
          </p:cNvPicPr>
          <p:nvPr/>
        </p:nvPicPr>
        <p:blipFill>
          <a:blip r:embed="rId2"/>
          <a:stretch>
            <a:fillRect/>
          </a:stretch>
        </p:blipFill>
        <p:spPr>
          <a:xfrm>
            <a:off x="4207933" y="1592605"/>
            <a:ext cx="7347537" cy="3673767"/>
          </a:xfrm>
          <a:prstGeom prst="rect">
            <a:avLst/>
          </a:prstGeom>
        </p:spPr>
      </p:pic>
    </p:spTree>
    <p:extLst>
      <p:ext uri="{BB962C8B-B14F-4D97-AF65-F5344CB8AC3E}">
        <p14:creationId xmlns:p14="http://schemas.microsoft.com/office/powerpoint/2010/main" val="74015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ck with a love heart">
            <a:extLst>
              <a:ext uri="{FF2B5EF4-FFF2-40B4-BE49-F238E27FC236}">
                <a16:creationId xmlns:a16="http://schemas.microsoft.com/office/drawing/2014/main" id="{B142C089-DE9B-5BF5-9E8D-4F169B50F0A7}"/>
              </a:ext>
            </a:extLst>
          </p:cNvPr>
          <p:cNvPicPr>
            <a:picLocks noChangeAspect="1"/>
          </p:cNvPicPr>
          <p:nvPr/>
        </p:nvPicPr>
        <p:blipFill rotWithShape="1">
          <a:blip r:embed="rId2"/>
          <a:srcRect l="10901" r="9787"/>
          <a:stretch/>
        </p:blipFill>
        <p:spPr>
          <a:xfrm>
            <a:off x="4445391" y="-30305"/>
            <a:ext cx="9589473" cy="6888305"/>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4DDB71-976B-F275-5ADA-7C18E9E4A2B8}"/>
              </a:ext>
            </a:extLst>
          </p:cNvPr>
          <p:cNvSpPr>
            <a:spLocks noGrp="1"/>
          </p:cNvSpPr>
          <p:nvPr>
            <p:ph type="title"/>
          </p:nvPr>
        </p:nvSpPr>
        <p:spPr>
          <a:xfrm>
            <a:off x="838200" y="365125"/>
            <a:ext cx="3822189" cy="1899912"/>
          </a:xfrm>
        </p:spPr>
        <p:txBody>
          <a:bodyPr>
            <a:normAutofit/>
          </a:bodyPr>
          <a:lstStyle/>
          <a:p>
            <a:r>
              <a:rPr lang="en-US" sz="4000"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F7E6AAA6-9167-7C8B-4E1E-E2D98C77B5E4}"/>
              </a:ext>
            </a:extLst>
          </p:cNvPr>
          <p:cNvSpPr>
            <a:spLocks noGrp="1"/>
          </p:cNvSpPr>
          <p:nvPr>
            <p:ph idx="1"/>
          </p:nvPr>
        </p:nvSpPr>
        <p:spPr>
          <a:xfrm>
            <a:off x="838200" y="2434201"/>
            <a:ext cx="6026834" cy="3699313"/>
          </a:xfrm>
        </p:spPr>
        <p:txBody>
          <a:bodyPr>
            <a:normAutofit lnSpcReduction="10000"/>
          </a:bodyPr>
          <a:lstStyle/>
          <a:p>
            <a:r>
              <a:rPr lang="en-US" sz="1600" dirty="0"/>
              <a:t>The World Health Organization estimates that 800,000 people die by suicide each year, making it the 18th biggest cause of death. Suicide was the tenth largest cause of death in the United States in 2018, resulting to a decrease in average life expectancy in the United States. Suicide is a global phenomenon that affects people of all ages. According to some estimates, for every adult who died by suicide, more than 20 others attempted suicide. Suicide is a worldwide problem; in 2016, 79 percent of suicides took place in low- and middle-income nations.</a:t>
            </a:r>
          </a:p>
          <a:p>
            <a:r>
              <a:rPr lang="en-US" sz="1600" dirty="0"/>
              <a:t>People today suffer from serious physical and psychological diseases because of a range of internal and external circumstances. Although depression is more common in people in their 30s and 40s, it can also be found in children and the elderly due to academic stress and interpersonal relationships. Because people with mental illnesses are stigmatized in society, they frequently conceal their sickness. Self-harm and suicide attempts are also influenced by economic conditions and drug and alcohol usage</a:t>
            </a:r>
            <a:r>
              <a:rPr lang="en-US" sz="1200" dirty="0"/>
              <a:t>.</a:t>
            </a:r>
          </a:p>
        </p:txBody>
      </p:sp>
    </p:spTree>
    <p:extLst>
      <p:ext uri="{BB962C8B-B14F-4D97-AF65-F5344CB8AC3E}">
        <p14:creationId xmlns:p14="http://schemas.microsoft.com/office/powerpoint/2010/main" val="11199532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6" y="1"/>
            <a:ext cx="3248025" cy="3400425"/>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panose="020B0604020202020204"/>
            </a:endParaRPr>
          </a:p>
        </p:txBody>
      </p:sp>
      <p:sp>
        <p:nvSpPr>
          <p:cNvPr id="2" name="Title 1">
            <a:extLst>
              <a:ext uri="{FF2B5EF4-FFF2-40B4-BE49-F238E27FC236}">
                <a16:creationId xmlns:a16="http://schemas.microsoft.com/office/drawing/2014/main" id="{41CDF7AD-1A83-D1D7-8CD3-0D93ED534396}"/>
              </a:ext>
            </a:extLst>
          </p:cNvPr>
          <p:cNvSpPr>
            <a:spLocks noGrp="1"/>
          </p:cNvSpPr>
          <p:nvPr>
            <p:ph type="title"/>
          </p:nvPr>
        </p:nvSpPr>
        <p:spPr>
          <a:xfrm>
            <a:off x="838200" y="171162"/>
            <a:ext cx="2840181" cy="2371148"/>
          </a:xfrm>
        </p:spPr>
        <p:txBody>
          <a:bodyPr spcFirstLastPara="1" vert="horz" wrap="square" lIns="121920" tIns="60960" rIns="121920" bIns="60960" rtlCol="0" anchor="ctr" anchorCtr="0">
            <a:normAutofit/>
          </a:bodyPr>
          <a:lstStyle/>
          <a:p>
            <a:pPr>
              <a:lnSpc>
                <a:spcPct val="90000"/>
              </a:lnSpc>
              <a:spcBef>
                <a:spcPct val="0"/>
              </a:spcBef>
            </a:pPr>
            <a:r>
              <a:rPr lang="en-US" sz="3200" kern="1200">
                <a:solidFill>
                  <a:srgbClr val="FFFFFF"/>
                </a:solidFill>
                <a:latin typeface="+mj-lt"/>
                <a:ea typeface="+mj-ea"/>
                <a:cs typeface="+mj-cs"/>
              </a:rPr>
              <a:t>Random Forest Model</a:t>
            </a:r>
          </a:p>
        </p:txBody>
      </p:sp>
      <p:pic>
        <p:nvPicPr>
          <p:cNvPr id="5" name="Picture 4" descr="A screenshot of a computer error&#10;&#10;Description automatically generated">
            <a:extLst>
              <a:ext uri="{FF2B5EF4-FFF2-40B4-BE49-F238E27FC236}">
                <a16:creationId xmlns:a16="http://schemas.microsoft.com/office/drawing/2014/main" id="{E36B1143-DDC3-7F92-FAF8-A963A1F4BDAD}"/>
              </a:ext>
            </a:extLst>
          </p:cNvPr>
          <p:cNvPicPr>
            <a:picLocks noChangeAspect="1"/>
          </p:cNvPicPr>
          <p:nvPr/>
        </p:nvPicPr>
        <p:blipFill>
          <a:blip r:embed="rId2"/>
          <a:stretch>
            <a:fillRect/>
          </a:stretch>
        </p:blipFill>
        <p:spPr>
          <a:xfrm>
            <a:off x="4207933" y="1693633"/>
            <a:ext cx="7347537" cy="3471711"/>
          </a:xfrm>
          <a:prstGeom prst="rect">
            <a:avLst/>
          </a:prstGeom>
        </p:spPr>
      </p:pic>
    </p:spTree>
    <p:extLst>
      <p:ext uri="{BB962C8B-B14F-4D97-AF65-F5344CB8AC3E}">
        <p14:creationId xmlns:p14="http://schemas.microsoft.com/office/powerpoint/2010/main" val="116649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6" y="1"/>
            <a:ext cx="3248025" cy="3400425"/>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panose="020B0604020202020204"/>
            </a:endParaRPr>
          </a:p>
        </p:txBody>
      </p:sp>
      <p:sp>
        <p:nvSpPr>
          <p:cNvPr id="2" name="Title 1">
            <a:extLst>
              <a:ext uri="{FF2B5EF4-FFF2-40B4-BE49-F238E27FC236}">
                <a16:creationId xmlns:a16="http://schemas.microsoft.com/office/drawing/2014/main" id="{6B49F49B-ECB4-4FDB-5D54-5F137D9550A7}"/>
              </a:ext>
            </a:extLst>
          </p:cNvPr>
          <p:cNvSpPr>
            <a:spLocks noGrp="1"/>
          </p:cNvSpPr>
          <p:nvPr>
            <p:ph type="title"/>
          </p:nvPr>
        </p:nvSpPr>
        <p:spPr>
          <a:xfrm>
            <a:off x="838200" y="171162"/>
            <a:ext cx="2840181" cy="2371148"/>
          </a:xfrm>
        </p:spPr>
        <p:txBody>
          <a:bodyPr spcFirstLastPara="1" vert="horz" wrap="square" lIns="121920" tIns="60960" rIns="121920" bIns="60960" rtlCol="0" anchor="ctr" anchorCtr="0">
            <a:normAutofit/>
          </a:bodyPr>
          <a:lstStyle/>
          <a:p>
            <a:pPr>
              <a:lnSpc>
                <a:spcPct val="90000"/>
              </a:lnSpc>
              <a:spcBef>
                <a:spcPct val="0"/>
              </a:spcBef>
            </a:pPr>
            <a:r>
              <a:rPr lang="en-US" sz="3200" kern="1200">
                <a:solidFill>
                  <a:srgbClr val="FFFFFF"/>
                </a:solidFill>
                <a:latin typeface="+mj-lt"/>
                <a:ea typeface="+mj-ea"/>
                <a:cs typeface="+mj-cs"/>
              </a:rPr>
              <a:t>XGBOOST MODEL</a:t>
            </a:r>
          </a:p>
        </p:txBody>
      </p:sp>
      <p:pic>
        <p:nvPicPr>
          <p:cNvPr id="5" name="Picture 4" descr="A screenshot of a computer program&#10;&#10;Description automatically generated">
            <a:extLst>
              <a:ext uri="{FF2B5EF4-FFF2-40B4-BE49-F238E27FC236}">
                <a16:creationId xmlns:a16="http://schemas.microsoft.com/office/drawing/2014/main" id="{9E1427CB-EF52-D22E-5FBF-3A63356509F8}"/>
              </a:ext>
            </a:extLst>
          </p:cNvPr>
          <p:cNvPicPr>
            <a:picLocks noChangeAspect="1"/>
          </p:cNvPicPr>
          <p:nvPr/>
        </p:nvPicPr>
        <p:blipFill>
          <a:blip r:embed="rId2"/>
          <a:stretch>
            <a:fillRect/>
          </a:stretch>
        </p:blipFill>
        <p:spPr>
          <a:xfrm>
            <a:off x="4207933" y="1629342"/>
            <a:ext cx="7347537" cy="3600292"/>
          </a:xfrm>
          <a:prstGeom prst="rect">
            <a:avLst/>
          </a:prstGeom>
        </p:spPr>
      </p:pic>
    </p:spTree>
    <p:extLst>
      <p:ext uri="{BB962C8B-B14F-4D97-AF65-F5344CB8AC3E}">
        <p14:creationId xmlns:p14="http://schemas.microsoft.com/office/powerpoint/2010/main" val="2099009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3"/>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panose="020B0604020202020204"/>
            </a:endParaRPr>
          </a:p>
        </p:txBody>
      </p:sp>
      <p:sp>
        <p:nvSpPr>
          <p:cNvPr id="2" name="Title 1">
            <a:extLst>
              <a:ext uri="{FF2B5EF4-FFF2-40B4-BE49-F238E27FC236}">
                <a16:creationId xmlns:a16="http://schemas.microsoft.com/office/drawing/2014/main" id="{479930B1-D8FC-96D0-814A-3E840DD68336}"/>
              </a:ext>
            </a:extLst>
          </p:cNvPr>
          <p:cNvSpPr>
            <a:spLocks noGrp="1"/>
          </p:cNvSpPr>
          <p:nvPr>
            <p:ph type="title"/>
          </p:nvPr>
        </p:nvSpPr>
        <p:spPr>
          <a:xfrm>
            <a:off x="556533" y="643467"/>
            <a:ext cx="11210924" cy="744836"/>
          </a:xfrm>
        </p:spPr>
        <p:txBody>
          <a:bodyPr spcFirstLastPara="1" vert="horz" wrap="square" lIns="121920" tIns="60960" rIns="121920" bIns="60960" rtlCol="0" anchor="ctr" anchorCtr="0">
            <a:normAutofit/>
          </a:bodyPr>
          <a:lstStyle/>
          <a:p>
            <a:pPr algn="ctr">
              <a:lnSpc>
                <a:spcPct val="90000"/>
              </a:lnSpc>
              <a:spcBef>
                <a:spcPct val="0"/>
              </a:spcBef>
            </a:pPr>
            <a:r>
              <a:rPr lang="en-US" sz="3200" kern="1200">
                <a:solidFill>
                  <a:schemeClr val="bg1"/>
                </a:solidFill>
                <a:latin typeface="+mj-lt"/>
                <a:ea typeface="+mj-ea"/>
                <a:cs typeface="+mj-cs"/>
              </a:rPr>
              <a:t>Comparison</a:t>
            </a:r>
          </a:p>
        </p:txBody>
      </p:sp>
      <p:pic>
        <p:nvPicPr>
          <p:cNvPr id="5" name="Picture 4" descr="A screenshot of a graph&#10;&#10;Description automatically generated">
            <a:extLst>
              <a:ext uri="{FF2B5EF4-FFF2-40B4-BE49-F238E27FC236}">
                <a16:creationId xmlns:a16="http://schemas.microsoft.com/office/drawing/2014/main" id="{BF43FA9D-DA03-63FE-1A47-9AC79EB4DBB5}"/>
              </a:ext>
            </a:extLst>
          </p:cNvPr>
          <p:cNvPicPr>
            <a:picLocks noChangeAspect="1"/>
          </p:cNvPicPr>
          <p:nvPr/>
        </p:nvPicPr>
        <p:blipFill>
          <a:blip r:embed="rId2"/>
          <a:stretch>
            <a:fillRect/>
          </a:stretch>
        </p:blipFill>
        <p:spPr>
          <a:xfrm>
            <a:off x="643468" y="2427404"/>
            <a:ext cx="10905065" cy="2889843"/>
          </a:xfrm>
          <a:prstGeom prst="rect">
            <a:avLst/>
          </a:prstGeom>
        </p:spPr>
      </p:pic>
    </p:spTree>
    <p:extLst>
      <p:ext uri="{BB962C8B-B14F-4D97-AF65-F5344CB8AC3E}">
        <p14:creationId xmlns:p14="http://schemas.microsoft.com/office/powerpoint/2010/main" val="227963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E8C8-6089-061C-3DF8-DA6A7352B314}"/>
              </a:ext>
            </a:extLst>
          </p:cNvPr>
          <p:cNvSpPr>
            <a:spLocks noGrp="1"/>
          </p:cNvSpPr>
          <p:nvPr>
            <p:ph type="title"/>
          </p:nvPr>
        </p:nvSpPr>
        <p:spPr/>
        <p:txBody>
          <a:bodyPr/>
          <a:lstStyle/>
          <a:p>
            <a:r>
              <a:rPr lang="en-US" dirty="0"/>
              <a:t>Results Discussion</a:t>
            </a:r>
          </a:p>
        </p:txBody>
      </p:sp>
      <p:sp>
        <p:nvSpPr>
          <p:cNvPr id="3" name="Text Placeholder 2">
            <a:extLst>
              <a:ext uri="{FF2B5EF4-FFF2-40B4-BE49-F238E27FC236}">
                <a16:creationId xmlns:a16="http://schemas.microsoft.com/office/drawing/2014/main" id="{B8C4CBE8-DC5A-2948-8939-F1AC21D57F1E}"/>
              </a:ext>
            </a:extLst>
          </p:cNvPr>
          <p:cNvSpPr>
            <a:spLocks noGrp="1"/>
          </p:cNvSpPr>
          <p:nvPr>
            <p:ph type="body" idx="1"/>
          </p:nvPr>
        </p:nvSpPr>
        <p:spPr>
          <a:xfrm>
            <a:off x="415600" y="1536633"/>
            <a:ext cx="11428057" cy="4555200"/>
          </a:xfrm>
        </p:spPr>
        <p:txBody>
          <a:bodyPr/>
          <a:lstStyle/>
          <a:p>
            <a:r>
              <a:rPr lang="en-US" sz="2667" dirty="0">
                <a:solidFill>
                  <a:srgbClr val="1F2328"/>
                </a:solidFill>
                <a:latin typeface="-apple-system"/>
              </a:rPr>
              <a:t>Data analysis helped us understand several underlying trends in suicide attempts over the years 1985 and 2016. </a:t>
            </a:r>
          </a:p>
          <a:p>
            <a:r>
              <a:rPr lang="en-US" sz="2667" dirty="0">
                <a:solidFill>
                  <a:srgbClr val="1F2328"/>
                </a:solidFill>
                <a:latin typeface="-apple-system"/>
              </a:rPr>
              <a:t>Coming to the performance of the four machine learning models - Among all the trained models, </a:t>
            </a:r>
            <a:r>
              <a:rPr lang="en-US" sz="2667" dirty="0" err="1">
                <a:solidFill>
                  <a:srgbClr val="1F2328"/>
                </a:solidFill>
                <a:latin typeface="-apple-system"/>
              </a:rPr>
              <a:t>XGBoost</a:t>
            </a:r>
            <a:r>
              <a:rPr lang="en-US" sz="2667" dirty="0">
                <a:solidFill>
                  <a:srgbClr val="1F2328"/>
                </a:solidFill>
                <a:latin typeface="-apple-system"/>
              </a:rPr>
              <a:t> has the highest accuracy and lowest RMSE.</a:t>
            </a:r>
          </a:p>
          <a:p>
            <a:r>
              <a:rPr lang="en-US" sz="2667" dirty="0">
                <a:solidFill>
                  <a:srgbClr val="1F2328"/>
                </a:solidFill>
                <a:latin typeface="-apple-system"/>
              </a:rPr>
              <a:t> This is because </a:t>
            </a:r>
            <a:r>
              <a:rPr lang="en-US" sz="2667" dirty="0" err="1">
                <a:solidFill>
                  <a:srgbClr val="1F2328"/>
                </a:solidFill>
                <a:latin typeface="-apple-system"/>
              </a:rPr>
              <a:t>XGBoost</a:t>
            </a:r>
            <a:r>
              <a:rPr lang="en-US" sz="2667" dirty="0">
                <a:solidFill>
                  <a:srgbClr val="1F2328"/>
                </a:solidFill>
                <a:latin typeface="-apple-system"/>
              </a:rPr>
              <a:t> is very good in execution Speed &amp; model performance. Random forest had an accuracy of 98.3%, followed by Decision Tree and K-Nearest Neighbors with 95.8 and 79.1 % respectively.</a:t>
            </a:r>
            <a:endParaRPr lang="en-US" sz="2667" dirty="0"/>
          </a:p>
        </p:txBody>
      </p:sp>
    </p:spTree>
    <p:extLst>
      <p:ext uri="{BB962C8B-B14F-4D97-AF65-F5344CB8AC3E}">
        <p14:creationId xmlns:p14="http://schemas.microsoft.com/office/powerpoint/2010/main" val="1119703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FE94-B87E-6106-5144-A875C2AFDB7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F3282AF5-29F2-999B-DE55-6AFACF6C77FA}"/>
              </a:ext>
            </a:extLst>
          </p:cNvPr>
          <p:cNvSpPr>
            <a:spLocks noGrp="1"/>
          </p:cNvSpPr>
          <p:nvPr>
            <p:ph type="body" idx="1"/>
          </p:nvPr>
        </p:nvSpPr>
        <p:spPr>
          <a:xfrm>
            <a:off x="415600" y="1536633"/>
            <a:ext cx="11360800" cy="4555200"/>
          </a:xfrm>
        </p:spPr>
        <p:txBody>
          <a:bodyPr/>
          <a:lstStyle/>
          <a:p>
            <a:r>
              <a:rPr lang="en-US" sz="2133" dirty="0">
                <a:solidFill>
                  <a:srgbClr val="1F2328"/>
                </a:solidFill>
                <a:latin typeface="-apple-system"/>
              </a:rPr>
              <a:t>This analysis was aimed at explaining how different machine learning algorithms can be used in predicting suicide rates based on relevant factors collected in the dataset. </a:t>
            </a:r>
          </a:p>
          <a:p>
            <a:r>
              <a:rPr lang="en-US" sz="2133" dirty="0">
                <a:solidFill>
                  <a:srgbClr val="1F2328"/>
                </a:solidFill>
                <a:latin typeface="-apple-system"/>
              </a:rPr>
              <a:t>Although there have been several successful high precision models, there is still potential for development. Preliminary data analysis showed some surprising findings which includes teen men are more likely to commit suicide. </a:t>
            </a:r>
          </a:p>
          <a:p>
            <a:r>
              <a:rPr lang="en-US" sz="2133" dirty="0">
                <a:solidFill>
                  <a:srgbClr val="1F2328"/>
                </a:solidFill>
                <a:latin typeface="-apple-system"/>
              </a:rPr>
              <a:t>Machine learning algorithms like </a:t>
            </a:r>
            <a:r>
              <a:rPr lang="en-US" sz="2133" dirty="0" err="1">
                <a:solidFill>
                  <a:srgbClr val="1F2328"/>
                </a:solidFill>
                <a:latin typeface="-apple-system"/>
              </a:rPr>
              <a:t>XGBoost</a:t>
            </a:r>
            <a:r>
              <a:rPr lang="en-US" sz="2133" dirty="0">
                <a:solidFill>
                  <a:srgbClr val="1F2328"/>
                </a:solidFill>
                <a:latin typeface="-apple-system"/>
              </a:rPr>
              <a:t> and Random Forest Regression consistently outperformed other algorithms and had the highest accuracy and precision. </a:t>
            </a:r>
          </a:p>
          <a:p>
            <a:r>
              <a:rPr lang="en-US" sz="2133" dirty="0">
                <a:solidFill>
                  <a:srgbClr val="1F2328"/>
                </a:solidFill>
                <a:latin typeface="-apple-system"/>
              </a:rPr>
              <a:t>The analysis carried out will also provide knowledge about areas of improvement to the government and other organizations working towards suicide prevention and counselling so that effective steps can be taken.</a:t>
            </a:r>
            <a:endParaRPr lang="en-US" sz="2133" dirty="0"/>
          </a:p>
        </p:txBody>
      </p:sp>
    </p:spTree>
    <p:extLst>
      <p:ext uri="{BB962C8B-B14F-4D97-AF65-F5344CB8AC3E}">
        <p14:creationId xmlns:p14="http://schemas.microsoft.com/office/powerpoint/2010/main" val="4191302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1322-BB78-41FE-14E2-792ACD4B169A}"/>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8B7F39A7-1807-16F0-4484-768B9C454B55}"/>
              </a:ext>
            </a:extLst>
          </p:cNvPr>
          <p:cNvSpPr>
            <a:spLocks noGrp="1"/>
          </p:cNvSpPr>
          <p:nvPr>
            <p:ph type="body" idx="1"/>
          </p:nvPr>
        </p:nvSpPr>
        <p:spPr>
          <a:xfrm>
            <a:off x="415600" y="1536633"/>
            <a:ext cx="11360800" cy="4555200"/>
          </a:xfrm>
        </p:spPr>
        <p:txBody>
          <a:bodyPr/>
          <a:lstStyle/>
          <a:p>
            <a:pPr algn="l">
              <a:buFont typeface="Arial" panose="020B0604020202020204" pitchFamily="34" charset="0"/>
              <a:buChar char="•"/>
            </a:pPr>
            <a:r>
              <a:rPr lang="en-US" sz="3200" dirty="0">
                <a:solidFill>
                  <a:srgbClr val="1F2328"/>
                </a:solidFill>
                <a:latin typeface="-apple-system"/>
              </a:rPr>
              <a:t>This project can be further improvised by combining multiple data sets related to suicides and performing in-depth analysis.</a:t>
            </a:r>
          </a:p>
          <a:p>
            <a:pPr algn="l">
              <a:buFont typeface="Arial" panose="020B0604020202020204" pitchFamily="34" charset="0"/>
              <a:buChar char="•"/>
            </a:pPr>
            <a:r>
              <a:rPr lang="en-US" sz="3200" dirty="0">
                <a:solidFill>
                  <a:srgbClr val="1F2328"/>
                </a:solidFill>
                <a:latin typeface="-apple-system"/>
              </a:rPr>
              <a:t>Some statistical tests- hypothesis testing can be performed which can extract valuable insights.</a:t>
            </a:r>
          </a:p>
          <a:p>
            <a:pPr algn="l">
              <a:buFont typeface="Arial" panose="020B0604020202020204" pitchFamily="34" charset="0"/>
              <a:buChar char="•"/>
            </a:pPr>
            <a:r>
              <a:rPr lang="en-US" sz="3200" dirty="0">
                <a:solidFill>
                  <a:srgbClr val="1F2328"/>
                </a:solidFill>
                <a:latin typeface="-apple-system"/>
              </a:rPr>
              <a:t>Sentiment Analysis can be used to figure out in which social media people feel more free to talk about their mental health.</a:t>
            </a:r>
          </a:p>
          <a:p>
            <a:endParaRPr lang="en-US" dirty="0"/>
          </a:p>
        </p:txBody>
      </p:sp>
    </p:spTree>
    <p:extLst>
      <p:ext uri="{BB962C8B-B14F-4D97-AF65-F5344CB8AC3E}">
        <p14:creationId xmlns:p14="http://schemas.microsoft.com/office/powerpoint/2010/main" val="249127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3055" y="868251"/>
            <a:ext cx="8490400" cy="5454400"/>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4" name="Picture 393" descr="Many question marks on black background">
            <a:extLst>
              <a:ext uri="{FF2B5EF4-FFF2-40B4-BE49-F238E27FC236}">
                <a16:creationId xmlns:a16="http://schemas.microsoft.com/office/drawing/2014/main" id="{C91F67B0-46F3-7FE1-6818-16C21D6B1192}"/>
              </a:ext>
            </a:extLst>
          </p:cNvPr>
          <p:cNvPicPr>
            <a:picLocks noChangeAspect="1"/>
          </p:cNvPicPr>
          <p:nvPr/>
        </p:nvPicPr>
        <p:blipFill rotWithShape="1">
          <a:blip r:embed="rId2"/>
          <a:srcRect l="51877" r="2" b="2"/>
          <a:stretch/>
        </p:blipFill>
        <p:spPr>
          <a:xfrm>
            <a:off x="-1" y="-2"/>
            <a:ext cx="5410198" cy="6858002"/>
          </a:xfrm>
          <a:prstGeom prst="rect">
            <a:avLst/>
          </a:prstGeom>
        </p:spPr>
      </p:pic>
      <p:sp useBgFill="1">
        <p:nvSpPr>
          <p:cNvPr id="400" name="Rectangle 39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2CA2B-77BF-48D7-A448-7952D52C7377}"/>
              </a:ext>
            </a:extLst>
          </p:cNvPr>
          <p:cNvSpPr>
            <a:spLocks noGrp="1"/>
          </p:cNvSpPr>
          <p:nvPr>
            <p:ph type="title"/>
          </p:nvPr>
        </p:nvSpPr>
        <p:spPr>
          <a:xfrm>
            <a:off x="6115317" y="405685"/>
            <a:ext cx="5464968" cy="1559301"/>
          </a:xfrm>
        </p:spPr>
        <p:txBody>
          <a:bodyPr>
            <a:normAutofit/>
          </a:bodyPr>
          <a:lstStyle/>
          <a:p>
            <a:r>
              <a:rPr lang="en-US" sz="4000" dirty="0">
                <a:solidFill>
                  <a:schemeClr val="accent2">
                    <a:lumMod val="75000"/>
                  </a:schemeClr>
                </a:solidFill>
              </a:rPr>
              <a:t>Motivation : </a:t>
            </a:r>
          </a:p>
        </p:txBody>
      </p:sp>
      <p:sp>
        <p:nvSpPr>
          <p:cNvPr id="179" name="Text Placeholder 2">
            <a:extLst>
              <a:ext uri="{FF2B5EF4-FFF2-40B4-BE49-F238E27FC236}">
                <a16:creationId xmlns:a16="http://schemas.microsoft.com/office/drawing/2014/main" id="{7195F9CB-49E0-4EDB-9406-9B7DA19493D2}"/>
              </a:ext>
            </a:extLst>
          </p:cNvPr>
          <p:cNvSpPr>
            <a:spLocks noGrp="1"/>
          </p:cNvSpPr>
          <p:nvPr>
            <p:ph idx="1"/>
          </p:nvPr>
        </p:nvSpPr>
        <p:spPr>
          <a:xfrm>
            <a:off x="6115317" y="2743200"/>
            <a:ext cx="5247340" cy="3496878"/>
          </a:xfrm>
        </p:spPr>
        <p:txBody>
          <a:bodyPr anchor="ctr">
            <a:normAutofit/>
          </a:bodyPr>
          <a:lstStyle/>
          <a:p>
            <a:r>
              <a:rPr lang="en-US" sz="1100" dirty="0">
                <a:latin typeface="Century Schoolbook" panose="02040604050505020304" pitchFamily="18" charset="0"/>
              </a:rPr>
              <a:t>The project focuses on employing machine learning algorithms to accurately predict suicide attempts by analyzing various factors such as depression, economic conditions, societal factors, and incurable diseases. The goal is to utilize preliminary data analysis and machine learning models to understand the trends in suicide attempts and the impact of different factors.</a:t>
            </a:r>
          </a:p>
          <a:p>
            <a:r>
              <a:rPr lang="en-US" sz="1100" dirty="0">
                <a:latin typeface="Century Schoolbook" panose="02040604050505020304" pitchFamily="18" charset="0"/>
              </a:rPr>
              <a:t>The project is chosen due to the increasing concern over suicides globally, with an estimated 800,000 people dying by suicide each year. It addresses a significant gap in predicting suicide attempts with higher accuracy, aiming to contribute to suicide prevention efforts effectively.</a:t>
            </a:r>
          </a:p>
          <a:p>
            <a:r>
              <a:rPr lang="en-US" sz="1100" dirty="0">
                <a:latin typeface="Century Schoolbook" panose="02040604050505020304" pitchFamily="18" charset="0"/>
              </a:rPr>
              <a:t>The research question explores whether machine learning algorithms can accurately predict suicide rates and identify influential factors, thereby aiding in the development of targeted suicide prevention strategies.</a:t>
            </a:r>
            <a:endParaRPr lang="en-US" sz="1100" dirty="0"/>
          </a:p>
        </p:txBody>
      </p:sp>
    </p:spTree>
    <p:extLst>
      <p:ext uri="{BB962C8B-B14F-4D97-AF65-F5344CB8AC3E}">
        <p14:creationId xmlns:p14="http://schemas.microsoft.com/office/powerpoint/2010/main" val="651621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pic>
        <p:nvPicPr>
          <p:cNvPr id="140" name="Google Shape;140;p5" descr="Financial graphs on a dark display"/>
          <p:cNvPicPr preferRelativeResize="0"/>
          <p:nvPr/>
        </p:nvPicPr>
        <p:blipFill rotWithShape="1">
          <a:blip r:embed="rId3">
            <a:alphaModFix/>
          </a:blip>
          <a:srcRect t="2834"/>
          <a:stretch/>
        </p:blipFill>
        <p:spPr>
          <a:xfrm>
            <a:off x="0" y="0"/>
            <a:ext cx="11292820" cy="6857990"/>
          </a:xfrm>
          <a:prstGeom prst="rect">
            <a:avLst/>
          </a:prstGeom>
          <a:noFill/>
          <a:ln>
            <a:noFill/>
          </a:ln>
        </p:spPr>
      </p:pic>
      <p:sp>
        <p:nvSpPr>
          <p:cNvPr id="141" name="Google Shape;141;p5"/>
          <p:cNvSpPr/>
          <p:nvPr/>
        </p:nvSpPr>
        <p:spPr>
          <a:xfrm>
            <a:off x="3559481" y="0"/>
            <a:ext cx="7737169" cy="6858000"/>
          </a:xfrm>
          <a:prstGeom prst="rect">
            <a:avLst/>
          </a:prstGeom>
          <a:solidFill>
            <a:srgbClr val="0C0C0C">
              <a:alpha val="8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entury Schoolbook"/>
              <a:buNone/>
            </a:pPr>
            <a:endParaRPr sz="1800" b="0" i="0" u="none" strike="noStrike" cap="none" dirty="0">
              <a:solidFill>
                <a:srgbClr val="FFFFFF"/>
              </a:solidFill>
              <a:latin typeface="Century Schoolbook"/>
              <a:ea typeface="Century Schoolbook"/>
              <a:cs typeface="Century Schoolbook"/>
              <a:sym typeface="Century Schoolbook"/>
            </a:endParaRPr>
          </a:p>
        </p:txBody>
      </p:sp>
      <p:sp>
        <p:nvSpPr>
          <p:cNvPr id="142" name="Google Shape;142;p5"/>
          <p:cNvSpPr txBox="1">
            <a:spLocks noGrp="1"/>
          </p:cNvSpPr>
          <p:nvPr>
            <p:ph type="title"/>
          </p:nvPr>
        </p:nvSpPr>
        <p:spPr>
          <a:xfrm>
            <a:off x="91151" y="169748"/>
            <a:ext cx="104792" cy="72843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4400"/>
              <a:buFont typeface="Century Schoolbook"/>
              <a:buNone/>
            </a:pPr>
            <a:r>
              <a:rPr lang="en-US" sz="4000" dirty="0">
                <a:solidFill>
                  <a:schemeClr val="lt1"/>
                </a:solidFill>
              </a:rPr>
              <a:t> :</a:t>
            </a:r>
            <a:endParaRPr sz="4000" dirty="0"/>
          </a:p>
        </p:txBody>
      </p:sp>
      <p:graphicFrame>
        <p:nvGraphicFramePr>
          <p:cNvPr id="145" name="Google Shape;143;p5">
            <a:extLst>
              <a:ext uri="{FF2B5EF4-FFF2-40B4-BE49-F238E27FC236}">
                <a16:creationId xmlns:a16="http://schemas.microsoft.com/office/drawing/2014/main" id="{1932A475-ED69-7CAC-71CA-1AF6DF580105}"/>
              </a:ext>
            </a:extLst>
          </p:cNvPr>
          <p:cNvGraphicFramePr>
            <a:graphicFrameLocks noGrp="1"/>
          </p:cNvGraphicFramePr>
          <p:nvPr>
            <p:ph idx="1"/>
            <p:extLst>
              <p:ext uri="{D42A27DB-BD31-4B8C-83A1-F6EECF244321}">
                <p14:modId xmlns:p14="http://schemas.microsoft.com/office/powerpoint/2010/main" val="412486120"/>
              </p:ext>
            </p:extLst>
          </p:nvPr>
        </p:nvGraphicFramePr>
        <p:xfrm>
          <a:off x="195943" y="1023031"/>
          <a:ext cx="10961913" cy="58349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numbers on a digital display">
            <a:extLst>
              <a:ext uri="{FF2B5EF4-FFF2-40B4-BE49-F238E27FC236}">
                <a16:creationId xmlns:a16="http://schemas.microsoft.com/office/drawing/2014/main" id="{D7B0AA6E-F95A-CF9A-56CC-DA976622C995}"/>
              </a:ext>
            </a:extLst>
          </p:cNvPr>
          <p:cNvPicPr>
            <a:picLocks noChangeAspect="1"/>
          </p:cNvPicPr>
          <p:nvPr/>
        </p:nvPicPr>
        <p:blipFill rotWithShape="1">
          <a:blip r:embed="rId2"/>
          <a:srcRect l="14218" t="6484" r="16927" b="-1"/>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9752B9-34E4-D13D-7670-7D4F37B91513}"/>
              </a:ext>
            </a:extLst>
          </p:cNvPr>
          <p:cNvSpPr>
            <a:spLocks noGrp="1"/>
          </p:cNvSpPr>
          <p:nvPr>
            <p:ph type="title"/>
          </p:nvPr>
        </p:nvSpPr>
        <p:spPr>
          <a:xfrm>
            <a:off x="371094" y="1161288"/>
            <a:ext cx="3438144" cy="1124712"/>
          </a:xfrm>
        </p:spPr>
        <p:txBody>
          <a:bodyPr anchor="b">
            <a:normAutofit/>
          </a:bodyPr>
          <a:lstStyle/>
          <a:p>
            <a:r>
              <a:rPr lang="en-US" sz="2800" dirty="0">
                <a:solidFill>
                  <a:schemeClr val="accent2">
                    <a:lumMod val="75000"/>
                  </a:schemeClr>
                </a:solidFill>
              </a:rPr>
              <a:t>Introduction to the Dataset</a:t>
            </a:r>
          </a:p>
        </p:txBody>
      </p:sp>
      <p:sp>
        <p:nvSpPr>
          <p:cNvPr id="35" name="Rectangle 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57A2330-4E58-53A5-F1FF-A7D9575E1596}"/>
              </a:ext>
            </a:extLst>
          </p:cNvPr>
          <p:cNvSpPr>
            <a:spLocks noGrp="1"/>
          </p:cNvSpPr>
          <p:nvPr>
            <p:ph idx="1"/>
          </p:nvPr>
        </p:nvSpPr>
        <p:spPr>
          <a:xfrm>
            <a:off x="371094" y="2718054"/>
            <a:ext cx="5846826" cy="3041258"/>
          </a:xfrm>
        </p:spPr>
        <p:txBody>
          <a:bodyPr anchor="t">
            <a:normAutofit/>
          </a:bodyPr>
          <a:lstStyle/>
          <a:p>
            <a:r>
              <a:rPr lang="en-US" sz="1600" dirty="0"/>
              <a:t>Data will be studied : The dataset, "Suicide Rates Overview 1985 to 2016," contains various attributes correlated with global suicide rates, including country, year, sex, age, generation, GDP per capita, and HDI for the year.</a:t>
            </a:r>
          </a:p>
          <a:p>
            <a:r>
              <a:rPr lang="en-US" sz="1600" dirty="0"/>
              <a:t>Size : The dataset comprises 27,820 rows and 12 columns.</a:t>
            </a:r>
          </a:p>
          <a:p>
            <a:r>
              <a:rPr lang="en-US" sz="1600" dirty="0"/>
              <a:t>Source of the dataset:  It is sourced from Kaggle and compiled from datasets provided by the United Nations Development Program (HDI), World Bank, World Health Organization, and </a:t>
            </a:r>
            <a:r>
              <a:rPr lang="en-US" sz="1600" dirty="0" err="1"/>
              <a:t>Szmali</a:t>
            </a:r>
            <a:r>
              <a:rPr lang="en-US" sz="1600" dirty="0"/>
              <a:t>. The data includes information from over 100 countries spanning from 1985 to 2016.</a:t>
            </a:r>
          </a:p>
          <a:p>
            <a:r>
              <a:rPr lang="en-IN" sz="1100" b="1" i="0" u="sng" dirty="0">
                <a:solidFill>
                  <a:srgbClr val="E6EDF3"/>
                </a:solidFill>
                <a:effectLst/>
                <a:latin typeface="-apple-system"/>
                <a:hlinkClick r:id="rId3"/>
              </a:rPr>
              <a:t>https://www.kaggle.com/datasets/russellyates88/suicide-rates-overview-1985-to-2016</a:t>
            </a:r>
            <a:endParaRPr lang="en-US" sz="1600" dirty="0"/>
          </a:p>
        </p:txBody>
      </p:sp>
    </p:spTree>
    <p:extLst>
      <p:ext uri="{BB962C8B-B14F-4D97-AF65-F5344CB8AC3E}">
        <p14:creationId xmlns:p14="http://schemas.microsoft.com/office/powerpoint/2010/main" val="412221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8446-C633-FAC4-0581-5652F2072E9A}"/>
              </a:ext>
            </a:extLst>
          </p:cNvPr>
          <p:cNvSpPr>
            <a:spLocks noGrp="1"/>
          </p:cNvSpPr>
          <p:nvPr>
            <p:ph type="title"/>
          </p:nvPr>
        </p:nvSpPr>
        <p:spPr/>
        <p:txBody>
          <a:bodyPr/>
          <a:lstStyle/>
          <a:p>
            <a:r>
              <a:rPr lang="en-US" dirty="0"/>
              <a:t>Dataset Description</a:t>
            </a:r>
          </a:p>
        </p:txBody>
      </p:sp>
      <p:sp>
        <p:nvSpPr>
          <p:cNvPr id="3" name="Text Placeholder 2">
            <a:extLst>
              <a:ext uri="{FF2B5EF4-FFF2-40B4-BE49-F238E27FC236}">
                <a16:creationId xmlns:a16="http://schemas.microsoft.com/office/drawing/2014/main" id="{F2BC1200-A8E1-5917-0E81-2ABF511DF399}"/>
              </a:ext>
            </a:extLst>
          </p:cNvPr>
          <p:cNvSpPr>
            <a:spLocks noGrp="1"/>
          </p:cNvSpPr>
          <p:nvPr>
            <p:ph type="body" idx="1"/>
          </p:nvPr>
        </p:nvSpPr>
        <p:spPr/>
        <p:txBody>
          <a:bodyPr/>
          <a:lstStyle/>
          <a:p>
            <a:pPr algn="l">
              <a:buFont typeface="+mj-lt"/>
              <a:buAutoNum type="arabicPeriod"/>
            </a:pPr>
            <a:r>
              <a:rPr lang="en-US" b="0" i="0" dirty="0">
                <a:solidFill>
                  <a:srgbClr val="1F2328"/>
                </a:solidFill>
                <a:effectLst/>
                <a:latin typeface="-apple-system"/>
              </a:rPr>
              <a:t>Data Source: </a:t>
            </a:r>
            <a:r>
              <a:rPr lang="en-US" b="1" i="0" u="sng" dirty="0">
                <a:solidFill>
                  <a:srgbClr val="1F2328"/>
                </a:solidFill>
                <a:effectLst/>
                <a:latin typeface="-apple-system"/>
                <a:hlinkClick r:id="rId2"/>
              </a:rPr>
              <a:t>https://www.kaggle.com/datasets/russellyates88/suicide-rates-overview-1985-to-2016</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Data Size : </a:t>
            </a:r>
            <a:r>
              <a:rPr lang="en-US" b="1" i="0" dirty="0">
                <a:solidFill>
                  <a:srgbClr val="1F2328"/>
                </a:solidFill>
                <a:effectLst/>
                <a:latin typeface="-apple-system"/>
              </a:rPr>
              <a:t>3MB</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Data Shape : </a:t>
            </a:r>
            <a:r>
              <a:rPr lang="en-US" b="1" i="0" dirty="0">
                <a:solidFill>
                  <a:srgbClr val="1F2328"/>
                </a:solidFill>
                <a:effectLst/>
                <a:latin typeface="-apple-system"/>
              </a:rPr>
              <a:t>30000 Rows and 12 Columns</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Time Period: </a:t>
            </a:r>
            <a:r>
              <a:rPr lang="en-US" b="1" i="0" dirty="0">
                <a:solidFill>
                  <a:srgbClr val="1F2328"/>
                </a:solidFill>
                <a:effectLst/>
                <a:latin typeface="-apple-system"/>
              </a:rPr>
              <a:t>1985 to 2016</a:t>
            </a:r>
            <a:endParaRPr lang="en-US" b="0" i="0" dirty="0">
              <a:solidFill>
                <a:srgbClr val="1F2328"/>
              </a:solidFill>
              <a:effectLst/>
              <a:latin typeface="-apple-system"/>
            </a:endParaRPr>
          </a:p>
          <a:p>
            <a:endParaRPr lang="en-US" dirty="0"/>
          </a:p>
        </p:txBody>
      </p:sp>
      <p:sp>
        <p:nvSpPr>
          <p:cNvPr id="4" name="Text Placeholder 3">
            <a:extLst>
              <a:ext uri="{FF2B5EF4-FFF2-40B4-BE49-F238E27FC236}">
                <a16:creationId xmlns:a16="http://schemas.microsoft.com/office/drawing/2014/main" id="{0DD0A7C4-BBB9-B056-8825-D877CC72C2C2}"/>
              </a:ext>
            </a:extLst>
          </p:cNvPr>
          <p:cNvSpPr>
            <a:spLocks noGrp="1"/>
          </p:cNvSpPr>
          <p:nvPr>
            <p:ph type="body" idx="2"/>
          </p:nvPr>
        </p:nvSpPr>
        <p:spPr/>
        <p:txBody>
          <a:bodyPr/>
          <a:lstStyle/>
          <a:p>
            <a:r>
              <a:rPr lang="en-US" b="0" i="0" dirty="0">
                <a:solidFill>
                  <a:srgbClr val="1F2328"/>
                </a:solidFill>
                <a:effectLst/>
                <a:latin typeface="-apple-system"/>
              </a:rPr>
              <a:t>Dataset Columns</a:t>
            </a:r>
          </a:p>
          <a:p>
            <a:endParaRPr lang="en-US" dirty="0"/>
          </a:p>
        </p:txBody>
      </p:sp>
      <p:pic>
        <p:nvPicPr>
          <p:cNvPr id="6" name="Picture 5" descr="A screenshot of a computer&#10;&#10;Description automatically generated">
            <a:extLst>
              <a:ext uri="{FF2B5EF4-FFF2-40B4-BE49-F238E27FC236}">
                <a16:creationId xmlns:a16="http://schemas.microsoft.com/office/drawing/2014/main" id="{1E76CBD1-A9BB-F723-3EF7-585F1B5FE8BF}"/>
              </a:ext>
            </a:extLst>
          </p:cNvPr>
          <p:cNvPicPr>
            <a:picLocks noChangeAspect="1"/>
          </p:cNvPicPr>
          <p:nvPr/>
        </p:nvPicPr>
        <p:blipFill>
          <a:blip r:embed="rId3"/>
          <a:stretch>
            <a:fillRect/>
          </a:stretch>
        </p:blipFill>
        <p:spPr>
          <a:xfrm>
            <a:off x="6611826" y="2200066"/>
            <a:ext cx="4995949" cy="3791601"/>
          </a:xfrm>
          <a:prstGeom prst="rect">
            <a:avLst/>
          </a:prstGeom>
        </p:spPr>
      </p:pic>
    </p:spTree>
    <p:extLst>
      <p:ext uri="{BB962C8B-B14F-4D97-AF65-F5344CB8AC3E}">
        <p14:creationId xmlns:p14="http://schemas.microsoft.com/office/powerpoint/2010/main" val="354902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023E-D7B3-54ED-F317-34CA5FD2A354}"/>
              </a:ext>
            </a:extLst>
          </p:cNvPr>
          <p:cNvSpPr>
            <a:spLocks noGrp="1"/>
          </p:cNvSpPr>
          <p:nvPr>
            <p:ph type="title"/>
          </p:nvPr>
        </p:nvSpPr>
        <p:spPr/>
        <p:txBody>
          <a:bodyPr/>
          <a:lstStyle/>
          <a:p>
            <a:r>
              <a:rPr lang="en-US" dirty="0"/>
              <a:t>Population Over Years</a:t>
            </a:r>
          </a:p>
        </p:txBody>
      </p:sp>
      <p:sp>
        <p:nvSpPr>
          <p:cNvPr id="3" name="Text Placeholder 2">
            <a:extLst>
              <a:ext uri="{FF2B5EF4-FFF2-40B4-BE49-F238E27FC236}">
                <a16:creationId xmlns:a16="http://schemas.microsoft.com/office/drawing/2014/main" id="{0957A908-9E25-2C4A-FE51-1AF80375A050}"/>
              </a:ext>
            </a:extLst>
          </p:cNvPr>
          <p:cNvSpPr>
            <a:spLocks noGrp="1"/>
          </p:cNvSpPr>
          <p:nvPr>
            <p:ph type="body" idx="1"/>
          </p:nvPr>
        </p:nvSpPr>
        <p:spPr/>
        <p:txBody>
          <a:bodyPr/>
          <a:lstStyle/>
          <a:p>
            <a:pPr marL="152396" indent="0">
              <a:buNone/>
            </a:pPr>
            <a:endParaRPr lang="en-US" dirty="0"/>
          </a:p>
        </p:txBody>
      </p:sp>
      <p:pic>
        <p:nvPicPr>
          <p:cNvPr id="5" name="Picture 4" descr="A graph showing the growth of population&#10;&#10;Description automatically generated">
            <a:extLst>
              <a:ext uri="{FF2B5EF4-FFF2-40B4-BE49-F238E27FC236}">
                <a16:creationId xmlns:a16="http://schemas.microsoft.com/office/drawing/2014/main" id="{8715AF3E-B3D9-870D-7FD1-1D22B8081AA8}"/>
              </a:ext>
            </a:extLst>
          </p:cNvPr>
          <p:cNvPicPr>
            <a:picLocks noChangeAspect="1"/>
          </p:cNvPicPr>
          <p:nvPr/>
        </p:nvPicPr>
        <p:blipFill>
          <a:blip r:embed="rId2"/>
          <a:stretch>
            <a:fillRect/>
          </a:stretch>
        </p:blipFill>
        <p:spPr>
          <a:xfrm>
            <a:off x="1488745" y="1757299"/>
            <a:ext cx="9027713" cy="4427835"/>
          </a:xfrm>
          <a:prstGeom prst="rect">
            <a:avLst/>
          </a:prstGeom>
        </p:spPr>
      </p:pic>
    </p:spTree>
    <p:extLst>
      <p:ext uri="{BB962C8B-B14F-4D97-AF65-F5344CB8AC3E}">
        <p14:creationId xmlns:p14="http://schemas.microsoft.com/office/powerpoint/2010/main" val="391207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Suicides &amp; Suicide rate Over Years</a:t>
            </a:r>
          </a:p>
        </p:txBody>
      </p:sp>
      <p:sp>
        <p:nvSpPr>
          <p:cNvPr id="3" name="Text Placeholder 2"/>
          <p:cNvSpPr>
            <a:spLocks noGrp="1"/>
          </p:cNvSpPr>
          <p:nvPr>
            <p:ph type="body" idx="1"/>
          </p:nvPr>
        </p:nvSpPr>
        <p:spPr/>
        <p:txBody>
          <a:bodyPr/>
          <a:lstStyle/>
          <a:p>
            <a:endParaRPr lang="en-US" dirty="0"/>
          </a:p>
        </p:txBody>
      </p:sp>
      <p:pic>
        <p:nvPicPr>
          <p:cNvPr id="6" name="Picture 5" descr="A graph of suicides&#10;&#10;Description automatically generated">
            <a:extLst>
              <a:ext uri="{FF2B5EF4-FFF2-40B4-BE49-F238E27FC236}">
                <a16:creationId xmlns:a16="http://schemas.microsoft.com/office/drawing/2014/main" id="{6160B1AF-C756-0DA0-B0D4-584F4A84C5A9}"/>
              </a:ext>
            </a:extLst>
          </p:cNvPr>
          <p:cNvPicPr>
            <a:picLocks noChangeAspect="1"/>
          </p:cNvPicPr>
          <p:nvPr/>
        </p:nvPicPr>
        <p:blipFill>
          <a:blip r:embed="rId2"/>
          <a:stretch>
            <a:fillRect/>
          </a:stretch>
        </p:blipFill>
        <p:spPr>
          <a:xfrm>
            <a:off x="414575" y="1696995"/>
            <a:ext cx="5747328" cy="4488139"/>
          </a:xfrm>
          <a:prstGeom prst="rect">
            <a:avLst/>
          </a:prstGeom>
        </p:spPr>
      </p:pic>
      <p:pic>
        <p:nvPicPr>
          <p:cNvPr id="9" name="Picture 8" descr="A graph with a line graph&#10;&#10;Description automatically generated">
            <a:extLst>
              <a:ext uri="{FF2B5EF4-FFF2-40B4-BE49-F238E27FC236}">
                <a16:creationId xmlns:a16="http://schemas.microsoft.com/office/drawing/2014/main" id="{884AC7FC-AEC5-A544-75D7-9D4ECE567883}"/>
              </a:ext>
            </a:extLst>
          </p:cNvPr>
          <p:cNvPicPr>
            <a:picLocks noChangeAspect="1"/>
          </p:cNvPicPr>
          <p:nvPr/>
        </p:nvPicPr>
        <p:blipFill>
          <a:blip r:embed="rId3"/>
          <a:stretch>
            <a:fillRect/>
          </a:stretch>
        </p:blipFill>
        <p:spPr>
          <a:xfrm>
            <a:off x="6000976" y="1629933"/>
            <a:ext cx="5548475" cy="455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3340-96A0-2A9A-E6A6-FE749126E6E9}"/>
              </a:ext>
            </a:extLst>
          </p:cNvPr>
          <p:cNvSpPr>
            <a:spLocks noGrp="1"/>
          </p:cNvSpPr>
          <p:nvPr>
            <p:ph type="title"/>
          </p:nvPr>
        </p:nvSpPr>
        <p:spPr/>
        <p:txBody>
          <a:bodyPr/>
          <a:lstStyle/>
          <a:p>
            <a:r>
              <a:rPr lang="en-US" sz="3200" dirty="0"/>
              <a:t>Top 15 countries by Number of Suicides &amp; Suicide Rate</a:t>
            </a:r>
          </a:p>
        </p:txBody>
      </p:sp>
      <p:sp>
        <p:nvSpPr>
          <p:cNvPr id="3" name="Text Placeholder 2">
            <a:extLst>
              <a:ext uri="{FF2B5EF4-FFF2-40B4-BE49-F238E27FC236}">
                <a16:creationId xmlns:a16="http://schemas.microsoft.com/office/drawing/2014/main" id="{E9DDD646-C611-3DAF-444D-612129730406}"/>
              </a:ext>
            </a:extLst>
          </p:cNvPr>
          <p:cNvSpPr>
            <a:spLocks noGrp="1"/>
          </p:cNvSpPr>
          <p:nvPr>
            <p:ph type="body" idx="1"/>
          </p:nvPr>
        </p:nvSpPr>
        <p:spPr/>
        <p:txBody>
          <a:bodyPr/>
          <a:lstStyle/>
          <a:p>
            <a:endParaRPr lang="en-US" dirty="0"/>
          </a:p>
        </p:txBody>
      </p:sp>
      <p:pic>
        <p:nvPicPr>
          <p:cNvPr id="5" name="Picture 4" descr="A graph of suicides&#10;&#10;Description automatically generated">
            <a:extLst>
              <a:ext uri="{FF2B5EF4-FFF2-40B4-BE49-F238E27FC236}">
                <a16:creationId xmlns:a16="http://schemas.microsoft.com/office/drawing/2014/main" id="{09401E26-7A28-45A5-257B-D7BFDAC83246}"/>
              </a:ext>
            </a:extLst>
          </p:cNvPr>
          <p:cNvPicPr>
            <a:picLocks noChangeAspect="1"/>
          </p:cNvPicPr>
          <p:nvPr/>
        </p:nvPicPr>
        <p:blipFill>
          <a:blip r:embed="rId2"/>
          <a:stretch>
            <a:fillRect/>
          </a:stretch>
        </p:blipFill>
        <p:spPr>
          <a:xfrm>
            <a:off x="415600" y="1565189"/>
            <a:ext cx="5894509" cy="4619945"/>
          </a:xfrm>
          <a:prstGeom prst="rect">
            <a:avLst/>
          </a:prstGeom>
        </p:spPr>
      </p:pic>
      <p:pic>
        <p:nvPicPr>
          <p:cNvPr id="7" name="Picture 6" descr="A graph of blue and white bars&#10;&#10;Description automatically generated">
            <a:extLst>
              <a:ext uri="{FF2B5EF4-FFF2-40B4-BE49-F238E27FC236}">
                <a16:creationId xmlns:a16="http://schemas.microsoft.com/office/drawing/2014/main" id="{F81C1DA9-41F8-D357-6164-3B1B1F45D145}"/>
              </a:ext>
            </a:extLst>
          </p:cNvPr>
          <p:cNvPicPr>
            <a:picLocks noChangeAspect="1"/>
          </p:cNvPicPr>
          <p:nvPr/>
        </p:nvPicPr>
        <p:blipFill>
          <a:blip r:embed="rId3"/>
          <a:stretch>
            <a:fillRect/>
          </a:stretch>
        </p:blipFill>
        <p:spPr>
          <a:xfrm>
            <a:off x="5982064" y="1565189"/>
            <a:ext cx="5794337" cy="4917988"/>
          </a:xfrm>
          <a:prstGeom prst="rect">
            <a:avLst/>
          </a:prstGeom>
        </p:spPr>
      </p:pic>
    </p:spTree>
    <p:extLst>
      <p:ext uri="{BB962C8B-B14F-4D97-AF65-F5344CB8AC3E}">
        <p14:creationId xmlns:p14="http://schemas.microsoft.com/office/powerpoint/2010/main" val="3392849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26256</TotalTime>
  <Words>969</Words>
  <Application>Microsoft Office PowerPoint</Application>
  <PresentationFormat>Widescreen</PresentationFormat>
  <Paragraphs>65</Paragraphs>
  <Slides>26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Century Schoolbook</vt:lpstr>
      <vt:lpstr>Arial</vt:lpstr>
      <vt:lpstr>Calibri Light</vt:lpstr>
      <vt:lpstr>-apple-system</vt:lpstr>
      <vt:lpstr>Calibri</vt:lpstr>
      <vt:lpstr>Office Theme</vt:lpstr>
      <vt:lpstr>Simple Light</vt:lpstr>
      <vt:lpstr>Suicide Rate Analysis and  Prediction</vt:lpstr>
      <vt:lpstr>Introduction</vt:lpstr>
      <vt:lpstr>Motivation : </vt:lpstr>
      <vt:lpstr> :</vt:lpstr>
      <vt:lpstr>Introduction to the Dataset</vt:lpstr>
      <vt:lpstr>Dataset Description</vt:lpstr>
      <vt:lpstr>Population Over Years</vt:lpstr>
      <vt:lpstr>Number of Suicides &amp; Suicide rate Over Years</vt:lpstr>
      <vt:lpstr>Top 15 countries by Number of Suicides &amp; Suicide Rate</vt:lpstr>
      <vt:lpstr>Number of Suicides &amp; Suicide rate By Age group</vt:lpstr>
      <vt:lpstr>Number of Suicides &amp; Suicide rate By Gender</vt:lpstr>
      <vt:lpstr>Suicide rate &amp; Number of Suicides By Age &amp; Gender</vt:lpstr>
      <vt:lpstr>Suicide rate &amp; Number of Suicides By Year &amp; Gender</vt:lpstr>
      <vt:lpstr>Number of Suicides &amp; Suicide Rate By Generation &amp; Gender</vt:lpstr>
      <vt:lpstr>Suicide Rates By Gender &amp; Generation</vt:lpstr>
      <vt:lpstr>Top 10 Countries By Suicide rate by Gender</vt:lpstr>
      <vt:lpstr>KNN ALGORITHM RESULTS</vt:lpstr>
      <vt:lpstr>Training &amp; testing accuracy for n_neighbours from 1 to 30</vt:lpstr>
      <vt:lpstr>DECISION TREE MODEL</vt:lpstr>
      <vt:lpstr>Random Forest Model</vt:lpstr>
      <vt:lpstr>XGBOOST MODEL</vt:lpstr>
      <vt:lpstr>Comparison</vt:lpstr>
      <vt:lpstr>Results Discussion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Prediction</dc:title>
  <dc:creator>Akhila Seetannagari</dc:creator>
  <cp:lastModifiedBy>Chandradeep Reddy Kasarala</cp:lastModifiedBy>
  <cp:revision>11</cp:revision>
  <dcterms:created xsi:type="dcterms:W3CDTF">2022-03-15T14:24:15Z</dcterms:created>
  <dcterms:modified xsi:type="dcterms:W3CDTF">2024-05-16T16:09:03Z</dcterms:modified>
</cp:coreProperties>
</file>