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9" r:id="rId1"/>
  </p:sldMasterIdLst>
  <p:notesMasterIdLst>
    <p:notesMasterId r:id="rId8"/>
  </p:notesMasterIdLst>
  <p:sldIdLst>
    <p:sldId id="256" r:id="rId2"/>
    <p:sldId id="268" r:id="rId3"/>
    <p:sldId id="264" r:id="rId4"/>
    <p:sldId id="260" r:id="rId5"/>
    <p:sldId id="266" r:id="rId6"/>
    <p:sldId id="267" r:id="rId7"/>
  </p:sldIdLst>
  <p:sldSz cx="12192000" cy="6858000"/>
  <p:notesSz cx="6858000" cy="9144000"/>
  <p:embeddedFontLst>
    <p:embeddedFont>
      <p:font typeface="Century Schoolbook" panose="02040604050505020304" pitchFamily="18" charset="0"/>
      <p:regular r:id="rId9"/>
      <p:bold r:id="rId10"/>
      <p:italic r:id="rId11"/>
      <p:boldItalic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wawO+A9+me7HkE2P7e+NEsFDQ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nkatesh Krishnamoorthy"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113" d="100"/>
          <a:sy n="113"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36" Type="http://schemas.openxmlformats.org/officeDocument/2006/relationships/commentAuthors" Target="commentAuthor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35"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6D8BD3-2055-4CD7-BE36-19018F31F04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B06C179A-8158-4BA9-A3B3-DFFD0FDBFF08}">
      <dgm:prSet/>
      <dgm:spPr/>
      <dgm:t>
        <a:bodyPr/>
        <a:lstStyle/>
        <a:p>
          <a:r>
            <a:rPr lang="en-US" dirty="0">
              <a:solidFill>
                <a:schemeClr val="bg1"/>
              </a:solidFill>
            </a:rPr>
            <a:t>Overview of Similar Approaches</a:t>
          </a:r>
        </a:p>
      </dgm:t>
    </dgm:pt>
    <dgm:pt modelId="{FEAE9D6C-A6A0-480C-A9AB-48E52783C470}" type="parTrans" cxnId="{9150640B-DDCA-4872-B98D-41C3C875A7B4}">
      <dgm:prSet/>
      <dgm:spPr/>
      <dgm:t>
        <a:bodyPr/>
        <a:lstStyle/>
        <a:p>
          <a:endParaRPr lang="en-US"/>
        </a:p>
      </dgm:t>
    </dgm:pt>
    <dgm:pt modelId="{8FA775C6-7F6F-4073-B134-2BF1A7783E36}" type="sibTrans" cxnId="{9150640B-DDCA-4872-B98D-41C3C875A7B4}">
      <dgm:prSet/>
      <dgm:spPr/>
      <dgm:t>
        <a:bodyPr/>
        <a:lstStyle/>
        <a:p>
          <a:endParaRPr lang="en-US"/>
        </a:p>
      </dgm:t>
    </dgm:pt>
    <dgm:pt modelId="{EDFE617F-AA07-496E-AC99-A6375337767F}">
      <dgm:prSet/>
      <dgm:spPr/>
      <dgm:t>
        <a:bodyPr/>
        <a:lstStyle/>
        <a:p>
          <a:r>
            <a:rPr lang="en-US" dirty="0"/>
            <a:t>State of the art: Current approaches include AI-based chatbots with approximately 75% accuracy in preventing suicides and traditional methods of suicide prediction, which have shown poor predictive accuracy according to a meta-analysis of 365 studies.</a:t>
          </a:r>
        </a:p>
      </dgm:t>
    </dgm:pt>
    <dgm:pt modelId="{F13732CB-50B9-4A59-852E-B49DAD5ED8F3}" type="parTrans" cxnId="{36037475-E6E7-4EA1-BC90-564D1A4560CD}">
      <dgm:prSet/>
      <dgm:spPr/>
      <dgm:t>
        <a:bodyPr/>
        <a:lstStyle/>
        <a:p>
          <a:endParaRPr lang="en-US"/>
        </a:p>
      </dgm:t>
    </dgm:pt>
    <dgm:pt modelId="{87FB7B79-1DD6-4C2B-8934-B12DCF18162D}" type="sibTrans" cxnId="{36037475-E6E7-4EA1-BC90-564D1A4560CD}">
      <dgm:prSet/>
      <dgm:spPr/>
      <dgm:t>
        <a:bodyPr/>
        <a:lstStyle/>
        <a:p>
          <a:endParaRPr lang="en-US"/>
        </a:p>
      </dgm:t>
    </dgm:pt>
    <dgm:pt modelId="{55479B12-EF7F-4E26-A54B-0D5CD0545B9B}">
      <dgm:prSet/>
      <dgm:spPr/>
      <dgm:t>
        <a:bodyPr/>
        <a:lstStyle/>
        <a:p>
          <a:r>
            <a:rPr lang="en-US"/>
            <a:t>What’s missing? There is a gap in achieving high precision in suicide prediction through individual risk or protective factors. The project aims to address this by exploring the effectiveness of different machine learning models in enhancing predictive accuracy.</a:t>
          </a:r>
        </a:p>
      </dgm:t>
    </dgm:pt>
    <dgm:pt modelId="{F594EC8B-4E57-4290-A62E-E284A4722B8A}" type="parTrans" cxnId="{9908CAD7-874B-490E-A444-F2BFCD240575}">
      <dgm:prSet/>
      <dgm:spPr/>
      <dgm:t>
        <a:bodyPr/>
        <a:lstStyle/>
        <a:p>
          <a:endParaRPr lang="en-US"/>
        </a:p>
      </dgm:t>
    </dgm:pt>
    <dgm:pt modelId="{2299D1A3-24A6-4961-B325-B6C55AA5F723}" type="sibTrans" cxnId="{9908CAD7-874B-490E-A444-F2BFCD240575}">
      <dgm:prSet/>
      <dgm:spPr/>
      <dgm:t>
        <a:bodyPr/>
        <a:lstStyle/>
        <a:p>
          <a:endParaRPr lang="en-US"/>
        </a:p>
      </dgm:t>
    </dgm:pt>
    <dgm:pt modelId="{8BFBC55A-EFB9-5645-9062-889CC6B3FDE4}" type="pres">
      <dgm:prSet presAssocID="{946D8BD3-2055-4CD7-BE36-19018F31F048}" presName="Name0" presStyleCnt="0">
        <dgm:presLayoutVars>
          <dgm:dir/>
          <dgm:animLvl val="lvl"/>
          <dgm:resizeHandles val="exact"/>
        </dgm:presLayoutVars>
      </dgm:prSet>
      <dgm:spPr/>
    </dgm:pt>
    <dgm:pt modelId="{DB82CE76-AE92-5740-8007-1F4DFF131B1A}" type="pres">
      <dgm:prSet presAssocID="{55479B12-EF7F-4E26-A54B-0D5CD0545B9B}" presName="boxAndChildren" presStyleCnt="0"/>
      <dgm:spPr/>
    </dgm:pt>
    <dgm:pt modelId="{8DF638E7-4306-414E-A7F7-58025C7941A2}" type="pres">
      <dgm:prSet presAssocID="{55479B12-EF7F-4E26-A54B-0D5CD0545B9B}" presName="parentTextBox" presStyleLbl="node1" presStyleIdx="0" presStyleCnt="3"/>
      <dgm:spPr/>
    </dgm:pt>
    <dgm:pt modelId="{999599C5-2AB8-AF42-B38B-AC920443BDBB}" type="pres">
      <dgm:prSet presAssocID="{87FB7B79-1DD6-4C2B-8934-B12DCF18162D}" presName="sp" presStyleCnt="0"/>
      <dgm:spPr/>
    </dgm:pt>
    <dgm:pt modelId="{9FBE91EB-E515-D94E-8E0B-4BD8F5C9687C}" type="pres">
      <dgm:prSet presAssocID="{EDFE617F-AA07-496E-AC99-A6375337767F}" presName="arrowAndChildren" presStyleCnt="0"/>
      <dgm:spPr/>
    </dgm:pt>
    <dgm:pt modelId="{100295D7-B72E-644B-98B5-39053B8E4C04}" type="pres">
      <dgm:prSet presAssocID="{EDFE617F-AA07-496E-AC99-A6375337767F}" presName="parentTextArrow" presStyleLbl="node1" presStyleIdx="1" presStyleCnt="3"/>
      <dgm:spPr/>
    </dgm:pt>
    <dgm:pt modelId="{60163E26-0830-B44D-99DA-A3EA3E088BE2}" type="pres">
      <dgm:prSet presAssocID="{8FA775C6-7F6F-4073-B134-2BF1A7783E36}" presName="sp" presStyleCnt="0"/>
      <dgm:spPr/>
    </dgm:pt>
    <dgm:pt modelId="{2B9B4D4E-CDE6-D344-A268-767BF755D20E}" type="pres">
      <dgm:prSet presAssocID="{B06C179A-8158-4BA9-A3B3-DFFD0FDBFF08}" presName="arrowAndChildren" presStyleCnt="0"/>
      <dgm:spPr/>
    </dgm:pt>
    <dgm:pt modelId="{4C802BB7-18AD-0A4B-A0A0-91712648EC0C}" type="pres">
      <dgm:prSet presAssocID="{B06C179A-8158-4BA9-A3B3-DFFD0FDBFF08}" presName="parentTextArrow" presStyleLbl="node1" presStyleIdx="2" presStyleCnt="3" custLinFactNeighborX="-11534" custLinFactNeighborY="-5677"/>
      <dgm:spPr/>
    </dgm:pt>
  </dgm:ptLst>
  <dgm:cxnLst>
    <dgm:cxn modelId="{9150640B-DDCA-4872-B98D-41C3C875A7B4}" srcId="{946D8BD3-2055-4CD7-BE36-19018F31F048}" destId="{B06C179A-8158-4BA9-A3B3-DFFD0FDBFF08}" srcOrd="0" destOrd="0" parTransId="{FEAE9D6C-A6A0-480C-A9AB-48E52783C470}" sibTransId="{8FA775C6-7F6F-4073-B134-2BF1A7783E36}"/>
    <dgm:cxn modelId="{5C78F744-2CB4-1C43-B11B-6F76134D3092}" type="presOf" srcId="{55479B12-EF7F-4E26-A54B-0D5CD0545B9B}" destId="{8DF638E7-4306-414E-A7F7-58025C7941A2}" srcOrd="0" destOrd="0" presId="urn:microsoft.com/office/officeart/2005/8/layout/process4"/>
    <dgm:cxn modelId="{4E7C254B-F2A5-BA4C-AC19-D6304AA77036}" type="presOf" srcId="{B06C179A-8158-4BA9-A3B3-DFFD0FDBFF08}" destId="{4C802BB7-18AD-0A4B-A0A0-91712648EC0C}" srcOrd="0" destOrd="0" presId="urn:microsoft.com/office/officeart/2005/8/layout/process4"/>
    <dgm:cxn modelId="{36037475-E6E7-4EA1-BC90-564D1A4560CD}" srcId="{946D8BD3-2055-4CD7-BE36-19018F31F048}" destId="{EDFE617F-AA07-496E-AC99-A6375337767F}" srcOrd="1" destOrd="0" parTransId="{F13732CB-50B9-4A59-852E-B49DAD5ED8F3}" sibTransId="{87FB7B79-1DD6-4C2B-8934-B12DCF18162D}"/>
    <dgm:cxn modelId="{DE6CEC98-0962-E84B-A798-DBCA3771ABC7}" type="presOf" srcId="{946D8BD3-2055-4CD7-BE36-19018F31F048}" destId="{8BFBC55A-EFB9-5645-9062-889CC6B3FDE4}" srcOrd="0" destOrd="0" presId="urn:microsoft.com/office/officeart/2005/8/layout/process4"/>
    <dgm:cxn modelId="{9908CAD7-874B-490E-A444-F2BFCD240575}" srcId="{946D8BD3-2055-4CD7-BE36-19018F31F048}" destId="{55479B12-EF7F-4E26-A54B-0D5CD0545B9B}" srcOrd="2" destOrd="0" parTransId="{F594EC8B-4E57-4290-A62E-E284A4722B8A}" sibTransId="{2299D1A3-24A6-4961-B325-B6C55AA5F723}"/>
    <dgm:cxn modelId="{0476D5F5-8903-B04D-A3D3-E061BCDF7DAB}" type="presOf" srcId="{EDFE617F-AA07-496E-AC99-A6375337767F}" destId="{100295D7-B72E-644B-98B5-39053B8E4C04}" srcOrd="0" destOrd="0" presId="urn:microsoft.com/office/officeart/2005/8/layout/process4"/>
    <dgm:cxn modelId="{8864A744-B201-E04A-8EDB-BDF78B619C1A}" type="presParOf" srcId="{8BFBC55A-EFB9-5645-9062-889CC6B3FDE4}" destId="{DB82CE76-AE92-5740-8007-1F4DFF131B1A}" srcOrd="0" destOrd="0" presId="urn:microsoft.com/office/officeart/2005/8/layout/process4"/>
    <dgm:cxn modelId="{9C24613A-E547-4C4C-B8A8-340CC5109E94}" type="presParOf" srcId="{DB82CE76-AE92-5740-8007-1F4DFF131B1A}" destId="{8DF638E7-4306-414E-A7F7-58025C7941A2}" srcOrd="0" destOrd="0" presId="urn:microsoft.com/office/officeart/2005/8/layout/process4"/>
    <dgm:cxn modelId="{592107EF-A04C-B74F-9FC4-AC952A751E75}" type="presParOf" srcId="{8BFBC55A-EFB9-5645-9062-889CC6B3FDE4}" destId="{999599C5-2AB8-AF42-B38B-AC920443BDBB}" srcOrd="1" destOrd="0" presId="urn:microsoft.com/office/officeart/2005/8/layout/process4"/>
    <dgm:cxn modelId="{C9561E8C-36F4-664B-BE6F-7E6A5383C8E1}" type="presParOf" srcId="{8BFBC55A-EFB9-5645-9062-889CC6B3FDE4}" destId="{9FBE91EB-E515-D94E-8E0B-4BD8F5C9687C}" srcOrd="2" destOrd="0" presId="urn:microsoft.com/office/officeart/2005/8/layout/process4"/>
    <dgm:cxn modelId="{6C6F1C48-FC47-0044-ABD4-712A9464FDCC}" type="presParOf" srcId="{9FBE91EB-E515-D94E-8E0B-4BD8F5C9687C}" destId="{100295D7-B72E-644B-98B5-39053B8E4C04}" srcOrd="0" destOrd="0" presId="urn:microsoft.com/office/officeart/2005/8/layout/process4"/>
    <dgm:cxn modelId="{0473D1CA-B17D-AD4D-9BA3-40F11135A1D8}" type="presParOf" srcId="{8BFBC55A-EFB9-5645-9062-889CC6B3FDE4}" destId="{60163E26-0830-B44D-99DA-A3EA3E088BE2}" srcOrd="3" destOrd="0" presId="urn:microsoft.com/office/officeart/2005/8/layout/process4"/>
    <dgm:cxn modelId="{0B12FDFE-A133-8F4C-BD36-83DB0BFAE9D5}" type="presParOf" srcId="{8BFBC55A-EFB9-5645-9062-889CC6B3FDE4}" destId="{2B9B4D4E-CDE6-D344-A268-767BF755D20E}" srcOrd="4" destOrd="0" presId="urn:microsoft.com/office/officeart/2005/8/layout/process4"/>
    <dgm:cxn modelId="{1B6522C8-81E5-1F4C-95DB-8D8EF5DE8F2A}" type="presParOf" srcId="{2B9B4D4E-CDE6-D344-A268-767BF755D20E}" destId="{4C802BB7-18AD-0A4B-A0A0-91712648EC0C}"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638E7-4306-414E-A7F7-58025C7941A2}">
      <dsp:nvSpPr>
        <dsp:cNvPr id="0" name=""/>
        <dsp:cNvSpPr/>
      </dsp:nvSpPr>
      <dsp:spPr>
        <a:xfrm>
          <a:off x="0" y="4392282"/>
          <a:ext cx="10961913" cy="14416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What’s missing? There is a gap in achieving high precision in suicide prediction through individual risk or protective factors. The project aims to address this by exploring the effectiveness of different machine learning models in enhancing predictive accuracy.</a:t>
          </a:r>
        </a:p>
      </dsp:txBody>
      <dsp:txXfrm>
        <a:off x="0" y="4392282"/>
        <a:ext cx="10961913" cy="1441645"/>
      </dsp:txXfrm>
    </dsp:sp>
    <dsp:sp modelId="{100295D7-B72E-644B-98B5-39053B8E4C04}">
      <dsp:nvSpPr>
        <dsp:cNvPr id="0" name=""/>
        <dsp:cNvSpPr/>
      </dsp:nvSpPr>
      <dsp:spPr>
        <a:xfrm rot="10800000">
          <a:off x="0" y="2196656"/>
          <a:ext cx="10961913" cy="22172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State of the art: Current approaches include AI-based chatbots with approximately 75% accuracy in preventing suicides and traditional methods of suicide prediction, which have shown poor predictive accuracy according to a meta-analysis of 365 studies.</a:t>
          </a:r>
        </a:p>
      </dsp:txBody>
      <dsp:txXfrm rot="10800000">
        <a:off x="0" y="2196656"/>
        <a:ext cx="10961913" cy="1440703"/>
      </dsp:txXfrm>
    </dsp:sp>
    <dsp:sp modelId="{4C802BB7-18AD-0A4B-A0A0-91712648EC0C}">
      <dsp:nvSpPr>
        <dsp:cNvPr id="0" name=""/>
        <dsp:cNvSpPr/>
      </dsp:nvSpPr>
      <dsp:spPr>
        <a:xfrm rot="10800000">
          <a:off x="0" y="0"/>
          <a:ext cx="10961913" cy="22172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Overview of Similar Approaches</a:t>
          </a:r>
        </a:p>
      </dsp:txBody>
      <dsp:txXfrm rot="10800000">
        <a:off x="0" y="0"/>
        <a:ext cx="10961913" cy="14407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AB5C-CA11-4130-B458-BD6E59EC5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DA1F7B-E8C1-466E-9C18-D6D1AAF9B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20212-1378-4EF6-BCAD-2DC913D1638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F75CB30-5ABA-4348-8A5A-CA2BE3674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3F94B-CB11-4EE2-A37C-96E9B32E993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81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303D-D464-4DAA-A44A-2A6C5DBBC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F3ECF3-16D8-4AD9-8723-FB770D12A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579C5-0914-4926-B601-F2FE0FC231D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66ECA1D-1187-4433-A768-729103E81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47E87-817D-4A67-9836-9BDCA30C7B2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767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02CA4-1E1E-4E49-BD58-23484FB388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7A843-09E9-4488-AF9C-16A40CFD0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A7763-D985-451D-AD3C-19F933642EF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6218386-3975-427A-9E87-53A595CD2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F6620-6FDF-4D85-A5A6-49F0E9B6BDB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16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0511-4C5A-4BF9-8491-E672C3D9D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A057D-299F-4CAD-86B0-56A4DF6ED7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B3A17-47DB-450F-A844-9F0D9D3C3EE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B589061-836D-4735-AEEA-4B170C9CC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BEBA6-FEDD-4D4B-AB4C-BDF464C17EF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926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14CF-A186-4A62-A153-7EACDBB1D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312D6E-3F61-4116-B2E0-8CA4654EF2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5E7CF-5E73-414E-83AC-511B8718129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2385B13-7DF3-4F53-820F-94FD957AD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7F7BD-0569-4C3C-B768-5E663EE2B9F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072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444A-4694-446A-BD42-CEF25C7F4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B0770B-A3C8-475A-B91D-3704EABD2A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4387E1-C1CB-4BE4-8108-F40FC4618F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ED3FC3-7C59-4001-9CDE-62D7B1C58E7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3F1A6BA-014F-43E2-98E2-C420A108C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066C7C-A6FF-421C-A225-AD18990A2D9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238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FFA0-28F1-4A3C-9971-B71C590C12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668DA2-1D77-4DA5-A6EA-DC8B474F8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5B7B18-66B0-47B0-AF0A-1C0C3E9054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D394D3-5F86-44BC-B39C-18681EDB0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2D9838-E1F3-4DF2-AC08-5E0097BBC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8222DB-C1E7-4CAA-9FA9-1793D1786F7D}"/>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E3CADD0-B997-459D-806C-32BF315F45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A0A681-8482-494B-B3E9-ACECBB93C48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AF4B-5812-40F2-8D1E-2653AA6BB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18C98B-72A5-43FD-9D5B-EEF620F0CAE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9C49FFA-CAA6-4C52-A765-48A853AA2D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98E682-74DE-4BD8-8DEE-1484F045C60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707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8153-2604-481D-8B43-8EF25F5AE38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37B4229-C11A-45F9-AAE7-282ABF2036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FBA4-B9E1-4051-A19D-1948AB988CF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905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4ECA-2727-4CDB-96B5-49B74E3EA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8F8DC-1153-46B6-84AC-97CAEF4B7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89A30-55CD-4066-AD89-541B9A60B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2BDF6-946D-4E09-8721-D645DBF66E8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A783FE1-FBAB-4B19-A5B5-B2440D7C7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BB429-A77C-4D28-AC1A-706F84ED8DC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981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3849-3695-46CB-ABAB-90E8F6917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812EA-9AFC-478C-AE7F-80CCD3302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CC1C39-DAD4-4B1C-8E16-A09BCA77A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BC829-2AEC-4F3B-8891-8777836803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B65A2C-641F-43C5-8017-78E22DE0D6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30863A-87D4-4371-874B-B83A64FB645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9799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E704A-9A1C-4D97-B9DC-43D6159D6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D3D13-D177-44DD-BC60-43862FF1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9E125-022D-49AB-B833-AF34F2511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ACB84C5-E029-485A-B307-54507C39C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28972C-F364-4E35-B057-FAB0D1732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951053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ussellyates88/suicide-rates-overview-1985-to-2016"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Google Shape;108;p1" descr="A person standing on a tennis court&#10;&#10;Description automatically generated with medium confidence"/>
          <p:cNvPicPr preferRelativeResize="0"/>
          <p:nvPr/>
        </p:nvPicPr>
        <p:blipFill rotWithShape="1">
          <a:blip r:embed="rId3"/>
          <a:srcRect l="13818" b="9091"/>
          <a:stretch/>
        </p:blipFill>
        <p:spPr>
          <a:xfrm>
            <a:off x="20" y="10"/>
            <a:ext cx="8668492" cy="6857990"/>
          </a:xfrm>
          <a:prstGeom prst="rect">
            <a:avLst/>
          </a:prstGeom>
          <a:noFill/>
        </p:spPr>
      </p:pic>
      <p:sp>
        <p:nvSpPr>
          <p:cNvPr id="141" name="Rectangle 14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Google Shape;109;p1"/>
          <p:cNvSpPr txBox="1">
            <a:spLocks noGrp="1"/>
          </p:cNvSpPr>
          <p:nvPr>
            <p:ph type="ctrTitle"/>
          </p:nvPr>
        </p:nvSpPr>
        <p:spPr>
          <a:xfrm>
            <a:off x="5866228" y="625683"/>
            <a:ext cx="6005732" cy="2893740"/>
          </a:xfrm>
          <a:prstGeom prst="rect">
            <a:avLst/>
          </a:prstGeom>
        </p:spPr>
        <p:txBody>
          <a:bodyPr spcFirstLastPara="1" vert="horz" lIns="91440" tIns="45720" rIns="91440" bIns="45720" rtlCol="0" anchor="b" anchorCtr="0">
            <a:normAutofit/>
          </a:bodyPr>
          <a:lstStyle/>
          <a:p>
            <a:pPr marL="0" lvl="0" indent="0" algn="l">
              <a:spcAft>
                <a:spcPts val="0"/>
              </a:spcAft>
              <a:buClr>
                <a:srgbClr val="FFFFFF"/>
              </a:buClr>
              <a:buSzPts val="7200"/>
            </a:pPr>
            <a:r>
              <a:rPr lang="en-US" sz="4800" dirty="0">
                <a:solidFill>
                  <a:schemeClr val="accent2">
                    <a:lumMod val="75000"/>
                  </a:schemeClr>
                </a:solidFill>
              </a:rPr>
              <a:t>Suicide Rate Analysis and  Prediction</a:t>
            </a:r>
          </a:p>
        </p:txBody>
      </p:sp>
      <p:sp>
        <p:nvSpPr>
          <p:cNvPr id="110" name="Google Shape;110;p1"/>
          <p:cNvSpPr txBox="1">
            <a:spLocks noGrp="1"/>
          </p:cNvSpPr>
          <p:nvPr>
            <p:ph type="subTitle" idx="1"/>
          </p:nvPr>
        </p:nvSpPr>
        <p:spPr>
          <a:xfrm>
            <a:off x="5866228" y="4601784"/>
            <a:ext cx="6005732" cy="1479279"/>
          </a:xfrm>
          <a:prstGeom prst="rect">
            <a:avLst/>
          </a:prstGeom>
        </p:spPr>
        <p:txBody>
          <a:bodyPr spcFirstLastPara="1" lIns="91425" tIns="45700" rIns="91425" bIns="45700" anchorCtr="0">
            <a:normAutofit/>
          </a:bodyPr>
          <a:lstStyle/>
          <a:p>
            <a:pPr marL="0" lvl="0" indent="0" algn="l" rtl="0">
              <a:spcBef>
                <a:spcPts val="0"/>
              </a:spcBef>
              <a:spcAft>
                <a:spcPts val="0"/>
              </a:spcAft>
              <a:buSzPts val="1760"/>
              <a:buNone/>
            </a:pPr>
            <a:r>
              <a:rPr lang="en-US" sz="2000" dirty="0"/>
              <a:t>  Presented by  Anji </a:t>
            </a:r>
            <a:r>
              <a:rPr lang="en-US" sz="2000" dirty="0" err="1"/>
              <a:t>Jeshavath</a:t>
            </a:r>
            <a:endParaRPr lang="en-US" sz="2000" dirty="0"/>
          </a:p>
          <a:p>
            <a:pPr marL="0" lvl="0" indent="0" algn="l" rtl="0">
              <a:spcBef>
                <a:spcPts val="0"/>
              </a:spcBef>
              <a:spcAft>
                <a:spcPts val="0"/>
              </a:spcAft>
              <a:buSzPts val="1760"/>
              <a:buNone/>
            </a:pPr>
            <a:r>
              <a:rPr lang="en-US" sz="2000" dirty="0"/>
              <a:t>			   		          		             </a:t>
            </a:r>
            <a:r>
              <a:rPr lang="en-US" sz="2000" dirty="0" err="1"/>
              <a:t>Chandradeep</a:t>
            </a:r>
            <a:r>
              <a:rPr lang="en-US" sz="2000" dirty="0"/>
              <a:t> Reddy</a:t>
            </a:r>
          </a:p>
          <a:p>
            <a:pPr marL="0" lvl="0" indent="0" algn="l" rtl="0">
              <a:spcBef>
                <a:spcPts val="1600"/>
              </a:spcBef>
              <a:spcAft>
                <a:spcPts val="0"/>
              </a:spcAft>
              <a:buSzPts val="1760"/>
              <a:buNone/>
            </a:pPr>
            <a:endParaRPr lang="en-US" sz="2000" dirty="0"/>
          </a:p>
        </p:txBody>
      </p:sp>
      <p:sp>
        <p:nvSpPr>
          <p:cNvPr id="143" name="Rectangle 1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5" name="Rectangle 1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fade">
                                      <p:cBhvr>
                                        <p:cTn id="7" dur="7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110">
                                            <p:txEl>
                                              <p:pRg st="1" end="1"/>
                                            </p:txEl>
                                          </p:spTgt>
                                        </p:tgtEl>
                                        <p:attrNameLst>
                                          <p:attrName>style.visibility</p:attrName>
                                        </p:attrNameLst>
                                      </p:cBhvr>
                                      <p:to>
                                        <p:strVal val="visible"/>
                                      </p:to>
                                    </p:set>
                                    <p:animEffect transition="in" filter="fade">
                                      <p:cBhvr>
                                        <p:cTn id="12" dur="700"/>
                                        <p:tgtEl>
                                          <p:spTgt spid="110">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109"/>
                                        </p:tgtEl>
                                        <p:attrNameLst>
                                          <p:attrName>style.visibility</p:attrName>
                                        </p:attrNameLst>
                                      </p:cBhvr>
                                      <p:to>
                                        <p:strVal val="visible"/>
                                      </p:to>
                                    </p:set>
                                    <p:animEffect transition="in" filter="fade">
                                      <p:cBhvr>
                                        <p:cTn id="15" dur="7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ck with a love heart">
            <a:extLst>
              <a:ext uri="{FF2B5EF4-FFF2-40B4-BE49-F238E27FC236}">
                <a16:creationId xmlns:a16="http://schemas.microsoft.com/office/drawing/2014/main" id="{B142C089-DE9B-5BF5-9E8D-4F169B50F0A7}"/>
              </a:ext>
            </a:extLst>
          </p:cNvPr>
          <p:cNvPicPr>
            <a:picLocks noChangeAspect="1"/>
          </p:cNvPicPr>
          <p:nvPr/>
        </p:nvPicPr>
        <p:blipFill rotWithShape="1">
          <a:blip r:embed="rId2"/>
          <a:srcRect l="10901" r="9787"/>
          <a:stretch/>
        </p:blipFill>
        <p:spPr>
          <a:xfrm>
            <a:off x="4445391" y="-30305"/>
            <a:ext cx="9589473" cy="6888305"/>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4DDB71-976B-F275-5ADA-7C18E9E4A2B8}"/>
              </a:ext>
            </a:extLst>
          </p:cNvPr>
          <p:cNvSpPr>
            <a:spLocks noGrp="1"/>
          </p:cNvSpPr>
          <p:nvPr>
            <p:ph type="title"/>
          </p:nvPr>
        </p:nvSpPr>
        <p:spPr>
          <a:xfrm>
            <a:off x="838200" y="365125"/>
            <a:ext cx="3822189" cy="1899912"/>
          </a:xfrm>
        </p:spPr>
        <p:txBody>
          <a:bodyPr>
            <a:normAutofit/>
          </a:bodyPr>
          <a:lstStyle/>
          <a:p>
            <a:r>
              <a:rPr lang="en-US" sz="4000"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F7E6AAA6-9167-7C8B-4E1E-E2D98C77B5E4}"/>
              </a:ext>
            </a:extLst>
          </p:cNvPr>
          <p:cNvSpPr>
            <a:spLocks noGrp="1"/>
          </p:cNvSpPr>
          <p:nvPr>
            <p:ph idx="1"/>
          </p:nvPr>
        </p:nvSpPr>
        <p:spPr>
          <a:xfrm>
            <a:off x="838200" y="2434201"/>
            <a:ext cx="6026834" cy="3699313"/>
          </a:xfrm>
        </p:spPr>
        <p:txBody>
          <a:bodyPr>
            <a:normAutofit lnSpcReduction="10000"/>
          </a:bodyPr>
          <a:lstStyle/>
          <a:p>
            <a:r>
              <a:rPr lang="en-US" sz="1600" dirty="0"/>
              <a:t>The World Health Organization estimates that 800,000 people die by suicide each year, making it the 18th biggest cause of death. Suicide was the tenth largest cause of death in the United States in 2018, resulting to a decrease in average life expectancy in the United States. Suicide is a global phenomenon that affects people of all ages. According to some estimates, for every adult who died by suicide, more than 20 others attempted suicide. Suicide is a worldwide problem; in 2016, 79 percent of suicides took place in low- and middle-income nations.</a:t>
            </a:r>
          </a:p>
          <a:p>
            <a:r>
              <a:rPr lang="en-US" sz="1600" dirty="0"/>
              <a:t>People today suffer from serious physical and psychological diseases because of a range of internal and external circumstances. Although depression is more common in people in their 30s and 40s, it can also be found in children and the elderly due to academic stress and interpersonal relationships. Because people with mental illnesses are stigmatized in society, they frequently conceal their sickness. Self-harm and suicide attempts are also influenced by economic conditions and drug and alcohol usage</a:t>
            </a:r>
            <a:r>
              <a:rPr lang="en-US" sz="1200" dirty="0"/>
              <a:t>.</a:t>
            </a:r>
          </a:p>
        </p:txBody>
      </p:sp>
    </p:spTree>
    <p:extLst>
      <p:ext uri="{BB962C8B-B14F-4D97-AF65-F5344CB8AC3E}">
        <p14:creationId xmlns:p14="http://schemas.microsoft.com/office/powerpoint/2010/main" val="11199532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4" name="Picture 393" descr="Many question marks on black background">
            <a:extLst>
              <a:ext uri="{FF2B5EF4-FFF2-40B4-BE49-F238E27FC236}">
                <a16:creationId xmlns:a16="http://schemas.microsoft.com/office/drawing/2014/main" id="{C91F67B0-46F3-7FE1-6818-16C21D6B1192}"/>
              </a:ext>
            </a:extLst>
          </p:cNvPr>
          <p:cNvPicPr>
            <a:picLocks noChangeAspect="1"/>
          </p:cNvPicPr>
          <p:nvPr/>
        </p:nvPicPr>
        <p:blipFill rotWithShape="1">
          <a:blip r:embed="rId2"/>
          <a:srcRect l="51877" r="2" b="2"/>
          <a:stretch/>
        </p:blipFill>
        <p:spPr>
          <a:xfrm>
            <a:off x="-1" y="-2"/>
            <a:ext cx="5410198" cy="6858002"/>
          </a:xfrm>
          <a:prstGeom prst="rect">
            <a:avLst/>
          </a:prstGeom>
        </p:spPr>
      </p:pic>
      <p:sp useBgFill="1">
        <p:nvSpPr>
          <p:cNvPr id="400" name="Rectangle 39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2CA2B-77BF-48D7-A448-7952D52C7377}"/>
              </a:ext>
            </a:extLst>
          </p:cNvPr>
          <p:cNvSpPr>
            <a:spLocks noGrp="1"/>
          </p:cNvSpPr>
          <p:nvPr>
            <p:ph type="title"/>
          </p:nvPr>
        </p:nvSpPr>
        <p:spPr>
          <a:xfrm>
            <a:off x="6115317" y="405685"/>
            <a:ext cx="5464968" cy="1559301"/>
          </a:xfrm>
        </p:spPr>
        <p:txBody>
          <a:bodyPr>
            <a:normAutofit/>
          </a:bodyPr>
          <a:lstStyle/>
          <a:p>
            <a:r>
              <a:rPr lang="en-US" sz="4000" dirty="0">
                <a:solidFill>
                  <a:schemeClr val="accent2">
                    <a:lumMod val="75000"/>
                  </a:schemeClr>
                </a:solidFill>
              </a:rPr>
              <a:t>Motivation : </a:t>
            </a:r>
          </a:p>
        </p:txBody>
      </p:sp>
      <p:sp>
        <p:nvSpPr>
          <p:cNvPr id="179" name="Text Placeholder 2">
            <a:extLst>
              <a:ext uri="{FF2B5EF4-FFF2-40B4-BE49-F238E27FC236}">
                <a16:creationId xmlns:a16="http://schemas.microsoft.com/office/drawing/2014/main" id="{7195F9CB-49E0-4EDB-9406-9B7DA19493D2}"/>
              </a:ext>
            </a:extLst>
          </p:cNvPr>
          <p:cNvSpPr>
            <a:spLocks noGrp="1"/>
          </p:cNvSpPr>
          <p:nvPr>
            <p:ph idx="1"/>
          </p:nvPr>
        </p:nvSpPr>
        <p:spPr>
          <a:xfrm>
            <a:off x="6115317" y="2743200"/>
            <a:ext cx="5247340" cy="3496878"/>
          </a:xfrm>
        </p:spPr>
        <p:txBody>
          <a:bodyPr anchor="ctr">
            <a:normAutofit/>
          </a:bodyPr>
          <a:lstStyle/>
          <a:p>
            <a:r>
              <a:rPr lang="en-US" sz="1100" dirty="0">
                <a:latin typeface="Century Schoolbook" panose="02040604050505020304" pitchFamily="18" charset="0"/>
              </a:rPr>
              <a:t>The project focuses on employing machine learning algorithms to accurately predict suicide attempts by analyzing various factors such as depression, economic conditions, societal factors, and incurable diseases. The goal is to utilize preliminary data analysis and machine learning models to understand the trends in suicide attempts and the impact of different factors.</a:t>
            </a:r>
          </a:p>
          <a:p>
            <a:r>
              <a:rPr lang="en-US" sz="1100" dirty="0">
                <a:latin typeface="Century Schoolbook" panose="02040604050505020304" pitchFamily="18" charset="0"/>
              </a:rPr>
              <a:t>The project is chosen due to the increasing concern over suicides globally, with an estimated 800,000 people dying by suicide each year. It addresses a significant gap in predicting suicide attempts with higher accuracy, aiming to contribute to suicide prevention efforts effectively.</a:t>
            </a:r>
          </a:p>
          <a:p>
            <a:r>
              <a:rPr lang="en-US" sz="1100" dirty="0">
                <a:latin typeface="Century Schoolbook" panose="02040604050505020304" pitchFamily="18" charset="0"/>
              </a:rPr>
              <a:t>The research question explores whether machine learning algorithms can accurately predict suicide rates and identify influential factors, thereby aiding in the development of targeted suicide prevention strategies.</a:t>
            </a:r>
            <a:endParaRPr lang="en-US" sz="1100" dirty="0"/>
          </a:p>
        </p:txBody>
      </p:sp>
    </p:spTree>
    <p:extLst>
      <p:ext uri="{BB962C8B-B14F-4D97-AF65-F5344CB8AC3E}">
        <p14:creationId xmlns:p14="http://schemas.microsoft.com/office/powerpoint/2010/main" val="6516213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pic>
        <p:nvPicPr>
          <p:cNvPr id="140" name="Google Shape;140;p5" descr="Financial graphs on a dark display"/>
          <p:cNvPicPr preferRelativeResize="0"/>
          <p:nvPr/>
        </p:nvPicPr>
        <p:blipFill rotWithShape="1">
          <a:blip r:embed="rId3">
            <a:alphaModFix/>
          </a:blip>
          <a:srcRect t="2834"/>
          <a:stretch/>
        </p:blipFill>
        <p:spPr>
          <a:xfrm>
            <a:off x="0" y="0"/>
            <a:ext cx="11292820" cy="6857990"/>
          </a:xfrm>
          <a:prstGeom prst="rect">
            <a:avLst/>
          </a:prstGeom>
          <a:noFill/>
          <a:ln>
            <a:noFill/>
          </a:ln>
        </p:spPr>
      </p:pic>
      <p:sp>
        <p:nvSpPr>
          <p:cNvPr id="141" name="Google Shape;141;p5"/>
          <p:cNvSpPr/>
          <p:nvPr/>
        </p:nvSpPr>
        <p:spPr>
          <a:xfrm>
            <a:off x="3559481" y="0"/>
            <a:ext cx="7737169" cy="6858000"/>
          </a:xfrm>
          <a:prstGeom prst="rect">
            <a:avLst/>
          </a:prstGeom>
          <a:solidFill>
            <a:srgbClr val="0C0C0C">
              <a:alpha val="8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entury Schoolbook"/>
              <a:buNone/>
            </a:pPr>
            <a:endParaRPr sz="1800" b="0" i="0" u="none" strike="noStrike" cap="none" dirty="0">
              <a:solidFill>
                <a:srgbClr val="FFFFFF"/>
              </a:solidFill>
              <a:latin typeface="Century Schoolbook"/>
              <a:ea typeface="Century Schoolbook"/>
              <a:cs typeface="Century Schoolbook"/>
              <a:sym typeface="Century Schoolbook"/>
            </a:endParaRPr>
          </a:p>
        </p:txBody>
      </p:sp>
      <p:sp>
        <p:nvSpPr>
          <p:cNvPr id="142" name="Google Shape;142;p5"/>
          <p:cNvSpPr txBox="1">
            <a:spLocks noGrp="1"/>
          </p:cNvSpPr>
          <p:nvPr>
            <p:ph type="title"/>
          </p:nvPr>
        </p:nvSpPr>
        <p:spPr>
          <a:xfrm>
            <a:off x="91151" y="169748"/>
            <a:ext cx="104792" cy="72843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4400"/>
              <a:buFont typeface="Century Schoolbook"/>
              <a:buNone/>
            </a:pPr>
            <a:r>
              <a:rPr lang="en-US" sz="4000" dirty="0">
                <a:solidFill>
                  <a:schemeClr val="lt1"/>
                </a:solidFill>
              </a:rPr>
              <a:t> :</a:t>
            </a:r>
            <a:endParaRPr sz="4000" dirty="0"/>
          </a:p>
        </p:txBody>
      </p:sp>
      <p:graphicFrame>
        <p:nvGraphicFramePr>
          <p:cNvPr id="145" name="Google Shape;143;p5">
            <a:extLst>
              <a:ext uri="{FF2B5EF4-FFF2-40B4-BE49-F238E27FC236}">
                <a16:creationId xmlns:a16="http://schemas.microsoft.com/office/drawing/2014/main" id="{1932A475-ED69-7CAC-71CA-1AF6DF580105}"/>
              </a:ext>
            </a:extLst>
          </p:cNvPr>
          <p:cNvGraphicFramePr>
            <a:graphicFrameLocks noGrp="1"/>
          </p:cNvGraphicFramePr>
          <p:nvPr>
            <p:ph idx="1"/>
            <p:extLst>
              <p:ext uri="{D42A27DB-BD31-4B8C-83A1-F6EECF244321}">
                <p14:modId xmlns:p14="http://schemas.microsoft.com/office/powerpoint/2010/main" val="412486120"/>
              </p:ext>
            </p:extLst>
          </p:nvPr>
        </p:nvGraphicFramePr>
        <p:xfrm>
          <a:off x="195943" y="1023031"/>
          <a:ext cx="10961913" cy="58349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numbers on a digital display">
            <a:extLst>
              <a:ext uri="{FF2B5EF4-FFF2-40B4-BE49-F238E27FC236}">
                <a16:creationId xmlns:a16="http://schemas.microsoft.com/office/drawing/2014/main" id="{D7B0AA6E-F95A-CF9A-56CC-DA976622C995}"/>
              </a:ext>
            </a:extLst>
          </p:cNvPr>
          <p:cNvPicPr>
            <a:picLocks noChangeAspect="1"/>
          </p:cNvPicPr>
          <p:nvPr/>
        </p:nvPicPr>
        <p:blipFill rotWithShape="1">
          <a:blip r:embed="rId2"/>
          <a:srcRect l="14218" t="6484" r="16927" b="-1"/>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9752B9-34E4-D13D-7670-7D4F37B91513}"/>
              </a:ext>
            </a:extLst>
          </p:cNvPr>
          <p:cNvSpPr>
            <a:spLocks noGrp="1"/>
          </p:cNvSpPr>
          <p:nvPr>
            <p:ph type="title"/>
          </p:nvPr>
        </p:nvSpPr>
        <p:spPr>
          <a:xfrm>
            <a:off x="371094" y="1161288"/>
            <a:ext cx="3438144" cy="1124712"/>
          </a:xfrm>
        </p:spPr>
        <p:txBody>
          <a:bodyPr anchor="b">
            <a:normAutofit/>
          </a:bodyPr>
          <a:lstStyle/>
          <a:p>
            <a:r>
              <a:rPr lang="en-US" sz="2800" dirty="0">
                <a:solidFill>
                  <a:schemeClr val="accent2">
                    <a:lumMod val="75000"/>
                  </a:schemeClr>
                </a:solidFill>
              </a:rPr>
              <a:t>Introduction to the Dataset</a:t>
            </a:r>
          </a:p>
        </p:txBody>
      </p:sp>
      <p:sp>
        <p:nvSpPr>
          <p:cNvPr id="35" name="Rectangle 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57A2330-4E58-53A5-F1FF-A7D9575E1596}"/>
              </a:ext>
            </a:extLst>
          </p:cNvPr>
          <p:cNvSpPr>
            <a:spLocks noGrp="1"/>
          </p:cNvSpPr>
          <p:nvPr>
            <p:ph idx="1"/>
          </p:nvPr>
        </p:nvSpPr>
        <p:spPr>
          <a:xfrm>
            <a:off x="371094" y="2718054"/>
            <a:ext cx="5846826" cy="3041258"/>
          </a:xfrm>
        </p:spPr>
        <p:txBody>
          <a:bodyPr anchor="t">
            <a:normAutofit/>
          </a:bodyPr>
          <a:lstStyle/>
          <a:p>
            <a:r>
              <a:rPr lang="en-US" sz="1600" dirty="0"/>
              <a:t>Data will be studied : The dataset, "Suicide Rates Overview 1985 to 2016," contains various attributes correlated with global suicide rates, including country, year, sex, age, generation, GDP per capita, and HDI for the year.</a:t>
            </a:r>
          </a:p>
          <a:p>
            <a:r>
              <a:rPr lang="en-US" sz="1600" dirty="0"/>
              <a:t>Size : The dataset comprises 27,820 rows and 12 columns.</a:t>
            </a:r>
          </a:p>
          <a:p>
            <a:r>
              <a:rPr lang="en-US" sz="1600" dirty="0"/>
              <a:t>Source of the dataset:  It is sourced from Kaggle and compiled from datasets provided by the United Nations Development Program (HDI), World Bank, World Health Organization, and </a:t>
            </a:r>
            <a:r>
              <a:rPr lang="en-US" sz="1600" dirty="0" err="1"/>
              <a:t>Szmali</a:t>
            </a:r>
            <a:r>
              <a:rPr lang="en-US" sz="1600" dirty="0"/>
              <a:t>. The data includes information from over 100 countries spanning from 1985 to 2016.</a:t>
            </a:r>
          </a:p>
          <a:p>
            <a:r>
              <a:rPr lang="en-IN" sz="1100" b="1" i="0" u="sng" dirty="0">
                <a:solidFill>
                  <a:srgbClr val="E6EDF3"/>
                </a:solidFill>
                <a:effectLst/>
                <a:latin typeface="-apple-system"/>
                <a:hlinkClick r:id="rId3"/>
              </a:rPr>
              <a:t>https://www.kaggle.com/datasets/russellyates88/suicide-rates-overview-1985-to-2016</a:t>
            </a:r>
            <a:endParaRPr lang="en-US" sz="1600" dirty="0"/>
          </a:p>
        </p:txBody>
      </p:sp>
    </p:spTree>
    <p:extLst>
      <p:ext uri="{BB962C8B-B14F-4D97-AF65-F5344CB8AC3E}">
        <p14:creationId xmlns:p14="http://schemas.microsoft.com/office/powerpoint/2010/main" val="4122211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colorful city with a bright light&#10;&#10;Description automatically generated">
            <a:extLst>
              <a:ext uri="{FF2B5EF4-FFF2-40B4-BE49-F238E27FC236}">
                <a16:creationId xmlns:a16="http://schemas.microsoft.com/office/drawing/2014/main" id="{CE65EA40-18F9-50C8-9A04-24360E2101EE}"/>
              </a:ext>
            </a:extLst>
          </p:cNvPr>
          <p:cNvPicPr>
            <a:picLocks noChangeAspect="1"/>
          </p:cNvPicPr>
          <p:nvPr/>
        </p:nvPicPr>
        <p:blipFill rotWithShape="1">
          <a:blip r:embed="rId2"/>
          <a:srcRect t="29077"/>
          <a:stretch/>
        </p:blipFill>
        <p:spPr>
          <a:xfrm>
            <a:off x="2522358" y="10"/>
            <a:ext cx="9669642" cy="6857990"/>
          </a:xfrm>
          <a:prstGeom prst="rect">
            <a:avLst/>
          </a:prstGeom>
        </p:spPr>
      </p:pic>
      <p:sp>
        <p:nvSpPr>
          <p:cNvPr id="37" name="Rectangle 3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AE02A44-32B8-2E11-E096-6B4E1A3E6C2A}"/>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dirty="0">
                <a:solidFill>
                  <a:schemeClr val="accent2">
                    <a:lumMod val="75000"/>
                  </a:schemeClr>
                </a:solidFill>
              </a:rPr>
              <a:t>Thank you</a:t>
            </a:r>
            <a:r>
              <a:rPr lang="en-US" sz="5200" dirty="0"/>
              <a:t>. </a:t>
            </a:r>
          </a:p>
        </p:txBody>
      </p:sp>
    </p:spTree>
    <p:extLst>
      <p:ext uri="{BB962C8B-B14F-4D97-AF65-F5344CB8AC3E}">
        <p14:creationId xmlns:p14="http://schemas.microsoft.com/office/powerpoint/2010/main" val="12422979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26252</TotalTime>
  <Words>554</Words>
  <Application>Microsoft Macintosh PowerPoint</Application>
  <PresentationFormat>Widescreen</PresentationFormat>
  <Paragraphs>20</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 Light</vt:lpstr>
      <vt:lpstr>Century Schoolbook</vt:lpstr>
      <vt:lpstr>Arial</vt:lpstr>
      <vt:lpstr>-apple-system</vt:lpstr>
      <vt:lpstr>Calibri</vt:lpstr>
      <vt:lpstr>Office Theme</vt:lpstr>
      <vt:lpstr>Suicide Rate Analysis and  Prediction</vt:lpstr>
      <vt:lpstr>Introduction</vt:lpstr>
      <vt:lpstr>Motivation : </vt:lpstr>
      <vt:lpstr> :</vt:lpstr>
      <vt:lpstr>Introduction to the Dataset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Prediction</dc:title>
  <dc:creator>Akhila Seetannagari</dc:creator>
  <cp:lastModifiedBy>Anji Naik Jeshavath</cp:lastModifiedBy>
  <cp:revision>10</cp:revision>
  <dcterms:created xsi:type="dcterms:W3CDTF">2022-03-15T14:24:15Z</dcterms:created>
  <dcterms:modified xsi:type="dcterms:W3CDTF">2024-02-27T20:31:08Z</dcterms:modified>
</cp:coreProperties>
</file>