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25"/>
  </p:notesMasterIdLst>
  <p:sldIdLst>
    <p:sldId id="279" r:id="rId5"/>
    <p:sldId id="280" r:id="rId6"/>
    <p:sldId id="274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7" r:id="rId21"/>
    <p:sldId id="278" r:id="rId22"/>
    <p:sldId id="273" r:id="rId23"/>
    <p:sldId id="26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howGuides="1">
      <p:cViewPr varScale="1">
        <p:scale>
          <a:sx n="122" d="100"/>
          <a:sy n="122" d="100"/>
        </p:scale>
        <p:origin x="24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russellyates88/suicide-rates-overview-1985-to-201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BCAD2-E4E1-89F4-43CE-B32DC7D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1231314"/>
            <a:ext cx="4605336" cy="992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Suicide Rate Analysis and Prediction</a:t>
            </a:r>
          </a:p>
        </p:txBody>
      </p:sp>
      <p:pic>
        <p:nvPicPr>
          <p:cNvPr id="4" name="Google Shape;108;p1" descr="A person standing on a tennis court&#10;&#10;Description automatically generated with medium confidence">
            <a:extLst>
              <a:ext uri="{FF2B5EF4-FFF2-40B4-BE49-F238E27FC236}">
                <a16:creationId xmlns:a16="http://schemas.microsoft.com/office/drawing/2014/main" id="{91AC9AF8-DAE9-3C66-4B37-ECEE25C560F2}"/>
              </a:ext>
            </a:extLst>
          </p:cNvPr>
          <p:cNvPicPr preferRelativeResize="0"/>
          <p:nvPr/>
        </p:nvPicPr>
        <p:blipFill rotWithShape="1">
          <a:blip r:embed="rId2"/>
          <a:srcRect l="25071" r="25207"/>
          <a:stretch/>
        </p:blipFill>
        <p:spPr>
          <a:xfrm>
            <a:off x="20" y="10"/>
            <a:ext cx="3409931" cy="51434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noFill/>
          <a:effectLst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0"/>
            <a:ext cx="663180" cy="5143500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0B93-858B-79DB-0D8E-A9331D6A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4300" y="2359800"/>
            <a:ext cx="4605337" cy="20115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Presented By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ANJI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CHANDRADEEP</a:t>
            </a:r>
          </a:p>
        </p:txBody>
      </p:sp>
    </p:spTree>
    <p:extLst>
      <p:ext uri="{BB962C8B-B14F-4D97-AF65-F5344CB8AC3E}">
        <p14:creationId xmlns:p14="http://schemas.microsoft.com/office/powerpoint/2010/main" val="232810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A202-C097-A987-56CA-0BE9775D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Number of Suicides &amp; Suicide Rate By Generation &amp;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8EC7-B6A0-EF00-68CD-7BD8AE16B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E642121-F540-7299-3728-8F53349D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2450"/>
            <a:ext cx="4422279" cy="351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A5ED5-E408-870A-42F1-54EB82FC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975" y="1222449"/>
            <a:ext cx="4307326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A5A-387C-2FBA-B4B0-8EBC8E4B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Rates By Gender &amp;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4B20-E356-EDBC-0148-FF6DEDE0C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suicide rates by generation and gender&#10;&#10;Description automatically generated">
            <a:extLst>
              <a:ext uri="{FF2B5EF4-FFF2-40B4-BE49-F238E27FC236}">
                <a16:creationId xmlns:a16="http://schemas.microsoft.com/office/drawing/2014/main" id="{DAD8C610-D768-24ED-B836-CA8B7B88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4" y="1233375"/>
            <a:ext cx="8657006" cy="34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2D95-8B4B-F248-23E7-DC6F1F99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By Suicide rate by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E70F-77A1-A467-28F1-39031AB4F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7E0C5EFE-FEBF-E290-962B-E5E709D0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59" y="1344370"/>
            <a:ext cx="7052847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7631-DA6F-A2BB-D54C-67162F5B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ALGORITHM RESULTS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F062FB-E7F5-A561-D305-6CF6C6B4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701946"/>
            <a:ext cx="5085525" cy="3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FDBF-09C5-E339-21A0-F84EFC66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Training &amp; testing accuracy for </a:t>
            </a:r>
            <a:r>
              <a:rPr lang="en-US" sz="2400" dirty="0" err="1"/>
              <a:t>n_neighbours</a:t>
            </a:r>
            <a:r>
              <a:rPr lang="en-US" sz="2400" dirty="0"/>
              <a:t> from 1 to 30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CE60-290C-C8A4-BAED-D8AED27DA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Overfitting is seen by the difference in performance between the training and testing sets.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B0006DA-C3AD-95C6-11C2-457582A2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332787"/>
            <a:ext cx="7183120" cy="26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0153-3D66-0ADB-AF8F-FE776CC3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AD2DF44-2235-E5B7-6C18-FE67502D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194453"/>
            <a:ext cx="5510653" cy="27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5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F7AD-1A83-D1D7-8CD3-0D93ED53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Model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36B1143-DDC3-7F92-FAF8-A963A1F4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270224"/>
            <a:ext cx="5510653" cy="26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9F49B-ECB4-4FDB-5D54-5F137D9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 MODEL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E1427CB-EF52-D22E-5FBF-3A633565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222006"/>
            <a:ext cx="5510653" cy="27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930B1-D8FC-96D0-814A-3E840DD6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F43FA9D-DA03-63FE-1A47-9AC79EB4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20553"/>
            <a:ext cx="8178799" cy="21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5F7211F0-58D7-76BA-ED3C-A0C6720BC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910" r="1" b="8169"/>
          <a:stretch/>
        </p:blipFill>
        <p:spPr>
          <a:xfrm>
            <a:off x="-1" y="10"/>
            <a:ext cx="6501383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91183" y="0"/>
            <a:ext cx="7052817" cy="51435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06065-9211-DD7F-D4AA-2B31EA33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450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979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3410190"/>
            <a:ext cx="301752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27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8446-C633-FAC4-0581-5652F207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1200-A8E1-5917-0E81-2ABF511DF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Source: </a:t>
            </a: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https://www.kaggle.com/datasets/russellyates88/suicide-rates-overview-1985-to-2016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Size :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3MB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Shape :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30000 Rows and 12 Columns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Time Period: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1985 to 2016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0A7C4-BBB9-B056-8825-D877CC72C2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Dataset Columns</a:t>
            </a:r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E76CBD1-A9BB-F723-3EF7-585F1B5F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9" y="1650049"/>
            <a:ext cx="3746962" cy="28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2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791" y="651188"/>
            <a:ext cx="6367800" cy="409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023E-D7B3-54ED-F317-34CA5FD2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Over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A908-9E25-2C4A-FE51-1AF80375A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graph showing the growth of population&#10;&#10;Description automatically generated">
            <a:extLst>
              <a:ext uri="{FF2B5EF4-FFF2-40B4-BE49-F238E27FC236}">
                <a16:creationId xmlns:a16="http://schemas.microsoft.com/office/drawing/2014/main" id="{8715AF3E-B3D9-870D-7FD1-1D22B808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8" y="1317974"/>
            <a:ext cx="6770785" cy="33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Suicides &amp; Suicide rate Over Years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graph of suicides&#10;&#10;Description automatically generated">
            <a:extLst>
              <a:ext uri="{FF2B5EF4-FFF2-40B4-BE49-F238E27FC236}">
                <a16:creationId xmlns:a16="http://schemas.microsoft.com/office/drawing/2014/main" id="{6160B1AF-C756-0DA0-B0D4-584F4A84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1" y="1272746"/>
            <a:ext cx="4310496" cy="3366104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884AC7FC-AEC5-A544-75D7-9D4ECE56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32" y="1222450"/>
            <a:ext cx="4161356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3340-96A0-2A9A-E6A6-FE749126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Top 15 countries by Number of Suicides &amp; Suicide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D646-C611-3DAF-444D-612129730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suicides&#10;&#10;Description automatically generated">
            <a:extLst>
              <a:ext uri="{FF2B5EF4-FFF2-40B4-BE49-F238E27FC236}">
                <a16:creationId xmlns:a16="http://schemas.microsoft.com/office/drawing/2014/main" id="{09401E26-7A28-45A5-257B-D7BFDAC8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73891"/>
            <a:ext cx="4420882" cy="3464959"/>
          </a:xfrm>
          <a:prstGeom prst="rect">
            <a:avLst/>
          </a:prstGeom>
        </p:spPr>
      </p:pic>
      <p:pic>
        <p:nvPicPr>
          <p:cNvPr id="7" name="Picture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F81C1DA9-41F8-D357-6164-3B1B1F45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47" y="1173891"/>
            <a:ext cx="4345753" cy="36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4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51CF-F642-D970-46C1-058DC94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Suicides &amp; Suicide rate By Age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6EA4-58AA-8CD6-6CD6-B149A250D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age-old age&#10;&#10;Description automatically generated with medium confidence">
            <a:extLst>
              <a:ext uri="{FF2B5EF4-FFF2-40B4-BE49-F238E27FC236}">
                <a16:creationId xmlns:a16="http://schemas.microsoft.com/office/drawing/2014/main" id="{38C246E1-2AD1-831D-6194-DF3A8C6C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222450"/>
            <a:ext cx="4464186" cy="3921050"/>
          </a:xfrm>
          <a:prstGeom prst="rect">
            <a:avLst/>
          </a:prstGeom>
        </p:spPr>
      </p:pic>
      <p:pic>
        <p:nvPicPr>
          <p:cNvPr id="7" name="Picture 6" descr="A graph of suicide rates by age group&#10;&#10;Description automatically generated">
            <a:extLst>
              <a:ext uri="{FF2B5EF4-FFF2-40B4-BE49-F238E27FC236}">
                <a16:creationId xmlns:a16="http://schemas.microsoft.com/office/drawing/2014/main" id="{A57B7D23-C8D2-87F5-DADF-D8D57FB5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41" y="1222451"/>
            <a:ext cx="3585702" cy="39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D278-C90C-5A27-EF29-255948D2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Suicides &amp; Suicide rate By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0995-BC05-8F1E-DC8A-22FC3DD30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with blue rectangles and white text&#10;&#10;Description automatically generated">
            <a:extLst>
              <a:ext uri="{FF2B5EF4-FFF2-40B4-BE49-F238E27FC236}">
                <a16:creationId xmlns:a16="http://schemas.microsoft.com/office/drawing/2014/main" id="{FAE0D1DF-DA0D-1F1B-E5E5-D9FFD39A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6" y="1161534"/>
            <a:ext cx="4545238" cy="3679677"/>
          </a:xfrm>
          <a:prstGeom prst="rect">
            <a:avLst/>
          </a:prstGeom>
        </p:spPr>
      </p:pic>
      <p:pic>
        <p:nvPicPr>
          <p:cNvPr id="7" name="Picture 6" descr="A graph of suicide rate per people by gender&#10;&#10;Description automatically generated">
            <a:extLst>
              <a:ext uri="{FF2B5EF4-FFF2-40B4-BE49-F238E27FC236}">
                <a16:creationId xmlns:a16="http://schemas.microsoft.com/office/drawing/2014/main" id="{6D11965C-94EF-CB7F-41DD-6377E671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73" y="1222450"/>
            <a:ext cx="4230141" cy="34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398D-4D57-A16F-E669-7296FABE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 &amp; Number of Suicides By Age &amp;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49D3-69FD-6E5F-7C40-6B1B10FA8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age and age&#10;&#10;Description automatically generated">
            <a:extLst>
              <a:ext uri="{FF2B5EF4-FFF2-40B4-BE49-F238E27FC236}">
                <a16:creationId xmlns:a16="http://schemas.microsoft.com/office/drawing/2014/main" id="{B2F1E2D9-810D-7C38-D217-31FFABFE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2450"/>
            <a:ext cx="4476521" cy="3590507"/>
          </a:xfrm>
          <a:prstGeom prst="rect">
            <a:avLst/>
          </a:prstGeom>
        </p:spPr>
      </p:pic>
      <p:pic>
        <p:nvPicPr>
          <p:cNvPr id="7" name="Picture 6" descr="A graph of a suicide rate&#10;&#10;Description automatically generated">
            <a:extLst>
              <a:ext uri="{FF2B5EF4-FFF2-40B4-BE49-F238E27FC236}">
                <a16:creationId xmlns:a16="http://schemas.microsoft.com/office/drawing/2014/main" id="{C447EA51-4152-3FA8-5B60-02F91502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50"/>
            <a:ext cx="42603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7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E4C4-44F5-2A28-740C-B0BD73B7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Suicide rate &amp; Number of Suicides By Year &amp;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5043-31CC-03B4-EE8D-613E78BA3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graph of suicide rates by war and gender&#10;&#10;Description automatically generated">
            <a:extLst>
              <a:ext uri="{FF2B5EF4-FFF2-40B4-BE49-F238E27FC236}">
                <a16:creationId xmlns:a16="http://schemas.microsoft.com/office/drawing/2014/main" id="{9227B32D-20EF-A7D0-FD94-91F332B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59" y="1222450"/>
            <a:ext cx="4632010" cy="3473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D1F61-B9CF-917C-AF2F-4388B100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07" y="1296589"/>
            <a:ext cx="4610658" cy="35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2" ma:contentTypeDescription="Create a new document." ma:contentTypeScope="" ma:versionID="0c04c478d00626cb60d5207571fc9a62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da85d3e70fb42f120a5f8157befa9dfc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041599-BA9E-401A-A3A4-229E012A7160}">
  <ds:schemaRefs/>
</ds:datastoreItem>
</file>

<file path=customXml/itemProps2.xml><?xml version="1.0" encoding="utf-8"?>
<ds:datastoreItem xmlns:ds="http://schemas.openxmlformats.org/officeDocument/2006/customXml" ds:itemID="{0E2477F5-ACFC-4ED1-ACC1-C27FFFF64374}">
  <ds:schemaRefs/>
</ds:datastoreItem>
</file>

<file path=customXml/itemProps3.xml><?xml version="1.0" encoding="utf-8"?>
<ds:datastoreItem xmlns:ds="http://schemas.openxmlformats.org/officeDocument/2006/customXml" ds:itemID="{457D5036-224F-4702-A7D6-45C6253E8B4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11764</TotalTime>
  <Words>172</Words>
  <Application>Microsoft Office PowerPoint</Application>
  <PresentationFormat>On-screen Show (16:9)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-apple-system</vt:lpstr>
      <vt:lpstr>Arial</vt:lpstr>
      <vt:lpstr>Calibri</vt:lpstr>
      <vt:lpstr>Simple Light</vt:lpstr>
      <vt:lpstr>Suicide Rate Analysis and Prediction</vt:lpstr>
      <vt:lpstr>Dataset Description</vt:lpstr>
      <vt:lpstr>Population Over Years</vt:lpstr>
      <vt:lpstr>Number of Suicides &amp; Suicide rate Over Years</vt:lpstr>
      <vt:lpstr>Top 15 countries by Number of Suicides &amp; Suicide Rate</vt:lpstr>
      <vt:lpstr>Number of Suicides &amp; Suicide rate By Age group</vt:lpstr>
      <vt:lpstr>Number of Suicides &amp; Suicide rate By Gender</vt:lpstr>
      <vt:lpstr>Suicide rate &amp; Number of Suicides By Age &amp; Gender</vt:lpstr>
      <vt:lpstr>Suicide rate &amp; Number of Suicides By Year &amp; Gender</vt:lpstr>
      <vt:lpstr>Number of Suicides &amp; Suicide Rate By Generation &amp; Gender</vt:lpstr>
      <vt:lpstr>Suicide Rates By Gender &amp; Generation</vt:lpstr>
      <vt:lpstr>Top 10 Countries By Suicide rate by Gender</vt:lpstr>
      <vt:lpstr>KNN ALGORITHM RESULTS</vt:lpstr>
      <vt:lpstr>Training &amp; testing accuracy for n_neighbours from 1 to 30</vt:lpstr>
      <vt:lpstr>DECISION TREE MODEL</vt:lpstr>
      <vt:lpstr>Random Forest Model</vt:lpstr>
      <vt:lpstr>XGBOOST MODEL</vt:lpstr>
      <vt:lpstr>Comparison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 Ransomware attack </dc:title>
  <dc:creator>Sai Koushik Yarlagadda</dc:creator>
  <cp:lastModifiedBy>Chandradeep Reddy Kasarala</cp:lastModifiedBy>
  <cp:revision>9</cp:revision>
  <cp:lastPrinted>2022-12-06T17:26:00Z</cp:lastPrinted>
  <dcterms:created xsi:type="dcterms:W3CDTF">2023-10-23T21:14:00Z</dcterms:created>
  <dcterms:modified xsi:type="dcterms:W3CDTF">2024-04-10T19:01:53Z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  <property fmtid="{D5CDD505-2E9C-101B-9397-08002B2CF9AE}" pid="3" name="ICV">
    <vt:lpwstr>7F33148D7D374A1BB350F2CF74F24AF9_12</vt:lpwstr>
  </property>
  <property fmtid="{D5CDD505-2E9C-101B-9397-08002B2CF9AE}" pid="4" name="KSOProductBuildVer">
    <vt:lpwstr>1033-12.2.0.13266</vt:lpwstr>
  </property>
</Properties>
</file>