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2"/>
  </p:notesMasterIdLst>
  <p:sldIdLst>
    <p:sldId id="279" r:id="rId5"/>
    <p:sldId id="280" r:id="rId6"/>
    <p:sldId id="278" r:id="rId7"/>
    <p:sldId id="282" r:id="rId8"/>
    <p:sldId id="281" r:id="rId9"/>
    <p:sldId id="283" r:id="rId10"/>
    <p:sldId id="261"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4"/>
  </p:normalViewPr>
  <p:slideViewPr>
    <p:cSldViewPr snapToGrid="0" showGuides="1">
      <p:cViewPr varScale="1">
        <p:scale>
          <a:sx n="122" d="100"/>
          <a:sy n="122" d="100"/>
        </p:scale>
        <p:origin x="248"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0"/>
          <a:stretch>
            <a:fillRect/>
          </a:stretch>
        </p:blipFill>
        <p:spPr>
          <a:xfrm>
            <a:off x="8159445" y="4144200"/>
            <a:ext cx="984551" cy="999300"/>
          </a:xfrm>
          <a:prstGeom prst="rect">
            <a:avLst/>
          </a:prstGeom>
          <a:noFill/>
          <a:ln>
            <a:noFill/>
          </a:ln>
        </p:spPr>
      </p:pic>
      <p:sp>
        <p:nvSpPr>
          <p:cNvPr id="7" name="Google Shape;7;p1"/>
          <p:cNvSpPr txBox="1">
            <a:spLocks noGrp="1"/>
          </p:cNvSpPr>
          <p:nvPr>
            <p:ph type="title"/>
          </p:nvPr>
        </p:nvSpPr>
        <p:spPr>
          <a:xfrm>
            <a:off x="311700" y="6497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2245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pic>
        <p:nvPicPr>
          <p:cNvPr id="10" name="Google Shape;10;p1"/>
          <p:cNvPicPr preferRelativeResize="0"/>
          <p:nvPr/>
        </p:nvPicPr>
        <p:blipFill>
          <a:blip r:embed="rId11"/>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12"/>
          <a:stretch>
            <a:fillRect/>
          </a:stretch>
        </p:blipFill>
        <p:spPr>
          <a:xfrm>
            <a:off x="388600" y="65336"/>
            <a:ext cx="1913424" cy="4408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russellyates88/suicide-rates-overview-1985-to-20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BCAD2-E4E1-89F4-43CE-B32DC7D3A86F}"/>
              </a:ext>
            </a:extLst>
          </p:cNvPr>
          <p:cNvSpPr>
            <a:spLocks noGrp="1"/>
          </p:cNvSpPr>
          <p:nvPr>
            <p:ph type="title"/>
          </p:nvPr>
        </p:nvSpPr>
        <p:spPr>
          <a:xfrm>
            <a:off x="3924300" y="1231314"/>
            <a:ext cx="4605336" cy="992579"/>
          </a:xfrm>
        </p:spPr>
        <p:txBody>
          <a:bodyPr vert="horz" lIns="91440" tIns="45720" rIns="91440" bIns="45720" rtlCol="0" anchor="t">
            <a:normAutofit/>
          </a:bodyPr>
          <a:lstStyle/>
          <a:p>
            <a:pPr>
              <a:lnSpc>
                <a:spcPct val="90000"/>
              </a:lnSpc>
              <a:spcBef>
                <a:spcPct val="0"/>
              </a:spcBef>
            </a:pPr>
            <a:r>
              <a:rPr lang="en-US" sz="3000" kern="1200" dirty="0">
                <a:solidFill>
                  <a:schemeClr val="bg1"/>
                </a:solidFill>
                <a:latin typeface="+mj-lt"/>
                <a:ea typeface="+mj-ea"/>
                <a:cs typeface="+mj-cs"/>
              </a:rPr>
              <a:t>Suicide Rate Analysis and Prediction</a:t>
            </a:r>
          </a:p>
        </p:txBody>
      </p:sp>
      <p:pic>
        <p:nvPicPr>
          <p:cNvPr id="4" name="Google Shape;108;p1" descr="A person standing on a tennis court&#10;&#10;Description automatically generated with medium confidence">
            <a:extLst>
              <a:ext uri="{FF2B5EF4-FFF2-40B4-BE49-F238E27FC236}">
                <a16:creationId xmlns:a16="http://schemas.microsoft.com/office/drawing/2014/main" id="{91AC9AF8-DAE9-3C66-4B37-ECEE25C560F2}"/>
              </a:ext>
            </a:extLst>
          </p:cNvPr>
          <p:cNvPicPr preferRelativeResize="0"/>
          <p:nvPr/>
        </p:nvPicPr>
        <p:blipFill rotWithShape="1">
          <a:blip r:embed="rId2"/>
          <a:srcRect l="25071" r="25207"/>
          <a:stretch/>
        </p:blipFill>
        <p:spPr>
          <a:xfrm>
            <a:off x="20" y="10"/>
            <a:ext cx="3409931" cy="51434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p:spPr>
      </p:pic>
      <p:grpSp>
        <p:nvGrpSpPr>
          <p:cNvPr id="31" name="Group 30">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72963" y="0"/>
            <a:ext cx="663180" cy="5143500"/>
            <a:chOff x="3697284" y="-1"/>
            <a:chExt cx="884241" cy="6858001"/>
          </a:xfrm>
          <a:effectLst>
            <a:outerShdw blurRad="381000" dist="152400" algn="l" rotWithShape="0">
              <a:prstClr val="black">
                <a:alpha val="10000"/>
              </a:prstClr>
            </a:outerShdw>
          </a:effectLst>
        </p:grpSpPr>
        <p:sp>
          <p:nvSpPr>
            <p:cNvPr id="28" name="Freeform: Shape 27">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03990B93-858B-79DB-0D8E-A9331D6AD870}"/>
              </a:ext>
            </a:extLst>
          </p:cNvPr>
          <p:cNvSpPr>
            <a:spLocks noGrp="1"/>
          </p:cNvSpPr>
          <p:nvPr>
            <p:ph type="body" idx="1"/>
          </p:nvPr>
        </p:nvSpPr>
        <p:spPr>
          <a:xfrm>
            <a:off x="3924300" y="2359800"/>
            <a:ext cx="4605337" cy="2011500"/>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kern="1200" dirty="0">
                <a:solidFill>
                  <a:schemeClr val="bg1">
                    <a:alpha val="80000"/>
                  </a:schemeClr>
                </a:solidFill>
                <a:latin typeface="+mn-lt"/>
                <a:ea typeface="+mn-ea"/>
                <a:cs typeface="+mn-cs"/>
              </a:rPr>
              <a:t>Presented By</a:t>
            </a:r>
          </a:p>
          <a:p>
            <a:pPr marL="228600" indent="-228600">
              <a:lnSpc>
                <a:spcPct val="90000"/>
              </a:lnSpc>
              <a:spcAft>
                <a:spcPts val="600"/>
              </a:spcAft>
              <a:buFont typeface="Arial" panose="020B0604020202020204" pitchFamily="34" charset="0"/>
              <a:buChar char="•"/>
            </a:pPr>
            <a:endParaRPr lang="en-US" kern="1200" dirty="0">
              <a:solidFill>
                <a:schemeClr val="bg1">
                  <a:alpha val="80000"/>
                </a:schemeClr>
              </a:solidFill>
              <a:latin typeface="+mn-lt"/>
              <a:ea typeface="+mn-ea"/>
              <a:cs typeface="+mn-cs"/>
            </a:endParaRPr>
          </a:p>
          <a:p>
            <a:pPr marL="228600" indent="-228600">
              <a:lnSpc>
                <a:spcPct val="90000"/>
              </a:lnSpc>
              <a:spcAft>
                <a:spcPts val="600"/>
              </a:spcAft>
              <a:buFont typeface="Arial" panose="020B0604020202020204" pitchFamily="34" charset="0"/>
              <a:buChar char="•"/>
            </a:pPr>
            <a:r>
              <a:rPr lang="en-US" kern="1200" dirty="0">
                <a:solidFill>
                  <a:schemeClr val="bg1">
                    <a:alpha val="80000"/>
                  </a:schemeClr>
                </a:solidFill>
                <a:latin typeface="+mn-lt"/>
                <a:ea typeface="+mn-ea"/>
                <a:cs typeface="+mn-cs"/>
              </a:rPr>
              <a:t>ANJI</a:t>
            </a:r>
          </a:p>
          <a:p>
            <a:pPr marL="228600" indent="-228600">
              <a:lnSpc>
                <a:spcPct val="90000"/>
              </a:lnSpc>
              <a:spcAft>
                <a:spcPts val="600"/>
              </a:spcAft>
              <a:buFont typeface="Arial" panose="020B0604020202020204" pitchFamily="34" charset="0"/>
              <a:buChar char="•"/>
            </a:pPr>
            <a:r>
              <a:rPr lang="en-US" kern="1200" dirty="0">
                <a:solidFill>
                  <a:schemeClr val="bg1">
                    <a:alpha val="80000"/>
                  </a:schemeClr>
                </a:solidFill>
                <a:latin typeface="+mn-lt"/>
                <a:ea typeface="+mn-ea"/>
                <a:cs typeface="+mn-cs"/>
              </a:rPr>
              <a:t>CHANDRADEEP</a:t>
            </a:r>
          </a:p>
        </p:txBody>
      </p:sp>
    </p:spTree>
    <p:extLst>
      <p:ext uri="{BB962C8B-B14F-4D97-AF65-F5344CB8AC3E}">
        <p14:creationId xmlns:p14="http://schemas.microsoft.com/office/powerpoint/2010/main" val="232810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446-C633-FAC4-0581-5652F2072E9A}"/>
              </a:ext>
            </a:extLst>
          </p:cNvPr>
          <p:cNvSpPr>
            <a:spLocks noGrp="1"/>
          </p:cNvSpPr>
          <p:nvPr>
            <p:ph type="title"/>
          </p:nvPr>
        </p:nvSpPr>
        <p:spPr/>
        <p:txBody>
          <a:bodyPr/>
          <a:lstStyle/>
          <a:p>
            <a:r>
              <a:rPr lang="en-US" dirty="0"/>
              <a:t>Dataset Description</a:t>
            </a:r>
          </a:p>
        </p:txBody>
      </p:sp>
      <p:sp>
        <p:nvSpPr>
          <p:cNvPr id="3" name="Text Placeholder 2">
            <a:extLst>
              <a:ext uri="{FF2B5EF4-FFF2-40B4-BE49-F238E27FC236}">
                <a16:creationId xmlns:a16="http://schemas.microsoft.com/office/drawing/2014/main" id="{F2BC1200-A8E1-5917-0E81-2ABF511DF399}"/>
              </a:ext>
            </a:extLst>
          </p:cNvPr>
          <p:cNvSpPr>
            <a:spLocks noGrp="1"/>
          </p:cNvSpPr>
          <p:nvPr>
            <p:ph type="body" idx="1"/>
          </p:nvPr>
        </p:nvSpPr>
        <p:spPr/>
        <p:txBody>
          <a:bodyPr/>
          <a:lstStyle/>
          <a:p>
            <a:pPr algn="l">
              <a:buFont typeface="+mj-lt"/>
              <a:buAutoNum type="arabicPeriod"/>
            </a:pPr>
            <a:r>
              <a:rPr lang="en-US" b="0" i="0" dirty="0">
                <a:solidFill>
                  <a:srgbClr val="1F2328"/>
                </a:solidFill>
                <a:effectLst/>
                <a:latin typeface="-apple-system"/>
              </a:rPr>
              <a:t>Data Source: </a:t>
            </a:r>
            <a:r>
              <a:rPr lang="en-US" b="1" i="0" u="sng" dirty="0">
                <a:solidFill>
                  <a:srgbClr val="1F2328"/>
                </a:solidFill>
                <a:effectLst/>
                <a:latin typeface="-apple-system"/>
                <a:hlinkClick r:id="rId2"/>
              </a:rPr>
              <a:t>https://www.kaggle.com/datasets/russellyates88/suicide-rates-overview-1985-to-2016</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Data Size : </a:t>
            </a:r>
            <a:r>
              <a:rPr lang="en-US" b="1" i="0" dirty="0">
                <a:solidFill>
                  <a:srgbClr val="1F2328"/>
                </a:solidFill>
                <a:effectLst/>
                <a:latin typeface="-apple-system"/>
              </a:rPr>
              <a:t>3MB</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Data Shape : </a:t>
            </a:r>
            <a:r>
              <a:rPr lang="en-US" b="1" i="0" dirty="0">
                <a:solidFill>
                  <a:srgbClr val="1F2328"/>
                </a:solidFill>
                <a:effectLst/>
                <a:latin typeface="-apple-system"/>
              </a:rPr>
              <a:t>30000 Rows and 12 Columns</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Time Period: </a:t>
            </a:r>
            <a:r>
              <a:rPr lang="en-US" b="1" i="0" dirty="0">
                <a:solidFill>
                  <a:srgbClr val="1F2328"/>
                </a:solidFill>
                <a:effectLst/>
                <a:latin typeface="-apple-system"/>
              </a:rPr>
              <a:t>1985 to 2016</a:t>
            </a:r>
            <a:endParaRPr lang="en-US" b="0" i="0" dirty="0">
              <a:solidFill>
                <a:srgbClr val="1F2328"/>
              </a:solidFill>
              <a:effectLst/>
              <a:latin typeface="-apple-system"/>
            </a:endParaRPr>
          </a:p>
          <a:p>
            <a:endParaRPr lang="en-US" dirty="0"/>
          </a:p>
        </p:txBody>
      </p:sp>
      <p:sp>
        <p:nvSpPr>
          <p:cNvPr id="4" name="Text Placeholder 3">
            <a:extLst>
              <a:ext uri="{FF2B5EF4-FFF2-40B4-BE49-F238E27FC236}">
                <a16:creationId xmlns:a16="http://schemas.microsoft.com/office/drawing/2014/main" id="{0DD0A7C4-BBB9-B056-8825-D877CC72C2C2}"/>
              </a:ext>
            </a:extLst>
          </p:cNvPr>
          <p:cNvSpPr>
            <a:spLocks noGrp="1"/>
          </p:cNvSpPr>
          <p:nvPr>
            <p:ph type="body" idx="2"/>
          </p:nvPr>
        </p:nvSpPr>
        <p:spPr/>
        <p:txBody>
          <a:bodyPr/>
          <a:lstStyle/>
          <a:p>
            <a:r>
              <a:rPr lang="en-US" b="0" i="0" dirty="0">
                <a:solidFill>
                  <a:srgbClr val="1F2328"/>
                </a:solidFill>
                <a:effectLst/>
                <a:latin typeface="-apple-system"/>
              </a:rPr>
              <a:t>Dataset Columns</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E76CBD1-A9BB-F723-3EF7-585F1B5FE8BF}"/>
              </a:ext>
            </a:extLst>
          </p:cNvPr>
          <p:cNvPicPr>
            <a:picLocks noChangeAspect="1"/>
          </p:cNvPicPr>
          <p:nvPr/>
        </p:nvPicPr>
        <p:blipFill>
          <a:blip r:embed="rId3"/>
          <a:stretch>
            <a:fillRect/>
          </a:stretch>
        </p:blipFill>
        <p:spPr>
          <a:xfrm>
            <a:off x="4958869" y="1650049"/>
            <a:ext cx="3746962" cy="2843701"/>
          </a:xfrm>
          <a:prstGeom prst="rect">
            <a:avLst/>
          </a:prstGeom>
        </p:spPr>
      </p:pic>
    </p:spTree>
    <p:extLst>
      <p:ext uri="{BB962C8B-B14F-4D97-AF65-F5344CB8AC3E}">
        <p14:creationId xmlns:p14="http://schemas.microsoft.com/office/powerpoint/2010/main" val="354902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30B1-D8FC-96D0-814A-3E840DD68336}"/>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spcBef>
                <a:spcPct val="0"/>
              </a:spcBef>
            </a:pPr>
            <a:r>
              <a:rPr lang="en-US" sz="2400" kern="1200" dirty="0">
                <a:solidFill>
                  <a:schemeClr val="bg1"/>
                </a:solidFill>
                <a:latin typeface="+mj-lt"/>
                <a:ea typeface="+mj-ea"/>
                <a:cs typeface="+mj-cs"/>
              </a:rPr>
              <a:t>MODEL RESULTS AND EVALUATION</a:t>
            </a:r>
          </a:p>
        </p:txBody>
      </p:sp>
      <p:pic>
        <p:nvPicPr>
          <p:cNvPr id="5" name="Picture 4" descr="A screenshot of a graph&#10;&#10;Description automatically generated">
            <a:extLst>
              <a:ext uri="{FF2B5EF4-FFF2-40B4-BE49-F238E27FC236}">
                <a16:creationId xmlns:a16="http://schemas.microsoft.com/office/drawing/2014/main" id="{BF43FA9D-DA03-63FE-1A47-9AC79EB4DBB5}"/>
              </a:ext>
            </a:extLst>
          </p:cNvPr>
          <p:cNvPicPr>
            <a:picLocks noChangeAspect="1"/>
          </p:cNvPicPr>
          <p:nvPr/>
        </p:nvPicPr>
        <p:blipFill>
          <a:blip r:embed="rId2"/>
          <a:stretch>
            <a:fillRect/>
          </a:stretch>
        </p:blipFill>
        <p:spPr>
          <a:xfrm>
            <a:off x="482600" y="1820553"/>
            <a:ext cx="8178799" cy="2167382"/>
          </a:xfrm>
          <a:prstGeom prst="rect">
            <a:avLst/>
          </a:prstGeom>
        </p:spPr>
      </p:pic>
    </p:spTree>
    <p:extLst>
      <p:ext uri="{BB962C8B-B14F-4D97-AF65-F5344CB8AC3E}">
        <p14:creationId xmlns:p14="http://schemas.microsoft.com/office/powerpoint/2010/main" val="227963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E8C8-6089-061C-3DF8-DA6A7352B314}"/>
              </a:ext>
            </a:extLst>
          </p:cNvPr>
          <p:cNvSpPr>
            <a:spLocks noGrp="1"/>
          </p:cNvSpPr>
          <p:nvPr>
            <p:ph type="title"/>
          </p:nvPr>
        </p:nvSpPr>
        <p:spPr/>
        <p:txBody>
          <a:bodyPr/>
          <a:lstStyle/>
          <a:p>
            <a:r>
              <a:rPr lang="en-US" dirty="0"/>
              <a:t>Results Discussion</a:t>
            </a:r>
          </a:p>
        </p:txBody>
      </p:sp>
      <p:sp>
        <p:nvSpPr>
          <p:cNvPr id="3" name="Text Placeholder 2">
            <a:extLst>
              <a:ext uri="{FF2B5EF4-FFF2-40B4-BE49-F238E27FC236}">
                <a16:creationId xmlns:a16="http://schemas.microsoft.com/office/drawing/2014/main" id="{B8C4CBE8-DC5A-2948-8939-F1AC21D57F1E}"/>
              </a:ext>
            </a:extLst>
          </p:cNvPr>
          <p:cNvSpPr>
            <a:spLocks noGrp="1"/>
          </p:cNvSpPr>
          <p:nvPr>
            <p:ph type="body" idx="1"/>
          </p:nvPr>
        </p:nvSpPr>
        <p:spPr>
          <a:xfrm>
            <a:off x="311699" y="1152475"/>
            <a:ext cx="8571043" cy="3416400"/>
          </a:xfrm>
        </p:spPr>
        <p:txBody>
          <a:bodyPr/>
          <a:lstStyle/>
          <a:p>
            <a:r>
              <a:rPr lang="en-US" sz="2000" b="0" i="0" dirty="0">
                <a:solidFill>
                  <a:srgbClr val="1F2328"/>
                </a:solidFill>
                <a:effectLst/>
                <a:latin typeface="-apple-system"/>
              </a:rPr>
              <a:t>Data analysis helped us understand several underlying trends in suicide attempts over the years 1985 and 2016. </a:t>
            </a:r>
          </a:p>
          <a:p>
            <a:r>
              <a:rPr lang="en-US" sz="2000" b="0" i="0" dirty="0">
                <a:solidFill>
                  <a:srgbClr val="1F2328"/>
                </a:solidFill>
                <a:effectLst/>
                <a:latin typeface="-apple-system"/>
              </a:rPr>
              <a:t>Coming to the performance of the four machine learning models - Among all the trained models, </a:t>
            </a:r>
            <a:r>
              <a:rPr lang="en-US" sz="2000" b="0" i="0" dirty="0" err="1">
                <a:solidFill>
                  <a:srgbClr val="1F2328"/>
                </a:solidFill>
                <a:effectLst/>
                <a:latin typeface="-apple-system"/>
              </a:rPr>
              <a:t>XGBoost</a:t>
            </a:r>
            <a:r>
              <a:rPr lang="en-US" sz="2000" b="0" i="0" dirty="0">
                <a:solidFill>
                  <a:srgbClr val="1F2328"/>
                </a:solidFill>
                <a:effectLst/>
                <a:latin typeface="-apple-system"/>
              </a:rPr>
              <a:t> has the highest accuracy and lowest RMSE.</a:t>
            </a:r>
          </a:p>
          <a:p>
            <a:r>
              <a:rPr lang="en-US" sz="2000" b="0" i="0" dirty="0">
                <a:solidFill>
                  <a:srgbClr val="1F2328"/>
                </a:solidFill>
                <a:effectLst/>
                <a:latin typeface="-apple-system"/>
              </a:rPr>
              <a:t> This is because </a:t>
            </a:r>
            <a:r>
              <a:rPr lang="en-US" sz="2000" b="0" i="0" dirty="0" err="1">
                <a:solidFill>
                  <a:srgbClr val="1F2328"/>
                </a:solidFill>
                <a:effectLst/>
                <a:latin typeface="-apple-system"/>
              </a:rPr>
              <a:t>XGBoost</a:t>
            </a:r>
            <a:r>
              <a:rPr lang="en-US" sz="2000" b="0" i="0" dirty="0">
                <a:solidFill>
                  <a:srgbClr val="1F2328"/>
                </a:solidFill>
                <a:effectLst/>
                <a:latin typeface="-apple-system"/>
              </a:rPr>
              <a:t> is very good in execution Speed &amp; model performance. Random forest had an accuracy of 98.3%, followed by Decision Tree and K-Nearest Neighbors with 95.8 and 79.1 % respectively.</a:t>
            </a:r>
            <a:endParaRPr lang="en-US" sz="2000" dirty="0"/>
          </a:p>
        </p:txBody>
      </p:sp>
    </p:spTree>
    <p:extLst>
      <p:ext uri="{BB962C8B-B14F-4D97-AF65-F5344CB8AC3E}">
        <p14:creationId xmlns:p14="http://schemas.microsoft.com/office/powerpoint/2010/main" val="111970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FE94-B87E-6106-5144-A875C2AFDB7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F3282AF5-29F2-999B-DE55-6AFACF6C77FA}"/>
              </a:ext>
            </a:extLst>
          </p:cNvPr>
          <p:cNvSpPr>
            <a:spLocks noGrp="1"/>
          </p:cNvSpPr>
          <p:nvPr>
            <p:ph type="body" idx="1"/>
          </p:nvPr>
        </p:nvSpPr>
        <p:spPr>
          <a:xfrm>
            <a:off x="311700" y="1152475"/>
            <a:ext cx="8520600" cy="3416400"/>
          </a:xfrm>
        </p:spPr>
        <p:txBody>
          <a:bodyPr/>
          <a:lstStyle/>
          <a:p>
            <a:r>
              <a:rPr lang="en-US" sz="1600" b="0" i="0" dirty="0">
                <a:solidFill>
                  <a:srgbClr val="1F2328"/>
                </a:solidFill>
                <a:effectLst/>
                <a:latin typeface="-apple-system"/>
              </a:rPr>
              <a:t>This analysis was aimed at explaining how different machine learning algorithms can be used in predicting suicide rates based on relevant factors collected in the dataset. </a:t>
            </a:r>
          </a:p>
          <a:p>
            <a:r>
              <a:rPr lang="en-US" sz="1600" b="0" i="0" dirty="0">
                <a:solidFill>
                  <a:srgbClr val="1F2328"/>
                </a:solidFill>
                <a:effectLst/>
                <a:latin typeface="-apple-system"/>
              </a:rPr>
              <a:t>Although there have been several successful high precision models, there is still potential for development. Preliminary data analysis showed some surprising findings which includes teen men are more likely to commit suicide. </a:t>
            </a:r>
          </a:p>
          <a:p>
            <a:r>
              <a:rPr lang="en-US" sz="1600" b="0" i="0" dirty="0">
                <a:solidFill>
                  <a:srgbClr val="1F2328"/>
                </a:solidFill>
                <a:effectLst/>
                <a:latin typeface="-apple-system"/>
              </a:rPr>
              <a:t>Machine learning algorithms like </a:t>
            </a:r>
            <a:r>
              <a:rPr lang="en-US" sz="1600" b="0" i="0" dirty="0" err="1">
                <a:solidFill>
                  <a:srgbClr val="1F2328"/>
                </a:solidFill>
                <a:effectLst/>
                <a:latin typeface="-apple-system"/>
              </a:rPr>
              <a:t>XGBoost</a:t>
            </a:r>
            <a:r>
              <a:rPr lang="en-US" sz="1600" b="0" i="0" dirty="0">
                <a:solidFill>
                  <a:srgbClr val="1F2328"/>
                </a:solidFill>
                <a:effectLst/>
                <a:latin typeface="-apple-system"/>
              </a:rPr>
              <a:t> and Random Forest Regression consistently outperformed other algorithms and had the highest accuracy and precision. </a:t>
            </a:r>
          </a:p>
          <a:p>
            <a:r>
              <a:rPr lang="en-US" sz="1600" b="0" i="0" dirty="0">
                <a:solidFill>
                  <a:srgbClr val="1F2328"/>
                </a:solidFill>
                <a:effectLst/>
                <a:latin typeface="-apple-system"/>
              </a:rPr>
              <a:t>The analysis carried out will also provide knowledge about areas of improvement to the government and other organizations working towards suicide prevention and counselling so that effective steps can be taken.</a:t>
            </a:r>
            <a:endParaRPr lang="en-US" sz="1600" dirty="0"/>
          </a:p>
        </p:txBody>
      </p:sp>
    </p:spTree>
    <p:extLst>
      <p:ext uri="{BB962C8B-B14F-4D97-AF65-F5344CB8AC3E}">
        <p14:creationId xmlns:p14="http://schemas.microsoft.com/office/powerpoint/2010/main" val="419130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1322-BB78-41FE-14E2-792ACD4B169A}"/>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8B7F39A7-1807-16F0-4484-768B9C454B55}"/>
              </a:ext>
            </a:extLst>
          </p:cNvPr>
          <p:cNvSpPr>
            <a:spLocks noGrp="1"/>
          </p:cNvSpPr>
          <p:nvPr>
            <p:ph type="body" idx="1"/>
          </p:nvPr>
        </p:nvSpPr>
        <p:spPr>
          <a:xfrm>
            <a:off x="311700" y="1152475"/>
            <a:ext cx="8520600" cy="3416400"/>
          </a:xfrm>
        </p:spPr>
        <p:txBody>
          <a:bodyPr/>
          <a:lstStyle/>
          <a:p>
            <a:pPr algn="l">
              <a:buFont typeface="Arial" panose="020B0604020202020204" pitchFamily="34" charset="0"/>
              <a:buChar char="•"/>
            </a:pPr>
            <a:r>
              <a:rPr lang="en-US" sz="2400" b="0" i="0" dirty="0">
                <a:solidFill>
                  <a:srgbClr val="1F2328"/>
                </a:solidFill>
                <a:effectLst/>
                <a:latin typeface="-apple-system"/>
              </a:rPr>
              <a:t>This project can be further improvised by combining multiple data sets related to suicides and performing in-depth analysis.</a:t>
            </a:r>
          </a:p>
          <a:p>
            <a:pPr algn="l">
              <a:buFont typeface="Arial" panose="020B0604020202020204" pitchFamily="34" charset="0"/>
              <a:buChar char="•"/>
            </a:pPr>
            <a:r>
              <a:rPr lang="en-US" sz="2400" b="0" i="0" dirty="0">
                <a:solidFill>
                  <a:srgbClr val="1F2328"/>
                </a:solidFill>
                <a:effectLst/>
                <a:latin typeface="-apple-system"/>
              </a:rPr>
              <a:t>Some statistical tests- hypothesis testing can be performed which can extract valuable insights.</a:t>
            </a:r>
          </a:p>
          <a:p>
            <a:pPr algn="l">
              <a:buFont typeface="Arial" panose="020B0604020202020204" pitchFamily="34" charset="0"/>
              <a:buChar char="•"/>
            </a:pPr>
            <a:r>
              <a:rPr lang="en-US" sz="2400" b="0" i="0" dirty="0">
                <a:solidFill>
                  <a:srgbClr val="1F2328"/>
                </a:solidFill>
                <a:effectLst/>
                <a:latin typeface="-apple-system"/>
              </a:rPr>
              <a:t>Sentiment Analysis can be used to figure out in which social media people feel more free to talk about their mental health.</a:t>
            </a:r>
          </a:p>
          <a:p>
            <a:endParaRPr lang="en-US" dirty="0"/>
          </a:p>
        </p:txBody>
      </p:sp>
    </p:spTree>
    <p:extLst>
      <p:ext uri="{BB962C8B-B14F-4D97-AF65-F5344CB8AC3E}">
        <p14:creationId xmlns:p14="http://schemas.microsoft.com/office/powerpoint/2010/main" val="249127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791" y="651188"/>
            <a:ext cx="6367800" cy="4090800"/>
          </a:xfrm>
        </p:spPr>
        <p:txBody>
          <a:bodyPr/>
          <a:lstStyle/>
          <a:p>
            <a:r>
              <a:rPr lang="en-US" dirty="0"/>
              <a:t>Thank You</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6ED8954222B1C429A59F0EC15EF7AA8" ma:contentTypeVersion="2" ma:contentTypeDescription="Create a new document." ma:contentTypeScope="" ma:versionID="0c04c478d00626cb60d5207571fc9a62">
  <xsd:schema xmlns:xsd="http://www.w3.org/2001/XMLSchema" xmlns:xs="http://www.w3.org/2001/XMLSchema" xmlns:p="http://schemas.microsoft.com/office/2006/metadata/properties" xmlns:ns2="3d49952c-a256-405f-b031-e3a3291e2b23" targetNamespace="http://schemas.microsoft.com/office/2006/metadata/properties" ma:root="true" ma:fieldsID="da85d3e70fb42f120a5f8157befa9dfc" ns2:_="">
    <xsd:import namespace="3d49952c-a256-405f-b031-e3a3291e2b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9952c-a256-405f-b031-e3a3291e2b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7D5036-224F-4702-A7D6-45C6253E8B4D}">
  <ds:schemaRefs/>
</ds:datastoreItem>
</file>

<file path=customXml/itemProps2.xml><?xml version="1.0" encoding="utf-8"?>
<ds:datastoreItem xmlns:ds="http://schemas.openxmlformats.org/officeDocument/2006/customXml" ds:itemID="{0E2477F5-ACFC-4ED1-ACC1-C27FFFF64374}">
  <ds:schemaRefs/>
</ds:datastoreItem>
</file>

<file path=customXml/itemProps3.xml><?xml version="1.0" encoding="utf-8"?>
<ds:datastoreItem xmlns:ds="http://schemas.openxmlformats.org/officeDocument/2006/customXml" ds:itemID="{21041599-BA9E-401A-A3A4-229E012A7160}">
  <ds:schemaRefs/>
</ds:datastoreItem>
</file>

<file path=docProps/app.xml><?xml version="1.0" encoding="utf-8"?>
<Properties xmlns="http://schemas.openxmlformats.org/officeDocument/2006/extended-properties" xmlns:vt="http://schemas.openxmlformats.org/officeDocument/2006/docPropsVTypes">
  <Template>UMBC presentation template</Template>
  <TotalTime>11777</TotalTime>
  <Words>310</Words>
  <Application>Microsoft Office PowerPoint</Application>
  <PresentationFormat>On-screen Show (16:9)</PresentationFormat>
  <Paragraphs>26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Simple Light</vt:lpstr>
      <vt:lpstr>Suicide Rate Analysis and Prediction</vt:lpstr>
      <vt:lpstr>Dataset Description</vt:lpstr>
      <vt:lpstr>MODEL RESULTS AND EVALUATION</vt:lpstr>
      <vt:lpstr>Results Discussion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 Ransomware attack </dc:title>
  <dc:creator>Sai Koushik Yarlagadda</dc:creator>
  <cp:lastModifiedBy>Chandradeep Reddy Kasarala</cp:lastModifiedBy>
  <cp:revision>10</cp:revision>
  <cp:lastPrinted>2022-12-06T17:26:00Z</cp:lastPrinted>
  <dcterms:created xsi:type="dcterms:W3CDTF">2023-10-23T21:14:00Z</dcterms:created>
  <dcterms:modified xsi:type="dcterms:W3CDTF">2024-04-30T20:02:32Z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0x01010066ED8954222B1C429A59F0EC15EF7AA8</vt:lpwstr>
  </property>
  <property fmtid="{D5CDD505-2E9C-101B-9397-08002B2CF9AE}" pid="3" name="ICV">
    <vt:lpwstr>7F33148D7D374A1BB350F2CF74F24AF9_12</vt:lpwstr>
  </property>
  <property fmtid="{D5CDD505-2E9C-101B-9397-08002B2CF9AE}" pid="4" name="KSOProductBuildVer">
    <vt:lpwstr>1033-12.2.0.13266</vt:lpwstr>
  </property>
</Properties>
</file>