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74" r:id="rId5"/>
    <p:sldId id="258" r:id="rId6"/>
    <p:sldId id="259" r:id="rId7"/>
    <p:sldId id="260" r:id="rId8"/>
    <p:sldId id="261" r:id="rId9"/>
    <p:sldId id="262" r:id="rId10"/>
    <p:sldId id="263" r:id="rId11"/>
    <p:sldId id="264" r:id="rId12"/>
    <p:sldId id="265" r:id="rId13"/>
    <p:sldId id="271" r:id="rId14"/>
    <p:sldId id="272" r:id="rId15"/>
    <p:sldId id="266"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3AF0F0-52B6-478C-AF3A-3DB538B98406}" v="125" dt="2025-07-19T00:39:42.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8ECA82-5BE8-4DBD-BBE1-58204BED0914}" type="datetimeFigureOut">
              <a:rPr lang="en-IN" smtClean="0"/>
              <a:t>19-07-2025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787759-ABBD-4E3F-A0F1-BE9AB87FB31D}" type="slidenum">
              <a:rPr lang="en-IN" smtClean="0"/>
              <a:t>‹#›</a:t>
            </a:fld>
            <a:endParaRPr lang="en-IN"/>
          </a:p>
        </p:txBody>
      </p:sp>
    </p:spTree>
    <p:extLst>
      <p:ext uri="{BB962C8B-B14F-4D97-AF65-F5344CB8AC3E}">
        <p14:creationId xmlns:p14="http://schemas.microsoft.com/office/powerpoint/2010/main" val="4141996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ECA82-5BE8-4DBD-BBE1-58204BED0914}" type="datetimeFigureOut">
              <a:rPr lang="en-IN" smtClean="0"/>
              <a:t>19-07-2025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787759-ABBD-4E3F-A0F1-BE9AB87FB31D}" type="slidenum">
              <a:rPr lang="en-IN" smtClean="0"/>
              <a:t>‹#›</a:t>
            </a:fld>
            <a:endParaRPr lang="en-IN"/>
          </a:p>
        </p:txBody>
      </p:sp>
    </p:spTree>
    <p:extLst>
      <p:ext uri="{BB962C8B-B14F-4D97-AF65-F5344CB8AC3E}">
        <p14:creationId xmlns:p14="http://schemas.microsoft.com/office/powerpoint/2010/main" val="2518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ECA82-5BE8-4DBD-BBE1-58204BED0914}" type="datetimeFigureOut">
              <a:rPr lang="en-IN" smtClean="0"/>
              <a:t>19-07-2025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787759-ABBD-4E3F-A0F1-BE9AB87FB31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27671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ECA82-5BE8-4DBD-BBE1-58204BED0914}" type="datetimeFigureOut">
              <a:rPr lang="en-IN" smtClean="0"/>
              <a:t>19-07-2025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787759-ABBD-4E3F-A0F1-BE9AB87FB31D}" type="slidenum">
              <a:rPr lang="en-IN" smtClean="0"/>
              <a:t>‹#›</a:t>
            </a:fld>
            <a:endParaRPr lang="en-IN"/>
          </a:p>
        </p:txBody>
      </p:sp>
    </p:spTree>
    <p:extLst>
      <p:ext uri="{BB962C8B-B14F-4D97-AF65-F5344CB8AC3E}">
        <p14:creationId xmlns:p14="http://schemas.microsoft.com/office/powerpoint/2010/main" val="1327957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ECA82-5BE8-4DBD-BBE1-58204BED0914}" type="datetimeFigureOut">
              <a:rPr lang="en-IN" smtClean="0"/>
              <a:t>19-07-2025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787759-ABBD-4E3F-A0F1-BE9AB87FB31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08871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ECA82-5BE8-4DBD-BBE1-58204BED0914}" type="datetimeFigureOut">
              <a:rPr lang="en-IN" smtClean="0"/>
              <a:t>19-07-2025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787759-ABBD-4E3F-A0F1-BE9AB87FB31D}" type="slidenum">
              <a:rPr lang="en-IN" smtClean="0"/>
              <a:t>‹#›</a:t>
            </a:fld>
            <a:endParaRPr lang="en-IN"/>
          </a:p>
        </p:txBody>
      </p:sp>
    </p:spTree>
    <p:extLst>
      <p:ext uri="{BB962C8B-B14F-4D97-AF65-F5344CB8AC3E}">
        <p14:creationId xmlns:p14="http://schemas.microsoft.com/office/powerpoint/2010/main" val="3303680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ECA82-5BE8-4DBD-BBE1-58204BED0914}" type="datetimeFigureOut">
              <a:rPr lang="en-IN" smtClean="0"/>
              <a:t>19-07-2025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787759-ABBD-4E3F-A0F1-BE9AB87FB31D}" type="slidenum">
              <a:rPr lang="en-IN" smtClean="0"/>
              <a:t>‹#›</a:t>
            </a:fld>
            <a:endParaRPr lang="en-IN"/>
          </a:p>
        </p:txBody>
      </p:sp>
    </p:spTree>
    <p:extLst>
      <p:ext uri="{BB962C8B-B14F-4D97-AF65-F5344CB8AC3E}">
        <p14:creationId xmlns:p14="http://schemas.microsoft.com/office/powerpoint/2010/main" val="30066676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ECA82-5BE8-4DBD-BBE1-58204BED0914}" type="datetimeFigureOut">
              <a:rPr lang="en-IN" smtClean="0"/>
              <a:t>19-07-2025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787759-ABBD-4E3F-A0F1-BE9AB87FB31D}" type="slidenum">
              <a:rPr lang="en-IN" smtClean="0"/>
              <a:t>‹#›</a:t>
            </a:fld>
            <a:endParaRPr lang="en-IN"/>
          </a:p>
        </p:txBody>
      </p:sp>
    </p:spTree>
    <p:extLst>
      <p:ext uri="{BB962C8B-B14F-4D97-AF65-F5344CB8AC3E}">
        <p14:creationId xmlns:p14="http://schemas.microsoft.com/office/powerpoint/2010/main" val="3124807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ECA82-5BE8-4DBD-BBE1-58204BED0914}" type="datetimeFigureOut">
              <a:rPr lang="en-IN" smtClean="0"/>
              <a:t>19-07-2025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787759-ABBD-4E3F-A0F1-BE9AB87FB31D}" type="slidenum">
              <a:rPr lang="en-IN" smtClean="0"/>
              <a:t>‹#›</a:t>
            </a:fld>
            <a:endParaRPr lang="en-IN"/>
          </a:p>
        </p:txBody>
      </p:sp>
    </p:spTree>
    <p:extLst>
      <p:ext uri="{BB962C8B-B14F-4D97-AF65-F5344CB8AC3E}">
        <p14:creationId xmlns:p14="http://schemas.microsoft.com/office/powerpoint/2010/main" val="1048498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8ECA82-5BE8-4DBD-BBE1-58204BED0914}" type="datetimeFigureOut">
              <a:rPr lang="en-IN" smtClean="0"/>
              <a:t>19-07-2025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787759-ABBD-4E3F-A0F1-BE9AB87FB31D}" type="slidenum">
              <a:rPr lang="en-IN" smtClean="0"/>
              <a:t>‹#›</a:t>
            </a:fld>
            <a:endParaRPr lang="en-IN"/>
          </a:p>
        </p:txBody>
      </p:sp>
    </p:spTree>
    <p:extLst>
      <p:ext uri="{BB962C8B-B14F-4D97-AF65-F5344CB8AC3E}">
        <p14:creationId xmlns:p14="http://schemas.microsoft.com/office/powerpoint/2010/main" val="1221904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8ECA82-5BE8-4DBD-BBE1-58204BED0914}" type="datetimeFigureOut">
              <a:rPr lang="en-IN" smtClean="0"/>
              <a:t>19-07-2025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787759-ABBD-4E3F-A0F1-BE9AB87FB31D}" type="slidenum">
              <a:rPr lang="en-IN" smtClean="0"/>
              <a:t>‹#›</a:t>
            </a:fld>
            <a:endParaRPr lang="en-IN"/>
          </a:p>
        </p:txBody>
      </p:sp>
    </p:spTree>
    <p:extLst>
      <p:ext uri="{BB962C8B-B14F-4D97-AF65-F5344CB8AC3E}">
        <p14:creationId xmlns:p14="http://schemas.microsoft.com/office/powerpoint/2010/main" val="113639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ECA82-5BE8-4DBD-BBE1-58204BED0914}" type="datetimeFigureOut">
              <a:rPr lang="en-IN" smtClean="0"/>
              <a:t>19-07-2025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787759-ABBD-4E3F-A0F1-BE9AB87FB31D}" type="slidenum">
              <a:rPr lang="en-IN" smtClean="0"/>
              <a:t>‹#›</a:t>
            </a:fld>
            <a:endParaRPr lang="en-IN"/>
          </a:p>
        </p:txBody>
      </p:sp>
    </p:spTree>
    <p:extLst>
      <p:ext uri="{BB962C8B-B14F-4D97-AF65-F5344CB8AC3E}">
        <p14:creationId xmlns:p14="http://schemas.microsoft.com/office/powerpoint/2010/main" val="180544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8ECA82-5BE8-4DBD-BBE1-58204BED0914}" type="datetimeFigureOut">
              <a:rPr lang="en-IN" smtClean="0"/>
              <a:t>19-07-2025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787759-ABBD-4E3F-A0F1-BE9AB87FB31D}" type="slidenum">
              <a:rPr lang="en-IN" smtClean="0"/>
              <a:t>‹#›</a:t>
            </a:fld>
            <a:endParaRPr lang="en-IN"/>
          </a:p>
        </p:txBody>
      </p:sp>
    </p:spTree>
    <p:extLst>
      <p:ext uri="{BB962C8B-B14F-4D97-AF65-F5344CB8AC3E}">
        <p14:creationId xmlns:p14="http://schemas.microsoft.com/office/powerpoint/2010/main" val="3049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ECA82-5BE8-4DBD-BBE1-58204BED0914}" type="datetimeFigureOut">
              <a:rPr lang="en-IN" smtClean="0"/>
              <a:t>19-07-2025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787759-ABBD-4E3F-A0F1-BE9AB87FB31D}" type="slidenum">
              <a:rPr lang="en-IN" smtClean="0"/>
              <a:t>‹#›</a:t>
            </a:fld>
            <a:endParaRPr lang="en-IN"/>
          </a:p>
        </p:txBody>
      </p:sp>
    </p:spTree>
    <p:extLst>
      <p:ext uri="{BB962C8B-B14F-4D97-AF65-F5344CB8AC3E}">
        <p14:creationId xmlns:p14="http://schemas.microsoft.com/office/powerpoint/2010/main" val="46376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8ECA82-5BE8-4DBD-BBE1-58204BED0914}" type="datetimeFigureOut">
              <a:rPr lang="en-IN" smtClean="0"/>
              <a:t>19-07-2025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787759-ABBD-4E3F-A0F1-BE9AB87FB31D}" type="slidenum">
              <a:rPr lang="en-IN" smtClean="0"/>
              <a:t>‹#›</a:t>
            </a:fld>
            <a:endParaRPr lang="en-IN"/>
          </a:p>
        </p:txBody>
      </p:sp>
    </p:spTree>
    <p:extLst>
      <p:ext uri="{BB962C8B-B14F-4D97-AF65-F5344CB8AC3E}">
        <p14:creationId xmlns:p14="http://schemas.microsoft.com/office/powerpoint/2010/main" val="2001215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8ECA82-5BE8-4DBD-BBE1-58204BED0914}" type="datetimeFigureOut">
              <a:rPr lang="en-IN" smtClean="0"/>
              <a:t>19-07-2025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787759-ABBD-4E3F-A0F1-BE9AB87FB31D}" type="slidenum">
              <a:rPr lang="en-IN" smtClean="0"/>
              <a:t>‹#›</a:t>
            </a:fld>
            <a:endParaRPr lang="en-IN"/>
          </a:p>
        </p:txBody>
      </p:sp>
    </p:spTree>
    <p:extLst>
      <p:ext uri="{BB962C8B-B14F-4D97-AF65-F5344CB8AC3E}">
        <p14:creationId xmlns:p14="http://schemas.microsoft.com/office/powerpoint/2010/main" val="234160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8ECA82-5BE8-4DBD-BBE1-58204BED0914}" type="datetimeFigureOut">
              <a:rPr lang="en-IN" smtClean="0"/>
              <a:t>19-07-2025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787759-ABBD-4E3F-A0F1-BE9AB87FB31D}" type="slidenum">
              <a:rPr lang="en-IN" smtClean="0"/>
              <a:t>‹#›</a:t>
            </a:fld>
            <a:endParaRPr lang="en-IN"/>
          </a:p>
        </p:txBody>
      </p:sp>
    </p:spTree>
    <p:extLst>
      <p:ext uri="{BB962C8B-B14F-4D97-AF65-F5344CB8AC3E}">
        <p14:creationId xmlns:p14="http://schemas.microsoft.com/office/powerpoint/2010/main" val="4015359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8mLg85NNX4fSSTNLW2lB4e-Fc1MOxZoi/view?usp=sharing" TargetMode="External"/><Relationship Id="rId2" Type="http://schemas.openxmlformats.org/officeDocument/2006/relationships/hyperlink" Target="https://github.com/owid/co2-data?tab=readme-ov-file"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rive.google.com/drive/folders/1LzokskNMkcX4GHxwM6_QpIKRCZNzwCtF?usp=drive_link"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vLqTf2b6GZw?si=xOX5m4AtiMzuUhQQ" TargetMode="External"/><Relationship Id="rId2" Type="http://schemas.openxmlformats.org/officeDocument/2006/relationships/hyperlink" Target="https://docs.google.com/document/d/15LSY-eqFYWlSoeYhhtSdxF3YJwSl6NnU/edit?usp=drive_link&amp;ouid=101223351724562182719&amp;rtpof=true&amp;sd=true"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youtube.com/playlist?list=PL9n0l8rSshSnragNblKDBsT8Xu3otp3jA&amp;si=xgeCRHFEpbxNMzKR" TargetMode="External"/><Relationship Id="rId2" Type="http://schemas.openxmlformats.org/officeDocument/2006/relationships/hyperlink" Target="https://www.youtube.com/watch?v=8IuqFU5gw1E"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hyperlink" Target="https://youtu.be/GbszEsOY3wo?feature=shared" TargetMode="External"/><Relationship Id="rId2" Type="http://schemas.openxmlformats.org/officeDocument/2006/relationships/hyperlink" Target="https://drive.google.com/drive/folders/1XC3QLzSv4RA2gcuXRY5xlQlkMUBuLXj8?usp=drive_link"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youtu.be/KdC5R7oPCAI?si=JA47bUBRyTiI7quO"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80BB-8482-9215-1C91-E70106A84D19}"/>
              </a:ext>
            </a:extLst>
          </p:cNvPr>
          <p:cNvSpPr>
            <a:spLocks noGrp="1"/>
          </p:cNvSpPr>
          <p:nvPr>
            <p:ph type="ctrTitle"/>
          </p:nvPr>
        </p:nvSpPr>
        <p:spPr>
          <a:xfrm>
            <a:off x="1507067" y="1293489"/>
            <a:ext cx="7766936" cy="1646302"/>
          </a:xfrm>
        </p:spPr>
        <p:txBody>
          <a:bodyPr/>
          <a:lstStyle/>
          <a:p>
            <a:r>
              <a:rPr lang="en-US" sz="4400" dirty="0"/>
              <a:t>CARBONLENS : Data Analysis of Global CO</a:t>
            </a:r>
            <a:r>
              <a:rPr lang="en-US" sz="2400" dirty="0"/>
              <a:t>2</a:t>
            </a:r>
            <a:r>
              <a:rPr lang="en-US" sz="4400" dirty="0"/>
              <a:t> Emission</a:t>
            </a:r>
            <a:endParaRPr lang="en-IN" sz="4400" dirty="0"/>
          </a:p>
        </p:txBody>
      </p:sp>
      <p:sp>
        <p:nvSpPr>
          <p:cNvPr id="3" name="Subtitle 2">
            <a:extLst>
              <a:ext uri="{FF2B5EF4-FFF2-40B4-BE49-F238E27FC236}">
                <a16:creationId xmlns:a16="http://schemas.microsoft.com/office/drawing/2014/main" id="{E831D833-80C7-6741-0485-11E31F6CCD80}"/>
              </a:ext>
            </a:extLst>
          </p:cNvPr>
          <p:cNvSpPr>
            <a:spLocks noGrp="1"/>
          </p:cNvSpPr>
          <p:nvPr>
            <p:ph type="subTitle" idx="1"/>
          </p:nvPr>
        </p:nvSpPr>
        <p:spPr>
          <a:xfrm>
            <a:off x="1922974" y="4050833"/>
            <a:ext cx="7766936" cy="1096899"/>
          </a:xfrm>
        </p:spPr>
        <p:txBody>
          <a:bodyPr>
            <a:normAutofit/>
          </a:bodyPr>
          <a:lstStyle/>
          <a:p>
            <a:r>
              <a:rPr lang="en-US" sz="2400" dirty="0"/>
              <a:t>FROM RAW DATA OF CO</a:t>
            </a:r>
            <a:r>
              <a:rPr lang="en-US" dirty="0"/>
              <a:t>2</a:t>
            </a:r>
            <a:r>
              <a:rPr lang="en-US" sz="2400" dirty="0"/>
              <a:t> TO INDEPTH </a:t>
            </a:r>
          </a:p>
          <a:p>
            <a:r>
              <a:rPr lang="en-US" sz="2400" dirty="0"/>
              <a:t>ANALYSIS OF GLOBAL CO2 EMISSION  </a:t>
            </a:r>
            <a:endParaRPr lang="en-IN" sz="2400" dirty="0"/>
          </a:p>
        </p:txBody>
      </p:sp>
      <p:sp>
        <p:nvSpPr>
          <p:cNvPr id="4" name="Rectangle: Rounded Corners 3">
            <a:extLst>
              <a:ext uri="{FF2B5EF4-FFF2-40B4-BE49-F238E27FC236}">
                <a16:creationId xmlns:a16="http://schemas.microsoft.com/office/drawing/2014/main" id="{9C3906A8-793A-20A9-7E77-4CC44F5923E8}"/>
              </a:ext>
            </a:extLst>
          </p:cNvPr>
          <p:cNvSpPr/>
          <p:nvPr/>
        </p:nvSpPr>
        <p:spPr>
          <a:xfrm>
            <a:off x="939800" y="299720"/>
            <a:ext cx="4155440" cy="680720"/>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 CLUB , IIT KANPUR</a:t>
            </a:r>
            <a:endParaRPr lang="en-IN" dirty="0"/>
          </a:p>
        </p:txBody>
      </p:sp>
      <p:sp>
        <p:nvSpPr>
          <p:cNvPr id="5" name="Rectangle: Rounded Corners 4">
            <a:extLst>
              <a:ext uri="{FF2B5EF4-FFF2-40B4-BE49-F238E27FC236}">
                <a16:creationId xmlns:a16="http://schemas.microsoft.com/office/drawing/2014/main" id="{AE3373CC-1ED3-4902-01AD-4ADC3AB16D6B}"/>
              </a:ext>
            </a:extLst>
          </p:cNvPr>
          <p:cNvSpPr/>
          <p:nvPr/>
        </p:nvSpPr>
        <p:spPr>
          <a:xfrm>
            <a:off x="436880" y="3616579"/>
            <a:ext cx="3652520" cy="2783840"/>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MENTORS:</a:t>
            </a:r>
          </a:p>
          <a:p>
            <a:pPr algn="ctr"/>
            <a:endParaRPr lang="en-US" dirty="0"/>
          </a:p>
          <a:p>
            <a:pPr algn="ctr"/>
            <a:r>
              <a:rPr lang="en-US" dirty="0"/>
              <a:t>1. SANKET BANSAL</a:t>
            </a:r>
          </a:p>
          <a:p>
            <a:pPr algn="ctr"/>
            <a:endParaRPr lang="en-US" dirty="0"/>
          </a:p>
          <a:p>
            <a:pPr algn="ctr"/>
            <a:r>
              <a:rPr lang="en-US" dirty="0"/>
              <a:t>2. ADNAN KHAN</a:t>
            </a:r>
          </a:p>
          <a:p>
            <a:pPr algn="ctr"/>
            <a:endParaRPr lang="en-US" dirty="0"/>
          </a:p>
          <a:p>
            <a:pPr algn="ctr"/>
            <a:r>
              <a:rPr lang="en-US" dirty="0"/>
              <a:t>3. MUKUND SINGHAL</a:t>
            </a:r>
          </a:p>
          <a:p>
            <a:pPr algn="ctr"/>
            <a:endParaRPr lang="en-US" dirty="0"/>
          </a:p>
          <a:p>
            <a:pPr algn="ctr"/>
            <a:endParaRPr lang="en-IN" dirty="0"/>
          </a:p>
        </p:txBody>
      </p:sp>
      <p:pic>
        <p:nvPicPr>
          <p:cNvPr id="16386" name="Picture 2" descr="IITK Logo">
            <a:extLst>
              <a:ext uri="{FF2B5EF4-FFF2-40B4-BE49-F238E27FC236}">
                <a16:creationId xmlns:a16="http://schemas.microsoft.com/office/drawing/2014/main" id="{CD21973B-428E-E281-BE85-2D75CF910E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10259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6AE6F-0BE3-57E4-4396-52DD44DE1FD3}"/>
              </a:ext>
            </a:extLst>
          </p:cNvPr>
          <p:cNvSpPr>
            <a:spLocks noGrp="1"/>
          </p:cNvSpPr>
          <p:nvPr>
            <p:ph type="title"/>
          </p:nvPr>
        </p:nvSpPr>
        <p:spPr>
          <a:xfrm>
            <a:off x="677334" y="609600"/>
            <a:ext cx="8596668" cy="894080"/>
          </a:xfrm>
        </p:spPr>
        <p:txBody>
          <a:bodyPr/>
          <a:lstStyle/>
          <a:p>
            <a:r>
              <a:rPr lang="en-US" dirty="0"/>
              <a:t>INSIGHTS AND ANALYSIS</a:t>
            </a:r>
            <a:endParaRPr lang="en-IN" dirty="0"/>
          </a:p>
        </p:txBody>
      </p:sp>
      <p:sp>
        <p:nvSpPr>
          <p:cNvPr id="3" name="Content Placeholder 2">
            <a:extLst>
              <a:ext uri="{FF2B5EF4-FFF2-40B4-BE49-F238E27FC236}">
                <a16:creationId xmlns:a16="http://schemas.microsoft.com/office/drawing/2014/main" id="{85762042-BA0B-B108-EBD5-61B60C68EFAD}"/>
              </a:ext>
            </a:extLst>
          </p:cNvPr>
          <p:cNvSpPr>
            <a:spLocks noGrp="1"/>
          </p:cNvSpPr>
          <p:nvPr>
            <p:ph idx="1"/>
          </p:nvPr>
        </p:nvSpPr>
        <p:spPr>
          <a:xfrm>
            <a:off x="677334" y="1503680"/>
            <a:ext cx="9127066" cy="4836159"/>
          </a:xfrm>
        </p:spPr>
        <p:txBody>
          <a:bodyPr>
            <a:normAutofit/>
          </a:bodyPr>
          <a:lstStyle/>
          <a:p>
            <a:pPr>
              <a:buFont typeface="Wingdings" panose="05000000000000000000" pitchFamily="2" charset="2"/>
              <a:buChar char="q"/>
            </a:pPr>
            <a:r>
              <a:rPr lang="en-US" sz="2400" dirty="0">
                <a:solidFill>
                  <a:schemeClr val="accent1"/>
                </a:solidFill>
              </a:rPr>
              <a:t>CHANGE IN TEMPERATURE DUE TO CO</a:t>
            </a:r>
            <a:r>
              <a:rPr lang="en-US" dirty="0">
                <a:solidFill>
                  <a:schemeClr val="accent1"/>
                </a:solidFill>
              </a:rPr>
              <a:t>2 </a:t>
            </a:r>
            <a:r>
              <a:rPr lang="en-US" sz="2400" dirty="0">
                <a:solidFill>
                  <a:schemeClr val="accent1"/>
                </a:solidFill>
              </a:rPr>
              <a:t>:</a:t>
            </a:r>
          </a:p>
          <a:p>
            <a:pPr marL="0" indent="0">
              <a:buNone/>
            </a:pPr>
            <a:r>
              <a:rPr lang="en-US" dirty="0">
                <a:solidFill>
                  <a:schemeClr val="accent1"/>
                </a:solidFill>
              </a:rPr>
              <a:t>	</a:t>
            </a:r>
            <a:r>
              <a:rPr lang="en-US" dirty="0">
                <a:solidFill>
                  <a:schemeClr val="tx1"/>
                </a:solidFill>
              </a:rPr>
              <a:t>From the given figure , we can clearly see that </a:t>
            </a:r>
          </a:p>
          <a:p>
            <a:pPr marL="0" indent="0">
              <a:buNone/>
            </a:pPr>
            <a:r>
              <a:rPr lang="en-US" dirty="0">
                <a:solidFill>
                  <a:schemeClr val="tx1"/>
                </a:solidFill>
              </a:rPr>
              <a:t>	as year increases , the temperature also increases.</a:t>
            </a:r>
          </a:p>
          <a:p>
            <a:pPr marL="0" indent="0">
              <a:buNone/>
            </a:pPr>
            <a:r>
              <a:rPr lang="en-US" dirty="0">
                <a:solidFill>
                  <a:schemeClr val="tx1"/>
                </a:solidFill>
              </a:rPr>
              <a:t>	Also in the previous section , with years the </a:t>
            </a:r>
          </a:p>
          <a:p>
            <a:pPr marL="0" indent="0">
              <a:buNone/>
            </a:pPr>
            <a:r>
              <a:rPr lang="en-US" dirty="0">
                <a:solidFill>
                  <a:schemeClr val="tx1"/>
                </a:solidFill>
              </a:rPr>
              <a:t>	emission of </a:t>
            </a:r>
            <a:r>
              <a:rPr lang="en-US" dirty="0">
                <a:solidFill>
                  <a:schemeClr val="accent1"/>
                </a:solidFill>
              </a:rPr>
              <a:t>CO2</a:t>
            </a:r>
            <a:r>
              <a:rPr lang="en-US" dirty="0">
                <a:solidFill>
                  <a:schemeClr val="tx1"/>
                </a:solidFill>
              </a:rPr>
              <a:t> also increases. So, from these data </a:t>
            </a:r>
          </a:p>
          <a:p>
            <a:pPr marL="0" indent="0">
              <a:buNone/>
            </a:pPr>
            <a:r>
              <a:rPr lang="en-US" dirty="0">
                <a:solidFill>
                  <a:schemeClr val="tx1"/>
                </a:solidFill>
              </a:rPr>
              <a:t>	we can observe that carbon dioxide plays a major </a:t>
            </a:r>
          </a:p>
          <a:p>
            <a:pPr marL="0" indent="0">
              <a:buNone/>
            </a:pPr>
            <a:r>
              <a:rPr lang="en-US" dirty="0">
                <a:solidFill>
                  <a:schemeClr val="tx1"/>
                </a:solidFill>
              </a:rPr>
              <a:t>	role in global warming. As the time passes , the </a:t>
            </a:r>
          </a:p>
          <a:p>
            <a:pPr marL="0" indent="0">
              <a:buNone/>
            </a:pPr>
            <a:r>
              <a:rPr lang="en-US" dirty="0">
                <a:solidFill>
                  <a:schemeClr val="tx1"/>
                </a:solidFill>
              </a:rPr>
              <a:t>	global temperature also increases. As a result, the polar ice melts rapidly.</a:t>
            </a:r>
          </a:p>
          <a:p>
            <a:pPr marL="0" indent="0">
              <a:buNone/>
            </a:pPr>
            <a:r>
              <a:rPr lang="en-US" dirty="0">
                <a:solidFill>
                  <a:schemeClr val="tx1"/>
                </a:solidFill>
              </a:rPr>
              <a:t>	This increases the sea levels . So, many low areas and islands are going inside the</a:t>
            </a:r>
          </a:p>
          <a:p>
            <a:pPr marL="0" indent="0">
              <a:buNone/>
            </a:pPr>
            <a:r>
              <a:rPr lang="en-US" dirty="0">
                <a:solidFill>
                  <a:schemeClr val="tx1"/>
                </a:solidFill>
              </a:rPr>
              <a:t> 	sea. This may also lead to climate change , species extinction also flood and</a:t>
            </a:r>
          </a:p>
          <a:p>
            <a:pPr marL="0" indent="0">
              <a:buNone/>
            </a:pPr>
            <a:r>
              <a:rPr lang="en-US" dirty="0">
                <a:solidFill>
                  <a:schemeClr val="tx1"/>
                </a:solidFill>
              </a:rPr>
              <a:t>	tsunami like disasters</a:t>
            </a:r>
            <a:endParaRPr lang="en-IN" dirty="0">
              <a:solidFill>
                <a:schemeClr val="tx2"/>
              </a:solidFill>
            </a:endParaRPr>
          </a:p>
        </p:txBody>
      </p:sp>
      <p:pic>
        <p:nvPicPr>
          <p:cNvPr id="5" name="Picture 4">
            <a:extLst>
              <a:ext uri="{FF2B5EF4-FFF2-40B4-BE49-F238E27FC236}">
                <a16:creationId xmlns:a16="http://schemas.microsoft.com/office/drawing/2014/main" id="{7ACA2262-8214-6F7F-34BD-2849041B0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1399536"/>
            <a:ext cx="3058160" cy="3009904"/>
          </a:xfrm>
          <a:prstGeom prst="rect">
            <a:avLst/>
          </a:prstGeom>
        </p:spPr>
      </p:pic>
      <p:pic>
        <p:nvPicPr>
          <p:cNvPr id="9218" name="Picture 2" descr="IITK Logo">
            <a:extLst>
              <a:ext uri="{FF2B5EF4-FFF2-40B4-BE49-F238E27FC236}">
                <a16:creationId xmlns:a16="http://schemas.microsoft.com/office/drawing/2014/main" id="{B08DF2C0-26E8-595C-D070-5392269BE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77351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6356-56D5-5403-CFF5-4A80B0742BF0}"/>
              </a:ext>
            </a:extLst>
          </p:cNvPr>
          <p:cNvSpPr>
            <a:spLocks noGrp="1"/>
          </p:cNvSpPr>
          <p:nvPr>
            <p:ph type="title"/>
          </p:nvPr>
        </p:nvSpPr>
        <p:spPr>
          <a:xfrm>
            <a:off x="677334" y="609600"/>
            <a:ext cx="8596668" cy="792480"/>
          </a:xfrm>
        </p:spPr>
        <p:txBody>
          <a:bodyPr/>
          <a:lstStyle/>
          <a:p>
            <a:r>
              <a:rPr lang="en-US" dirty="0"/>
              <a:t>INSIGHTS AND ANALYSIS</a:t>
            </a:r>
            <a:endParaRPr lang="en-IN" dirty="0"/>
          </a:p>
        </p:txBody>
      </p:sp>
      <p:sp>
        <p:nvSpPr>
          <p:cNvPr id="3" name="Content Placeholder 2">
            <a:extLst>
              <a:ext uri="{FF2B5EF4-FFF2-40B4-BE49-F238E27FC236}">
                <a16:creationId xmlns:a16="http://schemas.microsoft.com/office/drawing/2014/main" id="{53B3E8A5-C9A8-F559-26BD-2164B62ACF47}"/>
              </a:ext>
            </a:extLst>
          </p:cNvPr>
          <p:cNvSpPr>
            <a:spLocks noGrp="1"/>
          </p:cNvSpPr>
          <p:nvPr>
            <p:ph idx="1"/>
          </p:nvPr>
        </p:nvSpPr>
        <p:spPr>
          <a:xfrm>
            <a:off x="677334" y="1524000"/>
            <a:ext cx="8596668" cy="4817805"/>
          </a:xfrm>
        </p:spPr>
        <p:txBody>
          <a:bodyPr>
            <a:normAutofit lnSpcReduction="10000"/>
          </a:bodyPr>
          <a:lstStyle/>
          <a:p>
            <a:pPr>
              <a:buFont typeface="Wingdings" panose="05000000000000000000" pitchFamily="2" charset="2"/>
              <a:buChar char="q"/>
            </a:pPr>
            <a:r>
              <a:rPr lang="en-US" sz="2400" dirty="0">
                <a:solidFill>
                  <a:schemeClr val="accent1"/>
                </a:solidFill>
              </a:rPr>
              <a:t>ADVANCEMENT OF CIVILIZATION:</a:t>
            </a:r>
          </a:p>
          <a:p>
            <a:pPr marL="0" indent="0">
              <a:buNone/>
            </a:pPr>
            <a:r>
              <a:rPr lang="en-US" dirty="0">
                <a:solidFill>
                  <a:schemeClr val="accent1"/>
                </a:solidFill>
              </a:rPr>
              <a:t>	</a:t>
            </a:r>
            <a:r>
              <a:rPr lang="en-US" dirty="0">
                <a:solidFill>
                  <a:schemeClr val="tx1"/>
                </a:solidFill>
              </a:rPr>
              <a:t>Here , if we see the data analytics given</a:t>
            </a:r>
          </a:p>
          <a:p>
            <a:pPr marL="0" indent="0">
              <a:buNone/>
            </a:pPr>
            <a:r>
              <a:rPr lang="en-US" dirty="0">
                <a:solidFill>
                  <a:schemeClr val="tx1"/>
                </a:solidFill>
              </a:rPr>
              <a:t>	, we notice that CHINA , USA , INDIA ,</a:t>
            </a:r>
          </a:p>
          <a:p>
            <a:pPr marL="0" indent="0">
              <a:buNone/>
            </a:pPr>
            <a:r>
              <a:rPr lang="en-US" dirty="0">
                <a:solidFill>
                  <a:schemeClr val="tx1"/>
                </a:solidFill>
              </a:rPr>
              <a:t>	RUSSIA and others are the world’s top </a:t>
            </a:r>
          </a:p>
          <a:p>
            <a:pPr marL="0" indent="0">
              <a:buNone/>
            </a:pPr>
            <a:r>
              <a:rPr lang="en-US" dirty="0">
                <a:solidFill>
                  <a:schemeClr val="tx1"/>
                </a:solidFill>
              </a:rPr>
              <a:t>	advanced countries . Also their contribution</a:t>
            </a:r>
          </a:p>
          <a:p>
            <a:pPr marL="0" indent="0">
              <a:buNone/>
            </a:pPr>
            <a:r>
              <a:rPr lang="en-US" dirty="0">
                <a:solidFill>
                  <a:schemeClr val="tx1"/>
                </a:solidFill>
              </a:rPr>
              <a:t>	in the global </a:t>
            </a:r>
            <a:r>
              <a:rPr lang="en-US" dirty="0">
                <a:solidFill>
                  <a:schemeClr val="accent1"/>
                </a:solidFill>
              </a:rPr>
              <a:t>CO2 </a:t>
            </a:r>
            <a:r>
              <a:rPr lang="en-US" dirty="0">
                <a:solidFill>
                  <a:schemeClr val="tx1"/>
                </a:solidFill>
              </a:rPr>
              <a:t>emission is also high.</a:t>
            </a:r>
          </a:p>
          <a:p>
            <a:pPr marL="0" indent="0">
              <a:buNone/>
            </a:pPr>
            <a:r>
              <a:rPr lang="en-US" dirty="0">
                <a:solidFill>
                  <a:schemeClr val="tx1"/>
                </a:solidFill>
              </a:rPr>
              <a:t>	</a:t>
            </a:r>
          </a:p>
          <a:p>
            <a:pPr marL="0" indent="0">
              <a:buNone/>
            </a:pPr>
            <a:r>
              <a:rPr lang="en-US" dirty="0">
                <a:solidFill>
                  <a:schemeClr val="tx1"/>
                </a:solidFill>
              </a:rPr>
              <a:t>	In these countries, due to advanced technology there is a very good amount</a:t>
            </a:r>
          </a:p>
          <a:p>
            <a:pPr marL="0" indent="0">
              <a:buNone/>
            </a:pPr>
            <a:r>
              <a:rPr lang="en-US" dirty="0">
                <a:solidFill>
                  <a:schemeClr val="tx1"/>
                </a:solidFill>
              </a:rPr>
              <a:t>	of industries and energy consumption. And the main source of energy is coal.</a:t>
            </a:r>
          </a:p>
          <a:p>
            <a:pPr marL="0" indent="0">
              <a:buNone/>
            </a:pPr>
            <a:r>
              <a:rPr lang="en-US" dirty="0">
                <a:solidFill>
                  <a:schemeClr val="tx1"/>
                </a:solidFill>
              </a:rPr>
              <a:t>	And burning of coal leads to emission of </a:t>
            </a:r>
            <a:r>
              <a:rPr lang="en-US" dirty="0">
                <a:solidFill>
                  <a:schemeClr val="accent1"/>
                </a:solidFill>
              </a:rPr>
              <a:t>CO2 </a:t>
            </a:r>
            <a:r>
              <a:rPr lang="en-US" dirty="0">
                <a:solidFill>
                  <a:schemeClr val="tx1"/>
                </a:solidFill>
              </a:rPr>
              <a:t>in the atmosphere.</a:t>
            </a:r>
          </a:p>
          <a:p>
            <a:pPr marL="0" indent="0">
              <a:buNone/>
            </a:pPr>
            <a:r>
              <a:rPr lang="en-US" dirty="0">
                <a:solidFill>
                  <a:schemeClr val="tx1"/>
                </a:solidFill>
              </a:rPr>
              <a:t>	</a:t>
            </a:r>
          </a:p>
          <a:p>
            <a:pPr marL="0" indent="0">
              <a:buNone/>
            </a:pPr>
            <a:r>
              <a:rPr lang="en-US" dirty="0">
                <a:solidFill>
                  <a:schemeClr val="tx1"/>
                </a:solidFill>
              </a:rPr>
              <a:t>	We will try to discuss the solution of the problem in upcoming slides </a:t>
            </a:r>
            <a:endParaRPr lang="en-IN" dirty="0">
              <a:solidFill>
                <a:schemeClr val="accent1"/>
              </a:solidFill>
            </a:endParaRPr>
          </a:p>
        </p:txBody>
      </p:sp>
      <p:pic>
        <p:nvPicPr>
          <p:cNvPr id="5" name="Picture 4">
            <a:extLst>
              <a:ext uri="{FF2B5EF4-FFF2-40B4-BE49-F238E27FC236}">
                <a16:creationId xmlns:a16="http://schemas.microsoft.com/office/drawing/2014/main" id="{3E0E2BFB-3324-A760-5FB9-D06BF12AD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2205" y="826469"/>
            <a:ext cx="3836547" cy="2753360"/>
          </a:xfrm>
          <a:prstGeom prst="rect">
            <a:avLst/>
          </a:prstGeom>
        </p:spPr>
      </p:pic>
      <p:pic>
        <p:nvPicPr>
          <p:cNvPr id="8194" name="Picture 2" descr="IITK Logo">
            <a:extLst>
              <a:ext uri="{FF2B5EF4-FFF2-40B4-BE49-F238E27FC236}">
                <a16:creationId xmlns:a16="http://schemas.microsoft.com/office/drawing/2014/main" id="{E2FC3F88-1CE4-BF02-6BFF-BBB6282CA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46495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12FD3-E386-23F8-6681-DCBA1C7F6B37}"/>
              </a:ext>
            </a:extLst>
          </p:cNvPr>
          <p:cNvSpPr>
            <a:spLocks noGrp="1"/>
          </p:cNvSpPr>
          <p:nvPr>
            <p:ph type="title"/>
          </p:nvPr>
        </p:nvSpPr>
        <p:spPr>
          <a:xfrm>
            <a:off x="677334" y="609600"/>
            <a:ext cx="8596668" cy="717755"/>
          </a:xfrm>
        </p:spPr>
        <p:txBody>
          <a:bodyPr/>
          <a:lstStyle/>
          <a:p>
            <a:r>
              <a:rPr lang="en-US" dirty="0"/>
              <a:t>INSIGHTS AND ANALYSIS</a:t>
            </a:r>
            <a:endParaRPr lang="en-IN" dirty="0"/>
          </a:p>
        </p:txBody>
      </p:sp>
      <p:sp>
        <p:nvSpPr>
          <p:cNvPr id="3" name="Content Placeholder 2">
            <a:extLst>
              <a:ext uri="{FF2B5EF4-FFF2-40B4-BE49-F238E27FC236}">
                <a16:creationId xmlns:a16="http://schemas.microsoft.com/office/drawing/2014/main" id="{9B81DC4E-5BD1-3920-AB89-F5BC368C063F}"/>
              </a:ext>
            </a:extLst>
          </p:cNvPr>
          <p:cNvSpPr>
            <a:spLocks noGrp="1"/>
          </p:cNvSpPr>
          <p:nvPr>
            <p:ph idx="1"/>
          </p:nvPr>
        </p:nvSpPr>
        <p:spPr>
          <a:xfrm>
            <a:off x="677334" y="1327355"/>
            <a:ext cx="8596668" cy="4714007"/>
          </a:xfrm>
        </p:spPr>
        <p:txBody>
          <a:bodyPr>
            <a:normAutofit/>
          </a:bodyPr>
          <a:lstStyle/>
          <a:p>
            <a:pPr>
              <a:buFont typeface="Wingdings" panose="05000000000000000000" pitchFamily="2" charset="2"/>
              <a:buChar char="q"/>
            </a:pPr>
            <a:r>
              <a:rPr lang="en-US" sz="2400" dirty="0">
                <a:solidFill>
                  <a:schemeClr val="accent1"/>
                </a:solidFill>
              </a:rPr>
              <a:t>OTHER GRAPHS WE CAN REFER:</a:t>
            </a:r>
          </a:p>
          <a:p>
            <a:pPr marL="0" indent="0">
              <a:buNone/>
            </a:pPr>
            <a:endParaRPr lang="en-IN" sz="2400" dirty="0">
              <a:solidFill>
                <a:schemeClr val="accent1"/>
              </a:solidFill>
            </a:endParaRPr>
          </a:p>
        </p:txBody>
      </p:sp>
      <p:pic>
        <p:nvPicPr>
          <p:cNvPr id="5" name="Picture 4">
            <a:extLst>
              <a:ext uri="{FF2B5EF4-FFF2-40B4-BE49-F238E27FC236}">
                <a16:creationId xmlns:a16="http://schemas.microsoft.com/office/drawing/2014/main" id="{250BB288-E425-62CB-8A89-D31F5465C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548" y="1681317"/>
            <a:ext cx="3234813" cy="2745940"/>
          </a:xfrm>
          <a:prstGeom prst="rect">
            <a:avLst/>
          </a:prstGeom>
        </p:spPr>
      </p:pic>
      <p:pic>
        <p:nvPicPr>
          <p:cNvPr id="7" name="Picture 6">
            <a:extLst>
              <a:ext uri="{FF2B5EF4-FFF2-40B4-BE49-F238E27FC236}">
                <a16:creationId xmlns:a16="http://schemas.microsoft.com/office/drawing/2014/main" id="{810D4364-93B1-1E30-18EA-C84F38B9E7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4974" y="223683"/>
            <a:ext cx="3639028" cy="2939846"/>
          </a:xfrm>
          <a:prstGeom prst="rect">
            <a:avLst/>
          </a:prstGeom>
        </p:spPr>
      </p:pic>
      <p:pic>
        <p:nvPicPr>
          <p:cNvPr id="9" name="Picture 8">
            <a:extLst>
              <a:ext uri="{FF2B5EF4-FFF2-40B4-BE49-F238E27FC236}">
                <a16:creationId xmlns:a16="http://schemas.microsoft.com/office/drawing/2014/main" id="{05B4FD52-80A3-5327-49D7-5831DA5C5C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4973" y="3163529"/>
            <a:ext cx="3639029" cy="3028336"/>
          </a:xfrm>
          <a:prstGeom prst="rect">
            <a:avLst/>
          </a:prstGeom>
        </p:spPr>
      </p:pic>
      <p:pic>
        <p:nvPicPr>
          <p:cNvPr id="11" name="Picture 10">
            <a:extLst>
              <a:ext uri="{FF2B5EF4-FFF2-40B4-BE49-F238E27FC236}">
                <a16:creationId xmlns:a16="http://schemas.microsoft.com/office/drawing/2014/main" id="{BD123D1F-416A-F94E-67ED-418C90C341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3161" y="4677697"/>
            <a:ext cx="2743200" cy="2091433"/>
          </a:xfrm>
          <a:prstGeom prst="rect">
            <a:avLst/>
          </a:prstGeom>
        </p:spPr>
      </p:pic>
      <p:pic>
        <p:nvPicPr>
          <p:cNvPr id="7170" name="Picture 2" descr="IITK Logo">
            <a:extLst>
              <a:ext uri="{FF2B5EF4-FFF2-40B4-BE49-F238E27FC236}">
                <a16:creationId xmlns:a16="http://schemas.microsoft.com/office/drawing/2014/main" id="{2102DDC7-F949-FC7D-2A30-67BC552288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7395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149B2-61EB-AC72-C5B1-07F2F30C57D9}"/>
              </a:ext>
            </a:extLst>
          </p:cNvPr>
          <p:cNvSpPr>
            <a:spLocks noGrp="1"/>
          </p:cNvSpPr>
          <p:nvPr>
            <p:ph type="title"/>
          </p:nvPr>
        </p:nvSpPr>
        <p:spPr>
          <a:xfrm>
            <a:off x="677334" y="609600"/>
            <a:ext cx="8596668" cy="688258"/>
          </a:xfrm>
        </p:spPr>
        <p:txBody>
          <a:bodyPr/>
          <a:lstStyle/>
          <a:p>
            <a:r>
              <a:rPr lang="en-US" dirty="0"/>
              <a:t>INSIGHTS AND ANALYSIS</a:t>
            </a:r>
            <a:endParaRPr lang="en-IN" dirty="0"/>
          </a:p>
        </p:txBody>
      </p:sp>
      <p:sp>
        <p:nvSpPr>
          <p:cNvPr id="3" name="Content Placeholder 2">
            <a:extLst>
              <a:ext uri="{FF2B5EF4-FFF2-40B4-BE49-F238E27FC236}">
                <a16:creationId xmlns:a16="http://schemas.microsoft.com/office/drawing/2014/main" id="{22B0CFC7-C46C-13D3-32C0-2C3E4C5B775E}"/>
              </a:ext>
            </a:extLst>
          </p:cNvPr>
          <p:cNvSpPr>
            <a:spLocks noGrp="1"/>
          </p:cNvSpPr>
          <p:nvPr>
            <p:ph idx="1"/>
          </p:nvPr>
        </p:nvSpPr>
        <p:spPr>
          <a:xfrm>
            <a:off x="677334" y="1297858"/>
            <a:ext cx="8596668" cy="4743505"/>
          </a:xfrm>
        </p:spPr>
        <p:txBody>
          <a:bodyPr>
            <a:normAutofit/>
          </a:bodyPr>
          <a:lstStyle/>
          <a:p>
            <a:pPr>
              <a:buFont typeface="Wingdings" panose="05000000000000000000" pitchFamily="2" charset="2"/>
              <a:buChar char="q"/>
            </a:pPr>
            <a:r>
              <a:rPr lang="en-US" sz="2400" dirty="0">
                <a:solidFill>
                  <a:schemeClr val="accent1"/>
                </a:solidFill>
              </a:rPr>
              <a:t>OTHER GRAPHS WE CAN REFER:</a:t>
            </a:r>
            <a:endParaRPr lang="en-IN" sz="2400" dirty="0">
              <a:solidFill>
                <a:schemeClr val="accent1"/>
              </a:solidFill>
            </a:endParaRPr>
          </a:p>
        </p:txBody>
      </p:sp>
      <p:pic>
        <p:nvPicPr>
          <p:cNvPr id="5" name="Picture 4">
            <a:extLst>
              <a:ext uri="{FF2B5EF4-FFF2-40B4-BE49-F238E27FC236}">
                <a16:creationId xmlns:a16="http://schemas.microsoft.com/office/drawing/2014/main" id="{41A1EC83-3CAF-B527-1A1C-15BEB230E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413" y="1829956"/>
            <a:ext cx="3870522" cy="3679307"/>
          </a:xfrm>
          <a:prstGeom prst="rect">
            <a:avLst/>
          </a:prstGeom>
        </p:spPr>
      </p:pic>
      <p:pic>
        <p:nvPicPr>
          <p:cNvPr id="7" name="Picture 6">
            <a:extLst>
              <a:ext uri="{FF2B5EF4-FFF2-40B4-BE49-F238E27FC236}">
                <a16:creationId xmlns:a16="http://schemas.microsoft.com/office/drawing/2014/main" id="{CF69AB2B-29F1-6A72-6458-89985F243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5897" y="90669"/>
            <a:ext cx="3758105" cy="3224981"/>
          </a:xfrm>
          <a:prstGeom prst="rect">
            <a:avLst/>
          </a:prstGeom>
        </p:spPr>
      </p:pic>
      <p:pic>
        <p:nvPicPr>
          <p:cNvPr id="9" name="Picture 8">
            <a:extLst>
              <a:ext uri="{FF2B5EF4-FFF2-40B4-BE49-F238E27FC236}">
                <a16:creationId xmlns:a16="http://schemas.microsoft.com/office/drawing/2014/main" id="{F1833462-6AF7-C78E-E2A9-25CAB857CA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897" y="3315650"/>
            <a:ext cx="3502467" cy="3343430"/>
          </a:xfrm>
          <a:prstGeom prst="rect">
            <a:avLst/>
          </a:prstGeom>
        </p:spPr>
      </p:pic>
      <p:pic>
        <p:nvPicPr>
          <p:cNvPr id="6146" name="Picture 2" descr="IITK Logo">
            <a:extLst>
              <a:ext uri="{FF2B5EF4-FFF2-40B4-BE49-F238E27FC236}">
                <a16:creationId xmlns:a16="http://schemas.microsoft.com/office/drawing/2014/main" id="{89238EA8-8D77-8E1A-77EF-E4C1C3D0C0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8334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144B-E241-78B3-3CD7-32C5FC6BAC0A}"/>
              </a:ext>
            </a:extLst>
          </p:cNvPr>
          <p:cNvSpPr>
            <a:spLocks noGrp="1"/>
          </p:cNvSpPr>
          <p:nvPr>
            <p:ph type="title"/>
          </p:nvPr>
        </p:nvSpPr>
        <p:spPr>
          <a:xfrm>
            <a:off x="677334" y="609600"/>
            <a:ext cx="8596668" cy="707923"/>
          </a:xfrm>
        </p:spPr>
        <p:txBody>
          <a:bodyPr/>
          <a:lstStyle/>
          <a:p>
            <a:r>
              <a:rPr lang="en-US" dirty="0"/>
              <a:t>INSIGHTS AND ANALYSIS</a:t>
            </a:r>
            <a:endParaRPr lang="en-IN" dirty="0"/>
          </a:p>
        </p:txBody>
      </p:sp>
      <p:sp>
        <p:nvSpPr>
          <p:cNvPr id="3" name="Content Placeholder 2">
            <a:extLst>
              <a:ext uri="{FF2B5EF4-FFF2-40B4-BE49-F238E27FC236}">
                <a16:creationId xmlns:a16="http://schemas.microsoft.com/office/drawing/2014/main" id="{8E83A281-C68F-25DE-D161-48ED579F5CEF}"/>
              </a:ext>
            </a:extLst>
          </p:cNvPr>
          <p:cNvSpPr>
            <a:spLocks noGrp="1"/>
          </p:cNvSpPr>
          <p:nvPr>
            <p:ph idx="1"/>
          </p:nvPr>
        </p:nvSpPr>
        <p:spPr>
          <a:xfrm>
            <a:off x="677334" y="1317523"/>
            <a:ext cx="8596668" cy="4723839"/>
          </a:xfrm>
        </p:spPr>
        <p:txBody>
          <a:bodyPr>
            <a:normAutofit/>
          </a:bodyPr>
          <a:lstStyle/>
          <a:p>
            <a:r>
              <a:rPr lang="en-US" sz="2400" dirty="0">
                <a:solidFill>
                  <a:schemeClr val="accent1"/>
                </a:solidFill>
              </a:rPr>
              <a:t>OTHER GRAPHS WE CAN REFER:</a:t>
            </a:r>
            <a:endParaRPr lang="en-IN" sz="2400" dirty="0">
              <a:solidFill>
                <a:schemeClr val="accent1"/>
              </a:solidFill>
            </a:endParaRPr>
          </a:p>
        </p:txBody>
      </p:sp>
      <p:pic>
        <p:nvPicPr>
          <p:cNvPr id="5" name="Picture 4">
            <a:extLst>
              <a:ext uri="{FF2B5EF4-FFF2-40B4-BE49-F238E27FC236}">
                <a16:creationId xmlns:a16="http://schemas.microsoft.com/office/drawing/2014/main" id="{1AC9DEE0-320B-FBF9-46EE-45D0EC2CC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303" y="1826771"/>
            <a:ext cx="9124336" cy="1791500"/>
          </a:xfrm>
          <a:prstGeom prst="rect">
            <a:avLst/>
          </a:prstGeom>
        </p:spPr>
      </p:pic>
      <p:pic>
        <p:nvPicPr>
          <p:cNvPr id="7" name="Picture 6">
            <a:extLst>
              <a:ext uri="{FF2B5EF4-FFF2-40B4-BE49-F238E27FC236}">
                <a16:creationId xmlns:a16="http://schemas.microsoft.com/office/drawing/2014/main" id="{26FF1D61-CCB2-6EAB-A376-5DB0B77D2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6994" y="3679442"/>
            <a:ext cx="3269721" cy="2879527"/>
          </a:xfrm>
          <a:prstGeom prst="rect">
            <a:avLst/>
          </a:prstGeom>
        </p:spPr>
      </p:pic>
      <p:pic>
        <p:nvPicPr>
          <p:cNvPr id="5122" name="Picture 2" descr="IITK Logo">
            <a:extLst>
              <a:ext uri="{FF2B5EF4-FFF2-40B4-BE49-F238E27FC236}">
                <a16:creationId xmlns:a16="http://schemas.microsoft.com/office/drawing/2014/main" id="{1B9619BC-C9C7-7222-9958-8BDFA9332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8900" y="-2029"/>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54818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8839-4AA8-D1A2-4D15-0FCCAC3DCC2C}"/>
              </a:ext>
            </a:extLst>
          </p:cNvPr>
          <p:cNvSpPr>
            <a:spLocks noGrp="1"/>
          </p:cNvSpPr>
          <p:nvPr>
            <p:ph type="title"/>
          </p:nvPr>
        </p:nvSpPr>
        <p:spPr>
          <a:xfrm>
            <a:off x="677334" y="609600"/>
            <a:ext cx="8596668" cy="707923"/>
          </a:xfrm>
        </p:spPr>
        <p:txBody>
          <a:bodyPr/>
          <a:lstStyle/>
          <a:p>
            <a:r>
              <a:rPr lang="en-US" dirty="0"/>
              <a:t>OBSERVATION AND PRECAUTION</a:t>
            </a:r>
            <a:endParaRPr lang="en-IN" dirty="0"/>
          </a:p>
        </p:txBody>
      </p:sp>
      <p:sp>
        <p:nvSpPr>
          <p:cNvPr id="3" name="Content Placeholder 2">
            <a:extLst>
              <a:ext uri="{FF2B5EF4-FFF2-40B4-BE49-F238E27FC236}">
                <a16:creationId xmlns:a16="http://schemas.microsoft.com/office/drawing/2014/main" id="{5A317AB9-5624-4230-7B98-4320B5A0A3C2}"/>
              </a:ext>
            </a:extLst>
          </p:cNvPr>
          <p:cNvSpPr>
            <a:spLocks noGrp="1"/>
          </p:cNvSpPr>
          <p:nvPr>
            <p:ph idx="1"/>
          </p:nvPr>
        </p:nvSpPr>
        <p:spPr>
          <a:xfrm>
            <a:off x="677334" y="1592826"/>
            <a:ext cx="8596668" cy="4320718"/>
          </a:xfrm>
        </p:spPr>
        <p:txBody>
          <a:bodyPr>
            <a:normAutofit/>
          </a:bodyPr>
          <a:lstStyle/>
          <a:p>
            <a:pPr>
              <a:buFont typeface="Wingdings" panose="05000000000000000000" pitchFamily="2" charset="2"/>
              <a:buChar char="q"/>
            </a:pPr>
            <a:r>
              <a:rPr lang="en-US" sz="2400" dirty="0">
                <a:solidFill>
                  <a:schemeClr val="accent1"/>
                </a:solidFill>
              </a:rPr>
              <a:t>OBSERVATION SUMMARY:</a:t>
            </a:r>
          </a:p>
          <a:p>
            <a:pPr marL="0" indent="0">
              <a:buNone/>
            </a:pPr>
            <a:endParaRPr lang="en-US" sz="2400" dirty="0">
              <a:solidFill>
                <a:schemeClr val="accent1"/>
              </a:solidFill>
            </a:endParaRPr>
          </a:p>
          <a:p>
            <a:pPr marL="0" indent="0">
              <a:buNone/>
            </a:pPr>
            <a:r>
              <a:rPr lang="en-US" dirty="0">
                <a:solidFill>
                  <a:schemeClr val="accent1"/>
                </a:solidFill>
              </a:rPr>
              <a:t>	</a:t>
            </a:r>
            <a:r>
              <a:rPr lang="en-US" dirty="0">
                <a:solidFill>
                  <a:schemeClr val="tx1"/>
                </a:solidFill>
              </a:rPr>
              <a:t>From the above analysis, we can clearly say that as time passes , the 	emission of </a:t>
            </a:r>
            <a:r>
              <a:rPr lang="en-US" dirty="0">
                <a:solidFill>
                  <a:schemeClr val="accent1"/>
                </a:solidFill>
              </a:rPr>
              <a:t>CO2 </a:t>
            </a:r>
            <a:r>
              <a:rPr lang="en-US" dirty="0">
                <a:solidFill>
                  <a:schemeClr val="tx1"/>
                </a:solidFill>
              </a:rPr>
              <a:t>increases rapidly(exponentially). And the main cause behind 	this brutal act to nature is HUMAN. We are basically destroying the nature. 	More emission of </a:t>
            </a:r>
            <a:r>
              <a:rPr lang="en-US" dirty="0">
                <a:solidFill>
                  <a:schemeClr val="accent1"/>
                </a:solidFill>
              </a:rPr>
              <a:t>CO2 </a:t>
            </a:r>
            <a:r>
              <a:rPr lang="en-US" dirty="0">
                <a:solidFill>
                  <a:schemeClr val="tx1"/>
                </a:solidFill>
              </a:rPr>
              <a:t>leads to global warming , flood , air pollution , 	 	temperature rise and due to events , species extinction , climate change , 	heavy rainfall(Due to which many areas flood) , polar ice melt , sea-level 	rise and ultimately destruction of ecosystem. We should remember that we 	all part of nature , so we should not waste this resources. Also the air 	pollution due to the coal burn leads to many diseases like </a:t>
            </a:r>
            <a:r>
              <a:rPr lang="en-IN" dirty="0"/>
              <a:t>Bronchitis , 	Asthma , lung cancer and many more lung diseases which may ultimately</a:t>
            </a:r>
            <a:r>
              <a:rPr lang="en-IN" dirty="0">
                <a:solidFill>
                  <a:schemeClr val="tx1"/>
                </a:solidFill>
              </a:rPr>
              <a:t> 	lead to complete destruction of HUMAN species</a:t>
            </a:r>
            <a:endParaRPr lang="en-IN" dirty="0"/>
          </a:p>
        </p:txBody>
      </p:sp>
      <p:pic>
        <p:nvPicPr>
          <p:cNvPr id="4098" name="Picture 2" descr="IITK Logo">
            <a:extLst>
              <a:ext uri="{FF2B5EF4-FFF2-40B4-BE49-F238E27FC236}">
                <a16:creationId xmlns:a16="http://schemas.microsoft.com/office/drawing/2014/main" id="{6C8BDB58-254B-0DF6-890D-F86551B47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2566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BBFB-5D4D-2B3B-CB74-B4D4C2017BEB}"/>
              </a:ext>
            </a:extLst>
          </p:cNvPr>
          <p:cNvSpPr>
            <a:spLocks noGrp="1"/>
          </p:cNvSpPr>
          <p:nvPr>
            <p:ph type="title"/>
          </p:nvPr>
        </p:nvSpPr>
        <p:spPr>
          <a:xfrm>
            <a:off x="677334" y="609600"/>
            <a:ext cx="8596668" cy="766916"/>
          </a:xfrm>
        </p:spPr>
        <p:txBody>
          <a:bodyPr/>
          <a:lstStyle/>
          <a:p>
            <a:r>
              <a:rPr lang="en-US" dirty="0"/>
              <a:t>OBSERVATION AND PRECAUTION</a:t>
            </a:r>
            <a:endParaRPr lang="en-IN" dirty="0"/>
          </a:p>
        </p:txBody>
      </p:sp>
      <p:sp>
        <p:nvSpPr>
          <p:cNvPr id="3" name="Content Placeholder 2">
            <a:extLst>
              <a:ext uri="{FF2B5EF4-FFF2-40B4-BE49-F238E27FC236}">
                <a16:creationId xmlns:a16="http://schemas.microsoft.com/office/drawing/2014/main" id="{A809D3F5-9E77-E52E-7A45-EA8DF10F7D36}"/>
              </a:ext>
            </a:extLst>
          </p:cNvPr>
          <p:cNvSpPr>
            <a:spLocks noGrp="1"/>
          </p:cNvSpPr>
          <p:nvPr>
            <p:ph idx="1"/>
          </p:nvPr>
        </p:nvSpPr>
        <p:spPr>
          <a:xfrm>
            <a:off x="677334" y="1514167"/>
            <a:ext cx="8596668" cy="4871884"/>
          </a:xfrm>
        </p:spPr>
        <p:txBody>
          <a:bodyPr>
            <a:normAutofit lnSpcReduction="10000"/>
          </a:bodyPr>
          <a:lstStyle/>
          <a:p>
            <a:pPr>
              <a:buFont typeface="Wingdings" panose="05000000000000000000" pitchFamily="2" charset="2"/>
              <a:buChar char="q"/>
            </a:pPr>
            <a:r>
              <a:rPr lang="en-US" sz="2400" dirty="0">
                <a:solidFill>
                  <a:schemeClr val="accent1"/>
                </a:solidFill>
              </a:rPr>
              <a:t>PRECAUTION:</a:t>
            </a:r>
          </a:p>
          <a:p>
            <a:pPr marL="0" indent="0">
              <a:buNone/>
            </a:pPr>
            <a:r>
              <a:rPr lang="en-US" dirty="0">
                <a:solidFill>
                  <a:schemeClr val="accent1"/>
                </a:solidFill>
              </a:rPr>
              <a:t>	</a:t>
            </a:r>
            <a:r>
              <a:rPr lang="en-US" dirty="0">
                <a:solidFill>
                  <a:schemeClr val="tx1"/>
                </a:solidFill>
              </a:rPr>
              <a:t>First of all , we should stop uncontrolled tree cutting. We know that we need 	the resources of trees for food , </a:t>
            </a:r>
            <a:r>
              <a:rPr lang="en-US" dirty="0" err="1">
                <a:solidFill>
                  <a:schemeClr val="tx1"/>
                </a:solidFill>
              </a:rPr>
              <a:t>furnitures</a:t>
            </a:r>
            <a:r>
              <a:rPr lang="en-US" dirty="0">
                <a:solidFill>
                  <a:schemeClr val="tx1"/>
                </a:solidFill>
              </a:rPr>
              <a:t> , medicines and many more 	things. But besides cutting a tree , we should plant </a:t>
            </a:r>
            <a:r>
              <a:rPr lang="en-US" dirty="0" err="1">
                <a:solidFill>
                  <a:schemeClr val="tx1"/>
                </a:solidFill>
              </a:rPr>
              <a:t>atleast</a:t>
            </a:r>
            <a:r>
              <a:rPr lang="en-US" dirty="0">
                <a:solidFill>
                  <a:schemeClr val="tx1"/>
                </a:solidFill>
              </a:rPr>
              <a:t> three saplings to 	maintain the ecological balance of nature and this may also reduce the 	emission of </a:t>
            </a:r>
            <a:r>
              <a:rPr lang="en-US" dirty="0">
                <a:solidFill>
                  <a:schemeClr val="accent1"/>
                </a:solidFill>
              </a:rPr>
              <a:t>CO2 </a:t>
            </a:r>
            <a:r>
              <a:rPr lang="en-US" dirty="0">
                <a:solidFill>
                  <a:schemeClr val="tx1"/>
                </a:solidFill>
              </a:rPr>
              <a:t>and other poisonous gases like carbon mono-oxide , nitrous 	oxide etc. by </a:t>
            </a:r>
            <a:r>
              <a:rPr lang="en-US" dirty="0" err="1">
                <a:solidFill>
                  <a:schemeClr val="tx1"/>
                </a:solidFill>
              </a:rPr>
              <a:t>absorbtion</a:t>
            </a:r>
            <a:r>
              <a:rPr lang="en-US" dirty="0">
                <a:solidFill>
                  <a:schemeClr val="tx1"/>
                </a:solidFill>
              </a:rPr>
              <a:t> and reduces their impacts on nature.</a:t>
            </a:r>
          </a:p>
          <a:p>
            <a:pPr marL="0" indent="0">
              <a:buNone/>
            </a:pPr>
            <a:r>
              <a:rPr lang="en-IN" dirty="0">
                <a:solidFill>
                  <a:schemeClr val="tx1"/>
                </a:solidFill>
              </a:rPr>
              <a:t>	Again we mention that advancement of civilization leads to emission of </a:t>
            </a:r>
            <a:r>
              <a:rPr lang="en-US" dirty="0">
                <a:solidFill>
                  <a:schemeClr val="accent1"/>
                </a:solidFill>
              </a:rPr>
              <a:t>CO2</a:t>
            </a:r>
            <a:r>
              <a:rPr lang="en-US" dirty="0">
                <a:solidFill>
                  <a:schemeClr val="tx1"/>
                </a:solidFill>
              </a:rPr>
              <a:t> 	in nature. But  then SHOULD WE STOP ADVANCING OUR TECHNOLOGIES ? The 	answer is NO. We must not stop. Rather we should find alternatives. One of 	the alternatives we think is SUSTAINABLE USAGE OF RESOURCES AND 	DEVELOPMENT . We all know that in the present time how much energy we 	should need in our daily life. That is huge. The major part comes from the 	coal. We should make alternatives like Atomic power , wind power , solar 	energy , hydroelectric power. Also we should recycle the wastes. And at the 	end , the only thing we need TO THINK ABOUT NATURE IN A DIFFERENT WAY 	that is SUSTAINABLY ……</a:t>
            </a:r>
            <a:endParaRPr lang="en-US" dirty="0">
              <a:solidFill>
                <a:schemeClr val="accent1"/>
              </a:solidFill>
            </a:endParaRPr>
          </a:p>
        </p:txBody>
      </p:sp>
      <p:pic>
        <p:nvPicPr>
          <p:cNvPr id="3074" name="Picture 2" descr="IITK Logo">
            <a:extLst>
              <a:ext uri="{FF2B5EF4-FFF2-40B4-BE49-F238E27FC236}">
                <a16:creationId xmlns:a16="http://schemas.microsoft.com/office/drawing/2014/main" id="{EC35FFA6-C87E-64F1-15B3-60AC6C4895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48561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13C2-AFFA-B75E-9D35-0ACED97C5D73}"/>
              </a:ext>
            </a:extLst>
          </p:cNvPr>
          <p:cNvSpPr>
            <a:spLocks noGrp="1"/>
          </p:cNvSpPr>
          <p:nvPr>
            <p:ph type="title"/>
          </p:nvPr>
        </p:nvSpPr>
        <p:spPr>
          <a:xfrm>
            <a:off x="677334" y="609600"/>
            <a:ext cx="8596668" cy="737419"/>
          </a:xfrm>
        </p:spPr>
        <p:txBody>
          <a:bodyPr/>
          <a:lstStyle/>
          <a:p>
            <a:r>
              <a:rPr lang="en-US" dirty="0"/>
              <a:t>LINKS AND TEAM MEMBERS</a:t>
            </a:r>
            <a:endParaRPr lang="en-IN" dirty="0"/>
          </a:p>
        </p:txBody>
      </p:sp>
      <p:sp>
        <p:nvSpPr>
          <p:cNvPr id="3" name="Content Placeholder 2">
            <a:extLst>
              <a:ext uri="{FF2B5EF4-FFF2-40B4-BE49-F238E27FC236}">
                <a16:creationId xmlns:a16="http://schemas.microsoft.com/office/drawing/2014/main" id="{3CD6C25A-290B-C9A7-70A5-C0C9CEDA4477}"/>
              </a:ext>
            </a:extLst>
          </p:cNvPr>
          <p:cNvSpPr>
            <a:spLocks noGrp="1"/>
          </p:cNvSpPr>
          <p:nvPr>
            <p:ph idx="1"/>
          </p:nvPr>
        </p:nvSpPr>
        <p:spPr>
          <a:xfrm>
            <a:off x="677334" y="1347019"/>
            <a:ext cx="8596668" cy="4694343"/>
          </a:xfrm>
        </p:spPr>
        <p:txBody>
          <a:bodyPr>
            <a:normAutofit/>
          </a:bodyPr>
          <a:lstStyle/>
          <a:p>
            <a:pPr>
              <a:buFont typeface="Wingdings" panose="05000000000000000000" pitchFamily="2" charset="2"/>
              <a:buChar char="q"/>
            </a:pPr>
            <a:r>
              <a:rPr lang="en-US" sz="2400" dirty="0">
                <a:solidFill>
                  <a:schemeClr val="accent1"/>
                </a:solidFill>
              </a:rPr>
              <a:t>LINKS:</a:t>
            </a:r>
          </a:p>
          <a:p>
            <a:pPr marL="0" indent="0">
              <a:buNone/>
            </a:pPr>
            <a:r>
              <a:rPr lang="en-US" sz="2400" dirty="0">
                <a:solidFill>
                  <a:schemeClr val="accent1"/>
                </a:solidFill>
              </a:rPr>
              <a:t>	</a:t>
            </a:r>
            <a:r>
              <a:rPr lang="en-US" sz="2400" dirty="0">
                <a:solidFill>
                  <a:schemeClr val="tx1"/>
                </a:solidFill>
              </a:rPr>
              <a:t>1. RAW DATASET : 	</a:t>
            </a:r>
            <a:r>
              <a:rPr lang="en-US" sz="2400" dirty="0">
                <a:solidFill>
                  <a:schemeClr val="tx1"/>
                </a:solidFill>
                <a:hlinkClick r:id="rId2"/>
              </a:rPr>
              <a:t>Raw_dataset_co2</a:t>
            </a:r>
            <a:endParaRPr lang="en-US" sz="2400" dirty="0">
              <a:solidFill>
                <a:schemeClr val="tx1"/>
              </a:solidFill>
            </a:endParaRPr>
          </a:p>
          <a:p>
            <a:pPr marL="0" indent="0">
              <a:buNone/>
            </a:pPr>
            <a:r>
              <a:rPr lang="en-US" sz="2400" dirty="0">
                <a:solidFill>
                  <a:schemeClr val="tx1"/>
                </a:solidFill>
              </a:rPr>
              <a:t>	</a:t>
            </a:r>
          </a:p>
          <a:p>
            <a:pPr marL="0" indent="0">
              <a:buNone/>
            </a:pPr>
            <a:r>
              <a:rPr lang="en-US" sz="2400" dirty="0">
                <a:solidFill>
                  <a:schemeClr val="tx1"/>
                </a:solidFill>
              </a:rPr>
              <a:t>	</a:t>
            </a:r>
          </a:p>
          <a:p>
            <a:pPr marL="0" indent="0">
              <a:buNone/>
            </a:pPr>
            <a:r>
              <a:rPr lang="en-US" sz="2400" dirty="0">
                <a:solidFill>
                  <a:schemeClr val="tx1"/>
                </a:solidFill>
              </a:rPr>
              <a:t>	2. CLEANED DATASET : </a:t>
            </a:r>
            <a:r>
              <a:rPr lang="en-US" sz="2400" dirty="0">
                <a:solidFill>
                  <a:schemeClr val="tx1"/>
                </a:solidFill>
                <a:hlinkClick r:id="rId3"/>
              </a:rPr>
              <a:t>Cleaned_dataset_co2</a:t>
            </a:r>
            <a:endParaRPr lang="en-US" sz="2400" dirty="0">
              <a:solidFill>
                <a:schemeClr val="tx1"/>
              </a:solidFill>
            </a:endParaRPr>
          </a:p>
          <a:p>
            <a:pPr marL="0" indent="0">
              <a:buNone/>
            </a:pPr>
            <a:r>
              <a:rPr lang="en-US" sz="2400" dirty="0">
                <a:solidFill>
                  <a:schemeClr val="tx1"/>
                </a:solidFill>
              </a:rPr>
              <a:t>	</a:t>
            </a:r>
          </a:p>
          <a:p>
            <a:pPr marL="0" indent="0">
              <a:buNone/>
            </a:pPr>
            <a:r>
              <a:rPr lang="en-US" sz="2400" dirty="0">
                <a:solidFill>
                  <a:schemeClr val="tx1"/>
                </a:solidFill>
              </a:rPr>
              <a:t>	</a:t>
            </a:r>
            <a:r>
              <a:rPr lang="en-IN" sz="2400" dirty="0">
                <a:solidFill>
                  <a:schemeClr val="tx1"/>
                </a:solidFill>
              </a:rPr>
              <a:t>	</a:t>
            </a:r>
          </a:p>
          <a:p>
            <a:pPr marL="0" indent="0">
              <a:buNone/>
            </a:pPr>
            <a:r>
              <a:rPr lang="en-IN" sz="2400" dirty="0">
                <a:solidFill>
                  <a:schemeClr val="tx1"/>
                </a:solidFill>
              </a:rPr>
              <a:t>	3.GRAPHS &amp; PYTHON FILES : </a:t>
            </a:r>
            <a:r>
              <a:rPr lang="en-IN" sz="2400" dirty="0" err="1">
                <a:solidFill>
                  <a:schemeClr val="tx1"/>
                </a:solidFill>
                <a:hlinkClick r:id="rId4"/>
              </a:rPr>
              <a:t>python_resources</a:t>
            </a:r>
            <a:endParaRPr lang="en-US" sz="2400" dirty="0">
              <a:solidFill>
                <a:schemeClr val="tx1"/>
              </a:solidFill>
            </a:endParaRPr>
          </a:p>
        </p:txBody>
      </p:sp>
      <p:pic>
        <p:nvPicPr>
          <p:cNvPr id="17410" name="Picture 2" descr="IITK Logo">
            <a:extLst>
              <a:ext uri="{FF2B5EF4-FFF2-40B4-BE49-F238E27FC236}">
                <a16:creationId xmlns:a16="http://schemas.microsoft.com/office/drawing/2014/main" id="{B11F793D-F3AD-6358-63F6-CA8569F287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93555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85F5-1D79-B6B3-CE05-91DE1EBD0BB2}"/>
              </a:ext>
            </a:extLst>
          </p:cNvPr>
          <p:cNvSpPr>
            <a:spLocks noGrp="1"/>
          </p:cNvSpPr>
          <p:nvPr>
            <p:ph type="title"/>
          </p:nvPr>
        </p:nvSpPr>
        <p:spPr>
          <a:xfrm>
            <a:off x="677334" y="609600"/>
            <a:ext cx="8596668" cy="796413"/>
          </a:xfrm>
        </p:spPr>
        <p:txBody>
          <a:bodyPr/>
          <a:lstStyle/>
          <a:p>
            <a:r>
              <a:rPr lang="en-US"/>
              <a:t>LINKS AND </a:t>
            </a:r>
            <a:r>
              <a:rPr lang="en-US" dirty="0"/>
              <a:t>TEAM MEMBERS</a:t>
            </a:r>
            <a:endParaRPr lang="en-IN" dirty="0"/>
          </a:p>
        </p:txBody>
      </p:sp>
      <p:sp>
        <p:nvSpPr>
          <p:cNvPr id="3" name="Content Placeholder 2">
            <a:extLst>
              <a:ext uri="{FF2B5EF4-FFF2-40B4-BE49-F238E27FC236}">
                <a16:creationId xmlns:a16="http://schemas.microsoft.com/office/drawing/2014/main" id="{B3F91345-28B3-7FE5-78CA-0449AABF7386}"/>
              </a:ext>
            </a:extLst>
          </p:cNvPr>
          <p:cNvSpPr>
            <a:spLocks noGrp="1"/>
          </p:cNvSpPr>
          <p:nvPr>
            <p:ph idx="1"/>
          </p:nvPr>
        </p:nvSpPr>
        <p:spPr>
          <a:xfrm>
            <a:off x="677334" y="1406013"/>
            <a:ext cx="8596668" cy="4635349"/>
          </a:xfrm>
        </p:spPr>
        <p:txBody>
          <a:bodyPr>
            <a:normAutofit/>
          </a:bodyPr>
          <a:lstStyle/>
          <a:p>
            <a:pPr>
              <a:buFont typeface="Wingdings" panose="05000000000000000000" pitchFamily="2" charset="2"/>
              <a:buChar char="q"/>
            </a:pPr>
            <a:r>
              <a:rPr lang="en-US" sz="2400" dirty="0">
                <a:solidFill>
                  <a:schemeClr val="accent1"/>
                </a:solidFill>
              </a:rPr>
              <a:t>TEAM MEMBERS:</a:t>
            </a:r>
          </a:p>
          <a:p>
            <a:pPr marL="0" indent="0">
              <a:buNone/>
            </a:pPr>
            <a:endParaRPr lang="en-IN" sz="2400" dirty="0">
              <a:solidFill>
                <a:schemeClr val="accent1"/>
              </a:solidFill>
            </a:endParaRPr>
          </a:p>
        </p:txBody>
      </p:sp>
      <p:sp>
        <p:nvSpPr>
          <p:cNvPr id="4" name="Rectangle: Rounded Corners 3">
            <a:extLst>
              <a:ext uri="{FF2B5EF4-FFF2-40B4-BE49-F238E27FC236}">
                <a16:creationId xmlns:a16="http://schemas.microsoft.com/office/drawing/2014/main" id="{7AD536A9-0810-5D00-B27D-E8AE411A8168}"/>
              </a:ext>
            </a:extLst>
          </p:cNvPr>
          <p:cNvSpPr/>
          <p:nvPr/>
        </p:nvSpPr>
        <p:spPr>
          <a:xfrm>
            <a:off x="2005782" y="1873605"/>
            <a:ext cx="6274618" cy="463534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457200" indent="-457200" algn="ctr">
              <a:buAutoNum type="arabicPeriod"/>
            </a:pPr>
            <a:r>
              <a:rPr lang="en-US" sz="2400" b="1" dirty="0">
                <a:ln w="22225">
                  <a:solidFill>
                    <a:schemeClr val="accent2"/>
                  </a:solidFill>
                  <a:prstDash val="solid"/>
                </a:ln>
                <a:solidFill>
                  <a:schemeClr val="accent2">
                    <a:lumMod val="75000"/>
                  </a:schemeClr>
                </a:solidFill>
              </a:rPr>
              <a:t>ANUJ SINGH</a:t>
            </a:r>
          </a:p>
          <a:p>
            <a:pPr marL="457200" indent="-457200" algn="ctr">
              <a:buAutoNum type="arabicPeriod"/>
            </a:pPr>
            <a:r>
              <a:rPr lang="en-US" sz="2400" b="1" dirty="0">
                <a:ln w="22225">
                  <a:solidFill>
                    <a:schemeClr val="accent2"/>
                  </a:solidFill>
                  <a:prstDash val="solid"/>
                </a:ln>
                <a:solidFill>
                  <a:schemeClr val="accent2">
                    <a:lumMod val="75000"/>
                  </a:schemeClr>
                </a:solidFill>
              </a:rPr>
              <a:t>AYUSHI SHARMA</a:t>
            </a:r>
          </a:p>
          <a:p>
            <a:pPr marL="457200" indent="-457200" algn="ctr">
              <a:buAutoNum type="arabicPeriod"/>
            </a:pPr>
            <a:r>
              <a:rPr lang="en-US" sz="2400" b="1" dirty="0">
                <a:ln w="22225">
                  <a:solidFill>
                    <a:schemeClr val="accent2"/>
                  </a:solidFill>
                  <a:prstDash val="solid"/>
                </a:ln>
                <a:solidFill>
                  <a:schemeClr val="accent2">
                    <a:lumMod val="75000"/>
                  </a:schemeClr>
                </a:solidFill>
              </a:rPr>
              <a:t>VAIBHAV GUPTA</a:t>
            </a:r>
          </a:p>
          <a:p>
            <a:pPr marL="457200" indent="-457200" algn="ctr">
              <a:buAutoNum type="arabicPeriod"/>
            </a:pPr>
            <a:r>
              <a:rPr lang="en-US" sz="2400" b="1" dirty="0">
                <a:ln w="22225">
                  <a:solidFill>
                    <a:schemeClr val="accent2"/>
                  </a:solidFill>
                  <a:prstDash val="solid"/>
                </a:ln>
                <a:solidFill>
                  <a:schemeClr val="accent2">
                    <a:lumMod val="75000"/>
                  </a:schemeClr>
                </a:solidFill>
              </a:rPr>
              <a:t>CHANDRADIP KARMAKAR</a:t>
            </a:r>
          </a:p>
          <a:p>
            <a:pPr marL="457200" indent="-457200" algn="ctr">
              <a:buAutoNum type="arabicPeriod"/>
            </a:pPr>
            <a:r>
              <a:rPr lang="en-US" sz="2400" b="1" dirty="0">
                <a:ln w="22225">
                  <a:solidFill>
                    <a:schemeClr val="accent2"/>
                  </a:solidFill>
                  <a:prstDash val="solid"/>
                </a:ln>
                <a:solidFill>
                  <a:schemeClr val="accent2">
                    <a:lumMod val="75000"/>
                  </a:schemeClr>
                </a:solidFill>
              </a:rPr>
              <a:t>SALONI KUMARI</a:t>
            </a:r>
          </a:p>
          <a:p>
            <a:pPr marL="457200" indent="-457200" algn="ctr">
              <a:buAutoNum type="arabicPeriod"/>
            </a:pPr>
            <a:r>
              <a:rPr lang="en-US" sz="2400" b="1" dirty="0">
                <a:ln w="22225">
                  <a:solidFill>
                    <a:schemeClr val="accent2"/>
                  </a:solidFill>
                  <a:prstDash val="solid"/>
                </a:ln>
                <a:solidFill>
                  <a:schemeClr val="accent2">
                    <a:lumMod val="75000"/>
                  </a:schemeClr>
                </a:solidFill>
              </a:rPr>
              <a:t>AMAN AGARWAL</a:t>
            </a:r>
          </a:p>
          <a:p>
            <a:pPr marL="457200" indent="-457200" algn="ctr">
              <a:buAutoNum type="arabicPeriod"/>
            </a:pPr>
            <a:r>
              <a:rPr lang="en-US" sz="2400" b="1" dirty="0">
                <a:ln w="22225">
                  <a:solidFill>
                    <a:schemeClr val="accent2"/>
                  </a:solidFill>
                  <a:prstDash val="solid"/>
                </a:ln>
                <a:solidFill>
                  <a:schemeClr val="accent2">
                    <a:lumMod val="75000"/>
                  </a:schemeClr>
                </a:solidFill>
              </a:rPr>
              <a:t>AADITYA MUKHERJEE</a:t>
            </a:r>
          </a:p>
          <a:p>
            <a:pPr marL="457200" indent="-457200" algn="ctr">
              <a:buAutoNum type="arabicPeriod"/>
            </a:pPr>
            <a:r>
              <a:rPr lang="en-US" sz="2400" b="1" dirty="0">
                <a:ln w="22225">
                  <a:solidFill>
                    <a:schemeClr val="accent2"/>
                  </a:solidFill>
                  <a:prstDash val="solid"/>
                </a:ln>
                <a:solidFill>
                  <a:schemeClr val="accent2">
                    <a:lumMod val="75000"/>
                  </a:schemeClr>
                </a:solidFill>
              </a:rPr>
              <a:t>INENI SREE CHARAN</a:t>
            </a:r>
          </a:p>
          <a:p>
            <a:pPr marL="457200" indent="-457200" algn="ctr">
              <a:buAutoNum type="arabicPeriod"/>
            </a:pPr>
            <a:r>
              <a:rPr lang="en-US" sz="2400" b="1" dirty="0">
                <a:ln w="22225">
                  <a:solidFill>
                    <a:schemeClr val="accent2"/>
                  </a:solidFill>
                  <a:prstDash val="solid"/>
                </a:ln>
                <a:solidFill>
                  <a:schemeClr val="accent2">
                    <a:lumMod val="75000"/>
                  </a:schemeClr>
                </a:solidFill>
              </a:rPr>
              <a:t>ATHARV DUBEY</a:t>
            </a:r>
          </a:p>
        </p:txBody>
      </p:sp>
      <p:pic>
        <p:nvPicPr>
          <p:cNvPr id="2050" name="Picture 2" descr="IITK Logo">
            <a:extLst>
              <a:ext uri="{FF2B5EF4-FFF2-40B4-BE49-F238E27FC236}">
                <a16:creationId xmlns:a16="http://schemas.microsoft.com/office/drawing/2014/main" id="{53BBA610-78E7-177C-BC98-008AE87AC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9450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D9BED47-9160-079B-B291-C355367E7301}"/>
              </a:ext>
            </a:extLst>
          </p:cNvPr>
          <p:cNvSpPr/>
          <p:nvPr/>
        </p:nvSpPr>
        <p:spPr>
          <a:xfrm>
            <a:off x="737419" y="452284"/>
            <a:ext cx="8377084" cy="5535561"/>
          </a:xfrm>
          <a:prstGeom prst="round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b="1" dirty="0">
                <a:ln w="6600">
                  <a:solidFill>
                    <a:schemeClr val="accent2"/>
                  </a:solidFill>
                  <a:prstDash val="solid"/>
                </a:ln>
                <a:solidFill>
                  <a:srgbClr val="FFFFFF"/>
                </a:solidFill>
                <a:effectLst>
                  <a:outerShdw dist="38100" dir="2700000" algn="tl" rotWithShape="0">
                    <a:schemeClr val="accent2"/>
                  </a:outerShdw>
                </a:effectLst>
              </a:rPr>
              <a:t>THANK YOU</a:t>
            </a:r>
          </a:p>
          <a:p>
            <a:pPr algn="ctr"/>
            <a:endParaRPr lang="en-US" sz="4800" b="1" dirty="0">
              <a:ln w="6600">
                <a:solidFill>
                  <a:schemeClr val="accent2"/>
                </a:solidFill>
                <a:prstDash val="solid"/>
              </a:ln>
              <a:solidFill>
                <a:srgbClr val="FFFFFF"/>
              </a:solidFill>
              <a:effectLst>
                <a:outerShdw dist="38100" dir="2700000" algn="tl" rotWithShape="0">
                  <a:schemeClr val="accent2"/>
                </a:outerShdw>
              </a:effectLst>
            </a:endParaRPr>
          </a:p>
          <a:p>
            <a:pPr algn="ctr"/>
            <a:r>
              <a:rPr lang="en-IN" sz="2400" b="1" dirty="0">
                <a:ln w="6600">
                  <a:solidFill>
                    <a:schemeClr val="accent2"/>
                  </a:solidFill>
                  <a:prstDash val="solid"/>
                </a:ln>
                <a:solidFill>
                  <a:srgbClr val="FFFFFF"/>
                </a:solidFill>
                <a:effectLst>
                  <a:outerShdw dist="38100" dir="2700000" algn="tl" rotWithShape="0">
                    <a:schemeClr val="accent2"/>
                  </a:outerShdw>
                </a:effectLst>
              </a:rPr>
              <a:t>HOPE WE WILL AGAIN GET SUCH A BEAUTIFUL PROJECT IN THE UPCOMING SUMMER</a:t>
            </a:r>
            <a:endParaRPr lang="en-US" sz="24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Rectangle: Rounded Corners 4">
            <a:extLst>
              <a:ext uri="{FF2B5EF4-FFF2-40B4-BE49-F238E27FC236}">
                <a16:creationId xmlns:a16="http://schemas.microsoft.com/office/drawing/2014/main" id="{9ACF1A4D-1DE6-DC7A-7DB9-4088B48BACFC}"/>
              </a:ext>
            </a:extLst>
          </p:cNvPr>
          <p:cNvSpPr/>
          <p:nvPr/>
        </p:nvSpPr>
        <p:spPr>
          <a:xfrm>
            <a:off x="320368" y="189435"/>
            <a:ext cx="4155440" cy="680720"/>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 CLUB , IIT KANPUR</a:t>
            </a:r>
            <a:endParaRPr lang="en-IN" dirty="0"/>
          </a:p>
        </p:txBody>
      </p:sp>
      <p:pic>
        <p:nvPicPr>
          <p:cNvPr id="1026" name="Picture 2" descr="IITK Logo">
            <a:extLst>
              <a:ext uri="{FF2B5EF4-FFF2-40B4-BE49-F238E27FC236}">
                <a16:creationId xmlns:a16="http://schemas.microsoft.com/office/drawing/2014/main" id="{77BBD874-76F8-587F-91DC-4B29B6974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465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43AA7-F226-F952-1822-91399934D1AB}"/>
              </a:ext>
            </a:extLst>
          </p:cNvPr>
          <p:cNvSpPr>
            <a:spLocks noGrp="1"/>
          </p:cNvSpPr>
          <p:nvPr>
            <p:ph type="title"/>
          </p:nvPr>
        </p:nvSpPr>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0453DC5F-A8B9-D1D0-8B4B-62BA5B085169}"/>
              </a:ext>
            </a:extLst>
          </p:cNvPr>
          <p:cNvSpPr>
            <a:spLocks noGrp="1"/>
          </p:cNvSpPr>
          <p:nvPr>
            <p:ph idx="1"/>
          </p:nvPr>
        </p:nvSpPr>
        <p:spPr/>
        <p:txBody>
          <a:bodyPr/>
          <a:lstStyle/>
          <a:p>
            <a:r>
              <a:rPr lang="en-US" dirty="0"/>
              <a:t>j</a:t>
            </a:r>
            <a:endParaRPr lang="en-IN" dirty="0"/>
          </a:p>
        </p:txBody>
      </p:sp>
      <p:sp>
        <p:nvSpPr>
          <p:cNvPr id="5" name="Rectangle: Rounded Corners 4">
            <a:extLst>
              <a:ext uri="{FF2B5EF4-FFF2-40B4-BE49-F238E27FC236}">
                <a16:creationId xmlns:a16="http://schemas.microsoft.com/office/drawing/2014/main" id="{B8632C0F-FCAC-21B1-D2C6-A7AB2D02472E}"/>
              </a:ext>
            </a:extLst>
          </p:cNvPr>
          <p:cNvSpPr/>
          <p:nvPr/>
        </p:nvSpPr>
        <p:spPr>
          <a:xfrm>
            <a:off x="677334" y="1270000"/>
            <a:ext cx="8112706" cy="542740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D1C1BB29-8112-A271-2538-7C5024ACDE4A}"/>
              </a:ext>
            </a:extLst>
          </p:cNvPr>
          <p:cNvSpPr/>
          <p:nvPr/>
        </p:nvSpPr>
        <p:spPr>
          <a:xfrm>
            <a:off x="1310640" y="2426296"/>
            <a:ext cx="6604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02</a:t>
            </a:r>
            <a:endParaRPr lang="en-IN" sz="2400" dirty="0"/>
          </a:p>
        </p:txBody>
      </p:sp>
      <p:sp>
        <p:nvSpPr>
          <p:cNvPr id="8" name="Rectangle: Rounded Corners 7">
            <a:extLst>
              <a:ext uri="{FF2B5EF4-FFF2-40B4-BE49-F238E27FC236}">
                <a16:creationId xmlns:a16="http://schemas.microsoft.com/office/drawing/2014/main" id="{2144372D-068D-6803-251F-5359A965B139}"/>
              </a:ext>
            </a:extLst>
          </p:cNvPr>
          <p:cNvSpPr/>
          <p:nvPr/>
        </p:nvSpPr>
        <p:spPr>
          <a:xfrm>
            <a:off x="1310640" y="4587892"/>
            <a:ext cx="6604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04</a:t>
            </a:r>
            <a:endParaRPr lang="en-IN" sz="2400" dirty="0"/>
          </a:p>
        </p:txBody>
      </p:sp>
      <p:sp>
        <p:nvSpPr>
          <p:cNvPr id="9" name="Rectangle: Rounded Corners 8">
            <a:extLst>
              <a:ext uri="{FF2B5EF4-FFF2-40B4-BE49-F238E27FC236}">
                <a16:creationId xmlns:a16="http://schemas.microsoft.com/office/drawing/2014/main" id="{CCA60A6B-B306-EF11-EA9F-3E5D44B598A9}"/>
              </a:ext>
            </a:extLst>
          </p:cNvPr>
          <p:cNvSpPr/>
          <p:nvPr/>
        </p:nvSpPr>
        <p:spPr>
          <a:xfrm>
            <a:off x="1310640" y="3507094"/>
            <a:ext cx="6604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03</a:t>
            </a:r>
            <a:endParaRPr lang="en-IN" sz="2400" dirty="0">
              <a:solidFill>
                <a:schemeClr val="bg1"/>
              </a:solidFill>
            </a:endParaRPr>
          </a:p>
        </p:txBody>
      </p:sp>
      <p:sp>
        <p:nvSpPr>
          <p:cNvPr id="10" name="Rectangle: Rounded Corners 9">
            <a:extLst>
              <a:ext uri="{FF2B5EF4-FFF2-40B4-BE49-F238E27FC236}">
                <a16:creationId xmlns:a16="http://schemas.microsoft.com/office/drawing/2014/main" id="{B35A677D-E7B8-B32C-357A-5E9D3A699A1E}"/>
              </a:ext>
            </a:extLst>
          </p:cNvPr>
          <p:cNvSpPr/>
          <p:nvPr/>
        </p:nvSpPr>
        <p:spPr>
          <a:xfrm>
            <a:off x="1310640" y="5668690"/>
            <a:ext cx="6604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05</a:t>
            </a:r>
            <a:endParaRPr lang="en-IN" sz="2400" dirty="0">
              <a:solidFill>
                <a:schemeClr val="bg1"/>
              </a:solidFill>
            </a:endParaRPr>
          </a:p>
        </p:txBody>
      </p:sp>
      <p:sp>
        <p:nvSpPr>
          <p:cNvPr id="11" name="Rectangle: Rounded Corners 10">
            <a:extLst>
              <a:ext uri="{FF2B5EF4-FFF2-40B4-BE49-F238E27FC236}">
                <a16:creationId xmlns:a16="http://schemas.microsoft.com/office/drawing/2014/main" id="{F10C6902-D6F5-711B-27DA-269A6D5849FD}"/>
              </a:ext>
            </a:extLst>
          </p:cNvPr>
          <p:cNvSpPr/>
          <p:nvPr/>
        </p:nvSpPr>
        <p:spPr>
          <a:xfrm>
            <a:off x="2204720" y="2426296"/>
            <a:ext cx="6126480" cy="640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WEEKWISE LEARINGS AND RESOURCES</a:t>
            </a:r>
            <a:endParaRPr lang="en-IN" sz="2400" b="1" spc="50" dirty="0">
              <a:ln w="0"/>
              <a:solidFill>
                <a:schemeClr val="bg2"/>
              </a:solidFill>
              <a:effectLst>
                <a:innerShdw blurRad="63500" dist="50800" dir="13500000">
                  <a:srgbClr val="000000">
                    <a:alpha val="50000"/>
                  </a:srgbClr>
                </a:innerShdw>
              </a:effectLst>
            </a:endParaRPr>
          </a:p>
        </p:txBody>
      </p:sp>
      <p:sp>
        <p:nvSpPr>
          <p:cNvPr id="16" name="Rectangle: Rounded Corners 15">
            <a:extLst>
              <a:ext uri="{FF2B5EF4-FFF2-40B4-BE49-F238E27FC236}">
                <a16:creationId xmlns:a16="http://schemas.microsoft.com/office/drawing/2014/main" id="{96A13C52-94EA-BE82-A5B9-7EE0FF185C6C}"/>
              </a:ext>
            </a:extLst>
          </p:cNvPr>
          <p:cNvSpPr/>
          <p:nvPr/>
        </p:nvSpPr>
        <p:spPr>
          <a:xfrm>
            <a:off x="2194560" y="4587892"/>
            <a:ext cx="6126480" cy="640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OBSERVATION AND PRECAUTIONS</a:t>
            </a:r>
            <a:endParaRPr lang="en-IN" sz="2400" b="1" spc="50" dirty="0">
              <a:ln w="0"/>
              <a:solidFill>
                <a:schemeClr val="bg2"/>
              </a:solidFill>
              <a:effectLst>
                <a:innerShdw blurRad="63500" dist="50800" dir="13500000">
                  <a:srgbClr val="000000">
                    <a:alpha val="50000"/>
                  </a:srgbClr>
                </a:innerShdw>
              </a:effectLst>
            </a:endParaRPr>
          </a:p>
        </p:txBody>
      </p:sp>
      <p:sp>
        <p:nvSpPr>
          <p:cNvPr id="17" name="Rectangle: Rounded Corners 16">
            <a:extLst>
              <a:ext uri="{FF2B5EF4-FFF2-40B4-BE49-F238E27FC236}">
                <a16:creationId xmlns:a16="http://schemas.microsoft.com/office/drawing/2014/main" id="{5134A85E-1C90-534C-18B5-88E39215402F}"/>
              </a:ext>
            </a:extLst>
          </p:cNvPr>
          <p:cNvSpPr/>
          <p:nvPr/>
        </p:nvSpPr>
        <p:spPr>
          <a:xfrm>
            <a:off x="2194560" y="5668690"/>
            <a:ext cx="6126480" cy="640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LINKS AND TEAM MEMBERS </a:t>
            </a:r>
            <a:endParaRPr lang="en-IN" sz="2400" b="1" spc="50" dirty="0">
              <a:ln w="0"/>
              <a:solidFill>
                <a:schemeClr val="bg2"/>
              </a:solidFill>
              <a:effectLst>
                <a:innerShdw blurRad="63500" dist="50800" dir="13500000">
                  <a:srgbClr val="000000">
                    <a:alpha val="50000"/>
                  </a:srgbClr>
                </a:innerShdw>
              </a:effectLst>
            </a:endParaRPr>
          </a:p>
        </p:txBody>
      </p:sp>
      <p:sp>
        <p:nvSpPr>
          <p:cNvPr id="18" name="Rectangle: Rounded Corners 17">
            <a:extLst>
              <a:ext uri="{FF2B5EF4-FFF2-40B4-BE49-F238E27FC236}">
                <a16:creationId xmlns:a16="http://schemas.microsoft.com/office/drawing/2014/main" id="{A46EC6AD-758A-4895-4BD9-F0D37E982D85}"/>
              </a:ext>
            </a:extLst>
          </p:cNvPr>
          <p:cNvSpPr/>
          <p:nvPr/>
        </p:nvSpPr>
        <p:spPr>
          <a:xfrm>
            <a:off x="2204720" y="3507094"/>
            <a:ext cx="6126480" cy="640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INSIGHTS AND ANALYSIS</a:t>
            </a:r>
            <a:endParaRPr lang="en-IN" sz="2400" b="1" spc="50" dirty="0">
              <a:ln w="0"/>
              <a:solidFill>
                <a:schemeClr val="bg2"/>
              </a:solidFill>
              <a:effectLst>
                <a:innerShdw blurRad="63500" dist="50800" dir="13500000">
                  <a:srgbClr val="000000">
                    <a:alpha val="50000"/>
                  </a:srgbClr>
                </a:innerShdw>
              </a:effectLst>
            </a:endParaRPr>
          </a:p>
        </p:txBody>
      </p:sp>
      <p:pic>
        <p:nvPicPr>
          <p:cNvPr id="15362" name="Picture 2" descr="IITK Logo">
            <a:extLst>
              <a:ext uri="{FF2B5EF4-FFF2-40B4-BE49-F238E27FC236}">
                <a16:creationId xmlns:a16="http://schemas.microsoft.com/office/drawing/2014/main" id="{294A9E1E-3E21-AFF1-CA90-39DC3CF5FA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8900" y="11749"/>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Rounded Corners 3">
            <a:extLst>
              <a:ext uri="{FF2B5EF4-FFF2-40B4-BE49-F238E27FC236}">
                <a16:creationId xmlns:a16="http://schemas.microsoft.com/office/drawing/2014/main" id="{B93757B4-12CC-4810-DCE6-7FE67BC9D0A3}"/>
              </a:ext>
            </a:extLst>
          </p:cNvPr>
          <p:cNvSpPr/>
          <p:nvPr/>
        </p:nvSpPr>
        <p:spPr>
          <a:xfrm>
            <a:off x="1310640" y="1399831"/>
            <a:ext cx="660400" cy="64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01</a:t>
            </a:r>
            <a:endParaRPr lang="en-IN" sz="2400" dirty="0"/>
          </a:p>
        </p:txBody>
      </p:sp>
      <p:sp>
        <p:nvSpPr>
          <p:cNvPr id="7" name="Rectangle: Rounded Corners 6">
            <a:extLst>
              <a:ext uri="{FF2B5EF4-FFF2-40B4-BE49-F238E27FC236}">
                <a16:creationId xmlns:a16="http://schemas.microsoft.com/office/drawing/2014/main" id="{EA83AA6A-2801-93BB-13E2-4DF28AABEC0F}"/>
              </a:ext>
            </a:extLst>
          </p:cNvPr>
          <p:cNvSpPr/>
          <p:nvPr/>
        </p:nvSpPr>
        <p:spPr>
          <a:xfrm>
            <a:off x="2243557" y="1399831"/>
            <a:ext cx="6126480" cy="640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b="1" spc="50" dirty="0">
                <a:ln w="0"/>
                <a:solidFill>
                  <a:schemeClr val="bg2"/>
                </a:solidFill>
                <a:effectLst>
                  <a:innerShdw blurRad="63500" dist="50800" dir="13500000">
                    <a:srgbClr val="000000">
                      <a:alpha val="50000"/>
                    </a:srgbClr>
                  </a:innerShdw>
                </a:effectLst>
              </a:rPr>
              <a:t>PROJECT DESCRIPTION</a:t>
            </a:r>
            <a:endParaRPr lang="en-IN" sz="2400" b="1"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851458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FB2C-CCE6-32FB-DCE7-0FBA5C468A98}"/>
              </a:ext>
            </a:extLst>
          </p:cNvPr>
          <p:cNvSpPr>
            <a:spLocks noGrp="1"/>
          </p:cNvSpPr>
          <p:nvPr>
            <p:ph type="title"/>
          </p:nvPr>
        </p:nvSpPr>
        <p:spPr>
          <a:xfrm>
            <a:off x="677334" y="609600"/>
            <a:ext cx="8596668" cy="688258"/>
          </a:xfrm>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8C52719E-4D62-D7AE-4287-0972923F8A47}"/>
              </a:ext>
            </a:extLst>
          </p:cNvPr>
          <p:cNvSpPr>
            <a:spLocks noGrp="1"/>
          </p:cNvSpPr>
          <p:nvPr>
            <p:ph idx="1"/>
          </p:nvPr>
        </p:nvSpPr>
        <p:spPr>
          <a:xfrm>
            <a:off x="677334" y="1543665"/>
            <a:ext cx="8596668" cy="4497697"/>
          </a:xfrm>
        </p:spPr>
        <p:txBody>
          <a:bodyPr>
            <a:normAutofit/>
          </a:bodyPr>
          <a:lstStyle/>
          <a:p>
            <a:pPr>
              <a:buFont typeface="Wingdings" panose="05000000000000000000" pitchFamily="2" charset="2"/>
              <a:buChar char="q"/>
            </a:pPr>
            <a:r>
              <a:rPr lang="en-US" sz="2400" dirty="0">
                <a:solidFill>
                  <a:schemeClr val="accent1"/>
                </a:solidFill>
              </a:rPr>
              <a:t>OVERVIEW AND OBJECTIVE:</a:t>
            </a:r>
          </a:p>
          <a:p>
            <a:pPr marL="0" indent="0">
              <a:buNone/>
            </a:pPr>
            <a:endParaRPr lang="en-US" sz="2400" dirty="0">
              <a:solidFill>
                <a:schemeClr val="accent1"/>
              </a:solidFill>
            </a:endParaRPr>
          </a:p>
          <a:p>
            <a:pPr marL="0" indent="0">
              <a:buNone/>
            </a:pPr>
            <a:r>
              <a:rPr lang="en-US" dirty="0">
                <a:solidFill>
                  <a:schemeClr val="accent1"/>
                </a:solidFill>
              </a:rPr>
              <a:t>	</a:t>
            </a:r>
            <a:r>
              <a:rPr lang="en-US" dirty="0">
                <a:solidFill>
                  <a:schemeClr val="tx1"/>
                </a:solidFill>
              </a:rPr>
              <a:t>The project focuses to enhance the practical skills in analyzing climate data, 	focusing on global carbon emission . Over six weeks we explored data 	cleaning , manipulation , and visualization using SQL , Python , </a:t>
            </a:r>
            <a:r>
              <a:rPr lang="en-US" dirty="0" err="1">
                <a:solidFill>
                  <a:schemeClr val="tx1"/>
                </a:solidFill>
              </a:rPr>
              <a:t>Numpy</a:t>
            </a:r>
            <a:r>
              <a:rPr lang="en-US" dirty="0">
                <a:solidFill>
                  <a:schemeClr val="tx1"/>
                </a:solidFill>
              </a:rPr>
              <a:t> , 	Pandas and </a:t>
            </a:r>
            <a:r>
              <a:rPr lang="en-US" dirty="0" err="1">
                <a:solidFill>
                  <a:schemeClr val="tx1"/>
                </a:solidFill>
              </a:rPr>
              <a:t>Tableua</a:t>
            </a:r>
            <a:r>
              <a:rPr lang="en-US" dirty="0">
                <a:solidFill>
                  <a:schemeClr val="tx1"/>
                </a:solidFill>
              </a:rPr>
              <a:t>/Power BI. We learned to interpret data patterns , 	generate actionable insights , and present finding using graphs , charts and 	plots. By the end of this project , we are able to </a:t>
            </a:r>
            <a:r>
              <a:rPr lang="en-US" dirty="0" err="1">
                <a:solidFill>
                  <a:schemeClr val="tx1"/>
                </a:solidFill>
              </a:rPr>
              <a:t>analyse</a:t>
            </a:r>
            <a:r>
              <a:rPr lang="en-US" dirty="0">
                <a:solidFill>
                  <a:schemeClr val="tx1"/>
                </a:solidFill>
              </a:rPr>
              <a:t> carbon emission 	effectively and provide data-driven recommendations for environmental 	sustainability.</a:t>
            </a:r>
            <a:endParaRPr lang="en-IN" dirty="0">
              <a:solidFill>
                <a:schemeClr val="tx1"/>
              </a:solidFill>
            </a:endParaRPr>
          </a:p>
        </p:txBody>
      </p:sp>
      <p:pic>
        <p:nvPicPr>
          <p:cNvPr id="4" name="Picture 2" descr="IITK Logo">
            <a:extLst>
              <a:ext uri="{FF2B5EF4-FFF2-40B4-BE49-F238E27FC236}">
                <a16:creationId xmlns:a16="http://schemas.microsoft.com/office/drawing/2014/main" id="{6439BB64-1694-5450-DF62-875C75C07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04994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CF49E-03B2-65C8-2D8F-C49348FE7600}"/>
              </a:ext>
            </a:extLst>
          </p:cNvPr>
          <p:cNvSpPr>
            <a:spLocks noGrp="1"/>
          </p:cNvSpPr>
          <p:nvPr>
            <p:ph type="title"/>
          </p:nvPr>
        </p:nvSpPr>
        <p:spPr>
          <a:xfrm>
            <a:off x="677334" y="609600"/>
            <a:ext cx="8596668" cy="749300"/>
          </a:xfrm>
        </p:spPr>
        <p:txBody>
          <a:bodyPr/>
          <a:lstStyle/>
          <a:p>
            <a:r>
              <a:rPr lang="en-US" dirty="0"/>
              <a:t>PROJECT DESCRIPTION</a:t>
            </a:r>
            <a:endParaRPr lang="en-IN" dirty="0"/>
          </a:p>
        </p:txBody>
      </p:sp>
      <p:sp>
        <p:nvSpPr>
          <p:cNvPr id="3" name="Content Placeholder 2">
            <a:extLst>
              <a:ext uri="{FF2B5EF4-FFF2-40B4-BE49-F238E27FC236}">
                <a16:creationId xmlns:a16="http://schemas.microsoft.com/office/drawing/2014/main" id="{2AF50D9A-DA89-2EA4-C62D-69B095D6AC46}"/>
              </a:ext>
            </a:extLst>
          </p:cNvPr>
          <p:cNvSpPr>
            <a:spLocks noGrp="1"/>
          </p:cNvSpPr>
          <p:nvPr>
            <p:ph idx="1"/>
          </p:nvPr>
        </p:nvSpPr>
        <p:spPr>
          <a:xfrm>
            <a:off x="677334" y="1358901"/>
            <a:ext cx="8596668" cy="4682462"/>
          </a:xfrm>
        </p:spPr>
        <p:txBody>
          <a:bodyPr>
            <a:normAutofit/>
          </a:bodyPr>
          <a:lstStyle/>
          <a:p>
            <a:pPr>
              <a:buFont typeface="Wingdings" panose="05000000000000000000" pitchFamily="2" charset="2"/>
              <a:buChar char="q"/>
            </a:pPr>
            <a:r>
              <a:rPr lang="en-US" sz="2400" dirty="0">
                <a:solidFill>
                  <a:schemeClr val="accent1"/>
                </a:solidFill>
              </a:rPr>
              <a:t>PROJECT TIMELINE:</a:t>
            </a:r>
          </a:p>
        </p:txBody>
      </p:sp>
      <p:sp>
        <p:nvSpPr>
          <p:cNvPr id="4" name="Flowchart: Connector 3">
            <a:extLst>
              <a:ext uri="{FF2B5EF4-FFF2-40B4-BE49-F238E27FC236}">
                <a16:creationId xmlns:a16="http://schemas.microsoft.com/office/drawing/2014/main" id="{E3CFC193-45A8-8391-B41F-0E76E573556C}"/>
              </a:ext>
            </a:extLst>
          </p:cNvPr>
          <p:cNvSpPr/>
          <p:nvPr/>
        </p:nvSpPr>
        <p:spPr>
          <a:xfrm>
            <a:off x="603252" y="4779630"/>
            <a:ext cx="933450" cy="909969"/>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ln>
                  <a:solidFill>
                    <a:schemeClr val="bg1"/>
                  </a:solidFill>
                </a:ln>
              </a:rPr>
              <a:t>00</a:t>
            </a:r>
            <a:endParaRPr lang="en-IN" sz="3200" dirty="0">
              <a:ln>
                <a:solidFill>
                  <a:schemeClr val="bg1"/>
                </a:solidFill>
              </a:ln>
            </a:endParaRPr>
          </a:p>
        </p:txBody>
      </p:sp>
      <p:sp>
        <p:nvSpPr>
          <p:cNvPr id="5" name="Flowchart: Connector 4">
            <a:extLst>
              <a:ext uri="{FF2B5EF4-FFF2-40B4-BE49-F238E27FC236}">
                <a16:creationId xmlns:a16="http://schemas.microsoft.com/office/drawing/2014/main" id="{4BA788C0-2395-3768-95E2-AF0B42B91054}"/>
              </a:ext>
            </a:extLst>
          </p:cNvPr>
          <p:cNvSpPr/>
          <p:nvPr/>
        </p:nvSpPr>
        <p:spPr>
          <a:xfrm>
            <a:off x="1984548" y="3429000"/>
            <a:ext cx="933450" cy="909969"/>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ln>
                  <a:solidFill>
                    <a:schemeClr val="bg1"/>
                  </a:solidFill>
                </a:ln>
              </a:rPr>
              <a:t>01</a:t>
            </a:r>
            <a:endParaRPr lang="en-IN" sz="3200" dirty="0">
              <a:ln>
                <a:solidFill>
                  <a:schemeClr val="bg1"/>
                </a:solidFill>
              </a:ln>
            </a:endParaRPr>
          </a:p>
        </p:txBody>
      </p:sp>
      <p:sp>
        <p:nvSpPr>
          <p:cNvPr id="6" name="Flowchart: Connector 5">
            <a:extLst>
              <a:ext uri="{FF2B5EF4-FFF2-40B4-BE49-F238E27FC236}">
                <a16:creationId xmlns:a16="http://schemas.microsoft.com/office/drawing/2014/main" id="{9F45D0A7-0A8D-5391-1CFE-B8DB210B41BB}"/>
              </a:ext>
            </a:extLst>
          </p:cNvPr>
          <p:cNvSpPr/>
          <p:nvPr/>
        </p:nvSpPr>
        <p:spPr>
          <a:xfrm>
            <a:off x="3393237" y="4779630"/>
            <a:ext cx="933450" cy="909969"/>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ln>
                  <a:solidFill>
                    <a:schemeClr val="bg1"/>
                  </a:solidFill>
                </a:ln>
              </a:rPr>
              <a:t>02</a:t>
            </a:r>
            <a:endParaRPr lang="en-IN" sz="3200" dirty="0">
              <a:ln>
                <a:solidFill>
                  <a:schemeClr val="bg1"/>
                </a:solidFill>
              </a:ln>
            </a:endParaRPr>
          </a:p>
        </p:txBody>
      </p:sp>
      <p:sp>
        <p:nvSpPr>
          <p:cNvPr id="7" name="Flowchart: Connector 6">
            <a:extLst>
              <a:ext uri="{FF2B5EF4-FFF2-40B4-BE49-F238E27FC236}">
                <a16:creationId xmlns:a16="http://schemas.microsoft.com/office/drawing/2014/main" id="{0B0BC061-481B-5B7E-EB64-5F730B92F430}"/>
              </a:ext>
            </a:extLst>
          </p:cNvPr>
          <p:cNvSpPr/>
          <p:nvPr/>
        </p:nvSpPr>
        <p:spPr>
          <a:xfrm>
            <a:off x="4938627" y="3428999"/>
            <a:ext cx="933450" cy="909969"/>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ln>
                  <a:solidFill>
                    <a:schemeClr val="bg1"/>
                  </a:solidFill>
                </a:ln>
              </a:rPr>
              <a:t>03</a:t>
            </a:r>
            <a:endParaRPr lang="en-IN" sz="3200" dirty="0">
              <a:ln>
                <a:solidFill>
                  <a:schemeClr val="bg1"/>
                </a:solidFill>
              </a:ln>
            </a:endParaRPr>
          </a:p>
        </p:txBody>
      </p:sp>
      <p:sp>
        <p:nvSpPr>
          <p:cNvPr id="8" name="Flowchart: Connector 7">
            <a:extLst>
              <a:ext uri="{FF2B5EF4-FFF2-40B4-BE49-F238E27FC236}">
                <a16:creationId xmlns:a16="http://schemas.microsoft.com/office/drawing/2014/main" id="{19717608-725C-9F90-F132-A51B8DE59EF3}"/>
              </a:ext>
            </a:extLst>
          </p:cNvPr>
          <p:cNvSpPr/>
          <p:nvPr/>
        </p:nvSpPr>
        <p:spPr>
          <a:xfrm>
            <a:off x="6405034" y="4779630"/>
            <a:ext cx="933450" cy="909969"/>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ln>
                  <a:solidFill>
                    <a:schemeClr val="bg1"/>
                  </a:solidFill>
                </a:ln>
              </a:rPr>
              <a:t>04</a:t>
            </a:r>
            <a:endParaRPr lang="en-IN" sz="3200" dirty="0">
              <a:ln>
                <a:solidFill>
                  <a:schemeClr val="bg1"/>
                </a:solidFill>
              </a:ln>
            </a:endParaRPr>
          </a:p>
        </p:txBody>
      </p:sp>
      <p:sp>
        <p:nvSpPr>
          <p:cNvPr id="9" name="Flowchart: Connector 8">
            <a:extLst>
              <a:ext uri="{FF2B5EF4-FFF2-40B4-BE49-F238E27FC236}">
                <a16:creationId xmlns:a16="http://schemas.microsoft.com/office/drawing/2014/main" id="{9DD5335E-744D-4A16-1C6D-834546C5F8F0}"/>
              </a:ext>
            </a:extLst>
          </p:cNvPr>
          <p:cNvSpPr/>
          <p:nvPr/>
        </p:nvSpPr>
        <p:spPr>
          <a:xfrm>
            <a:off x="7892706" y="3428998"/>
            <a:ext cx="933450" cy="909969"/>
          </a:xfrm>
          <a:prstGeom prst="flowChartConnec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ln>
                  <a:solidFill>
                    <a:schemeClr val="bg1"/>
                  </a:solidFill>
                </a:ln>
              </a:rPr>
              <a:t>05</a:t>
            </a:r>
            <a:endParaRPr lang="en-IN" sz="3200" dirty="0">
              <a:ln>
                <a:solidFill>
                  <a:schemeClr val="bg1"/>
                </a:solidFill>
              </a:ln>
            </a:endParaRPr>
          </a:p>
        </p:txBody>
      </p:sp>
      <p:cxnSp>
        <p:nvCxnSpPr>
          <p:cNvPr id="11" name="Straight Connector 10">
            <a:extLst>
              <a:ext uri="{FF2B5EF4-FFF2-40B4-BE49-F238E27FC236}">
                <a16:creationId xmlns:a16="http://schemas.microsoft.com/office/drawing/2014/main" id="{14634681-8F0F-8E68-B2E5-E924C264E908}"/>
              </a:ext>
            </a:extLst>
          </p:cNvPr>
          <p:cNvCxnSpPr>
            <a:stCxn id="4" idx="7"/>
            <a:endCxn id="5" idx="3"/>
          </p:cNvCxnSpPr>
          <p:nvPr/>
        </p:nvCxnSpPr>
        <p:spPr>
          <a:xfrm flipV="1">
            <a:off x="1400001" y="4205707"/>
            <a:ext cx="721248" cy="70718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1075E0C-471A-F513-BECD-D16AE56E27DB}"/>
              </a:ext>
            </a:extLst>
          </p:cNvPr>
          <p:cNvCxnSpPr>
            <a:stCxn id="5" idx="5"/>
            <a:endCxn id="6" idx="1"/>
          </p:cNvCxnSpPr>
          <p:nvPr/>
        </p:nvCxnSpPr>
        <p:spPr>
          <a:xfrm>
            <a:off x="2781297" y="4205707"/>
            <a:ext cx="748641" cy="707185"/>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EC2E819-9E91-9DB4-8183-9E73F22095B0}"/>
              </a:ext>
            </a:extLst>
          </p:cNvPr>
          <p:cNvCxnSpPr>
            <a:stCxn id="6" idx="7"/>
            <a:endCxn id="7" idx="3"/>
          </p:cNvCxnSpPr>
          <p:nvPr/>
        </p:nvCxnSpPr>
        <p:spPr>
          <a:xfrm flipV="1">
            <a:off x="4189986" y="4205706"/>
            <a:ext cx="885342" cy="707186"/>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4DBD6A69-B42B-809B-6D61-51BF392848E1}"/>
              </a:ext>
            </a:extLst>
          </p:cNvPr>
          <p:cNvCxnSpPr>
            <a:stCxn id="7" idx="5"/>
            <a:endCxn id="8" idx="1"/>
          </p:cNvCxnSpPr>
          <p:nvPr/>
        </p:nvCxnSpPr>
        <p:spPr>
          <a:xfrm>
            <a:off x="5735376" y="4205706"/>
            <a:ext cx="806359" cy="707186"/>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DAC860A-B082-6BD8-FA1C-02CE64A499BF}"/>
              </a:ext>
            </a:extLst>
          </p:cNvPr>
          <p:cNvCxnSpPr>
            <a:stCxn id="8" idx="7"/>
            <a:endCxn id="9" idx="3"/>
          </p:cNvCxnSpPr>
          <p:nvPr/>
        </p:nvCxnSpPr>
        <p:spPr>
          <a:xfrm flipV="1">
            <a:off x="7201783" y="4205705"/>
            <a:ext cx="827624" cy="707187"/>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C12D1DCD-973C-0C0E-657C-A7B9B5F55DAD}"/>
              </a:ext>
            </a:extLst>
          </p:cNvPr>
          <p:cNvSpPr/>
          <p:nvPr/>
        </p:nvSpPr>
        <p:spPr>
          <a:xfrm>
            <a:off x="393700" y="5803900"/>
            <a:ext cx="1854200" cy="9099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UNDERSTANDING THE PROBLEM+EXPLORING THE DATASET</a:t>
            </a:r>
            <a:endParaRPr lang="en-IN" sz="1200" dirty="0"/>
          </a:p>
        </p:txBody>
      </p:sp>
      <p:sp>
        <p:nvSpPr>
          <p:cNvPr id="31" name="Rectangle 30">
            <a:extLst>
              <a:ext uri="{FF2B5EF4-FFF2-40B4-BE49-F238E27FC236}">
                <a16:creationId xmlns:a16="http://schemas.microsoft.com/office/drawing/2014/main" id="{768B8BFA-9A7C-2D9D-67FC-3B0A7C05606C}"/>
              </a:ext>
            </a:extLst>
          </p:cNvPr>
          <p:cNvSpPr/>
          <p:nvPr/>
        </p:nvSpPr>
        <p:spPr>
          <a:xfrm>
            <a:off x="2997199" y="5803900"/>
            <a:ext cx="1854200" cy="9099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LEARNING BASICS OF NUMPY , PANDAS , MATPLOTLIB TO MANIPULATE AND VISUALISE THE DATA</a:t>
            </a:r>
            <a:endParaRPr lang="en-IN" sz="1200" dirty="0"/>
          </a:p>
        </p:txBody>
      </p:sp>
      <p:sp>
        <p:nvSpPr>
          <p:cNvPr id="32" name="Rectangle 31">
            <a:extLst>
              <a:ext uri="{FF2B5EF4-FFF2-40B4-BE49-F238E27FC236}">
                <a16:creationId xmlns:a16="http://schemas.microsoft.com/office/drawing/2014/main" id="{F983E31B-52A9-1FAC-7D08-58CDD4838F89}"/>
              </a:ext>
            </a:extLst>
          </p:cNvPr>
          <p:cNvSpPr/>
          <p:nvPr/>
        </p:nvSpPr>
        <p:spPr>
          <a:xfrm>
            <a:off x="5944659" y="5793415"/>
            <a:ext cx="1854200" cy="9099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TABLEAU/POWER BI , DATA VISUALISATION , INSIGHTS GENERATION AND RECOMMENDATIONS</a:t>
            </a:r>
            <a:endParaRPr lang="en-IN" sz="1200" dirty="0"/>
          </a:p>
        </p:txBody>
      </p:sp>
      <p:sp>
        <p:nvSpPr>
          <p:cNvPr id="33" name="Rectangle 32">
            <a:extLst>
              <a:ext uri="{FF2B5EF4-FFF2-40B4-BE49-F238E27FC236}">
                <a16:creationId xmlns:a16="http://schemas.microsoft.com/office/drawing/2014/main" id="{699C1E7E-66BB-B760-A2C2-709880554C36}"/>
              </a:ext>
            </a:extLst>
          </p:cNvPr>
          <p:cNvSpPr/>
          <p:nvPr/>
        </p:nvSpPr>
        <p:spPr>
          <a:xfrm>
            <a:off x="1539037" y="2249908"/>
            <a:ext cx="1854200" cy="9099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LEARNING OF BASICS OF PYTHON AND SYNTAX AND SOLVING SOME CODING PROBLEMS </a:t>
            </a:r>
            <a:endParaRPr lang="en-IN" sz="1200" dirty="0"/>
          </a:p>
        </p:txBody>
      </p:sp>
      <p:sp>
        <p:nvSpPr>
          <p:cNvPr id="34" name="Rectangle 33">
            <a:extLst>
              <a:ext uri="{FF2B5EF4-FFF2-40B4-BE49-F238E27FC236}">
                <a16:creationId xmlns:a16="http://schemas.microsoft.com/office/drawing/2014/main" id="{20CDF06E-22C3-A202-21D0-E517F50F369E}"/>
              </a:ext>
            </a:extLst>
          </p:cNvPr>
          <p:cNvSpPr/>
          <p:nvPr/>
        </p:nvSpPr>
        <p:spPr>
          <a:xfrm>
            <a:off x="4541135" y="2249908"/>
            <a:ext cx="1854200" cy="9099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SQL FOR DATA CLEANING AND SUMMARIZATION</a:t>
            </a:r>
            <a:endParaRPr lang="en-IN" sz="1200" dirty="0"/>
          </a:p>
        </p:txBody>
      </p:sp>
      <p:sp>
        <p:nvSpPr>
          <p:cNvPr id="35" name="Rectangle 34">
            <a:extLst>
              <a:ext uri="{FF2B5EF4-FFF2-40B4-BE49-F238E27FC236}">
                <a16:creationId xmlns:a16="http://schemas.microsoft.com/office/drawing/2014/main" id="{3699D807-0D62-5DFF-7D46-13A74393969B}"/>
              </a:ext>
            </a:extLst>
          </p:cNvPr>
          <p:cNvSpPr/>
          <p:nvPr/>
        </p:nvSpPr>
        <p:spPr>
          <a:xfrm>
            <a:off x="7404986" y="2249908"/>
            <a:ext cx="1854200" cy="909969"/>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FINAL REPORT AND PRESENTATION</a:t>
            </a:r>
            <a:endParaRPr lang="en-IN" sz="1200" dirty="0"/>
          </a:p>
        </p:txBody>
      </p:sp>
      <p:pic>
        <p:nvPicPr>
          <p:cNvPr id="10" name="Picture 2" descr="IITK Logo">
            <a:extLst>
              <a:ext uri="{FF2B5EF4-FFF2-40B4-BE49-F238E27FC236}">
                <a16:creationId xmlns:a16="http://schemas.microsoft.com/office/drawing/2014/main" id="{38FC7B42-D0C4-352D-2839-EDAE68418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18257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854C6-AF36-3613-6643-7BB8DDA99820}"/>
              </a:ext>
            </a:extLst>
          </p:cNvPr>
          <p:cNvSpPr>
            <a:spLocks noGrp="1"/>
          </p:cNvSpPr>
          <p:nvPr>
            <p:ph type="title"/>
          </p:nvPr>
        </p:nvSpPr>
        <p:spPr/>
        <p:txBody>
          <a:bodyPr/>
          <a:lstStyle/>
          <a:p>
            <a:r>
              <a:rPr lang="en-US" dirty="0"/>
              <a:t>WEEKWISE LEARNING AND RESOURCES</a:t>
            </a:r>
            <a:endParaRPr lang="en-IN" dirty="0"/>
          </a:p>
        </p:txBody>
      </p:sp>
      <p:sp>
        <p:nvSpPr>
          <p:cNvPr id="7" name="Oval 6">
            <a:extLst>
              <a:ext uri="{FF2B5EF4-FFF2-40B4-BE49-F238E27FC236}">
                <a16:creationId xmlns:a16="http://schemas.microsoft.com/office/drawing/2014/main" id="{3648B08A-8EAD-502E-AA80-69E20776DCFE}"/>
              </a:ext>
            </a:extLst>
          </p:cNvPr>
          <p:cNvSpPr/>
          <p:nvPr/>
        </p:nvSpPr>
        <p:spPr>
          <a:xfrm>
            <a:off x="677334" y="1943510"/>
            <a:ext cx="1514168" cy="9144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WEEK 0</a:t>
            </a:r>
            <a:endParaRPr lang="en-IN" sz="2000" dirty="0">
              <a:solidFill>
                <a:schemeClr val="bg1"/>
              </a:solidFill>
            </a:endParaRPr>
          </a:p>
        </p:txBody>
      </p:sp>
      <p:sp>
        <p:nvSpPr>
          <p:cNvPr id="8" name="Oval 7">
            <a:extLst>
              <a:ext uri="{FF2B5EF4-FFF2-40B4-BE49-F238E27FC236}">
                <a16:creationId xmlns:a16="http://schemas.microsoft.com/office/drawing/2014/main" id="{09E71172-22C2-2172-820B-4099FBDEB73B}"/>
              </a:ext>
            </a:extLst>
          </p:cNvPr>
          <p:cNvSpPr/>
          <p:nvPr/>
        </p:nvSpPr>
        <p:spPr>
          <a:xfrm>
            <a:off x="677334" y="4681794"/>
            <a:ext cx="1514168" cy="9144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WEEK 1</a:t>
            </a:r>
            <a:endParaRPr lang="en-IN" sz="2000" dirty="0">
              <a:solidFill>
                <a:schemeClr val="bg1"/>
              </a:solidFill>
            </a:endParaRPr>
          </a:p>
        </p:txBody>
      </p:sp>
      <p:sp>
        <p:nvSpPr>
          <p:cNvPr id="9" name="Rectangle: Rounded Corners 8">
            <a:extLst>
              <a:ext uri="{FF2B5EF4-FFF2-40B4-BE49-F238E27FC236}">
                <a16:creationId xmlns:a16="http://schemas.microsoft.com/office/drawing/2014/main" id="{044A49E7-1EDB-DB76-0014-5B28D7A1F2BF}"/>
              </a:ext>
            </a:extLst>
          </p:cNvPr>
          <p:cNvSpPr/>
          <p:nvPr/>
        </p:nvSpPr>
        <p:spPr>
          <a:xfrm>
            <a:off x="2718619" y="1546532"/>
            <a:ext cx="6754761" cy="1708355"/>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GIVEN A BRIEF OVERVIEW OF THE PROJECT &amp; LEARNED </a:t>
            </a:r>
            <a:r>
              <a:rPr lang="en-US" dirty="0"/>
              <a:t>HOW TO ANALYSIS A RAW DATA , ALSO ANALYSE THE EACH COLUMNS OF RAW DATA TABLE AND MADE A DOCUMENT OF DETAILED MEANING OF EACH COLUMN HEADING</a:t>
            </a:r>
          </a:p>
          <a:p>
            <a:pPr algn="ctr"/>
            <a:r>
              <a:rPr lang="en-US" dirty="0"/>
              <a:t>Link : </a:t>
            </a:r>
            <a:r>
              <a:rPr lang="en-US" dirty="0" err="1">
                <a:solidFill>
                  <a:srgbClr val="002060"/>
                </a:solidFill>
                <a:hlinkClick r:id="rId2">
                  <a:extLst>
                    <a:ext uri="{A12FA001-AC4F-418D-AE19-62706E023703}">
                      <ahyp:hlinkClr xmlns:ahyp="http://schemas.microsoft.com/office/drawing/2018/hyperlinkcolor" val="tx"/>
                    </a:ext>
                  </a:extLst>
                </a:hlinkClick>
              </a:rPr>
              <a:t>Columns_raw_data</a:t>
            </a:r>
            <a:endParaRPr lang="en-IN" dirty="0">
              <a:solidFill>
                <a:srgbClr val="002060"/>
              </a:solidFill>
            </a:endParaRPr>
          </a:p>
        </p:txBody>
      </p:sp>
      <p:sp>
        <p:nvSpPr>
          <p:cNvPr id="10" name="Rectangle: Rounded Corners 9">
            <a:extLst>
              <a:ext uri="{FF2B5EF4-FFF2-40B4-BE49-F238E27FC236}">
                <a16:creationId xmlns:a16="http://schemas.microsoft.com/office/drawing/2014/main" id="{FC29A33F-10E6-2936-96EC-1C4608279CF6}"/>
              </a:ext>
            </a:extLst>
          </p:cNvPr>
          <p:cNvSpPr/>
          <p:nvPr/>
        </p:nvSpPr>
        <p:spPr>
          <a:xfrm>
            <a:off x="2718619" y="4193458"/>
            <a:ext cx="6754761" cy="1708354"/>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LEARNED BASICS OF PYTHON AND PRACTICED SOME QUESTIONS OF PYTHON FOR BEING FAMILIAR WITH THE SYNTAX AND LOGIC BUILDING AND CODE WRITING IN PYTHON</a:t>
            </a:r>
          </a:p>
          <a:p>
            <a:pPr algn="ctr"/>
            <a:r>
              <a:rPr lang="en-US" dirty="0"/>
              <a:t>Link : </a:t>
            </a:r>
            <a:r>
              <a:rPr lang="en-US" dirty="0" err="1">
                <a:solidFill>
                  <a:srgbClr val="002060"/>
                </a:solidFill>
                <a:hlinkClick r:id="rId3">
                  <a:extLst>
                    <a:ext uri="{A12FA001-AC4F-418D-AE19-62706E023703}">
                      <ahyp:hlinkClr xmlns:ahyp="http://schemas.microsoft.com/office/drawing/2018/hyperlinkcolor" val="tx"/>
                    </a:ext>
                  </a:extLst>
                </a:hlinkClick>
              </a:rPr>
              <a:t>python_for_beginners</a:t>
            </a:r>
            <a:endParaRPr lang="en-IN" dirty="0">
              <a:solidFill>
                <a:srgbClr val="002060"/>
              </a:solidFill>
            </a:endParaRPr>
          </a:p>
        </p:txBody>
      </p:sp>
      <p:pic>
        <p:nvPicPr>
          <p:cNvPr id="14338" name="Picture 2" descr="IITK Logo">
            <a:extLst>
              <a:ext uri="{FF2B5EF4-FFF2-40B4-BE49-F238E27FC236}">
                <a16:creationId xmlns:a16="http://schemas.microsoft.com/office/drawing/2014/main" id="{8B3304C1-57E2-32E7-F2D0-BD20CE19DF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68237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FE287-2BA0-52B4-64FA-BD97ABB1EC49}"/>
              </a:ext>
            </a:extLst>
          </p:cNvPr>
          <p:cNvSpPr>
            <a:spLocks noGrp="1"/>
          </p:cNvSpPr>
          <p:nvPr>
            <p:ph type="title"/>
          </p:nvPr>
        </p:nvSpPr>
        <p:spPr/>
        <p:txBody>
          <a:bodyPr/>
          <a:lstStyle/>
          <a:p>
            <a:r>
              <a:rPr lang="en-US" dirty="0"/>
              <a:t>WEEKWISE LEARNING AND RESOURCES</a:t>
            </a:r>
            <a:endParaRPr lang="en-IN" dirty="0"/>
          </a:p>
        </p:txBody>
      </p:sp>
      <p:sp>
        <p:nvSpPr>
          <p:cNvPr id="4" name="Oval 3">
            <a:extLst>
              <a:ext uri="{FF2B5EF4-FFF2-40B4-BE49-F238E27FC236}">
                <a16:creationId xmlns:a16="http://schemas.microsoft.com/office/drawing/2014/main" id="{5A8AA81E-1278-6424-7B35-28382AEFBB6F}"/>
              </a:ext>
            </a:extLst>
          </p:cNvPr>
          <p:cNvSpPr/>
          <p:nvPr/>
        </p:nvSpPr>
        <p:spPr>
          <a:xfrm>
            <a:off x="677334" y="1943510"/>
            <a:ext cx="1514168" cy="9144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WEEK 2</a:t>
            </a:r>
            <a:endParaRPr lang="en-IN" sz="2000" dirty="0">
              <a:solidFill>
                <a:schemeClr val="bg1"/>
              </a:solidFill>
            </a:endParaRPr>
          </a:p>
        </p:txBody>
      </p:sp>
      <p:sp>
        <p:nvSpPr>
          <p:cNvPr id="5" name="Oval 4">
            <a:extLst>
              <a:ext uri="{FF2B5EF4-FFF2-40B4-BE49-F238E27FC236}">
                <a16:creationId xmlns:a16="http://schemas.microsoft.com/office/drawing/2014/main" id="{BB7AC86E-6082-ACD2-5079-42A3B13D5BAC}"/>
              </a:ext>
            </a:extLst>
          </p:cNvPr>
          <p:cNvSpPr/>
          <p:nvPr/>
        </p:nvSpPr>
        <p:spPr>
          <a:xfrm>
            <a:off x="677334" y="4691626"/>
            <a:ext cx="1514168" cy="9144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WEEK 3</a:t>
            </a:r>
            <a:endParaRPr lang="en-IN" sz="2000" dirty="0">
              <a:solidFill>
                <a:schemeClr val="bg1"/>
              </a:solidFill>
            </a:endParaRPr>
          </a:p>
        </p:txBody>
      </p:sp>
      <p:sp>
        <p:nvSpPr>
          <p:cNvPr id="6" name="Rectangle: Rounded Corners 5">
            <a:extLst>
              <a:ext uri="{FF2B5EF4-FFF2-40B4-BE49-F238E27FC236}">
                <a16:creationId xmlns:a16="http://schemas.microsoft.com/office/drawing/2014/main" id="{3CB99E97-9C1D-64C1-1FE9-DB633EA3272E}"/>
              </a:ext>
            </a:extLst>
          </p:cNvPr>
          <p:cNvSpPr/>
          <p:nvPr/>
        </p:nvSpPr>
        <p:spPr>
          <a:xfrm>
            <a:off x="2718619" y="4193458"/>
            <a:ext cx="6754761" cy="1708354"/>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LEARNED SQL BASICS AND HOW TO WORK ON A RAW DATA AND USING NUMPY , PANDAS , SQL MANIPULATE THE DATA AND CLEAN THE RAW DATA AND ALSO CLEANED THE RAW DATA GIVEN TO US</a:t>
            </a:r>
          </a:p>
          <a:p>
            <a:pPr algn="ctr"/>
            <a:r>
              <a:rPr lang="en-US" dirty="0"/>
              <a:t>Link : </a:t>
            </a:r>
            <a:r>
              <a:rPr lang="en-US" dirty="0" err="1">
                <a:solidFill>
                  <a:srgbClr val="002060"/>
                </a:solidFill>
                <a:hlinkClick r:id="rId2">
                  <a:extLst>
                    <a:ext uri="{A12FA001-AC4F-418D-AE19-62706E023703}">
                      <ahyp:hlinkClr xmlns:ahyp="http://schemas.microsoft.com/office/drawing/2018/hyperlinkcolor" val="tx"/>
                    </a:ext>
                  </a:extLst>
                </a:hlinkClick>
              </a:rPr>
              <a:t>SQL_basics</a:t>
            </a:r>
            <a:endParaRPr lang="en-IN" dirty="0">
              <a:solidFill>
                <a:srgbClr val="002060"/>
              </a:solidFill>
            </a:endParaRPr>
          </a:p>
        </p:txBody>
      </p:sp>
      <p:sp>
        <p:nvSpPr>
          <p:cNvPr id="7" name="Rectangle: Rounded Corners 6">
            <a:extLst>
              <a:ext uri="{FF2B5EF4-FFF2-40B4-BE49-F238E27FC236}">
                <a16:creationId xmlns:a16="http://schemas.microsoft.com/office/drawing/2014/main" id="{79DE91D7-8107-D101-6BA4-DAE0FAE45A3C}"/>
              </a:ext>
            </a:extLst>
          </p:cNvPr>
          <p:cNvSpPr/>
          <p:nvPr/>
        </p:nvSpPr>
        <p:spPr>
          <a:xfrm>
            <a:off x="2718619" y="1546533"/>
            <a:ext cx="6754761" cy="1708354"/>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LEARNED BASICS OF NUMPY , PANDAS , MATPLOTLIB etc. TO UNDERSTAND HOW DATA ANALYSIS WORKS AND HOW TO DRAW INSIGHTS FROM A GIVEN DATASET AND VISUALISE IT BY GRAPGHS AND CHARTS</a:t>
            </a:r>
          </a:p>
          <a:p>
            <a:pPr algn="ctr"/>
            <a:r>
              <a:rPr lang="en-US" dirty="0"/>
              <a:t>Link : </a:t>
            </a:r>
            <a:r>
              <a:rPr lang="en-US" dirty="0" err="1">
                <a:solidFill>
                  <a:srgbClr val="002060"/>
                </a:solidFill>
                <a:hlinkClick r:id="rId3">
                  <a:extLst>
                    <a:ext uri="{A12FA001-AC4F-418D-AE19-62706E023703}">
                      <ahyp:hlinkClr xmlns:ahyp="http://schemas.microsoft.com/office/drawing/2018/hyperlinkcolor" val="tx"/>
                    </a:ext>
                  </a:extLst>
                </a:hlinkClick>
              </a:rPr>
              <a:t>numpy_pandas_matplotlib</a:t>
            </a:r>
            <a:endParaRPr lang="en-IN" dirty="0">
              <a:solidFill>
                <a:srgbClr val="002060"/>
              </a:solidFill>
            </a:endParaRPr>
          </a:p>
        </p:txBody>
      </p:sp>
      <p:pic>
        <p:nvPicPr>
          <p:cNvPr id="13314" name="Picture 2" descr="IITK Logo">
            <a:extLst>
              <a:ext uri="{FF2B5EF4-FFF2-40B4-BE49-F238E27FC236}">
                <a16:creationId xmlns:a16="http://schemas.microsoft.com/office/drawing/2014/main" id="{C6E043D2-DE36-7E36-E1BB-1490733A04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8958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43A4-3157-8FE8-C6F3-7CE19C714D42}"/>
              </a:ext>
            </a:extLst>
          </p:cNvPr>
          <p:cNvSpPr>
            <a:spLocks noGrp="1"/>
          </p:cNvSpPr>
          <p:nvPr>
            <p:ph type="title"/>
          </p:nvPr>
        </p:nvSpPr>
        <p:spPr>
          <a:xfrm>
            <a:off x="677334" y="609600"/>
            <a:ext cx="8596668" cy="853440"/>
          </a:xfrm>
        </p:spPr>
        <p:txBody>
          <a:bodyPr/>
          <a:lstStyle/>
          <a:p>
            <a:r>
              <a:rPr lang="en-US" dirty="0"/>
              <a:t>WEEKWISE LEARNING AND RESOURCES</a:t>
            </a:r>
            <a:endParaRPr lang="en-IN" dirty="0"/>
          </a:p>
        </p:txBody>
      </p:sp>
      <p:sp>
        <p:nvSpPr>
          <p:cNvPr id="4" name="Oval 3">
            <a:extLst>
              <a:ext uri="{FF2B5EF4-FFF2-40B4-BE49-F238E27FC236}">
                <a16:creationId xmlns:a16="http://schemas.microsoft.com/office/drawing/2014/main" id="{974F16A0-9494-909F-0FF5-CC446259D18C}"/>
              </a:ext>
            </a:extLst>
          </p:cNvPr>
          <p:cNvSpPr/>
          <p:nvPr/>
        </p:nvSpPr>
        <p:spPr>
          <a:xfrm>
            <a:off x="677334" y="1943510"/>
            <a:ext cx="1514168" cy="9144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WEEK 4</a:t>
            </a:r>
            <a:endParaRPr lang="en-IN" sz="2000" dirty="0">
              <a:solidFill>
                <a:schemeClr val="bg1"/>
              </a:solidFill>
            </a:endParaRPr>
          </a:p>
        </p:txBody>
      </p:sp>
      <p:sp>
        <p:nvSpPr>
          <p:cNvPr id="5" name="Oval 4">
            <a:extLst>
              <a:ext uri="{FF2B5EF4-FFF2-40B4-BE49-F238E27FC236}">
                <a16:creationId xmlns:a16="http://schemas.microsoft.com/office/drawing/2014/main" id="{C3F19D95-CDFD-0B82-1B7C-F950E3848BBA}"/>
              </a:ext>
            </a:extLst>
          </p:cNvPr>
          <p:cNvSpPr/>
          <p:nvPr/>
        </p:nvSpPr>
        <p:spPr>
          <a:xfrm>
            <a:off x="677334" y="4691627"/>
            <a:ext cx="1514168" cy="9144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rPr>
              <a:t>WEEK 5</a:t>
            </a:r>
            <a:endParaRPr lang="en-IN" sz="2000" dirty="0">
              <a:solidFill>
                <a:schemeClr val="bg1"/>
              </a:solidFill>
            </a:endParaRPr>
          </a:p>
        </p:txBody>
      </p:sp>
      <p:sp>
        <p:nvSpPr>
          <p:cNvPr id="6" name="Rectangle: Rounded Corners 5">
            <a:extLst>
              <a:ext uri="{FF2B5EF4-FFF2-40B4-BE49-F238E27FC236}">
                <a16:creationId xmlns:a16="http://schemas.microsoft.com/office/drawing/2014/main" id="{B5111E85-60A6-1DF6-9835-6BD9FEB60001}"/>
              </a:ext>
            </a:extLst>
          </p:cNvPr>
          <p:cNvSpPr/>
          <p:nvPr/>
        </p:nvSpPr>
        <p:spPr>
          <a:xfrm>
            <a:off x="2718619" y="4193458"/>
            <a:ext cx="6754761" cy="1708354"/>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USING ALL THE CHARTS , PLOTS , GRAPHS DRAW INSIGHTS ABOUT THE GLOBAL CO</a:t>
            </a:r>
            <a:r>
              <a:rPr lang="en-US" sz="1400" dirty="0"/>
              <a:t>2 </a:t>
            </a:r>
            <a:r>
              <a:rPr lang="en-US" dirty="0"/>
              <a:t> EMISSION AND TRY TO FIND OUT THE REASONS AND SOLUTIONS AND MAKE THIS PRESENTATION</a:t>
            </a:r>
          </a:p>
          <a:p>
            <a:pPr algn="ctr"/>
            <a:r>
              <a:rPr lang="en-US" dirty="0"/>
              <a:t>Link : </a:t>
            </a:r>
            <a:r>
              <a:rPr lang="en-US" dirty="0" err="1">
                <a:solidFill>
                  <a:srgbClr val="002060"/>
                </a:solidFill>
                <a:hlinkClick r:id="rId2">
                  <a:extLst>
                    <a:ext uri="{A12FA001-AC4F-418D-AE19-62706E023703}">
                      <ahyp:hlinkClr xmlns:ahyp="http://schemas.microsoft.com/office/drawing/2018/hyperlinkcolor" val="tx"/>
                    </a:ext>
                  </a:extLst>
                </a:hlinkClick>
              </a:rPr>
              <a:t>Carbonlens_presentation</a:t>
            </a:r>
            <a:endParaRPr lang="en-IN" dirty="0">
              <a:solidFill>
                <a:srgbClr val="002060"/>
              </a:solidFill>
            </a:endParaRPr>
          </a:p>
        </p:txBody>
      </p:sp>
      <p:sp>
        <p:nvSpPr>
          <p:cNvPr id="7" name="Rectangle: Rounded Corners 6">
            <a:extLst>
              <a:ext uri="{FF2B5EF4-FFF2-40B4-BE49-F238E27FC236}">
                <a16:creationId xmlns:a16="http://schemas.microsoft.com/office/drawing/2014/main" id="{ADC33B73-0016-8AE4-7352-37B0BB40D2C2}"/>
              </a:ext>
            </a:extLst>
          </p:cNvPr>
          <p:cNvSpPr/>
          <p:nvPr/>
        </p:nvSpPr>
        <p:spPr>
          <a:xfrm>
            <a:off x="2718619" y="1546533"/>
            <a:ext cx="6754761" cy="1708354"/>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LEARNED ABOUT BASICS TABLEUA AND POWER BI AND ALSO VISUALISE THE CLEANED DATA BY MAKING DIFFERENT TYPES OF GRAPHS , PLOTS AND CHARTS USING MATPLOTLIB , TABLEUA AND POWER BI </a:t>
            </a:r>
          </a:p>
          <a:p>
            <a:pPr algn="ctr"/>
            <a:r>
              <a:rPr lang="en-US" dirty="0"/>
              <a:t>Link1 : </a:t>
            </a:r>
            <a:r>
              <a:rPr lang="en-US" dirty="0" err="1">
                <a:solidFill>
                  <a:srgbClr val="002060"/>
                </a:solidFill>
                <a:hlinkClick r:id="rId3">
                  <a:extLst>
                    <a:ext uri="{A12FA001-AC4F-418D-AE19-62706E023703}">
                      <ahyp:hlinkClr xmlns:ahyp="http://schemas.microsoft.com/office/drawing/2018/hyperlinkcolor" val="tx"/>
                    </a:ext>
                  </a:extLst>
                </a:hlinkClick>
              </a:rPr>
              <a:t>Tableua_basics</a:t>
            </a:r>
            <a:endParaRPr lang="en-US" dirty="0">
              <a:solidFill>
                <a:srgbClr val="002060"/>
              </a:solidFill>
            </a:endParaRPr>
          </a:p>
          <a:p>
            <a:pPr algn="ctr"/>
            <a:r>
              <a:rPr lang="en-US" dirty="0"/>
              <a:t>Link2 : </a:t>
            </a:r>
            <a:r>
              <a:rPr lang="en-US" dirty="0" err="1">
                <a:solidFill>
                  <a:srgbClr val="002060"/>
                </a:solidFill>
                <a:hlinkClick r:id="rId4">
                  <a:extLst>
                    <a:ext uri="{A12FA001-AC4F-418D-AE19-62706E023703}">
                      <ahyp:hlinkClr xmlns:ahyp="http://schemas.microsoft.com/office/drawing/2018/hyperlinkcolor" val="tx"/>
                    </a:ext>
                  </a:extLst>
                </a:hlinkClick>
              </a:rPr>
              <a:t>Power_BI_basics</a:t>
            </a:r>
            <a:endParaRPr lang="en-IN" dirty="0">
              <a:solidFill>
                <a:srgbClr val="002060"/>
              </a:solidFill>
            </a:endParaRPr>
          </a:p>
        </p:txBody>
      </p:sp>
      <p:pic>
        <p:nvPicPr>
          <p:cNvPr id="12290" name="Picture 2" descr="IITK Logo">
            <a:extLst>
              <a:ext uri="{FF2B5EF4-FFF2-40B4-BE49-F238E27FC236}">
                <a16:creationId xmlns:a16="http://schemas.microsoft.com/office/drawing/2014/main" id="{925A3034-F9A8-022A-7482-4AAA01099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3119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B448-BEF7-6D89-7701-34EF74D44F8B}"/>
              </a:ext>
            </a:extLst>
          </p:cNvPr>
          <p:cNvSpPr>
            <a:spLocks noGrp="1"/>
          </p:cNvSpPr>
          <p:nvPr>
            <p:ph type="title"/>
          </p:nvPr>
        </p:nvSpPr>
        <p:spPr>
          <a:xfrm>
            <a:off x="677334" y="609600"/>
            <a:ext cx="8596668" cy="741680"/>
          </a:xfrm>
        </p:spPr>
        <p:txBody>
          <a:bodyPr>
            <a:normAutofit/>
          </a:bodyPr>
          <a:lstStyle/>
          <a:p>
            <a:r>
              <a:rPr lang="en-US" dirty="0"/>
              <a:t>INSIGHTS AND ANALYSIS</a:t>
            </a:r>
            <a:endParaRPr lang="en-IN" dirty="0"/>
          </a:p>
        </p:txBody>
      </p:sp>
      <p:sp>
        <p:nvSpPr>
          <p:cNvPr id="3" name="Content Placeholder 2">
            <a:extLst>
              <a:ext uri="{FF2B5EF4-FFF2-40B4-BE49-F238E27FC236}">
                <a16:creationId xmlns:a16="http://schemas.microsoft.com/office/drawing/2014/main" id="{D03A0584-EB3F-71C5-D1ED-51FAD9FD488E}"/>
              </a:ext>
            </a:extLst>
          </p:cNvPr>
          <p:cNvSpPr>
            <a:spLocks noGrp="1"/>
          </p:cNvSpPr>
          <p:nvPr>
            <p:ph idx="1"/>
          </p:nvPr>
        </p:nvSpPr>
        <p:spPr>
          <a:xfrm>
            <a:off x="677334" y="1554480"/>
            <a:ext cx="8596668" cy="4693920"/>
          </a:xfrm>
        </p:spPr>
        <p:txBody>
          <a:bodyPr>
            <a:normAutofit lnSpcReduction="10000"/>
          </a:bodyPr>
          <a:lstStyle/>
          <a:p>
            <a:pPr>
              <a:buFont typeface="Wingdings" panose="05000000000000000000" pitchFamily="2" charset="2"/>
              <a:buChar char="q"/>
            </a:pPr>
            <a:r>
              <a:rPr lang="en-US" sz="2400" dirty="0">
                <a:solidFill>
                  <a:schemeClr val="accent1"/>
                </a:solidFill>
              </a:rPr>
              <a:t>YEARWISE GLOBAL CO</a:t>
            </a:r>
            <a:r>
              <a:rPr lang="en-US" dirty="0">
                <a:solidFill>
                  <a:schemeClr val="accent1"/>
                </a:solidFill>
              </a:rPr>
              <a:t>2 </a:t>
            </a:r>
            <a:r>
              <a:rPr lang="en-US" sz="2400" dirty="0">
                <a:solidFill>
                  <a:schemeClr val="accent1"/>
                </a:solidFill>
              </a:rPr>
              <a:t>EMISSION:</a:t>
            </a:r>
          </a:p>
          <a:p>
            <a:pPr marL="0" indent="0">
              <a:buNone/>
            </a:pPr>
            <a:r>
              <a:rPr lang="en-US" sz="2400" dirty="0">
                <a:solidFill>
                  <a:schemeClr val="accent1"/>
                </a:solidFill>
              </a:rPr>
              <a:t>	</a:t>
            </a:r>
            <a:r>
              <a:rPr lang="en-US" dirty="0">
                <a:solidFill>
                  <a:schemeClr val="tx1"/>
                </a:solidFill>
              </a:rPr>
              <a:t>Here we can observe from the graph given</a:t>
            </a:r>
          </a:p>
          <a:p>
            <a:pPr marL="0" indent="0">
              <a:buNone/>
            </a:pPr>
            <a:r>
              <a:rPr lang="en-US" dirty="0">
                <a:solidFill>
                  <a:schemeClr val="tx1"/>
                </a:solidFill>
              </a:rPr>
              <a:t>	that as the year increases ,the population </a:t>
            </a:r>
          </a:p>
          <a:p>
            <a:pPr marL="0" indent="0">
              <a:buNone/>
            </a:pPr>
            <a:r>
              <a:rPr lang="en-US" dirty="0">
                <a:solidFill>
                  <a:schemeClr val="tx1"/>
                </a:solidFill>
              </a:rPr>
              <a:t>	also increases , for that we need more </a:t>
            </a:r>
          </a:p>
          <a:p>
            <a:pPr marL="0" indent="0">
              <a:buNone/>
            </a:pPr>
            <a:r>
              <a:rPr lang="en-US" dirty="0">
                <a:solidFill>
                  <a:schemeClr val="tx1"/>
                </a:solidFill>
              </a:rPr>
              <a:t>	resources , so cutting of trees ,industrial development, </a:t>
            </a:r>
          </a:p>
          <a:p>
            <a:pPr marL="0" indent="0">
              <a:buNone/>
            </a:pPr>
            <a:r>
              <a:rPr lang="en-US" dirty="0">
                <a:solidFill>
                  <a:schemeClr val="tx1"/>
                </a:solidFill>
              </a:rPr>
              <a:t>	land usage , vehicles increases rapidly. These are the sources of </a:t>
            </a:r>
          </a:p>
          <a:p>
            <a:pPr marL="0" indent="0">
              <a:buNone/>
            </a:pPr>
            <a:r>
              <a:rPr lang="en-US" dirty="0">
                <a:solidFill>
                  <a:schemeClr val="tx1"/>
                </a:solidFill>
              </a:rPr>
              <a:t>	emission of </a:t>
            </a:r>
            <a:r>
              <a:rPr lang="en-US" dirty="0">
                <a:solidFill>
                  <a:schemeClr val="accent1"/>
                </a:solidFill>
              </a:rPr>
              <a:t>CO2</a:t>
            </a:r>
            <a:r>
              <a:rPr lang="en-US" dirty="0">
                <a:solidFill>
                  <a:schemeClr val="tx1"/>
                </a:solidFill>
              </a:rPr>
              <a:t>.</a:t>
            </a:r>
          </a:p>
          <a:p>
            <a:pPr marL="0" indent="0">
              <a:buNone/>
            </a:pPr>
            <a:endParaRPr lang="en-US" dirty="0">
              <a:solidFill>
                <a:schemeClr val="tx1"/>
              </a:solidFill>
            </a:endParaRPr>
          </a:p>
          <a:p>
            <a:pPr marL="0" indent="0">
              <a:buNone/>
            </a:pPr>
            <a:r>
              <a:rPr lang="en-US" dirty="0">
                <a:solidFill>
                  <a:schemeClr val="tx1"/>
                </a:solidFill>
              </a:rPr>
              <a:t>	</a:t>
            </a:r>
          </a:p>
          <a:p>
            <a:pPr marL="0" indent="0">
              <a:buNone/>
            </a:pPr>
            <a:r>
              <a:rPr lang="en-US" dirty="0">
                <a:solidFill>
                  <a:schemeClr val="tx1"/>
                </a:solidFill>
              </a:rPr>
              <a:t>	In the next segment we will see the effect of global population on the 	emission of </a:t>
            </a:r>
            <a:r>
              <a:rPr lang="en-US" dirty="0">
                <a:solidFill>
                  <a:schemeClr val="accent1"/>
                </a:solidFill>
              </a:rPr>
              <a:t>CO2</a:t>
            </a:r>
            <a:r>
              <a:rPr lang="en-US" dirty="0">
                <a:solidFill>
                  <a:schemeClr val="tx1"/>
                </a:solidFill>
              </a:rPr>
              <a:t>.</a:t>
            </a:r>
          </a:p>
          <a:p>
            <a:pPr marL="0" indent="0">
              <a:buNone/>
            </a:pPr>
            <a:r>
              <a:rPr lang="en-US" dirty="0">
                <a:solidFill>
                  <a:schemeClr val="tx1"/>
                </a:solidFill>
              </a:rPr>
              <a:t>	</a:t>
            </a:r>
          </a:p>
        </p:txBody>
      </p:sp>
      <p:pic>
        <p:nvPicPr>
          <p:cNvPr id="5" name="Picture 4">
            <a:extLst>
              <a:ext uri="{FF2B5EF4-FFF2-40B4-BE49-F238E27FC236}">
                <a16:creationId xmlns:a16="http://schemas.microsoft.com/office/drawing/2014/main" id="{8EDD634E-8E4D-4DDC-8AB8-17015717D3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169" y="298477"/>
            <a:ext cx="3322833" cy="2922243"/>
          </a:xfrm>
          <a:prstGeom prst="rect">
            <a:avLst/>
          </a:prstGeom>
        </p:spPr>
      </p:pic>
      <p:pic>
        <p:nvPicPr>
          <p:cNvPr id="11266" name="Picture 2" descr="IITK Logo">
            <a:extLst>
              <a:ext uri="{FF2B5EF4-FFF2-40B4-BE49-F238E27FC236}">
                <a16:creationId xmlns:a16="http://schemas.microsoft.com/office/drawing/2014/main" id="{7BF2D8B3-C003-39EE-EF1B-4E587D2F1A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1636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124A3-DEFB-1001-CEC3-B79D8A11F07B}"/>
              </a:ext>
            </a:extLst>
          </p:cNvPr>
          <p:cNvSpPr>
            <a:spLocks noGrp="1"/>
          </p:cNvSpPr>
          <p:nvPr>
            <p:ph type="title"/>
          </p:nvPr>
        </p:nvSpPr>
        <p:spPr>
          <a:xfrm>
            <a:off x="677334" y="609600"/>
            <a:ext cx="8596668" cy="843280"/>
          </a:xfrm>
        </p:spPr>
        <p:txBody>
          <a:bodyPr/>
          <a:lstStyle/>
          <a:p>
            <a:r>
              <a:rPr lang="en-US" dirty="0"/>
              <a:t>INSIGHTS AND ANALYSIS</a:t>
            </a:r>
            <a:endParaRPr lang="en-IN" dirty="0"/>
          </a:p>
        </p:txBody>
      </p:sp>
      <p:sp>
        <p:nvSpPr>
          <p:cNvPr id="3" name="Content Placeholder 2">
            <a:extLst>
              <a:ext uri="{FF2B5EF4-FFF2-40B4-BE49-F238E27FC236}">
                <a16:creationId xmlns:a16="http://schemas.microsoft.com/office/drawing/2014/main" id="{5C45FB25-9C43-F795-E1B5-9C20C795B28D}"/>
              </a:ext>
            </a:extLst>
          </p:cNvPr>
          <p:cNvSpPr>
            <a:spLocks noGrp="1"/>
          </p:cNvSpPr>
          <p:nvPr>
            <p:ph idx="1"/>
          </p:nvPr>
        </p:nvSpPr>
        <p:spPr>
          <a:xfrm>
            <a:off x="677334" y="1564640"/>
            <a:ext cx="8596668" cy="4476723"/>
          </a:xfrm>
        </p:spPr>
        <p:txBody>
          <a:bodyPr>
            <a:normAutofit/>
          </a:bodyPr>
          <a:lstStyle/>
          <a:p>
            <a:pPr>
              <a:buFont typeface="Wingdings" panose="05000000000000000000" pitchFamily="2" charset="2"/>
              <a:buChar char="q"/>
            </a:pPr>
            <a:r>
              <a:rPr lang="en-US" sz="2400" dirty="0">
                <a:solidFill>
                  <a:schemeClr val="accent1"/>
                </a:solidFill>
              </a:rPr>
              <a:t>POPULATION VS CO</a:t>
            </a:r>
            <a:r>
              <a:rPr lang="en-US" dirty="0">
                <a:solidFill>
                  <a:schemeClr val="accent1"/>
                </a:solidFill>
              </a:rPr>
              <a:t>2 </a:t>
            </a:r>
            <a:r>
              <a:rPr lang="en-US" sz="2400" dirty="0">
                <a:solidFill>
                  <a:schemeClr val="accent1"/>
                </a:solidFill>
              </a:rPr>
              <a:t>EMISSION:</a:t>
            </a:r>
            <a:endParaRPr lang="en-IN" sz="2400" dirty="0">
              <a:solidFill>
                <a:schemeClr val="tx1"/>
              </a:solidFill>
            </a:endParaRPr>
          </a:p>
          <a:p>
            <a:pPr marL="0" indent="0">
              <a:buNone/>
            </a:pPr>
            <a:r>
              <a:rPr lang="en-US" dirty="0">
                <a:solidFill>
                  <a:schemeClr val="tx1"/>
                </a:solidFill>
              </a:rPr>
              <a:t>	Though the graph given here is not much </a:t>
            </a:r>
          </a:p>
          <a:p>
            <a:pPr marL="0" indent="0">
              <a:buNone/>
            </a:pPr>
            <a:r>
              <a:rPr lang="en-US" dirty="0">
                <a:solidFill>
                  <a:schemeClr val="tx1"/>
                </a:solidFill>
              </a:rPr>
              <a:t>	beautiful, but we can observe that as the </a:t>
            </a:r>
          </a:p>
          <a:p>
            <a:pPr marL="0" indent="0">
              <a:buNone/>
            </a:pPr>
            <a:r>
              <a:rPr lang="en-US" dirty="0">
                <a:solidFill>
                  <a:schemeClr val="tx1"/>
                </a:solidFill>
              </a:rPr>
              <a:t>	global population increases , the need of </a:t>
            </a:r>
          </a:p>
          <a:p>
            <a:pPr marL="0" indent="0">
              <a:buNone/>
            </a:pPr>
            <a:r>
              <a:rPr lang="en-US" dirty="0">
                <a:solidFill>
                  <a:schemeClr val="tx1"/>
                </a:solidFill>
              </a:rPr>
              <a:t>	human beings also increases. So , to fulfill the needs of humans , industrial</a:t>
            </a:r>
          </a:p>
          <a:p>
            <a:pPr marL="0" indent="0">
              <a:buNone/>
            </a:pPr>
            <a:r>
              <a:rPr lang="en-US" dirty="0">
                <a:solidFill>
                  <a:schemeClr val="tx1"/>
                </a:solidFill>
              </a:rPr>
              <a:t>	revolution , vehicles, oil-coal factories and many more .</a:t>
            </a:r>
          </a:p>
          <a:p>
            <a:pPr marL="0" indent="0">
              <a:buNone/>
            </a:pPr>
            <a:r>
              <a:rPr lang="en-US" dirty="0">
                <a:solidFill>
                  <a:schemeClr val="tx1"/>
                </a:solidFill>
              </a:rPr>
              <a:t>	</a:t>
            </a:r>
          </a:p>
          <a:p>
            <a:pPr marL="0" indent="0">
              <a:buNone/>
            </a:pPr>
            <a:r>
              <a:rPr lang="en-US" dirty="0">
                <a:solidFill>
                  <a:schemeClr val="tx1"/>
                </a:solidFill>
              </a:rPr>
              <a:t>	These are the main sources of </a:t>
            </a:r>
            <a:r>
              <a:rPr lang="en-US" dirty="0">
                <a:solidFill>
                  <a:schemeClr val="accent1"/>
                </a:solidFill>
              </a:rPr>
              <a:t>CO2 </a:t>
            </a:r>
            <a:r>
              <a:rPr lang="en-US" dirty="0">
                <a:solidFill>
                  <a:schemeClr val="tx1"/>
                </a:solidFill>
              </a:rPr>
              <a:t>as well as many other toxic gases like </a:t>
            </a:r>
          </a:p>
          <a:p>
            <a:pPr marL="0" indent="0">
              <a:buNone/>
            </a:pPr>
            <a:r>
              <a:rPr lang="en-US" dirty="0">
                <a:solidFill>
                  <a:schemeClr val="tx1"/>
                </a:solidFill>
              </a:rPr>
              <a:t>	carbon mono-oxide, Sulphur di-oxide, Nitrous Oxide etc. This causes Global</a:t>
            </a:r>
          </a:p>
          <a:p>
            <a:pPr marL="0" indent="0">
              <a:buNone/>
            </a:pPr>
            <a:r>
              <a:rPr lang="en-US" dirty="0">
                <a:solidFill>
                  <a:schemeClr val="tx1"/>
                </a:solidFill>
              </a:rPr>
              <a:t>	warming , acid raining and many dangerous diseases like lung cancer.</a:t>
            </a:r>
          </a:p>
        </p:txBody>
      </p:sp>
      <p:pic>
        <p:nvPicPr>
          <p:cNvPr id="5" name="Picture 4">
            <a:extLst>
              <a:ext uri="{FF2B5EF4-FFF2-40B4-BE49-F238E27FC236}">
                <a16:creationId xmlns:a16="http://schemas.microsoft.com/office/drawing/2014/main" id="{F6BFFE14-6428-BEE4-51BA-B60CE4FB1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0882" y="160016"/>
            <a:ext cx="3373120" cy="3061226"/>
          </a:xfrm>
          <a:prstGeom prst="rect">
            <a:avLst/>
          </a:prstGeom>
        </p:spPr>
      </p:pic>
      <p:pic>
        <p:nvPicPr>
          <p:cNvPr id="10242" name="Picture 2" descr="IITK Logo">
            <a:extLst>
              <a:ext uri="{FF2B5EF4-FFF2-40B4-BE49-F238E27FC236}">
                <a16:creationId xmlns:a16="http://schemas.microsoft.com/office/drawing/2014/main" id="{161AD03C-13C8-1792-C7DC-E7669D6F5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8900" y="0"/>
            <a:ext cx="1943100" cy="18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5575231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Retrospect</Template>
  <TotalTime>384</TotalTime>
  <Words>1436</Words>
  <Application>Microsoft Office PowerPoint</Application>
  <PresentationFormat>Widescreen</PresentationFormat>
  <Paragraphs>149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Trebuchet MS</vt:lpstr>
      <vt:lpstr>Wingdings</vt:lpstr>
      <vt:lpstr>Wingdings 3</vt:lpstr>
      <vt:lpstr>Facet</vt:lpstr>
      <vt:lpstr>CARBONLENS : Data Analysis of Global CO2 Emission</vt:lpstr>
      <vt:lpstr>TABLE OF CONTENTS</vt:lpstr>
      <vt:lpstr>PROJECT DESCRIPTION</vt:lpstr>
      <vt:lpstr>PROJECT DESCRIPTION</vt:lpstr>
      <vt:lpstr>WEEKWISE LEARNING AND RESOURCES</vt:lpstr>
      <vt:lpstr>WEEKWISE LEARNING AND RESOURCES</vt:lpstr>
      <vt:lpstr>WEEKWISE LEARNING AND RESOURCES</vt:lpstr>
      <vt:lpstr>INSIGHTS AND ANALYSIS</vt:lpstr>
      <vt:lpstr>INSIGHTS AND ANALYSIS</vt:lpstr>
      <vt:lpstr>INSIGHTS AND ANALYSIS</vt:lpstr>
      <vt:lpstr>INSIGHTS AND ANALYSIS</vt:lpstr>
      <vt:lpstr>INSIGHTS AND ANALYSIS</vt:lpstr>
      <vt:lpstr>INSIGHTS AND ANALYSIS</vt:lpstr>
      <vt:lpstr>INSIGHTS AND ANALYSIS</vt:lpstr>
      <vt:lpstr>OBSERVATION AND PRECAUTION</vt:lpstr>
      <vt:lpstr>OBSERVATION AND PRECAUTION</vt:lpstr>
      <vt:lpstr>LINKS AND TEAM MEMBERS</vt:lpstr>
      <vt:lpstr>LINKS AND TEAM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chandradip karmakar</dc:creator>
  <cp:lastModifiedBy>chandradip karmakar</cp:lastModifiedBy>
  <cp:revision>10</cp:revision>
  <dcterms:created xsi:type="dcterms:W3CDTF">2025-07-18T19:30:22Z</dcterms:created>
  <dcterms:modified xsi:type="dcterms:W3CDTF">2025-07-19T16:40:31Z</dcterms:modified>
</cp:coreProperties>
</file>