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62" y="-12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3153245"/>
              </p:ext>
            </p:extLst>
          </p:nvPr>
        </p:nvGraphicFramePr>
        <p:xfrm>
          <a:off x="1597957" y="1515035"/>
          <a:ext cx="9159690" cy="317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22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1682203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522259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41237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22/01/2025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6PM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29/01/2025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6PM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75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05/02/2025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6PM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POWER BI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12/02/2025</a:t>
                      </a:r>
                    </a:p>
                    <a:p>
                      <a:pPr lvl="0" algn="l">
                        <a:lnSpc>
                          <a:spcPct val="100000"/>
                        </a:lnSpc>
                      </a:pP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6PM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19/02/2025</a:t>
                      </a:r>
                    </a:p>
                    <a:p>
                      <a:pPr lvl="0" algn="l">
                        <a:lnSpc>
                          <a:spcPct val="100000"/>
                        </a:lnSpc>
                      </a:pP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6PM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73634B5E-D67D-4D2E-8864-3ACF0DEEB698}"/>
              </a:ext>
            </a:extLst>
          </p:cNvPr>
          <p:cNvSpPr/>
          <p:nvPr/>
        </p:nvSpPr>
        <p:spPr>
          <a:xfrm>
            <a:off x="5042647" y="197223"/>
            <a:ext cx="2106706" cy="573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IN" dirty="0"/>
              <a:t>Timelines</a:t>
            </a:r>
          </a:p>
        </p:txBody>
      </p:sp>
    </p:spTree>
    <p:extLst>
      <p:ext uri="{BB962C8B-B14F-4D97-AF65-F5344CB8AC3E}">
        <p14:creationId xmlns:p14="http://schemas.microsoft.com/office/powerpoint/2010/main" val="3594588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1180899" y="914399"/>
            <a:ext cx="7907684" cy="6170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Branch Dashboard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sz="900" dirty="0"/>
              <a:t>Branch dashboard to discuss New and renewal business number with each branch. This dashboard will be discussed between Corporate team and Individual branch heads.</a:t>
            </a:r>
          </a:p>
          <a:p>
            <a:pPr lvl="1"/>
            <a:r>
              <a:rPr lang="en-US" sz="900" dirty="0"/>
              <a:t>Individual performance within the branch:</a:t>
            </a:r>
          </a:p>
          <a:p>
            <a:pPr lvl="1"/>
            <a:endParaRPr lang="en-US" sz="900" dirty="0"/>
          </a:p>
          <a:p>
            <a:pPr lvl="2"/>
            <a:r>
              <a:rPr lang="en-US" sz="1000" b="1" dirty="0"/>
              <a:t>Target FY</a:t>
            </a:r>
            <a:r>
              <a:rPr lang="en-US" sz="1000" dirty="0"/>
              <a:t> from Individual target sheet (New, Cross sell and Renewal) Fields to be referred (Column C, E, F and G)</a:t>
            </a:r>
          </a:p>
          <a:p>
            <a:pPr lvl="2"/>
            <a:r>
              <a:rPr lang="en-US" sz="1000" b="1" dirty="0"/>
              <a:t>Placed Achievement</a:t>
            </a:r>
            <a:r>
              <a:rPr lang="en-US" sz="1000" dirty="0"/>
              <a:t> form Brokerage + Fees sheet (New, Cross sell and Renewal) (Brokerage sheet: Column G, J, M, K, L) (Fees Sheet: B, D, E, F, G)</a:t>
            </a:r>
          </a:p>
          <a:p>
            <a:pPr lvl="2"/>
            <a:r>
              <a:rPr lang="en-US" sz="1000" b="1" dirty="0"/>
              <a:t>Invoiced Achievement</a:t>
            </a:r>
            <a:r>
              <a:rPr lang="en-US" sz="1000" dirty="0"/>
              <a:t> from Invoice sheet (New, Cross sell and Renewal) Column (B, F, G, J)</a:t>
            </a:r>
          </a:p>
          <a:p>
            <a:pPr lvl="2"/>
            <a:r>
              <a:rPr lang="en-US" sz="1000" b="1" dirty="0"/>
              <a:t>Percentage of Achievement</a:t>
            </a:r>
            <a:r>
              <a:rPr lang="en-US" sz="1000" dirty="0"/>
              <a:t> for Placed and Invoice – (Achieved/budget)</a:t>
            </a:r>
          </a:p>
          <a:p>
            <a:pPr lvl="2"/>
            <a:r>
              <a:rPr lang="en-US" sz="1000" b="1" dirty="0"/>
              <a:t>No of meetings </a:t>
            </a:r>
            <a:r>
              <a:rPr lang="en-US" sz="1000" dirty="0"/>
              <a:t>for current year – Meeting sheet (A, C, D)</a:t>
            </a:r>
          </a:p>
          <a:p>
            <a:pPr lvl="2"/>
            <a:r>
              <a:rPr lang="en-US" sz="1000" b="1" dirty="0"/>
              <a:t>Open </a:t>
            </a:r>
            <a:r>
              <a:rPr lang="en-US" sz="1000" b="1" dirty="0" err="1"/>
              <a:t>Oppty</a:t>
            </a:r>
            <a:r>
              <a:rPr lang="en-US" sz="1000" dirty="0"/>
              <a:t> – Opportunity report (Column: C, E, F, G) (Stage ‘Open’ Column G = Propose Solution &amp; Qualify Opportunity)</a:t>
            </a:r>
          </a:p>
          <a:p>
            <a:pPr lvl="2"/>
            <a:r>
              <a:rPr lang="en-US" sz="1000" b="1" dirty="0"/>
              <a:t>Closed Won</a:t>
            </a:r>
            <a:r>
              <a:rPr lang="en-US" sz="1000" dirty="0"/>
              <a:t> – Opportunity report (Column: C, E, F, G) (Stage ‘Won’ Column G = Won)</a:t>
            </a:r>
          </a:p>
          <a:p>
            <a:pPr lvl="2"/>
            <a:r>
              <a:rPr lang="en-US" sz="1000" dirty="0"/>
              <a:t>Conversion Ratio (Closed Won/Total Opportunity)</a:t>
            </a:r>
          </a:p>
          <a:p>
            <a:pPr lvl="2"/>
            <a:r>
              <a:rPr lang="en-US" sz="1000" dirty="0"/>
              <a:t>Further drill down to individual level top 10 open </a:t>
            </a:r>
            <a:r>
              <a:rPr lang="en-US" sz="1000" dirty="0" err="1"/>
              <a:t>oppty</a:t>
            </a:r>
            <a:r>
              <a:rPr lang="en-US" sz="1000" dirty="0"/>
              <a:t> and Win </a:t>
            </a:r>
          </a:p>
          <a:p>
            <a:r>
              <a:rPr lang="en-US" sz="900" dirty="0"/>
              <a:t> </a:t>
            </a:r>
          </a:p>
          <a:p>
            <a:r>
              <a:rPr lang="en-US" sz="2800" dirty="0"/>
              <a:t> </a:t>
            </a:r>
          </a:p>
          <a:p>
            <a:r>
              <a:rPr lang="en-US" b="1" dirty="0">
                <a:highlight>
                  <a:srgbClr val="FFFF00"/>
                </a:highlight>
              </a:rPr>
              <a:t>KPI List: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1-No of Invoice by </a:t>
            </a:r>
            <a:r>
              <a:rPr lang="en-US" sz="1200" dirty="0" err="1"/>
              <a:t>Accnt</a:t>
            </a:r>
            <a:r>
              <a:rPr lang="en-US" sz="1200" dirty="0"/>
              <a:t> Exec</a:t>
            </a:r>
          </a:p>
          <a:p>
            <a:r>
              <a:rPr lang="en-US" sz="1200" dirty="0"/>
              <a:t>2-Yearly Meeting Count</a:t>
            </a:r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3.1Cross Sell--</a:t>
            </a:r>
            <a:r>
              <a:rPr lang="en-US" sz="1200" dirty="0" err="1"/>
              <a:t>Target,Achive,new</a:t>
            </a:r>
            <a:endParaRPr lang="en-US" sz="1200" dirty="0"/>
          </a:p>
          <a:p>
            <a:r>
              <a:rPr lang="en-US" sz="1200" dirty="0"/>
              <a:t>3.2New-Target,Achive,new</a:t>
            </a:r>
          </a:p>
          <a:p>
            <a:r>
              <a:rPr lang="en-US" sz="1200" dirty="0"/>
              <a:t>3.3Renewal-Target, </a:t>
            </a:r>
            <a:r>
              <a:rPr lang="en-US" sz="1200" dirty="0" err="1"/>
              <a:t>Achive,new</a:t>
            </a:r>
            <a:endParaRPr lang="en-US" sz="1200" dirty="0"/>
          </a:p>
          <a:p>
            <a:r>
              <a:rPr lang="en-US" sz="1200" dirty="0"/>
              <a:t> </a:t>
            </a:r>
          </a:p>
          <a:p>
            <a:r>
              <a:rPr lang="en-US" sz="1200" dirty="0"/>
              <a:t>4. Stage Funnel by Revenue</a:t>
            </a:r>
          </a:p>
          <a:p>
            <a:r>
              <a:rPr lang="en-US" sz="1200" dirty="0"/>
              <a:t>5. No of meeting By Account Exe</a:t>
            </a:r>
          </a:p>
          <a:p>
            <a:r>
              <a:rPr lang="en-US" sz="1200" dirty="0"/>
              <a:t>6-Top Open Opportunity</a:t>
            </a:r>
            <a:endParaRPr lang="en-IN" sz="12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3096</TotalTime>
  <Words>333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Anand training</cp:lastModifiedBy>
  <cp:revision>15</cp:revision>
  <dcterms:created xsi:type="dcterms:W3CDTF">2022-01-08T11:53:28Z</dcterms:created>
  <dcterms:modified xsi:type="dcterms:W3CDTF">2025-01-23T11:54:50Z</dcterms:modified>
</cp:coreProperties>
</file>