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86" r:id="rId3"/>
    <p:sldId id="285" r:id="rId4"/>
    <p:sldId id="287" r:id="rId5"/>
    <p:sldId id="288" r:id="rId6"/>
    <p:sldId id="289" r:id="rId7"/>
    <p:sldId id="290" r:id="rId8"/>
    <p:sldId id="291" r:id="rId9"/>
    <p:sldId id="292" r:id="rId10"/>
    <p:sldId id="294"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19BB-12D8-4D84-AB2B-7DF8A8A7F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A5C17-866A-4D7A-B5ED-1DB05CAAE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4D4540-BD34-4229-916B-9D5758D4ABAC}"/>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5" name="Footer Placeholder 4">
            <a:extLst>
              <a:ext uri="{FF2B5EF4-FFF2-40B4-BE49-F238E27FC236}">
                <a16:creationId xmlns:a16="http://schemas.microsoft.com/office/drawing/2014/main" id="{615BBCBD-7265-448C-AC09-E3A028CCA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1FAC7-2501-4588-B356-455DE80C96AF}"/>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156210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B6EF-82FB-4920-BF17-F3F5439AC7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0B7F46-87FE-40F1-A2A5-49D92DAC6E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73E23-AA06-4C99-9DD1-54AC3829DE16}"/>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5" name="Footer Placeholder 4">
            <a:extLst>
              <a:ext uri="{FF2B5EF4-FFF2-40B4-BE49-F238E27FC236}">
                <a16:creationId xmlns:a16="http://schemas.microsoft.com/office/drawing/2014/main" id="{2CA2EBAA-C475-4E7A-99D4-5EA760170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EFB7-5F8F-4D4F-88A2-352525F98681}"/>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210023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08153F-61E2-4E38-9096-0F02D2022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34C06A-2A3F-47BD-A321-B7DB27943B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89E50-65A9-4054-ACA4-8C97970ADB0C}"/>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5" name="Footer Placeholder 4">
            <a:extLst>
              <a:ext uri="{FF2B5EF4-FFF2-40B4-BE49-F238E27FC236}">
                <a16:creationId xmlns:a16="http://schemas.microsoft.com/office/drawing/2014/main" id="{95644908-D31D-4AF7-AAFD-5259428BE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53E6C-635D-49F0-ADBE-B888E9F948D1}"/>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322854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642D-7A77-417D-9CA6-F200E087E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2F422B-6279-480C-BB55-4B6464ED72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E74AA-52B1-4F19-9634-F9205F3AE481}"/>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5" name="Footer Placeholder 4">
            <a:extLst>
              <a:ext uri="{FF2B5EF4-FFF2-40B4-BE49-F238E27FC236}">
                <a16:creationId xmlns:a16="http://schemas.microsoft.com/office/drawing/2014/main" id="{B4FDA17B-6CD5-4251-B057-5B3DE3224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27BE1-CA1E-4841-A2AB-109D0B719164}"/>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170305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2925-2F7C-4DE9-8E1D-387CE66DFC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30C842-C65F-45AD-B50A-CC829BB93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9B74B0-B012-455F-B898-BE1107710E15}"/>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5" name="Footer Placeholder 4">
            <a:extLst>
              <a:ext uri="{FF2B5EF4-FFF2-40B4-BE49-F238E27FC236}">
                <a16:creationId xmlns:a16="http://schemas.microsoft.com/office/drawing/2014/main" id="{46806A8D-373D-4906-967F-3D2A2B921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B7FDF-8744-4C18-9772-2D2410673F62}"/>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367774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C48F-B383-4EBC-A133-1836F2558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35EBE-91B2-400E-8423-3BEF5C395D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6B70E1-B893-44C0-B4AB-7A18FB58E2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1B4766-9616-498A-AC82-9BA5B9FDF622}"/>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6" name="Footer Placeholder 5">
            <a:extLst>
              <a:ext uri="{FF2B5EF4-FFF2-40B4-BE49-F238E27FC236}">
                <a16:creationId xmlns:a16="http://schemas.microsoft.com/office/drawing/2014/main" id="{A76830C7-6C1B-4BE9-9E99-B56BFDB5CE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FE6C0-F118-4136-B1D1-964B3F5E7850}"/>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309200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BC58-8A7F-4937-B326-FC5B9D2B4D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ECFA52-104D-4941-90DD-A4D876CCA4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768880-990F-40B6-B061-6E5FEC87FE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FFA8A8-7B9B-4C5D-BA21-99B0FBBFC3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4ABE47B-3A49-413C-A76B-1C3AED9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ED92D-25EA-4988-9D7C-5043E2CBA50F}"/>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8" name="Footer Placeholder 7">
            <a:extLst>
              <a:ext uri="{FF2B5EF4-FFF2-40B4-BE49-F238E27FC236}">
                <a16:creationId xmlns:a16="http://schemas.microsoft.com/office/drawing/2014/main" id="{B4845CA7-A101-4DBD-879C-5A88918797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28A5FB-4CDC-4F1A-8C09-F6A996264C85}"/>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108047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092E-8501-4744-9FE0-5B3D26EAA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BDBAC1-6B14-4CFC-98D0-E4EDCE1A4A4F}"/>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4" name="Footer Placeholder 3">
            <a:extLst>
              <a:ext uri="{FF2B5EF4-FFF2-40B4-BE49-F238E27FC236}">
                <a16:creationId xmlns:a16="http://schemas.microsoft.com/office/drawing/2014/main" id="{331381E4-94D8-42C7-AC75-58733AF3CF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BC487-34F7-4AD7-A48A-1C4B1E51323F}"/>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291859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1E701-0DFA-41CD-8712-E9B12861D7A1}"/>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3" name="Footer Placeholder 2">
            <a:extLst>
              <a:ext uri="{FF2B5EF4-FFF2-40B4-BE49-F238E27FC236}">
                <a16:creationId xmlns:a16="http://schemas.microsoft.com/office/drawing/2014/main" id="{A8AB60FB-D85E-416B-BE58-D89066E461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66BCD8-A229-4FAF-87E2-C7880BD01802}"/>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24269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1760-60CE-457D-B9E1-99A523CF5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0114A3-9FF4-4BC1-9F95-6E509B30E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D9F19F-6FFE-4BC4-B32C-646AC121C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F1449D-B4DF-453C-84E4-33CAD1FFB3D6}"/>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6" name="Footer Placeholder 5">
            <a:extLst>
              <a:ext uri="{FF2B5EF4-FFF2-40B4-BE49-F238E27FC236}">
                <a16:creationId xmlns:a16="http://schemas.microsoft.com/office/drawing/2014/main" id="{EB863EA2-B727-40C6-84B3-2D6141473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9BBBC4-6ABB-46BB-8D13-4BF9C50030C8}"/>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207993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C17B-1F0D-41CB-B4D0-1F295C473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AAE7D-0284-4228-B7AC-EF5630E70A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7DCFD6-EC51-4A6D-A6A7-12BE239B2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586A02-E662-41DF-ABBD-06230A20A633}"/>
              </a:ext>
            </a:extLst>
          </p:cNvPr>
          <p:cNvSpPr>
            <a:spLocks noGrp="1"/>
          </p:cNvSpPr>
          <p:nvPr>
            <p:ph type="dt" sz="half" idx="10"/>
          </p:nvPr>
        </p:nvSpPr>
        <p:spPr/>
        <p:txBody>
          <a:bodyPr/>
          <a:lstStyle/>
          <a:p>
            <a:fld id="{D5000D56-C2BE-4619-8340-079B9E8A251E}" type="datetimeFigureOut">
              <a:rPr lang="en-US" smtClean="0"/>
              <a:t>1/14/2019</a:t>
            </a:fld>
            <a:endParaRPr lang="en-US"/>
          </a:p>
        </p:txBody>
      </p:sp>
      <p:sp>
        <p:nvSpPr>
          <p:cNvPr id="6" name="Footer Placeholder 5">
            <a:extLst>
              <a:ext uri="{FF2B5EF4-FFF2-40B4-BE49-F238E27FC236}">
                <a16:creationId xmlns:a16="http://schemas.microsoft.com/office/drawing/2014/main" id="{887B1959-4C3F-4D15-B32A-83D5B3D3E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218AF-BEC6-45E7-922B-7BAF98338105}"/>
              </a:ext>
            </a:extLst>
          </p:cNvPr>
          <p:cNvSpPr>
            <a:spLocks noGrp="1"/>
          </p:cNvSpPr>
          <p:nvPr>
            <p:ph type="sldNum" sz="quarter" idx="12"/>
          </p:nvPr>
        </p:nvSpPr>
        <p:spPr/>
        <p:txBody>
          <a:bodyPr/>
          <a:lstStyle/>
          <a:p>
            <a:fld id="{90B18BC7-7059-4903-9302-AB1DDDCA3B0D}" type="slidenum">
              <a:rPr lang="en-US" smtClean="0"/>
              <a:t>‹#›</a:t>
            </a:fld>
            <a:endParaRPr lang="en-US"/>
          </a:p>
        </p:txBody>
      </p:sp>
    </p:spTree>
    <p:extLst>
      <p:ext uri="{BB962C8B-B14F-4D97-AF65-F5344CB8AC3E}">
        <p14:creationId xmlns:p14="http://schemas.microsoft.com/office/powerpoint/2010/main" val="400655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0B6A1-CCCB-4A58-8094-2A816FAD5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060ED-0157-49E3-B4C3-988DCA702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804F9-138D-4A3C-B3BF-D0B22D779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00D56-C2BE-4619-8340-079B9E8A251E}" type="datetimeFigureOut">
              <a:rPr lang="en-US" smtClean="0"/>
              <a:t>1/14/2019</a:t>
            </a:fld>
            <a:endParaRPr lang="en-US"/>
          </a:p>
        </p:txBody>
      </p:sp>
      <p:sp>
        <p:nvSpPr>
          <p:cNvPr id="5" name="Footer Placeholder 4">
            <a:extLst>
              <a:ext uri="{FF2B5EF4-FFF2-40B4-BE49-F238E27FC236}">
                <a16:creationId xmlns:a16="http://schemas.microsoft.com/office/drawing/2014/main" id="{CF22800A-121F-4BCF-B275-8F58AF9FCA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999DD1-5461-485F-8819-7D6AE2BC4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18BC7-7059-4903-9302-AB1DDDCA3B0D}" type="slidenum">
              <a:rPr lang="en-US" smtClean="0"/>
              <a:t>‹#›</a:t>
            </a:fld>
            <a:endParaRPr lang="en-US"/>
          </a:p>
        </p:txBody>
      </p:sp>
    </p:spTree>
    <p:extLst>
      <p:ext uri="{BB962C8B-B14F-4D97-AF65-F5344CB8AC3E}">
        <p14:creationId xmlns:p14="http://schemas.microsoft.com/office/powerpoint/2010/main" val="4093022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495" y="503582"/>
            <a:ext cx="10721010" cy="6082747"/>
          </a:xfrm>
        </p:spPr>
        <p:txBody>
          <a:bodyPr>
            <a:normAutofit/>
          </a:bodyPr>
          <a:lstStyle/>
          <a:p>
            <a:pPr marL="0" indent="0">
              <a:buNone/>
            </a:pPr>
            <a:r>
              <a:rPr lang="en-US" sz="2200" dirty="0">
                <a:solidFill>
                  <a:prstClr val="black"/>
                </a:solidFill>
              </a:rPr>
              <a:t> </a:t>
            </a:r>
            <a:r>
              <a:rPr lang="en-US" dirty="0">
                <a:solidFill>
                  <a:schemeClr val="accent1"/>
                </a:solidFill>
              </a:rPr>
              <a:t>Kotlin</a:t>
            </a:r>
          </a:p>
          <a:p>
            <a:pPr marL="0" indent="0">
              <a:buNone/>
            </a:pPr>
            <a:endParaRPr lang="en-US" sz="2200" dirty="0">
              <a:solidFill>
                <a:prstClr val="black"/>
              </a:solidFill>
            </a:endParaRPr>
          </a:p>
          <a:p>
            <a:r>
              <a:rPr lang="en-US" sz="2200" dirty="0">
                <a:solidFill>
                  <a:prstClr val="black"/>
                </a:solidFill>
              </a:rPr>
              <a:t>Kotlin is Google’s official language for Android</a:t>
            </a:r>
          </a:p>
          <a:p>
            <a:r>
              <a:rPr lang="en-US" sz="2200" dirty="0">
                <a:solidFill>
                  <a:prstClr val="black"/>
                </a:solidFill>
              </a:rPr>
              <a:t>Kotlin is a modern statically typed programming language that will boost productivity.</a:t>
            </a:r>
          </a:p>
          <a:p>
            <a:r>
              <a:rPr lang="en-US" sz="2200" dirty="0">
                <a:solidFill>
                  <a:prstClr val="black"/>
                </a:solidFill>
              </a:rPr>
              <a:t>Improved app quality with Kotlin. @Nullable and @NonNull types are baked into Kotlin's type system to help you avoid NullPointerExceptions. </a:t>
            </a:r>
          </a:p>
          <a:p>
            <a:r>
              <a:rPr lang="en-US" sz="2200" dirty="0">
                <a:solidFill>
                  <a:prstClr val="black"/>
                </a:solidFill>
              </a:rPr>
              <a:t> Kotlin is 100% interoperable with the Java programming language. Call Java-based code from Kotlin, or call Kotlin from Java-based code.</a:t>
            </a:r>
          </a:p>
          <a:p>
            <a:r>
              <a:rPr lang="en-US" sz="2200" dirty="0">
                <a:solidFill>
                  <a:prstClr val="black"/>
                </a:solidFill>
              </a:rPr>
              <a:t>Kotlin is fully supported in Android Studio 3.0 and higher. We can create new projects with Kotlin files, convert Java language code to Kotlin, debug Kotlin code, and more.</a:t>
            </a:r>
          </a:p>
          <a:p>
            <a:r>
              <a:rPr lang="en-US" sz="2200" dirty="0">
                <a:solidFill>
                  <a:prstClr val="black"/>
                </a:solidFill>
              </a:rPr>
              <a:t>Android KTX is a set of Kotlin extensions  to make Android development with Kotlin more concise by leveraging Kotlin language features such as extension functions/properties, lambdas, named parameters, and parameter default values.</a:t>
            </a:r>
          </a:p>
          <a:p>
            <a:endParaRPr lang="en-US" sz="2400" dirty="0"/>
          </a:p>
          <a:p>
            <a:endParaRPr lang="en-US" sz="2400" dirty="0"/>
          </a:p>
        </p:txBody>
      </p:sp>
    </p:spTree>
    <p:extLst>
      <p:ext uri="{BB962C8B-B14F-4D97-AF65-F5344CB8AC3E}">
        <p14:creationId xmlns:p14="http://schemas.microsoft.com/office/powerpoint/2010/main" val="296878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797DA-DE48-4247-B3FC-267489411A3D}"/>
              </a:ext>
            </a:extLst>
          </p:cNvPr>
          <p:cNvSpPr>
            <a:spLocks noGrp="1"/>
          </p:cNvSpPr>
          <p:nvPr>
            <p:ph idx="1"/>
          </p:nvPr>
        </p:nvSpPr>
        <p:spPr>
          <a:xfrm>
            <a:off x="838200" y="304800"/>
            <a:ext cx="10515600" cy="5872163"/>
          </a:xfrm>
        </p:spPr>
        <p:txBody>
          <a:bodyPr/>
          <a:lstStyle/>
          <a:p>
            <a:pPr marL="0" indent="0">
              <a:buNone/>
            </a:pPr>
            <a:r>
              <a:rPr lang="en-US" dirty="0">
                <a:solidFill>
                  <a:schemeClr val="accent1"/>
                </a:solidFill>
              </a:rPr>
              <a:t>RX Java</a:t>
            </a:r>
          </a:p>
          <a:p>
            <a:r>
              <a:rPr lang="en-US" sz="2200" dirty="0"/>
              <a:t>Reactive Extensions (ReactiveX or RX) is a library that follows Reactive Programming principles that is compose asynchronous and event based programs by using observable sequence.</a:t>
            </a:r>
          </a:p>
          <a:p>
            <a:r>
              <a:rPr lang="en-US" sz="2200" dirty="0"/>
              <a:t>RxJava is a JVM implementation of Reactive Extensions.</a:t>
            </a:r>
          </a:p>
          <a:p>
            <a:r>
              <a:rPr lang="en-US" sz="2200" dirty="0"/>
              <a:t>RxJava is all about two key components: Observable and Observer. In addition to these, there are other things like Schedulers, Operators and Subscription.</a:t>
            </a:r>
          </a:p>
          <a:p>
            <a:r>
              <a:rPr lang="en-US" sz="2200" dirty="0"/>
              <a:t>Reactive Extensions are available in multiple languages C++ (RxCpp), C# (Rx.NET), Java (RxJava), Kotlin (RxKotlin), Android (RXAndroid),Swift (RxSwift) and lot more. </a:t>
            </a:r>
          </a:p>
          <a:p>
            <a:r>
              <a:rPr lang="en-US" sz="2200" dirty="0"/>
              <a:t>RxAndroid is specific to Android Platform with few added classes on top of RxJava. More specifically, Schedulers are introduced in RxAndroid (AndroidSchedulers.mainThread()) which plays major role in supporting multithreading concept in android applications.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19732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a:p>
            <a:endParaRPr lang="en-US" dirty="0"/>
          </a:p>
          <a:p>
            <a:pPr marL="0" indent="0">
              <a:buNone/>
            </a:pPr>
            <a:r>
              <a:rPr lang="en-US" dirty="0"/>
              <a:t>                   </a:t>
            </a:r>
          </a:p>
          <a:p>
            <a:pPr marL="0" indent="0">
              <a:buNone/>
            </a:pPr>
            <a:r>
              <a:rPr lang="en-US" dirty="0"/>
              <a:t>                                          </a:t>
            </a:r>
            <a:r>
              <a:rPr lang="en-US" dirty="0">
                <a:solidFill>
                  <a:schemeClr val="accent1"/>
                </a:solidFill>
              </a:rPr>
              <a:t>Thank You</a:t>
            </a:r>
          </a:p>
        </p:txBody>
      </p:sp>
    </p:spTree>
    <p:extLst>
      <p:ext uri="{BB962C8B-B14F-4D97-AF65-F5344CB8AC3E}">
        <p14:creationId xmlns:p14="http://schemas.microsoft.com/office/powerpoint/2010/main" val="147433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C85DF-CEB1-43EF-A330-1FEC42CFC18B}"/>
              </a:ext>
            </a:extLst>
          </p:cNvPr>
          <p:cNvSpPr>
            <a:spLocks noGrp="1"/>
          </p:cNvSpPr>
          <p:nvPr>
            <p:ph idx="1"/>
          </p:nvPr>
        </p:nvSpPr>
        <p:spPr/>
        <p:txBody>
          <a:bodyPr/>
          <a:lstStyle/>
          <a:p>
            <a:pPr marL="0" indent="0">
              <a:buNone/>
            </a:pPr>
            <a:r>
              <a:rPr lang="en-US" sz="2200" dirty="0">
                <a:solidFill>
                  <a:prstClr val="black"/>
                </a:solidFill>
              </a:rPr>
              <a:t>Jetpack is a collection of software components  to make it easier to develop great Android apps.</a:t>
            </a:r>
          </a:p>
          <a:p>
            <a:pPr marL="0" indent="0">
              <a:buNone/>
            </a:pPr>
            <a:r>
              <a:rPr lang="en-US" sz="2200" dirty="0">
                <a:solidFill>
                  <a:prstClr val="black"/>
                </a:solidFill>
              </a:rPr>
              <a:t>These components follow best practices to:</a:t>
            </a:r>
          </a:p>
          <a:p>
            <a:pPr marL="0" indent="0">
              <a:buNone/>
            </a:pPr>
            <a:r>
              <a:rPr lang="en-US" sz="2200" dirty="0">
                <a:solidFill>
                  <a:prstClr val="black"/>
                </a:solidFill>
              </a:rPr>
              <a:t> - Accelerate Development</a:t>
            </a:r>
          </a:p>
          <a:p>
            <a:pPr marL="0" indent="0">
              <a:buNone/>
            </a:pPr>
            <a:r>
              <a:rPr lang="en-US" sz="2200" dirty="0">
                <a:solidFill>
                  <a:prstClr val="black"/>
                </a:solidFill>
              </a:rPr>
              <a:t> - Eliminate Boiler plate code</a:t>
            </a:r>
          </a:p>
          <a:p>
            <a:pPr marL="0" indent="0">
              <a:buNone/>
            </a:pPr>
            <a:r>
              <a:rPr lang="en-US" sz="2200" dirty="0">
                <a:solidFill>
                  <a:prstClr val="black"/>
                </a:solidFill>
              </a:rPr>
              <a:t> - Build high quality apps.</a:t>
            </a:r>
          </a:p>
          <a:p>
            <a:endParaRPr lang="en-US" dirty="0"/>
          </a:p>
        </p:txBody>
      </p:sp>
    </p:spTree>
    <p:extLst>
      <p:ext uri="{BB962C8B-B14F-4D97-AF65-F5344CB8AC3E}">
        <p14:creationId xmlns:p14="http://schemas.microsoft.com/office/powerpoint/2010/main" val="227285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1318714-7BEA-49AA-8676-0B98B49AD8E8}"/>
              </a:ext>
            </a:extLst>
          </p:cNvPr>
          <p:cNvPicPr>
            <a:picLocks noGrp="1" noChangeAspect="1"/>
          </p:cNvPicPr>
          <p:nvPr>
            <p:ph idx="1"/>
          </p:nvPr>
        </p:nvPicPr>
        <p:blipFill rotWithShape="1">
          <a:blip r:embed="rId2"/>
          <a:srcRect r="6221" b="-1"/>
          <a:stretch/>
        </p:blipFill>
        <p:spPr>
          <a:xfrm>
            <a:off x="20" y="10"/>
            <a:ext cx="12191980" cy="6857990"/>
          </a:xfrm>
          <a:prstGeom prst="rect">
            <a:avLst/>
          </a:prstGeom>
        </p:spPr>
      </p:pic>
    </p:spTree>
    <p:extLst>
      <p:ext uri="{BB962C8B-B14F-4D97-AF65-F5344CB8AC3E}">
        <p14:creationId xmlns:p14="http://schemas.microsoft.com/office/powerpoint/2010/main" val="30763966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B201A-7CE3-417D-BD14-A20778559BF2}"/>
              </a:ext>
            </a:extLst>
          </p:cNvPr>
          <p:cNvSpPr>
            <a:spLocks noGrp="1"/>
          </p:cNvSpPr>
          <p:nvPr>
            <p:ph idx="1"/>
          </p:nvPr>
        </p:nvSpPr>
        <p:spPr>
          <a:xfrm>
            <a:off x="291548" y="821635"/>
            <a:ext cx="11062252" cy="4399722"/>
          </a:xfrm>
        </p:spPr>
        <p:txBody>
          <a:bodyPr/>
          <a:lstStyle/>
          <a:p>
            <a:pPr marL="0" indent="0">
              <a:buNone/>
            </a:pPr>
            <a:endParaRPr lang="en-US" dirty="0"/>
          </a:p>
          <a:p>
            <a:pPr marL="0" indent="0">
              <a:buNone/>
            </a:pPr>
            <a:r>
              <a:rPr lang="en-US" dirty="0">
                <a:solidFill>
                  <a:schemeClr val="accent1"/>
                </a:solidFill>
              </a:rPr>
              <a:t>Jet Pack Libraries</a:t>
            </a:r>
          </a:p>
          <a:p>
            <a:pPr marL="0" indent="0">
              <a:buNone/>
            </a:pPr>
            <a:endParaRPr lang="en-US" sz="2200" dirty="0">
              <a:solidFill>
                <a:prstClr val="black"/>
              </a:solidFill>
            </a:endParaRPr>
          </a:p>
          <a:p>
            <a:r>
              <a:rPr lang="en-US" sz="2200" dirty="0">
                <a:solidFill>
                  <a:prstClr val="black"/>
                </a:solidFill>
              </a:rPr>
              <a:t>Lifecycle Aware Components</a:t>
            </a:r>
          </a:p>
          <a:p>
            <a:r>
              <a:rPr lang="en-US" sz="2200" dirty="0">
                <a:solidFill>
                  <a:prstClr val="black"/>
                </a:solidFill>
              </a:rPr>
              <a:t>View Model</a:t>
            </a:r>
          </a:p>
          <a:p>
            <a:r>
              <a:rPr lang="en-US" sz="2200" dirty="0">
                <a:solidFill>
                  <a:prstClr val="black"/>
                </a:solidFill>
              </a:rPr>
              <a:t>Live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395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F7918-7A06-4C12-BD34-2276077A4ED9}"/>
              </a:ext>
            </a:extLst>
          </p:cNvPr>
          <p:cNvSpPr>
            <a:spLocks noGrp="1"/>
          </p:cNvSpPr>
          <p:nvPr>
            <p:ph idx="1"/>
          </p:nvPr>
        </p:nvSpPr>
        <p:spPr>
          <a:xfrm>
            <a:off x="702365" y="662610"/>
            <a:ext cx="10681252" cy="6042990"/>
          </a:xfrm>
        </p:spPr>
        <p:txBody>
          <a:bodyPr/>
          <a:lstStyle/>
          <a:p>
            <a:pPr marL="0" indent="0">
              <a:buNone/>
            </a:pPr>
            <a:r>
              <a:rPr lang="en-US" sz="2400" dirty="0">
                <a:solidFill>
                  <a:schemeClr val="accent1"/>
                </a:solidFill>
              </a:rPr>
              <a:t>Lifecycle Aware Components </a:t>
            </a:r>
          </a:p>
          <a:p>
            <a:pPr lvl="0"/>
            <a:r>
              <a:rPr lang="en-US" sz="2200" dirty="0">
                <a:solidFill>
                  <a:prstClr val="black"/>
                </a:solidFill>
              </a:rPr>
              <a:t>Lifecycle-aware components perform actions in response to a change in the lifecycle status of another component, such as activities and fragments. </a:t>
            </a:r>
          </a:p>
          <a:p>
            <a:pPr lvl="0"/>
            <a:r>
              <a:rPr lang="en-US" sz="2200" dirty="0">
                <a:solidFill>
                  <a:prstClr val="black"/>
                </a:solidFill>
              </a:rPr>
              <a:t>These components help you produce better-organized, and often lighter-weight code, that is easier to maintain.</a:t>
            </a:r>
          </a:p>
          <a:p>
            <a:pPr lvl="0"/>
            <a:r>
              <a:rPr lang="en-US" sz="2200" dirty="0">
                <a:solidFill>
                  <a:prstClr val="black"/>
                </a:solidFill>
              </a:rPr>
              <a:t>Each component whether an activity/Fragment will have lifecycle. </a:t>
            </a:r>
          </a:p>
          <a:p>
            <a:pPr lvl="0"/>
            <a:r>
              <a:rPr lang="en-US" sz="2200" dirty="0">
                <a:solidFill>
                  <a:prstClr val="black"/>
                </a:solidFill>
              </a:rPr>
              <a:t>Each component that has lifecycle is called LifeCycleOwner.</a:t>
            </a:r>
          </a:p>
          <a:p>
            <a:pPr lvl="0"/>
            <a:r>
              <a:rPr lang="en-US" sz="2200" dirty="0">
                <a:solidFill>
                  <a:prstClr val="black"/>
                </a:solidFill>
              </a:rPr>
              <a:t>Its lifecycle has 2 enumeration Event and state to determine the lifecycle of component.</a:t>
            </a:r>
          </a:p>
          <a:p>
            <a:pPr lvl="0"/>
            <a:r>
              <a:rPr lang="en-US" sz="2200" dirty="0">
                <a:solidFill>
                  <a:prstClr val="black"/>
                </a:solidFill>
              </a:rPr>
              <a:t>Each event is related to a state  for example</a:t>
            </a:r>
          </a:p>
          <a:p>
            <a:pPr marL="0" lvl="0" indent="0">
              <a:buNone/>
            </a:pPr>
            <a:r>
              <a:rPr lang="en-US" sz="2200" dirty="0">
                <a:solidFill>
                  <a:prstClr val="black"/>
                </a:solidFill>
              </a:rPr>
              <a:t>onCreate() event is related to CREATED state</a:t>
            </a:r>
          </a:p>
          <a:p>
            <a:pPr marL="0" lvl="0" indent="0">
              <a:buNone/>
            </a:pPr>
            <a:r>
              <a:rPr lang="en-US" sz="2200" dirty="0">
                <a:solidFill>
                  <a:prstClr val="black"/>
                </a:solidFill>
              </a:rPr>
              <a:t>onStart() event is related to STARTED state and so on.</a:t>
            </a:r>
          </a:p>
          <a:p>
            <a:pPr lvl="0"/>
            <a:r>
              <a:rPr lang="en-US" sz="2200" dirty="0">
                <a:solidFill>
                  <a:prstClr val="black"/>
                </a:solidFill>
              </a:rPr>
              <a:t>There is a LifecycleObserver that performs actions depends on lifecycle state of Lifecycle owner.</a:t>
            </a:r>
          </a:p>
          <a:p>
            <a:pPr marL="0" indent="0">
              <a:buNone/>
            </a:pPr>
            <a:endParaRPr lang="en-US" dirty="0"/>
          </a:p>
        </p:txBody>
      </p:sp>
    </p:spTree>
    <p:extLst>
      <p:ext uri="{BB962C8B-B14F-4D97-AF65-F5344CB8AC3E}">
        <p14:creationId xmlns:p14="http://schemas.microsoft.com/office/powerpoint/2010/main" val="254516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C07DD-6BDB-4F30-8AC7-2DF0C8C0B086}"/>
              </a:ext>
            </a:extLst>
          </p:cNvPr>
          <p:cNvSpPr>
            <a:spLocks noGrp="1"/>
          </p:cNvSpPr>
          <p:nvPr>
            <p:ph idx="1"/>
          </p:nvPr>
        </p:nvSpPr>
        <p:spPr>
          <a:xfrm>
            <a:off x="838200" y="291548"/>
            <a:ext cx="10515600" cy="5885415"/>
          </a:xfrm>
        </p:spPr>
        <p:txBody>
          <a:bodyPr/>
          <a:lstStyle/>
          <a:p>
            <a:pPr marL="0" indent="0">
              <a:buNone/>
            </a:pPr>
            <a:r>
              <a:rPr lang="en-US" sz="2400" dirty="0">
                <a:solidFill>
                  <a:schemeClr val="accent1"/>
                </a:solidFill>
              </a:rPr>
              <a:t>View Model</a:t>
            </a:r>
          </a:p>
          <a:p>
            <a:pPr marL="0" indent="0">
              <a:buNone/>
            </a:pPr>
            <a:endParaRPr lang="en-US" sz="2200" dirty="0">
              <a:solidFill>
                <a:prstClr val="black"/>
              </a:solidFill>
            </a:endParaRPr>
          </a:p>
          <a:p>
            <a:pPr lvl="0"/>
            <a:r>
              <a:rPr lang="en-US" sz="2200" dirty="0">
                <a:solidFill>
                  <a:prstClr val="black"/>
                </a:solidFill>
              </a:rPr>
              <a:t>Architecture Components provides ViewModel helper class for the UI controller that is responsible for preparing data for the UI.</a:t>
            </a:r>
          </a:p>
          <a:p>
            <a:pPr lvl="0"/>
            <a:r>
              <a:rPr lang="en-US" sz="2200" dirty="0">
                <a:solidFill>
                  <a:prstClr val="black"/>
                </a:solidFill>
              </a:rPr>
              <a:t>The ViewModel class is designed to store and manage UI-related data in a lifecycle conscious way. </a:t>
            </a:r>
          </a:p>
          <a:p>
            <a:pPr lvl="0"/>
            <a:r>
              <a:rPr lang="en-US" sz="2200" dirty="0">
                <a:solidFill>
                  <a:prstClr val="black"/>
                </a:solidFill>
              </a:rPr>
              <a:t>The ViewModel class allows data to survive configuration changes such as screen rotations.</a:t>
            </a:r>
          </a:p>
          <a:p>
            <a:pPr lvl="0"/>
            <a:r>
              <a:rPr lang="en-US" sz="2200" dirty="0">
                <a:solidFill>
                  <a:prstClr val="black"/>
                </a:solidFill>
              </a:rPr>
              <a:t>Acts as interface between View and Model components.</a:t>
            </a:r>
          </a:p>
          <a:p>
            <a:pPr lvl="0"/>
            <a:r>
              <a:rPr lang="en-US" sz="2200" dirty="0">
                <a:solidFill>
                  <a:prstClr val="black"/>
                </a:solidFill>
              </a:rPr>
              <a:t>Uses Live Data(Observable data) to notify view about changes.</a:t>
            </a:r>
          </a:p>
          <a:p>
            <a:pPr lvl="0"/>
            <a:r>
              <a:rPr lang="en-US" sz="2200" dirty="0">
                <a:solidFill>
                  <a:prstClr val="black"/>
                </a:solidFill>
              </a:rPr>
              <a:t>View Model can’t inflate a layout or start an activity/fragment like view.</a:t>
            </a:r>
          </a:p>
          <a:p>
            <a:pPr marL="0" indent="0">
              <a:buNone/>
            </a:pPr>
            <a:endParaRPr lang="en-US" dirty="0"/>
          </a:p>
        </p:txBody>
      </p:sp>
    </p:spTree>
    <p:extLst>
      <p:ext uri="{BB962C8B-B14F-4D97-AF65-F5344CB8AC3E}">
        <p14:creationId xmlns:p14="http://schemas.microsoft.com/office/powerpoint/2010/main" val="12838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FDE4DB-48D0-4BF5-A9BC-089FE4CCD2F4}"/>
              </a:ext>
            </a:extLst>
          </p:cNvPr>
          <p:cNvSpPr>
            <a:spLocks noGrp="1"/>
          </p:cNvSpPr>
          <p:nvPr>
            <p:ph idx="1"/>
          </p:nvPr>
        </p:nvSpPr>
        <p:spPr>
          <a:xfrm>
            <a:off x="838200" y="1205948"/>
            <a:ext cx="10515600" cy="4971015"/>
          </a:xfrm>
        </p:spPr>
        <p:txBody>
          <a:bodyPr/>
          <a:lstStyle/>
          <a:p>
            <a:pPr marL="0" indent="0">
              <a:buNone/>
            </a:pPr>
            <a:r>
              <a:rPr lang="en-US" sz="2400" dirty="0">
                <a:solidFill>
                  <a:schemeClr val="accent1"/>
                </a:solidFill>
              </a:rPr>
              <a:t>Live Data</a:t>
            </a:r>
          </a:p>
          <a:p>
            <a:pPr marL="0" indent="0">
              <a:buNone/>
            </a:pPr>
            <a:endParaRPr lang="en-US" sz="2200" dirty="0">
              <a:solidFill>
                <a:prstClr val="black"/>
              </a:solidFill>
            </a:endParaRPr>
          </a:p>
          <a:p>
            <a:r>
              <a:rPr lang="en-US" sz="2200" dirty="0">
                <a:solidFill>
                  <a:prstClr val="black"/>
                </a:solidFill>
              </a:rPr>
              <a:t>LiveData is an observable data holder class. </a:t>
            </a:r>
          </a:p>
          <a:p>
            <a:r>
              <a:rPr lang="en-US" sz="2200" dirty="0">
                <a:solidFill>
                  <a:prstClr val="black"/>
                </a:solidFill>
              </a:rPr>
              <a:t>LiveData is lifecycle-aware, meaning it respects the lifecycle of other app components, such as activities, fragments, or services and ensures LiveData only updates app component observers that are in an active lifecycle state.</a:t>
            </a:r>
          </a:p>
          <a:p>
            <a:pPr marL="0" indent="0">
              <a:buNone/>
            </a:pPr>
            <a:endParaRPr lang="en-US" dirty="0"/>
          </a:p>
        </p:txBody>
      </p:sp>
    </p:spTree>
    <p:extLst>
      <p:ext uri="{BB962C8B-B14F-4D97-AF65-F5344CB8AC3E}">
        <p14:creationId xmlns:p14="http://schemas.microsoft.com/office/powerpoint/2010/main" val="157877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E4D9F-C49B-4B20-B1F0-B88EF7CC52D2}"/>
              </a:ext>
            </a:extLst>
          </p:cNvPr>
          <p:cNvSpPr>
            <a:spLocks noGrp="1"/>
          </p:cNvSpPr>
          <p:nvPr>
            <p:ph idx="1"/>
          </p:nvPr>
        </p:nvSpPr>
        <p:spPr>
          <a:xfrm>
            <a:off x="838200" y="834887"/>
            <a:ext cx="10515600" cy="5342076"/>
          </a:xfrm>
        </p:spPr>
        <p:txBody>
          <a:bodyPr/>
          <a:lstStyle/>
          <a:p>
            <a:pPr marL="0" indent="0">
              <a:buNone/>
            </a:pPr>
            <a:r>
              <a:rPr lang="en-US" sz="2400" dirty="0">
                <a:solidFill>
                  <a:schemeClr val="accent1"/>
                </a:solidFill>
              </a:rPr>
              <a:t>Data Binding</a:t>
            </a:r>
          </a:p>
          <a:p>
            <a:pPr lvl="0"/>
            <a:r>
              <a:rPr lang="en-US" sz="2400" dirty="0">
                <a:solidFill>
                  <a:prstClr val="black"/>
                </a:solidFill>
              </a:rPr>
              <a:t>The Data Binding Library is a support library that allows you to bind UI components in your layouts to data sources in your app using a declarative format rather than programmatically.</a:t>
            </a:r>
          </a:p>
          <a:p>
            <a:pPr lvl="0"/>
            <a:r>
              <a:rPr lang="en-US" sz="2400" dirty="0">
                <a:solidFill>
                  <a:prstClr val="black"/>
                </a:solidFill>
              </a:rPr>
              <a:t>The expression language allows you to write expressions that connect variables to the views in the layout.</a:t>
            </a:r>
          </a:p>
          <a:p>
            <a:pPr lvl="0"/>
            <a:r>
              <a:rPr lang="en-US" sz="2400" dirty="0">
                <a:solidFill>
                  <a:prstClr val="black"/>
                </a:solidFill>
              </a:rPr>
              <a:t> The Data Binding Library automatically generates the classes required to bind the views in the layout with your data objects.</a:t>
            </a:r>
            <a:endParaRPr lang="en-US" dirty="0"/>
          </a:p>
        </p:txBody>
      </p:sp>
    </p:spTree>
    <p:extLst>
      <p:ext uri="{BB962C8B-B14F-4D97-AF65-F5344CB8AC3E}">
        <p14:creationId xmlns:p14="http://schemas.microsoft.com/office/powerpoint/2010/main" val="45790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F148E-DF16-402D-8504-91A16BD14B94}"/>
              </a:ext>
            </a:extLst>
          </p:cNvPr>
          <p:cNvSpPr>
            <a:spLocks noGrp="1"/>
          </p:cNvSpPr>
          <p:nvPr>
            <p:ph idx="1"/>
          </p:nvPr>
        </p:nvSpPr>
        <p:spPr>
          <a:xfrm>
            <a:off x="838200" y="278296"/>
            <a:ext cx="10515600" cy="5898667"/>
          </a:xfrm>
        </p:spPr>
        <p:txBody>
          <a:bodyPr/>
          <a:lstStyle/>
          <a:p>
            <a:pPr marL="0" indent="0">
              <a:buNone/>
            </a:pPr>
            <a:r>
              <a:rPr lang="en-US" sz="2400" dirty="0">
                <a:solidFill>
                  <a:schemeClr val="accent1"/>
                </a:solidFill>
              </a:rPr>
              <a:t>Dagger2</a:t>
            </a:r>
          </a:p>
          <a:p>
            <a:pPr marL="0" indent="0">
              <a:buNone/>
            </a:pPr>
            <a:endParaRPr lang="en-US" sz="2400" dirty="0"/>
          </a:p>
          <a:p>
            <a:r>
              <a:rPr lang="en-US" sz="2200" dirty="0">
                <a:solidFill>
                  <a:prstClr val="black"/>
                </a:solidFill>
              </a:rPr>
              <a:t>Dependency Injection is a design pattern built on the concept of inversion of control.</a:t>
            </a:r>
          </a:p>
          <a:p>
            <a:r>
              <a:rPr lang="en-US" sz="2200" dirty="0">
                <a:solidFill>
                  <a:prstClr val="black"/>
                </a:solidFill>
              </a:rPr>
              <a:t>In simple terms  “ You don’t create objects yourself, let someone else create them for you.”</a:t>
            </a:r>
          </a:p>
          <a:p>
            <a:r>
              <a:rPr lang="en-US" sz="2200" dirty="0">
                <a:solidFill>
                  <a:prstClr val="black"/>
                </a:solidFill>
              </a:rPr>
              <a:t>Dagger2 is a dependency injection library that was created by developers at Square.</a:t>
            </a:r>
          </a:p>
          <a:p>
            <a:r>
              <a:rPr lang="en-US" sz="2200" dirty="0">
                <a:solidFill>
                  <a:prstClr val="black"/>
                </a:solidFill>
              </a:rPr>
              <a:t>Dagger 2 is a compile-time android dependency injection framework and uses the Java Specification Request (JSR) 330 and uses an annotation processor.</a:t>
            </a:r>
          </a:p>
          <a:p>
            <a:pPr marL="0" indent="0">
              <a:buNone/>
            </a:pPr>
            <a:endParaRPr lang="en-US" dirty="0"/>
          </a:p>
        </p:txBody>
      </p:sp>
    </p:spTree>
    <p:extLst>
      <p:ext uri="{BB962C8B-B14F-4D97-AF65-F5344CB8AC3E}">
        <p14:creationId xmlns:p14="http://schemas.microsoft.com/office/powerpoint/2010/main" val="280212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571</TotalTime>
  <Words>406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BHUPATHI, Chandra Sai Mohan (Cognizant)</dc:creator>
  <cp:lastModifiedBy>CHANDRA SAI MOHAN BHUPATHI</cp:lastModifiedBy>
  <cp:revision>60</cp:revision>
  <dcterms:created xsi:type="dcterms:W3CDTF">2019-01-10T07:49:11Z</dcterms:created>
  <dcterms:modified xsi:type="dcterms:W3CDTF">2019-01-14T10:00:35Z</dcterms:modified>
</cp:coreProperties>
</file>