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35865-9545-4E70-AC75-0FFA0C1214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E4AEE-81FF-4693-99E5-5707A3FA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E4AEE-81FF-4693-99E5-5707A3FA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C7DF-9788-428C-BEBA-4AFAC5BB5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F42B2-5D1D-4D29-AB1C-58DA705C4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1E37-90CF-4B53-B598-2074E35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BEF9-F96B-427B-B473-3A2CED23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D8EB-A167-422E-963D-B978243C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6B45-702C-453E-BF29-824C2D92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38C4A-74F3-4D76-AE9B-DF9512FC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56BF-A781-4910-A985-BBDF31A4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172E-8026-4FFB-91E8-B92A436E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DD4B-C6C9-4A86-BBDD-F889E93D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440E1-BDDE-42E3-9517-24FE7AF9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6305-1DFE-4013-9022-E73EA9FA6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73B7-882A-4B6C-BB40-1352F5CB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7A16-C440-4265-8779-0786C2C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9D80-B436-47D1-BCA4-522D88C4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CAF-A6AE-4221-9384-91B9327B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A285-3406-45D0-8B73-F0B4934A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AF91-0BF4-45E2-8064-05291192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2147-298D-49B0-B6D9-7C8C8FF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1B25-ABD4-48BC-866B-836E90A1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29B3-A2B8-4A98-9C9A-B8FCE7A7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4A49-CACF-452B-B76C-D9CF3CF4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F1AB-51FD-401C-8D07-A6AAB6F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268D-5E0E-4B3D-B741-7DA59C2A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80D2-EF4B-4A9F-B1B4-20AB6EA3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C515-9B97-4353-A414-FB831C53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E7E8-6B8A-47B4-8072-27FDB5C7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839B-BDA7-4979-962F-33600BD3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EB1E0-FBDB-4678-B811-BAC4F319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F61D-BBA0-44B2-86D8-9A42289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4903-1D19-43A1-AD27-801CD8D6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D461-5ADC-40E6-944A-58590B5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39C8-13C4-4483-90A2-FF141C82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FB16-2D48-4490-9605-B8CD8FBC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2263-FF87-4123-84EA-F9462923F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6E938-47E4-4EF9-88F1-CB023EFDA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1B995-B5A1-4C0D-87C4-ED3B52A4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BF7DA-3E8A-4B00-83AD-0996D8FA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D09A0-0CFB-47CA-94B8-C50CAF1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EE17-6F66-47FF-B30C-F24692A5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E0A0-6CEE-4F8A-A248-23EAE167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AAB6B-9EA9-42F6-BA2C-2219EDE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E0B2-16E9-46CC-A095-AB698483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EB9A5-55F4-427A-8FB3-E31786F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850E9-FE93-4507-A362-31ADFEDB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5B79-DA91-4F9A-A740-485B745F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E7AA-F3D5-4179-B1D0-EE55223A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04A0-B907-4BD5-96B2-49B110FB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1BBC-83C8-43A9-89FF-E56827F3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5E3F9-809F-4558-A9EA-FA6A2CA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AD07-D0FD-4B9E-95B0-94334FC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DF3F-548C-41D2-94B7-0A9AE12D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FC7D-16F5-4F55-BDB4-A00A041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CBB36-AB17-42F5-BD30-7F0096F2F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7BDF-0582-499A-BFDA-C03DC8B7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74A3-FB56-44F0-A627-7ACF3CC7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F926-B6F2-42B2-BE49-60FAD405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9C150-648A-41E4-BF96-0A2753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2C0A5-0D6A-4377-81D1-DB19345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27CA-340A-4F8C-82E3-074EF388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6103-F7C0-4F5C-81D1-6535A6F83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0C0-0A6E-4B80-A7D3-28C9E0C4767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B2F2-EF98-4A1B-88A0-9E5A35DE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E21A-0625-4985-846E-BA903075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D7AF-83DA-451A-9079-40CFEE3F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E1A6-B581-4B02-A759-2D4AC482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130"/>
            <a:ext cx="9144000" cy="308082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Accessibility guidelines </a:t>
            </a:r>
          </a:p>
        </p:txBody>
      </p:sp>
    </p:spTree>
    <p:extLst>
      <p:ext uri="{BB962C8B-B14F-4D97-AF65-F5344CB8AC3E}">
        <p14:creationId xmlns:p14="http://schemas.microsoft.com/office/powerpoint/2010/main" val="313617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1611-5734-467B-8C51-F9A402E3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78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25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0C009E-90F0-408F-89CF-8A298B45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263"/>
            <a:ext cx="10515600" cy="56007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             Make apps more accessible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sz="2200" dirty="0"/>
              <a:t>Android apps should aim to be usable by everyone, including people with disabilities.</a:t>
            </a:r>
          </a:p>
          <a:p>
            <a:r>
              <a:rPr lang="en-US" sz="2200" dirty="0"/>
              <a:t>Common disabilities that affect a person's use of an Android device include blindness or low vision, color blindness, deafness or impaired hearing.</a:t>
            </a:r>
          </a:p>
          <a:p>
            <a:r>
              <a:rPr lang="en-US" sz="2200" dirty="0"/>
              <a:t>Develop apps with accessibility in mind, you make the user experience better, particularly for users with these disabilities.</a:t>
            </a:r>
          </a:p>
          <a:p>
            <a:r>
              <a:rPr lang="en-US" sz="2200" dirty="0"/>
              <a:t> Make Android app more accessible  means working through the subtle details of how users interact with your app and providing appropriate feedback to users based on their interactions.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3C3D-266D-4E0D-BC2F-BBFB6B1D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53219"/>
            <a:ext cx="11128717" cy="634453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Guide Lines:</a:t>
            </a:r>
          </a:p>
          <a:p>
            <a:r>
              <a:rPr lang="en-US" dirty="0"/>
              <a:t>Label UI elements</a:t>
            </a:r>
          </a:p>
          <a:p>
            <a:r>
              <a:rPr lang="en-US" dirty="0"/>
              <a:t>Group content</a:t>
            </a:r>
          </a:p>
          <a:p>
            <a:r>
              <a:rPr lang="en-US" dirty="0"/>
              <a:t>Make touch targets large</a:t>
            </a:r>
          </a:p>
          <a:p>
            <a:r>
              <a:rPr lang="en-US" dirty="0"/>
              <a:t>Provide adequate color contrast</a:t>
            </a:r>
          </a:p>
          <a:p>
            <a:r>
              <a:rPr lang="en-US" dirty="0"/>
              <a:t>Use cues other than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774B-7676-4615-84E7-01ECC29C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45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Label UI elements</a:t>
            </a:r>
          </a:p>
          <a:p>
            <a:r>
              <a:rPr lang="en-US" sz="2200" dirty="0"/>
              <a:t>Provide useful and descriptive labels that explain the meaning and purpose of each interactive element to users.</a:t>
            </a:r>
          </a:p>
          <a:p>
            <a:r>
              <a:rPr lang="en-US" sz="2200" dirty="0"/>
              <a:t>These labels allow screen readers, such as Talk Back, to properly explain the function of a particular control to users who rely on these services.</a:t>
            </a:r>
          </a:p>
          <a:p>
            <a:pPr marL="0" indent="0">
              <a:buNone/>
            </a:pPr>
            <a:r>
              <a:rPr lang="en-US" sz="2200" dirty="0"/>
              <a:t>Provide labels for elements in 2 ways:</a:t>
            </a:r>
          </a:p>
          <a:p>
            <a:r>
              <a:rPr lang="en-US" sz="2200" b="1" dirty="0"/>
              <a:t>For Static Labels: </a:t>
            </a:r>
          </a:p>
          <a:p>
            <a:pPr marL="0" indent="0">
              <a:buNone/>
            </a:pPr>
            <a:r>
              <a:rPr lang="en-US" sz="2200" dirty="0"/>
              <a:t>Add an attribute </a:t>
            </a:r>
            <a:r>
              <a:rPr lang="en-US" sz="2200" b="1" dirty="0"/>
              <a:t>android:contentDescription</a:t>
            </a:r>
            <a:r>
              <a:rPr lang="en-US" dirty="0"/>
              <a:t> </a:t>
            </a:r>
            <a:r>
              <a:rPr lang="en-US" sz="2200" dirty="0"/>
              <a:t>to the corresponding XML element within the activity's layout resource file.</a:t>
            </a:r>
          </a:p>
          <a:p>
            <a:r>
              <a:rPr lang="en-US" sz="2200" b="1" dirty="0"/>
              <a:t>For Dynamic Labels:</a:t>
            </a:r>
          </a:p>
          <a:p>
            <a:pPr marL="0" indent="0">
              <a:buNone/>
            </a:pPr>
            <a:r>
              <a:rPr lang="en-US" sz="2200" dirty="0"/>
              <a:t>Set the element's label in the dynamic logic using </a:t>
            </a:r>
            <a:r>
              <a:rPr lang="en-US" sz="2200" b="1" dirty="0"/>
              <a:t>setContentDescription()  </a:t>
            </a:r>
            <a:r>
              <a:rPr lang="en-US" sz="2200" dirty="0"/>
              <a:t>method that changes the element's appearance.</a:t>
            </a:r>
          </a:p>
          <a:p>
            <a:r>
              <a:rPr lang="en-US" sz="2200" b="1" dirty="0"/>
              <a:t>For graphical elements that are purely decorative:</a:t>
            </a:r>
          </a:p>
          <a:p>
            <a:pPr marL="0" indent="0">
              <a:buNone/>
            </a:pPr>
            <a:r>
              <a:rPr lang="en-US" sz="2200" dirty="0"/>
              <a:t> set their respective </a:t>
            </a:r>
            <a:r>
              <a:rPr lang="en-US" sz="2200" b="1" dirty="0"/>
              <a:t>android:contentDescription </a:t>
            </a:r>
            <a:r>
              <a:rPr lang="en-US" sz="2200" dirty="0"/>
              <a:t>XML attributes to </a:t>
            </a:r>
            <a:r>
              <a:rPr lang="en-US" sz="2200" b="1" dirty="0"/>
              <a:t>"@null"</a:t>
            </a:r>
          </a:p>
          <a:p>
            <a:r>
              <a:rPr lang="en-US" sz="2200" b="1" dirty="0"/>
              <a:t>For editable elements like EditText:</a:t>
            </a:r>
          </a:p>
          <a:p>
            <a:pPr marL="0" indent="0">
              <a:buNone/>
            </a:pPr>
            <a:r>
              <a:rPr lang="en-US" sz="2200" dirty="0"/>
              <a:t>use the </a:t>
            </a:r>
            <a:r>
              <a:rPr lang="en-US" sz="2200" b="1" dirty="0"/>
              <a:t>android:hint</a:t>
            </a:r>
            <a:r>
              <a:rPr lang="en-US" sz="2200" dirty="0"/>
              <a:t> XML attribute for static elements and the </a:t>
            </a:r>
            <a:r>
              <a:rPr lang="en-US" sz="2200" b="1" dirty="0"/>
              <a:t>setHint() </a:t>
            </a:r>
            <a:r>
              <a:rPr lang="en-US" sz="2200" dirty="0"/>
              <a:t>method for dynamic elements to indicate each element's purpose.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AE93-1E2D-4832-A50A-9DACA83E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57971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Group content</a:t>
            </a:r>
          </a:p>
          <a:p>
            <a:pPr marL="0" indent="0">
              <a:buNone/>
            </a:pPr>
            <a:r>
              <a:rPr lang="en-US" sz="2200" dirty="0"/>
              <a:t>You should arrange related content into groups so that accessibility services announce the content in a way that reflects its natural groupings.</a:t>
            </a:r>
          </a:p>
          <a:p>
            <a:pPr marL="0" indent="0">
              <a:buNone/>
            </a:pPr>
            <a:r>
              <a:rPr lang="en-US" sz="2200" dirty="0"/>
              <a:t>Two most effective methods of grouping related content are the following:</a:t>
            </a:r>
          </a:p>
          <a:p>
            <a:r>
              <a:rPr lang="en-US" sz="2200" b="1" dirty="0"/>
              <a:t>Organize content into a single announcement</a:t>
            </a:r>
          </a:p>
          <a:p>
            <a:pPr marL="0" indent="0">
              <a:buNone/>
            </a:pPr>
            <a:r>
              <a:rPr lang="en-US" sz="2200" dirty="0"/>
              <a:t>    If users should treat a set of elements as a single unit of information, you can group these elements in a focusable container.</a:t>
            </a:r>
          </a:p>
          <a:p>
            <a:pPr marL="0" indent="0">
              <a:buNone/>
            </a:pPr>
            <a:r>
              <a:rPr lang="en-US" sz="2200" b="1" dirty="0"/>
              <a:t>  </a:t>
            </a:r>
            <a:r>
              <a:rPr lang="en-US" sz="2200" dirty="0"/>
              <a:t>Use </a:t>
            </a:r>
            <a:r>
              <a:rPr lang="en-US" sz="2200" b="1" dirty="0"/>
              <a:t>android: focusable="true"</a:t>
            </a:r>
            <a:r>
              <a:rPr lang="en-US" sz="2200" dirty="0"/>
              <a:t>  XML attribute to root layout </a:t>
            </a:r>
          </a:p>
          <a:p>
            <a:r>
              <a:rPr lang="en-US" sz="2200" b="1" dirty="0"/>
              <a:t>Create natural groupings</a:t>
            </a:r>
          </a:p>
          <a:p>
            <a:pPr marL="0" indent="0">
              <a:buNone/>
            </a:pPr>
            <a:r>
              <a:rPr lang="en-US" sz="2200" dirty="0"/>
              <a:t>   For more complex structures, such as tables, we can assign focus to one piece of the structure at a time, such as a single row.</a:t>
            </a:r>
            <a:endParaRPr lang="en-US" sz="2200" b="1" dirty="0"/>
          </a:p>
          <a:p>
            <a:pPr marL="0" indent="0"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0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33A331-E075-47D1-962C-5A9FB145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38"/>
            <a:ext cx="10515600" cy="59658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Make touch targets large</a:t>
            </a:r>
          </a:p>
          <a:p>
            <a:r>
              <a:rPr lang="en-US" dirty="0"/>
              <a:t> </a:t>
            </a:r>
            <a:r>
              <a:rPr lang="en-US" sz="2200" dirty="0"/>
              <a:t>Users have difficulty interacting with small touch targets on a device's screen.</a:t>
            </a:r>
          </a:p>
          <a:p>
            <a:r>
              <a:rPr lang="en-US" sz="2200" dirty="0"/>
              <a:t>Provide larger touch targets, you make it substantially easier for users to navigate your app.</a:t>
            </a:r>
          </a:p>
          <a:p>
            <a:r>
              <a:rPr lang="en-US" dirty="0"/>
              <a:t> </a:t>
            </a:r>
            <a:r>
              <a:rPr lang="en-US" sz="2200" dirty="0"/>
              <a:t>Touchable area of focusable items to be a minimum of 48dp x 48dp. Larger is even better.</a:t>
            </a:r>
          </a:p>
          <a:p>
            <a:r>
              <a:rPr lang="en-US" sz="2200" dirty="0"/>
              <a:t>set the android:minWidth and android: </a:t>
            </a:r>
            <a:r>
              <a:rPr lang="en-US" sz="2200" dirty="0" err="1"/>
              <a:t>minHeight</a:t>
            </a:r>
            <a:r>
              <a:rPr lang="en-US" sz="2200" dirty="0"/>
              <a:t> attributes of each interactive element to 48dp or greater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E2E9-C431-4A7E-BB44-F9875E25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"/>
            <a:ext cx="10515600" cy="61616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Provide adequate color contrast</a:t>
            </a:r>
          </a:p>
          <a:p>
            <a:r>
              <a:rPr lang="en-US" sz="2200" dirty="0"/>
              <a:t>Users with low vision and those who use devices with dimmed displays can have difficulty reading information on the screen.</a:t>
            </a:r>
          </a:p>
          <a:p>
            <a:r>
              <a:rPr lang="en-US" sz="2200" dirty="0"/>
              <a:t>Provide increased contrast ratios between the foreground and background colors in your app, you make it easier for users to navigate within and between screens.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/>
              <a:t>The World Wide Web Consortium (W3C) has created a set of color contrast accessibility guidelines: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  For large text, 18 points or higher for regular text and 14 points or higher for bold text, use a contrast ratio of at least </a:t>
            </a:r>
            <a:r>
              <a:rPr lang="en-US" sz="2200" b="1" dirty="0"/>
              <a:t>3.0 to 1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  For small text, smaller than 18 points for regular text and smaller than 14 points for bold text, use a contrast ratio of at least </a:t>
            </a:r>
            <a:r>
              <a:rPr lang="en-US" sz="2200" b="1" dirty="0"/>
              <a:t>4.5 to 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478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737C6-6D8E-41DC-AAFD-89781C1D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9084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Use cues other than color</a:t>
            </a:r>
          </a:p>
          <a:p>
            <a:r>
              <a:rPr lang="en-US" sz="2200" dirty="0"/>
              <a:t>To assist users with color vision deficiencies, use cues other than color to distinguish UI elements within your app's screens.</a:t>
            </a:r>
          </a:p>
          <a:p>
            <a:r>
              <a:rPr lang="en-US" sz="2200" dirty="0"/>
              <a:t>using different shapes or sizes, providing text or visual patterns, or adding audio- or touch-based (haptic) feedback to mark the elements' differences.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66A0D-A745-481D-9552-5113A91D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88" y="2714340"/>
            <a:ext cx="371428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7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0EBC-E72B-40EA-BB8C-DD0CF72F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57408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more information: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https://developer.android.com/guide/topics/ui/accessibility/</a:t>
            </a:r>
          </a:p>
        </p:txBody>
      </p:sp>
    </p:spTree>
    <p:extLst>
      <p:ext uri="{BB962C8B-B14F-4D97-AF65-F5344CB8AC3E}">
        <p14:creationId xmlns:p14="http://schemas.microsoft.com/office/powerpoint/2010/main" val="24099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448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Accessibility guidelines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guidelines </dc:title>
  <dc:creator>CHANDRA SAI MOHAN BHUPATHI</dc:creator>
  <cp:lastModifiedBy>CHANDRA SAI MOHAN BHUPATHI</cp:lastModifiedBy>
  <cp:revision>14</cp:revision>
  <dcterms:created xsi:type="dcterms:W3CDTF">2019-01-16T17:42:05Z</dcterms:created>
  <dcterms:modified xsi:type="dcterms:W3CDTF">2019-01-16T18:57:11Z</dcterms:modified>
</cp:coreProperties>
</file>