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58" r:id="rId5"/>
    <p:sldId id="260"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6" r:id="rId26"/>
    <p:sldId id="287" r:id="rId27"/>
    <p:sldId id="285" r:id="rId28"/>
    <p:sldId id="299" r:id="rId29"/>
    <p:sldId id="300" r:id="rId30"/>
    <p:sldId id="261" r:id="rId31"/>
    <p:sldId id="262" r:id="rId32"/>
    <p:sldId id="288" r:id="rId33"/>
    <p:sldId id="289" r:id="rId34"/>
    <p:sldId id="290" r:id="rId35"/>
    <p:sldId id="291" r:id="rId36"/>
    <p:sldId id="292" r:id="rId37"/>
    <p:sldId id="293" r:id="rId38"/>
    <p:sldId id="294" r:id="rId39"/>
    <p:sldId id="295" r:id="rId40"/>
    <p:sldId id="296" r:id="rId41"/>
    <p:sldId id="301" r:id="rId42"/>
    <p:sldId id="263" r:id="rId43"/>
    <p:sldId id="26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46911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58451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747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545148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142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639670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466489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280368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2051331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8E8FC-9226-4B3B-906C-DF462A36B6CE}" type="datetimeFigureOut">
              <a:rPr lang="en-IN" smtClean="0"/>
              <a:t>19-01-2021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351414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8E8FC-9226-4B3B-906C-DF462A36B6CE}" type="datetimeFigureOut">
              <a:rPr lang="en-IN" smtClean="0"/>
              <a:t>19-01-2021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207548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8E8FC-9226-4B3B-906C-DF462A36B6CE}" type="datetimeFigureOut">
              <a:rPr lang="en-IN" smtClean="0"/>
              <a:t>19-01-2021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36969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8E8FC-9226-4B3B-906C-DF462A36B6CE}" type="datetimeFigureOut">
              <a:rPr lang="en-IN" smtClean="0"/>
              <a:t>19-01-2021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45288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8E8FC-9226-4B3B-906C-DF462A36B6CE}" type="datetimeFigureOut">
              <a:rPr lang="en-IN" smtClean="0"/>
              <a:t>19-01-2021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83601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8E8FC-9226-4B3B-906C-DF462A36B6CE}" type="datetimeFigureOut">
              <a:rPr lang="en-IN" smtClean="0"/>
              <a:t>19-01-2021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427283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8E8FC-9226-4B3B-906C-DF462A36B6CE}" type="datetimeFigureOut">
              <a:rPr lang="en-IN" smtClean="0"/>
              <a:t>19-01-2021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4837B7-9256-4A85-97BF-F17611D95F8E}" type="slidenum">
              <a:rPr lang="en-IN" smtClean="0"/>
              <a:t>‹#›</a:t>
            </a:fld>
            <a:endParaRPr lang="en-IN"/>
          </a:p>
        </p:txBody>
      </p:sp>
    </p:spTree>
    <p:extLst>
      <p:ext uri="{BB962C8B-B14F-4D97-AF65-F5344CB8AC3E}">
        <p14:creationId xmlns:p14="http://schemas.microsoft.com/office/powerpoint/2010/main" val="185991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A8E8FC-9226-4B3B-906C-DF462A36B6CE}" type="datetimeFigureOut">
              <a:rPr lang="en-IN" smtClean="0"/>
              <a:t>19-01-2021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4837B7-9256-4A85-97BF-F17611D95F8E}" type="slidenum">
              <a:rPr lang="en-IN" smtClean="0"/>
              <a:t>‹#›</a:t>
            </a:fld>
            <a:endParaRPr lang="en-IN"/>
          </a:p>
        </p:txBody>
      </p:sp>
    </p:spTree>
    <p:extLst>
      <p:ext uri="{BB962C8B-B14F-4D97-AF65-F5344CB8AC3E}">
        <p14:creationId xmlns:p14="http://schemas.microsoft.com/office/powerpoint/2010/main" val="14420341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bird.org/india/h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fai.org/sites/default/files/documents/ln_3-1_aircraft_effects_on_birds.pdf" TargetMode="External"/><Relationship Id="rId2" Type="http://schemas.openxmlformats.org/officeDocument/2006/relationships/hyperlink" Target="https://www.sciencedirect.com/science/article/pii/S209252121730041X" TargetMode="External"/><Relationship Id="rId1" Type="http://schemas.openxmlformats.org/officeDocument/2006/relationships/slideLayout" Target="../slideLayouts/slideLayout2.xml"/><Relationship Id="rId6" Type="http://schemas.openxmlformats.org/officeDocument/2006/relationships/hyperlink" Target="https://www.natureforever.org/blog/2014/01/21/vip-sparrows-of-bangalore-airport/" TargetMode="External"/><Relationship Id="rId5" Type="http://schemas.openxmlformats.org/officeDocument/2006/relationships/hyperlink" Target="https://www.aai.aero/en/corporate/resources" TargetMode="External"/><Relationship Id="rId4" Type="http://schemas.openxmlformats.org/officeDocument/2006/relationships/hyperlink" Target="https://www.aai.aero/sites/default/files/traffic-news/Aug2k19Annex3.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asemytri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5E5C-5150-4841-A6A0-9B2B80099091}"/>
              </a:ext>
            </a:extLst>
          </p:cNvPr>
          <p:cNvSpPr>
            <a:spLocks noGrp="1"/>
          </p:cNvSpPr>
          <p:nvPr>
            <p:ph type="ctrTitle"/>
          </p:nvPr>
        </p:nvSpPr>
        <p:spPr>
          <a:xfrm>
            <a:off x="1213916" y="1377355"/>
            <a:ext cx="8349183" cy="3485184"/>
          </a:xfrm>
          <a:noFill/>
        </p:spPr>
        <p:txBody>
          <a:bodyPr anchor="ctr">
            <a:normAutofit/>
          </a:bodyPr>
          <a:lstStyle/>
          <a:p>
            <a:pPr algn="ctr"/>
            <a:r>
              <a:rPr lang="en-IN" dirty="0"/>
              <a:t/>
            </a:r>
            <a:br>
              <a:rPr lang="en-IN" dirty="0"/>
            </a:br>
            <a:r>
              <a:rPr lang="en-IN" dirty="0"/>
              <a:t>ELL-880</a:t>
            </a:r>
            <a:br>
              <a:rPr lang="en-IN" dirty="0"/>
            </a:br>
            <a:r>
              <a:rPr lang="en-IN" dirty="0"/>
              <a:t>Social Network Analysis of Aviation Networks(India) </a:t>
            </a:r>
          </a:p>
        </p:txBody>
      </p:sp>
      <p:sp>
        <p:nvSpPr>
          <p:cNvPr id="3" name="Subtitle 2">
            <a:extLst>
              <a:ext uri="{FF2B5EF4-FFF2-40B4-BE49-F238E27FC236}">
                <a16:creationId xmlns:a16="http://schemas.microsoft.com/office/drawing/2014/main" id="{DD8F840B-FF70-4831-9A5C-5AACE0057985}"/>
              </a:ext>
            </a:extLst>
          </p:cNvPr>
          <p:cNvSpPr>
            <a:spLocks noGrp="1"/>
          </p:cNvSpPr>
          <p:nvPr>
            <p:ph type="subTitle" idx="1"/>
          </p:nvPr>
        </p:nvSpPr>
        <p:spPr>
          <a:xfrm>
            <a:off x="4439633" y="4518923"/>
            <a:ext cx="3312734" cy="1141851"/>
          </a:xfrm>
          <a:noFill/>
        </p:spPr>
        <p:txBody>
          <a:bodyPr>
            <a:normAutofit/>
          </a:bodyPr>
          <a:lstStyle/>
          <a:p>
            <a:endParaRPr lang="en-IN" sz="2000" dirty="0">
              <a:solidFill>
                <a:srgbClr val="080808"/>
              </a:solidFill>
            </a:endParaRPr>
          </a:p>
          <a:p>
            <a:endParaRPr lang="en-IN"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7EC1BBC6-E7E6-4D7B-83C1-946B206E9B9C}"/>
              </a:ext>
            </a:extLst>
          </p:cNvPr>
          <p:cNvSpPr txBox="1"/>
          <p:nvPr/>
        </p:nvSpPr>
        <p:spPr>
          <a:xfrm>
            <a:off x="7302844" y="5411901"/>
            <a:ext cx="4976380" cy="1569660"/>
          </a:xfrm>
          <a:prstGeom prst="rect">
            <a:avLst/>
          </a:prstGeom>
          <a:noFill/>
        </p:spPr>
        <p:txBody>
          <a:bodyPr wrap="square" rtlCol="0">
            <a:spAutoFit/>
          </a:bodyPr>
          <a:lstStyle/>
          <a:p>
            <a:r>
              <a:rPr lang="en-IN" sz="2400" dirty="0"/>
              <a:t>Submitted By :</a:t>
            </a:r>
          </a:p>
          <a:p>
            <a:r>
              <a:rPr lang="en-IN" sz="2400" dirty="0"/>
              <a:t> </a:t>
            </a:r>
            <a:r>
              <a:rPr lang="en-IN" sz="2400" b="1" dirty="0"/>
              <a:t>Anand (2019EET2340)</a:t>
            </a:r>
            <a:endParaRPr lang="en-IN" sz="2400" dirty="0"/>
          </a:p>
          <a:p>
            <a:r>
              <a:rPr lang="en-IN" sz="2400" dirty="0"/>
              <a:t> </a:t>
            </a:r>
            <a:r>
              <a:rPr lang="en-IN" sz="2400" b="1"/>
              <a:t>ChandraGupta(</a:t>
            </a:r>
            <a:r>
              <a:rPr lang="en-IN" sz="2400" b="1" dirty="0"/>
              <a:t>2019EET2341)</a:t>
            </a:r>
          </a:p>
          <a:p>
            <a:r>
              <a:rPr lang="en-IN" sz="2400" b="1" dirty="0"/>
              <a:t>  </a:t>
            </a:r>
          </a:p>
        </p:txBody>
      </p:sp>
      <p:pic>
        <p:nvPicPr>
          <p:cNvPr id="1028" name="Picture 4" descr="JOB POST: Professors at Indian Institute of Technology [IIT], Delhi:  Applications Open">
            <a:extLst>
              <a:ext uri="{FF2B5EF4-FFF2-40B4-BE49-F238E27FC236}">
                <a16:creationId xmlns:a16="http://schemas.microsoft.com/office/drawing/2014/main" id="{FDED7180-79E4-41D1-813B-1E4102552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928" y="77166"/>
            <a:ext cx="1286858" cy="1281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35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2A7EFE9-FD8A-479E-A493-01BCA01C5654}"/>
              </a:ext>
            </a:extLst>
          </p:cNvPr>
          <p:cNvPicPr>
            <a:picLocks noGrp="1" noChangeAspect="1"/>
          </p:cNvPicPr>
          <p:nvPr/>
        </p:nvPicPr>
        <p:blipFill>
          <a:blip r:embed="rId2"/>
          <a:stretch>
            <a:fillRect/>
          </a:stretch>
        </p:blipFill>
        <p:spPr>
          <a:xfrm>
            <a:off x="1589131" y="1455709"/>
            <a:ext cx="5931242" cy="3377239"/>
          </a:xfrm>
          <a:prstGeom prst="rect">
            <a:avLst/>
          </a:prstGeom>
        </p:spPr>
      </p:pic>
      <p:sp>
        <p:nvSpPr>
          <p:cNvPr id="5" name="TextBox 4">
            <a:extLst>
              <a:ext uri="{FF2B5EF4-FFF2-40B4-BE49-F238E27FC236}">
                <a16:creationId xmlns:a16="http://schemas.microsoft.com/office/drawing/2014/main" id="{05DFFBF7-77E5-4E8B-81E4-2EC47418223F}"/>
              </a:ext>
            </a:extLst>
          </p:cNvPr>
          <p:cNvSpPr txBox="1"/>
          <p:nvPr/>
        </p:nvSpPr>
        <p:spPr>
          <a:xfrm>
            <a:off x="575876" y="965283"/>
            <a:ext cx="32374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NETWORK DATA IN CSV FORMAT</a:t>
            </a:r>
          </a:p>
        </p:txBody>
      </p:sp>
      <p:sp>
        <p:nvSpPr>
          <p:cNvPr id="6" name="TextBox 5">
            <a:extLst>
              <a:ext uri="{FF2B5EF4-FFF2-40B4-BE49-F238E27FC236}">
                <a16:creationId xmlns:a16="http://schemas.microsoft.com/office/drawing/2014/main" id="{6CE7305A-7208-4CB0-92ED-BE7D9481192E}"/>
              </a:ext>
            </a:extLst>
          </p:cNvPr>
          <p:cNvSpPr txBox="1"/>
          <p:nvPr/>
        </p:nvSpPr>
        <p:spPr>
          <a:xfrm>
            <a:off x="1057790" y="5265435"/>
            <a:ext cx="366995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NO. OF AIRPORTS :137</a:t>
            </a:r>
          </a:p>
          <a:p>
            <a:r>
              <a:rPr lang="en-IN" dirty="0"/>
              <a:t>WORKING : 83 </a:t>
            </a:r>
          </a:p>
        </p:txBody>
      </p:sp>
    </p:spTree>
    <p:extLst>
      <p:ext uri="{BB962C8B-B14F-4D97-AF65-F5344CB8AC3E}">
        <p14:creationId xmlns:p14="http://schemas.microsoft.com/office/powerpoint/2010/main" val="413644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A0E5B-2757-48A7-B140-75DA556DB82C}"/>
              </a:ext>
            </a:extLst>
          </p:cNvPr>
          <p:cNvSpPr>
            <a:spLocks noGrp="1"/>
          </p:cNvSpPr>
          <p:nvPr>
            <p:ph idx="1"/>
          </p:nvPr>
        </p:nvSpPr>
        <p:spPr/>
        <p:txBody>
          <a:bodyPr/>
          <a:lstStyle/>
          <a:p>
            <a:endParaRPr lang="en-IN" dirty="0"/>
          </a:p>
        </p:txBody>
      </p:sp>
      <p:pic>
        <p:nvPicPr>
          <p:cNvPr id="4" name="Content Placeholder 3">
            <a:extLst>
              <a:ext uri="{FF2B5EF4-FFF2-40B4-BE49-F238E27FC236}">
                <a16:creationId xmlns:a16="http://schemas.microsoft.com/office/drawing/2014/main" id="{252F522B-A0C1-41F6-B875-241D19FC9553}"/>
              </a:ext>
            </a:extLst>
          </p:cNvPr>
          <p:cNvPicPr>
            <a:picLocks noGrp="1" noChangeAspect="1"/>
          </p:cNvPicPr>
          <p:nvPr/>
        </p:nvPicPr>
        <p:blipFill>
          <a:blip r:embed="rId2"/>
          <a:stretch>
            <a:fillRect/>
          </a:stretch>
        </p:blipFill>
        <p:spPr>
          <a:xfrm>
            <a:off x="131251" y="1022218"/>
            <a:ext cx="10403406" cy="5151352"/>
          </a:xfrm>
          <a:prstGeom prst="rect">
            <a:avLst/>
          </a:prstGeom>
        </p:spPr>
      </p:pic>
      <p:sp>
        <p:nvSpPr>
          <p:cNvPr id="5" name="TextBox 4">
            <a:extLst>
              <a:ext uri="{FF2B5EF4-FFF2-40B4-BE49-F238E27FC236}">
                <a16:creationId xmlns:a16="http://schemas.microsoft.com/office/drawing/2014/main" id="{62FC82FE-6B66-43A7-B44F-94EDD28DDF50}"/>
              </a:ext>
            </a:extLst>
          </p:cNvPr>
          <p:cNvSpPr txBox="1"/>
          <p:nvPr/>
        </p:nvSpPr>
        <p:spPr>
          <a:xfrm>
            <a:off x="857244" y="457907"/>
            <a:ext cx="49056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GPS Coordinates</a:t>
            </a:r>
            <a:endParaRPr lang="en-IN" dirty="0"/>
          </a:p>
        </p:txBody>
      </p:sp>
      <p:sp>
        <p:nvSpPr>
          <p:cNvPr id="6" name="Rectangle 5">
            <a:extLst>
              <a:ext uri="{FF2B5EF4-FFF2-40B4-BE49-F238E27FC236}">
                <a16:creationId xmlns:a16="http://schemas.microsoft.com/office/drawing/2014/main" id="{980B0563-2FAB-4746-8794-84073D66F472}"/>
              </a:ext>
            </a:extLst>
          </p:cNvPr>
          <p:cNvSpPr/>
          <p:nvPr/>
        </p:nvSpPr>
        <p:spPr>
          <a:xfrm>
            <a:off x="1042595" y="2323778"/>
            <a:ext cx="3682314" cy="852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 name="Rectangle 6">
            <a:extLst>
              <a:ext uri="{FF2B5EF4-FFF2-40B4-BE49-F238E27FC236}">
                <a16:creationId xmlns:a16="http://schemas.microsoft.com/office/drawing/2014/main" id="{68CB5005-508A-452F-848D-28D6587E8BAD}"/>
              </a:ext>
            </a:extLst>
          </p:cNvPr>
          <p:cNvSpPr/>
          <p:nvPr/>
        </p:nvSpPr>
        <p:spPr>
          <a:xfrm>
            <a:off x="1042595" y="3597894"/>
            <a:ext cx="3682314" cy="108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Tree>
    <p:extLst>
      <p:ext uri="{BB962C8B-B14F-4D97-AF65-F5344CB8AC3E}">
        <p14:creationId xmlns:p14="http://schemas.microsoft.com/office/powerpoint/2010/main" val="354797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A717-D0F6-447D-96D6-B5B8AF3C3C6D}"/>
              </a:ext>
            </a:extLst>
          </p:cNvPr>
          <p:cNvSpPr>
            <a:spLocks noGrp="1"/>
          </p:cNvSpPr>
          <p:nvPr>
            <p:ph type="title"/>
          </p:nvPr>
        </p:nvSpPr>
        <p:spPr/>
        <p:txBody>
          <a:bodyPr/>
          <a:lstStyle/>
          <a:p>
            <a:r>
              <a:rPr lang="en-IN" dirty="0"/>
              <a:t>Code snippet of our scrapping code</a:t>
            </a:r>
          </a:p>
        </p:txBody>
      </p:sp>
      <p:pic>
        <p:nvPicPr>
          <p:cNvPr id="1026" name="Picture 2">
            <a:extLst>
              <a:ext uri="{FF2B5EF4-FFF2-40B4-BE49-F238E27FC236}">
                <a16:creationId xmlns:a16="http://schemas.microsoft.com/office/drawing/2014/main" id="{77792E8A-D9C6-48A2-8F45-12FB100222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198102"/>
            <a:ext cx="7943850" cy="4843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91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EA99-8734-4048-A708-131BF040012D}"/>
              </a:ext>
            </a:extLst>
          </p:cNvPr>
          <p:cNvSpPr>
            <a:spLocks noGrp="1"/>
          </p:cNvSpPr>
          <p:nvPr>
            <p:ph type="title"/>
          </p:nvPr>
        </p:nvSpPr>
        <p:spPr>
          <a:xfrm>
            <a:off x="677334" y="609600"/>
            <a:ext cx="8596668" cy="571500"/>
          </a:xfrm>
        </p:spPr>
        <p:txBody>
          <a:bodyPr>
            <a:normAutofit fontScale="90000"/>
          </a:bodyPr>
          <a:lstStyle/>
          <a:p>
            <a:r>
              <a:rPr lang="en-IN" dirty="0"/>
              <a:t>Contd..</a:t>
            </a:r>
          </a:p>
        </p:txBody>
      </p:sp>
      <p:pic>
        <p:nvPicPr>
          <p:cNvPr id="2050" name="Picture 2">
            <a:extLst>
              <a:ext uri="{FF2B5EF4-FFF2-40B4-BE49-F238E27FC236}">
                <a16:creationId xmlns:a16="http://schemas.microsoft.com/office/drawing/2014/main" id="{81DD82B2-6E08-43B1-B267-A87B984F1B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51" y="1181100"/>
            <a:ext cx="9801224" cy="486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17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5949-F3D1-4AA4-9383-F0396F4A7CBD}"/>
              </a:ext>
            </a:extLst>
          </p:cNvPr>
          <p:cNvSpPr>
            <a:spLocks noGrp="1"/>
          </p:cNvSpPr>
          <p:nvPr>
            <p:ph type="title"/>
          </p:nvPr>
        </p:nvSpPr>
        <p:spPr/>
        <p:txBody>
          <a:bodyPr/>
          <a:lstStyle/>
          <a:p>
            <a:r>
              <a:rPr lang="en-IN" dirty="0"/>
              <a:t>Visualizations on Gephi </a:t>
            </a:r>
          </a:p>
        </p:txBody>
      </p:sp>
      <p:sp>
        <p:nvSpPr>
          <p:cNvPr id="3" name="Content Placeholder 2">
            <a:extLst>
              <a:ext uri="{FF2B5EF4-FFF2-40B4-BE49-F238E27FC236}">
                <a16:creationId xmlns:a16="http://schemas.microsoft.com/office/drawing/2014/main" id="{DF79DF9C-9253-45C3-8BB5-47CCF9F809ED}"/>
              </a:ext>
            </a:extLst>
          </p:cNvPr>
          <p:cNvSpPr>
            <a:spLocks noGrp="1"/>
          </p:cNvSpPr>
          <p:nvPr>
            <p:ph idx="1"/>
          </p:nvPr>
        </p:nvSpPr>
        <p:spPr/>
        <p:txBody>
          <a:bodyPr/>
          <a:lstStyle/>
          <a:p>
            <a:r>
              <a:rPr lang="en-IN" dirty="0"/>
              <a:t>We have imported this data in </a:t>
            </a:r>
            <a:r>
              <a:rPr lang="en-IN" dirty="0" err="1"/>
              <a:t>gephi</a:t>
            </a:r>
            <a:r>
              <a:rPr lang="en-IN" dirty="0"/>
              <a:t> after some pre processing and figured out the centrality measures , modularity class , degree distribution of various aspects of the network.</a:t>
            </a:r>
          </a:p>
          <a:p>
            <a:endParaRPr lang="en-IN" dirty="0"/>
          </a:p>
          <a:p>
            <a:r>
              <a:rPr lang="en-IN" dirty="0"/>
              <a:t>We have also done path cost analysis as cheap or costly.</a:t>
            </a:r>
          </a:p>
          <a:p>
            <a:endParaRPr lang="en-IN" dirty="0"/>
          </a:p>
          <a:p>
            <a:r>
              <a:rPr lang="en-IN" dirty="0"/>
              <a:t>We have also in the done evaluations related to economic prosperity of the place, international relations and effect on some ecological aspects.</a:t>
            </a:r>
          </a:p>
        </p:txBody>
      </p:sp>
    </p:spTree>
    <p:extLst>
      <p:ext uri="{BB962C8B-B14F-4D97-AF65-F5344CB8AC3E}">
        <p14:creationId xmlns:p14="http://schemas.microsoft.com/office/powerpoint/2010/main" val="382092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732B-2947-479E-A174-4025CA0C6033}"/>
              </a:ext>
            </a:extLst>
          </p:cNvPr>
          <p:cNvSpPr>
            <a:spLocks noGrp="1"/>
          </p:cNvSpPr>
          <p:nvPr>
            <p:ph type="title"/>
          </p:nvPr>
        </p:nvSpPr>
        <p:spPr>
          <a:xfrm>
            <a:off x="677334" y="609600"/>
            <a:ext cx="8596668" cy="638175"/>
          </a:xfrm>
        </p:spPr>
        <p:txBody>
          <a:bodyPr>
            <a:normAutofit fontScale="90000"/>
          </a:bodyPr>
          <a:lstStyle/>
          <a:p>
            <a:r>
              <a:rPr lang="en-IN" dirty="0"/>
              <a:t>               Non Stop Flights</a:t>
            </a:r>
          </a:p>
        </p:txBody>
      </p:sp>
      <p:pic>
        <p:nvPicPr>
          <p:cNvPr id="3074" name="Picture 2">
            <a:extLst>
              <a:ext uri="{FF2B5EF4-FFF2-40B4-BE49-F238E27FC236}">
                <a16:creationId xmlns:a16="http://schemas.microsoft.com/office/drawing/2014/main" id="{003E7516-D3E2-432C-A14C-2BE001A020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6352" y="1152525"/>
            <a:ext cx="6519333" cy="488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83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14A8-E71E-4B56-9C98-9EB292300666}"/>
              </a:ext>
            </a:extLst>
          </p:cNvPr>
          <p:cNvSpPr>
            <a:spLocks noGrp="1"/>
          </p:cNvSpPr>
          <p:nvPr>
            <p:ph type="title"/>
          </p:nvPr>
        </p:nvSpPr>
        <p:spPr/>
        <p:txBody>
          <a:bodyPr/>
          <a:lstStyle/>
          <a:p>
            <a:r>
              <a:rPr lang="en-IN" dirty="0"/>
              <a:t>Degree Distributions</a:t>
            </a:r>
          </a:p>
        </p:txBody>
      </p:sp>
      <p:pic>
        <p:nvPicPr>
          <p:cNvPr id="4098" name="Picture 2">
            <a:extLst>
              <a:ext uri="{FF2B5EF4-FFF2-40B4-BE49-F238E27FC236}">
                <a16:creationId xmlns:a16="http://schemas.microsoft.com/office/drawing/2014/main" id="{72A0DDB5-4825-442D-AEC4-13BBDA8B5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70000"/>
            <a:ext cx="381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A757B49-AD35-4601-9586-62831E236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769" y="1270000"/>
            <a:ext cx="4843463" cy="254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7AF2F45-DAB6-4545-845C-3BE125388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4156073"/>
            <a:ext cx="5715000" cy="254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79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BE97-24F8-49C5-873D-BCAF888B276A}"/>
              </a:ext>
            </a:extLst>
          </p:cNvPr>
          <p:cNvSpPr>
            <a:spLocks noGrp="1"/>
          </p:cNvSpPr>
          <p:nvPr>
            <p:ph type="title"/>
          </p:nvPr>
        </p:nvSpPr>
        <p:spPr/>
        <p:txBody>
          <a:bodyPr/>
          <a:lstStyle/>
          <a:p>
            <a:r>
              <a:rPr lang="en-IN" dirty="0"/>
              <a:t>                     Degree Data</a:t>
            </a:r>
            <a:br>
              <a:rPr lang="en-IN" dirty="0"/>
            </a:br>
            <a:r>
              <a:rPr lang="en-IN" dirty="0"/>
              <a:t>						  </a:t>
            </a:r>
          </a:p>
        </p:txBody>
      </p:sp>
      <p:pic>
        <p:nvPicPr>
          <p:cNvPr id="5122" name="Picture 2">
            <a:extLst>
              <a:ext uri="{FF2B5EF4-FFF2-40B4-BE49-F238E27FC236}">
                <a16:creationId xmlns:a16="http://schemas.microsoft.com/office/drawing/2014/main" id="{51C5D98D-CD52-46C3-A41A-72C65A77BA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3526" y="1809749"/>
            <a:ext cx="5943599" cy="377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919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F68C-C210-4727-9EF2-467790610017}"/>
              </a:ext>
            </a:extLst>
          </p:cNvPr>
          <p:cNvSpPr>
            <a:spLocks noGrp="1"/>
          </p:cNvSpPr>
          <p:nvPr>
            <p:ph type="title"/>
          </p:nvPr>
        </p:nvSpPr>
        <p:spPr/>
        <p:txBody>
          <a:bodyPr/>
          <a:lstStyle/>
          <a:p>
            <a:r>
              <a:rPr lang="en-IN" dirty="0"/>
              <a:t>Charts representing </a:t>
            </a:r>
            <a:r>
              <a:rPr lang="en-IN" dirty="0" err="1"/>
              <a:t>Betweeness</a:t>
            </a:r>
            <a:r>
              <a:rPr lang="en-IN" dirty="0"/>
              <a:t> Centrality</a:t>
            </a:r>
          </a:p>
        </p:txBody>
      </p:sp>
      <p:pic>
        <p:nvPicPr>
          <p:cNvPr id="6146" name="Picture 2">
            <a:extLst>
              <a:ext uri="{FF2B5EF4-FFF2-40B4-BE49-F238E27FC236}">
                <a16:creationId xmlns:a16="http://schemas.microsoft.com/office/drawing/2014/main" id="{AD2617CA-6C26-4B70-9DFF-FBE5C01E0A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7275" y="1800226"/>
            <a:ext cx="7829550" cy="47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86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FCC9-EC2F-402F-B4AC-160785B1B36E}"/>
              </a:ext>
            </a:extLst>
          </p:cNvPr>
          <p:cNvSpPr>
            <a:spLocks noGrp="1"/>
          </p:cNvSpPr>
          <p:nvPr>
            <p:ph type="title"/>
          </p:nvPr>
        </p:nvSpPr>
        <p:spPr/>
        <p:txBody>
          <a:bodyPr/>
          <a:lstStyle/>
          <a:p>
            <a:r>
              <a:rPr lang="en-IN" dirty="0"/>
              <a:t>                 Modularity Class</a:t>
            </a:r>
          </a:p>
        </p:txBody>
      </p:sp>
      <p:pic>
        <p:nvPicPr>
          <p:cNvPr id="7172" name="Picture 4">
            <a:extLst>
              <a:ext uri="{FF2B5EF4-FFF2-40B4-BE49-F238E27FC236}">
                <a16:creationId xmlns:a16="http://schemas.microsoft.com/office/drawing/2014/main" id="{32D70289-242E-4181-BF55-83775837AB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7222" y="1628775"/>
            <a:ext cx="6566297" cy="437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22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4FD0-AE70-43BC-BBF1-EE4D2FDC32DA}"/>
              </a:ext>
            </a:extLst>
          </p:cNvPr>
          <p:cNvSpPr>
            <a:spLocks noGrp="1"/>
          </p:cNvSpPr>
          <p:nvPr>
            <p:ph type="title"/>
          </p:nvPr>
        </p:nvSpPr>
        <p:spPr/>
        <p:txBody>
          <a:bodyPr/>
          <a:lstStyle/>
          <a:p>
            <a:r>
              <a:rPr lang="en-IN" dirty="0"/>
              <a:t>			Problem Statement </a:t>
            </a:r>
          </a:p>
        </p:txBody>
      </p:sp>
      <p:sp>
        <p:nvSpPr>
          <p:cNvPr id="3" name="Content Placeholder 2">
            <a:extLst>
              <a:ext uri="{FF2B5EF4-FFF2-40B4-BE49-F238E27FC236}">
                <a16:creationId xmlns:a16="http://schemas.microsoft.com/office/drawing/2014/main" id="{59FD3CFA-0628-4E5E-937B-F155DC9901AB}"/>
              </a:ext>
            </a:extLst>
          </p:cNvPr>
          <p:cNvSpPr>
            <a:spLocks noGrp="1"/>
          </p:cNvSpPr>
          <p:nvPr>
            <p:ph idx="1"/>
          </p:nvPr>
        </p:nvSpPr>
        <p:spPr/>
        <p:txBody>
          <a:bodyPr>
            <a:normAutofit lnSpcReduction="10000"/>
          </a:bodyPr>
          <a:lstStyle/>
          <a:p>
            <a:r>
              <a:rPr lang="en-IN" dirty="0"/>
              <a:t>We plan to prepare a network and carry out analysis of Air Traffic across the whole India and also of a select few cities of the world</a:t>
            </a:r>
          </a:p>
          <a:p>
            <a:r>
              <a:rPr lang="en-IN" dirty="0"/>
              <a:t>On this basis we will figure out which of the Airports are the most important ones based upon analysis of their centrality measure like degree and betweenness.</a:t>
            </a:r>
          </a:p>
          <a:p>
            <a:r>
              <a:rPr lang="en-IN" dirty="0"/>
              <a:t>We can also try to find out bridges in Air Traffic which might need to be consolidated with more flights between those routes and also determine if extra bridges need to be created to control impact of route inaccessibility.</a:t>
            </a:r>
          </a:p>
          <a:p>
            <a:r>
              <a:rPr lang="en-IN" dirty="0"/>
              <a:t>For example : </a:t>
            </a:r>
            <a:r>
              <a:rPr lang="en-US" b="1" i="0" dirty="0">
                <a:solidFill>
                  <a:srgbClr val="202124"/>
                </a:solidFill>
                <a:effectLst/>
                <a:latin typeface="arial" panose="020B0604020202020204" pitchFamily="34" charset="0"/>
              </a:rPr>
              <a:t>Eyjafjallajökull</a:t>
            </a:r>
            <a:r>
              <a:rPr lang="en-US" b="0" i="0" dirty="0">
                <a:solidFill>
                  <a:srgbClr val="202124"/>
                </a:solidFill>
                <a:effectLst/>
                <a:latin typeface="arial" panose="020B0604020202020204" pitchFamily="34" charset="0"/>
              </a:rPr>
              <a:t> volcano led to the disruption of over 100,000 </a:t>
            </a:r>
            <a:r>
              <a:rPr lang="en-US" b="1" i="0" dirty="0">
                <a:solidFill>
                  <a:srgbClr val="202124"/>
                </a:solidFill>
                <a:effectLst/>
                <a:latin typeface="arial" panose="020B0604020202020204" pitchFamily="34" charset="0"/>
              </a:rPr>
              <a:t>flights</a:t>
            </a:r>
            <a:r>
              <a:rPr lang="en-US" b="0" i="0" dirty="0">
                <a:solidFill>
                  <a:srgbClr val="202124"/>
                </a:solidFill>
                <a:effectLst/>
                <a:latin typeface="arial" panose="020B0604020202020204" pitchFamily="34" charset="0"/>
              </a:rPr>
              <a:t> and 10 million passenger journeys</a:t>
            </a:r>
            <a:r>
              <a:rPr lang="en-IN" b="0" i="0" dirty="0">
                <a:solidFill>
                  <a:srgbClr val="202124"/>
                </a:solidFill>
                <a:effectLst/>
                <a:latin typeface="arial" panose="020B0604020202020204" pitchFamily="34" charset="0"/>
              </a:rPr>
              <a:t>.</a:t>
            </a:r>
          </a:p>
          <a:p>
            <a:r>
              <a:rPr lang="en-IN" dirty="0">
                <a:solidFill>
                  <a:srgbClr val="202124"/>
                </a:solidFill>
                <a:latin typeface="arial" panose="020B0604020202020204" pitchFamily="34" charset="0"/>
              </a:rPr>
              <a:t>We also try and predict as to whether inter country relations can also be predicted based upon flight data availability</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12151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D10B-3F50-4451-B35A-FFB657715F0B}"/>
              </a:ext>
            </a:extLst>
          </p:cNvPr>
          <p:cNvSpPr>
            <a:spLocks noGrp="1"/>
          </p:cNvSpPr>
          <p:nvPr>
            <p:ph type="title"/>
          </p:nvPr>
        </p:nvSpPr>
        <p:spPr>
          <a:xfrm>
            <a:off x="677334" y="85725"/>
            <a:ext cx="8596668" cy="752475"/>
          </a:xfrm>
        </p:spPr>
        <p:txBody>
          <a:bodyPr/>
          <a:lstStyle/>
          <a:p>
            <a:r>
              <a:rPr lang="en-IN" dirty="0"/>
              <a:t>                 Modularity classes</a:t>
            </a:r>
          </a:p>
        </p:txBody>
      </p:sp>
      <p:pic>
        <p:nvPicPr>
          <p:cNvPr id="8194" name="Picture 2">
            <a:extLst>
              <a:ext uri="{FF2B5EF4-FFF2-40B4-BE49-F238E27FC236}">
                <a16:creationId xmlns:a16="http://schemas.microsoft.com/office/drawing/2014/main" id="{889B23AA-BBBD-4914-877E-129ABDFDB9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1494" y="933451"/>
            <a:ext cx="4936331" cy="335279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F89212E-A926-47D9-8343-F8483D918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466" y="933451"/>
            <a:ext cx="4284134" cy="320754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E345803-BFB9-411A-BF57-E0EF2FA46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3533775"/>
            <a:ext cx="6143625" cy="305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1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9821-B49A-43E2-A5E2-68D47E76BD15}"/>
              </a:ext>
            </a:extLst>
          </p:cNvPr>
          <p:cNvSpPr>
            <a:spLocks noGrp="1"/>
          </p:cNvSpPr>
          <p:nvPr>
            <p:ph type="title"/>
          </p:nvPr>
        </p:nvSpPr>
        <p:spPr>
          <a:xfrm>
            <a:off x="677334" y="152400"/>
            <a:ext cx="8596668" cy="1247775"/>
          </a:xfrm>
        </p:spPr>
        <p:txBody>
          <a:bodyPr/>
          <a:lstStyle/>
          <a:p>
            <a:r>
              <a:rPr lang="en-IN" dirty="0"/>
              <a:t>                Price Indicators (</a:t>
            </a:r>
            <a:r>
              <a:rPr lang="en-IN" sz="1800" dirty="0">
                <a:solidFill>
                  <a:schemeClr val="tx1"/>
                </a:solidFill>
              </a:rPr>
              <a:t>Costliest </a:t>
            </a:r>
            <a:r>
              <a:rPr lang="en-IN" sz="1800" dirty="0" err="1">
                <a:solidFill>
                  <a:schemeClr val="tx1"/>
                </a:solidFill>
              </a:rPr>
              <a:t>red,Blue</a:t>
            </a:r>
            <a:r>
              <a:rPr lang="en-IN" sz="1800" dirty="0">
                <a:solidFill>
                  <a:schemeClr val="tx1"/>
                </a:solidFill>
              </a:rPr>
              <a:t> being cheapest</a:t>
            </a:r>
            <a:r>
              <a:rPr lang="en-IN" dirty="0"/>
              <a:t>)</a:t>
            </a:r>
          </a:p>
        </p:txBody>
      </p:sp>
      <p:pic>
        <p:nvPicPr>
          <p:cNvPr id="9218" name="Picture 2">
            <a:extLst>
              <a:ext uri="{FF2B5EF4-FFF2-40B4-BE49-F238E27FC236}">
                <a16:creationId xmlns:a16="http://schemas.microsoft.com/office/drawing/2014/main" id="{D7032AE2-C757-4BC4-9AC9-A5232C7B34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100" y="1400175"/>
            <a:ext cx="8596668" cy="467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97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1409-5C23-4546-93A0-12B89DE9C54C}"/>
              </a:ext>
            </a:extLst>
          </p:cNvPr>
          <p:cNvSpPr>
            <a:spLocks noGrp="1"/>
          </p:cNvSpPr>
          <p:nvPr>
            <p:ph type="title"/>
          </p:nvPr>
        </p:nvSpPr>
        <p:spPr/>
        <p:txBody>
          <a:bodyPr/>
          <a:lstStyle/>
          <a:p>
            <a:r>
              <a:rPr lang="en-IN" dirty="0"/>
              <a:t>Flight Price &gt; 10k</a:t>
            </a:r>
          </a:p>
        </p:txBody>
      </p:sp>
      <p:pic>
        <p:nvPicPr>
          <p:cNvPr id="10242" name="Picture 2">
            <a:extLst>
              <a:ext uri="{FF2B5EF4-FFF2-40B4-BE49-F238E27FC236}">
                <a16:creationId xmlns:a16="http://schemas.microsoft.com/office/drawing/2014/main" id="{F6180823-6BE3-4132-B107-4AE2D949DB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425" y="1457325"/>
            <a:ext cx="8324849"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59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D060-88E8-464E-B9E0-431F74C949D8}"/>
              </a:ext>
            </a:extLst>
          </p:cNvPr>
          <p:cNvSpPr>
            <a:spLocks noGrp="1"/>
          </p:cNvSpPr>
          <p:nvPr>
            <p:ph type="title"/>
          </p:nvPr>
        </p:nvSpPr>
        <p:spPr/>
        <p:txBody>
          <a:bodyPr/>
          <a:lstStyle/>
          <a:p>
            <a:r>
              <a:rPr lang="en-IN" dirty="0"/>
              <a:t>&lt;3k(UDAN flights)</a:t>
            </a:r>
          </a:p>
        </p:txBody>
      </p:sp>
      <p:pic>
        <p:nvPicPr>
          <p:cNvPr id="11266" name="Picture 2">
            <a:extLst>
              <a:ext uri="{FF2B5EF4-FFF2-40B4-BE49-F238E27FC236}">
                <a16:creationId xmlns:a16="http://schemas.microsoft.com/office/drawing/2014/main" id="{4A937B40-A3F2-43A0-9A7B-31F583BDC2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900" y="1590676"/>
            <a:ext cx="8169102" cy="445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76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2BE3-DE11-4C68-9681-2A227005FA48}"/>
              </a:ext>
            </a:extLst>
          </p:cNvPr>
          <p:cNvSpPr>
            <a:spLocks noGrp="1"/>
          </p:cNvSpPr>
          <p:nvPr>
            <p:ph type="title"/>
          </p:nvPr>
        </p:nvSpPr>
        <p:spPr/>
        <p:txBody>
          <a:bodyPr/>
          <a:lstStyle/>
          <a:p>
            <a:r>
              <a:rPr lang="en-IN" dirty="0"/>
              <a:t>Few Observations </a:t>
            </a:r>
          </a:p>
        </p:txBody>
      </p:sp>
      <p:sp>
        <p:nvSpPr>
          <p:cNvPr id="3" name="Content Placeholder 2">
            <a:extLst>
              <a:ext uri="{FF2B5EF4-FFF2-40B4-BE49-F238E27FC236}">
                <a16:creationId xmlns:a16="http://schemas.microsoft.com/office/drawing/2014/main" id="{C536B224-0CDD-4D56-B551-C736115D13B3}"/>
              </a:ext>
            </a:extLst>
          </p:cNvPr>
          <p:cNvSpPr>
            <a:spLocks noGrp="1"/>
          </p:cNvSpPr>
          <p:nvPr>
            <p:ph idx="1"/>
          </p:nvPr>
        </p:nvSpPr>
        <p:spPr/>
        <p:txBody>
          <a:bodyPr/>
          <a:lstStyle/>
          <a:p>
            <a:r>
              <a:rPr lang="en-IN" sz="1800" b="0" i="0" u="none" strike="noStrike" dirty="0">
                <a:solidFill>
                  <a:srgbClr val="000000"/>
                </a:solidFill>
                <a:effectLst/>
                <a:latin typeface="Arial" panose="020B0604020202020204" pitchFamily="34" charset="0"/>
              </a:rPr>
              <a:t>(Fig on left) </a:t>
            </a:r>
            <a:r>
              <a:rPr lang="en-IN" sz="1800" b="0" i="0" u="none" strike="noStrike" dirty="0" err="1">
                <a:solidFill>
                  <a:srgbClr val="000000"/>
                </a:solidFill>
                <a:effectLst/>
                <a:latin typeface="Arial" panose="020B0604020202020204" pitchFamily="34" charset="0"/>
              </a:rPr>
              <a:t>atmost</a:t>
            </a:r>
            <a:r>
              <a:rPr lang="en-IN" sz="1800" b="0" i="0" u="none" strike="noStrike" dirty="0">
                <a:solidFill>
                  <a:srgbClr val="000000"/>
                </a:solidFill>
                <a:effectLst/>
                <a:latin typeface="Arial" panose="020B0604020202020204" pitchFamily="34" charset="0"/>
              </a:rPr>
              <a:t> 15 flights 96.78 % (There are only max 15 flights between those routes)</a:t>
            </a:r>
          </a:p>
          <a:p>
            <a:r>
              <a:rPr lang="en-IN" sz="1800" b="0" i="0" u="none" strike="noStrike" dirty="0" err="1">
                <a:solidFill>
                  <a:srgbClr val="000000"/>
                </a:solidFill>
                <a:effectLst/>
                <a:latin typeface="Arial" panose="020B0604020202020204" pitchFamily="34" charset="0"/>
              </a:rPr>
              <a:t>Atleast</a:t>
            </a:r>
            <a:r>
              <a:rPr lang="en-IN" sz="1800" b="0" i="0" u="none" strike="noStrike" dirty="0">
                <a:solidFill>
                  <a:srgbClr val="000000"/>
                </a:solidFill>
                <a:effectLst/>
                <a:latin typeface="Arial" panose="020B0604020202020204" pitchFamily="34" charset="0"/>
              </a:rPr>
              <a:t> 15 flight 3.22 %</a:t>
            </a:r>
            <a:r>
              <a:rPr lang="en-IN" dirty="0">
                <a:solidFill>
                  <a:srgbClr val="000000"/>
                </a:solidFill>
                <a:latin typeface="Arial" panose="020B0604020202020204" pitchFamily="34" charset="0"/>
              </a:rPr>
              <a:t> (More than 15 flights between them)</a:t>
            </a:r>
            <a:endParaRPr lang="en-IN" sz="1800" b="0" i="0" u="none" strike="noStrike" dirty="0">
              <a:solidFill>
                <a:srgbClr val="000000"/>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308560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53A-360A-4134-A473-424A35652507}"/>
              </a:ext>
            </a:extLst>
          </p:cNvPr>
          <p:cNvSpPr>
            <a:spLocks noGrp="1"/>
          </p:cNvSpPr>
          <p:nvPr>
            <p:ph type="title"/>
          </p:nvPr>
        </p:nvSpPr>
        <p:spPr/>
        <p:txBody>
          <a:bodyPr/>
          <a:lstStyle/>
          <a:p>
            <a:r>
              <a:rPr lang="en-IN" dirty="0"/>
              <a:t>At most 15 flights routes</a:t>
            </a:r>
          </a:p>
        </p:txBody>
      </p:sp>
      <p:pic>
        <p:nvPicPr>
          <p:cNvPr id="14338" name="Picture 2">
            <a:extLst>
              <a:ext uri="{FF2B5EF4-FFF2-40B4-BE49-F238E27FC236}">
                <a16:creationId xmlns:a16="http://schemas.microsoft.com/office/drawing/2014/main" id="{19C248AD-C0FA-4D5F-BAFB-331FB6E9B1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8394" y="2160588"/>
            <a:ext cx="517524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3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3FD6-7B79-4D6B-B841-82E22FE8B15A}"/>
              </a:ext>
            </a:extLst>
          </p:cNvPr>
          <p:cNvSpPr>
            <a:spLocks noGrp="1"/>
          </p:cNvSpPr>
          <p:nvPr>
            <p:ph type="title"/>
          </p:nvPr>
        </p:nvSpPr>
        <p:spPr/>
        <p:txBody>
          <a:bodyPr/>
          <a:lstStyle/>
          <a:p>
            <a:r>
              <a:rPr lang="en-IN" dirty="0"/>
              <a:t>At least 15 flights</a:t>
            </a:r>
          </a:p>
        </p:txBody>
      </p:sp>
      <p:pic>
        <p:nvPicPr>
          <p:cNvPr id="15362" name="Picture 2">
            <a:extLst>
              <a:ext uri="{FF2B5EF4-FFF2-40B4-BE49-F238E27FC236}">
                <a16:creationId xmlns:a16="http://schemas.microsoft.com/office/drawing/2014/main" id="{9B86DA95-4B8A-438C-A9B6-FAD88573C9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8394" y="2160588"/>
            <a:ext cx="517524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759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4B25-E751-482B-B195-5CBA09D63CDC}"/>
              </a:ext>
            </a:extLst>
          </p:cNvPr>
          <p:cNvSpPr>
            <a:spLocks noGrp="1"/>
          </p:cNvSpPr>
          <p:nvPr>
            <p:ph type="title"/>
          </p:nvPr>
        </p:nvSpPr>
        <p:spPr/>
        <p:txBody>
          <a:bodyPr/>
          <a:lstStyle/>
          <a:p>
            <a:r>
              <a:rPr lang="en-IN" dirty="0" err="1"/>
              <a:t>Contd</a:t>
            </a:r>
            <a:r>
              <a:rPr lang="en-IN" dirty="0"/>
              <a:t>…</a:t>
            </a:r>
          </a:p>
        </p:txBody>
      </p:sp>
      <p:pic>
        <p:nvPicPr>
          <p:cNvPr id="12290" name="Picture 2">
            <a:extLst>
              <a:ext uri="{FF2B5EF4-FFF2-40B4-BE49-F238E27FC236}">
                <a16:creationId xmlns:a16="http://schemas.microsoft.com/office/drawing/2014/main" id="{EA4211E0-1ABD-4F5F-9C59-40D022B05D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550" y="2160588"/>
            <a:ext cx="729615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55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F217-61F2-4009-98D9-3C99E8F47E68}"/>
              </a:ext>
            </a:extLst>
          </p:cNvPr>
          <p:cNvSpPr>
            <a:spLocks noGrp="1"/>
          </p:cNvSpPr>
          <p:nvPr>
            <p:ph type="title"/>
          </p:nvPr>
        </p:nvSpPr>
        <p:spPr/>
        <p:txBody>
          <a:bodyPr/>
          <a:lstStyle/>
          <a:p>
            <a:r>
              <a:rPr lang="en-IN" dirty="0"/>
              <a:t>                      UDAN</a:t>
            </a:r>
          </a:p>
        </p:txBody>
      </p:sp>
      <p:sp>
        <p:nvSpPr>
          <p:cNvPr id="3" name="Content Placeholder 2">
            <a:extLst>
              <a:ext uri="{FF2B5EF4-FFF2-40B4-BE49-F238E27FC236}">
                <a16:creationId xmlns:a16="http://schemas.microsoft.com/office/drawing/2014/main" id="{68D117F4-1807-4FCB-9887-ECDBCF48EFDC}"/>
              </a:ext>
            </a:extLst>
          </p:cNvPr>
          <p:cNvSpPr>
            <a:spLocks noGrp="1"/>
          </p:cNvSpPr>
          <p:nvPr>
            <p:ph idx="1"/>
          </p:nvPr>
        </p:nvSpPr>
        <p:spPr>
          <a:xfrm>
            <a:off x="838200" y="1419225"/>
            <a:ext cx="10515600" cy="4757738"/>
          </a:xfrm>
        </p:spPr>
        <p:txBody>
          <a:bodyPr>
            <a:normAutofit/>
          </a:bodyPr>
          <a:lstStyle/>
          <a:p>
            <a:r>
              <a:rPr lang="en-US" b="1" i="0" dirty="0">
                <a:solidFill>
                  <a:srgbClr val="202122"/>
                </a:solidFill>
                <a:effectLst/>
                <a:latin typeface="Arial" panose="020B0604020202020204" pitchFamily="34" charset="0"/>
              </a:rPr>
              <a:t>UDAN</a:t>
            </a:r>
            <a:r>
              <a:rPr lang="en-US" b="0" i="0" dirty="0">
                <a:solidFill>
                  <a:srgbClr val="202122"/>
                </a:solidFill>
                <a:effectLst/>
                <a:latin typeface="Arial" panose="020B0604020202020204" pitchFamily="34" charset="0"/>
              </a:rPr>
              <a:t> is a regional airport development and </a:t>
            </a:r>
            <a:r>
              <a:rPr lang="en-US" b="1" i="0" dirty="0">
                <a:solidFill>
                  <a:srgbClr val="202122"/>
                </a:solidFill>
                <a:effectLst/>
                <a:latin typeface="Arial" panose="020B0604020202020204" pitchFamily="34" charset="0"/>
              </a:rPr>
              <a:t>"Regional Connectivity Scheme"</a:t>
            </a:r>
            <a:r>
              <a:rPr lang="en-US" b="0" i="0" dirty="0">
                <a:solidFill>
                  <a:srgbClr val="202122"/>
                </a:solidFill>
                <a:effectLst/>
                <a:latin typeface="Arial" panose="020B0604020202020204" pitchFamily="34" charset="0"/>
              </a:rPr>
              <a:t> of GOI.</a:t>
            </a:r>
          </a:p>
          <a:p>
            <a:r>
              <a:rPr lang="en-US" b="1" i="0" dirty="0">
                <a:solidFill>
                  <a:srgbClr val="202122"/>
                </a:solidFill>
                <a:effectLst/>
                <a:latin typeface="Arial" panose="020B0604020202020204" pitchFamily="34" charset="0"/>
              </a:rPr>
              <a:t>Total target current airport:</a:t>
            </a:r>
            <a:r>
              <a:rPr lang="en-US" b="0" i="0" dirty="0">
                <a:solidFill>
                  <a:srgbClr val="202122"/>
                </a:solidFill>
                <a:effectLst/>
                <a:latin typeface="Arial" panose="020B0604020202020204" pitchFamily="34" charset="0"/>
              </a:rPr>
              <a:t> 486</a:t>
            </a:r>
          </a:p>
          <a:p>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As per data released from AAI in June 2020 </a:t>
            </a:r>
          </a:p>
          <a:p>
            <a:endParaRPr lang="en-US" b="0" i="0" dirty="0">
              <a:solidFill>
                <a:srgbClr val="202122"/>
              </a:solidFill>
              <a:effectLst/>
              <a:latin typeface="Arial" panose="020B0604020202020204" pitchFamily="34" charset="0"/>
            </a:endParaRPr>
          </a:p>
          <a:p>
            <a:pPr marL="0" indent="0">
              <a:buNone/>
            </a:pPr>
            <a:endParaRPr lang="en-IN" dirty="0"/>
          </a:p>
          <a:p>
            <a:pPr marL="0" indent="0">
              <a:buNone/>
            </a:pPr>
            <a:r>
              <a:rPr lang="en-IN" dirty="0"/>
              <a:t>   </a:t>
            </a:r>
          </a:p>
          <a:p>
            <a:pPr marL="0" indent="0">
              <a:buNone/>
            </a:pPr>
            <a:endParaRPr lang="en-IN" dirty="0"/>
          </a:p>
          <a:p>
            <a:pPr marL="0" indent="0">
              <a:buNone/>
            </a:pPr>
            <a:r>
              <a:rPr lang="en-IN" dirty="0"/>
              <a:t>	</a:t>
            </a:r>
          </a:p>
        </p:txBody>
      </p:sp>
      <p:graphicFrame>
        <p:nvGraphicFramePr>
          <p:cNvPr id="4" name="Table 3">
            <a:extLst>
              <a:ext uri="{FF2B5EF4-FFF2-40B4-BE49-F238E27FC236}">
                <a16:creationId xmlns:a16="http://schemas.microsoft.com/office/drawing/2014/main" id="{55E9FD54-80DF-4A2A-8E35-FA4A35BA2A35}"/>
              </a:ext>
            </a:extLst>
          </p:cNvPr>
          <p:cNvGraphicFramePr>
            <a:graphicFrameLocks noGrp="1"/>
          </p:cNvGraphicFramePr>
          <p:nvPr>
            <p:extLst>
              <p:ext uri="{D42A27DB-BD31-4B8C-83A1-F6EECF244321}">
                <p14:modId xmlns:p14="http://schemas.microsoft.com/office/powerpoint/2010/main" val="4058351392"/>
              </p:ext>
            </p:extLst>
          </p:nvPr>
        </p:nvGraphicFramePr>
        <p:xfrm>
          <a:off x="1247775" y="4171950"/>
          <a:ext cx="8010525" cy="866776"/>
        </p:xfrm>
        <a:graphic>
          <a:graphicData uri="http://schemas.openxmlformats.org/drawingml/2006/table">
            <a:tbl>
              <a:tblPr>
                <a:tableStyleId>{5C22544A-7EE6-4342-B048-85BDC9FD1C3A}</a:tableStyleId>
              </a:tblPr>
              <a:tblGrid>
                <a:gridCol w="1778561">
                  <a:extLst>
                    <a:ext uri="{9D8B030D-6E8A-4147-A177-3AD203B41FA5}">
                      <a16:colId xmlns:a16="http://schemas.microsoft.com/office/drawing/2014/main" val="863616223"/>
                    </a:ext>
                  </a:extLst>
                </a:gridCol>
                <a:gridCol w="2212697">
                  <a:extLst>
                    <a:ext uri="{9D8B030D-6E8A-4147-A177-3AD203B41FA5}">
                      <a16:colId xmlns:a16="http://schemas.microsoft.com/office/drawing/2014/main" val="3635336031"/>
                    </a:ext>
                  </a:extLst>
                </a:gridCol>
                <a:gridCol w="2016635">
                  <a:extLst>
                    <a:ext uri="{9D8B030D-6E8A-4147-A177-3AD203B41FA5}">
                      <a16:colId xmlns:a16="http://schemas.microsoft.com/office/drawing/2014/main" val="3412439075"/>
                    </a:ext>
                  </a:extLst>
                </a:gridCol>
                <a:gridCol w="2002632">
                  <a:extLst>
                    <a:ext uri="{9D8B030D-6E8A-4147-A177-3AD203B41FA5}">
                      <a16:colId xmlns:a16="http://schemas.microsoft.com/office/drawing/2014/main" val="1551533506"/>
                    </a:ext>
                  </a:extLst>
                </a:gridCol>
              </a:tblGrid>
              <a:tr h="680997">
                <a:tc>
                  <a:txBody>
                    <a:bodyPr/>
                    <a:lstStyle/>
                    <a:p>
                      <a:pPr algn="r" fontAlgn="ctr"/>
                      <a:r>
                        <a:rPr lang="en-IN" sz="1200" u="none" strike="noStrike">
                          <a:effectLst/>
                        </a:rPr>
                        <a:t>UDAN flights Operated </a:t>
                      </a:r>
                      <a:endParaRPr lang="en-IN" sz="12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200" u="none" strike="noStrike" dirty="0">
                          <a:effectLst/>
                        </a:rPr>
                        <a:t>Total number of Pax carried in UDAN  flight</a:t>
                      </a:r>
                      <a:endParaRPr lang="en-US"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200" u="none" strike="noStrike">
                          <a:effectLst/>
                        </a:rPr>
                        <a:t>No. of UDAN Pax seats sold</a:t>
                      </a:r>
                      <a:endParaRPr lang="en-US" sz="12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200" u="none" strike="noStrike" dirty="0">
                          <a:effectLst/>
                        </a:rPr>
                        <a:t>No. of Non UDAN Pax seats sold</a:t>
                      </a:r>
                      <a:endParaRPr lang="en-US" sz="12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65410594"/>
                  </a:ext>
                </a:extLst>
              </a:tr>
              <a:tr h="185779">
                <a:tc>
                  <a:txBody>
                    <a:bodyPr/>
                    <a:lstStyle/>
                    <a:p>
                      <a:pPr algn="r" fontAlgn="b"/>
                      <a:r>
                        <a:rPr lang="en-IN" sz="1100" u="none" strike="noStrike">
                          <a:effectLst/>
                        </a:rPr>
                        <a:t>86,425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47,00,698</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27,36,843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19,61,018</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3983396"/>
                  </a:ext>
                </a:extLst>
              </a:tr>
            </a:tbl>
          </a:graphicData>
        </a:graphic>
      </p:graphicFrame>
    </p:spTree>
    <p:extLst>
      <p:ext uri="{BB962C8B-B14F-4D97-AF65-F5344CB8AC3E}">
        <p14:creationId xmlns:p14="http://schemas.microsoft.com/office/powerpoint/2010/main" val="4272749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3F34-E086-42D9-B368-3993D4A069F2}"/>
              </a:ext>
            </a:extLst>
          </p:cNvPr>
          <p:cNvSpPr>
            <a:spLocks noGrp="1"/>
          </p:cNvSpPr>
          <p:nvPr>
            <p:ph type="title"/>
          </p:nvPr>
        </p:nvSpPr>
        <p:spPr/>
        <p:txBody>
          <a:bodyPr/>
          <a:lstStyle/>
          <a:p>
            <a:r>
              <a:rPr lang="en-IN" dirty="0"/>
              <a:t>Difficulties with UDAN :</a:t>
            </a:r>
          </a:p>
        </p:txBody>
      </p:sp>
      <p:sp>
        <p:nvSpPr>
          <p:cNvPr id="3" name="Content Placeholder 2">
            <a:extLst>
              <a:ext uri="{FF2B5EF4-FFF2-40B4-BE49-F238E27FC236}">
                <a16:creationId xmlns:a16="http://schemas.microsoft.com/office/drawing/2014/main" id="{DDD73DBC-2BCF-496D-9EF4-88641E34898E}"/>
              </a:ext>
            </a:extLst>
          </p:cNvPr>
          <p:cNvSpPr>
            <a:spLocks noGrp="1"/>
          </p:cNvSpPr>
          <p:nvPr>
            <p:ph idx="1"/>
          </p:nvPr>
        </p:nvSpPr>
        <p:spPr/>
        <p:txBody>
          <a:bodyPr/>
          <a:lstStyle/>
          <a:p>
            <a:r>
              <a:rPr lang="en-IN" dirty="0"/>
              <a:t>We contacted AAI for datasets regarding airport footfalls and operational/running costs but were not fruitful because we had just one contact point who was stuck mainly with approvals of cost of running metrics.</a:t>
            </a:r>
          </a:p>
          <a:p>
            <a:r>
              <a:rPr lang="en-IN" dirty="0"/>
              <a:t>Pointed -&gt; Work done by Chandrasekhar et al.,2019 where they had acquired similar data from AAI but data was older by 3 years.</a:t>
            </a:r>
          </a:p>
          <a:p>
            <a:r>
              <a:rPr lang="en-IN" dirty="0"/>
              <a:t>Data will be shown in a word doc but scatter plot will be shown here and conclusions will be shown here.</a:t>
            </a:r>
          </a:p>
        </p:txBody>
      </p:sp>
    </p:spTree>
    <p:extLst>
      <p:ext uri="{BB962C8B-B14F-4D97-AF65-F5344CB8AC3E}">
        <p14:creationId xmlns:p14="http://schemas.microsoft.com/office/powerpoint/2010/main" val="201792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1E9D-3F68-475D-8005-6356B30DF195}"/>
              </a:ext>
            </a:extLst>
          </p:cNvPr>
          <p:cNvSpPr>
            <a:spLocks noGrp="1"/>
          </p:cNvSpPr>
          <p:nvPr>
            <p:ph type="title"/>
          </p:nvPr>
        </p:nvSpPr>
        <p:spPr/>
        <p:txBody>
          <a:bodyPr/>
          <a:lstStyle/>
          <a:p>
            <a:r>
              <a:rPr lang="en-IN" dirty="0"/>
              <a:t>Problem Statement Continued</a:t>
            </a:r>
          </a:p>
        </p:txBody>
      </p:sp>
      <p:sp>
        <p:nvSpPr>
          <p:cNvPr id="3" name="Content Placeholder 2">
            <a:extLst>
              <a:ext uri="{FF2B5EF4-FFF2-40B4-BE49-F238E27FC236}">
                <a16:creationId xmlns:a16="http://schemas.microsoft.com/office/drawing/2014/main" id="{17245F39-37E5-4B8A-AC91-E3FB9EAE18C1}"/>
              </a:ext>
            </a:extLst>
          </p:cNvPr>
          <p:cNvSpPr>
            <a:spLocks noGrp="1"/>
          </p:cNvSpPr>
          <p:nvPr>
            <p:ph idx="1"/>
          </p:nvPr>
        </p:nvSpPr>
        <p:spPr/>
        <p:txBody>
          <a:bodyPr/>
          <a:lstStyle/>
          <a:p>
            <a:r>
              <a:rPr lang="en-IN" dirty="0"/>
              <a:t>We also propose to find relation between the degree centrality of an airport and economic and political prosperity of the </a:t>
            </a:r>
            <a:r>
              <a:rPr lang="en-IN" dirty="0" err="1"/>
              <a:t>affliated</a:t>
            </a:r>
            <a:r>
              <a:rPr lang="en-IN" dirty="0"/>
              <a:t> city.</a:t>
            </a:r>
          </a:p>
          <a:p>
            <a:endParaRPr lang="en-IN" dirty="0"/>
          </a:p>
          <a:p>
            <a:r>
              <a:rPr lang="en-IN" dirty="0"/>
              <a:t>We also propose to find relation between the degree centrality of an airport and effect on bird </a:t>
            </a:r>
            <a:r>
              <a:rPr lang="en-IN" dirty="0" err="1"/>
              <a:t>migration.We</a:t>
            </a:r>
            <a:r>
              <a:rPr lang="en-IN" dirty="0"/>
              <a:t> tend to pre assume that these things are directly co-related but we would try to prove it with our studies</a:t>
            </a:r>
          </a:p>
        </p:txBody>
      </p:sp>
    </p:spTree>
    <p:extLst>
      <p:ext uri="{BB962C8B-B14F-4D97-AF65-F5344CB8AC3E}">
        <p14:creationId xmlns:p14="http://schemas.microsoft.com/office/powerpoint/2010/main" val="469038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61C2-97A5-4A1F-ABD8-F621AD43E007}"/>
              </a:ext>
            </a:extLst>
          </p:cNvPr>
          <p:cNvSpPr>
            <a:spLocks noGrp="1"/>
          </p:cNvSpPr>
          <p:nvPr>
            <p:ph type="title"/>
          </p:nvPr>
        </p:nvSpPr>
        <p:spPr/>
        <p:txBody>
          <a:bodyPr/>
          <a:lstStyle/>
          <a:p>
            <a:r>
              <a:rPr lang="en-IN" dirty="0"/>
              <a:t>                  GDP and Air Traffic</a:t>
            </a:r>
          </a:p>
        </p:txBody>
      </p:sp>
      <p:graphicFrame>
        <p:nvGraphicFramePr>
          <p:cNvPr id="5" name="Table 4">
            <a:extLst>
              <a:ext uri="{FF2B5EF4-FFF2-40B4-BE49-F238E27FC236}">
                <a16:creationId xmlns:a16="http://schemas.microsoft.com/office/drawing/2014/main" id="{A21E0C5A-346E-4810-AC4F-9FDBBDC2FF3E}"/>
              </a:ext>
            </a:extLst>
          </p:cNvPr>
          <p:cNvGraphicFramePr>
            <a:graphicFrameLocks noGrp="1"/>
          </p:cNvGraphicFramePr>
          <p:nvPr/>
        </p:nvGraphicFramePr>
        <p:xfrm>
          <a:off x="857250" y="3848100"/>
          <a:ext cx="208280" cy="365760"/>
        </p:xfrm>
        <a:graphic>
          <a:graphicData uri="http://schemas.openxmlformats.org/drawingml/2006/table">
            <a:tbl>
              <a:tblPr/>
              <a:tblGrid>
                <a:gridCol w="208280">
                  <a:extLst>
                    <a:ext uri="{9D8B030D-6E8A-4147-A177-3AD203B41FA5}">
                      <a16:colId xmlns:a16="http://schemas.microsoft.com/office/drawing/2014/main" val="3342242052"/>
                    </a:ext>
                  </a:extLst>
                </a:gridCol>
              </a:tblGrid>
              <a:tr h="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0858256"/>
                  </a:ext>
                </a:extLst>
              </a:tr>
            </a:tbl>
          </a:graphicData>
        </a:graphic>
      </p:graphicFrame>
      <p:graphicFrame>
        <p:nvGraphicFramePr>
          <p:cNvPr id="9" name="Content Placeholder 8">
            <a:extLst>
              <a:ext uri="{FF2B5EF4-FFF2-40B4-BE49-F238E27FC236}">
                <a16:creationId xmlns:a16="http://schemas.microsoft.com/office/drawing/2014/main" id="{7F409FFA-7D9F-4243-B8AD-870BFB039BEA}"/>
              </a:ext>
            </a:extLst>
          </p:cNvPr>
          <p:cNvGraphicFramePr>
            <a:graphicFrameLocks noGrp="1"/>
          </p:cNvGraphicFramePr>
          <p:nvPr>
            <p:ph idx="1"/>
            <p:extLst>
              <p:ext uri="{D42A27DB-BD31-4B8C-83A1-F6EECF244321}">
                <p14:modId xmlns:p14="http://schemas.microsoft.com/office/powerpoint/2010/main" val="3049790581"/>
              </p:ext>
            </p:extLst>
          </p:nvPr>
        </p:nvGraphicFramePr>
        <p:xfrm>
          <a:off x="2552700" y="1557338"/>
          <a:ext cx="5410199" cy="4005261"/>
        </p:xfrm>
        <a:graphic>
          <a:graphicData uri="http://schemas.openxmlformats.org/drawingml/2006/table">
            <a:tbl>
              <a:tblPr>
                <a:tableStyleId>{5C22544A-7EE6-4342-B048-85BDC9FD1C3A}</a:tableStyleId>
              </a:tblPr>
              <a:tblGrid>
                <a:gridCol w="1868095">
                  <a:extLst>
                    <a:ext uri="{9D8B030D-6E8A-4147-A177-3AD203B41FA5}">
                      <a16:colId xmlns:a16="http://schemas.microsoft.com/office/drawing/2014/main" val="2266691160"/>
                    </a:ext>
                  </a:extLst>
                </a:gridCol>
                <a:gridCol w="2086445">
                  <a:extLst>
                    <a:ext uri="{9D8B030D-6E8A-4147-A177-3AD203B41FA5}">
                      <a16:colId xmlns:a16="http://schemas.microsoft.com/office/drawing/2014/main" val="310180870"/>
                    </a:ext>
                  </a:extLst>
                </a:gridCol>
                <a:gridCol w="1455659">
                  <a:extLst>
                    <a:ext uri="{9D8B030D-6E8A-4147-A177-3AD203B41FA5}">
                      <a16:colId xmlns:a16="http://schemas.microsoft.com/office/drawing/2014/main" val="2740380884"/>
                    </a:ext>
                  </a:extLst>
                </a:gridCol>
              </a:tblGrid>
              <a:tr h="342330">
                <a:tc>
                  <a:txBody>
                    <a:bodyPr/>
                    <a:lstStyle/>
                    <a:p>
                      <a:pPr algn="ctr" fontAlgn="b"/>
                      <a:r>
                        <a:rPr lang="en-IN" sz="1100" u="none" strike="noStrike">
                          <a:effectLst/>
                        </a:rPr>
                        <a:t>City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Per Capita(In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Footfalls (m)</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8776205"/>
                  </a:ext>
                </a:extLst>
              </a:tr>
              <a:tr h="342330">
                <a:tc>
                  <a:txBody>
                    <a:bodyPr/>
                    <a:lstStyle/>
                    <a:p>
                      <a:pPr algn="ctr" fontAlgn="b"/>
                      <a:r>
                        <a:rPr lang="en-IN" sz="1100" u="none" strike="noStrike">
                          <a:effectLst/>
                        </a:rPr>
                        <a:t>Mumbai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4700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5843178"/>
                  </a:ext>
                </a:extLst>
              </a:tr>
              <a:tr h="673249">
                <a:tc>
                  <a:txBody>
                    <a:bodyPr/>
                    <a:lstStyle/>
                    <a:p>
                      <a:pPr algn="ctr" fontAlgn="b"/>
                      <a:r>
                        <a:rPr lang="en-IN" sz="1100" u="none" strike="noStrike">
                          <a:effectLst/>
                        </a:rPr>
                        <a:t>New Delhi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4623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26976299"/>
                  </a:ext>
                </a:extLst>
              </a:tr>
              <a:tr h="330919">
                <a:tc>
                  <a:txBody>
                    <a:bodyPr/>
                    <a:lstStyle/>
                    <a:p>
                      <a:pPr algn="ctr" fontAlgn="b"/>
                      <a:r>
                        <a:rPr lang="en-IN" sz="1100" u="none" strike="noStrike">
                          <a:effectLst/>
                        </a:rPr>
                        <a:t>Kolkata</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3718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586793"/>
                  </a:ext>
                </a:extLst>
              </a:tr>
              <a:tr h="330919">
                <a:tc>
                  <a:txBody>
                    <a:bodyPr/>
                    <a:lstStyle/>
                    <a:p>
                      <a:pPr algn="ctr" fontAlgn="b"/>
                      <a:r>
                        <a:rPr lang="en-IN" sz="1100" u="none" strike="noStrike">
                          <a:effectLst/>
                        </a:rPr>
                        <a:t>Bengaluru</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3375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4335735"/>
                  </a:ext>
                </a:extLst>
              </a:tr>
              <a:tr h="330919">
                <a:tc>
                  <a:txBody>
                    <a:bodyPr/>
                    <a:lstStyle/>
                    <a:p>
                      <a:pPr algn="ctr" fontAlgn="b"/>
                      <a:r>
                        <a:rPr lang="en-IN" sz="1100" u="none" strike="noStrike">
                          <a:effectLst/>
                        </a:rPr>
                        <a:t>Hyderabad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2353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14.8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2547266"/>
                  </a:ext>
                </a:extLst>
              </a:tr>
              <a:tr h="330919">
                <a:tc>
                  <a:txBody>
                    <a:bodyPr/>
                    <a:lstStyle/>
                    <a:p>
                      <a:pPr algn="ctr" fontAlgn="b"/>
                      <a:r>
                        <a:rPr lang="en-IN" sz="1100" u="none" strike="noStrike">
                          <a:effectLst/>
                        </a:rPr>
                        <a:t>Chennai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dirty="0">
                          <a:effectLst/>
                        </a:rPr>
                        <a:t>2514</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14.21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09706387"/>
                  </a:ext>
                </a:extLst>
              </a:tr>
              <a:tr h="330919">
                <a:tc>
                  <a:txBody>
                    <a:bodyPr/>
                    <a:lstStyle/>
                    <a:p>
                      <a:pPr algn="ctr" fontAlgn="b"/>
                      <a:r>
                        <a:rPr lang="en-IN" sz="1100" u="none" strike="noStrike">
                          <a:effectLst/>
                        </a:rPr>
                        <a:t>Pune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2456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6.98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8699976"/>
                  </a:ext>
                </a:extLst>
              </a:tr>
              <a:tr h="330919">
                <a:tc>
                  <a:txBody>
                    <a:bodyPr/>
                    <a:lstStyle/>
                    <a:p>
                      <a:pPr algn="ctr" fontAlgn="b"/>
                      <a:r>
                        <a:rPr lang="en-IN" sz="1100" u="none" strike="noStrike">
                          <a:effectLst/>
                        </a:rPr>
                        <a:t>Ahmedabad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2771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61717473"/>
                  </a:ext>
                </a:extLst>
              </a:tr>
              <a:tr h="330919">
                <a:tc>
                  <a:txBody>
                    <a:bodyPr/>
                    <a:lstStyle/>
                    <a:p>
                      <a:pPr algn="ctr" fontAlgn="b"/>
                      <a:r>
                        <a:rPr lang="en-IN" sz="1100" u="none" strike="noStrike">
                          <a:effectLst/>
                        </a:rPr>
                        <a:t>Surat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2610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1.21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3316272"/>
                  </a:ext>
                </a:extLst>
              </a:tr>
              <a:tr h="330919">
                <a:tc>
                  <a:txBody>
                    <a:bodyPr/>
                    <a:lstStyle/>
                    <a:p>
                      <a:pPr algn="ctr" fontAlgn="b"/>
                      <a:r>
                        <a:rPr lang="en-IN" sz="1100" u="none" strike="noStrike" dirty="0">
                          <a:effectLst/>
                        </a:rPr>
                        <a:t>Visakhapatnam</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a:effectLst/>
                        </a:rPr>
                        <a:t>2006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IN" sz="1100" u="none" strike="noStrike" dirty="0">
                          <a:effectLst/>
                        </a:rPr>
                        <a:t>1.92</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069909"/>
                  </a:ext>
                </a:extLst>
              </a:tr>
            </a:tbl>
          </a:graphicData>
        </a:graphic>
      </p:graphicFrame>
    </p:spTree>
    <p:extLst>
      <p:ext uri="{BB962C8B-B14F-4D97-AF65-F5344CB8AC3E}">
        <p14:creationId xmlns:p14="http://schemas.microsoft.com/office/powerpoint/2010/main" val="189877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DC45-955C-44B6-B48E-7F89F11D8EAF}"/>
              </a:ext>
            </a:extLst>
          </p:cNvPr>
          <p:cNvSpPr>
            <a:spLocks noGrp="1"/>
          </p:cNvSpPr>
          <p:nvPr>
            <p:ph type="title"/>
          </p:nvPr>
        </p:nvSpPr>
        <p:spPr/>
        <p:txBody>
          <a:bodyPr/>
          <a:lstStyle/>
          <a:p>
            <a:r>
              <a:rPr lang="en-IN" dirty="0"/>
              <a:t>Conclusions : Footfalls as Marker of Economic Growth</a:t>
            </a:r>
          </a:p>
        </p:txBody>
      </p:sp>
      <p:pic>
        <p:nvPicPr>
          <p:cNvPr id="3078" name="Picture 6">
            <a:extLst>
              <a:ext uri="{FF2B5EF4-FFF2-40B4-BE49-F238E27FC236}">
                <a16:creationId xmlns:a16="http://schemas.microsoft.com/office/drawing/2014/main" id="{612B3269-769F-41B0-A0A3-BC2C2451BA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0320" y="2447925"/>
            <a:ext cx="6122155"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53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812F-72C1-4D9B-9652-1FC2FB35EF1C}"/>
              </a:ext>
            </a:extLst>
          </p:cNvPr>
          <p:cNvSpPr>
            <a:spLocks noGrp="1"/>
          </p:cNvSpPr>
          <p:nvPr>
            <p:ph type="title"/>
          </p:nvPr>
        </p:nvSpPr>
        <p:spPr/>
        <p:txBody>
          <a:bodyPr/>
          <a:lstStyle/>
          <a:p>
            <a:r>
              <a:rPr lang="en-IN" dirty="0"/>
              <a:t>Case Studies on International Relationship</a:t>
            </a:r>
          </a:p>
        </p:txBody>
      </p:sp>
      <p:sp>
        <p:nvSpPr>
          <p:cNvPr id="3" name="Content Placeholder 2">
            <a:extLst>
              <a:ext uri="{FF2B5EF4-FFF2-40B4-BE49-F238E27FC236}">
                <a16:creationId xmlns:a16="http://schemas.microsoft.com/office/drawing/2014/main" id="{BAA18804-764B-472D-A8B3-C9BFBD91542F}"/>
              </a:ext>
            </a:extLst>
          </p:cNvPr>
          <p:cNvSpPr>
            <a:spLocks noGrp="1"/>
          </p:cNvSpPr>
          <p:nvPr>
            <p:ph idx="1"/>
          </p:nvPr>
        </p:nvSpPr>
        <p:spPr/>
        <p:txBody>
          <a:bodyPr/>
          <a:lstStyle/>
          <a:p>
            <a:r>
              <a:rPr lang="en-IN" dirty="0"/>
              <a:t>Country relations can also be obtained from the data that we have scraped.</a:t>
            </a:r>
          </a:p>
          <a:p>
            <a:r>
              <a:rPr lang="en-IN" dirty="0"/>
              <a:t>Poor relationships reflects less flights between </a:t>
            </a:r>
            <a:r>
              <a:rPr lang="en-IN" dirty="0" err="1"/>
              <a:t>countries.More</a:t>
            </a:r>
            <a:r>
              <a:rPr lang="en-IN" dirty="0"/>
              <a:t> than 130 fights operate between Indian cities and Tel Aviv </a:t>
            </a:r>
            <a:r>
              <a:rPr lang="en-IN" dirty="0" err="1"/>
              <a:t>wheras</a:t>
            </a:r>
            <a:r>
              <a:rPr lang="en-IN" dirty="0"/>
              <a:t> there is no flights between India and </a:t>
            </a:r>
            <a:r>
              <a:rPr lang="en-IN" dirty="0" err="1"/>
              <a:t>Pakistan.These</a:t>
            </a:r>
            <a:r>
              <a:rPr lang="en-IN" dirty="0"/>
              <a:t> are examples of strong liking and strong hatred towards each other.</a:t>
            </a:r>
          </a:p>
        </p:txBody>
      </p:sp>
    </p:spTree>
    <p:extLst>
      <p:ext uri="{BB962C8B-B14F-4D97-AF65-F5344CB8AC3E}">
        <p14:creationId xmlns:p14="http://schemas.microsoft.com/office/powerpoint/2010/main" val="4088029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F88A-42ED-4CF7-BA5A-C9FB2825F496}"/>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16B771E4-A8B4-4A51-BA2E-496427F05516}"/>
              </a:ext>
            </a:extLst>
          </p:cNvPr>
          <p:cNvSpPr>
            <a:spLocks noGrp="1"/>
          </p:cNvSpPr>
          <p:nvPr>
            <p:ph idx="1"/>
          </p:nvPr>
        </p:nvSpPr>
        <p:spPr/>
        <p:txBody>
          <a:bodyPr/>
          <a:lstStyle/>
          <a:p>
            <a:r>
              <a:rPr lang="en-IN" dirty="0"/>
              <a:t>Strongly Balanced Graph : As seen in class we saw that an unstable world will lead to  wars . </a:t>
            </a:r>
            <a:r>
              <a:rPr lang="en-IN" dirty="0" err="1"/>
              <a:t>Unstability</a:t>
            </a:r>
            <a:r>
              <a:rPr lang="en-IN" dirty="0"/>
              <a:t> is more if in </a:t>
            </a:r>
            <a:r>
              <a:rPr lang="en-IN" dirty="0" err="1"/>
              <a:t>relationshio</a:t>
            </a:r>
            <a:r>
              <a:rPr lang="en-IN" dirty="0"/>
              <a:t> triangles we have 2 positive and 1 positive </a:t>
            </a:r>
            <a:r>
              <a:rPr lang="en-IN" dirty="0" err="1"/>
              <a:t>relationshiop.Its</a:t>
            </a:r>
            <a:r>
              <a:rPr lang="en-IN" dirty="0"/>
              <a:t> is bound to create a tension.</a:t>
            </a:r>
          </a:p>
          <a:p>
            <a:r>
              <a:rPr lang="en-IN" dirty="0"/>
              <a:t>Stable Triad : </a:t>
            </a:r>
          </a:p>
          <a:p>
            <a:endParaRPr lang="en-IN" dirty="0"/>
          </a:p>
          <a:p>
            <a:endParaRPr lang="en-IN" dirty="0"/>
          </a:p>
          <a:p>
            <a:r>
              <a:rPr lang="en-IN" dirty="0"/>
              <a:t>There is no flight operations between India and Israel to </a:t>
            </a:r>
            <a:r>
              <a:rPr lang="en-IN" dirty="0" err="1"/>
              <a:t>Pakistan.This</a:t>
            </a:r>
            <a:r>
              <a:rPr lang="en-IN" dirty="0"/>
              <a:t> is a stable order and it never changes.</a:t>
            </a:r>
          </a:p>
        </p:txBody>
      </p:sp>
      <p:pic>
        <p:nvPicPr>
          <p:cNvPr id="5" name="Picture 4">
            <a:extLst>
              <a:ext uri="{FF2B5EF4-FFF2-40B4-BE49-F238E27FC236}">
                <a16:creationId xmlns:a16="http://schemas.microsoft.com/office/drawing/2014/main" id="{5E943DEB-2CE5-4CA7-8160-1C3710137302}"/>
              </a:ext>
            </a:extLst>
          </p:cNvPr>
          <p:cNvPicPr>
            <a:picLocks noChangeAspect="1"/>
          </p:cNvPicPr>
          <p:nvPr/>
        </p:nvPicPr>
        <p:blipFill>
          <a:blip r:embed="rId2"/>
          <a:stretch>
            <a:fillRect/>
          </a:stretch>
        </p:blipFill>
        <p:spPr>
          <a:xfrm>
            <a:off x="2767013" y="5016465"/>
            <a:ext cx="3214688" cy="1936785"/>
          </a:xfrm>
          <a:prstGeom prst="rect">
            <a:avLst/>
          </a:prstGeom>
        </p:spPr>
      </p:pic>
    </p:spTree>
    <p:extLst>
      <p:ext uri="{BB962C8B-B14F-4D97-AF65-F5344CB8AC3E}">
        <p14:creationId xmlns:p14="http://schemas.microsoft.com/office/powerpoint/2010/main" val="2084145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C354-EBCA-4CAA-B953-9E140EE80A89}"/>
              </a:ext>
            </a:extLst>
          </p:cNvPr>
          <p:cNvSpPr>
            <a:spLocks noGrp="1"/>
          </p:cNvSpPr>
          <p:nvPr>
            <p:ph type="title"/>
          </p:nvPr>
        </p:nvSpPr>
        <p:spPr/>
        <p:txBody>
          <a:bodyPr/>
          <a:lstStyle/>
          <a:p>
            <a:r>
              <a:rPr lang="en-IN" dirty="0"/>
              <a:t>                  Unstable Ties</a:t>
            </a:r>
          </a:p>
        </p:txBody>
      </p:sp>
      <p:sp>
        <p:nvSpPr>
          <p:cNvPr id="3" name="Content Placeholder 2">
            <a:extLst>
              <a:ext uri="{FF2B5EF4-FFF2-40B4-BE49-F238E27FC236}">
                <a16:creationId xmlns:a16="http://schemas.microsoft.com/office/drawing/2014/main" id="{825E51EF-7064-4199-9172-11B7E5524C8D}"/>
              </a:ext>
            </a:extLst>
          </p:cNvPr>
          <p:cNvSpPr>
            <a:spLocks noGrp="1"/>
          </p:cNvSpPr>
          <p:nvPr>
            <p:ph idx="1"/>
          </p:nvPr>
        </p:nvSpPr>
        <p:spPr/>
        <p:txBody>
          <a:bodyPr>
            <a:normAutofit lnSpcReduction="10000"/>
          </a:bodyPr>
          <a:lstStyle/>
          <a:p>
            <a:r>
              <a:rPr lang="en-IN" dirty="0"/>
              <a:t>Consider the case of </a:t>
            </a:r>
            <a:r>
              <a:rPr lang="en-IN" dirty="0" err="1"/>
              <a:t>UAE,Israel</a:t>
            </a:r>
            <a:r>
              <a:rPr lang="en-IN" dirty="0"/>
              <a:t> and </a:t>
            </a:r>
            <a:r>
              <a:rPr lang="en-IN" dirty="0" err="1"/>
              <a:t>India.India</a:t>
            </a:r>
            <a:r>
              <a:rPr lang="en-IN" dirty="0"/>
              <a:t> has better relations with both and needs to appease both countries to maintain relations from time to </a:t>
            </a:r>
            <a:r>
              <a:rPr lang="en-IN" dirty="0" err="1"/>
              <a:t>time.Ditto</a:t>
            </a:r>
            <a:r>
              <a:rPr lang="en-IN" dirty="0"/>
              <a:t> with </a:t>
            </a:r>
            <a:r>
              <a:rPr lang="en-IN" dirty="0" err="1"/>
              <a:t>India,US</a:t>
            </a:r>
            <a:r>
              <a:rPr lang="en-IN" dirty="0"/>
              <a:t> and USSR axis.</a:t>
            </a:r>
          </a:p>
          <a:p>
            <a:r>
              <a:rPr lang="en-IN" dirty="0"/>
              <a:t>Anytime India tries to do a deal with US or USSR the other one tries to sanction it.</a:t>
            </a:r>
          </a:p>
          <a:p>
            <a:endParaRPr lang="en-IN" dirty="0"/>
          </a:p>
          <a:p>
            <a:r>
              <a:rPr lang="en-IN" dirty="0"/>
              <a:t>Recent Example : India was dared with Sanctions when it dealt with Russia over S-400 ‘</a:t>
            </a:r>
            <a:r>
              <a:rPr lang="en-IN" dirty="0" err="1"/>
              <a:t>Triumf</a:t>
            </a:r>
            <a:r>
              <a:rPr lang="en-IN" dirty="0"/>
              <a:t>’ Air Defence Systems.</a:t>
            </a:r>
          </a:p>
          <a:p>
            <a:endParaRPr lang="en-IN" dirty="0"/>
          </a:p>
          <a:p>
            <a:r>
              <a:rPr lang="en-IN" dirty="0"/>
              <a:t>India US and Russia Flight patterns show similar </a:t>
            </a:r>
            <a:r>
              <a:rPr lang="en-IN" dirty="0" err="1"/>
              <a:t>results.Although</a:t>
            </a:r>
            <a:r>
              <a:rPr lang="en-IN" dirty="0"/>
              <a:t> US and Russia flights are not no existent but they do not reflect true potential between two behemoth economies and seems more like a token gesture.</a:t>
            </a:r>
          </a:p>
          <a:p>
            <a:endParaRPr lang="en-IN" dirty="0"/>
          </a:p>
        </p:txBody>
      </p:sp>
    </p:spTree>
    <p:extLst>
      <p:ext uri="{BB962C8B-B14F-4D97-AF65-F5344CB8AC3E}">
        <p14:creationId xmlns:p14="http://schemas.microsoft.com/office/powerpoint/2010/main" val="366738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9DC7-19A1-449A-8EC8-FE2A5F59D1B4}"/>
              </a:ext>
            </a:extLst>
          </p:cNvPr>
          <p:cNvSpPr>
            <a:spLocks noGrp="1"/>
          </p:cNvSpPr>
          <p:nvPr>
            <p:ph type="title"/>
          </p:nvPr>
        </p:nvSpPr>
        <p:spPr/>
        <p:txBody>
          <a:bodyPr/>
          <a:lstStyle/>
          <a:p>
            <a:r>
              <a:rPr lang="en-IN" dirty="0"/>
              <a:t>Case Study : Flight Competition</a:t>
            </a:r>
          </a:p>
        </p:txBody>
      </p:sp>
      <p:sp>
        <p:nvSpPr>
          <p:cNvPr id="3" name="Content Placeholder 2">
            <a:extLst>
              <a:ext uri="{FF2B5EF4-FFF2-40B4-BE49-F238E27FC236}">
                <a16:creationId xmlns:a16="http://schemas.microsoft.com/office/drawing/2014/main" id="{7C57F98A-7AAA-41AD-8957-522B3F681B4D}"/>
              </a:ext>
            </a:extLst>
          </p:cNvPr>
          <p:cNvSpPr>
            <a:spLocks noGrp="1"/>
          </p:cNvSpPr>
          <p:nvPr>
            <p:ph idx="1"/>
          </p:nvPr>
        </p:nvSpPr>
        <p:spPr/>
        <p:txBody>
          <a:bodyPr/>
          <a:lstStyle/>
          <a:p>
            <a:r>
              <a:rPr lang="en-IN" dirty="0"/>
              <a:t>We had assumed at the beginning of this project that flights might have effect on bird migration but during our research we found this to not to be completely correct.</a:t>
            </a:r>
          </a:p>
          <a:p>
            <a:endParaRPr lang="en-IN" dirty="0"/>
          </a:p>
          <a:p>
            <a:r>
              <a:rPr lang="en-IN" dirty="0"/>
              <a:t>The only effects are changes in energy conversion, time of food intake [Norbert </a:t>
            </a:r>
            <a:r>
              <a:rPr lang="en-IN" dirty="0" err="1"/>
              <a:t>Kempf</a:t>
            </a:r>
            <a:r>
              <a:rPr lang="en-IN" dirty="0"/>
              <a:t>],increase in heart rate.</a:t>
            </a:r>
          </a:p>
          <a:p>
            <a:endParaRPr lang="en-IN" dirty="0"/>
          </a:p>
          <a:p>
            <a:r>
              <a:rPr lang="en-US" dirty="0"/>
              <a:t>Disturbed reactions to flight  reported for other waterfowl, great bustards, predatory birds and crows.</a:t>
            </a:r>
            <a:endParaRPr lang="en-IN" dirty="0"/>
          </a:p>
          <a:p>
            <a:endParaRPr lang="en-IN" dirty="0"/>
          </a:p>
          <a:p>
            <a:endParaRPr lang="en-IN" dirty="0"/>
          </a:p>
        </p:txBody>
      </p:sp>
    </p:spTree>
    <p:extLst>
      <p:ext uri="{BB962C8B-B14F-4D97-AF65-F5344CB8AC3E}">
        <p14:creationId xmlns:p14="http://schemas.microsoft.com/office/powerpoint/2010/main" val="3270917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B07C-A0FC-4D04-82A2-F7F75E0EDB82}"/>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0A3295F7-12CC-4C88-B11C-790F4242F39B}"/>
              </a:ext>
            </a:extLst>
          </p:cNvPr>
          <p:cNvSpPr>
            <a:spLocks noGrp="1"/>
          </p:cNvSpPr>
          <p:nvPr>
            <p:ph idx="1"/>
          </p:nvPr>
        </p:nvSpPr>
        <p:spPr/>
        <p:txBody>
          <a:bodyPr/>
          <a:lstStyle/>
          <a:p>
            <a:r>
              <a:rPr lang="en-IN" dirty="0"/>
              <a:t>They have found that bird hits cause damage to the tunes of billions of $ to aviation industry on upkeep and maintenance.</a:t>
            </a:r>
          </a:p>
          <a:p>
            <a:r>
              <a:rPr lang="en-IN" dirty="0"/>
              <a:t>Wetland reclamation </a:t>
            </a:r>
            <a:r>
              <a:rPr lang="en-IN" dirty="0" err="1"/>
              <a:t>efforst</a:t>
            </a:r>
            <a:r>
              <a:rPr lang="en-IN" dirty="0"/>
              <a:t> have also led to aggravated levels of dangers.</a:t>
            </a:r>
          </a:p>
          <a:p>
            <a:r>
              <a:rPr lang="en-IN" dirty="0"/>
              <a:t>Ironically BIAL has advertised for an aviary for its new terminal so that bird population which has bewilderingly increased in its airports can be kept in check.</a:t>
            </a:r>
          </a:p>
          <a:p>
            <a:endParaRPr lang="en-IN" dirty="0"/>
          </a:p>
        </p:txBody>
      </p:sp>
    </p:spTree>
    <p:extLst>
      <p:ext uri="{BB962C8B-B14F-4D97-AF65-F5344CB8AC3E}">
        <p14:creationId xmlns:p14="http://schemas.microsoft.com/office/powerpoint/2010/main" val="4026949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CC99-FDAE-4CB7-B1C4-800792ABDB5B}"/>
              </a:ext>
            </a:extLst>
          </p:cNvPr>
          <p:cNvSpPr>
            <a:spLocks noGrp="1"/>
          </p:cNvSpPr>
          <p:nvPr>
            <p:ph type="title"/>
          </p:nvPr>
        </p:nvSpPr>
        <p:spPr/>
        <p:txBody>
          <a:bodyPr/>
          <a:lstStyle/>
          <a:p>
            <a:r>
              <a:rPr lang="en-IN" dirty="0"/>
              <a:t>                        BIAL</a:t>
            </a:r>
          </a:p>
        </p:txBody>
      </p:sp>
      <p:sp>
        <p:nvSpPr>
          <p:cNvPr id="3" name="Content Placeholder 2">
            <a:extLst>
              <a:ext uri="{FF2B5EF4-FFF2-40B4-BE49-F238E27FC236}">
                <a16:creationId xmlns:a16="http://schemas.microsoft.com/office/drawing/2014/main" id="{19662961-0CA7-4FC8-803B-6AB08B6E4AE9}"/>
              </a:ext>
            </a:extLst>
          </p:cNvPr>
          <p:cNvSpPr>
            <a:spLocks noGrp="1"/>
          </p:cNvSpPr>
          <p:nvPr>
            <p:ph idx="1"/>
          </p:nvPr>
        </p:nvSpPr>
        <p:spPr/>
        <p:txBody>
          <a:bodyPr/>
          <a:lstStyle/>
          <a:p>
            <a:r>
              <a:rPr lang="en-US" b="0" i="0" dirty="0">
                <a:solidFill>
                  <a:srgbClr val="404040"/>
                </a:solidFill>
                <a:effectLst/>
                <a:latin typeface="Roboto"/>
              </a:rPr>
              <a:t>The grasslands on the opposite side of the airport takes care of the insect food that the sparrows may need to feed its young ones. </a:t>
            </a:r>
            <a:r>
              <a:rPr lang="en-US" dirty="0">
                <a:solidFill>
                  <a:srgbClr val="404040"/>
                </a:solidFill>
                <a:latin typeface="Roboto"/>
              </a:rPr>
              <a:t>C</a:t>
            </a:r>
            <a:r>
              <a:rPr lang="en-US" b="0" i="0" dirty="0">
                <a:solidFill>
                  <a:srgbClr val="404040"/>
                </a:solidFill>
                <a:effectLst/>
                <a:latin typeface="Roboto"/>
              </a:rPr>
              <a:t>onstant supply of food from the eateries offer an important source of food.</a:t>
            </a:r>
          </a:p>
          <a:p>
            <a:r>
              <a:rPr lang="en-US" dirty="0">
                <a:solidFill>
                  <a:srgbClr val="404040"/>
                </a:solidFill>
                <a:latin typeface="Roboto"/>
              </a:rPr>
              <a:t>Sparrows are an important species at BIAL.</a:t>
            </a:r>
          </a:p>
          <a:p>
            <a:endParaRPr lang="en-IN" dirty="0"/>
          </a:p>
        </p:txBody>
      </p:sp>
    </p:spTree>
    <p:extLst>
      <p:ext uri="{BB962C8B-B14F-4D97-AF65-F5344CB8AC3E}">
        <p14:creationId xmlns:p14="http://schemas.microsoft.com/office/powerpoint/2010/main" val="706414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VIP Sparrows">
            <a:extLst>
              <a:ext uri="{FF2B5EF4-FFF2-40B4-BE49-F238E27FC236}">
                <a16:creationId xmlns:a16="http://schemas.microsoft.com/office/drawing/2014/main" id="{322719AE-9663-4880-99BF-B0BB08E3DD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175" y="473234"/>
            <a:ext cx="7034411" cy="5627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14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4608-2AAF-4586-9D5C-1D78827AD1D1}"/>
              </a:ext>
            </a:extLst>
          </p:cNvPr>
          <p:cNvSpPr>
            <a:spLocks noGrp="1"/>
          </p:cNvSpPr>
          <p:nvPr>
            <p:ph type="title"/>
          </p:nvPr>
        </p:nvSpPr>
        <p:spPr/>
        <p:txBody>
          <a:bodyPr/>
          <a:lstStyle/>
          <a:p>
            <a:r>
              <a:rPr lang="en-IN" dirty="0"/>
              <a:t>       Conclusions</a:t>
            </a:r>
          </a:p>
        </p:txBody>
      </p:sp>
      <p:sp>
        <p:nvSpPr>
          <p:cNvPr id="3" name="Content Placeholder 2">
            <a:extLst>
              <a:ext uri="{FF2B5EF4-FFF2-40B4-BE49-F238E27FC236}">
                <a16:creationId xmlns:a16="http://schemas.microsoft.com/office/drawing/2014/main" id="{80A0C018-B119-4CFD-B75D-64D6582C0F1B}"/>
              </a:ext>
            </a:extLst>
          </p:cNvPr>
          <p:cNvSpPr>
            <a:spLocks noGrp="1"/>
          </p:cNvSpPr>
          <p:nvPr>
            <p:ph idx="1"/>
          </p:nvPr>
        </p:nvSpPr>
        <p:spPr/>
        <p:txBody>
          <a:bodyPr>
            <a:normAutofit/>
          </a:bodyPr>
          <a:lstStyle/>
          <a:p>
            <a:r>
              <a:rPr lang="en-IN" dirty="0"/>
              <a:t>Birds suffer physiological and other problems due to increased airline </a:t>
            </a:r>
            <a:r>
              <a:rPr lang="en-IN" dirty="0" err="1"/>
              <a:t>activities.Most</a:t>
            </a:r>
            <a:r>
              <a:rPr lang="en-IN" dirty="0"/>
              <a:t> of it is in vicinity of the Airport as most birds indigenous to our country do not fly at such great heights where Airlines cruise.</a:t>
            </a:r>
          </a:p>
          <a:p>
            <a:endParaRPr lang="en-IN" dirty="0"/>
          </a:p>
          <a:p>
            <a:r>
              <a:rPr lang="en-IN" dirty="0"/>
              <a:t>Took 100’s of Photographs from </a:t>
            </a:r>
            <a:r>
              <a:rPr lang="en-IN" dirty="0">
                <a:hlinkClick r:id="rId2"/>
              </a:rPr>
              <a:t>https://ebird.org/india/home</a:t>
            </a:r>
            <a:r>
              <a:rPr lang="en-IN" dirty="0"/>
              <a:t> but nowhere in their blogs this issue of migration has been pointed out.</a:t>
            </a:r>
          </a:p>
          <a:p>
            <a:endParaRPr lang="en-IN" dirty="0"/>
          </a:p>
          <a:p>
            <a:r>
              <a:rPr lang="en-IN" dirty="0"/>
              <a:t>Hazing and scaring using multiple frequency sounds as well as other techniques are used to keep birds away and aviary must be a smart choice</a:t>
            </a:r>
          </a:p>
        </p:txBody>
      </p:sp>
    </p:spTree>
    <p:extLst>
      <p:ext uri="{BB962C8B-B14F-4D97-AF65-F5344CB8AC3E}">
        <p14:creationId xmlns:p14="http://schemas.microsoft.com/office/powerpoint/2010/main" val="40291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357A-9801-4B6F-A03B-E7734A918059}"/>
              </a:ext>
            </a:extLst>
          </p:cNvPr>
          <p:cNvSpPr>
            <a:spLocks noGrp="1"/>
          </p:cNvSpPr>
          <p:nvPr>
            <p:ph type="title"/>
          </p:nvPr>
        </p:nvSpPr>
        <p:spPr/>
        <p:txBody>
          <a:bodyPr/>
          <a:lstStyle/>
          <a:p>
            <a:r>
              <a:rPr lang="en-IN" dirty="0"/>
              <a:t>                Links to Extract Data</a:t>
            </a:r>
          </a:p>
        </p:txBody>
      </p:sp>
      <p:sp>
        <p:nvSpPr>
          <p:cNvPr id="3" name="Content Placeholder 2">
            <a:extLst>
              <a:ext uri="{FF2B5EF4-FFF2-40B4-BE49-F238E27FC236}">
                <a16:creationId xmlns:a16="http://schemas.microsoft.com/office/drawing/2014/main" id="{C7CF054B-65DA-409D-A765-5B3894E746EF}"/>
              </a:ext>
            </a:extLst>
          </p:cNvPr>
          <p:cNvSpPr>
            <a:spLocks noGrp="1"/>
          </p:cNvSpPr>
          <p:nvPr>
            <p:ph idx="1"/>
          </p:nvPr>
        </p:nvSpPr>
        <p:spPr/>
        <p:txBody>
          <a:bodyPr/>
          <a:lstStyle/>
          <a:p>
            <a:r>
              <a:rPr lang="en-IN" dirty="0"/>
              <a:t>We proposed and planned to use web crawlers to get data from various websites and then pre process them to obtain “from” “to” itinerary of flights.</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52757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4916-EFBB-4865-8A1A-9798CF5B48B2}"/>
              </a:ext>
            </a:extLst>
          </p:cNvPr>
          <p:cNvSpPr>
            <a:spLocks noGrp="1"/>
          </p:cNvSpPr>
          <p:nvPr>
            <p:ph type="title"/>
          </p:nvPr>
        </p:nvSpPr>
        <p:spPr/>
        <p:txBody>
          <a:bodyPr/>
          <a:lstStyle/>
          <a:p>
            <a:r>
              <a:rPr lang="en-IN" dirty="0"/>
              <a:t>Cheapest Route Evaluation</a:t>
            </a:r>
          </a:p>
        </p:txBody>
      </p:sp>
      <p:sp>
        <p:nvSpPr>
          <p:cNvPr id="3" name="Content Placeholder 2">
            <a:extLst>
              <a:ext uri="{FF2B5EF4-FFF2-40B4-BE49-F238E27FC236}">
                <a16:creationId xmlns:a16="http://schemas.microsoft.com/office/drawing/2014/main" id="{E2D56D6E-498A-4A32-A145-9E41024E8C3F}"/>
              </a:ext>
            </a:extLst>
          </p:cNvPr>
          <p:cNvSpPr>
            <a:spLocks noGrp="1"/>
          </p:cNvSpPr>
          <p:nvPr>
            <p:ph idx="1"/>
          </p:nvPr>
        </p:nvSpPr>
        <p:spPr/>
        <p:txBody>
          <a:bodyPr/>
          <a:lstStyle/>
          <a:p>
            <a:r>
              <a:rPr lang="en-IN" dirty="0"/>
              <a:t>We plan to provide information through our visualizations to include cheapest route information for passengers by using Flight Fare Information as weights.</a:t>
            </a:r>
          </a:p>
          <a:p>
            <a:r>
              <a:rPr lang="en-IN" dirty="0"/>
              <a:t>It might help people when travelling is more important than travel time.</a:t>
            </a:r>
          </a:p>
          <a:p>
            <a:r>
              <a:rPr lang="en-IN" dirty="0"/>
              <a:t>We plan to also include information of short distance train journeys using the same mechanism.</a:t>
            </a:r>
          </a:p>
          <a:p>
            <a:r>
              <a:rPr lang="en-IN" dirty="0"/>
              <a:t>We can also combine hotel and other information in the package based upon what is our criteria of travel</a:t>
            </a:r>
          </a:p>
        </p:txBody>
      </p:sp>
    </p:spTree>
    <p:extLst>
      <p:ext uri="{BB962C8B-B14F-4D97-AF65-F5344CB8AC3E}">
        <p14:creationId xmlns:p14="http://schemas.microsoft.com/office/powerpoint/2010/main" val="1254291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7C45-B331-43E2-85E1-2CE196684C3F}"/>
              </a:ext>
            </a:extLst>
          </p:cNvPr>
          <p:cNvSpPr>
            <a:spLocks noGrp="1"/>
          </p:cNvSpPr>
          <p:nvPr>
            <p:ph type="title"/>
          </p:nvPr>
        </p:nvSpPr>
        <p:spPr/>
        <p:txBody>
          <a:bodyPr/>
          <a:lstStyle/>
          <a:p>
            <a:r>
              <a:rPr lang="en-IN" b="1" dirty="0"/>
              <a:t>Conclusions</a:t>
            </a:r>
            <a:r>
              <a:rPr lang="en-IN" dirty="0"/>
              <a:t> :</a:t>
            </a:r>
          </a:p>
        </p:txBody>
      </p:sp>
      <p:sp>
        <p:nvSpPr>
          <p:cNvPr id="3" name="Content Placeholder 2">
            <a:extLst>
              <a:ext uri="{FF2B5EF4-FFF2-40B4-BE49-F238E27FC236}">
                <a16:creationId xmlns:a16="http://schemas.microsoft.com/office/drawing/2014/main" id="{856090CB-0EAF-4883-8C68-D60703D82231}"/>
              </a:ext>
            </a:extLst>
          </p:cNvPr>
          <p:cNvSpPr>
            <a:spLocks noGrp="1"/>
          </p:cNvSpPr>
          <p:nvPr>
            <p:ph idx="1"/>
          </p:nvPr>
        </p:nvSpPr>
        <p:spPr>
          <a:xfrm>
            <a:off x="838200" y="1314450"/>
            <a:ext cx="10515600" cy="5543549"/>
          </a:xfrm>
        </p:spPr>
        <p:txBody>
          <a:bodyPr>
            <a:normAutofit/>
          </a:bodyPr>
          <a:lstStyle/>
          <a:p>
            <a:r>
              <a:rPr lang="en-IN" dirty="0"/>
              <a:t>Regional Airports in India are unsustainable because of extremely low footfalls and almost being outliers in civil aviation ecosystems.</a:t>
            </a:r>
          </a:p>
          <a:p>
            <a:r>
              <a:rPr lang="en-IN" dirty="0"/>
              <a:t>Most airports are financially unstable currently</a:t>
            </a:r>
          </a:p>
          <a:p>
            <a:r>
              <a:rPr lang="en-US" b="0" i="0" dirty="0">
                <a:solidFill>
                  <a:srgbClr val="2E2E2E"/>
                </a:solidFill>
                <a:effectLst/>
                <a:latin typeface="NexusSerif"/>
              </a:rPr>
              <a:t>The breakeven point changes 0.8 million passengers in 2014-15 to 0.6 million passengers in 2016-17. Most regional airports in the sample have more than 0.5 million passengers per annum and this paves way for smaller and upcoming airports looking for incentive schemes to attract airlines.</a:t>
            </a:r>
            <a:endParaRPr lang="en-IN" dirty="0"/>
          </a:p>
          <a:p>
            <a:r>
              <a:rPr lang="en-IN" dirty="0"/>
              <a:t>We therefore conclude that schemes like UDAN will surely bring about economic success to areas which were not connected well by air traffic before.</a:t>
            </a:r>
          </a:p>
          <a:p>
            <a:r>
              <a:rPr lang="en-IN" dirty="0"/>
              <a:t>Handle pandemic related information.</a:t>
            </a:r>
          </a:p>
          <a:p>
            <a:pPr marL="0" indent="0">
              <a:buNone/>
            </a:pPr>
            <a:endParaRPr lang="en-IN" dirty="0"/>
          </a:p>
        </p:txBody>
      </p:sp>
    </p:spTree>
    <p:extLst>
      <p:ext uri="{BB962C8B-B14F-4D97-AF65-F5344CB8AC3E}">
        <p14:creationId xmlns:p14="http://schemas.microsoft.com/office/powerpoint/2010/main" val="956375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5915-0BA0-4550-80FE-A124736E966C}"/>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4164326C-A017-4F8A-B5A4-885E824AECDF}"/>
              </a:ext>
            </a:extLst>
          </p:cNvPr>
          <p:cNvSpPr>
            <a:spLocks noGrp="1"/>
          </p:cNvSpPr>
          <p:nvPr>
            <p:ph idx="1"/>
          </p:nvPr>
        </p:nvSpPr>
        <p:spPr/>
        <p:txBody>
          <a:bodyPr/>
          <a:lstStyle/>
          <a:p>
            <a:r>
              <a:rPr lang="en-IN" dirty="0"/>
              <a:t>Footfalls and GDP of a region follow a vicious  circle.</a:t>
            </a:r>
          </a:p>
          <a:p>
            <a:r>
              <a:rPr lang="en-IN" dirty="0"/>
              <a:t>The GDP of a region permits region affords it a regional airport  which in turn increases the GDP of a region through the fastest mode of accessibility which in turn helps push the GDP further.</a:t>
            </a:r>
          </a:p>
          <a:p>
            <a:r>
              <a:rPr lang="en-IN" dirty="0"/>
              <a:t>It helps take a region take the next leap in development and the faster the breakeven point in an airport development reaches better it is.</a:t>
            </a:r>
          </a:p>
          <a:p>
            <a:endParaRPr lang="en-IN" dirty="0"/>
          </a:p>
          <a:p>
            <a:r>
              <a:rPr lang="en-IN" dirty="0"/>
              <a:t>Betweenness centrality and closeness centrality gives us information as to who is most connected and as to who can transmit data very fast.</a:t>
            </a:r>
          </a:p>
          <a:p>
            <a:pPr marL="0" indent="0">
              <a:buNone/>
            </a:pPr>
            <a:r>
              <a:rPr lang="en-IN" dirty="0"/>
              <a:t>     So if it’s a pandemic situation our first step should be to target cities with more closeness </a:t>
            </a:r>
            <a:r>
              <a:rPr lang="en-IN" dirty="0" smtClean="0"/>
              <a:t>centrality </a:t>
            </a:r>
            <a:endParaRPr lang="en-IN" dirty="0"/>
          </a:p>
        </p:txBody>
      </p:sp>
    </p:spTree>
    <p:extLst>
      <p:ext uri="{BB962C8B-B14F-4D97-AF65-F5344CB8AC3E}">
        <p14:creationId xmlns:p14="http://schemas.microsoft.com/office/powerpoint/2010/main" val="1427619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BDD9-7AE4-4A49-863D-CA32FEEC60A1}"/>
              </a:ext>
            </a:extLst>
          </p:cNvPr>
          <p:cNvSpPr>
            <a:spLocks noGrp="1"/>
          </p:cNvSpPr>
          <p:nvPr>
            <p:ph type="title"/>
          </p:nvPr>
        </p:nvSpPr>
        <p:spPr/>
        <p:txBody>
          <a:bodyPr/>
          <a:lstStyle/>
          <a:p>
            <a:r>
              <a:rPr lang="en-IN" dirty="0"/>
              <a:t>			 </a:t>
            </a:r>
            <a:r>
              <a:rPr lang="en-IN" dirty="0" smtClean="0"/>
              <a:t>       References </a:t>
            </a:r>
            <a:endParaRPr lang="en-IN" dirty="0"/>
          </a:p>
        </p:txBody>
      </p:sp>
      <p:sp>
        <p:nvSpPr>
          <p:cNvPr id="3" name="Content Placeholder 2">
            <a:extLst>
              <a:ext uri="{FF2B5EF4-FFF2-40B4-BE49-F238E27FC236}">
                <a16:creationId xmlns:a16="http://schemas.microsoft.com/office/drawing/2014/main" id="{D11FBE7B-7639-4924-8870-D5E6214C8A22}"/>
              </a:ext>
            </a:extLst>
          </p:cNvPr>
          <p:cNvSpPr>
            <a:spLocks noGrp="1"/>
          </p:cNvSpPr>
          <p:nvPr>
            <p:ph idx="1"/>
          </p:nvPr>
        </p:nvSpPr>
        <p:spPr/>
        <p:txBody>
          <a:bodyPr>
            <a:normAutofit fontScale="92500"/>
          </a:bodyPr>
          <a:lstStyle/>
          <a:p>
            <a:r>
              <a:rPr lang="en-IN" dirty="0">
                <a:hlinkClick r:id="rId2"/>
              </a:rPr>
              <a:t>https://www.sciencedirect.com/science/article/pii/S209252121730041X</a:t>
            </a:r>
            <a:r>
              <a:rPr lang="en-IN" dirty="0"/>
              <a:t>[[</a:t>
            </a:r>
            <a:r>
              <a:rPr lang="en-US" i="0" dirty="0">
                <a:solidFill>
                  <a:srgbClr val="505050"/>
                </a:solidFill>
                <a:effectLst/>
                <a:latin typeface="NexusSerif"/>
              </a:rPr>
              <a:t>Analysis of the Air Transport Network Characteristics of Major Airports]</a:t>
            </a:r>
          </a:p>
          <a:p>
            <a:r>
              <a:rPr lang="en-US" i="0" dirty="0">
                <a:solidFill>
                  <a:srgbClr val="323232"/>
                </a:solidFill>
                <a:effectLst/>
                <a:latin typeface="NexusSerif"/>
              </a:rPr>
              <a:t>A Set of Measures of Centrality based on Betweenness by </a:t>
            </a:r>
            <a:r>
              <a:rPr lang="en-IN" i="0" dirty="0">
                <a:solidFill>
                  <a:srgbClr val="323232"/>
                </a:solidFill>
                <a:effectLst/>
                <a:latin typeface="NexusSerif"/>
              </a:rPr>
              <a:t>L.C. Freeman</a:t>
            </a:r>
          </a:p>
          <a:p>
            <a:r>
              <a:rPr lang="en-IN" i="0" dirty="0">
                <a:solidFill>
                  <a:srgbClr val="323232"/>
                </a:solidFill>
                <a:effectLst/>
                <a:latin typeface="NexusSerif"/>
                <a:hlinkClick r:id="rId3"/>
              </a:rPr>
              <a:t>https://www.fai.org/sites/default/files/documents/ln_3-1_aircraft_effects_on_birds.pdf</a:t>
            </a:r>
            <a:endParaRPr lang="en-IN" i="0" dirty="0">
              <a:solidFill>
                <a:srgbClr val="323232"/>
              </a:solidFill>
              <a:effectLst/>
              <a:latin typeface="NexusSerif"/>
            </a:endParaRPr>
          </a:p>
          <a:p>
            <a:r>
              <a:rPr lang="en-IN" dirty="0">
                <a:hlinkClick r:id="rId4"/>
              </a:rPr>
              <a:t>https://www.aai.aero/sites/default/files/traffic-news/Aug2k19Annex3.pdf</a:t>
            </a:r>
            <a:endParaRPr lang="en-IN" dirty="0"/>
          </a:p>
          <a:p>
            <a:pPr algn="l"/>
            <a:r>
              <a:rPr lang="en-IN" sz="1800" dirty="0" smtClean="0"/>
              <a:t>Breakeven Passenger Traffic for Regional Indian Airports K </a:t>
            </a:r>
            <a:r>
              <a:rPr lang="en-IN" sz="1800" dirty="0" err="1" smtClean="0"/>
              <a:t>Chandrashekhar</a:t>
            </a:r>
            <a:r>
              <a:rPr lang="en-IN" sz="1800" dirty="0" smtClean="0"/>
              <a:t> </a:t>
            </a:r>
            <a:r>
              <a:rPr lang="en-IN" sz="1800" dirty="0" err="1" smtClean="0"/>
              <a:t>Iyera</a:t>
            </a:r>
            <a:r>
              <a:rPr lang="en-IN" sz="1800" dirty="0" smtClean="0"/>
              <a:t> , </a:t>
            </a:r>
            <a:r>
              <a:rPr lang="en-IN" sz="1800" dirty="0" err="1" smtClean="0"/>
              <a:t>Soumya</a:t>
            </a:r>
            <a:r>
              <a:rPr lang="en-IN" sz="1800" dirty="0" smtClean="0"/>
              <a:t> Jain</a:t>
            </a:r>
            <a:endParaRPr lang="en-IN" sz="1800" dirty="0"/>
          </a:p>
          <a:p>
            <a:pPr algn="l"/>
            <a:r>
              <a:rPr lang="en-IN" sz="1800" dirty="0">
                <a:hlinkClick r:id="rId5"/>
              </a:rPr>
              <a:t>https://www.aai.aero/en/corporate/resources</a:t>
            </a:r>
            <a:endParaRPr lang="en-IN" sz="1800" dirty="0"/>
          </a:p>
          <a:p>
            <a:pPr algn="l"/>
            <a:r>
              <a:rPr lang="en-IN" sz="1800" dirty="0">
                <a:hlinkClick r:id="rId6"/>
              </a:rPr>
              <a:t>https://www.natureforever.org/blog/2014/01/21/vip-sparrows-of-bangalore-airport/</a:t>
            </a:r>
            <a:endParaRPr lang="en-IN" dirty="0"/>
          </a:p>
          <a:p>
            <a:pPr algn="l"/>
            <a:r>
              <a:rPr lang="en-IN" sz="1800" dirty="0"/>
              <a:t>https://en.wikipedia.org/wiki/List_of_Indian_cities_by_GDP_per_capita</a:t>
            </a:r>
          </a:p>
          <a:p>
            <a:endParaRPr lang="en-IN" i="0" dirty="0">
              <a:solidFill>
                <a:srgbClr val="323232"/>
              </a:solidFill>
              <a:effectLst/>
              <a:latin typeface="NexusSerif"/>
            </a:endParaRPr>
          </a:p>
          <a:p>
            <a:endParaRPr lang="en-IN" dirty="0"/>
          </a:p>
          <a:p>
            <a:endParaRPr lang="en-US" i="0" dirty="0">
              <a:solidFill>
                <a:srgbClr val="505050"/>
              </a:solidFill>
              <a:effectLst/>
              <a:latin typeface="NexusSerif"/>
            </a:endParaRPr>
          </a:p>
          <a:p>
            <a:pPr marL="0" indent="0">
              <a:buNone/>
            </a:pPr>
            <a:endParaRPr lang="en-IN" dirty="0"/>
          </a:p>
        </p:txBody>
      </p:sp>
    </p:spTree>
    <p:extLst>
      <p:ext uri="{BB962C8B-B14F-4D97-AF65-F5344CB8AC3E}">
        <p14:creationId xmlns:p14="http://schemas.microsoft.com/office/powerpoint/2010/main" val="204739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2856-C58A-48F9-8727-D160104F141F}"/>
              </a:ext>
            </a:extLst>
          </p:cNvPr>
          <p:cNvSpPr>
            <a:spLocks noGrp="1"/>
          </p:cNvSpPr>
          <p:nvPr>
            <p:ph type="title"/>
          </p:nvPr>
        </p:nvSpPr>
        <p:spPr/>
        <p:txBody>
          <a:bodyPr/>
          <a:lstStyle/>
          <a:p>
            <a:r>
              <a:rPr lang="en-IN" dirty="0"/>
              <a:t>               Tentative Steps</a:t>
            </a:r>
          </a:p>
        </p:txBody>
      </p:sp>
      <p:sp>
        <p:nvSpPr>
          <p:cNvPr id="3" name="Content Placeholder 2">
            <a:extLst>
              <a:ext uri="{FF2B5EF4-FFF2-40B4-BE49-F238E27FC236}">
                <a16:creationId xmlns:a16="http://schemas.microsoft.com/office/drawing/2014/main" id="{12280F00-C6B8-449D-9F00-360A4138A0FF}"/>
              </a:ext>
            </a:extLst>
          </p:cNvPr>
          <p:cNvSpPr>
            <a:spLocks noGrp="1"/>
          </p:cNvSpPr>
          <p:nvPr>
            <p:ph idx="1"/>
          </p:nvPr>
        </p:nvSpPr>
        <p:spPr/>
        <p:txBody>
          <a:bodyPr>
            <a:normAutofit/>
          </a:bodyPr>
          <a:lstStyle/>
          <a:p>
            <a:r>
              <a:rPr lang="en-IN" sz="2800" dirty="0"/>
              <a:t>Data Collection: Web Scrapping Across different sites.</a:t>
            </a:r>
          </a:p>
          <a:p>
            <a:r>
              <a:rPr lang="en-IN" sz="2800" dirty="0"/>
              <a:t>Data Cleaning And Study with data of Bird migration ,Economics etc</a:t>
            </a:r>
          </a:p>
          <a:p>
            <a:r>
              <a:rPr lang="en-IN" sz="2800" dirty="0"/>
              <a:t>Use different SNA Tools to visualize and analyse data</a:t>
            </a:r>
          </a:p>
          <a:p>
            <a:pPr marL="0" indent="0">
              <a:buNone/>
            </a:pPr>
            <a:endParaRPr lang="en-IN" sz="2800" dirty="0"/>
          </a:p>
          <a:p>
            <a:pPr marL="457200" lvl="1" indent="0">
              <a:buNone/>
            </a:pPr>
            <a:endParaRPr lang="en-IN" dirty="0"/>
          </a:p>
          <a:p>
            <a:pPr lvl="1"/>
            <a:endParaRPr lang="en-IN" dirty="0"/>
          </a:p>
          <a:p>
            <a:pPr lvl="1"/>
            <a:endParaRPr lang="en-IN" dirty="0"/>
          </a:p>
        </p:txBody>
      </p:sp>
    </p:spTree>
    <p:extLst>
      <p:ext uri="{BB962C8B-B14F-4D97-AF65-F5344CB8AC3E}">
        <p14:creationId xmlns:p14="http://schemas.microsoft.com/office/powerpoint/2010/main" val="41938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2196-CA84-437F-A823-416E5D9AFC15}"/>
              </a:ext>
            </a:extLst>
          </p:cNvPr>
          <p:cNvSpPr>
            <a:spLocks noGrp="1"/>
          </p:cNvSpPr>
          <p:nvPr>
            <p:ph type="title"/>
          </p:nvPr>
        </p:nvSpPr>
        <p:spPr/>
        <p:txBody>
          <a:bodyPr/>
          <a:lstStyle/>
          <a:p>
            <a:r>
              <a:rPr lang="en-IN" dirty="0"/>
              <a:t>                 Data Extraction(Web Scraping)</a:t>
            </a:r>
          </a:p>
        </p:txBody>
      </p:sp>
      <p:sp>
        <p:nvSpPr>
          <p:cNvPr id="3" name="Content Placeholder 2">
            <a:extLst>
              <a:ext uri="{FF2B5EF4-FFF2-40B4-BE49-F238E27FC236}">
                <a16:creationId xmlns:a16="http://schemas.microsoft.com/office/drawing/2014/main" id="{B355F278-2A02-46B9-9B48-322FBFEF446C}"/>
              </a:ext>
            </a:extLst>
          </p:cNvPr>
          <p:cNvSpPr>
            <a:spLocks noGrp="1"/>
          </p:cNvSpPr>
          <p:nvPr>
            <p:ph idx="1"/>
          </p:nvPr>
        </p:nvSpPr>
        <p:spPr/>
        <p:txBody>
          <a:bodyPr/>
          <a:lstStyle/>
          <a:p>
            <a:r>
              <a:rPr lang="en-US" b="1" i="0" dirty="0">
                <a:solidFill>
                  <a:srgbClr val="202124"/>
                </a:solidFill>
                <a:effectLst/>
                <a:latin typeface="arial" panose="020B0604020202020204" pitchFamily="34" charset="0"/>
              </a:rPr>
              <a:t>Web scraping</a:t>
            </a:r>
            <a:r>
              <a:rPr lang="en-US" b="0" i="0" dirty="0">
                <a:solidFill>
                  <a:srgbClr val="202124"/>
                </a:solidFill>
                <a:effectLst/>
                <a:latin typeface="arial" panose="020B0604020202020204" pitchFamily="34" charset="0"/>
              </a:rPr>
              <a:t> is the process of collecting structured </a:t>
            </a:r>
            <a:r>
              <a:rPr lang="en-US" b="1" i="0" dirty="0">
                <a:solidFill>
                  <a:srgbClr val="202124"/>
                </a:solidFill>
                <a:effectLst/>
                <a:latin typeface="arial" panose="020B0604020202020204" pitchFamily="34" charset="0"/>
              </a:rPr>
              <a:t>web</a:t>
            </a:r>
            <a:r>
              <a:rPr lang="en-US" b="0" i="0" dirty="0">
                <a:solidFill>
                  <a:srgbClr val="202124"/>
                </a:solidFill>
                <a:effectLst/>
                <a:latin typeface="arial" panose="020B0604020202020204" pitchFamily="34" charset="0"/>
              </a:rPr>
              <a:t> data in an automated fashion. It's also called </a:t>
            </a:r>
            <a:r>
              <a:rPr lang="en-US" b="1" i="0" dirty="0">
                <a:solidFill>
                  <a:srgbClr val="202124"/>
                </a:solidFill>
                <a:effectLst/>
                <a:latin typeface="arial" panose="020B0604020202020204" pitchFamily="34" charset="0"/>
              </a:rPr>
              <a:t>web</a:t>
            </a:r>
            <a:r>
              <a:rPr lang="en-US" b="0" i="0" dirty="0">
                <a:solidFill>
                  <a:srgbClr val="202124"/>
                </a:solidFill>
                <a:effectLst/>
                <a:latin typeface="arial" panose="020B0604020202020204" pitchFamily="34" charset="0"/>
              </a:rPr>
              <a:t> data extraction. Some of the main use cases of </a:t>
            </a:r>
            <a:r>
              <a:rPr lang="en-US" b="1" i="0" dirty="0">
                <a:solidFill>
                  <a:srgbClr val="202124"/>
                </a:solidFill>
                <a:effectLst/>
                <a:latin typeface="arial" panose="020B0604020202020204" pitchFamily="34" charset="0"/>
              </a:rPr>
              <a:t>web scraping</a:t>
            </a:r>
            <a:r>
              <a:rPr lang="en-US" b="0" i="0" dirty="0">
                <a:solidFill>
                  <a:srgbClr val="202124"/>
                </a:solidFill>
                <a:effectLst/>
                <a:latin typeface="arial" panose="020B0604020202020204" pitchFamily="34" charset="0"/>
              </a:rPr>
              <a:t> include price monitoring, price intelligence, news monitoring, lead generation and market research among many others.</a:t>
            </a:r>
          </a:p>
          <a:p>
            <a:endParaRPr lang="en-US" dirty="0">
              <a:solidFill>
                <a:srgbClr val="202124"/>
              </a:solidFill>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72807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A218-46B2-45DD-BA0D-0A6A471A1325}"/>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48963B94-6A3E-4176-A5E4-97EEE1585C8F}"/>
              </a:ext>
            </a:extLst>
          </p:cNvPr>
          <p:cNvSpPr>
            <a:spLocks noGrp="1"/>
          </p:cNvSpPr>
          <p:nvPr>
            <p:ph idx="1"/>
          </p:nvPr>
        </p:nvSpPr>
        <p:spPr/>
        <p:txBody>
          <a:bodyPr>
            <a:normAutofit/>
          </a:bodyPr>
          <a:lstStyle/>
          <a:p>
            <a:pPr marL="285750" indent="-285750">
              <a:buFont typeface="Arial" panose="020B0604020202020204" pitchFamily="34" charset="0"/>
              <a:buChar char="•"/>
            </a:pPr>
            <a:r>
              <a:rPr lang="en-IN" sz="3600" dirty="0"/>
              <a:t>TOOL USED: SELENIUM</a:t>
            </a:r>
          </a:p>
          <a:p>
            <a:pPr marL="742950" lvl="1" indent="-285750">
              <a:buFont typeface="Arial" panose="020B0604020202020204" pitchFamily="34" charset="0"/>
              <a:buChar char="•"/>
            </a:pPr>
            <a:r>
              <a:rPr lang="en-IN" dirty="0"/>
              <a:t>OPEN SOURCE</a:t>
            </a:r>
          </a:p>
          <a:p>
            <a:pPr marL="742950" lvl="1" indent="-285750">
              <a:buFont typeface="Arial" panose="020B0604020202020204" pitchFamily="34" charset="0"/>
              <a:buChar char="•"/>
            </a:pPr>
            <a:r>
              <a:rPr lang="en-IN" dirty="0"/>
              <a:t>RUNS ON BROWSER</a:t>
            </a:r>
          </a:p>
          <a:p>
            <a:pPr marL="742950" lvl="1" indent="-285750">
              <a:buFont typeface="Arial" panose="020B0604020202020204" pitchFamily="34" charset="0"/>
              <a:buChar char="•"/>
            </a:pPr>
            <a:r>
              <a:rPr lang="en-IN" dirty="0"/>
              <a:t>PYTHON</a:t>
            </a:r>
          </a:p>
          <a:p>
            <a:pPr marL="285750" indent="-285750">
              <a:buFont typeface="Arial" panose="020B0604020202020204" pitchFamily="34" charset="0"/>
              <a:buChar char="•"/>
            </a:pPr>
            <a:r>
              <a:rPr lang="en-IN" sz="3600" dirty="0"/>
              <a:t>BROWSER : GOOGLE CHROME </a:t>
            </a:r>
          </a:p>
          <a:p>
            <a:pPr marL="285750" indent="-285750">
              <a:buFont typeface="Arial" panose="020B0604020202020204" pitchFamily="34" charset="0"/>
              <a:buChar char="•"/>
            </a:pPr>
            <a:r>
              <a:rPr lang="en-IN" sz="3600" dirty="0"/>
              <a:t>DATA SOURCE:      </a:t>
            </a:r>
            <a:r>
              <a:rPr lang="en-IN" sz="3600" dirty="0">
                <a:hlinkClick r:id="rId2"/>
              </a:rPr>
              <a:t>https://www.easemytrip.com/</a:t>
            </a:r>
            <a:endParaRPr lang="en-IN" sz="3600" dirty="0"/>
          </a:p>
          <a:p>
            <a:endParaRPr lang="en-IN" dirty="0"/>
          </a:p>
        </p:txBody>
      </p:sp>
    </p:spTree>
    <p:extLst>
      <p:ext uri="{BB962C8B-B14F-4D97-AF65-F5344CB8AC3E}">
        <p14:creationId xmlns:p14="http://schemas.microsoft.com/office/powerpoint/2010/main" val="19369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5643-5DEE-4C5C-B0D9-B11AD1304AE7}"/>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273D7214-ABF5-42E3-AC5A-2408C2413D49}"/>
              </a:ext>
            </a:extLst>
          </p:cNvPr>
          <p:cNvSpPr>
            <a:spLocks noGrp="1"/>
          </p:cNvSpPr>
          <p:nvPr>
            <p:ph idx="1"/>
          </p:nvPr>
        </p:nvSpPr>
        <p:spPr/>
        <p:txBody>
          <a:bodyPr/>
          <a:lstStyle/>
          <a:p>
            <a:pPr marL="742950" marR="0" lvl="1" indent="-285750" algn="l" defTabSz="457200" rtl="0" eaLnBrk="1" fontAlgn="auto" latinLnBrk="0" hangingPunct="1">
              <a:lnSpc>
                <a:spcPct val="100000"/>
              </a:lnSpc>
              <a:spcBef>
                <a:spcPts val="1000"/>
              </a:spcBef>
              <a:spcAft>
                <a:spcPts val="0"/>
              </a:spcAft>
              <a:buClr>
                <a:srgbClr val="90C226"/>
              </a:buClr>
              <a:buSzPct val="80000"/>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ENTIRE DATA ON SINGLE PAGE</a:t>
            </a:r>
          </a:p>
          <a:p>
            <a:pPr marL="742950" marR="0" lvl="1" indent="-285750" algn="l" defTabSz="457200" rtl="0" eaLnBrk="1" fontAlgn="auto" latinLnBrk="0" hangingPunct="1">
              <a:lnSpc>
                <a:spcPct val="100000"/>
              </a:lnSpc>
              <a:spcBef>
                <a:spcPts val="1000"/>
              </a:spcBef>
              <a:spcAft>
                <a:spcPts val="0"/>
              </a:spcAft>
              <a:buClr>
                <a:srgbClr val="90C226"/>
              </a:buClr>
              <a:buSzPct val="80000"/>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NO CAPTCHA ( This helped us avoid getting caught in the clutter of adding plugins to remove these barriers).</a:t>
            </a:r>
          </a:p>
          <a:p>
            <a:pPr marL="742950" marR="0" lvl="1" indent="-285750" algn="l" defTabSz="457200" rtl="0" eaLnBrk="1" fontAlgn="auto" latinLnBrk="0" hangingPunct="1">
              <a:lnSpc>
                <a:spcPct val="100000"/>
              </a:lnSpc>
              <a:spcBef>
                <a:spcPts val="1000"/>
              </a:spcBef>
              <a:spcAft>
                <a:spcPts val="0"/>
              </a:spcAft>
              <a:buClr>
                <a:srgbClr val="90C226"/>
              </a:buClr>
              <a:buSzPct val="80000"/>
              <a:buFont typeface="Arial" panose="020B0604020202020204" pitchFamily="34" charset="0"/>
              <a:buChar char="•"/>
              <a:tabLst/>
              <a:defRPr/>
            </a:pPr>
            <a:endParaRPr lang="en-IN" sz="2000" dirty="0">
              <a:solidFill>
                <a:prstClr val="black">
                  <a:lumMod val="75000"/>
                  <a:lumOff val="25000"/>
                </a:prstClr>
              </a:solidFill>
              <a:latin typeface="Trebuchet MS" panose="020B0603020202020204"/>
            </a:endParaRPr>
          </a:p>
          <a:p>
            <a:pPr marL="742950" marR="0" lvl="1" indent="-285750" algn="l" defTabSz="457200" rtl="0" eaLnBrk="1" fontAlgn="auto" latinLnBrk="0" hangingPunct="1">
              <a:lnSpc>
                <a:spcPct val="100000"/>
              </a:lnSpc>
              <a:spcBef>
                <a:spcPts val="1000"/>
              </a:spcBef>
              <a:spcAft>
                <a:spcPts val="0"/>
              </a:spcAft>
              <a:buClr>
                <a:srgbClr val="90C226"/>
              </a:buClr>
              <a:buSzPct val="80000"/>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We even scrapped data from net for airport co ordinates so that they can be pointed on during </a:t>
            </a:r>
            <a:r>
              <a:rPr kumimoji="0" lang="en-IN" sz="2000"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gephi</a:t>
            </a:r>
            <a:r>
              <a:rPr kumimoji="0" lang="en-IN" sz="20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visualization</a:t>
            </a:r>
          </a:p>
          <a:p>
            <a:endParaRPr lang="en-IN" dirty="0"/>
          </a:p>
        </p:txBody>
      </p:sp>
    </p:spTree>
    <p:extLst>
      <p:ext uri="{BB962C8B-B14F-4D97-AF65-F5344CB8AC3E}">
        <p14:creationId xmlns:p14="http://schemas.microsoft.com/office/powerpoint/2010/main" val="151218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C896B56-58F0-4A9A-8A03-7E26BEBF215D}"/>
              </a:ext>
            </a:extLst>
          </p:cNvPr>
          <p:cNvPicPr>
            <a:picLocks noChangeAspect="1"/>
          </p:cNvPicPr>
          <p:nvPr/>
        </p:nvPicPr>
        <p:blipFill>
          <a:blip r:embed="rId2"/>
          <a:stretch>
            <a:fillRect/>
          </a:stretch>
        </p:blipFill>
        <p:spPr>
          <a:xfrm>
            <a:off x="1933575" y="84059"/>
            <a:ext cx="7515920" cy="2441022"/>
          </a:xfrm>
          <a:prstGeom prst="rect">
            <a:avLst/>
          </a:prstGeom>
        </p:spPr>
      </p:pic>
      <p:pic>
        <p:nvPicPr>
          <p:cNvPr id="14" name="Picture 13">
            <a:extLst>
              <a:ext uri="{FF2B5EF4-FFF2-40B4-BE49-F238E27FC236}">
                <a16:creationId xmlns:a16="http://schemas.microsoft.com/office/drawing/2014/main" id="{878C3B1E-1F41-46B9-BAD1-68D69A4873AB}"/>
              </a:ext>
            </a:extLst>
          </p:cNvPr>
          <p:cNvPicPr>
            <a:picLocks noChangeAspect="1"/>
          </p:cNvPicPr>
          <p:nvPr/>
        </p:nvPicPr>
        <p:blipFill>
          <a:blip r:embed="rId3"/>
          <a:stretch>
            <a:fillRect/>
          </a:stretch>
        </p:blipFill>
        <p:spPr>
          <a:xfrm>
            <a:off x="1920490" y="2655852"/>
            <a:ext cx="7529005" cy="3566709"/>
          </a:xfrm>
          <a:prstGeom prst="rect">
            <a:avLst/>
          </a:prstGeom>
        </p:spPr>
      </p:pic>
      <p:sp>
        <p:nvSpPr>
          <p:cNvPr id="15" name="Rectangle 14">
            <a:extLst>
              <a:ext uri="{FF2B5EF4-FFF2-40B4-BE49-F238E27FC236}">
                <a16:creationId xmlns:a16="http://schemas.microsoft.com/office/drawing/2014/main" id="{B2AA8243-DF61-49D3-AF6E-CFB0A15AB46A}"/>
              </a:ext>
            </a:extLst>
          </p:cNvPr>
          <p:cNvSpPr/>
          <p:nvPr/>
        </p:nvSpPr>
        <p:spPr>
          <a:xfrm>
            <a:off x="4247290" y="3470128"/>
            <a:ext cx="3007644" cy="73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6" name="TextBox 6">
            <a:extLst>
              <a:ext uri="{FF2B5EF4-FFF2-40B4-BE49-F238E27FC236}">
                <a16:creationId xmlns:a16="http://schemas.microsoft.com/office/drawing/2014/main" id="{C566048C-0ECD-4064-828B-3F17130DCC0D}"/>
              </a:ext>
            </a:extLst>
          </p:cNvPr>
          <p:cNvSpPr txBox="1"/>
          <p:nvPr/>
        </p:nvSpPr>
        <p:spPr>
          <a:xfrm>
            <a:off x="4474519" y="3007479"/>
            <a:ext cx="150820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dirty="0"/>
              <a:t>SOURCE</a:t>
            </a:r>
          </a:p>
        </p:txBody>
      </p:sp>
      <p:sp>
        <p:nvSpPr>
          <p:cNvPr id="17" name="TextBox 7">
            <a:extLst>
              <a:ext uri="{FF2B5EF4-FFF2-40B4-BE49-F238E27FC236}">
                <a16:creationId xmlns:a16="http://schemas.microsoft.com/office/drawing/2014/main" id="{A3389B14-F051-4CAD-A89B-14BBCCE64B49}"/>
              </a:ext>
            </a:extLst>
          </p:cNvPr>
          <p:cNvSpPr txBox="1"/>
          <p:nvPr/>
        </p:nvSpPr>
        <p:spPr>
          <a:xfrm>
            <a:off x="5440218" y="3019970"/>
            <a:ext cx="12880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dirty="0"/>
              <a:t>DESTINATION</a:t>
            </a:r>
            <a:endParaRPr lang="en-IN" sz="1100" dirty="0"/>
          </a:p>
        </p:txBody>
      </p:sp>
      <p:sp>
        <p:nvSpPr>
          <p:cNvPr id="18" name="TextBox 8">
            <a:extLst>
              <a:ext uri="{FF2B5EF4-FFF2-40B4-BE49-F238E27FC236}">
                <a16:creationId xmlns:a16="http://schemas.microsoft.com/office/drawing/2014/main" id="{7CA415C5-B292-417B-A4E5-3D76F8219E7B}"/>
              </a:ext>
            </a:extLst>
          </p:cNvPr>
          <p:cNvSpPr txBox="1"/>
          <p:nvPr/>
        </p:nvSpPr>
        <p:spPr>
          <a:xfrm>
            <a:off x="6870424" y="3019970"/>
            <a:ext cx="61660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dirty="0"/>
              <a:t>DATE</a:t>
            </a:r>
          </a:p>
        </p:txBody>
      </p:sp>
      <p:cxnSp>
        <p:nvCxnSpPr>
          <p:cNvPr id="19" name="Straight Arrow Connector 18">
            <a:extLst>
              <a:ext uri="{FF2B5EF4-FFF2-40B4-BE49-F238E27FC236}">
                <a16:creationId xmlns:a16="http://schemas.microsoft.com/office/drawing/2014/main" id="{A9791D31-DDB3-42B3-9383-93E7FBC7C313}"/>
              </a:ext>
            </a:extLst>
          </p:cNvPr>
          <p:cNvCxnSpPr>
            <a:cxnSpLocks/>
          </p:cNvCxnSpPr>
          <p:nvPr/>
        </p:nvCxnSpPr>
        <p:spPr>
          <a:xfrm>
            <a:off x="4957531" y="3238987"/>
            <a:ext cx="420895" cy="4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DB4798-3C4C-4A9A-B70E-4A84B7B6DCB5}"/>
              </a:ext>
            </a:extLst>
          </p:cNvPr>
          <p:cNvCxnSpPr>
            <a:cxnSpLocks/>
          </p:cNvCxnSpPr>
          <p:nvPr/>
        </p:nvCxnSpPr>
        <p:spPr>
          <a:xfrm>
            <a:off x="5953763" y="3297006"/>
            <a:ext cx="28963" cy="72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01262A5-CC15-4919-92BA-7EA2AA0B8772}"/>
              </a:ext>
            </a:extLst>
          </p:cNvPr>
          <p:cNvCxnSpPr>
            <a:stCxn id="18" idx="2"/>
          </p:cNvCxnSpPr>
          <p:nvPr/>
        </p:nvCxnSpPr>
        <p:spPr>
          <a:xfrm flipH="1" flipV="1">
            <a:off x="6555221" y="3283585"/>
            <a:ext cx="623504" cy="4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1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1256</TotalTime>
  <Words>1694</Words>
  <Application>Microsoft Office PowerPoint</Application>
  <PresentationFormat>Widescreen</PresentationFormat>
  <Paragraphs>194</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vt:lpstr>
      <vt:lpstr>Calibri</vt:lpstr>
      <vt:lpstr>NexusSerif</vt:lpstr>
      <vt:lpstr>Roboto</vt:lpstr>
      <vt:lpstr>Trebuchet MS</vt:lpstr>
      <vt:lpstr>Wingdings 3</vt:lpstr>
      <vt:lpstr>Facet</vt:lpstr>
      <vt:lpstr> ELL-880 Social Network Analysis of Aviation Networks(India) </vt:lpstr>
      <vt:lpstr>   Problem Statement </vt:lpstr>
      <vt:lpstr>Problem Statement Continued</vt:lpstr>
      <vt:lpstr>                Links to Extract Data</vt:lpstr>
      <vt:lpstr>               Tentative Steps</vt:lpstr>
      <vt:lpstr>                 Data Extraction(Web Scraping)</vt:lpstr>
      <vt:lpstr>Contd.</vt:lpstr>
      <vt:lpstr>Contd..</vt:lpstr>
      <vt:lpstr>PowerPoint Presentation</vt:lpstr>
      <vt:lpstr>PowerPoint Presentation</vt:lpstr>
      <vt:lpstr>PowerPoint Presentation</vt:lpstr>
      <vt:lpstr>Code snippet of our scrapping code</vt:lpstr>
      <vt:lpstr>Contd..</vt:lpstr>
      <vt:lpstr>Visualizations on Gephi </vt:lpstr>
      <vt:lpstr>               Non Stop Flights</vt:lpstr>
      <vt:lpstr>Degree Distributions</vt:lpstr>
      <vt:lpstr>                     Degree Data         </vt:lpstr>
      <vt:lpstr>Charts representing Betweeness Centrality</vt:lpstr>
      <vt:lpstr>                 Modularity Class</vt:lpstr>
      <vt:lpstr>                 Modularity classes</vt:lpstr>
      <vt:lpstr>                Price Indicators (Costliest red,Blue being cheapest)</vt:lpstr>
      <vt:lpstr>Flight Price &gt; 10k</vt:lpstr>
      <vt:lpstr>&lt;3k(UDAN flights)</vt:lpstr>
      <vt:lpstr>Few Observations </vt:lpstr>
      <vt:lpstr>At most 15 flights routes</vt:lpstr>
      <vt:lpstr>At least 15 flights</vt:lpstr>
      <vt:lpstr>Contd…</vt:lpstr>
      <vt:lpstr>                      UDAN</vt:lpstr>
      <vt:lpstr>Difficulties with UDAN :</vt:lpstr>
      <vt:lpstr>                  GDP and Air Traffic</vt:lpstr>
      <vt:lpstr>Conclusions : Footfalls as Marker of Economic Growth</vt:lpstr>
      <vt:lpstr>Case Studies on International Relationship</vt:lpstr>
      <vt:lpstr>Contd..</vt:lpstr>
      <vt:lpstr>                  Unstable Ties</vt:lpstr>
      <vt:lpstr>Case Study : Flight Competition</vt:lpstr>
      <vt:lpstr>Contd..</vt:lpstr>
      <vt:lpstr>                        BIAL</vt:lpstr>
      <vt:lpstr>PowerPoint Presentation</vt:lpstr>
      <vt:lpstr>       Conclusions</vt:lpstr>
      <vt:lpstr>Cheapest Route Evaluation</vt:lpstr>
      <vt:lpstr>Conclusions :</vt:lpstr>
      <vt:lpstr>Contd..</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 Proposal ELL-880 Social Network Analysis</dc:title>
  <dc:creator>Anand Sinha</dc:creator>
  <cp:lastModifiedBy>Chandragupta</cp:lastModifiedBy>
  <cp:revision>68</cp:revision>
  <dcterms:created xsi:type="dcterms:W3CDTF">2020-11-20T17:37:47Z</dcterms:created>
  <dcterms:modified xsi:type="dcterms:W3CDTF">2021-01-18T20:38:57Z</dcterms:modified>
</cp:coreProperties>
</file>