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5B9700B-BCA1-4083-8C81-742F308E33D8}">
  <a:tblStyle styleId="{B5B9700B-BCA1-4083-8C81-742F308E33D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One line about smart homes -&gt; setting of different sensors, controllers, and actuators. Idea is that the controller send commands to devices to act on. In the near future,the user should not have to intervene. Device will communicate with each other. In such a situation we want to make sure that the controllers make the right decisions -&gt; example</a:t>
            </a:r>
          </a:p>
          <a:p>
            <a:pPr lvl="0" rtl="0">
              <a:spcBef>
                <a:spcPts val="0"/>
              </a:spcBef>
              <a:buNone/>
            </a:pPr>
            <a:r>
              <a:t/>
            </a:r>
            <a:endParaRPr/>
          </a:p>
          <a:p>
            <a:pPr lvl="0">
              <a:spcBef>
                <a:spcPts val="0"/>
              </a:spcBef>
              <a:buNone/>
            </a:pPr>
            <a:r>
              <a:rPr lang="en"/>
              <a:t>Let’s look at the problem we are trying to address. Imagine we have a smart garage door.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checkExecutabilityAndSend is inside update()</a:t>
            </a:r>
          </a:p>
          <a:p>
            <a:pPr lvl="0" rtl="0">
              <a:spcBef>
                <a:spcPts val="0"/>
              </a:spcBef>
              <a:buNone/>
            </a:pPr>
            <a:r>
              <a:rPr lang="en"/>
              <a:t>Command is in the policy file</a:t>
            </a:r>
          </a:p>
          <a:p>
            <a:pPr lvl="0" rtl="0">
              <a:spcBef>
                <a:spcPts val="0"/>
              </a:spcBef>
              <a:buNone/>
            </a:pPr>
            <a:r>
              <a:rPr lang="en"/>
              <a:t>Sensors correspond to the command according to the policy</a:t>
            </a:r>
          </a:p>
          <a:p>
            <a:pPr lvl="0" rtl="0">
              <a:spcBef>
                <a:spcPts val="0"/>
              </a:spcBef>
              <a:buNone/>
            </a:pPr>
            <a:r>
              <a:rPr lang="en"/>
              <a:t>Values of the sensors are correct</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checkExecutabilityAndSend is inside update()</a:t>
            </a:r>
          </a:p>
          <a:p>
            <a:pPr lvl="0" rtl="0">
              <a:spcBef>
                <a:spcPts val="0"/>
              </a:spcBef>
              <a:buNone/>
            </a:pPr>
            <a:r>
              <a:rPr lang="en"/>
              <a:t>Command is in the policy file</a:t>
            </a:r>
          </a:p>
          <a:p>
            <a:pPr lvl="0" rtl="0">
              <a:spcBef>
                <a:spcPts val="0"/>
              </a:spcBef>
              <a:buNone/>
            </a:pPr>
            <a:r>
              <a:rPr lang="en"/>
              <a:t>Sensors correspond to the command according to the policy</a:t>
            </a:r>
          </a:p>
          <a:p>
            <a:pPr lvl="0" rtl="0">
              <a:spcBef>
                <a:spcPts val="0"/>
              </a:spcBef>
              <a:buNone/>
            </a:pPr>
            <a:r>
              <a:rPr lang="en"/>
              <a:t>Values of the sensors are correct</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checkExecutabilityAndSend is inside update()</a:t>
            </a:r>
          </a:p>
          <a:p>
            <a:pPr lvl="0" rtl="0">
              <a:spcBef>
                <a:spcPts val="0"/>
              </a:spcBef>
              <a:buNone/>
            </a:pPr>
            <a:r>
              <a:rPr lang="en"/>
              <a:t>Command is in the policy file</a:t>
            </a:r>
          </a:p>
          <a:p>
            <a:pPr lvl="0" rtl="0">
              <a:spcBef>
                <a:spcPts val="0"/>
              </a:spcBef>
              <a:buNone/>
            </a:pPr>
            <a:r>
              <a:rPr lang="en"/>
              <a:t>Sensors correspond to the command according to the policy</a:t>
            </a:r>
          </a:p>
          <a:p>
            <a:pPr lvl="0" rtl="0">
              <a:spcBef>
                <a:spcPts val="0"/>
              </a:spcBef>
              <a:buNone/>
            </a:pPr>
            <a:r>
              <a:rPr lang="en"/>
              <a:t>Values of the sensors are correct</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checkExecutabilityAndSend is inside update()</a:t>
            </a:r>
          </a:p>
          <a:p>
            <a:pPr lvl="0" rtl="0">
              <a:spcBef>
                <a:spcPts val="0"/>
              </a:spcBef>
              <a:buNone/>
            </a:pPr>
            <a:r>
              <a:rPr lang="en"/>
              <a:t>Command is in the policy file</a:t>
            </a:r>
          </a:p>
          <a:p>
            <a:pPr lvl="0" rtl="0">
              <a:spcBef>
                <a:spcPts val="0"/>
              </a:spcBef>
              <a:buNone/>
            </a:pPr>
            <a:r>
              <a:rPr lang="en"/>
              <a:t>Sensors correspond to the command according to the policy</a:t>
            </a:r>
          </a:p>
          <a:p>
            <a:pPr lvl="0" rtl="0">
              <a:spcBef>
                <a:spcPts val="0"/>
              </a:spcBef>
              <a:buNone/>
            </a:pPr>
            <a:r>
              <a:rPr lang="en"/>
              <a:t>Values of the sensors are correct</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checkExecutabilityAndSend is inside update()</a:t>
            </a:r>
          </a:p>
          <a:p>
            <a:pPr lvl="0" rtl="0">
              <a:spcBef>
                <a:spcPts val="0"/>
              </a:spcBef>
              <a:buNone/>
            </a:pPr>
            <a:r>
              <a:rPr lang="en"/>
              <a:t>Command is in the policy file</a:t>
            </a:r>
          </a:p>
          <a:p>
            <a:pPr lvl="0" rtl="0">
              <a:spcBef>
                <a:spcPts val="0"/>
              </a:spcBef>
              <a:buNone/>
            </a:pPr>
            <a:r>
              <a:rPr lang="en"/>
              <a:t>Sensors correspond to the command according to the policy</a:t>
            </a:r>
          </a:p>
          <a:p>
            <a:pPr lvl="0" rtl="0">
              <a:spcBef>
                <a:spcPts val="0"/>
              </a:spcBef>
              <a:buNone/>
            </a:pPr>
            <a:r>
              <a:rPr lang="en"/>
              <a:t>Values of the sensors are correct</a:t>
            </a:r>
          </a:p>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Abstract architecture for designing smart homes. All existing platforms are closed sourced, therefore decided to implement a simulation and work on the security of that simulation </a:t>
            </a:r>
          </a:p>
          <a:p>
            <a:pPr lvl="0" rtl="0">
              <a:spcBef>
                <a:spcPts val="0"/>
              </a:spcBef>
              <a:buNone/>
            </a:pPr>
            <a:r>
              <a:t/>
            </a:r>
            <a:endParaRPr/>
          </a:p>
          <a:p>
            <a:pPr lvl="0" rtl="0">
              <a:spcBef>
                <a:spcPts val="0"/>
              </a:spcBef>
              <a:buNone/>
            </a:pPr>
            <a:r>
              <a:t/>
            </a:r>
            <a:endParaRPr/>
          </a:p>
          <a:p>
            <a:pPr lvl="0">
              <a:spcBef>
                <a:spcPts val="0"/>
              </a:spcBef>
              <a:buNone/>
            </a:pPr>
            <a:r>
              <a:rPr lang="en"/>
              <a:t>Based on the motivation, we  have three kinds of devices …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1" lang="en" sz="1800">
                <a:solidFill>
                  <a:schemeClr val="dk2"/>
                </a:solidFill>
              </a:rPr>
              <a:t>End users: </a:t>
            </a:r>
            <a:r>
              <a:rPr lang="en" sz="1400">
                <a:solidFill>
                  <a:schemeClr val="dk2"/>
                </a:solidFill>
              </a:rPr>
              <a:t>Buy apps, hubs and devices from platform providers and third-party device manufacturers</a:t>
            </a:r>
          </a:p>
          <a:p>
            <a:pPr lvl="0" rtl="0">
              <a:lnSpc>
                <a:spcPct val="115000"/>
              </a:lnSpc>
              <a:spcBef>
                <a:spcPts val="0"/>
              </a:spcBef>
              <a:spcAft>
                <a:spcPts val="1600"/>
              </a:spcAft>
              <a:buNone/>
            </a:pPr>
            <a:r>
              <a:rPr lang="en" sz="1400">
                <a:solidFill>
                  <a:schemeClr val="dk2"/>
                </a:solidFill>
              </a:rPr>
              <a:t>Examples: watchdog -&gt; EFF, platform providers -&gt; apple homekit, third-party -&gt; withings (smart scales)</a:t>
            </a:r>
          </a:p>
          <a:p>
            <a:pPr lvl="0" rtl="0">
              <a:lnSpc>
                <a:spcPct val="115000"/>
              </a:lnSpc>
              <a:spcBef>
                <a:spcPts val="0"/>
              </a:spcBef>
              <a:spcAft>
                <a:spcPts val="1600"/>
              </a:spcAft>
              <a:buNone/>
            </a:pPr>
            <a:r>
              <a:t/>
            </a:r>
            <a:endParaRPr sz="1400">
              <a:solidFill>
                <a:schemeClr val="dk2"/>
              </a:solidFill>
            </a:endParaRPr>
          </a:p>
          <a:p>
            <a:pPr lvl="0" rtl="0">
              <a:lnSpc>
                <a:spcPct val="115000"/>
              </a:lnSpc>
              <a:spcBef>
                <a:spcPts val="0"/>
              </a:spcBef>
              <a:spcAft>
                <a:spcPts val="1600"/>
              </a:spcAft>
              <a:buNone/>
            </a:pPr>
            <a:r>
              <a:rPr lang="en" sz="1400">
                <a:solidFill>
                  <a:schemeClr val="dk2"/>
                </a:solidFill>
              </a:rPr>
              <a:t>Who is doing the verification? Analysis of organizations involved in the smart home business (our own model)</a:t>
            </a:r>
          </a:p>
          <a:p>
            <a:pPr lvl="0" rtl="0">
              <a:lnSpc>
                <a:spcPct val="115000"/>
              </a:lnSpc>
              <a:spcBef>
                <a:spcPts val="0"/>
              </a:spcBef>
              <a:spcAft>
                <a:spcPts val="1600"/>
              </a:spcAft>
              <a:buNone/>
            </a:pPr>
            <a:r>
              <a:t/>
            </a:r>
            <a:endParaRPr sz="1400">
              <a:solidFill>
                <a:schemeClr val="dk2"/>
              </a:solidFill>
            </a:endParaRPr>
          </a:p>
          <a:p>
            <a:pPr lvl="0" rtl="0">
              <a:lnSpc>
                <a:spcPct val="115000"/>
              </a:lnSpc>
              <a:spcBef>
                <a:spcPts val="0"/>
              </a:spcBef>
              <a:spcAft>
                <a:spcPts val="1600"/>
              </a:spcAft>
              <a:buNone/>
            </a:pPr>
            <a:r>
              <a:rPr lang="en" sz="1400">
                <a:solidFill>
                  <a:schemeClr val="dk2"/>
                </a:solidFill>
              </a:rPr>
              <a:t>Currently there is no existing standard model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 controllers developed by third-party manufacturers are untrusted, could have malicious code or are compromised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10.png"/><Relationship Id="rId5" Type="http://schemas.openxmlformats.org/officeDocument/2006/relationships/image" Target="../media/image04.png"/><Relationship Id="rId6" Type="http://schemas.openxmlformats.org/officeDocument/2006/relationships/image" Target="../media/image05.png"/><Relationship Id="rId7"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10.png"/><Relationship Id="rId6" Type="http://schemas.openxmlformats.org/officeDocument/2006/relationships/image" Target="../media/image04.png"/><Relationship Id="rId7"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jpg"/><Relationship Id="rId5" Type="http://schemas.openxmlformats.org/officeDocument/2006/relationships/image" Target="../media/image10.png"/><Relationship Id="rId6" Type="http://schemas.openxmlformats.org/officeDocument/2006/relationships/image" Target="../media/image05.png"/><Relationship Id="rId7"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2.jpg"/><Relationship Id="rId10" Type="http://schemas.openxmlformats.org/officeDocument/2006/relationships/image" Target="../media/image12.png"/><Relationship Id="rId9" Type="http://schemas.openxmlformats.org/officeDocument/2006/relationships/image" Target="../media/image04.png"/><Relationship Id="rId5" Type="http://schemas.openxmlformats.org/officeDocument/2006/relationships/image" Target="../media/image06.png"/><Relationship Id="rId6" Type="http://schemas.openxmlformats.org/officeDocument/2006/relationships/image" Target="../media/image10.png"/><Relationship Id="rId7" Type="http://schemas.openxmlformats.org/officeDocument/2006/relationships/image" Target="../media/image05.png"/><Relationship Id="rId8"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04.png"/><Relationship Id="rId5"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84875" y="602775"/>
            <a:ext cx="8520600" cy="1680600"/>
          </a:xfrm>
          <a:prstGeom prst="rect">
            <a:avLst/>
          </a:prstGeom>
        </p:spPr>
        <p:txBody>
          <a:bodyPr anchorCtr="0" anchor="b" bIns="91425" lIns="91425" rIns="91425" tIns="91425">
            <a:noAutofit/>
          </a:bodyPr>
          <a:lstStyle/>
          <a:p>
            <a:pPr lvl="0" rtl="0">
              <a:spcBef>
                <a:spcPts val="0"/>
              </a:spcBef>
              <a:buNone/>
            </a:pPr>
            <a:r>
              <a:rPr lang="en"/>
              <a:t>Verifying Security for </a:t>
            </a:r>
          </a:p>
          <a:p>
            <a:pPr lvl="0">
              <a:spcBef>
                <a:spcPts val="0"/>
              </a:spcBef>
              <a:buNone/>
            </a:pPr>
            <a:r>
              <a:rPr lang="en"/>
              <a:t>Smart Homes</a:t>
            </a:r>
          </a:p>
        </p:txBody>
      </p:sp>
      <p:sp>
        <p:nvSpPr>
          <p:cNvPr id="55" name="Shape 55"/>
          <p:cNvSpPr txBox="1"/>
          <p:nvPr>
            <p:ph idx="1" type="subTitle"/>
          </p:nvPr>
        </p:nvSpPr>
        <p:spPr>
          <a:xfrm>
            <a:off x="387900" y="2769300"/>
            <a:ext cx="8520600" cy="1477200"/>
          </a:xfrm>
          <a:prstGeom prst="rect">
            <a:avLst/>
          </a:prstGeom>
        </p:spPr>
        <p:txBody>
          <a:bodyPr anchorCtr="0" anchor="t" bIns="91425" lIns="91425" rIns="91425" tIns="91425">
            <a:noAutofit/>
          </a:bodyPr>
          <a:lstStyle/>
          <a:p>
            <a:pPr lvl="0" rtl="0">
              <a:spcBef>
                <a:spcPts val="0"/>
              </a:spcBef>
              <a:buNone/>
            </a:pPr>
            <a:r>
              <a:rPr lang="en"/>
              <a:t>CSE 564 project</a:t>
            </a:r>
          </a:p>
          <a:p>
            <a:pPr lvl="0" rtl="0">
              <a:spcBef>
                <a:spcPts val="0"/>
              </a:spcBef>
              <a:buNone/>
            </a:pPr>
            <a:r>
              <a:rPr lang="en" sz="1800"/>
              <a:t>03-14-2016</a:t>
            </a:r>
          </a:p>
          <a:p>
            <a:pPr lvl="0" rtl="0">
              <a:spcBef>
                <a:spcPts val="0"/>
              </a:spcBef>
              <a:buNone/>
            </a:pPr>
            <a:r>
              <a:t/>
            </a:r>
            <a:endParaRPr sz="600"/>
          </a:p>
          <a:p>
            <a:pPr lvl="0" rtl="0">
              <a:spcBef>
                <a:spcPts val="0"/>
              </a:spcBef>
              <a:buNone/>
            </a:pPr>
            <a:r>
              <a:t/>
            </a:r>
            <a:endParaRPr sz="600"/>
          </a:p>
          <a:p>
            <a:pPr lvl="0" rtl="0">
              <a:spcBef>
                <a:spcPts val="0"/>
              </a:spcBef>
              <a:buNone/>
            </a:pPr>
            <a:r>
              <a:t/>
            </a:r>
            <a:endParaRPr/>
          </a:p>
          <a:p>
            <a:pPr lvl="0">
              <a:spcBef>
                <a:spcPts val="0"/>
              </a:spcBef>
              <a:buNone/>
            </a:pPr>
            <a:r>
              <a:rPr lang="en"/>
              <a:t>Chandrakana Nandi, Jeanette Daum</a:t>
            </a:r>
          </a:p>
        </p:txBody>
      </p:sp>
      <p:pic>
        <p:nvPicPr>
          <p:cNvPr id="56" name="Shape 56"/>
          <p:cNvPicPr preferRelativeResize="0"/>
          <p:nvPr/>
        </p:nvPicPr>
        <p:blipFill>
          <a:blip r:embed="rId3">
            <a:alphaModFix/>
          </a:blip>
          <a:stretch>
            <a:fillRect/>
          </a:stretch>
        </p:blipFill>
        <p:spPr>
          <a:xfrm>
            <a:off x="352700" y="1823785"/>
            <a:ext cx="2119726" cy="2084775"/>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Security policies</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50000"/>
              </a:lnSpc>
              <a:spcBef>
                <a:spcPts val="0"/>
              </a:spcBef>
              <a:buChar char="❏"/>
            </a:pPr>
            <a:r>
              <a:rPr lang="en"/>
              <a:t>Dependency policy</a:t>
            </a:r>
          </a:p>
          <a:p>
            <a:pPr indent="-228600" lvl="1" marL="914400" rtl="0">
              <a:lnSpc>
                <a:spcPct val="150000"/>
              </a:lnSpc>
              <a:spcBef>
                <a:spcPts val="0"/>
              </a:spcBef>
              <a:buChar char="❏"/>
            </a:pPr>
            <a:r>
              <a:rPr lang="en"/>
              <a:t>Commands are sent by controllers under correct sensor values</a:t>
            </a:r>
          </a:p>
          <a:p>
            <a:pPr indent="-228600" lvl="0" marL="457200" rtl="0">
              <a:lnSpc>
                <a:spcPct val="150000"/>
              </a:lnSpc>
              <a:spcBef>
                <a:spcPts val="0"/>
              </a:spcBef>
              <a:buChar char="❏"/>
            </a:pPr>
            <a:r>
              <a:rPr lang="en"/>
              <a:t>Control policy</a:t>
            </a:r>
          </a:p>
          <a:p>
            <a:pPr indent="-228600" lvl="1" marL="914400" rtl="0">
              <a:lnSpc>
                <a:spcPct val="150000"/>
              </a:lnSpc>
              <a:spcBef>
                <a:spcPts val="0"/>
              </a:spcBef>
              <a:buChar char="❏"/>
            </a:pPr>
            <a:r>
              <a:rPr lang="en"/>
              <a:t>Controllers send right command to only those dumb-devices they can control</a:t>
            </a:r>
          </a:p>
          <a:p>
            <a:pPr indent="-228600" lvl="0" marL="457200" rtl="0">
              <a:lnSpc>
                <a:spcPct val="150000"/>
              </a:lnSpc>
              <a:spcBef>
                <a:spcPts val="0"/>
              </a:spcBef>
              <a:buChar char="❏"/>
            </a:pPr>
            <a:r>
              <a:rPr lang="en"/>
              <a:t>Information flow policy</a:t>
            </a:r>
          </a:p>
          <a:p>
            <a:pPr indent="-228600" lvl="1" marL="914400" rtl="0">
              <a:lnSpc>
                <a:spcPct val="150000"/>
              </a:lnSpc>
              <a:spcBef>
                <a:spcPts val="0"/>
              </a:spcBef>
              <a:buChar char="❏"/>
            </a:pPr>
            <a:r>
              <a:rPr lang="en"/>
              <a:t>Sensitive information is not sent to the cloud without user permission and/or anonymization</a:t>
            </a:r>
          </a:p>
          <a:p>
            <a:pPr indent="-228600" lvl="0" marL="457200" rtl="0">
              <a:lnSpc>
                <a:spcPct val="150000"/>
              </a:lnSpc>
              <a:spcBef>
                <a:spcPts val="0"/>
              </a:spcBef>
              <a:buChar char="❏"/>
            </a:pPr>
            <a:r>
              <a:rPr lang="en"/>
              <a:t>Temporal policy</a:t>
            </a:r>
          </a:p>
          <a:p>
            <a:pPr indent="-228600" lvl="1" marL="914400" rtl="0">
              <a:lnSpc>
                <a:spcPct val="150000"/>
              </a:lnSpc>
              <a:spcBef>
                <a:spcPts val="0"/>
              </a:spcBef>
              <a:buChar char="❏"/>
            </a:pPr>
            <a:r>
              <a:rPr lang="en"/>
              <a:t>Events respect the order in which they are supposed to happen: air-conditioner should turn on </a:t>
            </a:r>
            <a:r>
              <a:rPr lang="en" u="sng"/>
              <a:t>after</a:t>
            </a:r>
            <a:r>
              <a:rPr lang="en"/>
              <a:t> windows are closed</a:t>
            </a:r>
          </a:p>
        </p:txBody>
      </p:sp>
      <p:sp>
        <p:nvSpPr>
          <p:cNvPr id="190" name="Shape 1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latin typeface="Arial"/>
                <a:ea typeface="Arial"/>
                <a:cs typeface="Arial"/>
                <a:sym typeface="Arial"/>
              </a:rPr>
              <a:t>‹#›</a:t>
            </a:fld>
          </a:p>
        </p:txBody>
      </p:sp>
      <p:sp>
        <p:nvSpPr>
          <p:cNvPr id="191" name="Shape 191"/>
          <p:cNvSpPr/>
          <p:nvPr/>
        </p:nvSpPr>
        <p:spPr>
          <a:xfrm>
            <a:off x="183150" y="1121800"/>
            <a:ext cx="6982800" cy="816300"/>
          </a:xfrm>
          <a:prstGeom prst="roundRect">
            <a:avLst>
              <a:gd fmla="val 16667" name="adj"/>
            </a:avLst>
          </a:prstGeom>
          <a:noFill/>
          <a:ln cap="flat" cmpd="sng" w="28575">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Dependency policies</a:t>
            </a:r>
          </a:p>
        </p:txBody>
      </p:sp>
      <p:sp>
        <p:nvSpPr>
          <p:cNvPr id="197" name="Shape 19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SzPct val="100000"/>
              <a:buChar char="❏"/>
            </a:pPr>
            <a:r>
              <a:rPr b="1" lang="en" sz="1400"/>
              <a:t>The garage door opens if and only if it is closed, the owner is inside the car, and the car is either approaching nearby or running within the garage.</a:t>
            </a:r>
          </a:p>
          <a:p>
            <a:pPr indent="-317500" lvl="1" marL="914400" rtl="0">
              <a:spcBef>
                <a:spcPts val="0"/>
              </a:spcBef>
              <a:buSzPct val="100000"/>
              <a:buChar char="❏"/>
            </a:pPr>
            <a:r>
              <a:rPr lang="en" sz="1400">
                <a:solidFill>
                  <a:srgbClr val="FF0000"/>
                </a:solidFill>
              </a:rPr>
              <a:t>GARAGEDOOR</a:t>
            </a:r>
            <a:r>
              <a:rPr lang="en">
                <a:solidFill>
                  <a:srgbClr val="FF0000"/>
                </a:solidFill>
              </a:rPr>
              <a:t>_</a:t>
            </a:r>
            <a:r>
              <a:rPr lang="en" sz="1400">
                <a:solidFill>
                  <a:srgbClr val="FF0000"/>
                </a:solidFill>
              </a:rPr>
              <a:t>CONTROLLER</a:t>
            </a:r>
            <a:r>
              <a:rPr lang="en" sz="1400"/>
              <a:t> </a:t>
            </a:r>
            <a:r>
              <a:rPr b="1" lang="en" sz="1400"/>
              <a:t>sends</a:t>
            </a:r>
            <a:r>
              <a:rPr lang="en" sz="1400"/>
              <a:t> </a:t>
            </a:r>
            <a:r>
              <a:rPr i="1" lang="en" sz="1400">
                <a:solidFill>
                  <a:srgbClr val="38761D"/>
                </a:solidFill>
              </a:rPr>
              <a:t>open</a:t>
            </a:r>
            <a:r>
              <a:rPr i="1" lang="en">
                <a:solidFill>
                  <a:srgbClr val="38761D"/>
                </a:solidFill>
              </a:rPr>
              <a:t>_</a:t>
            </a:r>
            <a:r>
              <a:rPr i="1" lang="en" sz="1400">
                <a:solidFill>
                  <a:srgbClr val="38761D"/>
                </a:solidFill>
              </a:rPr>
              <a:t>garagedoor</a:t>
            </a:r>
            <a:r>
              <a:rPr lang="en" sz="1400"/>
              <a:t> ⇔ (¬</a:t>
            </a:r>
            <a:r>
              <a:rPr lang="en" sz="1400">
                <a:solidFill>
                  <a:srgbClr val="0000FF"/>
                </a:solidFill>
              </a:rPr>
              <a:t>IS</a:t>
            </a:r>
            <a:r>
              <a:rPr lang="en">
                <a:solidFill>
                  <a:srgbClr val="0000FF"/>
                </a:solidFill>
              </a:rPr>
              <a:t>_</a:t>
            </a:r>
            <a:r>
              <a:rPr lang="en" sz="1400">
                <a:solidFill>
                  <a:srgbClr val="0000FF"/>
                </a:solidFill>
              </a:rPr>
              <a:t>GARAGE</a:t>
            </a:r>
            <a:r>
              <a:rPr lang="en">
                <a:solidFill>
                  <a:srgbClr val="0000FF"/>
                </a:solidFill>
              </a:rPr>
              <a:t>_</a:t>
            </a:r>
            <a:r>
              <a:rPr lang="en" sz="1400">
                <a:solidFill>
                  <a:srgbClr val="0000FF"/>
                </a:solidFill>
              </a:rPr>
              <a:t>OPEN</a:t>
            </a:r>
            <a:r>
              <a:rPr lang="en" sz="1400"/>
              <a:t>) ∧ ((¬</a:t>
            </a:r>
            <a:r>
              <a:rPr lang="en" sz="1400">
                <a:solidFill>
                  <a:srgbClr val="0000FF"/>
                </a:solidFill>
              </a:rPr>
              <a:t>IS_CAR</a:t>
            </a:r>
            <a:r>
              <a:rPr lang="en">
                <a:solidFill>
                  <a:srgbClr val="0000FF"/>
                </a:solidFill>
              </a:rPr>
              <a:t>_</a:t>
            </a:r>
            <a:r>
              <a:rPr lang="en" sz="1400">
                <a:solidFill>
                  <a:srgbClr val="0000FF"/>
                </a:solidFill>
              </a:rPr>
              <a:t>INSIDE</a:t>
            </a:r>
            <a:r>
              <a:rPr lang="en">
                <a:solidFill>
                  <a:srgbClr val="0000FF"/>
                </a:solidFill>
              </a:rPr>
              <a:t>_</a:t>
            </a:r>
            <a:r>
              <a:rPr lang="en" sz="1400">
                <a:solidFill>
                  <a:srgbClr val="0000FF"/>
                </a:solidFill>
              </a:rPr>
              <a:t>GARAGE</a:t>
            </a:r>
            <a:r>
              <a:rPr lang="en"/>
              <a:t> </a:t>
            </a:r>
            <a:r>
              <a:rPr lang="en" sz="1400"/>
              <a:t>∧ </a:t>
            </a:r>
            <a:r>
              <a:rPr lang="en" sz="1400">
                <a:solidFill>
                  <a:srgbClr val="0000FF"/>
                </a:solidFill>
              </a:rPr>
              <a:t>CAR</a:t>
            </a:r>
            <a:r>
              <a:rPr lang="en">
                <a:solidFill>
                  <a:srgbClr val="0000FF"/>
                </a:solidFill>
              </a:rPr>
              <a:t>_</a:t>
            </a:r>
            <a:r>
              <a:rPr lang="en" sz="1400">
                <a:solidFill>
                  <a:srgbClr val="0000FF"/>
                </a:solidFill>
              </a:rPr>
              <a:t>DISTANCE ≤ “50m”</a:t>
            </a:r>
            <a:r>
              <a:rPr lang="en" sz="1400"/>
              <a:t> ∧ </a:t>
            </a:r>
            <a:r>
              <a:rPr lang="en" sz="1400">
                <a:solidFill>
                  <a:srgbClr val="0000FF"/>
                </a:solidFill>
              </a:rPr>
              <a:t>CAR</a:t>
            </a:r>
            <a:r>
              <a:rPr lang="en">
                <a:solidFill>
                  <a:srgbClr val="0000FF"/>
                </a:solidFill>
              </a:rPr>
              <a:t>_</a:t>
            </a:r>
            <a:r>
              <a:rPr lang="en" sz="1400">
                <a:solidFill>
                  <a:srgbClr val="0000FF"/>
                </a:solidFill>
              </a:rPr>
              <a:t>SPEED </a:t>
            </a:r>
            <a:r>
              <a:rPr lang="en">
                <a:solidFill>
                  <a:srgbClr val="0000FF"/>
                </a:solidFill>
              </a:rPr>
              <a:t>&gt;</a:t>
            </a:r>
            <a:r>
              <a:rPr lang="en" sz="1400">
                <a:solidFill>
                  <a:srgbClr val="0000FF"/>
                </a:solidFill>
              </a:rPr>
              <a:t> 0</a:t>
            </a:r>
            <a:r>
              <a:rPr lang="en" sz="1400"/>
              <a:t>) ∨</a:t>
            </a:r>
            <a:r>
              <a:rPr lang="en"/>
              <a:t> </a:t>
            </a:r>
            <a:r>
              <a:rPr lang="en" sz="1400"/>
              <a:t>(</a:t>
            </a:r>
            <a:r>
              <a:rPr lang="en" sz="1400">
                <a:solidFill>
                  <a:srgbClr val="0000FF"/>
                </a:solidFill>
              </a:rPr>
              <a:t>IS</a:t>
            </a:r>
            <a:r>
              <a:rPr lang="en">
                <a:solidFill>
                  <a:srgbClr val="0000FF"/>
                </a:solidFill>
              </a:rPr>
              <a:t>_</a:t>
            </a:r>
            <a:r>
              <a:rPr lang="en" sz="1400">
                <a:solidFill>
                  <a:srgbClr val="0000FF"/>
                </a:solidFill>
              </a:rPr>
              <a:t>CAR_INSIDE</a:t>
            </a:r>
            <a:r>
              <a:rPr lang="en">
                <a:solidFill>
                  <a:srgbClr val="0000FF"/>
                </a:solidFill>
              </a:rPr>
              <a:t>_</a:t>
            </a:r>
            <a:r>
              <a:rPr lang="en" sz="1400">
                <a:solidFill>
                  <a:srgbClr val="0000FF"/>
                </a:solidFill>
              </a:rPr>
              <a:t>GARAGE</a:t>
            </a:r>
            <a:r>
              <a:rPr lang="en" sz="1400"/>
              <a:t> ∧ </a:t>
            </a:r>
            <a:r>
              <a:rPr lang="en" sz="1400">
                <a:solidFill>
                  <a:srgbClr val="0000FF"/>
                </a:solidFill>
              </a:rPr>
              <a:t>IS</a:t>
            </a:r>
            <a:r>
              <a:rPr lang="en">
                <a:solidFill>
                  <a:srgbClr val="0000FF"/>
                </a:solidFill>
              </a:rPr>
              <a:t>_</a:t>
            </a:r>
            <a:r>
              <a:rPr lang="en" sz="1400">
                <a:solidFill>
                  <a:srgbClr val="0000FF"/>
                </a:solidFill>
              </a:rPr>
              <a:t>CAR</a:t>
            </a:r>
            <a:r>
              <a:rPr lang="en">
                <a:solidFill>
                  <a:srgbClr val="0000FF"/>
                </a:solidFill>
              </a:rPr>
              <a:t>_</a:t>
            </a:r>
            <a:r>
              <a:rPr lang="en" sz="1400">
                <a:solidFill>
                  <a:srgbClr val="0000FF"/>
                </a:solidFill>
              </a:rPr>
              <a:t>RUNNING</a:t>
            </a:r>
            <a:r>
              <a:rPr lang="en" sz="1400"/>
              <a:t>)) ∧ (</a:t>
            </a:r>
            <a:r>
              <a:rPr lang="en" sz="1400">
                <a:solidFill>
                  <a:srgbClr val="0000FF"/>
                </a:solidFill>
              </a:rPr>
              <a:t>IS</a:t>
            </a:r>
            <a:r>
              <a:rPr lang="en">
                <a:solidFill>
                  <a:srgbClr val="0000FF"/>
                </a:solidFill>
              </a:rPr>
              <a:t>_</a:t>
            </a:r>
            <a:r>
              <a:rPr lang="en" sz="1400">
                <a:solidFill>
                  <a:srgbClr val="0000FF"/>
                </a:solidFill>
              </a:rPr>
              <a:t>OWNER</a:t>
            </a:r>
            <a:r>
              <a:rPr lang="en">
                <a:solidFill>
                  <a:srgbClr val="0000FF"/>
                </a:solidFill>
              </a:rPr>
              <a:t>_</a:t>
            </a:r>
            <a:r>
              <a:rPr lang="en" sz="1400">
                <a:solidFill>
                  <a:srgbClr val="0000FF"/>
                </a:solidFill>
              </a:rPr>
              <a:t>INSIDE</a:t>
            </a:r>
            <a:r>
              <a:rPr lang="en">
                <a:solidFill>
                  <a:srgbClr val="0000FF"/>
                </a:solidFill>
              </a:rPr>
              <a:t>_</a:t>
            </a:r>
            <a:r>
              <a:rPr lang="en" sz="1400">
                <a:solidFill>
                  <a:srgbClr val="0000FF"/>
                </a:solidFill>
              </a:rPr>
              <a:t>CAR</a:t>
            </a:r>
            <a:r>
              <a:rPr lang="en" sz="1400"/>
              <a:t>)</a:t>
            </a:r>
          </a:p>
          <a:p>
            <a:pPr indent="0" lvl="0" marL="457200" rtl="0">
              <a:spcBef>
                <a:spcPts val="0"/>
              </a:spcBef>
              <a:buNone/>
            </a:pPr>
            <a:r>
              <a:t/>
            </a:r>
            <a:endParaRPr/>
          </a:p>
          <a:p>
            <a:pPr indent="-317500" lvl="0" marL="457200" rtl="0">
              <a:spcBef>
                <a:spcPts val="0"/>
              </a:spcBef>
              <a:buSzPct val="100000"/>
              <a:buChar char="❏"/>
            </a:pPr>
            <a:r>
              <a:rPr b="1" lang="en" sz="1400"/>
              <a:t>The laundry machine may start when the doors are closed, the machine is not empty, the clothes are not already clean, and the machine is not already running.</a:t>
            </a:r>
          </a:p>
          <a:p>
            <a:pPr indent="-317500" lvl="0" marL="914400" rtl="0">
              <a:spcBef>
                <a:spcPts val="0"/>
              </a:spcBef>
              <a:buSzPct val="100000"/>
              <a:buChar char="❏"/>
            </a:pPr>
            <a:r>
              <a:rPr lang="en" sz="1400">
                <a:solidFill>
                  <a:srgbClr val="FF0000"/>
                </a:solidFill>
              </a:rPr>
              <a:t>LAUNDRYMACHINE_CONTROLLER</a:t>
            </a:r>
            <a:r>
              <a:rPr lang="en" sz="1400"/>
              <a:t> </a:t>
            </a:r>
            <a:r>
              <a:rPr b="1" lang="en" sz="1400"/>
              <a:t>sends</a:t>
            </a:r>
            <a:r>
              <a:rPr lang="en" sz="1400"/>
              <a:t> </a:t>
            </a:r>
            <a:r>
              <a:rPr i="1" lang="en" sz="1400">
                <a:solidFill>
                  <a:srgbClr val="38761D"/>
                </a:solidFill>
              </a:rPr>
              <a:t>start_washer</a:t>
            </a:r>
            <a:r>
              <a:rPr lang="en" sz="1400"/>
              <a:t> ⇒ (</a:t>
            </a:r>
            <a:r>
              <a:rPr lang="en" sz="1400">
                <a:solidFill>
                  <a:srgbClr val="0000FF"/>
                </a:solidFill>
              </a:rPr>
              <a:t>IS_DOOR_CLOSED</a:t>
            </a:r>
            <a:r>
              <a:rPr lang="en" sz="1400"/>
              <a:t>) ∧ (¬</a:t>
            </a:r>
            <a:r>
              <a:rPr lang="en" sz="1400">
                <a:solidFill>
                  <a:srgbClr val="0000FF"/>
                </a:solidFill>
              </a:rPr>
              <a:t>IS_EMPTY</a:t>
            </a:r>
            <a:r>
              <a:rPr lang="en" sz="1400"/>
              <a:t>) ∧ (¬</a:t>
            </a:r>
            <a:r>
              <a:rPr lang="en" sz="1400">
                <a:solidFill>
                  <a:srgbClr val="0000FF"/>
                </a:solidFill>
              </a:rPr>
              <a:t>IS_CLEAN</a:t>
            </a:r>
            <a:r>
              <a:rPr lang="en" sz="1400"/>
              <a:t>) ∧ (¬</a:t>
            </a:r>
            <a:r>
              <a:rPr lang="en" sz="1400">
                <a:solidFill>
                  <a:srgbClr val="0000FF"/>
                </a:solidFill>
              </a:rPr>
              <a:t>IS_WASHER_ON</a:t>
            </a:r>
            <a:r>
              <a:rPr lang="en" sz="1400"/>
              <a:t>)</a:t>
            </a:r>
          </a:p>
          <a:p>
            <a:pPr lvl="0" rtl="0">
              <a:spcBef>
                <a:spcPts val="0"/>
              </a:spcBef>
              <a:buNone/>
            </a:pPr>
            <a:r>
              <a:t/>
            </a:r>
            <a:endParaRPr/>
          </a:p>
          <a:p>
            <a:pPr lvl="0" rtl="0">
              <a:spcBef>
                <a:spcPts val="0"/>
              </a:spcBef>
              <a:buNone/>
            </a:pPr>
            <a:r>
              <a:t/>
            </a:r>
            <a:endParaRPr sz="1400"/>
          </a:p>
          <a:p>
            <a:pPr lvl="0">
              <a:spcBef>
                <a:spcPts val="0"/>
              </a:spcBef>
              <a:buNone/>
            </a:pPr>
            <a:r>
              <a:t/>
            </a:r>
            <a:endParaRPr sz="1400"/>
          </a:p>
        </p:txBody>
      </p:sp>
      <p:sp>
        <p:nvSpPr>
          <p:cNvPr id="198" name="Shape 1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latin typeface="Arial"/>
                <a:ea typeface="Arial"/>
                <a:cs typeface="Arial"/>
                <a:sym typeface="Arial"/>
              </a:rPr>
              <a:t>‹#›</a:t>
            </a:fld>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Verification</a:t>
            </a:r>
          </a:p>
        </p:txBody>
      </p:sp>
      <p:sp>
        <p:nvSpPr>
          <p:cNvPr id="204" name="Shape 2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05" name="Shape 205"/>
          <p:cNvSpPr txBox="1"/>
          <p:nvPr/>
        </p:nvSpPr>
        <p:spPr>
          <a:xfrm>
            <a:off x="368950" y="1408000"/>
            <a:ext cx="7989900" cy="20376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	 	 	 	</a:t>
            </a:r>
          </a:p>
          <a:p>
            <a:pPr lvl="0" rtl="0">
              <a:spcBef>
                <a:spcPts val="0"/>
              </a:spcBef>
              <a:buNone/>
            </a:pPr>
            <a:r>
              <a:rPr b="1" lang="en" sz="1200">
                <a:solidFill>
                  <a:srgbClr val="7F0055"/>
                </a:solidFill>
                <a:latin typeface="Verdana"/>
                <a:ea typeface="Verdana"/>
                <a:cs typeface="Verdana"/>
                <a:sym typeface="Verdana"/>
              </a:rPr>
              <a:t>public</a:t>
            </a:r>
            <a:r>
              <a:rPr lang="en" sz="1200">
                <a:solidFill>
                  <a:schemeClr val="dk1"/>
                </a:solidFill>
                <a:latin typeface="Verdana"/>
                <a:ea typeface="Verdana"/>
                <a:cs typeface="Verdana"/>
                <a:sym typeface="Verdana"/>
              </a:rPr>
              <a:t> </a:t>
            </a:r>
            <a:r>
              <a:rPr b="1" lang="en" sz="1200">
                <a:solidFill>
                  <a:srgbClr val="7F0055"/>
                </a:solidFill>
                <a:latin typeface="Verdana"/>
                <a:ea typeface="Verdana"/>
                <a:cs typeface="Verdana"/>
                <a:sym typeface="Verdana"/>
              </a:rPr>
              <a:t>void</a:t>
            </a:r>
            <a:r>
              <a:rPr lang="en" sz="1200">
                <a:solidFill>
                  <a:schemeClr val="dk1"/>
                </a:solidFill>
                <a:latin typeface="Verdana"/>
                <a:ea typeface="Verdana"/>
                <a:cs typeface="Verdana"/>
                <a:sym typeface="Verdana"/>
              </a:rPr>
              <a:t> update() {</a:t>
            </a:r>
          </a:p>
          <a:p>
            <a:pPr indent="0" lvl="0" marL="0" rtl="0">
              <a:spcBef>
                <a:spcPts val="0"/>
              </a:spcBef>
              <a:buNone/>
            </a:pPr>
            <a:r>
              <a:rPr b="1" lang="en" sz="1200">
                <a:solidFill>
                  <a:srgbClr val="7F0055"/>
                </a:solidFill>
                <a:latin typeface="Verdana"/>
                <a:ea typeface="Verdana"/>
                <a:cs typeface="Verdana"/>
                <a:sym typeface="Verdana"/>
              </a:rPr>
              <a:t>   	if</a:t>
            </a:r>
            <a:r>
              <a:rPr lang="en" sz="1200">
                <a:solidFill>
                  <a:schemeClr val="dk1"/>
                </a:solidFill>
                <a:latin typeface="Verdana"/>
                <a:ea typeface="Verdana"/>
                <a:cs typeface="Verdana"/>
                <a:sym typeface="Verdana"/>
              </a:rPr>
              <a:t> (Platform.</a:t>
            </a:r>
            <a:r>
              <a:rPr i="1" lang="en" sz="1200">
                <a:solidFill>
                  <a:srgbClr val="0000C0"/>
                </a:solidFill>
                <a:latin typeface="Verdana"/>
                <a:ea typeface="Verdana"/>
                <a:cs typeface="Verdana"/>
                <a:sym typeface="Verdana"/>
              </a:rPr>
              <a:t>washerCleanSensor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"IS_CLEAN"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washerDoorSensor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"IS_DOOR_CLOSED"</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true</a:t>
            </a:r>
            <a:r>
              <a:rPr lang="en" sz="1200">
                <a:solidFill>
                  <a:schemeClr val="dk1"/>
                </a:solidFill>
                <a:latin typeface="Verdana"/>
                <a:ea typeface="Verdana"/>
                <a:cs typeface="Verdana"/>
                <a:sym typeface="Verdana"/>
              </a:rPr>
              <a:t>)</a:t>
            </a:r>
          </a:p>
          <a:p>
            <a:pPr indent="0" lvl="0" marL="45720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washerEmptySensor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"IS_EMPTY"</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"IS_WASHER_ON"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 {</a:t>
            </a:r>
          </a:p>
          <a:p>
            <a:pPr indent="457200" lvl="0" marL="457200" rtl="0">
              <a:spcBef>
                <a:spcPts val="0"/>
              </a:spcBef>
              <a:buNone/>
            </a:pPr>
            <a:r>
              <a:rPr lang="en" sz="1200">
                <a:solidFill>
                  <a:schemeClr val="dk1"/>
                </a:solidFill>
                <a:latin typeface="Verdana"/>
                <a:ea typeface="Verdana"/>
                <a:cs typeface="Verdana"/>
                <a:sym typeface="Verdana"/>
              </a:rPr>
              <a:t>checkExecutabilityAndSend(</a:t>
            </a:r>
            <a:r>
              <a:rPr b="1" lang="en" sz="1200">
                <a:solidFill>
                  <a:srgbClr val="7F0055"/>
                </a:solidFill>
                <a:latin typeface="Verdana"/>
                <a:ea typeface="Verdana"/>
                <a:cs typeface="Verdana"/>
                <a:sym typeface="Verdana"/>
              </a:rPr>
              <a:t>new</a:t>
            </a:r>
            <a:r>
              <a:rPr lang="en" sz="1200">
                <a:solidFill>
                  <a:schemeClr val="dk1"/>
                </a:solidFill>
                <a:latin typeface="Verdana"/>
                <a:ea typeface="Verdana"/>
                <a:cs typeface="Verdana"/>
                <a:sym typeface="Verdana"/>
              </a:rPr>
              <a:t> Command(</a:t>
            </a:r>
            <a:r>
              <a:rPr lang="en" sz="1200">
                <a:solidFill>
                  <a:srgbClr val="2A00FF"/>
                </a:solidFill>
                <a:latin typeface="Verdana"/>
                <a:ea typeface="Verdana"/>
                <a:cs typeface="Verdana"/>
                <a:sym typeface="Verdana"/>
              </a:rPr>
              <a:t>"start_washer"</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t>
            </a:r>
          </a:p>
          <a:p>
            <a:pPr lvl="0" rtl="0">
              <a:spcBef>
                <a:spcPts val="0"/>
              </a:spcBef>
              <a:buNone/>
            </a:pPr>
            <a:r>
              <a:rPr lang="en" sz="1200">
                <a:solidFill>
                  <a:schemeClr val="dk1"/>
                </a:solidFill>
                <a:latin typeface="Verdana"/>
                <a:ea typeface="Verdana"/>
                <a:cs typeface="Verdana"/>
                <a:sym typeface="Verdana"/>
              </a:rPr>
              <a:t>}</a:t>
            </a:r>
          </a:p>
        </p:txBody>
      </p:sp>
      <p:pic>
        <p:nvPicPr>
          <p:cNvPr id="206" name="Shape 206"/>
          <p:cNvPicPr preferRelativeResize="0"/>
          <p:nvPr/>
        </p:nvPicPr>
        <p:blipFill>
          <a:blip r:embed="rId3">
            <a:alphaModFix/>
          </a:blip>
          <a:stretch>
            <a:fillRect/>
          </a:stretch>
        </p:blipFill>
        <p:spPr>
          <a:xfrm>
            <a:off x="7585400" y="2873499"/>
            <a:ext cx="1094499" cy="1094499"/>
          </a:xfrm>
          <a:prstGeom prst="rect">
            <a:avLst/>
          </a:prstGeom>
          <a:noFill/>
          <a:ln>
            <a:noFill/>
          </a:ln>
        </p:spPr>
      </p:pic>
      <p:sp>
        <p:nvSpPr>
          <p:cNvPr id="207" name="Shape 207"/>
          <p:cNvSpPr txBox="1"/>
          <p:nvPr/>
        </p:nvSpPr>
        <p:spPr>
          <a:xfrm>
            <a:off x="7661600" y="3891795"/>
            <a:ext cx="798600" cy="393600"/>
          </a:xfrm>
          <a:prstGeom prst="rect">
            <a:avLst/>
          </a:prstGeom>
          <a:noFill/>
          <a:ln>
            <a:noFill/>
          </a:ln>
        </p:spPr>
        <p:txBody>
          <a:bodyPr anchorCtr="0" anchor="t" bIns="91425" lIns="91425" rIns="91425" tIns="91425">
            <a:noAutofit/>
          </a:bodyPr>
          <a:lstStyle/>
          <a:p>
            <a:pPr lvl="0" rtl="0">
              <a:spcBef>
                <a:spcPts val="0"/>
              </a:spcBef>
              <a:buNone/>
            </a:pPr>
            <a:r>
              <a:rPr lang="en"/>
              <a:t>Policy</a:t>
            </a:r>
          </a:p>
        </p:txBody>
      </p:sp>
      <p:sp>
        <p:nvSpPr>
          <p:cNvPr id="208" name="Shape 208"/>
          <p:cNvSpPr txBox="1"/>
          <p:nvPr>
            <p:ph idx="1" type="body"/>
          </p:nvPr>
        </p:nvSpPr>
        <p:spPr>
          <a:xfrm>
            <a:off x="381000" y="1170487"/>
            <a:ext cx="8520600" cy="393600"/>
          </a:xfrm>
          <a:prstGeom prst="rect">
            <a:avLst/>
          </a:prstGeom>
        </p:spPr>
        <p:txBody>
          <a:bodyPr anchorCtr="0" anchor="t" bIns="91425" lIns="91425" rIns="91425" tIns="91425">
            <a:noAutofit/>
          </a:bodyPr>
          <a:lstStyle/>
          <a:p>
            <a:pPr lvl="0" rtl="0">
              <a:spcBef>
                <a:spcPts val="0"/>
              </a:spcBef>
              <a:buNone/>
            </a:pPr>
            <a:r>
              <a:rPr lang="en"/>
              <a:t>We implemented a static analysis tool based on Google’s error-prone framework</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Verification: </a:t>
            </a:r>
            <a:r>
              <a:rPr lang="en" sz="2400"/>
              <a:t>Command sent inside update()</a:t>
            </a:r>
          </a:p>
        </p:txBody>
      </p:sp>
      <p:sp>
        <p:nvSpPr>
          <p:cNvPr id="214" name="Shape 2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15" name="Shape 215"/>
          <p:cNvSpPr txBox="1"/>
          <p:nvPr/>
        </p:nvSpPr>
        <p:spPr>
          <a:xfrm>
            <a:off x="368950" y="1408000"/>
            <a:ext cx="7989900" cy="20376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	 	 	 	</a:t>
            </a:r>
          </a:p>
          <a:p>
            <a:pPr lvl="0" rtl="0">
              <a:spcBef>
                <a:spcPts val="0"/>
              </a:spcBef>
              <a:buNone/>
            </a:pPr>
            <a:r>
              <a:rPr b="1" lang="en" sz="1200">
                <a:solidFill>
                  <a:srgbClr val="7F0055"/>
                </a:solidFill>
                <a:latin typeface="Verdana"/>
                <a:ea typeface="Verdana"/>
                <a:cs typeface="Verdana"/>
                <a:sym typeface="Verdana"/>
              </a:rPr>
              <a:t>public</a:t>
            </a:r>
            <a:r>
              <a:rPr lang="en" sz="1200">
                <a:solidFill>
                  <a:schemeClr val="dk1"/>
                </a:solidFill>
                <a:latin typeface="Verdana"/>
                <a:ea typeface="Verdana"/>
                <a:cs typeface="Verdana"/>
                <a:sym typeface="Verdana"/>
              </a:rPr>
              <a:t> </a:t>
            </a:r>
            <a:r>
              <a:rPr b="1" lang="en" sz="1200">
                <a:solidFill>
                  <a:srgbClr val="7F0055"/>
                </a:solidFill>
                <a:latin typeface="Verdana"/>
                <a:ea typeface="Verdana"/>
                <a:cs typeface="Verdana"/>
                <a:sym typeface="Verdana"/>
              </a:rPr>
              <a:t>void</a:t>
            </a:r>
            <a:r>
              <a:rPr lang="en" sz="1200">
                <a:solidFill>
                  <a:schemeClr val="dk1"/>
                </a:solidFill>
                <a:latin typeface="Verdana"/>
                <a:ea typeface="Verdana"/>
                <a:cs typeface="Verdana"/>
                <a:sym typeface="Verdana"/>
              </a:rPr>
              <a:t> update() {</a:t>
            </a:r>
          </a:p>
          <a:p>
            <a:pPr indent="0" lvl="0" marL="0" rtl="0">
              <a:spcBef>
                <a:spcPts val="0"/>
              </a:spcBef>
              <a:buNone/>
            </a:pPr>
            <a:r>
              <a:rPr b="1" lang="en" sz="1200">
                <a:solidFill>
                  <a:srgbClr val="7F0055"/>
                </a:solidFill>
                <a:latin typeface="Verdana"/>
                <a:ea typeface="Verdana"/>
                <a:cs typeface="Verdana"/>
                <a:sym typeface="Verdana"/>
              </a:rPr>
              <a:t>   	if</a:t>
            </a:r>
            <a:r>
              <a:rPr lang="en" sz="1200">
                <a:solidFill>
                  <a:schemeClr val="dk1"/>
                </a:solidFill>
                <a:latin typeface="Verdana"/>
                <a:ea typeface="Verdana"/>
                <a:cs typeface="Verdana"/>
                <a:sym typeface="Verdana"/>
              </a:rPr>
              <a:t> (Platform.</a:t>
            </a:r>
            <a:r>
              <a:rPr i="1" lang="en" sz="1200">
                <a:solidFill>
                  <a:srgbClr val="0000C0"/>
                </a:solidFill>
                <a:latin typeface="Verdana"/>
                <a:ea typeface="Verdana"/>
                <a:cs typeface="Verdana"/>
                <a:sym typeface="Verdana"/>
              </a:rPr>
              <a:t>washerCleanSensor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"IS_CLEAN"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washerDoorSensor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"IS_DOOR_CLOSED"</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true</a:t>
            </a:r>
            <a:r>
              <a:rPr lang="en" sz="1200">
                <a:solidFill>
                  <a:schemeClr val="dk1"/>
                </a:solidFill>
                <a:latin typeface="Verdana"/>
                <a:ea typeface="Verdana"/>
                <a:cs typeface="Verdana"/>
                <a:sym typeface="Verdana"/>
              </a:rPr>
              <a:t>)</a:t>
            </a:r>
          </a:p>
          <a:p>
            <a:pPr indent="0" lvl="0" marL="45720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washerEmptySensor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"IS_EMPTY"</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"IS_WASHER_ON"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 {</a:t>
            </a:r>
          </a:p>
          <a:p>
            <a:pPr indent="457200" lvl="0" marL="457200" rtl="0">
              <a:spcBef>
                <a:spcPts val="0"/>
              </a:spcBef>
              <a:buNone/>
            </a:pPr>
            <a:r>
              <a:rPr lang="en" sz="1200">
                <a:solidFill>
                  <a:schemeClr val="dk1"/>
                </a:solidFill>
                <a:latin typeface="Verdana"/>
                <a:ea typeface="Verdana"/>
                <a:cs typeface="Verdana"/>
                <a:sym typeface="Verdana"/>
              </a:rPr>
              <a:t>checkExecutabilityAndSend(</a:t>
            </a:r>
            <a:r>
              <a:rPr b="1" lang="en" sz="1200">
                <a:solidFill>
                  <a:srgbClr val="7F0055"/>
                </a:solidFill>
                <a:latin typeface="Verdana"/>
                <a:ea typeface="Verdana"/>
                <a:cs typeface="Verdana"/>
                <a:sym typeface="Verdana"/>
              </a:rPr>
              <a:t>new</a:t>
            </a:r>
            <a:r>
              <a:rPr lang="en" sz="1200">
                <a:solidFill>
                  <a:schemeClr val="dk1"/>
                </a:solidFill>
                <a:latin typeface="Verdana"/>
                <a:ea typeface="Verdana"/>
                <a:cs typeface="Verdana"/>
                <a:sym typeface="Verdana"/>
              </a:rPr>
              <a:t> Command(</a:t>
            </a:r>
            <a:r>
              <a:rPr lang="en" sz="1200">
                <a:solidFill>
                  <a:srgbClr val="2A00FF"/>
                </a:solidFill>
                <a:latin typeface="Verdana"/>
                <a:ea typeface="Verdana"/>
                <a:cs typeface="Verdana"/>
                <a:sym typeface="Verdana"/>
              </a:rPr>
              <a:t>"start_washer"</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t>
            </a:r>
          </a:p>
          <a:p>
            <a:pPr lvl="0" rtl="0">
              <a:spcBef>
                <a:spcPts val="0"/>
              </a:spcBef>
              <a:buNone/>
            </a:pPr>
            <a:r>
              <a:rPr lang="en" sz="1200">
                <a:solidFill>
                  <a:schemeClr val="dk1"/>
                </a:solidFill>
                <a:latin typeface="Verdana"/>
                <a:ea typeface="Verdana"/>
                <a:cs typeface="Verdana"/>
                <a:sym typeface="Verdana"/>
              </a:rPr>
              <a:t>}</a:t>
            </a:r>
          </a:p>
        </p:txBody>
      </p:sp>
      <p:pic>
        <p:nvPicPr>
          <p:cNvPr id="216" name="Shape 216"/>
          <p:cNvPicPr preferRelativeResize="0"/>
          <p:nvPr/>
        </p:nvPicPr>
        <p:blipFill>
          <a:blip r:embed="rId3">
            <a:alphaModFix/>
          </a:blip>
          <a:stretch>
            <a:fillRect/>
          </a:stretch>
        </p:blipFill>
        <p:spPr>
          <a:xfrm>
            <a:off x="7585400" y="2873499"/>
            <a:ext cx="1094499" cy="1094499"/>
          </a:xfrm>
          <a:prstGeom prst="rect">
            <a:avLst/>
          </a:prstGeom>
          <a:noFill/>
          <a:ln>
            <a:noFill/>
          </a:ln>
        </p:spPr>
      </p:pic>
      <p:sp>
        <p:nvSpPr>
          <p:cNvPr id="217" name="Shape 217"/>
          <p:cNvSpPr txBox="1"/>
          <p:nvPr/>
        </p:nvSpPr>
        <p:spPr>
          <a:xfrm>
            <a:off x="7661600" y="3891795"/>
            <a:ext cx="798600" cy="393600"/>
          </a:xfrm>
          <a:prstGeom prst="rect">
            <a:avLst/>
          </a:prstGeom>
          <a:noFill/>
          <a:ln>
            <a:noFill/>
          </a:ln>
        </p:spPr>
        <p:txBody>
          <a:bodyPr anchorCtr="0" anchor="t" bIns="91425" lIns="91425" rIns="91425" tIns="91425">
            <a:noAutofit/>
          </a:bodyPr>
          <a:lstStyle/>
          <a:p>
            <a:pPr lvl="0" rtl="0">
              <a:spcBef>
                <a:spcPts val="0"/>
              </a:spcBef>
              <a:buNone/>
            </a:pPr>
            <a:r>
              <a:rPr lang="en"/>
              <a:t>Policy</a:t>
            </a:r>
          </a:p>
        </p:txBody>
      </p:sp>
      <p:sp>
        <p:nvSpPr>
          <p:cNvPr id="218" name="Shape 218"/>
          <p:cNvSpPr/>
          <p:nvPr/>
        </p:nvSpPr>
        <p:spPr>
          <a:xfrm>
            <a:off x="1304850" y="2721100"/>
            <a:ext cx="4911300" cy="241500"/>
          </a:xfrm>
          <a:prstGeom prst="roundRect">
            <a:avLst>
              <a:gd fmla="val 16667" name="adj"/>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1420100" y="1777950"/>
            <a:ext cx="759300" cy="241500"/>
          </a:xfrm>
          <a:prstGeom prst="roundRect">
            <a:avLst>
              <a:gd fmla="val 16667" name="adj"/>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0" name="Shape 220"/>
          <p:cNvCxnSpPr>
            <a:endCxn id="219" idx="2"/>
          </p:cNvCxnSpPr>
          <p:nvPr/>
        </p:nvCxnSpPr>
        <p:spPr>
          <a:xfrm rot="10800000">
            <a:off x="1799750" y="2019450"/>
            <a:ext cx="8400" cy="720300"/>
          </a:xfrm>
          <a:prstGeom prst="straightConnector1">
            <a:avLst/>
          </a:prstGeom>
          <a:noFill/>
          <a:ln cap="flat" cmpd="sng" w="28575">
            <a:solidFill>
              <a:srgbClr val="980000"/>
            </a:solidFill>
            <a:prstDash val="solid"/>
            <a:round/>
            <a:headEnd len="lg" w="lg" type="none"/>
            <a:tailEnd len="lg" w="lg" type="triangle"/>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Verification: </a:t>
            </a:r>
            <a:r>
              <a:rPr lang="en" sz="2400"/>
              <a:t>Command exists in policy</a:t>
            </a:r>
          </a:p>
        </p:txBody>
      </p:sp>
      <p:sp>
        <p:nvSpPr>
          <p:cNvPr id="226" name="Shape 22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7" name="Shape 227"/>
          <p:cNvSpPr txBox="1"/>
          <p:nvPr/>
        </p:nvSpPr>
        <p:spPr>
          <a:xfrm>
            <a:off x="368950" y="1408000"/>
            <a:ext cx="7989900" cy="20376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	 	 	 	</a:t>
            </a:r>
          </a:p>
          <a:p>
            <a:pPr lvl="0" rtl="0">
              <a:spcBef>
                <a:spcPts val="0"/>
              </a:spcBef>
              <a:buNone/>
            </a:pPr>
            <a:r>
              <a:rPr b="1" lang="en" sz="1200">
                <a:solidFill>
                  <a:srgbClr val="7F0055"/>
                </a:solidFill>
                <a:latin typeface="Verdana"/>
                <a:ea typeface="Verdana"/>
                <a:cs typeface="Verdana"/>
                <a:sym typeface="Verdana"/>
              </a:rPr>
              <a:t>public</a:t>
            </a:r>
            <a:r>
              <a:rPr lang="en" sz="1200">
                <a:solidFill>
                  <a:schemeClr val="dk1"/>
                </a:solidFill>
                <a:latin typeface="Verdana"/>
                <a:ea typeface="Verdana"/>
                <a:cs typeface="Verdana"/>
                <a:sym typeface="Verdana"/>
              </a:rPr>
              <a:t> </a:t>
            </a:r>
            <a:r>
              <a:rPr b="1" lang="en" sz="1200">
                <a:solidFill>
                  <a:srgbClr val="7F0055"/>
                </a:solidFill>
                <a:latin typeface="Verdana"/>
                <a:ea typeface="Verdana"/>
                <a:cs typeface="Verdana"/>
                <a:sym typeface="Verdana"/>
              </a:rPr>
              <a:t>void</a:t>
            </a:r>
            <a:r>
              <a:rPr lang="en" sz="1200">
                <a:solidFill>
                  <a:schemeClr val="dk1"/>
                </a:solidFill>
                <a:latin typeface="Verdana"/>
                <a:ea typeface="Verdana"/>
                <a:cs typeface="Verdana"/>
                <a:sym typeface="Verdana"/>
              </a:rPr>
              <a:t> update() {</a:t>
            </a:r>
          </a:p>
          <a:p>
            <a:pPr indent="0" lvl="0" marL="0" rtl="0">
              <a:spcBef>
                <a:spcPts val="0"/>
              </a:spcBef>
              <a:buNone/>
            </a:pPr>
            <a:r>
              <a:rPr b="1" lang="en" sz="1200">
                <a:solidFill>
                  <a:srgbClr val="7F0055"/>
                </a:solidFill>
                <a:latin typeface="Verdana"/>
                <a:ea typeface="Verdana"/>
                <a:cs typeface="Verdana"/>
                <a:sym typeface="Verdana"/>
              </a:rPr>
              <a:t>   	if</a:t>
            </a:r>
            <a:r>
              <a:rPr lang="en" sz="1200">
                <a:solidFill>
                  <a:schemeClr val="dk1"/>
                </a:solidFill>
                <a:latin typeface="Verdana"/>
                <a:ea typeface="Verdana"/>
                <a:cs typeface="Verdana"/>
                <a:sym typeface="Verdana"/>
              </a:rPr>
              <a:t> (Platform.</a:t>
            </a:r>
            <a:r>
              <a:rPr i="1" lang="en" sz="1200">
                <a:solidFill>
                  <a:srgbClr val="0000C0"/>
                </a:solidFill>
                <a:latin typeface="Verdana"/>
                <a:ea typeface="Verdana"/>
                <a:cs typeface="Verdana"/>
                <a:sym typeface="Verdana"/>
              </a:rPr>
              <a:t>washerCleanSensor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"IS_CLEAN"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washerDoorSensor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"IS_DOOR_CLOSED"</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true</a:t>
            </a:r>
            <a:r>
              <a:rPr lang="en" sz="1200">
                <a:solidFill>
                  <a:schemeClr val="dk1"/>
                </a:solidFill>
                <a:latin typeface="Verdana"/>
                <a:ea typeface="Verdana"/>
                <a:cs typeface="Verdana"/>
                <a:sym typeface="Verdana"/>
              </a:rPr>
              <a:t>)</a:t>
            </a:r>
          </a:p>
          <a:p>
            <a:pPr indent="0" lvl="0" marL="45720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washerEmptySensor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"IS_EMPTY"</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"IS_WASHER_ON"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 {</a:t>
            </a:r>
          </a:p>
          <a:p>
            <a:pPr indent="457200" lvl="0" marL="457200" rtl="0">
              <a:spcBef>
                <a:spcPts val="0"/>
              </a:spcBef>
              <a:buNone/>
            </a:pPr>
            <a:r>
              <a:rPr lang="en" sz="1200">
                <a:solidFill>
                  <a:schemeClr val="dk1"/>
                </a:solidFill>
                <a:latin typeface="Verdana"/>
                <a:ea typeface="Verdana"/>
                <a:cs typeface="Verdana"/>
                <a:sym typeface="Verdana"/>
              </a:rPr>
              <a:t>checkExecutabilityAndSend(</a:t>
            </a:r>
            <a:r>
              <a:rPr b="1" lang="en" sz="1200">
                <a:solidFill>
                  <a:srgbClr val="7F0055"/>
                </a:solidFill>
                <a:latin typeface="Verdana"/>
                <a:ea typeface="Verdana"/>
                <a:cs typeface="Verdana"/>
                <a:sym typeface="Verdana"/>
              </a:rPr>
              <a:t>new</a:t>
            </a:r>
            <a:r>
              <a:rPr lang="en" sz="1200">
                <a:solidFill>
                  <a:schemeClr val="dk1"/>
                </a:solidFill>
                <a:latin typeface="Verdana"/>
                <a:ea typeface="Verdana"/>
                <a:cs typeface="Verdana"/>
                <a:sym typeface="Verdana"/>
              </a:rPr>
              <a:t> Command(</a:t>
            </a:r>
            <a:r>
              <a:rPr lang="en" sz="1200">
                <a:solidFill>
                  <a:srgbClr val="2A00FF"/>
                </a:solidFill>
                <a:latin typeface="Verdana"/>
                <a:ea typeface="Verdana"/>
                <a:cs typeface="Verdana"/>
                <a:sym typeface="Verdana"/>
              </a:rPr>
              <a:t>"start_washer"</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t>
            </a:r>
          </a:p>
          <a:p>
            <a:pPr lvl="0" rtl="0">
              <a:spcBef>
                <a:spcPts val="0"/>
              </a:spcBef>
              <a:buNone/>
            </a:pPr>
            <a:r>
              <a:rPr lang="en" sz="1200">
                <a:solidFill>
                  <a:schemeClr val="dk1"/>
                </a:solidFill>
                <a:latin typeface="Verdana"/>
                <a:ea typeface="Verdana"/>
                <a:cs typeface="Verdana"/>
                <a:sym typeface="Verdana"/>
              </a:rPr>
              <a:t>}</a:t>
            </a:r>
          </a:p>
        </p:txBody>
      </p:sp>
      <p:pic>
        <p:nvPicPr>
          <p:cNvPr id="228" name="Shape 228"/>
          <p:cNvPicPr preferRelativeResize="0"/>
          <p:nvPr/>
        </p:nvPicPr>
        <p:blipFill>
          <a:blip r:embed="rId3">
            <a:alphaModFix/>
          </a:blip>
          <a:stretch>
            <a:fillRect/>
          </a:stretch>
        </p:blipFill>
        <p:spPr>
          <a:xfrm>
            <a:off x="7585400" y="2873499"/>
            <a:ext cx="1094499" cy="1094499"/>
          </a:xfrm>
          <a:prstGeom prst="rect">
            <a:avLst/>
          </a:prstGeom>
          <a:noFill/>
          <a:ln>
            <a:noFill/>
          </a:ln>
        </p:spPr>
      </p:pic>
      <p:sp>
        <p:nvSpPr>
          <p:cNvPr id="229" name="Shape 229"/>
          <p:cNvSpPr txBox="1"/>
          <p:nvPr/>
        </p:nvSpPr>
        <p:spPr>
          <a:xfrm>
            <a:off x="7661600" y="3891795"/>
            <a:ext cx="798600" cy="393600"/>
          </a:xfrm>
          <a:prstGeom prst="rect">
            <a:avLst/>
          </a:prstGeom>
          <a:noFill/>
          <a:ln>
            <a:noFill/>
          </a:ln>
        </p:spPr>
        <p:txBody>
          <a:bodyPr anchorCtr="0" anchor="t" bIns="91425" lIns="91425" rIns="91425" tIns="91425">
            <a:noAutofit/>
          </a:bodyPr>
          <a:lstStyle/>
          <a:p>
            <a:pPr lvl="0" rtl="0">
              <a:spcBef>
                <a:spcPts val="0"/>
              </a:spcBef>
              <a:buNone/>
            </a:pPr>
            <a:r>
              <a:rPr lang="en"/>
              <a:t>Policy</a:t>
            </a:r>
          </a:p>
        </p:txBody>
      </p:sp>
      <p:sp>
        <p:nvSpPr>
          <p:cNvPr id="230" name="Shape 230"/>
          <p:cNvSpPr/>
          <p:nvPr/>
        </p:nvSpPr>
        <p:spPr>
          <a:xfrm>
            <a:off x="4747325" y="2674650"/>
            <a:ext cx="1314900" cy="241500"/>
          </a:xfrm>
          <a:prstGeom prst="roundRect">
            <a:avLst>
              <a:gd fmla="val 16667" name="adj"/>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1" name="Shape 231"/>
          <p:cNvCxnSpPr>
            <a:stCxn id="230" idx="2"/>
          </p:cNvCxnSpPr>
          <p:nvPr/>
        </p:nvCxnSpPr>
        <p:spPr>
          <a:xfrm flipH="1" rot="-5400000">
            <a:off x="6319025" y="2001900"/>
            <a:ext cx="352200" cy="2180700"/>
          </a:xfrm>
          <a:prstGeom prst="bentConnector2">
            <a:avLst/>
          </a:prstGeom>
          <a:noFill/>
          <a:ln cap="flat" cmpd="sng" w="28575">
            <a:solidFill>
              <a:srgbClr val="980000"/>
            </a:solidFill>
            <a:prstDash val="solid"/>
            <a:round/>
            <a:headEnd len="lg" w="lg" type="none"/>
            <a:tailEnd len="lg" w="lg" type="triangle"/>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Verification: </a:t>
            </a:r>
            <a:r>
              <a:rPr lang="en" sz="2400"/>
              <a:t>Sensors correspond to policy</a:t>
            </a:r>
          </a:p>
        </p:txBody>
      </p:sp>
      <p:sp>
        <p:nvSpPr>
          <p:cNvPr id="237" name="Shape 2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38" name="Shape 238"/>
          <p:cNvSpPr txBox="1"/>
          <p:nvPr/>
        </p:nvSpPr>
        <p:spPr>
          <a:xfrm>
            <a:off x="368950" y="1408000"/>
            <a:ext cx="7989900" cy="20376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	 	 	 	</a:t>
            </a:r>
          </a:p>
          <a:p>
            <a:pPr lvl="0" rtl="0">
              <a:spcBef>
                <a:spcPts val="0"/>
              </a:spcBef>
              <a:buNone/>
            </a:pPr>
            <a:r>
              <a:rPr b="1" lang="en" sz="1200">
                <a:solidFill>
                  <a:srgbClr val="7F0055"/>
                </a:solidFill>
                <a:latin typeface="Verdana"/>
                <a:ea typeface="Verdana"/>
                <a:cs typeface="Verdana"/>
                <a:sym typeface="Verdana"/>
              </a:rPr>
              <a:t>public</a:t>
            </a:r>
            <a:r>
              <a:rPr lang="en" sz="1200">
                <a:solidFill>
                  <a:schemeClr val="dk1"/>
                </a:solidFill>
                <a:latin typeface="Verdana"/>
                <a:ea typeface="Verdana"/>
                <a:cs typeface="Verdana"/>
                <a:sym typeface="Verdana"/>
              </a:rPr>
              <a:t> </a:t>
            </a:r>
            <a:r>
              <a:rPr b="1" lang="en" sz="1200">
                <a:solidFill>
                  <a:srgbClr val="7F0055"/>
                </a:solidFill>
                <a:latin typeface="Verdana"/>
                <a:ea typeface="Verdana"/>
                <a:cs typeface="Verdana"/>
                <a:sym typeface="Verdana"/>
              </a:rPr>
              <a:t>void</a:t>
            </a:r>
            <a:r>
              <a:rPr lang="en" sz="1200">
                <a:solidFill>
                  <a:schemeClr val="dk1"/>
                </a:solidFill>
                <a:latin typeface="Verdana"/>
                <a:ea typeface="Verdana"/>
                <a:cs typeface="Verdana"/>
                <a:sym typeface="Verdana"/>
              </a:rPr>
              <a:t> update() {</a:t>
            </a:r>
          </a:p>
          <a:p>
            <a:pPr indent="0" lvl="0" marL="0" rtl="0">
              <a:spcBef>
                <a:spcPts val="0"/>
              </a:spcBef>
              <a:buNone/>
            </a:pPr>
            <a:r>
              <a:rPr b="1" lang="en" sz="1200">
                <a:solidFill>
                  <a:srgbClr val="7F0055"/>
                </a:solidFill>
                <a:latin typeface="Verdana"/>
                <a:ea typeface="Verdana"/>
                <a:cs typeface="Verdana"/>
                <a:sym typeface="Verdana"/>
              </a:rPr>
              <a:t>   	if</a:t>
            </a:r>
            <a:r>
              <a:rPr lang="en" sz="1200">
                <a:solidFill>
                  <a:schemeClr val="dk1"/>
                </a:solidFill>
                <a:latin typeface="Verdana"/>
                <a:ea typeface="Verdana"/>
                <a:cs typeface="Verdana"/>
                <a:sym typeface="Verdana"/>
              </a:rPr>
              <a:t> (Platform.</a:t>
            </a:r>
            <a:r>
              <a:rPr i="1" lang="en" sz="1200">
                <a:solidFill>
                  <a:srgbClr val="0000C0"/>
                </a:solidFill>
                <a:latin typeface="Verdana"/>
                <a:ea typeface="Verdana"/>
                <a:cs typeface="Verdana"/>
                <a:sym typeface="Verdana"/>
              </a:rPr>
              <a:t>washerCleanSensor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"IS_CLEAN"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washerDoorSensor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"IS_DOOR_CLOSED"</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true</a:t>
            </a:r>
            <a:r>
              <a:rPr lang="en" sz="1200">
                <a:solidFill>
                  <a:schemeClr val="dk1"/>
                </a:solidFill>
                <a:latin typeface="Verdana"/>
                <a:ea typeface="Verdana"/>
                <a:cs typeface="Verdana"/>
                <a:sym typeface="Verdana"/>
              </a:rPr>
              <a:t>)</a:t>
            </a:r>
          </a:p>
          <a:p>
            <a:pPr indent="0" lvl="0" marL="45720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washerEmptySensor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"IS_EMPTY"</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"IS_WASHER_ON"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 {</a:t>
            </a:r>
          </a:p>
          <a:p>
            <a:pPr indent="457200" lvl="0" marL="457200" rtl="0">
              <a:spcBef>
                <a:spcPts val="0"/>
              </a:spcBef>
              <a:buNone/>
            </a:pPr>
            <a:r>
              <a:rPr lang="en" sz="1200">
                <a:solidFill>
                  <a:schemeClr val="dk1"/>
                </a:solidFill>
                <a:latin typeface="Verdana"/>
                <a:ea typeface="Verdana"/>
                <a:cs typeface="Verdana"/>
                <a:sym typeface="Verdana"/>
              </a:rPr>
              <a:t>checkExecutabilityAndSend(</a:t>
            </a:r>
            <a:r>
              <a:rPr b="1" lang="en" sz="1200">
                <a:solidFill>
                  <a:srgbClr val="7F0055"/>
                </a:solidFill>
                <a:latin typeface="Verdana"/>
                <a:ea typeface="Verdana"/>
                <a:cs typeface="Verdana"/>
                <a:sym typeface="Verdana"/>
              </a:rPr>
              <a:t>new</a:t>
            </a:r>
            <a:r>
              <a:rPr lang="en" sz="1200">
                <a:solidFill>
                  <a:schemeClr val="dk1"/>
                </a:solidFill>
                <a:latin typeface="Verdana"/>
                <a:ea typeface="Verdana"/>
                <a:cs typeface="Verdana"/>
                <a:sym typeface="Verdana"/>
              </a:rPr>
              <a:t> Command(</a:t>
            </a:r>
            <a:r>
              <a:rPr lang="en" sz="1200">
                <a:solidFill>
                  <a:srgbClr val="2A00FF"/>
                </a:solidFill>
                <a:latin typeface="Verdana"/>
                <a:ea typeface="Verdana"/>
                <a:cs typeface="Verdana"/>
                <a:sym typeface="Verdana"/>
              </a:rPr>
              <a:t>"start_washer"</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t>
            </a:r>
          </a:p>
          <a:p>
            <a:pPr lvl="0" rtl="0">
              <a:spcBef>
                <a:spcPts val="0"/>
              </a:spcBef>
              <a:buNone/>
            </a:pPr>
            <a:r>
              <a:rPr lang="en" sz="1200">
                <a:solidFill>
                  <a:schemeClr val="dk1"/>
                </a:solidFill>
                <a:latin typeface="Verdana"/>
                <a:ea typeface="Verdana"/>
                <a:cs typeface="Verdana"/>
                <a:sym typeface="Verdana"/>
              </a:rPr>
              <a:t>}</a:t>
            </a:r>
          </a:p>
        </p:txBody>
      </p:sp>
      <p:pic>
        <p:nvPicPr>
          <p:cNvPr id="239" name="Shape 239"/>
          <p:cNvPicPr preferRelativeResize="0"/>
          <p:nvPr/>
        </p:nvPicPr>
        <p:blipFill>
          <a:blip r:embed="rId3">
            <a:alphaModFix/>
          </a:blip>
          <a:stretch>
            <a:fillRect/>
          </a:stretch>
        </p:blipFill>
        <p:spPr>
          <a:xfrm>
            <a:off x="7585400" y="2873499"/>
            <a:ext cx="1094499" cy="1094499"/>
          </a:xfrm>
          <a:prstGeom prst="rect">
            <a:avLst/>
          </a:prstGeom>
          <a:noFill/>
          <a:ln>
            <a:noFill/>
          </a:ln>
        </p:spPr>
      </p:pic>
      <p:sp>
        <p:nvSpPr>
          <p:cNvPr id="240" name="Shape 240"/>
          <p:cNvSpPr txBox="1"/>
          <p:nvPr/>
        </p:nvSpPr>
        <p:spPr>
          <a:xfrm>
            <a:off x="7661600" y="3891795"/>
            <a:ext cx="798600" cy="393600"/>
          </a:xfrm>
          <a:prstGeom prst="rect">
            <a:avLst/>
          </a:prstGeom>
          <a:noFill/>
          <a:ln>
            <a:noFill/>
          </a:ln>
        </p:spPr>
        <p:txBody>
          <a:bodyPr anchorCtr="0" anchor="t" bIns="91425" lIns="91425" rIns="91425" tIns="91425">
            <a:noAutofit/>
          </a:bodyPr>
          <a:lstStyle/>
          <a:p>
            <a:pPr lvl="0" rtl="0">
              <a:spcBef>
                <a:spcPts val="0"/>
              </a:spcBef>
              <a:buNone/>
            </a:pPr>
            <a:r>
              <a:rPr lang="en"/>
              <a:t>Policy</a:t>
            </a:r>
          </a:p>
        </p:txBody>
      </p:sp>
      <p:sp>
        <p:nvSpPr>
          <p:cNvPr id="241" name="Shape 241"/>
          <p:cNvSpPr/>
          <p:nvPr/>
        </p:nvSpPr>
        <p:spPr>
          <a:xfrm>
            <a:off x="1813975" y="1952650"/>
            <a:ext cx="1746600" cy="778500"/>
          </a:xfrm>
          <a:prstGeom prst="roundRect">
            <a:avLst>
              <a:gd fmla="val 16667" name="adj"/>
            </a:avLst>
          </a:prstGeom>
          <a:noFill/>
          <a:ln cap="flat" cmpd="sng" w="3810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2" name="Shape 242"/>
          <p:cNvCxnSpPr>
            <a:stCxn id="241" idx="2"/>
          </p:cNvCxnSpPr>
          <p:nvPr/>
        </p:nvCxnSpPr>
        <p:spPr>
          <a:xfrm flipH="1" rot="-5400000">
            <a:off x="4864975" y="553450"/>
            <a:ext cx="537300" cy="4892700"/>
          </a:xfrm>
          <a:prstGeom prst="bentConnector2">
            <a:avLst/>
          </a:prstGeom>
          <a:noFill/>
          <a:ln cap="flat" cmpd="sng" w="28575">
            <a:solidFill>
              <a:srgbClr val="980000"/>
            </a:solidFill>
            <a:prstDash val="solid"/>
            <a:round/>
            <a:headEnd len="lg" w="lg" type="none"/>
            <a:tailEnd len="lg" w="lg" type="triangle"/>
          </a:ln>
        </p:spPr>
      </p:cxnSp>
      <p:sp>
        <p:nvSpPr>
          <p:cNvPr id="243" name="Shape 243"/>
          <p:cNvSpPr/>
          <p:nvPr/>
        </p:nvSpPr>
        <p:spPr>
          <a:xfrm>
            <a:off x="4342725" y="1952650"/>
            <a:ext cx="2023200" cy="778500"/>
          </a:xfrm>
          <a:prstGeom prst="roundRect">
            <a:avLst>
              <a:gd fmla="val 16667" name="adj"/>
            </a:avLst>
          </a:prstGeom>
          <a:noFill/>
          <a:ln cap="flat" cmpd="sng" w="3810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4" name="Shape 244"/>
          <p:cNvCxnSpPr>
            <a:stCxn id="243" idx="2"/>
          </p:cNvCxnSpPr>
          <p:nvPr/>
        </p:nvCxnSpPr>
        <p:spPr>
          <a:xfrm>
            <a:off x="5354325" y="2731150"/>
            <a:ext cx="13500" cy="546000"/>
          </a:xfrm>
          <a:prstGeom prst="straightConnector1">
            <a:avLst/>
          </a:prstGeom>
          <a:noFill/>
          <a:ln cap="flat" cmpd="sng" w="28575">
            <a:solidFill>
              <a:srgbClr val="980000"/>
            </a:solidFill>
            <a:prstDash val="solid"/>
            <a:round/>
            <a:headEnd len="lg" w="lg" type="none"/>
            <a:tailEnd len="lg" w="lg" type="non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Verification: </a:t>
            </a:r>
            <a:r>
              <a:rPr lang="en" sz="2400"/>
              <a:t>Correct sensor values</a:t>
            </a:r>
          </a:p>
        </p:txBody>
      </p:sp>
      <p:sp>
        <p:nvSpPr>
          <p:cNvPr id="250" name="Shape 2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51" name="Shape 251"/>
          <p:cNvSpPr txBox="1"/>
          <p:nvPr/>
        </p:nvSpPr>
        <p:spPr>
          <a:xfrm>
            <a:off x="368950" y="1408000"/>
            <a:ext cx="7989900" cy="2037600"/>
          </a:xfrm>
          <a:prstGeom prst="rect">
            <a:avLst/>
          </a:prstGeom>
          <a:noFill/>
          <a:ln>
            <a:noFill/>
          </a:ln>
        </p:spPr>
        <p:txBody>
          <a:bodyPr anchorCtr="0" anchor="ctr" bIns="91425" lIns="91425" rIns="91425" tIns="91425">
            <a:noAutofit/>
          </a:bodyPr>
          <a:lstStyle/>
          <a:p>
            <a:pPr lvl="0" rtl="0">
              <a:spcBef>
                <a:spcPts val="0"/>
              </a:spcBef>
              <a:buNone/>
            </a:pPr>
            <a:r>
              <a:rPr lang="en" sz="1200">
                <a:solidFill>
                  <a:schemeClr val="dk1"/>
                </a:solidFill>
              </a:rPr>
              <a:t>	 	 	 	</a:t>
            </a:r>
          </a:p>
          <a:p>
            <a:pPr lvl="0" rtl="0">
              <a:spcBef>
                <a:spcPts val="0"/>
              </a:spcBef>
              <a:buNone/>
            </a:pPr>
            <a:r>
              <a:rPr b="1" lang="en" sz="1200">
                <a:solidFill>
                  <a:srgbClr val="7F0055"/>
                </a:solidFill>
                <a:latin typeface="Verdana"/>
                <a:ea typeface="Verdana"/>
                <a:cs typeface="Verdana"/>
                <a:sym typeface="Verdana"/>
              </a:rPr>
              <a:t>public</a:t>
            </a:r>
            <a:r>
              <a:rPr lang="en" sz="1200">
                <a:solidFill>
                  <a:schemeClr val="dk1"/>
                </a:solidFill>
                <a:latin typeface="Verdana"/>
                <a:ea typeface="Verdana"/>
                <a:cs typeface="Verdana"/>
                <a:sym typeface="Verdana"/>
              </a:rPr>
              <a:t> </a:t>
            </a:r>
            <a:r>
              <a:rPr b="1" lang="en" sz="1200">
                <a:solidFill>
                  <a:srgbClr val="7F0055"/>
                </a:solidFill>
                <a:latin typeface="Verdana"/>
                <a:ea typeface="Verdana"/>
                <a:cs typeface="Verdana"/>
                <a:sym typeface="Verdana"/>
              </a:rPr>
              <a:t>void</a:t>
            </a:r>
            <a:r>
              <a:rPr lang="en" sz="1200">
                <a:solidFill>
                  <a:schemeClr val="dk1"/>
                </a:solidFill>
                <a:latin typeface="Verdana"/>
                <a:ea typeface="Verdana"/>
                <a:cs typeface="Verdana"/>
                <a:sym typeface="Verdana"/>
              </a:rPr>
              <a:t> update() {</a:t>
            </a:r>
          </a:p>
          <a:p>
            <a:pPr indent="0" lvl="0" marL="0" rtl="0">
              <a:spcBef>
                <a:spcPts val="0"/>
              </a:spcBef>
              <a:buNone/>
            </a:pPr>
            <a:r>
              <a:rPr b="1" lang="en" sz="1200">
                <a:solidFill>
                  <a:srgbClr val="7F0055"/>
                </a:solidFill>
                <a:latin typeface="Verdana"/>
                <a:ea typeface="Verdana"/>
                <a:cs typeface="Verdana"/>
                <a:sym typeface="Verdana"/>
              </a:rPr>
              <a:t>   	if</a:t>
            </a:r>
            <a:r>
              <a:rPr lang="en" sz="1200">
                <a:solidFill>
                  <a:schemeClr val="dk1"/>
                </a:solidFill>
                <a:latin typeface="Verdana"/>
                <a:ea typeface="Verdana"/>
                <a:cs typeface="Verdana"/>
                <a:sym typeface="Verdana"/>
              </a:rPr>
              <a:t> (Platform.</a:t>
            </a:r>
            <a:r>
              <a:rPr i="1" lang="en" sz="1200">
                <a:solidFill>
                  <a:srgbClr val="0000C0"/>
                </a:solidFill>
                <a:latin typeface="Verdana"/>
                <a:ea typeface="Verdana"/>
                <a:cs typeface="Verdana"/>
                <a:sym typeface="Verdana"/>
              </a:rPr>
              <a:t>washerCleanSensor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"IS_CLEAN"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washerDoorSensor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"IS_DOOR_CLOSED"</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true</a:t>
            </a:r>
            <a:r>
              <a:rPr lang="en" sz="1200">
                <a:solidFill>
                  <a:schemeClr val="dk1"/>
                </a:solidFill>
                <a:latin typeface="Verdana"/>
                <a:ea typeface="Verdana"/>
                <a:cs typeface="Verdana"/>
                <a:sym typeface="Verdana"/>
              </a:rPr>
              <a:t>)</a:t>
            </a:r>
          </a:p>
          <a:p>
            <a:pPr indent="0" lvl="0" marL="45720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washerEmptySensor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"IS_EMPTY"</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&amp;&amp; Platform.</a:t>
            </a:r>
            <a:r>
              <a:rPr i="1" lang="en" sz="1200">
                <a:solidFill>
                  <a:srgbClr val="0000C0"/>
                </a:solidFill>
                <a:latin typeface="Verdana"/>
                <a:ea typeface="Verdana"/>
                <a:cs typeface="Verdana"/>
                <a:sym typeface="Verdana"/>
              </a:rPr>
              <a:t>washerSensor</a:t>
            </a:r>
            <a:r>
              <a:rPr lang="en" sz="1200">
                <a:solidFill>
                  <a:schemeClr val="dk1"/>
                </a:solidFill>
                <a:latin typeface="Verdana"/>
                <a:ea typeface="Verdana"/>
                <a:cs typeface="Verdana"/>
                <a:sym typeface="Verdana"/>
              </a:rPr>
              <a:t>.getEntities().get(</a:t>
            </a:r>
            <a:r>
              <a:rPr lang="en" sz="1200">
                <a:solidFill>
                  <a:srgbClr val="2A00FF"/>
                </a:solidFill>
                <a:latin typeface="Verdana"/>
                <a:ea typeface="Verdana"/>
                <a:cs typeface="Verdana"/>
                <a:sym typeface="Verdana"/>
              </a:rPr>
              <a:t>"IS_WASHER_ON"</a:t>
            </a:r>
            <a:r>
              <a:rPr lang="en" sz="1200">
                <a:solidFill>
                  <a:schemeClr val="dk1"/>
                </a:solidFill>
                <a:latin typeface="Verdana"/>
                <a:ea typeface="Verdana"/>
                <a:cs typeface="Verdana"/>
                <a:sym typeface="Verdana"/>
              </a:rPr>
              <a:t>).equals(</a:t>
            </a:r>
            <a:r>
              <a:rPr b="1" lang="en" sz="1200">
                <a:solidFill>
                  <a:srgbClr val="7F0055"/>
                </a:solidFill>
                <a:latin typeface="Verdana"/>
                <a:ea typeface="Verdana"/>
                <a:cs typeface="Verdana"/>
                <a:sym typeface="Verdana"/>
              </a:rPr>
              <a:t>false</a:t>
            </a:r>
            <a:r>
              <a:rPr lang="en" sz="1200">
                <a:solidFill>
                  <a:schemeClr val="dk1"/>
                </a:solidFill>
                <a:latin typeface="Verdana"/>
                <a:ea typeface="Verdana"/>
                <a:cs typeface="Verdana"/>
                <a:sym typeface="Verdana"/>
              </a:rPr>
              <a:t>)) {</a:t>
            </a:r>
          </a:p>
          <a:p>
            <a:pPr indent="457200" lvl="0" marL="457200" rtl="0">
              <a:spcBef>
                <a:spcPts val="0"/>
              </a:spcBef>
              <a:buNone/>
            </a:pPr>
            <a:r>
              <a:rPr lang="en" sz="1200">
                <a:solidFill>
                  <a:schemeClr val="dk1"/>
                </a:solidFill>
                <a:latin typeface="Verdana"/>
                <a:ea typeface="Verdana"/>
                <a:cs typeface="Verdana"/>
                <a:sym typeface="Verdana"/>
              </a:rPr>
              <a:t>checkExecutabilityAndSend(</a:t>
            </a:r>
            <a:r>
              <a:rPr b="1" lang="en" sz="1200">
                <a:solidFill>
                  <a:srgbClr val="7F0055"/>
                </a:solidFill>
                <a:latin typeface="Verdana"/>
                <a:ea typeface="Verdana"/>
                <a:cs typeface="Verdana"/>
                <a:sym typeface="Verdana"/>
              </a:rPr>
              <a:t>new</a:t>
            </a:r>
            <a:r>
              <a:rPr lang="en" sz="1200">
                <a:solidFill>
                  <a:schemeClr val="dk1"/>
                </a:solidFill>
                <a:latin typeface="Verdana"/>
                <a:ea typeface="Verdana"/>
                <a:cs typeface="Verdana"/>
                <a:sym typeface="Verdana"/>
              </a:rPr>
              <a:t> Command(</a:t>
            </a:r>
            <a:r>
              <a:rPr lang="en" sz="1200">
                <a:solidFill>
                  <a:srgbClr val="2A00FF"/>
                </a:solidFill>
                <a:latin typeface="Verdana"/>
                <a:ea typeface="Verdana"/>
                <a:cs typeface="Verdana"/>
                <a:sym typeface="Verdana"/>
              </a:rPr>
              <a:t>"start_washer"</a:t>
            </a:r>
            <a:r>
              <a:rPr lang="en" sz="1200">
                <a:solidFill>
                  <a:schemeClr val="dk1"/>
                </a:solidFill>
                <a:latin typeface="Verdana"/>
                <a:ea typeface="Verdana"/>
                <a:cs typeface="Verdana"/>
                <a:sym typeface="Verdana"/>
              </a:rPr>
              <a:t>));</a:t>
            </a:r>
          </a:p>
          <a:p>
            <a:pPr indent="457200" lvl="0" rtl="0">
              <a:spcBef>
                <a:spcPts val="0"/>
              </a:spcBef>
              <a:buNone/>
            </a:pPr>
            <a:r>
              <a:rPr lang="en" sz="1200">
                <a:solidFill>
                  <a:schemeClr val="dk1"/>
                </a:solidFill>
                <a:latin typeface="Verdana"/>
                <a:ea typeface="Verdana"/>
                <a:cs typeface="Verdana"/>
                <a:sym typeface="Verdana"/>
              </a:rPr>
              <a:t>}</a:t>
            </a:r>
          </a:p>
          <a:p>
            <a:pPr lvl="0" rtl="0">
              <a:spcBef>
                <a:spcPts val="0"/>
              </a:spcBef>
              <a:buNone/>
            </a:pPr>
            <a:r>
              <a:rPr lang="en" sz="1200">
                <a:solidFill>
                  <a:schemeClr val="dk1"/>
                </a:solidFill>
                <a:latin typeface="Verdana"/>
                <a:ea typeface="Verdana"/>
                <a:cs typeface="Verdana"/>
                <a:sym typeface="Verdana"/>
              </a:rPr>
              <a:t>}</a:t>
            </a:r>
          </a:p>
        </p:txBody>
      </p:sp>
      <p:pic>
        <p:nvPicPr>
          <p:cNvPr id="252" name="Shape 252"/>
          <p:cNvPicPr preferRelativeResize="0"/>
          <p:nvPr/>
        </p:nvPicPr>
        <p:blipFill>
          <a:blip r:embed="rId3">
            <a:alphaModFix/>
          </a:blip>
          <a:stretch>
            <a:fillRect/>
          </a:stretch>
        </p:blipFill>
        <p:spPr>
          <a:xfrm>
            <a:off x="7585400" y="2873499"/>
            <a:ext cx="1094499" cy="1094499"/>
          </a:xfrm>
          <a:prstGeom prst="rect">
            <a:avLst/>
          </a:prstGeom>
          <a:noFill/>
          <a:ln>
            <a:noFill/>
          </a:ln>
        </p:spPr>
      </p:pic>
      <p:sp>
        <p:nvSpPr>
          <p:cNvPr id="253" name="Shape 253"/>
          <p:cNvSpPr txBox="1"/>
          <p:nvPr/>
        </p:nvSpPr>
        <p:spPr>
          <a:xfrm>
            <a:off x="7661600" y="3891795"/>
            <a:ext cx="798600" cy="393600"/>
          </a:xfrm>
          <a:prstGeom prst="rect">
            <a:avLst/>
          </a:prstGeom>
          <a:noFill/>
          <a:ln>
            <a:noFill/>
          </a:ln>
        </p:spPr>
        <p:txBody>
          <a:bodyPr anchorCtr="0" anchor="t" bIns="91425" lIns="91425" rIns="91425" tIns="91425">
            <a:noAutofit/>
          </a:bodyPr>
          <a:lstStyle/>
          <a:p>
            <a:pPr lvl="0" rtl="0">
              <a:spcBef>
                <a:spcPts val="0"/>
              </a:spcBef>
              <a:buNone/>
            </a:pPr>
            <a:r>
              <a:rPr lang="en"/>
              <a:t>Policy</a:t>
            </a:r>
          </a:p>
        </p:txBody>
      </p:sp>
      <p:sp>
        <p:nvSpPr>
          <p:cNvPr id="254" name="Shape 254"/>
          <p:cNvSpPr/>
          <p:nvPr/>
        </p:nvSpPr>
        <p:spPr>
          <a:xfrm>
            <a:off x="6291550" y="1918525"/>
            <a:ext cx="1239900" cy="897600"/>
          </a:xfrm>
          <a:prstGeom prst="roundRect">
            <a:avLst>
              <a:gd fmla="val 16667" name="adj"/>
            </a:avLst>
          </a:prstGeom>
          <a:noFill/>
          <a:ln cap="flat" cmpd="sng" w="3810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5" name="Shape 255"/>
          <p:cNvCxnSpPr>
            <a:stCxn id="254" idx="2"/>
            <a:endCxn id="252" idx="1"/>
          </p:cNvCxnSpPr>
          <p:nvPr/>
        </p:nvCxnSpPr>
        <p:spPr>
          <a:xfrm flipH="1" rot="-5400000">
            <a:off x="6946150" y="2781475"/>
            <a:ext cx="604500" cy="673800"/>
          </a:xfrm>
          <a:prstGeom prst="bentConnector2">
            <a:avLst/>
          </a:prstGeom>
          <a:noFill/>
          <a:ln cap="flat" cmpd="sng" w="28575">
            <a:solidFill>
              <a:srgbClr val="980000"/>
            </a:solidFill>
            <a:prstDash val="solid"/>
            <a:round/>
            <a:headEnd len="lg" w="lg" type="none"/>
            <a:tailEnd len="lg" w="lg" type="triangle"/>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58525"/>
            <a:ext cx="8520600" cy="572700"/>
          </a:xfrm>
          <a:prstGeom prst="rect">
            <a:avLst/>
          </a:prstGeom>
          <a:ln>
            <a:noFill/>
          </a:ln>
        </p:spPr>
        <p:txBody>
          <a:bodyPr anchorCtr="0" anchor="t" bIns="91425" lIns="91425" rIns="91425" tIns="91425">
            <a:noAutofit/>
          </a:bodyPr>
          <a:lstStyle/>
          <a:p>
            <a:pPr lvl="0">
              <a:spcBef>
                <a:spcPts val="0"/>
              </a:spcBef>
              <a:buNone/>
            </a:pPr>
            <a:r>
              <a:rPr lang="en"/>
              <a:t>Results</a:t>
            </a:r>
          </a:p>
        </p:txBody>
      </p:sp>
      <p:sp>
        <p:nvSpPr>
          <p:cNvPr id="261" name="Shape 2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graphicFrame>
        <p:nvGraphicFramePr>
          <p:cNvPr id="262" name="Shape 262"/>
          <p:cNvGraphicFramePr/>
          <p:nvPr/>
        </p:nvGraphicFramePr>
        <p:xfrm>
          <a:off x="3044075" y="1031229"/>
          <a:ext cx="3000000" cy="3000000"/>
        </p:xfrm>
        <a:graphic>
          <a:graphicData uri="http://schemas.openxmlformats.org/drawingml/2006/table">
            <a:tbl>
              <a:tblPr>
                <a:noFill/>
                <a:tableStyleId>{B5B9700B-BCA1-4083-8C81-742F308E33D8}</a:tableStyleId>
              </a:tblPr>
              <a:tblGrid>
                <a:gridCol w="4622225"/>
                <a:gridCol w="707500"/>
              </a:tblGrid>
              <a:tr h="396200">
                <a:tc>
                  <a:txBody>
                    <a:bodyPr>
                      <a:noAutofit/>
                    </a:bodyPr>
                    <a:lstStyle/>
                    <a:p>
                      <a:pPr lvl="0">
                        <a:spcBef>
                          <a:spcPts val="0"/>
                        </a:spcBef>
                        <a:buNone/>
                      </a:pPr>
                      <a:r>
                        <a:rPr b="1" lang="en" sz="1100"/>
                        <a:t>                                     Type of errors</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None/>
                      </a:pPr>
                      <a:r>
                        <a:rPr b="1" lang="en" sz="1100"/>
                        <a:t>Yes/No</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96200">
                <a:tc>
                  <a:txBody>
                    <a:bodyPr>
                      <a:noAutofit/>
                    </a:bodyPr>
                    <a:lstStyle/>
                    <a:p>
                      <a:pPr lvl="0">
                        <a:spcBef>
                          <a:spcPts val="0"/>
                        </a:spcBef>
                        <a:buNone/>
                      </a:pPr>
                      <a:r>
                        <a:rPr lang="en" sz="1100"/>
                        <a:t>Command inside wrong method with/without correct policy check</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96200">
                <a:tc>
                  <a:txBody>
                    <a:bodyPr>
                      <a:noAutofit/>
                    </a:bodyPr>
                    <a:lstStyle/>
                    <a:p>
                      <a:pPr lvl="0">
                        <a:spcBef>
                          <a:spcPts val="0"/>
                        </a:spcBef>
                        <a:buNone/>
                      </a:pPr>
                      <a:r>
                        <a:rPr lang="en" sz="1100"/>
                        <a:t>Command inside right method without any policy check</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Command inside right method with some/wrong policy check</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Sensor values changed in the clauses</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Controller checks values of wrong sensors</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Controller sends commands not in specification</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lang="en">
                          <a:solidFill>
                            <a:srgbClr val="00FF00"/>
                          </a:solidFill>
                        </a:rPr>
                        <a:t>✓</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96200">
                <a:tc>
                  <a:txBody>
                    <a:bodyPr>
                      <a:noAutofit/>
                    </a:bodyPr>
                    <a:lstStyle/>
                    <a:p>
                      <a:pPr lvl="0">
                        <a:spcBef>
                          <a:spcPts val="0"/>
                        </a:spcBef>
                        <a:buNone/>
                      </a:pPr>
                      <a:r>
                        <a:rPr lang="en" sz="1100"/>
                        <a:t>Commands sent in proper temporal order</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b="1" lang="en">
                          <a:solidFill>
                            <a:srgbClr val="FF0000"/>
                          </a:solidFill>
                        </a:rPr>
                        <a:t>X</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Commands sent to only those dumb devices that can execute them</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b="1" lang="en">
                          <a:solidFill>
                            <a:srgbClr val="FF0000"/>
                          </a:solidFill>
                        </a:rPr>
                        <a:t>X</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r h="343325">
                <a:tc>
                  <a:txBody>
                    <a:bodyPr>
                      <a:noAutofit/>
                    </a:bodyPr>
                    <a:lstStyle/>
                    <a:p>
                      <a:pPr lvl="0">
                        <a:spcBef>
                          <a:spcPts val="0"/>
                        </a:spcBef>
                        <a:buNone/>
                      </a:pPr>
                      <a:r>
                        <a:rPr lang="en" sz="1100"/>
                        <a:t>Wrong sensor values indirectly set in the code</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c>
                  <a:txBody>
                    <a:bodyPr>
                      <a:noAutofit/>
                    </a:bodyPr>
                    <a:lstStyle/>
                    <a:p>
                      <a:pPr lvl="0">
                        <a:spcBef>
                          <a:spcPts val="0"/>
                        </a:spcBef>
                        <a:buClr>
                          <a:schemeClr val="dk1"/>
                        </a:buClr>
                        <a:buSzPct val="78571"/>
                        <a:buFont typeface="Arial"/>
                        <a:buNone/>
                      </a:pPr>
                      <a:r>
                        <a:rPr b="1" lang="en">
                          <a:solidFill>
                            <a:srgbClr val="FF0000"/>
                          </a:solidFill>
                        </a:rPr>
                        <a:t>X</a:t>
                      </a:r>
                    </a:p>
                  </a:txBody>
                  <a:tcPr marT="91425" marB="91425" marR="91425" marL="91425">
                    <a:lnL cap="flat" cmpd="sng" w="28575">
                      <a:solidFill>
                        <a:srgbClr val="736864"/>
                      </a:solidFill>
                      <a:prstDash val="solid"/>
                      <a:round/>
                      <a:headEnd len="med" w="med" type="none"/>
                      <a:tailEnd len="med" w="med" type="none"/>
                    </a:lnL>
                    <a:lnR cap="flat" cmpd="sng" w="28575">
                      <a:solidFill>
                        <a:srgbClr val="736864"/>
                      </a:solidFill>
                      <a:prstDash val="solid"/>
                      <a:round/>
                      <a:headEnd len="med" w="med" type="none"/>
                      <a:tailEnd len="med" w="med" type="none"/>
                    </a:lnR>
                    <a:lnT cap="flat" cmpd="sng" w="28575">
                      <a:solidFill>
                        <a:srgbClr val="736864"/>
                      </a:solidFill>
                      <a:prstDash val="solid"/>
                      <a:round/>
                      <a:headEnd len="med" w="med" type="none"/>
                      <a:tailEnd len="med" w="med" type="none"/>
                    </a:lnT>
                    <a:lnB cap="flat" cmpd="sng" w="28575">
                      <a:solidFill>
                        <a:srgbClr val="736864"/>
                      </a:solidFill>
                      <a:prstDash val="solid"/>
                      <a:round/>
                      <a:headEnd len="med" w="med" type="none"/>
                      <a:tailEnd len="med" w="med" type="none"/>
                    </a:lnB>
                  </a:tcPr>
                </a:tc>
              </a:tr>
            </a:tbl>
          </a:graphicData>
        </a:graphic>
      </p:graphicFrame>
      <p:sp>
        <p:nvSpPr>
          <p:cNvPr id="263" name="Shape 263"/>
          <p:cNvSpPr txBox="1"/>
          <p:nvPr/>
        </p:nvSpPr>
        <p:spPr>
          <a:xfrm>
            <a:off x="202300" y="1117625"/>
            <a:ext cx="2899800" cy="1618500"/>
          </a:xfrm>
          <a:prstGeom prst="rect">
            <a:avLst/>
          </a:prstGeom>
          <a:noFill/>
          <a:ln>
            <a:noFill/>
          </a:ln>
        </p:spPr>
        <p:txBody>
          <a:bodyPr anchorCtr="0" anchor="t" bIns="91425" lIns="91425" rIns="91425" tIns="91425">
            <a:noAutofit/>
          </a:bodyPr>
          <a:lstStyle/>
          <a:p>
            <a:pPr lvl="0" rtl="0">
              <a:spcBef>
                <a:spcPts val="0"/>
              </a:spcBef>
              <a:buNone/>
            </a:pPr>
            <a:r>
              <a:rPr lang="en"/>
              <a:t>Based on three simulated smart systems:</a:t>
            </a:r>
          </a:p>
          <a:p>
            <a:pPr indent="-228600" lvl="0" marL="457200" rtl="0">
              <a:spcBef>
                <a:spcPts val="0"/>
              </a:spcBef>
              <a:buChar char="❏"/>
            </a:pPr>
            <a:r>
              <a:rPr lang="en"/>
              <a:t>HVAC </a:t>
            </a:r>
          </a:p>
          <a:p>
            <a:pPr indent="-228600" lvl="0" marL="457200" rtl="0">
              <a:spcBef>
                <a:spcPts val="0"/>
              </a:spcBef>
              <a:buChar char="❏"/>
            </a:pPr>
            <a:r>
              <a:rPr lang="en"/>
              <a:t>Garage door</a:t>
            </a:r>
          </a:p>
          <a:p>
            <a:pPr indent="-228600" lvl="0" marL="457200">
              <a:spcBef>
                <a:spcPts val="0"/>
              </a:spcBef>
              <a:buChar char="❏"/>
            </a:pPr>
            <a:r>
              <a:rPr lang="en"/>
              <a:t>Laundry machine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indent="457200" lvl="0">
              <a:spcBef>
                <a:spcPts val="0"/>
              </a:spcBef>
              <a:buNone/>
            </a:pPr>
            <a:r>
              <a:rPr lang="en"/>
              <a:t>Conclusions 			    &amp; 		   Future work</a:t>
            </a:r>
          </a:p>
        </p:txBody>
      </p:sp>
      <p:sp>
        <p:nvSpPr>
          <p:cNvPr id="269" name="Shape 269"/>
          <p:cNvSpPr txBox="1"/>
          <p:nvPr>
            <p:ph idx="1" type="body"/>
          </p:nvPr>
        </p:nvSpPr>
        <p:spPr>
          <a:xfrm>
            <a:off x="235500" y="1152475"/>
            <a:ext cx="4366200" cy="3416400"/>
          </a:xfrm>
          <a:prstGeom prst="rect">
            <a:avLst/>
          </a:prstGeom>
        </p:spPr>
        <p:txBody>
          <a:bodyPr anchorCtr="0" anchor="t" bIns="91425" lIns="91425" rIns="91425" tIns="91425">
            <a:noAutofit/>
          </a:bodyPr>
          <a:lstStyle/>
          <a:p>
            <a:pPr lvl="0" rtl="0" algn="just">
              <a:spcBef>
                <a:spcPts val="0"/>
              </a:spcBef>
              <a:buNone/>
            </a:pPr>
            <a:r>
              <a:rPr lang="en"/>
              <a:t>Verified security policies for a simulated smart home	</a:t>
            </a:r>
          </a:p>
          <a:p>
            <a:pPr indent="-228600" lvl="0" marL="457200" rtl="0" algn="just">
              <a:spcBef>
                <a:spcPts val="0"/>
              </a:spcBef>
              <a:buChar char="❏"/>
            </a:pPr>
            <a:r>
              <a:rPr lang="en"/>
              <a:t>Designed and implemented a smart home simulation</a:t>
            </a:r>
          </a:p>
          <a:p>
            <a:pPr indent="-228600" lvl="0" marL="457200" rtl="0" algn="just">
              <a:spcBef>
                <a:spcPts val="0"/>
              </a:spcBef>
              <a:buChar char="❏"/>
            </a:pPr>
            <a:r>
              <a:rPr lang="en"/>
              <a:t>Defined a business model to assign roles to different organizations</a:t>
            </a:r>
          </a:p>
          <a:p>
            <a:pPr indent="-228600" lvl="0" marL="457200" rtl="0" algn="just">
              <a:spcBef>
                <a:spcPts val="0"/>
              </a:spcBef>
              <a:buChar char="❏"/>
            </a:pPr>
            <a:r>
              <a:rPr lang="en"/>
              <a:t>Defined and specified several policies for a smart home </a:t>
            </a:r>
          </a:p>
          <a:p>
            <a:pPr indent="-228600" lvl="0" marL="457200" rtl="0" algn="just">
              <a:spcBef>
                <a:spcPts val="0"/>
              </a:spcBef>
              <a:buChar char="❏"/>
            </a:pPr>
            <a:r>
              <a:rPr lang="en"/>
              <a:t>Implemented a static analysis to detect violations of the policies at compile time</a:t>
            </a:r>
          </a:p>
          <a:p>
            <a:pPr indent="-228600" lvl="0" marL="457200" algn="just">
              <a:spcBef>
                <a:spcPts val="0"/>
              </a:spcBef>
              <a:buChar char="❏"/>
            </a:pPr>
            <a:r>
              <a:rPr lang="en"/>
              <a:t>Evaluated our system on several malicious controllers </a:t>
            </a:r>
          </a:p>
        </p:txBody>
      </p:sp>
      <p:sp>
        <p:nvSpPr>
          <p:cNvPr id="270" name="Shape 2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71" name="Shape 271"/>
          <p:cNvSpPr txBox="1"/>
          <p:nvPr>
            <p:ph idx="2" type="body"/>
          </p:nvPr>
        </p:nvSpPr>
        <p:spPr>
          <a:xfrm>
            <a:off x="4756200" y="1152475"/>
            <a:ext cx="4188600" cy="3416400"/>
          </a:xfrm>
          <a:prstGeom prst="rect">
            <a:avLst/>
          </a:prstGeom>
        </p:spPr>
        <p:txBody>
          <a:bodyPr anchorCtr="0" anchor="t" bIns="91425" lIns="91425" rIns="91425" tIns="91425">
            <a:noAutofit/>
          </a:bodyPr>
          <a:lstStyle/>
          <a:p>
            <a:pPr indent="-228600" lvl="0" marL="457200" rtl="0" algn="just">
              <a:spcBef>
                <a:spcPts val="0"/>
              </a:spcBef>
              <a:buChar char="❏"/>
            </a:pPr>
            <a:r>
              <a:rPr lang="en"/>
              <a:t>Extend the verification to handle more complex properties</a:t>
            </a:r>
          </a:p>
          <a:p>
            <a:pPr indent="-228600" lvl="0" marL="457200" rtl="0" algn="just">
              <a:spcBef>
                <a:spcPts val="0"/>
              </a:spcBef>
              <a:buChar char="❏"/>
            </a:pPr>
            <a:r>
              <a:rPr lang="en"/>
              <a:t>Verify other security and correctness policies</a:t>
            </a:r>
          </a:p>
          <a:p>
            <a:pPr indent="-228600" lvl="0" marL="457200" rtl="0" algn="just">
              <a:spcBef>
                <a:spcPts val="0"/>
              </a:spcBef>
              <a:buChar char="❏"/>
            </a:pPr>
            <a:r>
              <a:rPr lang="en"/>
              <a:t>Evaluate our system on a real smart home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Related work on security for smart homes</a:t>
            </a:r>
          </a:p>
        </p:txBody>
      </p:sp>
      <p:sp>
        <p:nvSpPr>
          <p:cNvPr id="277" name="Shape 277"/>
          <p:cNvSpPr txBox="1"/>
          <p:nvPr>
            <p:ph idx="1" type="body"/>
          </p:nvPr>
        </p:nvSpPr>
        <p:spPr>
          <a:xfrm>
            <a:off x="194400" y="1115175"/>
            <a:ext cx="8637900" cy="3450600"/>
          </a:xfrm>
          <a:prstGeom prst="rect">
            <a:avLst/>
          </a:prstGeom>
        </p:spPr>
        <p:txBody>
          <a:bodyPr anchorCtr="0" anchor="t" bIns="91425" lIns="91425" rIns="91425" tIns="91425">
            <a:noAutofit/>
          </a:bodyPr>
          <a:lstStyle/>
          <a:p>
            <a:pPr indent="-228600" lvl="0" marL="457200" rtl="0">
              <a:spcBef>
                <a:spcPts val="0"/>
              </a:spcBef>
              <a:buChar char="❏"/>
            </a:pPr>
            <a:r>
              <a:rPr lang="en"/>
              <a:t>Trivial security solutions such as strong passwords [1]</a:t>
            </a:r>
          </a:p>
          <a:p>
            <a:pPr lvl="0" rtl="0">
              <a:spcBef>
                <a:spcPts val="0"/>
              </a:spcBef>
              <a:buNone/>
            </a:pPr>
            <a:r>
              <a:t/>
            </a:r>
            <a:endParaRPr/>
          </a:p>
          <a:p>
            <a:pPr indent="-228600" lvl="0" marL="457200" rtl="0">
              <a:spcBef>
                <a:spcPts val="0"/>
              </a:spcBef>
              <a:buChar char="❏"/>
            </a:pPr>
            <a:r>
              <a:rPr lang="en"/>
              <a:t>Dynamic policy enforcement [2] causing system to stop if attack happens</a:t>
            </a:r>
          </a:p>
          <a:p>
            <a:pPr lvl="0" rtl="0">
              <a:spcBef>
                <a:spcPts val="0"/>
              </a:spcBef>
              <a:buNone/>
            </a:pPr>
            <a:r>
              <a:t/>
            </a:r>
            <a:endParaRPr/>
          </a:p>
          <a:p>
            <a:pPr indent="-228600" lvl="0" marL="457200" rtl="0">
              <a:spcBef>
                <a:spcPts val="0"/>
              </a:spcBef>
              <a:buChar char="❏"/>
            </a:pPr>
            <a:r>
              <a:rPr lang="en"/>
              <a:t>Crowdsourcing based solutions to create awareness about attacks [3]</a:t>
            </a:r>
          </a:p>
          <a:p>
            <a:pPr indent="-228600" lvl="1" marL="914400" rtl="0">
              <a:spcBef>
                <a:spcPts val="0"/>
              </a:spcBef>
              <a:buChar char="❏"/>
            </a:pPr>
            <a:r>
              <a:rPr lang="en"/>
              <a:t>Depends on the attacks published by individual organizations, no formal guarantee</a:t>
            </a:r>
          </a:p>
          <a:p>
            <a:pPr lvl="0">
              <a:spcBef>
                <a:spcPts val="0"/>
              </a:spcBef>
              <a:buNone/>
            </a:pPr>
            <a:r>
              <a:t/>
            </a:r>
            <a:endParaRPr/>
          </a:p>
        </p:txBody>
      </p:sp>
      <p:sp>
        <p:nvSpPr>
          <p:cNvPr id="278" name="Shape 2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latin typeface="Arial"/>
                <a:ea typeface="Arial"/>
                <a:cs typeface="Arial"/>
                <a:sym typeface="Arial"/>
              </a:rPr>
              <a:t>‹#›</a:t>
            </a:fld>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Motivation</a:t>
            </a:r>
          </a:p>
        </p:txBody>
      </p:sp>
      <p:sp>
        <p:nvSpPr>
          <p:cNvPr id="62" name="Shape 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latin typeface="Arial"/>
                <a:ea typeface="Arial"/>
                <a:cs typeface="Arial"/>
                <a:sym typeface="Arial"/>
              </a:rPr>
              <a:t>‹#›</a:t>
            </a:fld>
          </a:p>
        </p:txBody>
      </p:sp>
      <p:pic>
        <p:nvPicPr>
          <p:cNvPr id="63" name="Shape 63"/>
          <p:cNvPicPr preferRelativeResize="0"/>
          <p:nvPr/>
        </p:nvPicPr>
        <p:blipFill>
          <a:blip r:embed="rId3">
            <a:alphaModFix/>
          </a:blip>
          <a:stretch>
            <a:fillRect/>
          </a:stretch>
        </p:blipFill>
        <p:spPr>
          <a:xfrm>
            <a:off x="7527700" y="2917804"/>
            <a:ext cx="548700" cy="1097420"/>
          </a:xfrm>
          <a:prstGeom prst="rect">
            <a:avLst/>
          </a:prstGeom>
          <a:noFill/>
          <a:ln>
            <a:noFill/>
          </a:ln>
        </p:spPr>
      </p:pic>
      <p:sp>
        <p:nvSpPr>
          <p:cNvPr id="64" name="Shape 64"/>
          <p:cNvSpPr txBox="1"/>
          <p:nvPr/>
        </p:nvSpPr>
        <p:spPr>
          <a:xfrm>
            <a:off x="4609525" y="3606562"/>
            <a:ext cx="1981800" cy="289800"/>
          </a:xfrm>
          <a:prstGeom prst="rect">
            <a:avLst/>
          </a:prstGeom>
          <a:noFill/>
          <a:ln>
            <a:noFill/>
          </a:ln>
        </p:spPr>
        <p:txBody>
          <a:bodyPr anchorCtr="0" anchor="t" bIns="91425" lIns="91425" rIns="91425" tIns="91425">
            <a:noAutofit/>
          </a:bodyPr>
          <a:lstStyle/>
          <a:p>
            <a:pPr lvl="0" rtl="0">
              <a:spcBef>
                <a:spcPts val="0"/>
              </a:spcBef>
              <a:buNone/>
            </a:pPr>
            <a:r>
              <a:rPr lang="en"/>
              <a:t>Garagedoor Controller</a:t>
            </a:r>
          </a:p>
        </p:txBody>
      </p:sp>
      <p:sp>
        <p:nvSpPr>
          <p:cNvPr id="65" name="Shape 65"/>
          <p:cNvSpPr txBox="1"/>
          <p:nvPr/>
        </p:nvSpPr>
        <p:spPr>
          <a:xfrm>
            <a:off x="7130875" y="4075587"/>
            <a:ext cx="1330200" cy="3936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66" name="Shape 66"/>
          <p:cNvSpPr txBox="1"/>
          <p:nvPr/>
        </p:nvSpPr>
        <p:spPr>
          <a:xfrm>
            <a:off x="1096125" y="3732675"/>
            <a:ext cx="1551600" cy="310500"/>
          </a:xfrm>
          <a:prstGeom prst="rect">
            <a:avLst/>
          </a:prstGeom>
          <a:noFill/>
          <a:ln>
            <a:noFill/>
          </a:ln>
        </p:spPr>
        <p:txBody>
          <a:bodyPr anchorCtr="0" anchor="t" bIns="91425" lIns="91425" rIns="91425" tIns="91425">
            <a:noAutofit/>
          </a:bodyPr>
          <a:lstStyle/>
          <a:p>
            <a:pPr lvl="0" rtl="0">
              <a:spcBef>
                <a:spcPts val="0"/>
              </a:spcBef>
              <a:buNone/>
            </a:pPr>
            <a:r>
              <a:rPr lang="en"/>
              <a:t>    Garagedoor   </a:t>
            </a:r>
          </a:p>
        </p:txBody>
      </p:sp>
      <p:cxnSp>
        <p:nvCxnSpPr>
          <p:cNvPr id="67" name="Shape 67"/>
          <p:cNvCxnSpPr>
            <a:stCxn id="68" idx="1"/>
            <a:endCxn id="69" idx="3"/>
          </p:cNvCxnSpPr>
          <p:nvPr/>
        </p:nvCxnSpPr>
        <p:spPr>
          <a:xfrm rot="10800000">
            <a:off x="3208901" y="2811738"/>
            <a:ext cx="1615800" cy="1200"/>
          </a:xfrm>
          <a:prstGeom prst="straightConnector1">
            <a:avLst/>
          </a:prstGeom>
          <a:noFill/>
          <a:ln cap="flat" cmpd="sng" w="38100">
            <a:solidFill>
              <a:srgbClr val="000000"/>
            </a:solidFill>
            <a:prstDash val="solid"/>
            <a:round/>
            <a:headEnd len="lg" w="lg" type="none"/>
            <a:tailEnd len="lg" w="lg" type="triangle"/>
          </a:ln>
        </p:spPr>
      </p:cxnSp>
      <p:sp>
        <p:nvSpPr>
          <p:cNvPr id="70" name="Shape 70"/>
          <p:cNvSpPr txBox="1"/>
          <p:nvPr/>
        </p:nvSpPr>
        <p:spPr>
          <a:xfrm>
            <a:off x="7331725" y="2228050"/>
            <a:ext cx="928500" cy="310500"/>
          </a:xfrm>
          <a:prstGeom prst="rect">
            <a:avLst/>
          </a:prstGeom>
          <a:noFill/>
          <a:ln>
            <a:noFill/>
          </a:ln>
        </p:spPr>
        <p:txBody>
          <a:bodyPr anchorCtr="0" anchor="t" bIns="91425" lIns="91425" rIns="91425" tIns="91425">
            <a:noAutofit/>
          </a:bodyPr>
          <a:lstStyle/>
          <a:p>
            <a:pPr lvl="0" rtl="0">
              <a:spcBef>
                <a:spcPts val="0"/>
              </a:spcBef>
              <a:buNone/>
            </a:pPr>
            <a:r>
              <a:rPr lang="en"/>
              <a:t>Car GPS</a:t>
            </a:r>
          </a:p>
        </p:txBody>
      </p:sp>
      <p:cxnSp>
        <p:nvCxnSpPr>
          <p:cNvPr id="71" name="Shape 71"/>
          <p:cNvCxnSpPr>
            <a:stCxn id="72" idx="1"/>
            <a:endCxn id="73" idx="3"/>
          </p:cNvCxnSpPr>
          <p:nvPr/>
        </p:nvCxnSpPr>
        <p:spPr>
          <a:xfrm flipH="1">
            <a:off x="5786837" y="1679362"/>
            <a:ext cx="1460400" cy="1171800"/>
          </a:xfrm>
          <a:prstGeom prst="straightConnector1">
            <a:avLst/>
          </a:prstGeom>
          <a:noFill/>
          <a:ln cap="flat" cmpd="sng" w="28575">
            <a:solidFill>
              <a:schemeClr val="dk2"/>
            </a:solidFill>
            <a:prstDash val="dash"/>
            <a:round/>
            <a:headEnd len="lg" w="lg" type="none"/>
            <a:tailEnd len="lg" w="lg" type="triangle"/>
          </a:ln>
        </p:spPr>
      </p:cxnSp>
      <p:pic>
        <p:nvPicPr>
          <p:cNvPr id="74" name="Shape 74"/>
          <p:cNvPicPr preferRelativeResize="0"/>
          <p:nvPr/>
        </p:nvPicPr>
        <p:blipFill>
          <a:blip r:embed="rId4">
            <a:alphaModFix/>
          </a:blip>
          <a:stretch>
            <a:fillRect/>
          </a:stretch>
        </p:blipFill>
        <p:spPr>
          <a:xfrm>
            <a:off x="7207075" y="1054612"/>
            <a:ext cx="1136550" cy="1136550"/>
          </a:xfrm>
          <a:prstGeom prst="rect">
            <a:avLst/>
          </a:prstGeom>
          <a:noFill/>
          <a:ln>
            <a:noFill/>
          </a:ln>
        </p:spPr>
      </p:pic>
      <p:pic>
        <p:nvPicPr>
          <p:cNvPr id="69" name="Shape 69"/>
          <p:cNvPicPr preferRelativeResize="0"/>
          <p:nvPr/>
        </p:nvPicPr>
        <p:blipFill>
          <a:blip r:embed="rId5">
            <a:alphaModFix/>
          </a:blip>
          <a:stretch>
            <a:fillRect/>
          </a:stretch>
        </p:blipFill>
        <p:spPr>
          <a:xfrm>
            <a:off x="643451" y="1876951"/>
            <a:ext cx="2565450" cy="1869574"/>
          </a:xfrm>
          <a:prstGeom prst="rect">
            <a:avLst/>
          </a:prstGeom>
          <a:noFill/>
          <a:ln>
            <a:noFill/>
          </a:ln>
        </p:spPr>
      </p:pic>
      <p:pic>
        <p:nvPicPr>
          <p:cNvPr id="73" name="Shape 73"/>
          <p:cNvPicPr preferRelativeResize="0"/>
          <p:nvPr/>
        </p:nvPicPr>
        <p:blipFill>
          <a:blip r:embed="rId6">
            <a:alphaModFix/>
          </a:blip>
          <a:stretch>
            <a:fillRect/>
          </a:stretch>
        </p:blipFill>
        <p:spPr>
          <a:xfrm>
            <a:off x="5016800" y="2161900"/>
            <a:ext cx="770037" cy="1378525"/>
          </a:xfrm>
          <a:prstGeom prst="rect">
            <a:avLst/>
          </a:prstGeom>
          <a:noFill/>
          <a:ln>
            <a:noFill/>
          </a:ln>
        </p:spPr>
      </p:pic>
      <p:pic>
        <p:nvPicPr>
          <p:cNvPr id="75" name="Shape 75"/>
          <p:cNvPicPr preferRelativeResize="0"/>
          <p:nvPr/>
        </p:nvPicPr>
        <p:blipFill>
          <a:blip r:embed="rId7">
            <a:alphaModFix/>
          </a:blip>
          <a:stretch>
            <a:fillRect/>
          </a:stretch>
        </p:blipFill>
        <p:spPr>
          <a:xfrm>
            <a:off x="643437" y="1876950"/>
            <a:ext cx="2565474" cy="18695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 policy file</a:t>
            </a:r>
          </a:p>
        </p:txBody>
      </p:sp>
      <p:sp>
        <p:nvSpPr>
          <p:cNvPr id="284" name="Shape 2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controller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i="1" lang="en" sz="1000">
                <a:solidFill>
                  <a:srgbClr val="2A00FF"/>
                </a:solidFill>
                <a:latin typeface="Verdana"/>
                <a:ea typeface="Verdana"/>
                <a:cs typeface="Verdana"/>
                <a:sym typeface="Verdana"/>
              </a:rPr>
              <a:t>"laundrymachinecontroller"</a:t>
            </a:r>
          </a:p>
          <a:p>
            <a:pPr indent="387350"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command</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"start_washer"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"IS_DOOR_CLOSED"</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i="1" lang="en" sz="1000">
                <a:solidFill>
                  <a:srgbClr val="2A00FF"/>
                </a:solidFill>
                <a:latin typeface="Verdana"/>
                <a:ea typeface="Verdana"/>
                <a:cs typeface="Verdana"/>
                <a:sym typeface="Verdana"/>
              </a:rPr>
              <a:t>"true"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"washerDoorSensor"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"IS_EMPTY"</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"false"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"washerEmptySensor"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"IS_CLEAN"</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"false"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"washerCleanSensor"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"IS_WASHER_ON"</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"false"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"washerSensor"</a:t>
            </a:r>
            <a:r>
              <a:rPr lang="en" sz="1000">
                <a:solidFill>
                  <a:srgbClr val="008080"/>
                </a:solidFill>
                <a:latin typeface="Verdana"/>
                <a:ea typeface="Verdana"/>
                <a:cs typeface="Verdana"/>
                <a:sym typeface="Verdana"/>
              </a:rPr>
              <a:t>/&gt;</a:t>
            </a:r>
          </a:p>
          <a:p>
            <a:pPr indent="387350"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command</a:t>
            </a:r>
            <a:r>
              <a:rPr lang="en" sz="1000">
                <a:solidFill>
                  <a:srgbClr val="008080"/>
                </a:solidFill>
                <a:latin typeface="Verdana"/>
                <a:ea typeface="Verdana"/>
                <a:cs typeface="Verdana"/>
                <a:sym typeface="Verdana"/>
              </a:rPr>
              <a:t>&gt;</a:t>
            </a:r>
          </a:p>
          <a:p>
            <a:pPr indent="387350"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command</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"stop_washer"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"IS_CLEAN"</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"true"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"washerCleanSensor"</a:t>
            </a:r>
            <a:r>
              <a:rPr lang="en" sz="1000">
                <a:solidFill>
                  <a:srgbClr val="008080"/>
                </a:solidFill>
                <a:latin typeface="Verdana"/>
                <a:ea typeface="Verdana"/>
                <a:cs typeface="Verdana"/>
                <a:sym typeface="Verdana"/>
              </a:rPr>
              <a:t>/&gt;</a:t>
            </a:r>
          </a:p>
          <a:p>
            <a:pPr indent="387350" lvl="0" marL="45720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sensor</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name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"IS_WASHER_ON"</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value</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"true"</a:t>
            </a:r>
            <a:r>
              <a:rPr lang="en" sz="1000">
                <a:solidFill>
                  <a:schemeClr val="dk1"/>
                </a:solidFill>
                <a:latin typeface="Verdana"/>
                <a:ea typeface="Verdana"/>
                <a:cs typeface="Verdana"/>
                <a:sym typeface="Verdana"/>
              </a:rPr>
              <a:t> </a:t>
            </a:r>
            <a:r>
              <a:rPr lang="en" sz="1000">
                <a:solidFill>
                  <a:srgbClr val="7F007F"/>
                </a:solidFill>
                <a:latin typeface="Verdana"/>
                <a:ea typeface="Verdana"/>
                <a:cs typeface="Verdana"/>
                <a:sym typeface="Verdana"/>
              </a:rPr>
              <a:t>class</a:t>
            </a:r>
            <a:r>
              <a:rPr lang="en" sz="1000">
                <a:solidFill>
                  <a:schemeClr val="dk1"/>
                </a:solidFill>
                <a:latin typeface="Verdana"/>
                <a:ea typeface="Verdana"/>
                <a:cs typeface="Verdana"/>
                <a:sym typeface="Verdana"/>
              </a:rPr>
              <a:t> </a:t>
            </a:r>
            <a:r>
              <a:rPr lang="en" sz="1000">
                <a:solidFill>
                  <a:srgbClr val="3C3C3C"/>
                </a:solidFill>
                <a:latin typeface="Verdana"/>
                <a:ea typeface="Verdana"/>
                <a:cs typeface="Verdana"/>
                <a:sym typeface="Verdana"/>
              </a:rPr>
              <a:t>=</a:t>
            </a:r>
            <a:r>
              <a:rPr lang="en" sz="1000">
                <a:solidFill>
                  <a:schemeClr val="dk1"/>
                </a:solidFill>
                <a:latin typeface="Verdana"/>
                <a:ea typeface="Verdana"/>
                <a:cs typeface="Verdana"/>
                <a:sym typeface="Verdana"/>
              </a:rPr>
              <a:t> </a:t>
            </a:r>
            <a:r>
              <a:rPr i="1" lang="en" sz="1000">
                <a:solidFill>
                  <a:srgbClr val="2A00FF"/>
                </a:solidFill>
                <a:latin typeface="Verdana"/>
                <a:ea typeface="Verdana"/>
                <a:cs typeface="Verdana"/>
                <a:sym typeface="Verdana"/>
              </a:rPr>
              <a:t>"washerSensor"</a:t>
            </a:r>
            <a:r>
              <a:rPr lang="en" sz="1000">
                <a:solidFill>
                  <a:srgbClr val="008080"/>
                </a:solidFill>
                <a:latin typeface="Verdana"/>
                <a:ea typeface="Verdana"/>
                <a:cs typeface="Verdana"/>
                <a:sym typeface="Verdana"/>
              </a:rPr>
              <a:t>/&gt;</a:t>
            </a:r>
          </a:p>
          <a:p>
            <a:pPr indent="387350"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command</a:t>
            </a:r>
            <a:r>
              <a:rPr lang="en" sz="1000">
                <a:solidFill>
                  <a:srgbClr val="008080"/>
                </a:solidFill>
                <a:latin typeface="Verdana"/>
                <a:ea typeface="Verdana"/>
                <a:cs typeface="Verdana"/>
                <a:sym typeface="Verdana"/>
              </a:rPr>
              <a:t>&gt;</a:t>
            </a:r>
          </a:p>
          <a:p>
            <a:pPr lvl="0" rtl="0">
              <a:lnSpc>
                <a:spcPct val="100000"/>
              </a:lnSpc>
              <a:spcBef>
                <a:spcPts val="0"/>
              </a:spcBef>
              <a:spcAft>
                <a:spcPts val="0"/>
              </a:spcAft>
              <a:buClr>
                <a:schemeClr val="dk1"/>
              </a:buClr>
              <a:buSzPct val="110000"/>
              <a:buFont typeface="Arial"/>
              <a:buNone/>
            </a:pPr>
            <a:r>
              <a:rPr lang="en" sz="1000">
                <a:solidFill>
                  <a:srgbClr val="008080"/>
                </a:solidFill>
                <a:latin typeface="Verdana"/>
                <a:ea typeface="Verdana"/>
                <a:cs typeface="Verdana"/>
                <a:sym typeface="Verdana"/>
              </a:rPr>
              <a:t>&lt;/</a:t>
            </a:r>
            <a:r>
              <a:rPr lang="en" sz="1000">
                <a:solidFill>
                  <a:srgbClr val="3F7F7F"/>
                </a:solidFill>
                <a:latin typeface="Verdana"/>
                <a:ea typeface="Verdana"/>
                <a:cs typeface="Verdana"/>
                <a:sym typeface="Verdana"/>
              </a:rPr>
              <a:t>controller</a:t>
            </a:r>
            <a:r>
              <a:rPr lang="en" sz="1000">
                <a:solidFill>
                  <a:srgbClr val="008080"/>
                </a:solidFill>
                <a:latin typeface="Verdana"/>
                <a:ea typeface="Verdana"/>
                <a:cs typeface="Verdana"/>
                <a:sym typeface="Verdana"/>
              </a:rPr>
              <a:t>&gt;</a:t>
            </a:r>
          </a:p>
          <a:p>
            <a:pPr lvl="0" rtl="0">
              <a:lnSpc>
                <a:spcPct val="100000"/>
              </a:lnSpc>
              <a:spcBef>
                <a:spcPts val="0"/>
              </a:spcBef>
              <a:spcAft>
                <a:spcPts val="0"/>
              </a:spcAft>
              <a:buClr>
                <a:schemeClr val="dk1"/>
              </a:buClr>
              <a:buSzPct val="110000"/>
              <a:buFont typeface="Arial"/>
              <a:buNone/>
            </a:pPr>
            <a:r>
              <a:t/>
            </a:r>
            <a:endParaRPr sz="1000">
              <a:solidFill>
                <a:srgbClr val="008080"/>
              </a:solidFill>
              <a:latin typeface="Verdana"/>
              <a:ea typeface="Verdana"/>
              <a:cs typeface="Verdana"/>
              <a:sym typeface="Verdana"/>
            </a:endParaRPr>
          </a:p>
          <a:p>
            <a:pPr lvl="0">
              <a:spcBef>
                <a:spcPts val="0"/>
              </a:spcBef>
              <a:buNone/>
            </a:pPr>
            <a:r>
              <a:t/>
            </a:r>
            <a:endParaRPr/>
          </a:p>
        </p:txBody>
      </p:sp>
      <p:sp>
        <p:nvSpPr>
          <p:cNvPr id="285" name="Shape 28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		</a:t>
            </a:r>
          </a:p>
        </p:txBody>
      </p:sp>
      <p:sp>
        <p:nvSpPr>
          <p:cNvPr id="291" name="Shape 291"/>
          <p:cNvSpPr txBox="1"/>
          <p:nvPr>
            <p:ph idx="1" type="body"/>
          </p:nvPr>
        </p:nvSpPr>
        <p:spPr>
          <a:xfrm>
            <a:off x="371575" y="1332125"/>
            <a:ext cx="8520600" cy="3416400"/>
          </a:xfrm>
          <a:prstGeom prst="rect">
            <a:avLst/>
          </a:prstGeom>
        </p:spPr>
        <p:txBody>
          <a:bodyPr anchorCtr="0" anchor="t" bIns="91425" lIns="91425" rIns="91425" tIns="91425">
            <a:noAutofit/>
          </a:bodyPr>
          <a:lstStyle/>
          <a:p>
            <a:pPr lvl="0" rtl="0">
              <a:spcBef>
                <a:spcPts val="0"/>
              </a:spcBef>
              <a:buNone/>
            </a:pPr>
            <a:r>
              <a:rPr lang="en" sz="1400"/>
              <a:t>[1] M. B. Barcena and C. Wueest. Insecurity in the internet of things. 2015</a:t>
            </a:r>
          </a:p>
          <a:p>
            <a:pPr lvl="0" rtl="0">
              <a:spcBef>
                <a:spcPts val="0"/>
              </a:spcBef>
              <a:buNone/>
            </a:pPr>
            <a:r>
              <a:t/>
            </a:r>
            <a:endParaRPr sz="1400"/>
          </a:p>
          <a:p>
            <a:pPr lvl="0" rtl="0">
              <a:spcBef>
                <a:spcPts val="0"/>
              </a:spcBef>
              <a:buNone/>
            </a:pPr>
            <a:r>
              <a:rPr lang="en" sz="1400"/>
              <a:t>[2] J. Al-Muhtadi, M. Anand, M. D. Mickunas, and R. Campbell. Secure smart homes using jini and uiuc sesame. In Computer Security Applications, 2000. ACSAC’00. 16th Annual Conference, pages 77–85. IEEE, 2000</a:t>
            </a:r>
          </a:p>
          <a:p>
            <a:pPr lvl="0" rtl="0">
              <a:spcBef>
                <a:spcPts val="0"/>
              </a:spcBef>
              <a:buNone/>
            </a:pPr>
            <a:r>
              <a:t/>
            </a:r>
            <a:endParaRPr sz="1400"/>
          </a:p>
          <a:p>
            <a:pPr lvl="0" rtl="0">
              <a:spcBef>
                <a:spcPts val="0"/>
              </a:spcBef>
              <a:buNone/>
            </a:pPr>
            <a:r>
              <a:rPr lang="en" sz="1400"/>
              <a:t>[3] T. Yu, V. Sekar, S. Seshan, Y. Agarwal, and C. Xu. Handling a trillion (unfixable) flaws on a billion de-vices: Rethinking network security for the internet-of-things. In Proceedings of the 14th ACM Workshop on Hot Topics in Networks, HotNets-XIV, pages 5:1–5:7, New York, NY, USA, 2015. ACM</a:t>
            </a:r>
          </a:p>
          <a:p>
            <a:pPr lvl="0">
              <a:spcBef>
                <a:spcPts val="0"/>
              </a:spcBef>
              <a:buNone/>
            </a:pPr>
            <a:r>
              <a:t/>
            </a:r>
            <a:endParaRPr sz="1400"/>
          </a:p>
        </p:txBody>
      </p:sp>
      <p:sp>
        <p:nvSpPr>
          <p:cNvPr id="292" name="Shape 2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Motivation</a:t>
            </a:r>
          </a:p>
        </p:txBody>
      </p:sp>
      <p:sp>
        <p:nvSpPr>
          <p:cNvPr id="81" name="Shape 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latin typeface="Arial"/>
                <a:ea typeface="Arial"/>
                <a:cs typeface="Arial"/>
                <a:sym typeface="Arial"/>
              </a:rPr>
              <a:t>‹#›</a:t>
            </a:fld>
          </a:p>
        </p:txBody>
      </p:sp>
      <p:pic>
        <p:nvPicPr>
          <p:cNvPr id="82" name="Shape 82"/>
          <p:cNvPicPr preferRelativeResize="0"/>
          <p:nvPr/>
        </p:nvPicPr>
        <p:blipFill>
          <a:blip r:embed="rId3">
            <a:alphaModFix/>
          </a:blip>
          <a:stretch>
            <a:fillRect/>
          </a:stretch>
        </p:blipFill>
        <p:spPr>
          <a:xfrm>
            <a:off x="7527700" y="2917804"/>
            <a:ext cx="548700" cy="1097420"/>
          </a:xfrm>
          <a:prstGeom prst="rect">
            <a:avLst/>
          </a:prstGeom>
          <a:noFill/>
          <a:ln>
            <a:noFill/>
          </a:ln>
        </p:spPr>
      </p:pic>
      <p:sp>
        <p:nvSpPr>
          <p:cNvPr id="83" name="Shape 83"/>
          <p:cNvSpPr txBox="1"/>
          <p:nvPr/>
        </p:nvSpPr>
        <p:spPr>
          <a:xfrm>
            <a:off x="4609525" y="3606562"/>
            <a:ext cx="1981800" cy="289800"/>
          </a:xfrm>
          <a:prstGeom prst="rect">
            <a:avLst/>
          </a:prstGeom>
          <a:noFill/>
          <a:ln>
            <a:noFill/>
          </a:ln>
        </p:spPr>
        <p:txBody>
          <a:bodyPr anchorCtr="0" anchor="t" bIns="91425" lIns="91425" rIns="91425" tIns="91425">
            <a:noAutofit/>
          </a:bodyPr>
          <a:lstStyle/>
          <a:p>
            <a:pPr lvl="0" rtl="0">
              <a:spcBef>
                <a:spcPts val="0"/>
              </a:spcBef>
              <a:buNone/>
            </a:pPr>
            <a:r>
              <a:rPr lang="en"/>
              <a:t>Garagedoor Controller</a:t>
            </a:r>
          </a:p>
        </p:txBody>
      </p:sp>
      <p:sp>
        <p:nvSpPr>
          <p:cNvPr id="84" name="Shape 84"/>
          <p:cNvSpPr txBox="1"/>
          <p:nvPr/>
        </p:nvSpPr>
        <p:spPr>
          <a:xfrm>
            <a:off x="7130875" y="4075587"/>
            <a:ext cx="1330200" cy="3936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85" name="Shape 85"/>
          <p:cNvSpPr txBox="1"/>
          <p:nvPr/>
        </p:nvSpPr>
        <p:spPr>
          <a:xfrm>
            <a:off x="1096125" y="3732675"/>
            <a:ext cx="1551600" cy="310500"/>
          </a:xfrm>
          <a:prstGeom prst="rect">
            <a:avLst/>
          </a:prstGeom>
          <a:noFill/>
          <a:ln>
            <a:noFill/>
          </a:ln>
        </p:spPr>
        <p:txBody>
          <a:bodyPr anchorCtr="0" anchor="t" bIns="91425" lIns="91425" rIns="91425" tIns="91425">
            <a:noAutofit/>
          </a:bodyPr>
          <a:lstStyle/>
          <a:p>
            <a:pPr lvl="0" rtl="0">
              <a:spcBef>
                <a:spcPts val="0"/>
              </a:spcBef>
              <a:buNone/>
            </a:pPr>
            <a:r>
              <a:rPr lang="en"/>
              <a:t>    Garagedoor</a:t>
            </a:r>
          </a:p>
        </p:txBody>
      </p:sp>
      <p:cxnSp>
        <p:nvCxnSpPr>
          <p:cNvPr id="86" name="Shape 86"/>
          <p:cNvCxnSpPr>
            <a:stCxn id="87" idx="1"/>
            <a:endCxn id="88" idx="3"/>
          </p:cNvCxnSpPr>
          <p:nvPr/>
        </p:nvCxnSpPr>
        <p:spPr>
          <a:xfrm rot="10800000">
            <a:off x="3208901" y="2811738"/>
            <a:ext cx="1615800" cy="1200"/>
          </a:xfrm>
          <a:prstGeom prst="straightConnector1">
            <a:avLst/>
          </a:prstGeom>
          <a:noFill/>
          <a:ln cap="flat" cmpd="sng" w="38100">
            <a:solidFill>
              <a:srgbClr val="000000"/>
            </a:solidFill>
            <a:prstDash val="solid"/>
            <a:round/>
            <a:headEnd len="lg" w="lg" type="none"/>
            <a:tailEnd len="lg" w="lg" type="triangle"/>
          </a:ln>
        </p:spPr>
      </p:cxnSp>
      <p:sp>
        <p:nvSpPr>
          <p:cNvPr id="89" name="Shape 89"/>
          <p:cNvSpPr txBox="1"/>
          <p:nvPr/>
        </p:nvSpPr>
        <p:spPr>
          <a:xfrm>
            <a:off x="7331725" y="2228050"/>
            <a:ext cx="928500" cy="310500"/>
          </a:xfrm>
          <a:prstGeom prst="rect">
            <a:avLst/>
          </a:prstGeom>
          <a:noFill/>
          <a:ln>
            <a:noFill/>
          </a:ln>
        </p:spPr>
        <p:txBody>
          <a:bodyPr anchorCtr="0" anchor="t" bIns="91425" lIns="91425" rIns="91425" tIns="91425">
            <a:noAutofit/>
          </a:bodyPr>
          <a:lstStyle/>
          <a:p>
            <a:pPr lvl="0" rtl="0">
              <a:spcBef>
                <a:spcPts val="0"/>
              </a:spcBef>
              <a:buNone/>
            </a:pPr>
            <a:r>
              <a:rPr lang="en"/>
              <a:t>Car GPS</a:t>
            </a:r>
          </a:p>
        </p:txBody>
      </p:sp>
      <p:cxnSp>
        <p:nvCxnSpPr>
          <p:cNvPr id="90" name="Shape 90"/>
          <p:cNvCxnSpPr>
            <a:stCxn id="91" idx="1"/>
            <a:endCxn id="92" idx="3"/>
          </p:cNvCxnSpPr>
          <p:nvPr/>
        </p:nvCxnSpPr>
        <p:spPr>
          <a:xfrm flipH="1">
            <a:off x="5786837" y="1679362"/>
            <a:ext cx="1460400" cy="1171800"/>
          </a:xfrm>
          <a:prstGeom prst="straightConnector1">
            <a:avLst/>
          </a:prstGeom>
          <a:noFill/>
          <a:ln cap="flat" cmpd="sng" w="28575">
            <a:solidFill>
              <a:schemeClr val="dk2"/>
            </a:solidFill>
            <a:prstDash val="dash"/>
            <a:round/>
            <a:headEnd len="lg" w="lg" type="none"/>
            <a:tailEnd len="lg" w="lg" type="triangle"/>
          </a:ln>
        </p:spPr>
      </p:cxnSp>
      <p:pic>
        <p:nvPicPr>
          <p:cNvPr id="93" name="Shape 93"/>
          <p:cNvPicPr preferRelativeResize="0"/>
          <p:nvPr/>
        </p:nvPicPr>
        <p:blipFill>
          <a:blip r:embed="rId4">
            <a:alphaModFix/>
          </a:blip>
          <a:stretch>
            <a:fillRect/>
          </a:stretch>
        </p:blipFill>
        <p:spPr>
          <a:xfrm>
            <a:off x="8260225" y="853733"/>
            <a:ext cx="548700" cy="631990"/>
          </a:xfrm>
          <a:prstGeom prst="rect">
            <a:avLst/>
          </a:prstGeom>
          <a:noFill/>
          <a:ln>
            <a:noFill/>
          </a:ln>
        </p:spPr>
      </p:pic>
      <p:pic>
        <p:nvPicPr>
          <p:cNvPr id="94" name="Shape 94"/>
          <p:cNvPicPr preferRelativeResize="0"/>
          <p:nvPr/>
        </p:nvPicPr>
        <p:blipFill>
          <a:blip r:embed="rId5">
            <a:alphaModFix/>
          </a:blip>
          <a:stretch>
            <a:fillRect/>
          </a:stretch>
        </p:blipFill>
        <p:spPr>
          <a:xfrm>
            <a:off x="7207075" y="1054612"/>
            <a:ext cx="1136550" cy="1136550"/>
          </a:xfrm>
          <a:prstGeom prst="rect">
            <a:avLst/>
          </a:prstGeom>
          <a:noFill/>
          <a:ln>
            <a:noFill/>
          </a:ln>
        </p:spPr>
      </p:pic>
      <p:pic>
        <p:nvPicPr>
          <p:cNvPr id="88" name="Shape 88"/>
          <p:cNvPicPr preferRelativeResize="0"/>
          <p:nvPr/>
        </p:nvPicPr>
        <p:blipFill>
          <a:blip r:embed="rId6">
            <a:alphaModFix/>
          </a:blip>
          <a:stretch>
            <a:fillRect/>
          </a:stretch>
        </p:blipFill>
        <p:spPr>
          <a:xfrm>
            <a:off x="643451" y="1876951"/>
            <a:ext cx="2565450" cy="1869574"/>
          </a:xfrm>
          <a:prstGeom prst="rect">
            <a:avLst/>
          </a:prstGeom>
          <a:noFill/>
          <a:ln>
            <a:noFill/>
          </a:ln>
        </p:spPr>
      </p:pic>
      <p:pic>
        <p:nvPicPr>
          <p:cNvPr id="92" name="Shape 92"/>
          <p:cNvPicPr preferRelativeResize="0"/>
          <p:nvPr/>
        </p:nvPicPr>
        <p:blipFill>
          <a:blip r:embed="rId7">
            <a:alphaModFix/>
          </a:blip>
          <a:stretch>
            <a:fillRect/>
          </a:stretch>
        </p:blipFill>
        <p:spPr>
          <a:xfrm>
            <a:off x="5016800" y="2161900"/>
            <a:ext cx="770037" cy="13785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Motivation</a:t>
            </a:r>
          </a:p>
        </p:txBody>
      </p:sp>
      <p:sp>
        <p:nvSpPr>
          <p:cNvPr id="100" name="Shape 10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latin typeface="Arial"/>
                <a:ea typeface="Arial"/>
                <a:cs typeface="Arial"/>
                <a:sym typeface="Arial"/>
              </a:rPr>
              <a:t>‹#›</a:t>
            </a:fld>
          </a:p>
        </p:txBody>
      </p:sp>
      <p:pic>
        <p:nvPicPr>
          <p:cNvPr id="101" name="Shape 101"/>
          <p:cNvPicPr preferRelativeResize="0"/>
          <p:nvPr/>
        </p:nvPicPr>
        <p:blipFill>
          <a:blip r:embed="rId3">
            <a:alphaModFix/>
          </a:blip>
          <a:stretch>
            <a:fillRect/>
          </a:stretch>
        </p:blipFill>
        <p:spPr>
          <a:xfrm>
            <a:off x="7527700" y="2917804"/>
            <a:ext cx="548700" cy="1097420"/>
          </a:xfrm>
          <a:prstGeom prst="rect">
            <a:avLst/>
          </a:prstGeom>
          <a:noFill/>
          <a:ln>
            <a:noFill/>
          </a:ln>
        </p:spPr>
      </p:pic>
      <p:sp>
        <p:nvSpPr>
          <p:cNvPr id="102" name="Shape 102"/>
          <p:cNvSpPr txBox="1"/>
          <p:nvPr/>
        </p:nvSpPr>
        <p:spPr>
          <a:xfrm>
            <a:off x="4609525" y="3606562"/>
            <a:ext cx="1981800" cy="289800"/>
          </a:xfrm>
          <a:prstGeom prst="rect">
            <a:avLst/>
          </a:prstGeom>
          <a:noFill/>
          <a:ln>
            <a:noFill/>
          </a:ln>
        </p:spPr>
        <p:txBody>
          <a:bodyPr anchorCtr="0" anchor="t" bIns="91425" lIns="91425" rIns="91425" tIns="91425">
            <a:noAutofit/>
          </a:bodyPr>
          <a:lstStyle/>
          <a:p>
            <a:pPr lvl="0" rtl="0">
              <a:spcBef>
                <a:spcPts val="0"/>
              </a:spcBef>
              <a:buNone/>
            </a:pPr>
            <a:r>
              <a:rPr lang="en"/>
              <a:t>Garagedoor Controller</a:t>
            </a:r>
          </a:p>
        </p:txBody>
      </p:sp>
      <p:sp>
        <p:nvSpPr>
          <p:cNvPr id="103" name="Shape 103"/>
          <p:cNvSpPr txBox="1"/>
          <p:nvPr/>
        </p:nvSpPr>
        <p:spPr>
          <a:xfrm>
            <a:off x="7130875" y="4075587"/>
            <a:ext cx="1330200" cy="3936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104" name="Shape 104"/>
          <p:cNvSpPr txBox="1"/>
          <p:nvPr/>
        </p:nvSpPr>
        <p:spPr>
          <a:xfrm>
            <a:off x="1096125" y="3732675"/>
            <a:ext cx="1551600" cy="310500"/>
          </a:xfrm>
          <a:prstGeom prst="rect">
            <a:avLst/>
          </a:prstGeom>
          <a:noFill/>
          <a:ln>
            <a:noFill/>
          </a:ln>
        </p:spPr>
        <p:txBody>
          <a:bodyPr anchorCtr="0" anchor="t" bIns="91425" lIns="91425" rIns="91425" tIns="91425">
            <a:noAutofit/>
          </a:bodyPr>
          <a:lstStyle/>
          <a:p>
            <a:pPr lvl="0" rtl="0">
              <a:spcBef>
                <a:spcPts val="0"/>
              </a:spcBef>
              <a:buNone/>
            </a:pPr>
            <a:r>
              <a:rPr lang="en"/>
              <a:t>    Garagedoor</a:t>
            </a:r>
          </a:p>
        </p:txBody>
      </p:sp>
      <p:cxnSp>
        <p:nvCxnSpPr>
          <p:cNvPr id="105" name="Shape 105"/>
          <p:cNvCxnSpPr>
            <a:stCxn id="106" idx="1"/>
            <a:endCxn id="107" idx="3"/>
          </p:cNvCxnSpPr>
          <p:nvPr/>
        </p:nvCxnSpPr>
        <p:spPr>
          <a:xfrm rot="10800000">
            <a:off x="3208901" y="2811738"/>
            <a:ext cx="1615800" cy="1200"/>
          </a:xfrm>
          <a:prstGeom prst="straightConnector1">
            <a:avLst/>
          </a:prstGeom>
          <a:noFill/>
          <a:ln cap="flat" cmpd="sng" w="38100">
            <a:solidFill>
              <a:srgbClr val="000000"/>
            </a:solidFill>
            <a:prstDash val="solid"/>
            <a:round/>
            <a:headEnd len="lg" w="lg" type="none"/>
            <a:tailEnd len="lg" w="lg" type="triangle"/>
          </a:ln>
        </p:spPr>
      </p:cxnSp>
      <p:sp>
        <p:nvSpPr>
          <p:cNvPr id="108" name="Shape 108"/>
          <p:cNvSpPr txBox="1"/>
          <p:nvPr/>
        </p:nvSpPr>
        <p:spPr>
          <a:xfrm>
            <a:off x="7331725" y="2228050"/>
            <a:ext cx="928500" cy="310500"/>
          </a:xfrm>
          <a:prstGeom prst="rect">
            <a:avLst/>
          </a:prstGeom>
          <a:noFill/>
          <a:ln>
            <a:noFill/>
          </a:ln>
        </p:spPr>
        <p:txBody>
          <a:bodyPr anchorCtr="0" anchor="t" bIns="91425" lIns="91425" rIns="91425" tIns="91425">
            <a:noAutofit/>
          </a:bodyPr>
          <a:lstStyle/>
          <a:p>
            <a:pPr lvl="0" rtl="0">
              <a:spcBef>
                <a:spcPts val="0"/>
              </a:spcBef>
              <a:buNone/>
            </a:pPr>
            <a:r>
              <a:rPr lang="en"/>
              <a:t>Car GPS</a:t>
            </a:r>
          </a:p>
        </p:txBody>
      </p:sp>
      <p:cxnSp>
        <p:nvCxnSpPr>
          <p:cNvPr id="109" name="Shape 109"/>
          <p:cNvCxnSpPr>
            <a:stCxn id="110" idx="1"/>
            <a:endCxn id="111" idx="3"/>
          </p:cNvCxnSpPr>
          <p:nvPr/>
        </p:nvCxnSpPr>
        <p:spPr>
          <a:xfrm flipH="1">
            <a:off x="5786837" y="1679362"/>
            <a:ext cx="1460400" cy="1171800"/>
          </a:xfrm>
          <a:prstGeom prst="straightConnector1">
            <a:avLst/>
          </a:prstGeom>
          <a:noFill/>
          <a:ln cap="flat" cmpd="sng" w="28575">
            <a:solidFill>
              <a:schemeClr val="dk2"/>
            </a:solidFill>
            <a:prstDash val="dash"/>
            <a:round/>
            <a:headEnd len="lg" w="lg" type="none"/>
            <a:tailEnd len="lg" w="lg" type="triangle"/>
          </a:ln>
        </p:spPr>
      </p:cxnSp>
      <p:cxnSp>
        <p:nvCxnSpPr>
          <p:cNvPr id="112" name="Shape 112"/>
          <p:cNvCxnSpPr>
            <a:stCxn id="101" idx="1"/>
            <a:endCxn id="111" idx="3"/>
          </p:cNvCxnSpPr>
          <p:nvPr/>
        </p:nvCxnSpPr>
        <p:spPr>
          <a:xfrm rot="10800000">
            <a:off x="5786800" y="2851214"/>
            <a:ext cx="1740900" cy="615300"/>
          </a:xfrm>
          <a:prstGeom prst="straightConnector1">
            <a:avLst/>
          </a:prstGeom>
          <a:noFill/>
          <a:ln cap="flat" cmpd="sng" w="28575">
            <a:solidFill>
              <a:schemeClr val="dk2"/>
            </a:solidFill>
            <a:prstDash val="dash"/>
            <a:round/>
            <a:headEnd len="lg" w="lg" type="none"/>
            <a:tailEnd len="lg" w="lg" type="triangle"/>
          </a:ln>
        </p:spPr>
      </p:cxnSp>
      <p:pic>
        <p:nvPicPr>
          <p:cNvPr id="113" name="Shape 113"/>
          <p:cNvPicPr preferRelativeResize="0"/>
          <p:nvPr/>
        </p:nvPicPr>
        <p:blipFill>
          <a:blip r:embed="rId4">
            <a:alphaModFix/>
          </a:blip>
          <a:stretch>
            <a:fillRect/>
          </a:stretch>
        </p:blipFill>
        <p:spPr>
          <a:xfrm>
            <a:off x="8260225" y="853733"/>
            <a:ext cx="548700" cy="631990"/>
          </a:xfrm>
          <a:prstGeom prst="rect">
            <a:avLst/>
          </a:prstGeom>
          <a:noFill/>
          <a:ln>
            <a:noFill/>
          </a:ln>
        </p:spPr>
      </p:pic>
      <p:pic>
        <p:nvPicPr>
          <p:cNvPr id="114" name="Shape 114"/>
          <p:cNvPicPr preferRelativeResize="0"/>
          <p:nvPr/>
        </p:nvPicPr>
        <p:blipFill>
          <a:blip r:embed="rId5">
            <a:alphaModFix/>
          </a:blip>
          <a:stretch>
            <a:fillRect/>
          </a:stretch>
        </p:blipFill>
        <p:spPr>
          <a:xfrm>
            <a:off x="7207075" y="1054612"/>
            <a:ext cx="1136550" cy="1136550"/>
          </a:xfrm>
          <a:prstGeom prst="rect">
            <a:avLst/>
          </a:prstGeom>
          <a:noFill/>
          <a:ln>
            <a:noFill/>
          </a:ln>
        </p:spPr>
      </p:pic>
      <p:pic>
        <p:nvPicPr>
          <p:cNvPr id="111" name="Shape 111"/>
          <p:cNvPicPr preferRelativeResize="0"/>
          <p:nvPr/>
        </p:nvPicPr>
        <p:blipFill>
          <a:blip r:embed="rId6">
            <a:alphaModFix/>
          </a:blip>
          <a:stretch>
            <a:fillRect/>
          </a:stretch>
        </p:blipFill>
        <p:spPr>
          <a:xfrm>
            <a:off x="5016800" y="2161900"/>
            <a:ext cx="770037" cy="1378525"/>
          </a:xfrm>
          <a:prstGeom prst="rect">
            <a:avLst/>
          </a:prstGeom>
          <a:noFill/>
          <a:ln>
            <a:noFill/>
          </a:ln>
        </p:spPr>
      </p:pic>
      <p:pic>
        <p:nvPicPr>
          <p:cNvPr id="115" name="Shape 115"/>
          <p:cNvPicPr preferRelativeResize="0"/>
          <p:nvPr/>
        </p:nvPicPr>
        <p:blipFill>
          <a:blip r:embed="rId7">
            <a:alphaModFix/>
          </a:blip>
          <a:stretch>
            <a:fillRect/>
          </a:stretch>
        </p:blipFill>
        <p:spPr>
          <a:xfrm>
            <a:off x="643437" y="1876950"/>
            <a:ext cx="2565474" cy="1869574"/>
          </a:xfrm>
          <a:prstGeom prst="rect">
            <a:avLst/>
          </a:prstGeom>
          <a:noFill/>
          <a:ln>
            <a:noFill/>
          </a:ln>
        </p:spPr>
      </p:pic>
      <p:cxnSp>
        <p:nvCxnSpPr>
          <p:cNvPr id="116" name="Shape 116"/>
          <p:cNvCxnSpPr/>
          <p:nvPr/>
        </p:nvCxnSpPr>
        <p:spPr>
          <a:xfrm rot="10800000">
            <a:off x="3208901" y="2811738"/>
            <a:ext cx="1615800" cy="1200"/>
          </a:xfrm>
          <a:prstGeom prst="straightConnector1">
            <a:avLst/>
          </a:prstGeom>
          <a:noFill/>
          <a:ln cap="flat" cmpd="sng" w="38100">
            <a:solidFill>
              <a:srgbClr val="000000"/>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Motivation</a:t>
            </a:r>
          </a:p>
        </p:txBody>
      </p:sp>
      <p:sp>
        <p:nvSpPr>
          <p:cNvPr id="122" name="Shape 1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latin typeface="Arial"/>
                <a:ea typeface="Arial"/>
                <a:cs typeface="Arial"/>
                <a:sym typeface="Arial"/>
              </a:rPr>
              <a:t>‹#›</a:t>
            </a:fld>
          </a:p>
        </p:txBody>
      </p:sp>
      <p:pic>
        <p:nvPicPr>
          <p:cNvPr id="123" name="Shape 123"/>
          <p:cNvPicPr preferRelativeResize="0"/>
          <p:nvPr/>
        </p:nvPicPr>
        <p:blipFill>
          <a:blip r:embed="rId3">
            <a:alphaModFix/>
          </a:blip>
          <a:stretch>
            <a:fillRect/>
          </a:stretch>
        </p:blipFill>
        <p:spPr>
          <a:xfrm>
            <a:off x="7527700" y="2917804"/>
            <a:ext cx="548700" cy="1097420"/>
          </a:xfrm>
          <a:prstGeom prst="rect">
            <a:avLst/>
          </a:prstGeom>
          <a:noFill/>
          <a:ln>
            <a:noFill/>
          </a:ln>
        </p:spPr>
      </p:pic>
      <p:sp>
        <p:nvSpPr>
          <p:cNvPr id="124" name="Shape 124"/>
          <p:cNvSpPr txBox="1"/>
          <p:nvPr/>
        </p:nvSpPr>
        <p:spPr>
          <a:xfrm>
            <a:off x="4609525" y="3606562"/>
            <a:ext cx="1981800" cy="289800"/>
          </a:xfrm>
          <a:prstGeom prst="rect">
            <a:avLst/>
          </a:prstGeom>
          <a:noFill/>
          <a:ln>
            <a:noFill/>
          </a:ln>
        </p:spPr>
        <p:txBody>
          <a:bodyPr anchorCtr="0" anchor="t" bIns="91425" lIns="91425" rIns="91425" tIns="91425">
            <a:noAutofit/>
          </a:bodyPr>
          <a:lstStyle/>
          <a:p>
            <a:pPr lvl="0" rtl="0">
              <a:spcBef>
                <a:spcPts val="0"/>
              </a:spcBef>
              <a:buNone/>
            </a:pPr>
            <a:r>
              <a:rPr lang="en"/>
              <a:t>Garagedoor Controller</a:t>
            </a:r>
          </a:p>
        </p:txBody>
      </p:sp>
      <p:sp>
        <p:nvSpPr>
          <p:cNvPr id="125" name="Shape 125"/>
          <p:cNvSpPr txBox="1"/>
          <p:nvPr/>
        </p:nvSpPr>
        <p:spPr>
          <a:xfrm>
            <a:off x="7130875" y="4075587"/>
            <a:ext cx="1330200" cy="3936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cxnSp>
        <p:nvCxnSpPr>
          <p:cNvPr id="126" name="Shape 126"/>
          <p:cNvCxnSpPr>
            <a:stCxn id="127" idx="1"/>
            <a:endCxn id="128" idx="3"/>
          </p:cNvCxnSpPr>
          <p:nvPr/>
        </p:nvCxnSpPr>
        <p:spPr>
          <a:xfrm rot="10800000">
            <a:off x="3208901" y="2811738"/>
            <a:ext cx="1615800" cy="1200"/>
          </a:xfrm>
          <a:prstGeom prst="straightConnector1">
            <a:avLst/>
          </a:prstGeom>
          <a:noFill/>
          <a:ln cap="flat" cmpd="sng" w="38100">
            <a:solidFill>
              <a:srgbClr val="000000"/>
            </a:solidFill>
            <a:prstDash val="solid"/>
            <a:round/>
            <a:headEnd len="lg" w="lg" type="none"/>
            <a:tailEnd len="lg" w="lg" type="triangle"/>
          </a:ln>
        </p:spPr>
      </p:cxnSp>
      <p:sp>
        <p:nvSpPr>
          <p:cNvPr id="129" name="Shape 129"/>
          <p:cNvSpPr txBox="1"/>
          <p:nvPr/>
        </p:nvSpPr>
        <p:spPr>
          <a:xfrm>
            <a:off x="7331725" y="2228050"/>
            <a:ext cx="928500" cy="310500"/>
          </a:xfrm>
          <a:prstGeom prst="rect">
            <a:avLst/>
          </a:prstGeom>
          <a:noFill/>
          <a:ln>
            <a:noFill/>
          </a:ln>
        </p:spPr>
        <p:txBody>
          <a:bodyPr anchorCtr="0" anchor="t" bIns="91425" lIns="91425" rIns="91425" tIns="91425">
            <a:noAutofit/>
          </a:bodyPr>
          <a:lstStyle/>
          <a:p>
            <a:pPr lvl="0" rtl="0">
              <a:spcBef>
                <a:spcPts val="0"/>
              </a:spcBef>
              <a:buNone/>
            </a:pPr>
            <a:r>
              <a:rPr lang="en"/>
              <a:t>Car GPS</a:t>
            </a:r>
          </a:p>
        </p:txBody>
      </p:sp>
      <p:cxnSp>
        <p:nvCxnSpPr>
          <p:cNvPr id="130" name="Shape 130"/>
          <p:cNvCxnSpPr>
            <a:stCxn id="131" idx="1"/>
            <a:endCxn id="132" idx="3"/>
          </p:cNvCxnSpPr>
          <p:nvPr/>
        </p:nvCxnSpPr>
        <p:spPr>
          <a:xfrm flipH="1">
            <a:off x="5786837" y="1679362"/>
            <a:ext cx="1460400" cy="1171800"/>
          </a:xfrm>
          <a:prstGeom prst="straightConnector1">
            <a:avLst/>
          </a:prstGeom>
          <a:noFill/>
          <a:ln cap="flat" cmpd="sng" w="28575">
            <a:solidFill>
              <a:schemeClr val="dk2"/>
            </a:solidFill>
            <a:prstDash val="dash"/>
            <a:round/>
            <a:headEnd len="lg" w="lg" type="none"/>
            <a:tailEnd len="lg" w="lg" type="triangle"/>
          </a:ln>
        </p:spPr>
      </p:cxnSp>
      <p:cxnSp>
        <p:nvCxnSpPr>
          <p:cNvPr id="133" name="Shape 133"/>
          <p:cNvCxnSpPr>
            <a:stCxn id="123" idx="1"/>
            <a:endCxn id="132" idx="3"/>
          </p:cNvCxnSpPr>
          <p:nvPr/>
        </p:nvCxnSpPr>
        <p:spPr>
          <a:xfrm rot="10800000">
            <a:off x="5786800" y="2851214"/>
            <a:ext cx="1740900" cy="615300"/>
          </a:xfrm>
          <a:prstGeom prst="straightConnector1">
            <a:avLst/>
          </a:prstGeom>
          <a:noFill/>
          <a:ln cap="flat" cmpd="sng" w="28575">
            <a:solidFill>
              <a:schemeClr val="dk2"/>
            </a:solidFill>
            <a:prstDash val="dash"/>
            <a:round/>
            <a:headEnd len="lg" w="lg" type="none"/>
            <a:tailEnd len="lg" w="lg" type="triangle"/>
          </a:ln>
        </p:spPr>
      </p:cxnSp>
      <p:pic>
        <p:nvPicPr>
          <p:cNvPr id="134" name="Shape 134"/>
          <p:cNvPicPr preferRelativeResize="0"/>
          <p:nvPr/>
        </p:nvPicPr>
        <p:blipFill>
          <a:blip r:embed="rId4">
            <a:alphaModFix/>
          </a:blip>
          <a:stretch>
            <a:fillRect/>
          </a:stretch>
        </p:blipFill>
        <p:spPr>
          <a:xfrm>
            <a:off x="8260225" y="853733"/>
            <a:ext cx="548700" cy="631990"/>
          </a:xfrm>
          <a:prstGeom prst="rect">
            <a:avLst/>
          </a:prstGeom>
          <a:noFill/>
          <a:ln>
            <a:noFill/>
          </a:ln>
        </p:spPr>
      </p:pic>
      <p:pic>
        <p:nvPicPr>
          <p:cNvPr id="135" name="Shape 135"/>
          <p:cNvPicPr preferRelativeResize="0"/>
          <p:nvPr/>
        </p:nvPicPr>
        <p:blipFill>
          <a:blip r:embed="rId5">
            <a:alphaModFix/>
          </a:blip>
          <a:stretch>
            <a:fillRect/>
          </a:stretch>
        </p:blipFill>
        <p:spPr>
          <a:xfrm>
            <a:off x="8260225" y="2943725"/>
            <a:ext cx="548700" cy="548700"/>
          </a:xfrm>
          <a:prstGeom prst="rect">
            <a:avLst/>
          </a:prstGeom>
          <a:noFill/>
          <a:ln>
            <a:noFill/>
          </a:ln>
        </p:spPr>
      </p:pic>
      <p:pic>
        <p:nvPicPr>
          <p:cNvPr id="136" name="Shape 136"/>
          <p:cNvPicPr preferRelativeResize="0"/>
          <p:nvPr/>
        </p:nvPicPr>
        <p:blipFill>
          <a:blip r:embed="rId6">
            <a:alphaModFix/>
          </a:blip>
          <a:stretch>
            <a:fillRect/>
          </a:stretch>
        </p:blipFill>
        <p:spPr>
          <a:xfrm>
            <a:off x="7207075" y="1054612"/>
            <a:ext cx="1136550" cy="1136550"/>
          </a:xfrm>
          <a:prstGeom prst="rect">
            <a:avLst/>
          </a:prstGeom>
          <a:noFill/>
          <a:ln>
            <a:noFill/>
          </a:ln>
        </p:spPr>
      </p:pic>
      <p:pic>
        <p:nvPicPr>
          <p:cNvPr id="132" name="Shape 132"/>
          <p:cNvPicPr preferRelativeResize="0"/>
          <p:nvPr/>
        </p:nvPicPr>
        <p:blipFill>
          <a:blip r:embed="rId7">
            <a:alphaModFix/>
          </a:blip>
          <a:stretch>
            <a:fillRect/>
          </a:stretch>
        </p:blipFill>
        <p:spPr>
          <a:xfrm>
            <a:off x="5016800" y="2161900"/>
            <a:ext cx="770037" cy="1378525"/>
          </a:xfrm>
          <a:prstGeom prst="rect">
            <a:avLst/>
          </a:prstGeom>
          <a:noFill/>
          <a:ln>
            <a:noFill/>
          </a:ln>
        </p:spPr>
      </p:pic>
      <p:sp>
        <p:nvSpPr>
          <p:cNvPr id="137" name="Shape 137"/>
          <p:cNvSpPr txBox="1"/>
          <p:nvPr/>
        </p:nvSpPr>
        <p:spPr>
          <a:xfrm>
            <a:off x="1096125" y="3732675"/>
            <a:ext cx="1551600" cy="310500"/>
          </a:xfrm>
          <a:prstGeom prst="rect">
            <a:avLst/>
          </a:prstGeom>
          <a:noFill/>
          <a:ln>
            <a:noFill/>
          </a:ln>
        </p:spPr>
        <p:txBody>
          <a:bodyPr anchorCtr="0" anchor="t" bIns="91425" lIns="91425" rIns="91425" tIns="91425">
            <a:noAutofit/>
          </a:bodyPr>
          <a:lstStyle/>
          <a:p>
            <a:pPr lvl="0" rtl="0">
              <a:spcBef>
                <a:spcPts val="0"/>
              </a:spcBef>
              <a:buNone/>
            </a:pPr>
            <a:r>
              <a:rPr lang="en"/>
              <a:t>    Garagedoor</a:t>
            </a:r>
          </a:p>
        </p:txBody>
      </p:sp>
      <p:pic>
        <p:nvPicPr>
          <p:cNvPr id="138" name="Shape 138"/>
          <p:cNvPicPr preferRelativeResize="0"/>
          <p:nvPr/>
        </p:nvPicPr>
        <p:blipFill>
          <a:blip r:embed="rId8">
            <a:alphaModFix/>
          </a:blip>
          <a:stretch>
            <a:fillRect/>
          </a:stretch>
        </p:blipFill>
        <p:spPr>
          <a:xfrm>
            <a:off x="643437" y="1876950"/>
            <a:ext cx="2565474" cy="1869574"/>
          </a:xfrm>
          <a:prstGeom prst="rect">
            <a:avLst/>
          </a:prstGeom>
          <a:noFill/>
          <a:ln>
            <a:noFill/>
          </a:ln>
        </p:spPr>
      </p:pic>
      <p:pic>
        <p:nvPicPr>
          <p:cNvPr id="139" name="Shape 139"/>
          <p:cNvPicPr preferRelativeResize="0"/>
          <p:nvPr/>
        </p:nvPicPr>
        <p:blipFill>
          <a:blip r:embed="rId9">
            <a:alphaModFix/>
          </a:blip>
          <a:stretch>
            <a:fillRect/>
          </a:stretch>
        </p:blipFill>
        <p:spPr>
          <a:xfrm>
            <a:off x="643451" y="1876951"/>
            <a:ext cx="2565450" cy="1869574"/>
          </a:xfrm>
          <a:prstGeom prst="rect">
            <a:avLst/>
          </a:prstGeom>
          <a:noFill/>
          <a:ln>
            <a:noFill/>
          </a:ln>
        </p:spPr>
      </p:pic>
      <p:pic>
        <p:nvPicPr>
          <p:cNvPr id="140" name="Shape 140"/>
          <p:cNvPicPr preferRelativeResize="0"/>
          <p:nvPr/>
        </p:nvPicPr>
        <p:blipFill>
          <a:blip r:embed="rId10">
            <a:alphaModFix/>
          </a:blip>
          <a:stretch>
            <a:fillRect/>
          </a:stretch>
        </p:blipFill>
        <p:spPr>
          <a:xfrm>
            <a:off x="2121574" y="3023750"/>
            <a:ext cx="1627907" cy="13023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a:t>
            </a:r>
          </a:p>
        </p:txBody>
      </p:sp>
      <p:sp>
        <p:nvSpPr>
          <p:cNvPr id="146" name="Shape 14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latin typeface="Arial"/>
                <a:ea typeface="Arial"/>
                <a:cs typeface="Arial"/>
                <a:sym typeface="Arial"/>
              </a:rPr>
              <a:t>‹#›</a:t>
            </a:fld>
          </a:p>
        </p:txBody>
      </p:sp>
      <p:sp>
        <p:nvSpPr>
          <p:cNvPr id="147" name="Shape 147"/>
          <p:cNvSpPr txBox="1"/>
          <p:nvPr/>
        </p:nvSpPr>
        <p:spPr>
          <a:xfrm>
            <a:off x="869725" y="4011450"/>
            <a:ext cx="1050900" cy="393600"/>
          </a:xfrm>
          <a:prstGeom prst="rect">
            <a:avLst/>
          </a:prstGeom>
          <a:noFill/>
          <a:ln>
            <a:noFill/>
          </a:ln>
        </p:spPr>
        <p:txBody>
          <a:bodyPr anchorCtr="0" anchor="t" bIns="91425" lIns="91425" rIns="91425" tIns="91425">
            <a:noAutofit/>
          </a:bodyPr>
          <a:lstStyle/>
          <a:p>
            <a:pPr lvl="0">
              <a:spcBef>
                <a:spcPts val="0"/>
              </a:spcBef>
              <a:buNone/>
            </a:pPr>
            <a:r>
              <a:rPr lang="en">
                <a:solidFill>
                  <a:srgbClr val="0000FF"/>
                </a:solidFill>
              </a:rPr>
              <a:t>Sensor</a:t>
            </a:r>
          </a:p>
        </p:txBody>
      </p:sp>
      <p:sp>
        <p:nvSpPr>
          <p:cNvPr id="148" name="Shape 148"/>
          <p:cNvSpPr txBox="1"/>
          <p:nvPr/>
        </p:nvSpPr>
        <p:spPr>
          <a:xfrm>
            <a:off x="3667000" y="4011450"/>
            <a:ext cx="1655400" cy="3936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Controller</a:t>
            </a:r>
          </a:p>
        </p:txBody>
      </p:sp>
      <p:sp>
        <p:nvSpPr>
          <p:cNvPr id="149" name="Shape 149"/>
          <p:cNvSpPr txBox="1"/>
          <p:nvPr/>
        </p:nvSpPr>
        <p:spPr>
          <a:xfrm>
            <a:off x="6382975" y="4011450"/>
            <a:ext cx="1655400" cy="393600"/>
          </a:xfrm>
          <a:prstGeom prst="rect">
            <a:avLst/>
          </a:prstGeom>
          <a:noFill/>
          <a:ln>
            <a:noFill/>
          </a:ln>
        </p:spPr>
        <p:txBody>
          <a:bodyPr anchorCtr="0" anchor="t" bIns="91425" lIns="91425" rIns="91425" tIns="91425">
            <a:noAutofit/>
          </a:bodyPr>
          <a:lstStyle/>
          <a:p>
            <a:pPr lvl="0" rtl="0">
              <a:spcBef>
                <a:spcPts val="0"/>
              </a:spcBef>
              <a:buNone/>
            </a:pPr>
            <a:r>
              <a:rPr lang="en">
                <a:solidFill>
                  <a:srgbClr val="38761D"/>
                </a:solidFill>
              </a:rPr>
              <a:t>        Dumb Device</a:t>
            </a:r>
          </a:p>
        </p:txBody>
      </p:sp>
      <p:cxnSp>
        <p:nvCxnSpPr>
          <p:cNvPr id="150" name="Shape 150"/>
          <p:cNvCxnSpPr/>
          <p:nvPr/>
        </p:nvCxnSpPr>
        <p:spPr>
          <a:xfrm>
            <a:off x="2057499" y="2977137"/>
            <a:ext cx="1341000" cy="11400"/>
          </a:xfrm>
          <a:prstGeom prst="straightConnector1">
            <a:avLst/>
          </a:prstGeom>
          <a:noFill/>
          <a:ln cap="flat" cmpd="sng" w="38100">
            <a:solidFill>
              <a:schemeClr val="dk2"/>
            </a:solidFill>
            <a:prstDash val="dash"/>
            <a:round/>
            <a:headEnd len="lg" w="lg" type="none"/>
            <a:tailEnd len="lg" w="lg" type="triangle"/>
          </a:ln>
        </p:spPr>
      </p:cxnSp>
      <p:cxnSp>
        <p:nvCxnSpPr>
          <p:cNvPr id="151" name="Shape 151"/>
          <p:cNvCxnSpPr>
            <a:stCxn id="152" idx="3"/>
            <a:endCxn id="153" idx="1"/>
          </p:cNvCxnSpPr>
          <p:nvPr/>
        </p:nvCxnSpPr>
        <p:spPr>
          <a:xfrm flipH="1" rot="10800000">
            <a:off x="4981162" y="2977112"/>
            <a:ext cx="1217100" cy="11400"/>
          </a:xfrm>
          <a:prstGeom prst="straightConnector1">
            <a:avLst/>
          </a:prstGeom>
          <a:noFill/>
          <a:ln cap="flat" cmpd="sng" w="38100">
            <a:solidFill>
              <a:srgbClr val="000000"/>
            </a:solidFill>
            <a:prstDash val="solid"/>
            <a:round/>
            <a:headEnd len="lg" w="lg" type="none"/>
            <a:tailEnd len="lg" w="lg" type="triangle"/>
          </a:ln>
        </p:spPr>
      </p:cxnSp>
      <p:sp>
        <p:nvSpPr>
          <p:cNvPr id="154" name="Shape 154"/>
          <p:cNvSpPr txBox="1"/>
          <p:nvPr/>
        </p:nvSpPr>
        <p:spPr>
          <a:xfrm flipH="1" rot="10800000">
            <a:off x="8128000" y="3603450"/>
            <a:ext cx="1807800" cy="8016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55" name="Shape 155"/>
          <p:cNvSpPr txBox="1"/>
          <p:nvPr/>
        </p:nvSpPr>
        <p:spPr>
          <a:xfrm>
            <a:off x="2052700" y="2499725"/>
            <a:ext cx="1341000" cy="393600"/>
          </a:xfrm>
          <a:prstGeom prst="rect">
            <a:avLst/>
          </a:prstGeom>
          <a:noFill/>
          <a:ln>
            <a:noFill/>
          </a:ln>
        </p:spPr>
        <p:txBody>
          <a:bodyPr anchorCtr="0" anchor="t" bIns="91425" lIns="91425" rIns="91425" tIns="91425">
            <a:noAutofit/>
          </a:bodyPr>
          <a:lstStyle/>
          <a:p>
            <a:pPr lvl="0" rtl="0">
              <a:spcBef>
                <a:spcPts val="0"/>
              </a:spcBef>
              <a:buNone/>
            </a:pPr>
            <a:r>
              <a:rPr lang="en"/>
              <a:t>Sensor Value</a:t>
            </a:r>
          </a:p>
        </p:txBody>
      </p:sp>
      <p:sp>
        <p:nvSpPr>
          <p:cNvPr id="156" name="Shape 156"/>
          <p:cNvSpPr txBox="1"/>
          <p:nvPr/>
        </p:nvSpPr>
        <p:spPr>
          <a:xfrm>
            <a:off x="5032375" y="2499725"/>
            <a:ext cx="1217100" cy="393600"/>
          </a:xfrm>
          <a:prstGeom prst="rect">
            <a:avLst/>
          </a:prstGeom>
          <a:noFill/>
          <a:ln>
            <a:noFill/>
          </a:ln>
        </p:spPr>
        <p:txBody>
          <a:bodyPr anchorCtr="0" anchor="t" bIns="91425" lIns="91425" rIns="91425" tIns="91425">
            <a:noAutofit/>
          </a:bodyPr>
          <a:lstStyle/>
          <a:p>
            <a:pPr lvl="0" rtl="0">
              <a:spcBef>
                <a:spcPts val="0"/>
              </a:spcBef>
              <a:buNone/>
            </a:pPr>
            <a:r>
              <a:rPr lang="en"/>
              <a:t>Command</a:t>
            </a:r>
          </a:p>
        </p:txBody>
      </p:sp>
      <p:pic>
        <p:nvPicPr>
          <p:cNvPr id="157" name="Shape 157"/>
          <p:cNvPicPr preferRelativeResize="0"/>
          <p:nvPr/>
        </p:nvPicPr>
        <p:blipFill>
          <a:blip r:embed="rId3">
            <a:alphaModFix/>
          </a:blip>
          <a:stretch>
            <a:fillRect/>
          </a:stretch>
        </p:blipFill>
        <p:spPr>
          <a:xfrm>
            <a:off x="387900" y="2160801"/>
            <a:ext cx="1655399" cy="1655424"/>
          </a:xfrm>
          <a:prstGeom prst="rect">
            <a:avLst/>
          </a:prstGeom>
          <a:noFill/>
          <a:ln>
            <a:noFill/>
          </a:ln>
        </p:spPr>
      </p:pic>
      <p:pic>
        <p:nvPicPr>
          <p:cNvPr id="158" name="Shape 158"/>
          <p:cNvPicPr preferRelativeResize="0"/>
          <p:nvPr/>
        </p:nvPicPr>
        <p:blipFill>
          <a:blip r:embed="rId4">
            <a:alphaModFix/>
          </a:blip>
          <a:stretch>
            <a:fillRect/>
          </a:stretch>
        </p:blipFill>
        <p:spPr>
          <a:xfrm>
            <a:off x="6230575" y="2073962"/>
            <a:ext cx="2494299" cy="1817725"/>
          </a:xfrm>
          <a:prstGeom prst="rect">
            <a:avLst/>
          </a:prstGeom>
          <a:noFill/>
          <a:ln>
            <a:noFill/>
          </a:ln>
        </p:spPr>
      </p:pic>
      <p:pic>
        <p:nvPicPr>
          <p:cNvPr id="159" name="Shape 159"/>
          <p:cNvPicPr preferRelativeResize="0"/>
          <p:nvPr/>
        </p:nvPicPr>
        <p:blipFill>
          <a:blip r:embed="rId5">
            <a:alphaModFix/>
          </a:blip>
          <a:stretch>
            <a:fillRect/>
          </a:stretch>
        </p:blipFill>
        <p:spPr>
          <a:xfrm>
            <a:off x="3627650" y="2105775"/>
            <a:ext cx="1015360" cy="18177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Our approach</a:t>
            </a:r>
          </a:p>
        </p:txBody>
      </p:sp>
      <p:sp>
        <p:nvSpPr>
          <p:cNvPr id="165" name="Shape 165"/>
          <p:cNvSpPr txBox="1"/>
          <p:nvPr>
            <p:ph idx="1" type="body"/>
          </p:nvPr>
        </p:nvSpPr>
        <p:spPr>
          <a:xfrm>
            <a:off x="311700" y="13810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We implemented a simulation of a smart home</a:t>
            </a:r>
          </a:p>
          <a:p>
            <a:pPr indent="0" lvl="0" marL="457200" rtl="0">
              <a:spcBef>
                <a:spcPts val="0"/>
              </a:spcBef>
              <a:buNone/>
            </a:pPr>
            <a:r>
              <a:t/>
            </a:r>
            <a:endParaRPr/>
          </a:p>
          <a:p>
            <a:pPr indent="-228600" lvl="0" marL="457200" rtl="0">
              <a:spcBef>
                <a:spcPts val="0"/>
              </a:spcBef>
              <a:buChar char="❏"/>
            </a:pPr>
            <a:r>
              <a:rPr lang="en"/>
              <a:t>Specified security policies for the different smart devices in first order logic</a:t>
            </a:r>
          </a:p>
          <a:p>
            <a:pPr lvl="0" rtl="0">
              <a:spcBef>
                <a:spcPts val="0"/>
              </a:spcBef>
              <a:buNone/>
            </a:pPr>
            <a:r>
              <a:t/>
            </a:r>
            <a:endParaRPr/>
          </a:p>
          <a:p>
            <a:pPr indent="-228600" lvl="0" marL="457200" rtl="0">
              <a:spcBef>
                <a:spcPts val="0"/>
              </a:spcBef>
              <a:buChar char="❏"/>
            </a:pPr>
            <a:r>
              <a:rPr lang="en"/>
              <a:t>Verified the code of the devices using static analysis</a:t>
            </a:r>
          </a:p>
          <a:p>
            <a:pPr indent="-228600" lvl="1" marL="914400" rtl="0">
              <a:spcBef>
                <a:spcPts val="0"/>
              </a:spcBef>
              <a:buChar char="❏"/>
            </a:pPr>
            <a:r>
              <a:rPr lang="en"/>
              <a:t>Provide compile time guarantees about security</a:t>
            </a:r>
          </a:p>
        </p:txBody>
      </p:sp>
      <p:sp>
        <p:nvSpPr>
          <p:cNvPr id="166" name="Shape 16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dk2"/>
                </a:solidFill>
                <a:latin typeface="Arial"/>
                <a:ea typeface="Arial"/>
                <a:cs typeface="Arial"/>
                <a:sym typeface="Arial"/>
              </a:rPr>
              <a:t>‹#›</a:t>
            </a:fld>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Business model</a:t>
            </a:r>
          </a:p>
        </p:txBody>
      </p:sp>
      <p:sp>
        <p:nvSpPr>
          <p:cNvPr id="172" name="Shape 1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latin typeface="Arial"/>
                <a:ea typeface="Arial"/>
                <a:cs typeface="Arial"/>
                <a:sym typeface="Arial"/>
              </a:rPr>
              <a:t>‹#›</a:t>
            </a:fld>
          </a:p>
        </p:txBody>
      </p:sp>
      <p:pic>
        <p:nvPicPr>
          <p:cNvPr id="173" name="Shape 173"/>
          <p:cNvPicPr preferRelativeResize="0"/>
          <p:nvPr/>
        </p:nvPicPr>
        <p:blipFill>
          <a:blip r:embed="rId3">
            <a:alphaModFix/>
          </a:blip>
          <a:stretch>
            <a:fillRect/>
          </a:stretch>
        </p:blipFill>
        <p:spPr>
          <a:xfrm>
            <a:off x="76200" y="1406574"/>
            <a:ext cx="9023649" cy="29797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Threat model</a:t>
            </a:r>
          </a:p>
        </p:txBody>
      </p:sp>
      <p:sp>
        <p:nvSpPr>
          <p:cNvPr id="179" name="Shape 179"/>
          <p:cNvSpPr txBox="1"/>
          <p:nvPr>
            <p:ph idx="1" type="body"/>
          </p:nvPr>
        </p:nvSpPr>
        <p:spPr>
          <a:xfrm>
            <a:off x="311700" y="2470625"/>
            <a:ext cx="4739100" cy="3016800"/>
          </a:xfrm>
          <a:prstGeom prst="rect">
            <a:avLst/>
          </a:prstGeom>
        </p:spPr>
        <p:txBody>
          <a:bodyPr anchorCtr="0" anchor="t" bIns="91425" lIns="91425" rIns="91425" tIns="91425">
            <a:noAutofit/>
          </a:bodyPr>
          <a:lstStyle/>
          <a:p>
            <a:pPr indent="-228600" lvl="0" marL="457200" rtl="0">
              <a:spcBef>
                <a:spcPts val="0"/>
              </a:spcBef>
              <a:buChar char="➔"/>
            </a:pPr>
            <a:r>
              <a:rPr lang="en"/>
              <a:t>Controllers developed by third-party manufacturers</a:t>
            </a:r>
          </a:p>
          <a:p>
            <a:pPr indent="-228600" lvl="0" marL="914400" rtl="0">
              <a:spcBef>
                <a:spcPts val="0"/>
              </a:spcBef>
              <a:buChar char="➔"/>
            </a:pPr>
            <a:r>
              <a:rPr lang="en"/>
              <a:t>Send commands under incorrect sensor conditions</a:t>
            </a:r>
          </a:p>
          <a:p>
            <a:pPr indent="-228600" lvl="0" marL="914400" rtl="0">
              <a:spcBef>
                <a:spcPts val="0"/>
              </a:spcBef>
              <a:buChar char="➔"/>
            </a:pPr>
            <a:r>
              <a:rPr lang="en"/>
              <a:t>Misuse sensor values</a:t>
            </a:r>
          </a:p>
          <a:p>
            <a:pPr indent="-228600" lvl="0" marL="914400" rtl="0">
              <a:spcBef>
                <a:spcPts val="0"/>
              </a:spcBef>
              <a:buChar char="➔"/>
            </a:pPr>
            <a:r>
              <a:rPr lang="en"/>
              <a:t>Send wrong commands to right device</a:t>
            </a:r>
          </a:p>
          <a:p>
            <a:pPr indent="-228600" lvl="0" marL="914400" rtl="0">
              <a:spcBef>
                <a:spcPts val="0"/>
              </a:spcBef>
              <a:buChar char="➔"/>
            </a:pPr>
            <a:r>
              <a:rPr lang="en"/>
              <a:t>Send right/wrong commands to wrong device</a:t>
            </a:r>
          </a:p>
          <a:p>
            <a:pPr lvl="0">
              <a:spcBef>
                <a:spcPts val="0"/>
              </a:spcBef>
              <a:buNone/>
            </a:pPr>
            <a:r>
              <a:t/>
            </a:r>
            <a:endParaRPr/>
          </a:p>
        </p:txBody>
      </p:sp>
      <p:sp>
        <p:nvSpPr>
          <p:cNvPr id="180" name="Shape 1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181" name="Shape 181"/>
          <p:cNvPicPr preferRelativeResize="0"/>
          <p:nvPr/>
        </p:nvPicPr>
        <p:blipFill>
          <a:blip r:embed="rId3">
            <a:alphaModFix/>
          </a:blip>
          <a:stretch>
            <a:fillRect/>
          </a:stretch>
        </p:blipFill>
        <p:spPr>
          <a:xfrm>
            <a:off x="2185150" y="1122862"/>
            <a:ext cx="812000" cy="812000"/>
          </a:xfrm>
          <a:prstGeom prst="rect">
            <a:avLst/>
          </a:prstGeom>
          <a:noFill/>
          <a:ln>
            <a:noFill/>
          </a:ln>
        </p:spPr>
      </p:pic>
      <p:sp>
        <p:nvSpPr>
          <p:cNvPr id="182" name="Shape 182"/>
          <p:cNvSpPr txBox="1"/>
          <p:nvPr>
            <p:ph idx="2" type="body"/>
          </p:nvPr>
        </p:nvSpPr>
        <p:spPr>
          <a:xfrm>
            <a:off x="5358375" y="2470625"/>
            <a:ext cx="3354000" cy="1770900"/>
          </a:xfrm>
          <a:prstGeom prst="rect">
            <a:avLst/>
          </a:prstGeom>
        </p:spPr>
        <p:txBody>
          <a:bodyPr anchorCtr="0" anchor="t" bIns="91425" lIns="91425" rIns="91425" tIns="91425">
            <a:noAutofit/>
          </a:bodyPr>
          <a:lstStyle/>
          <a:p>
            <a:pPr indent="-228600" lvl="0" marL="457200" rtl="0">
              <a:spcBef>
                <a:spcPts val="0"/>
              </a:spcBef>
              <a:buChar char="➔"/>
            </a:pPr>
            <a:r>
              <a:rPr lang="en"/>
              <a:t>Watchdog organizations</a:t>
            </a:r>
          </a:p>
          <a:p>
            <a:pPr indent="-228600" lvl="0" marL="457200" rtl="0">
              <a:spcBef>
                <a:spcPts val="0"/>
              </a:spcBef>
              <a:buChar char="➔"/>
            </a:pPr>
            <a:r>
              <a:rPr lang="en"/>
              <a:t>Specification and verification tools</a:t>
            </a:r>
          </a:p>
          <a:p>
            <a:pPr indent="-228600" lvl="0" marL="457200" rtl="0">
              <a:spcBef>
                <a:spcPts val="0"/>
              </a:spcBef>
              <a:buChar char="➔"/>
            </a:pPr>
            <a:r>
              <a:rPr lang="en"/>
              <a:t>End users</a:t>
            </a:r>
          </a:p>
          <a:p>
            <a:pPr indent="-228600" lvl="0" marL="457200" rtl="0">
              <a:spcBef>
                <a:spcPts val="0"/>
              </a:spcBef>
              <a:buChar char="➔"/>
            </a:pPr>
            <a:r>
              <a:rPr lang="en"/>
              <a:t>Dumb devices</a:t>
            </a:r>
          </a:p>
          <a:p>
            <a:pPr indent="-228600" lvl="0" marL="457200" rtl="0">
              <a:spcBef>
                <a:spcPts val="0"/>
              </a:spcBef>
              <a:buChar char="➔"/>
            </a:pPr>
            <a:r>
              <a:rPr lang="en"/>
              <a:t>Communication protocols</a:t>
            </a:r>
          </a:p>
          <a:p>
            <a:pPr lvl="0">
              <a:spcBef>
                <a:spcPts val="0"/>
              </a:spcBef>
              <a:buNone/>
            </a:pPr>
            <a:r>
              <a:t/>
            </a:r>
            <a:endParaRPr/>
          </a:p>
        </p:txBody>
      </p:sp>
      <p:pic>
        <p:nvPicPr>
          <p:cNvPr id="183" name="Shape 183"/>
          <p:cNvPicPr preferRelativeResize="0"/>
          <p:nvPr/>
        </p:nvPicPr>
        <p:blipFill>
          <a:blip r:embed="rId4">
            <a:alphaModFix/>
          </a:blip>
          <a:stretch>
            <a:fillRect/>
          </a:stretch>
        </p:blipFill>
        <p:spPr>
          <a:xfrm>
            <a:off x="5881925" y="1122875"/>
            <a:ext cx="812000" cy="8120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