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68" r:id="rId15"/>
    <p:sldId id="2146847062" r:id="rId16"/>
    <p:sldId id="2146847061" r:id="rId17"/>
    <p:sldId id="2146847055" r:id="rId18"/>
    <p:sldId id="2146847059" r:id="rId19"/>
    <p:sldId id="21468470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30-07-2025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7/30/2025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7/30/2025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7/30/2025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7/30/2025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7/30/2025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7/30/2025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7/30/2025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7/30/2025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7/30/2025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7/30/2025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7/30/2025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7/30/2025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a:cs typeface="Arial"/>
              </a:rPr>
              <a:t>Travel </a:t>
            </a:r>
            <a:r>
              <a:rPr lang="en-US" b="1" dirty="0" err="1" smtClean="0">
                <a:solidFill>
                  <a:schemeClr val="accent1"/>
                </a:solidFill>
                <a:latin typeface="Arial"/>
                <a:cs typeface="Arial"/>
              </a:rPr>
              <a:t>ai</a:t>
            </a:r>
            <a:r>
              <a:rPr lang="en-US" b="1" dirty="0" smtClean="0">
                <a:solidFill>
                  <a:schemeClr val="accent1"/>
                </a:solidFill>
                <a:latin typeface="Arial"/>
                <a:cs typeface="Arial"/>
              </a:rPr>
              <a:t> 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HACKATHON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pitchFamily="34" charset="0"/>
                <a:cs typeface="Arial" pitchFamily="34" charset="0"/>
              </a:rPr>
              <a:t>Student name </a:t>
            </a:r>
            <a:r>
              <a:rPr lang="en-US" sz="2000" b="1" dirty="0">
                <a:solidFill>
                  <a:schemeClr val="accent1">
                    <a:lumMod val="75000"/>
                  </a:schemeClr>
                </a:solidFill>
                <a:latin typeface="Arial" pitchFamily="34" charset="0"/>
                <a:cs typeface="Arial" pitchFamily="34" charset="0"/>
              </a:rPr>
              <a:t>:</a:t>
            </a:r>
          </a:p>
          <a:p>
            <a:r>
              <a:rPr lang="en-US" sz="2000" b="1" dirty="0">
                <a:solidFill>
                  <a:schemeClr val="accent1">
                    <a:lumMod val="75000"/>
                  </a:schemeClr>
                </a:solidFill>
                <a:latin typeface="Arial"/>
                <a:cs typeface="Arial"/>
              </a:rPr>
              <a:t>College Name &amp; Department :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4" name="Picture 3" descr="A screenshot of a computer&#10;&#10;AI-generated content may be incorrect.">
            <a:extLst>
              <a:ext uri="{FF2B5EF4-FFF2-40B4-BE49-F238E27FC236}">
                <a16:creationId xmlns:a16="http://schemas.microsoft.com/office/drawing/2014/main" id="{58160D06-7AB9-E123-40C6-37292A37FD84}"/>
              </a:ext>
            </a:extLst>
          </p:cNvPr>
          <p:cNvPicPr>
            <a:picLocks noChangeAspect="1"/>
          </p:cNvPicPr>
          <p:nvPr/>
        </p:nvPicPr>
        <p:blipFill>
          <a:blip r:embed="rId2"/>
          <a:stretch>
            <a:fillRect/>
          </a:stretch>
        </p:blipFill>
        <p:spPr>
          <a:xfrm>
            <a:off x="5216513" y="618067"/>
            <a:ext cx="5861944" cy="5598157"/>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pic>
        <p:nvPicPr>
          <p:cNvPr id="3" name="Picture 2" descr="A screenshot of a computer&#10;&#10;AI-generated content may be incorrect.">
            <a:extLst>
              <a:ext uri="{FF2B5EF4-FFF2-40B4-BE49-F238E27FC236}">
                <a16:creationId xmlns:a16="http://schemas.microsoft.com/office/drawing/2014/main" id="{D5693625-3FD5-932E-3334-F54965E8A468}"/>
              </a:ext>
            </a:extLst>
          </p:cNvPr>
          <p:cNvPicPr>
            <a:picLocks noChangeAspect="1"/>
          </p:cNvPicPr>
          <p:nvPr/>
        </p:nvPicPr>
        <p:blipFill>
          <a:blip r:embed="rId2"/>
          <a:stretch>
            <a:fillRect/>
          </a:stretch>
        </p:blipFill>
        <p:spPr>
          <a:xfrm>
            <a:off x="2714625" y="2531076"/>
            <a:ext cx="6762750" cy="3505200"/>
          </a:xfrm>
          <a:prstGeom prst="rect">
            <a:avLst/>
          </a:prstGeom>
        </p:spPr>
      </p:pic>
      <p:sp>
        <p:nvSpPr>
          <p:cNvPr id="5" name="TextBox 4">
            <a:extLst>
              <a:ext uri="{FF2B5EF4-FFF2-40B4-BE49-F238E27FC236}">
                <a16:creationId xmlns:a16="http://schemas.microsoft.com/office/drawing/2014/main" id="{16A49521-B5B7-63EE-905D-5E4ED1D0957F}"/>
              </a:ext>
            </a:extLst>
          </p:cNvPr>
          <p:cNvSpPr txBox="1"/>
          <p:nvPr/>
        </p:nvSpPr>
        <p:spPr>
          <a:xfrm>
            <a:off x="2712275" y="1559382"/>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spTree>
    <p:extLst>
      <p:ext uri="{BB962C8B-B14F-4D97-AF65-F5344CB8AC3E}">
        <p14:creationId xmlns:p14="http://schemas.microsoft.com/office/powerpoint/2010/main" val="112630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305435" indent="-305435"/>
            <a:r>
              <a:rPr lang="en-IN" sz="2800" dirty="0">
                <a:solidFill>
                  <a:srgbClr val="404040"/>
                </a:solidFill>
                <a:latin typeface="Calibri"/>
                <a:ea typeface="Calibri"/>
                <a:cs typeface="Calibri"/>
              </a:rPr>
              <a:t>The agent can generate reports, suggest hypotheses, and even draft sections of research papers.</a:t>
            </a:r>
            <a:endParaRPr lang="en-US" sz="2800" dirty="0">
              <a:solidFill>
                <a:srgbClr val="404040"/>
              </a:solidFill>
              <a:latin typeface="Calibri"/>
              <a:ea typeface="Calibri"/>
              <a:cs typeface="Calibri"/>
            </a:endParaRPr>
          </a:p>
          <a:p>
            <a:pPr marL="305435" indent="-305435"/>
            <a:r>
              <a:rPr lang="en-IN" sz="2800" dirty="0">
                <a:solidFill>
                  <a:srgbClr val="404040"/>
                </a:solidFill>
                <a:latin typeface="Calibri"/>
                <a:ea typeface="Calibri"/>
                <a:cs typeface="Calibri"/>
              </a:rPr>
              <a:t>It saves time by automating repetitive tasks like citation management and data extraction.</a:t>
            </a:r>
            <a:endParaRPr lang="en-US" sz="2800" dirty="0">
              <a:solidFill>
                <a:srgbClr val="404040"/>
              </a:solidFill>
              <a:latin typeface="Calibri"/>
              <a:ea typeface="Calibri"/>
              <a:cs typeface="Calibri"/>
            </a:endParaRPr>
          </a:p>
          <a:p>
            <a:pPr marL="305435" indent="-305435"/>
            <a:r>
              <a:rPr lang="en-IN" sz="2800" dirty="0">
                <a:solidFill>
                  <a:srgbClr val="404040"/>
                </a:solidFill>
                <a:latin typeface="Calibri"/>
                <a:ea typeface="Calibri"/>
                <a:cs typeface="Calibri"/>
              </a:rPr>
              <a:t> Research Agents enhance efficiency, accuracy, and innovation in both academic and industrial R&amp;D.</a:t>
            </a:r>
            <a:endParaRPr lang="en-US" sz="2800">
              <a:latin typeface="Calibri"/>
              <a:ea typeface="Calibri"/>
              <a:cs typeface="Calibri"/>
            </a:endParaRPr>
          </a:p>
        </p:txBody>
      </p:sp>
    </p:spTree>
    <p:extLst>
      <p:ext uri="{BB962C8B-B14F-4D97-AF65-F5344CB8AC3E}">
        <p14:creationId xmlns:p14="http://schemas.microsoft.com/office/powerpoint/2010/main"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Make sure that there should be readme file</a:t>
            </a:r>
          </a:p>
        </p:txBody>
      </p:sp>
    </p:spTree>
    <p:extLst>
      <p:ext uri="{BB962C8B-B14F-4D97-AF65-F5344CB8AC3E}">
        <p14:creationId xmlns:p14="http://schemas.microsoft.com/office/powerpoint/2010/main" val="2230664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sz="2800" dirty="0">
                <a:latin typeface="Calibri"/>
                <a:ea typeface="+mn-lt"/>
                <a:cs typeface="+mn-lt"/>
              </a:rPr>
              <a:t>Multilingual Research Support</a:t>
            </a:r>
          </a:p>
          <a:p>
            <a:pPr marL="305435" indent="-305435"/>
            <a:r>
              <a:rPr lang="en-US" sz="2800" dirty="0">
                <a:latin typeface="Calibri"/>
                <a:ea typeface="+mn-lt"/>
                <a:cs typeface="+mn-lt"/>
              </a:rPr>
              <a:t>Voice-Activated Research Assistant</a:t>
            </a:r>
          </a:p>
          <a:p>
            <a:pPr marL="305435" indent="-305435"/>
            <a:r>
              <a:rPr lang="en-US" sz="2800" dirty="0">
                <a:latin typeface="Calibri"/>
                <a:ea typeface="+mn-lt"/>
                <a:cs typeface="+mn-lt"/>
              </a:rPr>
              <a:t>Real-Time Collaboration Features</a:t>
            </a:r>
          </a:p>
          <a:p>
            <a:pPr marL="305435" indent="-305435"/>
            <a:r>
              <a:rPr lang="en-US" sz="2800" dirty="0">
                <a:latin typeface="Calibri"/>
                <a:ea typeface="+mn-lt"/>
                <a:cs typeface="+mn-lt"/>
              </a:rPr>
              <a:t>Research Gap and Novel Topic Identification</a:t>
            </a:r>
          </a:p>
          <a:p>
            <a:pPr marL="305435" indent="-305435"/>
            <a:r>
              <a:rPr lang="en-US" sz="2800" dirty="0">
                <a:latin typeface="Calibri"/>
                <a:ea typeface="+mn-lt"/>
                <a:cs typeface="+mn-lt"/>
              </a:rPr>
              <a:t>Integration with Publishing Platforms</a:t>
            </a:r>
          </a:p>
          <a:p>
            <a:pPr marL="305435" indent="-305435"/>
            <a:r>
              <a:rPr lang="en-US" sz="2800" dirty="0">
                <a:latin typeface="Calibri"/>
                <a:ea typeface="+mn-lt"/>
                <a:cs typeface="+mn-lt"/>
              </a:rPr>
              <a:t>AI-Assisted Paper Drafting</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r>
              <a:rPr lang="en-IN" dirty="0"/>
              <a:t>Screenshot/ </a:t>
            </a:r>
            <a:r>
              <a:rPr lang="en-IN" dirty="0" err="1"/>
              <a:t>credly</a:t>
            </a:r>
            <a:r>
              <a:rPr lang="en-IN" dirty="0"/>
              <a:t> certificate( getting started with AI)</a:t>
            </a:r>
          </a:p>
        </p:txBody>
      </p:sp>
    </p:spTree>
    <p:extLst>
      <p:ext uri="{BB962C8B-B14F-4D97-AF65-F5344CB8AC3E}">
        <p14:creationId xmlns:p14="http://schemas.microsoft.com/office/powerpoint/2010/main" val="384733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6967" y="3031897"/>
            <a:ext cx="3758401" cy="369332"/>
          </a:xfrm>
          <a:prstGeom prst="rect">
            <a:avLst/>
          </a:prstGeom>
        </p:spPr>
        <p:txBody>
          <a:bodyPr wrap="none">
            <a:spAutoFit/>
          </a:bodyPr>
          <a:lstStyle/>
          <a:p>
            <a:r>
              <a:rPr lang="en-IN" dirty="0" smtClean="0"/>
              <a:t>Attach your  RAG LAB certificate here</a:t>
            </a:r>
            <a:endParaRPr lang="en-IN" dirty="0"/>
          </a:p>
        </p:txBody>
      </p:sp>
    </p:spTree>
    <p:extLst>
      <p:ext uri="{BB962C8B-B14F-4D97-AF65-F5344CB8AC3E}">
        <p14:creationId xmlns:p14="http://schemas.microsoft.com/office/powerpoint/2010/main" val="1406661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92500"/>
          </a:bodyPr>
          <a:lstStyle/>
          <a:p>
            <a:pPr marL="0" indent="0">
              <a:buNone/>
            </a:pPr>
            <a:r>
              <a:rPr lang="en-US" sz="2800" dirty="0">
                <a:latin typeface="Calibri"/>
                <a:ea typeface="+mn-lt"/>
                <a:cs typeface="+mn-lt"/>
              </a:rPr>
              <a:t>Researchers, students, and professionals often struggle to stay updated with the rapidly growing volume of academic publications, technical articles, datasets, and evolving research trends. Manually reviewing, filtering, and synthesizing information across multiple domains is time-</a:t>
            </a:r>
            <a:r>
              <a:rPr lang="en-US" sz="2800">
                <a:latin typeface="Calibri"/>
                <a:ea typeface="+mn-lt"/>
                <a:cs typeface="+mn-lt"/>
              </a:rPr>
              <a:t>consuming and inefficient.</a:t>
            </a:r>
            <a:endParaRPr lang="en-US" sz="1100">
              <a:latin typeface="Calibri"/>
              <a:ea typeface="Calibri"/>
              <a:cs typeface="Calibri"/>
            </a:endParaRPr>
          </a:p>
          <a:p>
            <a:pPr marL="0" indent="0">
              <a:buNone/>
            </a:pPr>
            <a:r>
              <a:rPr lang="en-US" sz="2800" dirty="0">
                <a:latin typeface="Calibri"/>
                <a:ea typeface="+mn-lt"/>
                <a:cs typeface="+mn-lt"/>
              </a:rPr>
              <a:t>Proposed Solution:</a:t>
            </a:r>
            <a:br>
              <a:rPr lang="en-US" sz="2800" dirty="0">
                <a:latin typeface="Calibri"/>
                <a:ea typeface="+mn-lt"/>
                <a:cs typeface="+mn-lt"/>
              </a:rPr>
            </a:br>
            <a:r>
              <a:rPr lang="en-US" sz="2800" dirty="0">
                <a:latin typeface="Calibri"/>
                <a:ea typeface="+mn-lt"/>
                <a:cs typeface="+mn-lt"/>
              </a:rPr>
              <a:t> An AI Research Agent that uses Natural Language Processing (NLP), Retrieval-Augmented Generation (RAG), to assist users in conducting efficient literature reviews, generating summaries, identifying research gaps, and recommending relevant papers, datasets, or collaborators.</a:t>
            </a:r>
            <a:r>
              <a:rPr lang="en-US" sz="2800" dirty="0">
                <a:latin typeface="Calibri"/>
                <a:ea typeface="Calibri"/>
                <a:cs typeface="Calibri"/>
              </a:rPr>
              <a:t/>
            </a:r>
            <a:br>
              <a:rPr lang="en-US" sz="2800" dirty="0">
                <a:latin typeface="Calibri"/>
                <a:ea typeface="Calibri"/>
                <a:cs typeface="Calibri"/>
              </a:rPr>
            </a:br>
            <a:endParaRPr lang="en-US" sz="1100">
              <a:solidFill>
                <a:srgbClr val="404040"/>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800" dirty="0">
                <a:solidFill>
                  <a:srgbClr val="000000"/>
                </a:solidFill>
                <a:latin typeface="Calibri"/>
                <a:ea typeface="Calibri"/>
                <a:cs typeface="Calibri"/>
              </a:rPr>
              <a:t>IBM cloud lite services</a:t>
            </a:r>
          </a:p>
          <a:p>
            <a:pPr marL="0" indent="0">
              <a:buNone/>
            </a:pPr>
            <a:r>
              <a:rPr lang="en-US" sz="2800" dirty="0">
                <a:solidFill>
                  <a:srgbClr val="000000"/>
                </a:solidFill>
                <a:latin typeface="Calibri"/>
                <a:ea typeface="Calibri"/>
                <a:cs typeface="Calibri"/>
              </a:rPr>
              <a:t>Natural Language Processing (NLP)</a:t>
            </a:r>
          </a:p>
          <a:p>
            <a:pPr marL="0" indent="0">
              <a:buNone/>
            </a:pPr>
            <a:r>
              <a:rPr lang="en-US" sz="2800" dirty="0">
                <a:solidFill>
                  <a:srgbClr val="000000"/>
                </a:solidFill>
                <a:latin typeface="Calibri"/>
                <a:ea typeface="Calibri"/>
                <a:cs typeface="Calibri"/>
              </a:rPr>
              <a:t>Retrieval Augmented Generation (RAG)</a:t>
            </a:r>
          </a:p>
          <a:p>
            <a:pPr marL="0" indent="0">
              <a:buNone/>
            </a:pPr>
            <a:r>
              <a:rPr lang="en-US" sz="2800" dirty="0">
                <a:solidFill>
                  <a:srgbClr val="000000"/>
                </a:solidFill>
                <a:latin typeface="Calibri"/>
                <a:ea typeface="Calibri"/>
                <a:cs typeface="Calibri"/>
              </a:rPr>
              <a:t>IBM Granite model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lstStyle/>
          <a:p>
            <a:pPr marL="305435" indent="-305435"/>
            <a:r>
              <a:rPr lang="en-IN" dirty="0"/>
              <a:t>IBM Cloud Watsonx AI Studio</a:t>
            </a:r>
          </a:p>
          <a:p>
            <a:pPr marL="305435" indent="-305435"/>
            <a:r>
              <a:rPr lang="en-IN" dirty="0"/>
              <a:t>IBM Cloud </a:t>
            </a:r>
            <a:r>
              <a:rPr lang="en-IN" dirty="0" err="1"/>
              <a:t>Watsonx</a:t>
            </a:r>
            <a:r>
              <a:rPr lang="en-IN" dirty="0"/>
              <a:t> AI runtime</a:t>
            </a:r>
          </a:p>
          <a:p>
            <a:pPr marL="305435" indent="-305435"/>
            <a:r>
              <a:rPr lang="en-IN" dirty="0"/>
              <a:t>IBM Cloud Agent Lab</a:t>
            </a:r>
          </a:p>
          <a:p>
            <a:pPr marL="305435" indent="-305435"/>
            <a:r>
              <a:rPr lang="en-IN" dirty="0"/>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77500" lnSpcReduction="20000"/>
          </a:bodyPr>
          <a:lstStyle/>
          <a:p>
            <a:pPr marL="0" indent="0">
              <a:buNone/>
            </a:pPr>
            <a:r>
              <a:rPr lang="en-IN" sz="2800" dirty="0">
                <a:solidFill>
                  <a:srgbClr val="0F0F0F"/>
                </a:solidFill>
                <a:latin typeface="Calibri"/>
                <a:ea typeface="+mn-lt"/>
                <a:cs typeface="+mn-lt"/>
              </a:rPr>
              <a:t>This agent will significantly reduce research time, improve the quality of literature reviews, help early-stage researchers find direction, and foster interdisciplinary collaboration by making knowledge more accessible and actionable.</a:t>
            </a:r>
          </a:p>
          <a:p>
            <a:pPr marL="0" indent="0">
              <a:buNone/>
            </a:pPr>
            <a:r>
              <a:rPr lang="en-IN" sz="2800" dirty="0">
                <a:solidFill>
                  <a:srgbClr val="0F0F0F"/>
                </a:solidFill>
                <a:latin typeface="Calibri"/>
                <a:ea typeface="Calibri"/>
                <a:cs typeface="Calibri"/>
              </a:rPr>
              <a:t>Unique features:</a:t>
            </a:r>
          </a:p>
          <a:p>
            <a:pPr marL="0" indent="0">
              <a:buNone/>
            </a:pPr>
            <a:r>
              <a:rPr lang="en-IN" sz="2800" dirty="0">
                <a:solidFill>
                  <a:srgbClr val="0F0F0F"/>
                </a:solidFill>
                <a:latin typeface="Calibri"/>
                <a:ea typeface="+mn-lt"/>
                <a:cs typeface="+mn-lt"/>
              </a:rPr>
              <a:t>Semantic search across research papers, journals, and datasets</a:t>
            </a:r>
          </a:p>
          <a:p>
            <a:pPr marL="0" indent="0">
              <a:buNone/>
            </a:pPr>
            <a:r>
              <a:rPr lang="en-IN" sz="2800" dirty="0">
                <a:solidFill>
                  <a:srgbClr val="0F0F0F"/>
                </a:solidFill>
                <a:latin typeface="Calibri"/>
                <a:ea typeface="+mn-lt"/>
                <a:cs typeface="+mn-lt"/>
              </a:rPr>
              <a:t>Auto-summarization of selected papers</a:t>
            </a:r>
          </a:p>
          <a:p>
            <a:pPr marL="0" indent="0">
              <a:buNone/>
            </a:pPr>
            <a:r>
              <a:rPr lang="en-IN" sz="2800" dirty="0">
                <a:solidFill>
                  <a:srgbClr val="0F0F0F"/>
                </a:solidFill>
                <a:latin typeface="Calibri"/>
                <a:ea typeface="+mn-lt"/>
                <a:cs typeface="+mn-lt"/>
              </a:rPr>
              <a:t>Citation and reference analysis to trace influence</a:t>
            </a:r>
          </a:p>
          <a:p>
            <a:pPr marL="0" indent="0">
              <a:buNone/>
            </a:pPr>
            <a:r>
              <a:rPr lang="en-IN" sz="2800" dirty="0">
                <a:solidFill>
                  <a:srgbClr val="0F0F0F"/>
                </a:solidFill>
                <a:latin typeface="Calibri"/>
                <a:ea typeface="+mn-lt"/>
                <a:cs typeface="+mn-lt"/>
              </a:rPr>
              <a:t>Recommendation of research papers based on a user’s current topic</a:t>
            </a:r>
          </a:p>
          <a:p>
            <a:pPr marL="0" indent="0">
              <a:buNone/>
            </a:pPr>
            <a:r>
              <a:rPr lang="en-IN" sz="2800" dirty="0">
                <a:solidFill>
                  <a:srgbClr val="0F0F0F"/>
                </a:solidFill>
                <a:latin typeface="Calibri"/>
                <a:ea typeface="+mn-lt"/>
                <a:cs typeface="+mn-lt"/>
              </a:rPr>
              <a:t>Trend analysis over time for specific keywords or domains.</a:t>
            </a:r>
          </a:p>
          <a:p>
            <a:pPr marL="0" indent="0">
              <a:buNone/>
            </a:pPr>
            <a:r>
              <a:rPr lang="en-IN" sz="2800" dirty="0">
                <a:solidFill>
                  <a:srgbClr val="0F0F0F"/>
                </a:solidFill>
                <a:latin typeface="Calibri"/>
                <a:ea typeface="+mn-lt"/>
                <a:cs typeface="+mn-lt"/>
              </a:rPr>
              <a:t>Collaboration mapping: suggests potential co-authors or institutions based on similar research interests.</a:t>
            </a:r>
            <a:endParaRPr lang="en-IN" sz="2800" dirty="0">
              <a:latin typeface="Calibri"/>
              <a:ea typeface="Calibri"/>
              <a:cs typeface="Calibri"/>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305435" indent="-305435"/>
            <a:r>
              <a:rPr lang="en-IN" sz="2800" dirty="0">
                <a:latin typeface="Calibri"/>
                <a:ea typeface="+mn-lt"/>
                <a:cs typeface="+mn-lt"/>
              </a:rPr>
              <a:t>Academic Researchers</a:t>
            </a:r>
          </a:p>
          <a:p>
            <a:pPr marL="305435" indent="-305435"/>
            <a:r>
              <a:rPr lang="en-IN" sz="2800" dirty="0">
                <a:latin typeface="Calibri"/>
                <a:ea typeface="+mn-lt"/>
                <a:cs typeface="+mn-lt"/>
              </a:rPr>
              <a:t>Research Institutions and Universities</a:t>
            </a:r>
          </a:p>
          <a:p>
            <a:pPr marL="305435" indent="-305435"/>
            <a:r>
              <a:rPr lang="en-IN" sz="2800" dirty="0">
                <a:latin typeface="Calibri"/>
                <a:ea typeface="+mn-lt"/>
                <a:cs typeface="+mn-lt"/>
              </a:rPr>
              <a:t>Industry R&amp;D Teams</a:t>
            </a:r>
          </a:p>
          <a:p>
            <a:pPr marL="305435" indent="-305435"/>
            <a:r>
              <a:rPr lang="en-IN" sz="2800" dirty="0">
                <a:latin typeface="Calibri"/>
                <a:ea typeface="+mn-lt"/>
                <a:cs typeface="+mn-lt"/>
              </a:rPr>
              <a:t>Educators</a:t>
            </a:r>
            <a:endParaRPr lang="en-IN" sz="2800">
              <a:latin typeface="Calibri"/>
              <a:ea typeface="Calibri"/>
              <a:cs typeface="Calibri"/>
            </a:endParaRP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4" name="Picture 3" descr="A screenshot of a computer&#10;&#10;AI-generated content may be incorrect.">
            <a:extLst>
              <a:ext uri="{FF2B5EF4-FFF2-40B4-BE49-F238E27FC236}">
                <a16:creationId xmlns:a16="http://schemas.microsoft.com/office/drawing/2014/main" id="{52A59727-7B5F-F198-C013-B2ABF221F54C}"/>
              </a:ext>
            </a:extLst>
          </p:cNvPr>
          <p:cNvPicPr>
            <a:picLocks noChangeAspect="1"/>
          </p:cNvPicPr>
          <p:nvPr/>
        </p:nvPicPr>
        <p:blipFill>
          <a:blip r:embed="rId2"/>
          <a:stretch>
            <a:fillRect/>
          </a:stretch>
        </p:blipFill>
        <p:spPr>
          <a:xfrm>
            <a:off x="5193312" y="618067"/>
            <a:ext cx="5908345" cy="5598157"/>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9" name="Content Placeholder 5" descr="A screenshot of a computer&#10;&#10;AI-generated content may be incorrect.">
            <a:extLst>
              <a:ext uri="{FF2B5EF4-FFF2-40B4-BE49-F238E27FC236}">
                <a16:creationId xmlns:a16="http://schemas.microsoft.com/office/drawing/2014/main" id="{B585371A-5E60-DF5B-ECF8-E4CE137EA724}"/>
              </a:ext>
            </a:extLst>
          </p:cNvPr>
          <p:cNvPicPr>
            <a:picLocks noGrp="1" noChangeAspect="1"/>
          </p:cNvPicPr>
          <p:nvPr>
            <p:ph idx="1"/>
          </p:nvPr>
        </p:nvPicPr>
        <p:blipFill>
          <a:blip r:embed="rId2"/>
          <a:stretch>
            <a:fillRect/>
          </a:stretch>
        </p:blipFill>
        <p:spPr>
          <a:xfrm>
            <a:off x="5201086" y="618067"/>
            <a:ext cx="5892797" cy="5598157"/>
          </a:xfrm>
          <a:prstGeom prst="rect">
            <a:avLst/>
          </a:prstGeom>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29</TotalTime>
  <Words>392</Words>
  <Application>Microsoft Office PowerPoint</Application>
  <PresentationFormat>Widescreen</PresentationFormat>
  <Paragraphs>65</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Franklin Gothic Book</vt:lpstr>
      <vt:lpstr>Franklin Gothic Demi</vt:lpstr>
      <vt:lpstr>Wingdings 2</vt:lpstr>
      <vt:lpstr>DividendVTI</vt:lpstr>
      <vt:lpstr>Travel ai agent</vt:lpstr>
      <vt:lpstr>OUTLINE</vt:lpstr>
      <vt:lpstr>Problem Statement</vt:lpstr>
      <vt:lpstr>Technology  used</vt:lpstr>
      <vt:lpstr>IBM cloud services used</vt:lpstr>
      <vt:lpstr>Wow factors</vt:lpstr>
      <vt:lpstr>End users</vt:lpstr>
      <vt:lpstr>Results</vt:lpstr>
      <vt:lpstr>Results</vt:lpstr>
      <vt:lpstr>Results</vt:lpstr>
      <vt:lpstr>Results</vt:lpstr>
      <vt:lpstr>Conclusion</vt:lpstr>
      <vt:lpstr>GitHub Link</vt:lpstr>
      <vt:lpstr>PowerPoint Presentation</vt:lpstr>
      <vt:lpstr>IBM Certifications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Aswini Kumar Motapothula</cp:lastModifiedBy>
  <cp:revision>142</cp:revision>
  <dcterms:created xsi:type="dcterms:W3CDTF">2021-05-26T16:50:10Z</dcterms:created>
  <dcterms:modified xsi:type="dcterms:W3CDTF">2025-07-30T08:01:39Z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