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5" r:id="rId9"/>
    <p:sldId id="303" r:id="rId10"/>
    <p:sldId id="302" r:id="rId11"/>
    <p:sldId id="304" r:id="rId12"/>
    <p:sldId id="270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ira Sans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Share Tech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94B9B-4F0D-41FE-8F6E-81BFD124E886}">
  <a:tblStyle styleId="{D3694B9B-4F0D-41FE-8F6E-81BFD124E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800" b="1" i="0" u="none" strike="noStrike">
                <a:solidFill>
                  <a:srgbClr val="000000"/>
                </a:solidFill>
                <a:latin typeface="Helvetica"/>
              </a:defRPr>
            </a:pPr>
            <a:r>
              <a:rPr lang="en-GB" sz="1800" b="1" i="0" u="none" strike="noStrike" dirty="0">
                <a:solidFill>
                  <a:schemeClr val="bg1"/>
                </a:solidFill>
                <a:latin typeface="Advent Pro SemiBold" panose="020B0604020202020204" charset="0"/>
              </a:rPr>
              <a:t>Data</a:t>
            </a:r>
          </a:p>
        </c:rich>
      </c:tx>
      <c:layout>
        <c:manualLayout>
          <c:xMode val="edge"/>
          <c:yMode val="edge"/>
          <c:x val="0.40383606096319236"/>
          <c:y val="0.43742099343181312"/>
          <c:w val="9.9820300000000001E-2"/>
          <c:h val="3.3910599999999999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24670500000000001"/>
          <c:y val="0.24670500000000001"/>
          <c:w val="0.50658999999999998"/>
          <c:h val="0.49408999999999997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Data Set</c:v>
                </c:pt>
              </c:strCache>
            </c:strRef>
          </c:tx>
          <c:spPr>
            <a:solidFill>
              <a:schemeClr val="accent2"/>
            </a:solidFill>
            <a:ln w="635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674-4549-8993-6EE7479956E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635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2-4674-4549-8993-6EE7479956E0}"/>
              </c:ext>
            </c:extLst>
          </c:dPt>
          <c:dPt>
            <c:idx val="2"/>
            <c:bubble3D val="0"/>
            <c:spPr>
              <a:solidFill>
                <a:srgbClr val="A7A7A7"/>
              </a:solidFill>
              <a:ln w="635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74-4549-8993-6EE7479956E0}"/>
              </c:ext>
            </c:extLst>
          </c:dPt>
          <c:dPt>
            <c:idx val="3"/>
            <c:bubble3D val="0"/>
            <c:spPr>
              <a:solidFill>
                <a:srgbClr val="535353"/>
              </a:solidFill>
              <a:ln w="635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6-4674-4549-8993-6EE7479956E0}"/>
              </c:ext>
            </c:extLst>
          </c:dPt>
          <c:dLbls>
            <c:dLbl>
              <c:idx val="0"/>
              <c:layout>
                <c:manualLayout>
                  <c:x val="-0.33296516157290579"/>
                  <c:y val="0.17607000691388075"/>
                </c:manualLayout>
              </c:layout>
              <c:tx>
                <c:rich>
                  <a:bodyPr/>
                  <a:lstStyle/>
                  <a:p>
                    <a:pPr>
                      <a:defRPr sz="1400" b="0" i="0" u="none" strike="noStrike">
                        <a:solidFill>
                          <a:srgbClr val="000000"/>
                        </a:solidFill>
                        <a:latin typeface="Helvetica"/>
                      </a:defRPr>
                    </a:pPr>
                    <a:fld id="{3F3FBA4E-C996-4B6D-BF2B-160A5C1470F5}" type="CATEGORYNAME">
                      <a:rPr lang="en-US">
                        <a:solidFill>
                          <a:schemeClr val="bg1"/>
                        </a:solidFill>
                        <a:latin typeface="Advent Pro SemiBold" panose="020B0604020202020204" charset="0"/>
                      </a:rPr>
                      <a:pPr>
                        <a:defRPr sz="1400" b="0" i="0" u="none" strike="noStrike">
                          <a:solidFill>
                            <a:srgbClr val="000000"/>
                          </a:solidFill>
                          <a:latin typeface="Helvetica"/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  <a:latin typeface="Advent Pro SemiBold" panose="020B0604020202020204" charset="0"/>
                      </a:rPr>
                      <a:t>
</a:t>
                    </a:r>
                    <a:fld id="{7A24EBBA-76AF-4D87-B804-B4D3722A7CE6}" type="PERCENTAGE">
                      <a:rPr lang="en-US" baseline="0">
                        <a:solidFill>
                          <a:schemeClr val="bg1"/>
                        </a:solidFill>
                        <a:latin typeface="Advent Pro SemiBold" panose="020B0604020202020204" charset="0"/>
                      </a:rPr>
                      <a:pPr>
                        <a:defRPr sz="1400" b="0" i="0" u="none" strike="noStrike">
                          <a:solidFill>
                            <a:srgbClr val="000000"/>
                          </a:solidFill>
                          <a:latin typeface="Helvetica"/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  <a:latin typeface="Advent Pro SemiBold" panose="020B0604020202020204" charset="0"/>
                    </a:endParaRPr>
                  </a:p>
                </c:rich>
              </c:tx>
              <c:numFmt formatCode="0.0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503756302485861"/>
                      <c:h val="0.2100962009772305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674-4549-8993-6EE7479956E0}"/>
                </c:ext>
              </c:extLst>
            </c:dLbl>
            <c:dLbl>
              <c:idx val="1"/>
              <c:layout>
                <c:manualLayout>
                  <c:x val="4.1935460567663826E-3"/>
                  <c:y val="-0.17451841465742751"/>
                </c:manualLayout>
              </c:layout>
              <c:tx>
                <c:rich>
                  <a:bodyPr/>
                  <a:lstStyle/>
                  <a:p>
                    <a:pPr>
                      <a:defRPr sz="1400" b="0" i="0" u="none" strike="noStrike">
                        <a:solidFill>
                          <a:srgbClr val="000000"/>
                        </a:solidFill>
                        <a:latin typeface="Helvetica"/>
                      </a:defRPr>
                    </a:pPr>
                    <a:fld id="{D086F958-C2BF-4612-A6B5-02C7F9051DC0}" type="CATEGORYNAME">
                      <a:rPr lang="en-US">
                        <a:solidFill>
                          <a:schemeClr val="bg1"/>
                        </a:solidFill>
                        <a:latin typeface="Advent Pro SemiBold" panose="020B0604020202020204" charset="0"/>
                      </a:rPr>
                      <a:pPr>
                        <a:defRPr sz="1400" b="0" i="0" u="none" strike="noStrike">
                          <a:solidFill>
                            <a:srgbClr val="000000"/>
                          </a:solidFill>
                          <a:latin typeface="Helvetica"/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  <a:latin typeface="Advent Pro SemiBold" panose="020B0604020202020204" charset="0"/>
                      </a:rPr>
                      <a:t>
</a:t>
                    </a:r>
                    <a:fld id="{8F0D4F7F-7226-44D5-80ED-BB31DAE58CD7}" type="PERCENTAGE">
                      <a:rPr lang="en-US" baseline="0">
                        <a:solidFill>
                          <a:schemeClr val="bg1"/>
                        </a:solidFill>
                        <a:latin typeface="Advent Pro SemiBold" panose="020B0604020202020204" charset="0"/>
                      </a:rPr>
                      <a:pPr>
                        <a:defRPr sz="1400" b="0" i="0" u="none" strike="noStrike">
                          <a:solidFill>
                            <a:srgbClr val="000000"/>
                          </a:solidFill>
                          <a:latin typeface="Helvetica"/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  <a:latin typeface="Advent Pro SemiBold" panose="020B0604020202020204" charset="0"/>
                    </a:endParaRPr>
                  </a:p>
                </c:rich>
              </c:tx>
              <c:numFmt formatCode="#,##0.0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5809997517216936"/>
                      <c:h val="0.183760893232136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674-4549-8993-6EE7479956E0}"/>
                </c:ext>
              </c:extLst>
            </c:dLbl>
            <c:dLbl>
              <c:idx val="2"/>
              <c:layout>
                <c:manualLayout>
                  <c:x val="-0.1155020924697673"/>
                  <c:y val="-0.15402970593046805"/>
                </c:manualLayout>
              </c:layout>
              <c:numFmt formatCode="#,##0.0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Helvetica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74-4549-8993-6EE7479956E0}"/>
                </c:ext>
              </c:extLst>
            </c:dLbl>
            <c:dLbl>
              <c:idx val="3"/>
              <c:layout>
                <c:manualLayout>
                  <c:x val="0.14511801361586135"/>
                  <c:y val="-0.12179093027060264"/>
                </c:manualLayout>
              </c:layout>
              <c:numFmt formatCode="#,##0.0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000000"/>
                      </a:solidFill>
                      <a:latin typeface="Helvetica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74-4549-8993-6EE7479956E0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Helvetica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6350" cap="flat">
                  <a:solidFill>
                    <a:schemeClr val="bg1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Sheet1!$B$1:$C$1</c:f>
              <c:strCache>
                <c:ptCount val="2"/>
                <c:pt idx="0">
                  <c:v>Good</c:v>
                </c:pt>
                <c:pt idx="1">
                  <c:v>Missing Values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0.95669999999999999</c:v>
                </c:pt>
                <c:pt idx="1">
                  <c:v>4.3299999999999998E-2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674-4549-8993-6EE747995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12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2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3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66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08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390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545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27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02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0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407379" y="2543633"/>
            <a:ext cx="359021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dvent Pro SemiBold" panose="020B0604020202020204" charset="0"/>
              </a:rPr>
              <a:t>Data Transformation and Integration</a:t>
            </a:r>
            <a:endParaRPr sz="2400" dirty="0">
              <a:latin typeface="Advent Pro SemiBold" panose="020B0604020202020204" charset="0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249230" y="15096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CONSULTING</a:t>
            </a:r>
            <a:endParaRPr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48127" y="110217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6552966" cy="3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en-GB" sz="3200" dirty="0">
                <a:latin typeface="Advent Pro SemiBold" panose="020B0604020202020204" charset="0"/>
              </a:rPr>
              <a:t>Combined excel file extraction</a:t>
            </a:r>
          </a:p>
        </p:txBody>
      </p: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222968" y="883675"/>
            <a:ext cx="787179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en-US" sz="18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Run the python script which searches for all the excel files in the folder and combines them into one excel spreadsheet with different tabs</a:t>
            </a:r>
            <a:r>
              <a:rPr lang="en-US" sz="1800" dirty="0">
                <a:solidFill>
                  <a:schemeClr val="bg1"/>
                </a:solidFill>
                <a:effectLst/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endParaRPr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E42AA-F944-4FA1-9D46-2231EB9E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4" y="1742196"/>
            <a:ext cx="5392076" cy="32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>
              <a:highlight>
                <a:srgbClr val="00FFFF"/>
              </a:highlight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7313814" cy="380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en-GB" sz="3200" dirty="0">
                <a:latin typeface="Advent Pro SemiBold" panose="020B0604020202020204" charset="0"/>
              </a:rPr>
              <a:t>Key take-aways from the integrated data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B48F6F-6A61-4628-ABE1-C076AC62C90D}"/>
              </a:ext>
            </a:extLst>
          </p:cNvPr>
          <p:cNvSpPr/>
          <p:nvPr/>
        </p:nvSpPr>
        <p:spPr>
          <a:xfrm>
            <a:off x="301063" y="963251"/>
            <a:ext cx="3556322" cy="49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BEDBF-F52A-463C-AA63-A56B5EFB4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2" y="1022011"/>
            <a:ext cx="372525" cy="372525"/>
          </a:xfrm>
          <a:prstGeom prst="rect">
            <a:avLst/>
          </a:prstGeom>
        </p:spPr>
      </p:pic>
      <p:sp>
        <p:nvSpPr>
          <p:cNvPr id="10" name="TextBox 33">
            <a:extLst>
              <a:ext uri="{FF2B5EF4-FFF2-40B4-BE49-F238E27FC236}">
                <a16:creationId xmlns:a16="http://schemas.microsoft.com/office/drawing/2014/main" id="{36F9FAC7-86E2-4FE1-99FE-FCCBEB6E8A26}"/>
              </a:ext>
            </a:extLst>
          </p:cNvPr>
          <p:cNvSpPr txBox="1"/>
          <p:nvPr/>
        </p:nvSpPr>
        <p:spPr>
          <a:xfrm>
            <a:off x="1330621" y="1044871"/>
            <a:ext cx="1913332" cy="353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de-DE" dirty="0">
                <a:latin typeface="Advent Pro SemiBold" panose="020B0604020202020204" charset="0"/>
              </a:rPr>
              <a:t>Key facts</a:t>
            </a:r>
            <a:endParaRPr dirty="0">
              <a:latin typeface="Advent Pro SemiBold" panose="020B060402020202020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72EA2A9-1555-46C4-8DA0-FF96473B8128}"/>
              </a:ext>
            </a:extLst>
          </p:cNvPr>
          <p:cNvSpPr/>
          <p:nvPr/>
        </p:nvSpPr>
        <p:spPr>
          <a:xfrm>
            <a:off x="4766384" y="963250"/>
            <a:ext cx="3797642" cy="490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08FB0945-6053-4A98-968C-6EDD4D82C6F7}"/>
              </a:ext>
            </a:extLst>
          </p:cNvPr>
          <p:cNvSpPr txBox="1"/>
          <p:nvPr/>
        </p:nvSpPr>
        <p:spPr>
          <a:xfrm>
            <a:off x="5506381" y="1044871"/>
            <a:ext cx="1913332" cy="3530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de-DE" dirty="0">
                <a:latin typeface="Advent Pro SemiBold" panose="020B0604020202020204" charset="0"/>
              </a:rPr>
              <a:t>Recomendation</a:t>
            </a:r>
            <a:endParaRPr dirty="0">
              <a:latin typeface="Advent Pro SemiBold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2E746-2EAA-46A2-9B84-4161C3802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10" y="1001349"/>
            <a:ext cx="353057" cy="353057"/>
          </a:xfrm>
          <a:prstGeom prst="rect">
            <a:avLst/>
          </a:prstGeom>
        </p:spPr>
      </p:pic>
      <p:sp>
        <p:nvSpPr>
          <p:cNvPr id="15" name="TextBox 34">
            <a:extLst>
              <a:ext uri="{FF2B5EF4-FFF2-40B4-BE49-F238E27FC236}">
                <a16:creationId xmlns:a16="http://schemas.microsoft.com/office/drawing/2014/main" id="{29D0C438-4007-40C3-AF65-7B58FB00C46C}"/>
              </a:ext>
            </a:extLst>
          </p:cNvPr>
          <p:cNvSpPr txBox="1"/>
          <p:nvPr/>
        </p:nvSpPr>
        <p:spPr>
          <a:xfrm>
            <a:off x="4766384" y="1561082"/>
            <a:ext cx="3797642" cy="156965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de-DE" sz="1600" dirty="0">
                <a:latin typeface="Advent Pro SemiBold" panose="020B0604020202020204" charset="0"/>
              </a:rPr>
              <a:t>1.   Avoid redundant data</a:t>
            </a:r>
            <a:endParaRPr sz="1600" b="1" dirty="0">
              <a:latin typeface="Advent Pro SemiBold" panose="020B0604020202020204" charset="0"/>
            </a:endParaRP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2.  Keep naming convention consistent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3.  Consider important features like price and feul consumption 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4.  Try to avoid measuring units as features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5.  Country and Zip can be useful to add</a:t>
            </a: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081C055F-A970-4048-871C-09A547E6CF16}"/>
              </a:ext>
            </a:extLst>
          </p:cNvPr>
          <p:cNvSpPr txBox="1"/>
          <p:nvPr/>
        </p:nvSpPr>
        <p:spPr>
          <a:xfrm>
            <a:off x="301063" y="1555596"/>
            <a:ext cx="3556322" cy="3293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de-DE" sz="1600" dirty="0">
                <a:latin typeface="Advent Pro SemiBold" panose="020B0604020202020204" charset="0"/>
              </a:rPr>
              <a:t>1.  Missing values 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2. Output file is more clear and small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3. Consistent naming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4. Consistent letter case</a:t>
            </a:r>
          </a:p>
          <a:p>
            <a:pPr>
              <a:buSzPct val="100000"/>
              <a:defRPr sz="1900"/>
            </a:pPr>
            <a:r>
              <a:rPr lang="de-DE" sz="1600" b="1" dirty="0">
                <a:latin typeface="Advent Pro SemiBold" panose="020B0604020202020204" charset="0"/>
              </a:rPr>
              <a:t>5.  Redundant datas are removed.</a:t>
            </a:r>
          </a:p>
          <a:p>
            <a:pPr>
              <a:buSzPct val="100000"/>
              <a:defRPr sz="1900"/>
            </a:pPr>
            <a:r>
              <a:rPr lang="en-GB" sz="1600" b="1" dirty="0">
                <a:latin typeface="Advent Pro SemiBold" panose="020B0604020202020204" charset="0"/>
              </a:rPr>
              <a:t>6.  “km” feature in supplier data column is assumed to be mileage in target dataset  </a:t>
            </a:r>
          </a:p>
          <a:p>
            <a:pPr>
              <a:buSzPct val="100000"/>
              <a:defRPr sz="1900"/>
            </a:pPr>
            <a:r>
              <a:rPr lang="en-GB" sz="1600" b="1" dirty="0">
                <a:latin typeface="Advent Pro SemiBold" panose="020B0604020202020204" charset="0"/>
              </a:rPr>
              <a:t>7.  “</a:t>
            </a:r>
            <a:r>
              <a:rPr lang="en-GB" sz="1600" b="1" dirty="0" err="1">
                <a:latin typeface="Advent Pro SemiBold" panose="020B0604020202020204" charset="0"/>
              </a:rPr>
              <a:t>mileage_unit</a:t>
            </a:r>
            <a:r>
              <a:rPr lang="en-GB" sz="1600" b="1" dirty="0">
                <a:latin typeface="Advent Pro SemiBold" panose="020B0604020202020204" charset="0"/>
              </a:rPr>
              <a:t>” feature in target data filled with unit “</a:t>
            </a:r>
            <a:r>
              <a:rPr lang="en-GB" sz="1600" b="1" dirty="0" err="1">
                <a:latin typeface="Advent Pro SemiBold" panose="020B0604020202020204" charset="0"/>
              </a:rPr>
              <a:t>kilometer</a:t>
            </a:r>
            <a:r>
              <a:rPr lang="en-GB" sz="1600" b="1" dirty="0">
                <a:latin typeface="Advent Pro SemiBold" panose="020B0604020202020204" charset="0"/>
              </a:rPr>
              <a:t>” target dataset  </a:t>
            </a:r>
          </a:p>
          <a:p>
            <a:pPr>
              <a:buSzPct val="100000"/>
              <a:defRPr sz="1900"/>
            </a:pPr>
            <a:r>
              <a:rPr lang="en-GB" sz="1600" b="1" dirty="0">
                <a:latin typeface="Advent Pro SemiBold" panose="020B0604020202020204" charset="0"/>
              </a:rPr>
              <a:t>8.  “</a:t>
            </a:r>
            <a:r>
              <a:rPr lang="en-GB" sz="1600" b="1" dirty="0" err="1">
                <a:latin typeface="Advent Pro SemiBold" panose="020B0604020202020204" charset="0"/>
              </a:rPr>
              <a:t>FirstRegYear</a:t>
            </a:r>
            <a:r>
              <a:rPr lang="en-GB" sz="1600" b="1" dirty="0">
                <a:latin typeface="Advent Pro SemiBold" panose="020B0604020202020204" charset="0"/>
              </a:rPr>
              <a:t>” feature is assumed as “</a:t>
            </a:r>
            <a:r>
              <a:rPr lang="en-GB" sz="1600" b="1" dirty="0" err="1">
                <a:latin typeface="Advent Pro SemiBold" panose="020B0604020202020204" charset="0"/>
              </a:rPr>
              <a:t>manufacture_year</a:t>
            </a:r>
            <a:r>
              <a:rPr lang="en-GB" sz="1600" b="1" dirty="0">
                <a:latin typeface="Advent Pro SemiBold" panose="020B0604020202020204" charset="0"/>
              </a:rPr>
              <a:t>” in target dataset  </a:t>
            </a:r>
          </a:p>
          <a:p>
            <a:pPr>
              <a:buSzPct val="100000"/>
              <a:defRPr sz="1900"/>
            </a:pPr>
            <a:r>
              <a:rPr lang="en-GB" sz="1600" b="1" dirty="0">
                <a:latin typeface="Advent Pro SemiBold" panose="020B0604020202020204" charset="0"/>
              </a:rPr>
              <a:t>9.  “</a:t>
            </a:r>
            <a:r>
              <a:rPr lang="en-GB" sz="1600" b="1" dirty="0" err="1">
                <a:latin typeface="Advent Pro SemiBold" panose="020B0604020202020204" charset="0"/>
              </a:rPr>
              <a:t>FirstRegMonth</a:t>
            </a:r>
            <a:r>
              <a:rPr lang="en-GB" sz="1600" b="1" dirty="0">
                <a:latin typeface="Advent Pro SemiBold" panose="020B0604020202020204" charset="0"/>
              </a:rPr>
              <a:t>” feature is assumed as “</a:t>
            </a:r>
            <a:r>
              <a:rPr lang="en-GB" sz="1600" b="1" dirty="0" err="1">
                <a:latin typeface="Advent Pro SemiBold" panose="020B0604020202020204" charset="0"/>
              </a:rPr>
              <a:t>manufacture_month</a:t>
            </a:r>
            <a:r>
              <a:rPr lang="en-GB" sz="1600" b="1" dirty="0">
                <a:latin typeface="Advent Pro SemiBold" panose="020B0604020202020204" charset="0"/>
              </a:rPr>
              <a:t>” in target dataset </a:t>
            </a:r>
            <a:endParaRPr lang="en-GB" sz="1600"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1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4DE1C-7DA5-4376-8A7E-45D48D22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16" y="1641156"/>
            <a:ext cx="1510744" cy="1625885"/>
          </a:xfrm>
          <a:prstGeom prst="rect">
            <a:avLst/>
          </a:prstGeom>
        </p:spPr>
      </p:pic>
      <p:sp>
        <p:nvSpPr>
          <p:cNvPr id="1121" name="Google Shape;1121;p39"/>
          <p:cNvSpPr/>
          <p:nvPr/>
        </p:nvSpPr>
        <p:spPr>
          <a:xfrm>
            <a:off x="2245916" y="1641156"/>
            <a:ext cx="1510744" cy="1625885"/>
          </a:xfrm>
          <a:prstGeom prst="rect">
            <a:avLst/>
          </a:prstGeom>
          <a:solidFill>
            <a:srgbClr val="00CFCC">
              <a:alpha val="35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Do you have any questions?</a:t>
            </a:r>
          </a:p>
        </p:txBody>
      </p:sp>
      <p:sp>
        <p:nvSpPr>
          <p:cNvPr id="1123" name="Google Shape;1123;p39"/>
          <p:cNvSpPr txBox="1">
            <a:spLocks noGrp="1"/>
          </p:cNvSpPr>
          <p:nvPr>
            <p:ph type="ctrTitle"/>
          </p:nvPr>
        </p:nvSpPr>
        <p:spPr>
          <a:xfrm>
            <a:off x="4178321" y="1451225"/>
            <a:ext cx="26556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Chandrakantha HA</a:t>
            </a:r>
            <a:endParaRPr dirty="0"/>
          </a:p>
        </p:txBody>
      </p:sp>
      <p:sp>
        <p:nvSpPr>
          <p:cNvPr id="21" name="Google Shape;1362;p47">
            <a:extLst>
              <a:ext uri="{FF2B5EF4-FFF2-40B4-BE49-F238E27FC236}">
                <a16:creationId xmlns:a16="http://schemas.microsoft.com/office/drawing/2014/main" id="{53EA2E6F-FC70-4D94-BBC7-B4C3622B57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07142" y="1868540"/>
            <a:ext cx="2960400" cy="1171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</a:t>
            </a:r>
            <a:r>
              <a:rPr lang="en" dirty="0"/>
              <a:t>kanth_ha@yahoo.com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+49  15901286283</a:t>
            </a:r>
            <a:endParaRPr dirty="0"/>
          </a:p>
        </p:txBody>
      </p:sp>
      <p:sp>
        <p:nvSpPr>
          <p:cNvPr id="22" name="Google Shape;1361;p47">
            <a:extLst>
              <a:ext uri="{FF2B5EF4-FFF2-40B4-BE49-F238E27FC236}">
                <a16:creationId xmlns:a16="http://schemas.microsoft.com/office/drawing/2014/main" id="{03563E87-6CEB-46E5-B6F3-13448D1BAB69}"/>
              </a:ext>
            </a:extLst>
          </p:cNvPr>
          <p:cNvSpPr txBox="1">
            <a:spLocks/>
          </p:cNvSpPr>
          <p:nvPr/>
        </p:nvSpPr>
        <p:spPr>
          <a:xfrm>
            <a:off x="3480700" y="3684356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pPr algn="ctr"/>
            <a:r>
              <a:rPr lang="en-GB" sz="5400" dirty="0"/>
              <a:t>THANKS</a:t>
            </a:r>
          </a:p>
        </p:txBody>
      </p:sp>
      <p:sp>
        <p:nvSpPr>
          <p:cNvPr id="23" name="Google Shape;1372;p47">
            <a:extLst>
              <a:ext uri="{FF2B5EF4-FFF2-40B4-BE49-F238E27FC236}">
                <a16:creationId xmlns:a16="http://schemas.microsoft.com/office/drawing/2014/main" id="{F5B9A2EB-6FB6-4F10-8506-0C4F4E8E48EB}"/>
              </a:ext>
            </a:extLst>
          </p:cNvPr>
          <p:cNvSpPr/>
          <p:nvPr/>
        </p:nvSpPr>
        <p:spPr>
          <a:xfrm>
            <a:off x="3253626" y="3422456"/>
            <a:ext cx="523800" cy="496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71;p47">
            <a:extLst>
              <a:ext uri="{FF2B5EF4-FFF2-40B4-BE49-F238E27FC236}">
                <a16:creationId xmlns:a16="http://schemas.microsoft.com/office/drawing/2014/main" id="{10A5073A-EB11-49DC-BE2F-91C105B45DE9}"/>
              </a:ext>
            </a:extLst>
          </p:cNvPr>
          <p:cNvSpPr/>
          <p:nvPr/>
        </p:nvSpPr>
        <p:spPr>
          <a:xfrm>
            <a:off x="2245916" y="3422456"/>
            <a:ext cx="523800" cy="496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844D99-79CF-48F6-8E57-64F822B6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511" y="3516284"/>
            <a:ext cx="308610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1CC08D-957B-412F-B6E3-1A77AA0D1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08" y="3489858"/>
            <a:ext cx="335036" cy="3350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014532" y="3524873"/>
            <a:ext cx="295054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</a:rPr>
              <a:t>Key take-aways from the integrated data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502560" y="3521115"/>
            <a:ext cx="246499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Process of data integration</a:t>
            </a: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909650" y="354077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Insights to </a:t>
            </a:r>
            <a:r>
              <a:rPr lang="de-DE" dirty="0">
                <a:solidFill>
                  <a:schemeClr val="bg1"/>
                </a:solidFill>
              </a:rPr>
              <a:t>input data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lang="en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lang="en"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TABLE OF CONTENTS</a:t>
            </a:r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 rot="10800000" flipV="1">
            <a:off x="1223300" y="197479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3942827" y="197479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 rot="10800000" flipV="1">
            <a:off x="6665704" y="1974799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008304" y="238685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graphicFrame>
        <p:nvGraphicFramePr>
          <p:cNvPr id="87" name="Data">
            <a:extLst>
              <a:ext uri="{FF2B5EF4-FFF2-40B4-BE49-F238E27FC236}">
                <a16:creationId xmlns:a16="http://schemas.microsoft.com/office/drawing/2014/main" id="{C7C3B3CD-2D0B-48B9-89C9-1AE2A1C3B9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896852"/>
              </p:ext>
            </p:extLst>
          </p:nvPr>
        </p:nvGraphicFramePr>
        <p:xfrm>
          <a:off x="6418692" y="1021246"/>
          <a:ext cx="2630113" cy="310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8" name="Rectangle">
            <a:extLst>
              <a:ext uri="{FF2B5EF4-FFF2-40B4-BE49-F238E27FC236}">
                <a16:creationId xmlns:a16="http://schemas.microsoft.com/office/drawing/2014/main" id="{3B2DE6CC-D742-48DD-B71C-3AC1C630904E}"/>
              </a:ext>
            </a:extLst>
          </p:cNvPr>
          <p:cNvSpPr/>
          <p:nvPr/>
        </p:nvSpPr>
        <p:spPr>
          <a:xfrm>
            <a:off x="0" y="1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41AAD-830F-4409-828D-C275D3A3B75E}"/>
              </a:ext>
            </a:extLst>
          </p:cNvPr>
          <p:cNvSpPr txBox="1"/>
          <p:nvPr/>
        </p:nvSpPr>
        <p:spPr>
          <a:xfrm>
            <a:off x="97446" y="36092"/>
            <a:ext cx="585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Advent Pro SemiBold" panose="020B0604020202020204" charset="0"/>
              </a:rPr>
              <a:t>01. Insight to input data</a:t>
            </a:r>
            <a:endParaRPr lang="en-GB" sz="3600" dirty="0">
              <a:latin typeface="Advent Pro SemiBold" panose="020B060402020202020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498A5F-8A77-4E15-9EC5-0E9E693BA612}"/>
              </a:ext>
            </a:extLst>
          </p:cNvPr>
          <p:cNvGrpSpPr/>
          <p:nvPr/>
        </p:nvGrpSpPr>
        <p:grpSpPr>
          <a:xfrm>
            <a:off x="151075" y="1296198"/>
            <a:ext cx="3125770" cy="490045"/>
            <a:chOff x="-10604" y="2570655"/>
            <a:chExt cx="2273646" cy="49004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0" name="Rectangle 1">
              <a:extLst>
                <a:ext uri="{FF2B5EF4-FFF2-40B4-BE49-F238E27FC236}">
                  <a16:creationId xmlns:a16="http://schemas.microsoft.com/office/drawing/2014/main" id="{E4EECAFC-2990-480C-9301-10409FD7A86A}"/>
                </a:ext>
              </a:extLst>
            </p:cNvPr>
            <p:cNvSpPr/>
            <p:nvPr/>
          </p:nvSpPr>
          <p:spPr>
            <a:xfrm>
              <a:off x="-10604" y="2570655"/>
              <a:ext cx="2273646" cy="49004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1" name="dna.png" descr="dna.png">
              <a:extLst>
                <a:ext uri="{FF2B5EF4-FFF2-40B4-BE49-F238E27FC236}">
                  <a16:creationId xmlns:a16="http://schemas.microsoft.com/office/drawing/2014/main" id="{8C1A0AF3-4A1A-4F5A-BA7F-21C497B8BDF0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82" y="2623459"/>
              <a:ext cx="390095" cy="39009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sp>
          <p:nvSpPr>
            <p:cNvPr id="92" name="TextBox 33">
              <a:extLst>
                <a:ext uri="{FF2B5EF4-FFF2-40B4-BE49-F238E27FC236}">
                  <a16:creationId xmlns:a16="http://schemas.microsoft.com/office/drawing/2014/main" id="{34E92B57-CDE8-4D1F-BECE-440A50980C8E}"/>
                </a:ext>
              </a:extLst>
            </p:cNvPr>
            <p:cNvSpPr txBox="1"/>
            <p:nvPr/>
          </p:nvSpPr>
          <p:spPr>
            <a:xfrm>
              <a:off x="477777" y="2655317"/>
              <a:ext cx="1785265" cy="35305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2000"/>
                </a:lnSpc>
                <a:defRPr sz="2000" b="1"/>
              </a:lvl1pPr>
            </a:lstStyle>
            <a:p>
              <a:r>
                <a:rPr lang="de-DE" dirty="0">
                  <a:latin typeface="Advent Pro SemiBold" panose="020B0604020202020204" charset="0"/>
                </a:rPr>
                <a:t>Orginal data</a:t>
              </a:r>
              <a:endParaRPr dirty="0">
                <a:latin typeface="Advent Pro SemiBold" panose="020B0604020202020204" charset="0"/>
              </a:endParaRPr>
            </a:p>
          </p:txBody>
        </p:sp>
      </p:grpSp>
      <p:sp>
        <p:nvSpPr>
          <p:cNvPr id="93" name="TextBox 36">
            <a:extLst>
              <a:ext uri="{FF2B5EF4-FFF2-40B4-BE49-F238E27FC236}">
                <a16:creationId xmlns:a16="http://schemas.microsoft.com/office/drawing/2014/main" id="{D0FC693C-B562-4BDD-8CF0-03B9A76BDD23}"/>
              </a:ext>
            </a:extLst>
          </p:cNvPr>
          <p:cNvSpPr txBox="1"/>
          <p:nvPr/>
        </p:nvSpPr>
        <p:spPr>
          <a:xfrm>
            <a:off x="110435" y="1873974"/>
            <a:ext cx="264223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defRPr sz="1900"/>
            </a:pP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Number of records </a:t>
            </a:r>
            <a:r>
              <a:rPr sz="1800" dirty="0">
                <a:solidFill>
                  <a:schemeClr val="bg1"/>
                </a:solidFill>
                <a:latin typeface="Advent Pro SemiBold" panose="020B0604020202020204" charset="0"/>
              </a:rPr>
              <a:t>:</a:t>
            </a:r>
          </a:p>
          <a:p>
            <a:pPr>
              <a:defRPr sz="1900" b="1"/>
            </a:pP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21 ,906</a:t>
            </a:r>
            <a:endParaRPr sz="1800" dirty="0">
              <a:solidFill>
                <a:schemeClr val="bg1"/>
              </a:solidFill>
              <a:latin typeface="Advent Pro SemiBold" panose="020B0604020202020204" charset="0"/>
            </a:endParaRPr>
          </a:p>
          <a:p>
            <a:pPr>
              <a:defRPr sz="1900"/>
            </a:pPr>
            <a:r>
              <a:rPr sz="1800" dirty="0">
                <a:solidFill>
                  <a:schemeClr val="bg1"/>
                </a:solidFill>
                <a:latin typeface="Advent Pro SemiBold" panose="020B0604020202020204" charset="0"/>
              </a:rPr>
              <a:t>Features</a:t>
            </a: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 / Columns :</a:t>
            </a:r>
            <a:endParaRPr sz="1800" dirty="0">
              <a:solidFill>
                <a:schemeClr val="bg1"/>
              </a:solidFill>
              <a:latin typeface="Advent Pro SemiBold" panose="020B0604020202020204" charset="0"/>
            </a:endParaRPr>
          </a:p>
          <a:p>
            <a:pPr>
              <a:defRPr sz="1900" b="1"/>
            </a:pP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9</a:t>
            </a:r>
            <a:endParaRPr sz="1800"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5837BC-9A84-488E-A1C7-6FDCBFA8FC38}"/>
              </a:ext>
            </a:extLst>
          </p:cNvPr>
          <p:cNvGrpSpPr/>
          <p:nvPr/>
        </p:nvGrpSpPr>
        <p:grpSpPr>
          <a:xfrm>
            <a:off x="3425765" y="1288724"/>
            <a:ext cx="3229478" cy="497520"/>
            <a:chOff x="3313132" y="2136715"/>
            <a:chExt cx="3656285" cy="53732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id="{E2C71107-E457-4F62-B327-2DC31B021015}"/>
                </a:ext>
              </a:extLst>
            </p:cNvPr>
            <p:cNvSpPr/>
            <p:nvPr/>
          </p:nvSpPr>
          <p:spPr>
            <a:xfrm>
              <a:off x="3313132" y="2136715"/>
              <a:ext cx="3656285" cy="53732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96" name="info.png" descr="info.png">
              <a:extLst>
                <a:ext uri="{FF2B5EF4-FFF2-40B4-BE49-F238E27FC236}">
                  <a16:creationId xmlns:a16="http://schemas.microsoft.com/office/drawing/2014/main" id="{0DE47672-F52C-48AA-96F5-8711B0932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6949" y="2210331"/>
              <a:ext cx="390095" cy="39009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</p:pic>
        <p:sp>
          <p:nvSpPr>
            <p:cNvPr id="97" name="TextBox 33">
              <a:extLst>
                <a:ext uri="{FF2B5EF4-FFF2-40B4-BE49-F238E27FC236}">
                  <a16:creationId xmlns:a16="http://schemas.microsoft.com/office/drawing/2014/main" id="{0F1EA01B-C7AB-462E-A02D-AD76BA57914A}"/>
                </a:ext>
              </a:extLst>
            </p:cNvPr>
            <p:cNvSpPr txBox="1"/>
            <p:nvPr/>
          </p:nvSpPr>
          <p:spPr>
            <a:xfrm>
              <a:off x="4089179" y="2249492"/>
              <a:ext cx="2427143" cy="34881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lnSpc>
                  <a:spcPts val="2000"/>
                </a:lnSpc>
                <a:defRPr sz="2000" b="1"/>
              </a:lvl1pPr>
            </a:lstStyle>
            <a:p>
              <a:r>
                <a:rPr lang="de-DE" dirty="0">
                  <a:latin typeface="Advent Pro SemiBold" panose="020B0604020202020204" charset="0"/>
                </a:rPr>
                <a:t>General information</a:t>
              </a:r>
              <a:endParaRPr dirty="0">
                <a:latin typeface="Advent Pro SemiBold" panose="020B0604020202020204" charset="0"/>
              </a:endParaRPr>
            </a:p>
          </p:txBody>
        </p:sp>
      </p:grp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3392568" y="1874414"/>
            <a:ext cx="367757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1. Each model has 19 attributes as  records</a:t>
            </a:r>
            <a:endParaRPr sz="1800" b="1" dirty="0">
              <a:solidFill>
                <a:schemeClr val="bg1"/>
              </a:solidFill>
              <a:latin typeface="Advent Pro SemiBold" panose="020B0604020202020204" charset="0"/>
            </a:endParaRP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2. Missing values in model type</a:t>
            </a:r>
            <a:endParaRPr sz="1800"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6552966" cy="3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de-DE" sz="3200" dirty="0">
                <a:latin typeface="Advent Pro SemiBold" panose="020B0604020202020204" charset="0"/>
              </a:rPr>
              <a:t>What we know about the input data</a:t>
            </a:r>
            <a:endParaRPr sz="3200" dirty="0">
              <a:latin typeface="Advent Pro SemiBold" panose="020B0604020202020204" charset="0"/>
            </a:endParaRPr>
          </a:p>
        </p:txBody>
      </p: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2598945" y="1402200"/>
            <a:ext cx="4954132" cy="23391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de-DE" dirty="0">
                <a:solidFill>
                  <a:schemeClr val="bg1"/>
                </a:solidFill>
                <a:latin typeface="Advent Pro SemiBold" panose="020B0604020202020204" charset="0"/>
              </a:rPr>
              <a:t>1.   </a:t>
            </a: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Input data file is json file type</a:t>
            </a:r>
            <a:endParaRPr sz="1800" b="1" dirty="0">
              <a:solidFill>
                <a:schemeClr val="bg1"/>
              </a:solidFill>
              <a:latin typeface="Advent Pro SemiBold" panose="020B0604020202020204" charset="0"/>
            </a:endParaRP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2.  Input file needs to be converted to  excel</a:t>
            </a: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3.  Inconsistent naming convention</a:t>
            </a: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4.  Missing values</a:t>
            </a: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5.  Feature names as measuring unit.</a:t>
            </a: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6.  Inconsistent letter cases.</a:t>
            </a:r>
          </a:p>
          <a:p>
            <a:pPr>
              <a:buSzPct val="100000"/>
              <a:defRPr sz="1900"/>
            </a:pPr>
            <a:r>
              <a:rPr lang="de-DE" sz="1800" b="1" dirty="0">
                <a:solidFill>
                  <a:schemeClr val="bg1"/>
                </a:solidFill>
                <a:latin typeface="Advent Pro SemiBold" panose="020B0604020202020204" charset="0"/>
              </a:rPr>
              <a:t>7.  Redundant data</a:t>
            </a:r>
          </a:p>
          <a:p>
            <a:pPr>
              <a:buSzPct val="100000"/>
              <a:defRPr sz="1900"/>
            </a:pPr>
            <a:endParaRPr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1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">
            <a:extLst>
              <a:ext uri="{FF2B5EF4-FFF2-40B4-BE49-F238E27FC236}">
                <a16:creationId xmlns:a16="http://schemas.microsoft.com/office/drawing/2014/main" id="{D30C24A7-A365-4C2A-AF15-3C7EDDF9C318}"/>
              </a:ext>
            </a:extLst>
          </p:cNvPr>
          <p:cNvSpPr/>
          <p:nvPr/>
        </p:nvSpPr>
        <p:spPr>
          <a:xfrm>
            <a:off x="0" y="1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41AAD-830F-4409-828D-C275D3A3B75E}"/>
              </a:ext>
            </a:extLst>
          </p:cNvPr>
          <p:cNvSpPr txBox="1"/>
          <p:nvPr/>
        </p:nvSpPr>
        <p:spPr>
          <a:xfrm>
            <a:off x="-1" y="44171"/>
            <a:ext cx="721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Advent Pro SemiBold" panose="020B0604020202020204" charset="0"/>
              </a:rPr>
              <a:t>02. Process of data integration</a:t>
            </a:r>
            <a:endParaRPr lang="en-GB" sz="3600" dirty="0">
              <a:latin typeface="Advent Pro SemiBold" panose="020B0604020202020204" charset="0"/>
            </a:endParaRP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BA8EB98-303F-44A6-80DF-C418996C9E2E}"/>
              </a:ext>
            </a:extLst>
          </p:cNvPr>
          <p:cNvCxnSpPr>
            <a:stCxn id="63" idx="2"/>
            <a:endCxn id="81" idx="0"/>
          </p:cNvCxnSpPr>
          <p:nvPr/>
        </p:nvCxnSpPr>
        <p:spPr>
          <a:xfrm>
            <a:off x="5414518" y="2811941"/>
            <a:ext cx="3533" cy="52477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F3C78E8-7BC2-4AF3-B2AE-66D73551A85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7227" t="3246" r="17227" b="17295"/>
          <a:stretch/>
        </p:blipFill>
        <p:spPr>
          <a:xfrm>
            <a:off x="135734" y="993879"/>
            <a:ext cx="349579" cy="565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</p:pic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AC576A51-61BE-4A9E-8A26-094CB015F753}"/>
              </a:ext>
            </a:extLst>
          </p:cNvPr>
          <p:cNvSpPr/>
          <p:nvPr/>
        </p:nvSpPr>
        <p:spPr>
          <a:xfrm>
            <a:off x="2399492" y="1119059"/>
            <a:ext cx="1574632" cy="3066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Share Tech" panose="020B0604020202020204" charset="0"/>
              </a:rPr>
              <a:t>Pre-processing</a:t>
            </a:r>
            <a:endParaRPr lang="en-GB" dirty="0">
              <a:solidFill>
                <a:srgbClr val="000000"/>
              </a:solidFill>
              <a:latin typeface="Share Tech" panose="020B060402020202020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3A1505-ACC6-4F3F-BC3B-43A95189323C}"/>
              </a:ext>
            </a:extLst>
          </p:cNvPr>
          <p:cNvSpPr txBox="1"/>
          <p:nvPr/>
        </p:nvSpPr>
        <p:spPr>
          <a:xfrm>
            <a:off x="1891887" y="1570459"/>
            <a:ext cx="137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Save to excel in a local folder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1B2FCB-A410-4F72-A80C-FAE3FCA0EAB3}"/>
              </a:ext>
            </a:extLst>
          </p:cNvPr>
          <p:cNvCxnSpPr>
            <a:cxnSpLocks/>
            <a:stCxn id="460" idx="3"/>
            <a:endCxn id="28" idx="1"/>
          </p:cNvCxnSpPr>
          <p:nvPr/>
        </p:nvCxnSpPr>
        <p:spPr>
          <a:xfrm>
            <a:off x="1801182" y="1271349"/>
            <a:ext cx="598310" cy="1043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B1B4960-0119-44F6-BB05-1ABD3F64912E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186808" y="1425725"/>
            <a:ext cx="0" cy="812075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F272DFC8-A10A-4BFB-BB1D-8BB287A93EC3}"/>
              </a:ext>
            </a:extLst>
          </p:cNvPr>
          <p:cNvSpPr/>
          <p:nvPr/>
        </p:nvSpPr>
        <p:spPr>
          <a:xfrm>
            <a:off x="4635620" y="1119059"/>
            <a:ext cx="1574632" cy="3066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Share Tech" panose="020B0604020202020204" charset="0"/>
              </a:rPr>
              <a:t>Normalisation</a:t>
            </a:r>
            <a:endParaRPr lang="en-GB" dirty="0">
              <a:solidFill>
                <a:srgbClr val="000000"/>
              </a:solidFill>
              <a:latin typeface="Share Tech" panose="020B0604020202020204" charset="0"/>
            </a:endParaRPr>
          </a:p>
        </p:txBody>
      </p: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6478A603-AF35-4328-9455-28D32B797BC5}"/>
              </a:ext>
            </a:extLst>
          </p:cNvPr>
          <p:cNvSpPr/>
          <p:nvPr/>
        </p:nvSpPr>
        <p:spPr>
          <a:xfrm>
            <a:off x="6973165" y="1119059"/>
            <a:ext cx="1574632" cy="3066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Share Tech" panose="020B0604020202020204" charset="0"/>
              </a:rPr>
              <a:t>Integration</a:t>
            </a:r>
            <a:endParaRPr lang="en-GB" dirty="0">
              <a:solidFill>
                <a:srgbClr val="000000"/>
              </a:solidFill>
              <a:latin typeface="Share Tech" panose="020B060402020202020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2E00644-3D53-4A10-A86B-0E18F6D8B5D7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5787" r="6404"/>
          <a:stretch/>
        </p:blipFill>
        <p:spPr>
          <a:xfrm>
            <a:off x="2990698" y="2254915"/>
            <a:ext cx="391295" cy="55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21AAE0-2230-4B73-B60C-B32228A5A974}"/>
              </a:ext>
            </a:extLst>
          </p:cNvPr>
          <p:cNvCxnSpPr>
            <a:stCxn id="28" idx="3"/>
            <a:endCxn id="58" idx="1"/>
          </p:cNvCxnSpPr>
          <p:nvPr/>
        </p:nvCxnSpPr>
        <p:spPr>
          <a:xfrm>
            <a:off x="3974124" y="1272392"/>
            <a:ext cx="661496" cy="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72C5B577-0459-4809-A078-F9364B0132C9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5787" r="6404"/>
          <a:stretch/>
        </p:blipFill>
        <p:spPr>
          <a:xfrm>
            <a:off x="5218870" y="2254915"/>
            <a:ext cx="391295" cy="55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97B199-09F7-4404-AB28-E8DCEBB40581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5414518" y="1438359"/>
            <a:ext cx="8418" cy="81655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A8F533-7FA5-401D-A043-F302E2AD4EEF}"/>
              </a:ext>
            </a:extLst>
          </p:cNvPr>
          <p:cNvSpPr txBox="1"/>
          <p:nvPr/>
        </p:nvSpPr>
        <p:spPr>
          <a:xfrm>
            <a:off x="4094668" y="1578409"/>
            <a:ext cx="137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Save to excel in a local folder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4C63D3-58DB-410B-9522-048A3EFE7E06}"/>
              </a:ext>
            </a:extLst>
          </p:cNvPr>
          <p:cNvSpPr txBox="1"/>
          <p:nvPr/>
        </p:nvSpPr>
        <p:spPr>
          <a:xfrm>
            <a:off x="473147" y="833051"/>
            <a:ext cx="105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to dataframe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B3BB65-37A7-496F-B35B-4B5120BFC108}"/>
              </a:ext>
            </a:extLst>
          </p:cNvPr>
          <p:cNvSpPr txBox="1"/>
          <p:nvPr/>
        </p:nvSpPr>
        <p:spPr>
          <a:xfrm>
            <a:off x="3886390" y="871344"/>
            <a:ext cx="92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Dataframe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2D5102-B7A0-43FD-B58C-5C9E6CBFE8E1}"/>
              </a:ext>
            </a:extLst>
          </p:cNvPr>
          <p:cNvSpPr txBox="1"/>
          <p:nvPr/>
        </p:nvSpPr>
        <p:spPr>
          <a:xfrm>
            <a:off x="6162670" y="896659"/>
            <a:ext cx="92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Dataframe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D39E3A-F6BE-460F-8B98-FF6575AAC4AE}"/>
              </a:ext>
            </a:extLst>
          </p:cNvPr>
          <p:cNvCxnSpPr>
            <a:cxnSpLocks/>
          </p:cNvCxnSpPr>
          <p:nvPr/>
        </p:nvCxnSpPr>
        <p:spPr>
          <a:xfrm flipH="1">
            <a:off x="7751478" y="1414505"/>
            <a:ext cx="8418" cy="816556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0934C2B3-BC07-4D7B-BE15-57D43A1A7A82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5787" r="6404"/>
          <a:stretch/>
        </p:blipFill>
        <p:spPr>
          <a:xfrm>
            <a:off x="7564721" y="2245748"/>
            <a:ext cx="391295" cy="55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D478F00-B2FB-4278-B67C-1D2779EDE682}"/>
              </a:ext>
            </a:extLst>
          </p:cNvPr>
          <p:cNvSpPr txBox="1"/>
          <p:nvPr/>
        </p:nvSpPr>
        <p:spPr>
          <a:xfrm>
            <a:off x="6362118" y="1586354"/>
            <a:ext cx="137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Save to excel in a local folder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A1A01A-1A1F-4E85-8217-095A569CF500}"/>
              </a:ext>
            </a:extLst>
          </p:cNvPr>
          <p:cNvCxnSpPr>
            <a:stCxn id="58" idx="3"/>
            <a:endCxn id="59" idx="1"/>
          </p:cNvCxnSpPr>
          <p:nvPr/>
        </p:nvCxnSpPr>
        <p:spPr>
          <a:xfrm>
            <a:off x="6210252" y="1272392"/>
            <a:ext cx="762913" cy="0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2BCC7D15-C524-48F8-826D-9DE3401F2E92}"/>
              </a:ext>
            </a:extLst>
          </p:cNvPr>
          <p:cNvSpPr/>
          <p:nvPr/>
        </p:nvSpPr>
        <p:spPr>
          <a:xfrm>
            <a:off x="4630735" y="3336716"/>
            <a:ext cx="1574632" cy="306666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0000"/>
                </a:solidFill>
                <a:latin typeface="Share Tech" panose="020B0604020202020204" charset="0"/>
              </a:rPr>
              <a:t>Python script</a:t>
            </a:r>
            <a:endParaRPr lang="en-GB" dirty="0">
              <a:solidFill>
                <a:srgbClr val="000000"/>
              </a:solidFill>
              <a:latin typeface="Share Tech" panose="020B0604020202020204" charset="0"/>
            </a:endParaRPr>
          </a:p>
        </p:txBody>
      </p:sp>
      <p:cxnSp>
        <p:nvCxnSpPr>
          <p:cNvPr id="450" name="Connector: Elbow 449">
            <a:extLst>
              <a:ext uri="{FF2B5EF4-FFF2-40B4-BE49-F238E27FC236}">
                <a16:creationId xmlns:a16="http://schemas.microsoft.com/office/drawing/2014/main" id="{5C63B400-3C7C-4F03-A267-66D164CA3287}"/>
              </a:ext>
            </a:extLst>
          </p:cNvPr>
          <p:cNvCxnSpPr>
            <a:stCxn id="60" idx="2"/>
            <a:endCxn id="81" idx="1"/>
          </p:cNvCxnSpPr>
          <p:nvPr/>
        </p:nvCxnSpPr>
        <p:spPr>
          <a:xfrm rot="16200000" flipH="1">
            <a:off x="3569486" y="2428800"/>
            <a:ext cx="678108" cy="1444389"/>
          </a:xfrm>
          <a:prstGeom prst="bentConnector2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1033EC21-373B-46C7-9ABA-B4B62BDD4D16}"/>
              </a:ext>
            </a:extLst>
          </p:cNvPr>
          <p:cNvCxnSpPr>
            <a:stCxn id="74" idx="2"/>
            <a:endCxn id="81" idx="3"/>
          </p:cNvCxnSpPr>
          <p:nvPr/>
        </p:nvCxnSpPr>
        <p:spPr>
          <a:xfrm rot="5400000">
            <a:off x="6639231" y="2368910"/>
            <a:ext cx="687275" cy="1555002"/>
          </a:xfrm>
          <a:prstGeom prst="bentConnector2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F71BD011-27A3-422D-9736-C92C60DECFB6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5787" r="6404"/>
          <a:stretch/>
        </p:blipFill>
        <p:spPr>
          <a:xfrm>
            <a:off x="5227288" y="4140700"/>
            <a:ext cx="391295" cy="55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8D616C3-D87E-48F6-9D0B-46E0D873CDD8}"/>
              </a:ext>
            </a:extLst>
          </p:cNvPr>
          <p:cNvSpPr txBox="1"/>
          <p:nvPr/>
        </p:nvSpPr>
        <p:spPr>
          <a:xfrm>
            <a:off x="4587901" y="4792649"/>
            <a:ext cx="1940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Combined excel spreadsheet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0D44E3FE-EFD3-4F7E-924C-D9A874F17C93}"/>
              </a:ext>
            </a:extLst>
          </p:cNvPr>
          <p:cNvCxnSpPr>
            <a:stCxn id="81" idx="2"/>
            <a:endCxn id="94" idx="0"/>
          </p:cNvCxnSpPr>
          <p:nvPr/>
        </p:nvCxnSpPr>
        <p:spPr>
          <a:xfrm>
            <a:off x="5418051" y="3643382"/>
            <a:ext cx="4885" cy="497318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3C8B8E1-F7CD-406A-928D-DF45393599D5}"/>
              </a:ext>
            </a:extLst>
          </p:cNvPr>
          <p:cNvSpPr txBox="1"/>
          <p:nvPr/>
        </p:nvSpPr>
        <p:spPr>
          <a:xfrm>
            <a:off x="5518919" y="3733381"/>
            <a:ext cx="137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Share Tech" panose="020B0604020202020204" charset="0"/>
              </a:rPr>
              <a:t>Run the script</a:t>
            </a:r>
            <a:endParaRPr lang="en-GB" sz="1200" dirty="0">
              <a:solidFill>
                <a:schemeClr val="bg1"/>
              </a:solidFill>
              <a:latin typeface="Share Tech" panose="020B0604020202020204" charset="0"/>
            </a:endParaRPr>
          </a:p>
        </p:txBody>
      </p:sp>
      <p:pic>
        <p:nvPicPr>
          <p:cNvPr id="460" name="Picture 459">
            <a:extLst>
              <a:ext uri="{FF2B5EF4-FFF2-40B4-BE49-F238E27FC236}">
                <a16:creationId xmlns:a16="http://schemas.microsoft.com/office/drawing/2014/main" id="{8BC1257B-1112-4D42-9E28-E3DBC413034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87" y="1027539"/>
            <a:ext cx="390095" cy="487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3196CA45-4323-4208-BB30-6E6CC0AAD232}"/>
              </a:ext>
            </a:extLst>
          </p:cNvPr>
          <p:cNvCxnSpPr>
            <a:stCxn id="23" idx="3"/>
            <a:endCxn id="460" idx="1"/>
          </p:cNvCxnSpPr>
          <p:nvPr/>
        </p:nvCxnSpPr>
        <p:spPr>
          <a:xfrm flipV="1">
            <a:off x="485313" y="1271349"/>
            <a:ext cx="925774" cy="5051"/>
          </a:xfrm>
          <a:prstGeom prst="straightConnector1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7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6552966" cy="3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en-GB" sz="3200" dirty="0">
                <a:latin typeface="Advent Pro SemiBold" panose="020B0604020202020204" charset="0"/>
              </a:rPr>
              <a:t>Pre-processing</a:t>
            </a:r>
          </a:p>
        </p:txBody>
      </p: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413468" y="750886"/>
            <a:ext cx="787179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After reading the json file into dataframe attributes are transformed to features, this reduces the number of records to around 1000.</a:t>
            </a:r>
          </a:p>
          <a:p>
            <a:pPr>
              <a:buSzPct val="100000"/>
              <a:defRPr sz="1900"/>
            </a:pPr>
            <a:endParaRPr lang="de-DE" sz="1800" dirty="0">
              <a:solidFill>
                <a:schemeClr val="bg1"/>
              </a:solidFill>
              <a:latin typeface="Advent Pro SemiBold" panose="020B0604020202020204" charset="0"/>
            </a:endParaRPr>
          </a:p>
          <a:p>
            <a:pPr>
              <a:buSzPct val="100000"/>
              <a:defRPr sz="1900"/>
            </a:pPr>
            <a:r>
              <a:rPr lang="de-DE" sz="1800" dirty="0">
                <a:solidFill>
                  <a:schemeClr val="bg1"/>
                </a:solidFill>
                <a:latin typeface="Advent Pro SemiBold" panose="020B0604020202020204" charset="0"/>
              </a:rPr>
              <a:t>Dataframe and the excel files are saved as output  </a:t>
            </a:r>
            <a:endParaRPr sz="1800"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D3780-5A72-446A-B217-E40BBF6F166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8" y="2437139"/>
            <a:ext cx="4498975" cy="15214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EF73A-B6EF-4B8C-B0A0-6C046B551AAD}"/>
              </a:ext>
            </a:extLst>
          </p:cNvPr>
          <p:cNvSpPr txBox="1"/>
          <p:nvPr/>
        </p:nvSpPr>
        <p:spPr>
          <a:xfrm>
            <a:off x="357811" y="2102991"/>
            <a:ext cx="5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>
                    <a:lumMod val="95000"/>
                  </a:schemeClr>
                </a:solidFill>
                <a:latin typeface="Share Tech" panose="020B0604020202020204" charset="0"/>
              </a:rPr>
              <a:t>PRE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F00FF-C82E-49B2-AE50-4049F0FDBC96}"/>
              </a:ext>
            </a:extLst>
          </p:cNvPr>
          <p:cNvSpPr txBox="1"/>
          <p:nvPr/>
        </p:nvSpPr>
        <p:spPr>
          <a:xfrm>
            <a:off x="2662955" y="2101965"/>
            <a:ext cx="73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>
                    <a:lumMod val="95000"/>
                  </a:schemeClr>
                </a:solidFill>
                <a:latin typeface="Share Tech" panose="020B0604020202020204" charset="0"/>
              </a:rPr>
              <a:t>POST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44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6552966" cy="3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en-GB" sz="3200" dirty="0">
                <a:latin typeface="Advent Pro SemiBold" panose="020B0604020202020204" charset="0"/>
              </a:rPr>
              <a:t>Normalisation</a:t>
            </a:r>
          </a:p>
        </p:txBody>
      </p: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413468" y="868767"/>
            <a:ext cx="787179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en-US" sz="18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T</a:t>
            </a:r>
            <a:r>
              <a:rPr lang="en-US" sz="1800" dirty="0">
                <a:solidFill>
                  <a:schemeClr val="bg1"/>
                </a:solidFill>
                <a:effectLst/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he ‘BodyColorText’ and ‘MakeText’ features of the Input Pre-processed </a:t>
            </a:r>
            <a:r>
              <a:rPr lang="en-US" sz="1800" dirty="0" err="1">
                <a:solidFill>
                  <a:schemeClr val="bg1"/>
                </a:solidFill>
                <a:effectLst/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dataframe</a:t>
            </a:r>
            <a:r>
              <a:rPr lang="en-US" sz="1800" dirty="0">
                <a:solidFill>
                  <a:schemeClr val="bg1"/>
                </a:solidFill>
                <a:effectLst/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 are normalized and saved as excel file and </a:t>
            </a:r>
            <a:r>
              <a:rPr lang="en-US" sz="1800" dirty="0" err="1">
                <a:solidFill>
                  <a:schemeClr val="bg1"/>
                </a:solidFill>
                <a:effectLst/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dataframe</a:t>
            </a:r>
            <a:r>
              <a:rPr lang="en-US" sz="1800" dirty="0">
                <a:solidFill>
                  <a:schemeClr val="bg1"/>
                </a:solidFill>
                <a:effectLst/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 as output </a:t>
            </a:r>
            <a:endParaRPr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4D590F-FC22-4B3E-BF94-C9494438D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92255"/>
              </p:ext>
            </p:extLst>
          </p:nvPr>
        </p:nvGraphicFramePr>
        <p:xfrm>
          <a:off x="4436828" y="2051459"/>
          <a:ext cx="2882900" cy="1841500"/>
        </p:xfrm>
        <a:graphic>
          <a:graphicData uri="http://schemas.openxmlformats.org/drawingml/2006/table">
            <a:tbl>
              <a:tblPr>
                <a:tableStyleId>{D3694B9B-4F0D-41FE-8F6E-81BFD124E886}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5832459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2273968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9002358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MakeText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BodyColorText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2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BMW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Other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93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Saab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Other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30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Porsche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Other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58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Mercedes-Benz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641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Audi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Blue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8667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Audi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Blue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2426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Mercedes-Benz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Black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401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Renault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Black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357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Nissan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Black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205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FF1346-CCA1-46A3-B6B0-8C91C8B82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63678"/>
              </p:ext>
            </p:extLst>
          </p:nvPr>
        </p:nvGraphicFramePr>
        <p:xfrm>
          <a:off x="513753" y="2042475"/>
          <a:ext cx="3286970" cy="1850484"/>
        </p:xfrm>
        <a:graphic>
          <a:graphicData uri="http://schemas.openxmlformats.org/drawingml/2006/table">
            <a:tbl>
              <a:tblPr>
                <a:tableStyleId>{D3694B9B-4F0D-41FE-8F6E-81BFD124E886}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92078005"/>
                    </a:ext>
                  </a:extLst>
                </a:gridCol>
                <a:gridCol w="1536369">
                  <a:extLst>
                    <a:ext uri="{9D8B030D-6E8A-4147-A177-3AD203B41FA5}">
                      <a16:colId xmlns:a16="http://schemas.microsoft.com/office/drawing/2014/main" val="2813523568"/>
                    </a:ext>
                  </a:extLst>
                </a:gridCol>
                <a:gridCol w="1141001">
                  <a:extLst>
                    <a:ext uri="{9D8B030D-6E8A-4147-A177-3AD203B41FA5}">
                      <a16:colId xmlns:a16="http://schemas.microsoft.com/office/drawing/2014/main" val="36352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MakeText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BodyColorText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37893"/>
                  </a:ext>
                </a:extLst>
              </a:tr>
              <a:tr h="193134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MERCEDES-BENZ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anthrazit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19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LAMBORGHINI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anthrazit mÃ©t.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639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MERCEDES-BENZ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err="1">
                          <a:effectLst/>
                        </a:rPr>
                        <a:t>silber</a:t>
                      </a:r>
                      <a:r>
                        <a:rPr lang="en-GB" sz="1100" u="none" strike="noStrike" dirty="0">
                          <a:effectLst/>
                        </a:rPr>
                        <a:t> </a:t>
                      </a:r>
                      <a:r>
                        <a:rPr lang="en-GB" sz="1100" u="none" strike="noStrike" dirty="0" err="1">
                          <a:effectLst/>
                        </a:rPr>
                        <a:t>mÃ©t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0462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MERCEDES-BENZ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blau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LAND ROVER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blau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0438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LAMBORGHINI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blau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381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MERCEDES-BENZ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schwarz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4182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RENAULT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schwarz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2567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FORD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schwarz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624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6DF652-BF92-4D38-9AB8-464F547612E5}"/>
              </a:ext>
            </a:extLst>
          </p:cNvPr>
          <p:cNvSpPr txBox="1"/>
          <p:nvPr/>
        </p:nvSpPr>
        <p:spPr>
          <a:xfrm>
            <a:off x="410899" y="1674701"/>
            <a:ext cx="58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>
                    <a:lumMod val="95000"/>
                  </a:schemeClr>
                </a:solidFill>
                <a:latin typeface="Share Tech" panose="020B0604020202020204" charset="0"/>
              </a:rPr>
              <a:t>PRE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Share Tech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79E81-43F8-41C4-99A6-940139A92B16}"/>
              </a:ext>
            </a:extLst>
          </p:cNvPr>
          <p:cNvSpPr txBox="1"/>
          <p:nvPr/>
        </p:nvSpPr>
        <p:spPr>
          <a:xfrm>
            <a:off x="4349362" y="1695196"/>
            <a:ext cx="71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bg1">
                    <a:lumMod val="95000"/>
                  </a:schemeClr>
                </a:solidFill>
                <a:latin typeface="Share Tech" panose="020B0604020202020204" charset="0"/>
              </a:rPr>
              <a:t>POST</a:t>
            </a:r>
            <a:endParaRPr lang="en-GB" sz="1800" dirty="0">
              <a:solidFill>
                <a:schemeClr val="bg1">
                  <a:lumMod val="95000"/>
                </a:schemeClr>
              </a:solidFill>
              <a:latin typeface="Share Te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4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6552966" cy="3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en-GB" sz="3200" dirty="0">
                <a:latin typeface="Advent Pro SemiBold" panose="020B0604020202020204" charset="0"/>
              </a:rPr>
              <a:t>Normalisation required</a:t>
            </a:r>
          </a:p>
        </p:txBody>
      </p: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37753" y="1748280"/>
            <a:ext cx="4857779" cy="2200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GB" sz="1700" dirty="0" err="1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ConditionTypeText</a:t>
            </a: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”                                                                   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Change German to English  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Example : VorfÃ¼hrmodell to Used,  Neu to New</a:t>
            </a:r>
          </a:p>
          <a:p>
            <a:pPr>
              <a:buSzPct val="100000"/>
              <a:defRPr sz="1900"/>
            </a:pPr>
            <a:endParaRPr lang="en-GB" sz="1700" dirty="0">
              <a:solidFill>
                <a:schemeClr val="bg1"/>
              </a:solidFill>
              <a:latin typeface="Advent Pro SemiBold" panose="020B060402020202020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GB" sz="1700" dirty="0" err="1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InteriorColorText</a:t>
            </a: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Change German to </a:t>
            </a:r>
            <a:r>
              <a:rPr lang="en-GB" sz="1700" dirty="0" err="1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english</a:t>
            </a: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Example : schwarz to Black</a:t>
            </a:r>
          </a:p>
          <a:p>
            <a:pPr>
              <a:buSzPct val="100000"/>
              <a:defRPr sz="1900"/>
            </a:pPr>
            <a:endParaRPr lang="en-GB" sz="1800" dirty="0">
              <a:solidFill>
                <a:schemeClr val="bg1"/>
              </a:solidFill>
              <a:latin typeface="Advent Pro SemiBold" panose="020B060402020202020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50BE8369-8067-49B8-9BB9-31A5774B6FCF}"/>
              </a:ext>
            </a:extLst>
          </p:cNvPr>
          <p:cNvSpPr txBox="1"/>
          <p:nvPr/>
        </p:nvSpPr>
        <p:spPr>
          <a:xfrm>
            <a:off x="4571999" y="1719090"/>
            <a:ext cx="4857778" cy="210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“</a:t>
            </a:r>
            <a:r>
              <a:rPr lang="en-GB" sz="1700" dirty="0" err="1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DriveTypeText</a:t>
            </a: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Change German to English  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Example : </a:t>
            </a:r>
            <a:r>
              <a:rPr lang="en-GB" sz="1700" dirty="0" err="1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Hinterradantrieb</a:t>
            </a: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 to Rear-wheel drive</a:t>
            </a:r>
          </a:p>
          <a:p>
            <a:pPr>
              <a:buSzPct val="100000"/>
              <a:defRPr sz="1900"/>
            </a:pPr>
            <a:endParaRPr lang="en-GB" sz="1700" dirty="0">
              <a:solidFill>
                <a:schemeClr val="bg1"/>
              </a:solidFill>
              <a:latin typeface="Advent Pro SemiBold" panose="020B060402020202020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“km”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Change the km column from data type object to float  </a:t>
            </a:r>
          </a:p>
          <a:p>
            <a:pPr>
              <a:buSzPct val="100000"/>
              <a:defRPr sz="1900"/>
            </a:pPr>
            <a:r>
              <a:rPr lang="en-GB" sz="17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Example :48000 to 48000.0</a:t>
            </a:r>
          </a:p>
          <a:p>
            <a:pPr>
              <a:buSzPct val="100000"/>
              <a:defRPr sz="1900"/>
            </a:pPr>
            <a:endParaRPr lang="en-GB" sz="1200" dirty="0">
              <a:solidFill>
                <a:schemeClr val="bg1"/>
              </a:solidFill>
              <a:latin typeface="Advent Pro SemiBold" panose="020B060402020202020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AE70694F-1E27-4E91-91A9-0B361D98AE13}"/>
              </a:ext>
            </a:extLst>
          </p:cNvPr>
          <p:cNvSpPr txBox="1"/>
          <p:nvPr/>
        </p:nvSpPr>
        <p:spPr>
          <a:xfrm>
            <a:off x="1176794" y="863866"/>
            <a:ext cx="75139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en-US" sz="2400" dirty="0">
                <a:solidFill>
                  <a:schemeClr val="bg1"/>
                </a:solidFill>
                <a:latin typeface="Advent Pro SemiBold" panose="020B0604020202020204" charset="0"/>
                <a:cs typeface="Mangal" panose="02040503050203030202" pitchFamily="18" charset="0"/>
              </a:rPr>
              <a:t>Some other attributes that require </a:t>
            </a:r>
            <a:r>
              <a:rPr lang="en-US" sz="2400" dirty="0" err="1">
                <a:solidFill>
                  <a:schemeClr val="bg1"/>
                </a:solidFill>
                <a:latin typeface="Advent Pro SemiBold" panose="020B0604020202020204" charset="0"/>
                <a:cs typeface="Mangal" panose="02040503050203030202" pitchFamily="18" charset="0"/>
              </a:rPr>
              <a:t>normalisation</a:t>
            </a:r>
            <a:endParaRPr sz="2400" dirty="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6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">
            <a:extLst>
              <a:ext uri="{FF2B5EF4-FFF2-40B4-BE49-F238E27FC236}">
                <a16:creationId xmlns:a16="http://schemas.microsoft.com/office/drawing/2014/main" id="{D09B0F70-A436-4B5A-B097-0D8CA6275869}"/>
              </a:ext>
            </a:extLst>
          </p:cNvPr>
          <p:cNvSpPr/>
          <p:nvPr/>
        </p:nvSpPr>
        <p:spPr>
          <a:xfrm>
            <a:off x="0" y="0"/>
            <a:ext cx="9143999" cy="73808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579975" y="1453296"/>
            <a:ext cx="2545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Insights to input data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7" name="TextBox 33">
            <a:extLst>
              <a:ext uri="{FF2B5EF4-FFF2-40B4-BE49-F238E27FC236}">
                <a16:creationId xmlns:a16="http://schemas.microsoft.com/office/drawing/2014/main" id="{0F1EA01B-C7AB-462E-A02D-AD76BA57914A}"/>
              </a:ext>
            </a:extLst>
          </p:cNvPr>
          <p:cNvSpPr txBox="1"/>
          <p:nvPr/>
        </p:nvSpPr>
        <p:spPr>
          <a:xfrm>
            <a:off x="301063" y="233141"/>
            <a:ext cx="6552966" cy="3803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lnSpc>
                <a:spcPts val="2000"/>
              </a:lnSpc>
              <a:defRPr sz="2000" b="1"/>
            </a:lvl1pPr>
          </a:lstStyle>
          <a:p>
            <a:r>
              <a:rPr lang="en-GB" sz="3200" dirty="0">
                <a:latin typeface="Advent Pro SemiBold" panose="020B0604020202020204" charset="0"/>
              </a:rPr>
              <a:t>Integration</a:t>
            </a:r>
          </a:p>
        </p:txBody>
      </p:sp>
      <p:sp>
        <p:nvSpPr>
          <p:cNvPr id="99" name="TextBox 34">
            <a:extLst>
              <a:ext uri="{FF2B5EF4-FFF2-40B4-BE49-F238E27FC236}">
                <a16:creationId xmlns:a16="http://schemas.microsoft.com/office/drawing/2014/main" id="{DE6E5249-94D9-42F3-95CB-07DC4F2BFBA0}"/>
              </a:ext>
            </a:extLst>
          </p:cNvPr>
          <p:cNvSpPr txBox="1"/>
          <p:nvPr/>
        </p:nvSpPr>
        <p:spPr>
          <a:xfrm>
            <a:off x="413468" y="866963"/>
            <a:ext cx="857685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>
              <a:buSzPct val="100000"/>
              <a:defRPr sz="1900"/>
            </a:pPr>
            <a:r>
              <a:rPr lang="en-US" sz="1800" dirty="0">
                <a:solidFill>
                  <a:schemeClr val="bg1"/>
                </a:solidFill>
                <a:latin typeface="Advent Pro SemiBold" panose="020B0604020202020204" charset="0"/>
                <a:ea typeface="Calibri" panose="020F0502020204030204" pitchFamily="34" charset="0"/>
                <a:cs typeface="Mangal" panose="02040503050203030202" pitchFamily="18" charset="0"/>
              </a:rPr>
              <a:t>Taking normalized data-frame as input, data is integrated to the copied schema of the target dataset.</a:t>
            </a:r>
          </a:p>
          <a:p>
            <a:pPr>
              <a:buSzPct val="100000"/>
              <a:defRPr sz="1900"/>
            </a:pPr>
            <a:r>
              <a:rPr lang="en-US" sz="1800" dirty="0">
                <a:solidFill>
                  <a:schemeClr val="bg1"/>
                </a:solidFill>
                <a:latin typeface="Advent Pro SemiBold" panose="020B0604020202020204" charset="0"/>
                <a:cs typeface="Mangal" panose="02040503050203030202" pitchFamily="18" charset="0"/>
              </a:rPr>
              <a:t>unmapped features are removed, </a:t>
            </a:r>
          </a:p>
          <a:p>
            <a:pPr>
              <a:buSzPct val="100000"/>
              <a:defRPr sz="1900"/>
            </a:pPr>
            <a:r>
              <a:rPr lang="en-US" sz="1800" dirty="0">
                <a:solidFill>
                  <a:schemeClr val="bg1"/>
                </a:solidFill>
                <a:latin typeface="Advent Pro SemiBold" panose="020B0604020202020204" charset="0"/>
                <a:cs typeface="Mangal" panose="02040503050203030202" pitchFamily="18" charset="0"/>
              </a:rPr>
              <a:t>Finally the data-frame is saved as excel file as output.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C62A64-9602-4E00-89E7-5EE745421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93611"/>
              </p:ext>
            </p:extLst>
          </p:nvPr>
        </p:nvGraphicFramePr>
        <p:xfrm>
          <a:off x="311148" y="2464407"/>
          <a:ext cx="8521701" cy="895436"/>
        </p:xfrm>
        <a:graphic>
          <a:graphicData uri="http://schemas.openxmlformats.org/drawingml/2006/table">
            <a:tbl>
              <a:tblPr>
                <a:tableStyleId>{D3694B9B-4F0D-41FE-8F6E-81BFD124E886}</a:tableStyleId>
              </a:tblPr>
              <a:tblGrid>
                <a:gridCol w="451481">
                  <a:extLst>
                    <a:ext uri="{9D8B030D-6E8A-4147-A177-3AD203B41FA5}">
                      <a16:colId xmlns:a16="http://schemas.microsoft.com/office/drawing/2014/main" val="480146681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1259502295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3138656259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4186174048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3991017545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1721859808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2628513098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437378640"/>
                    </a:ext>
                  </a:extLst>
                </a:gridCol>
                <a:gridCol w="846526">
                  <a:extLst>
                    <a:ext uri="{9D8B030D-6E8A-4147-A177-3AD203B41FA5}">
                      <a16:colId xmlns:a16="http://schemas.microsoft.com/office/drawing/2014/main" val="1965282510"/>
                    </a:ext>
                  </a:extLst>
                </a:gridCol>
                <a:gridCol w="376234">
                  <a:extLst>
                    <a:ext uri="{9D8B030D-6E8A-4147-A177-3AD203B41FA5}">
                      <a16:colId xmlns:a16="http://schemas.microsoft.com/office/drawing/2014/main" val="826874367"/>
                    </a:ext>
                  </a:extLst>
                </a:gridCol>
                <a:gridCol w="601974">
                  <a:extLst>
                    <a:ext uri="{9D8B030D-6E8A-4147-A177-3AD203B41FA5}">
                      <a16:colId xmlns:a16="http://schemas.microsoft.com/office/drawing/2014/main" val="1084114437"/>
                    </a:ext>
                  </a:extLst>
                </a:gridCol>
                <a:gridCol w="968803">
                  <a:extLst>
                    <a:ext uri="{9D8B030D-6E8A-4147-A177-3AD203B41FA5}">
                      <a16:colId xmlns:a16="http://schemas.microsoft.com/office/drawing/2014/main" val="3486373881"/>
                    </a:ext>
                  </a:extLst>
                </a:gridCol>
                <a:gridCol w="1664835">
                  <a:extLst>
                    <a:ext uri="{9D8B030D-6E8A-4147-A177-3AD203B41FA5}">
                      <a16:colId xmlns:a16="http://schemas.microsoft.com/office/drawing/2014/main" val="3227564276"/>
                    </a:ext>
                  </a:extLst>
                </a:gridCol>
                <a:gridCol w="451481">
                  <a:extLst>
                    <a:ext uri="{9D8B030D-6E8A-4147-A177-3AD203B41FA5}">
                      <a16:colId xmlns:a16="http://schemas.microsoft.com/office/drawing/2014/main" val="573508134"/>
                    </a:ext>
                  </a:extLst>
                </a:gridCol>
              </a:tblGrid>
              <a:tr h="253017"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carType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color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condition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currency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drive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city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country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make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manufacture_year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mileage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mileage_unit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model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model_variant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u="none" strike="noStrike">
                          <a:effectLst/>
                        </a:rPr>
                        <a:t>price_on_request</a:t>
                      </a:r>
                      <a:endParaRPr lang="en-GB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06510"/>
                  </a:ext>
                </a:extLst>
              </a:tr>
              <a:tr h="25301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Limousine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Other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Occasion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Zuzwil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Mercedes-Benz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1999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31900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Kilometer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 320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E 320 ElÃ©gance 4-Matic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278967"/>
                  </a:ext>
                </a:extLst>
              </a:tr>
              <a:tr h="25301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Coupé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Other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Oldtimer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Zuzwil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Lamborghini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1973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48000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Kilometer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800" u="none" strike="noStrike">
                          <a:effectLst/>
                        </a:rPr>
                        <a:t>Espada GT 400 Serie 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95578"/>
                  </a:ext>
                </a:extLst>
              </a:tr>
              <a:tr h="136385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Coupé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Other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Occasion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Zuzwil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Ferrari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2004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u="none" strike="noStrike">
                          <a:effectLst/>
                        </a:rPr>
                        <a:t>42600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Kilometer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F360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>
                          <a:effectLst/>
                        </a:rPr>
                        <a:t>F360 Modena Berlinetta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03" marR="4703" marT="4703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20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3986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On-screen Show (16:9)</PresentationFormat>
  <Paragraphs>209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Share Tech</vt:lpstr>
      <vt:lpstr>Calibri</vt:lpstr>
      <vt:lpstr>Fira Sans Condensed Medium</vt:lpstr>
      <vt:lpstr>Advent Pro SemiBold</vt:lpstr>
      <vt:lpstr>Arial</vt:lpstr>
      <vt:lpstr>Fira Sans Extra Condensed Medium</vt:lpstr>
      <vt:lpstr>Maven Pro</vt:lpstr>
      <vt:lpstr>Data Science Consulting by Slidesgo</vt:lpstr>
      <vt:lpstr>DATA CONSULTING</vt:lpstr>
      <vt:lpstr>Key take-aways from the integrated data</vt:lpstr>
      <vt:lpstr>Insights to input data</vt:lpstr>
      <vt:lpstr>Insights to input data</vt:lpstr>
      <vt:lpstr>Insights to input data</vt:lpstr>
      <vt:lpstr>Insights to input data</vt:lpstr>
      <vt:lpstr>Insights to input data</vt:lpstr>
      <vt:lpstr>Insights to input data</vt:lpstr>
      <vt:lpstr>Insights to input data</vt:lpstr>
      <vt:lpstr>Insights to input data</vt:lpstr>
      <vt:lpstr>Insights to input data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Saturn</dc:creator>
  <cp:lastModifiedBy>chandrakanth HA</cp:lastModifiedBy>
  <cp:revision>54</cp:revision>
  <dcterms:modified xsi:type="dcterms:W3CDTF">2021-02-15T05:06:59Z</dcterms:modified>
</cp:coreProperties>
</file>