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5A8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BBBD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5A8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5A8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25" y="85723"/>
            <a:ext cx="12106275" cy="6686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89" y="1226438"/>
            <a:ext cx="1454150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5A8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415" y="1589341"/>
            <a:ext cx="6503670" cy="2144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BBD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7854" y="3817556"/>
            <a:ext cx="4272915" cy="23371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latin typeface="Arial"/>
                <a:cs typeface="Arial"/>
              </a:rPr>
              <a:t>Cod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R</a:t>
            </a:r>
            <a:r>
              <a:rPr sz="2000" b="1" spc="10" dirty="0">
                <a:latin typeface="Arial"/>
                <a:cs typeface="Arial"/>
              </a:rPr>
              <a:t>efact</a:t>
            </a:r>
            <a:r>
              <a:rPr sz="2000" b="1" spc="55" dirty="0">
                <a:latin typeface="Arial"/>
                <a:cs typeface="Arial"/>
              </a:rPr>
              <a:t>o</a:t>
            </a:r>
            <a:r>
              <a:rPr sz="2000" b="1" spc="45" dirty="0">
                <a:latin typeface="Arial"/>
                <a:cs typeface="Arial"/>
              </a:rPr>
              <a:t>r</a:t>
            </a:r>
            <a:r>
              <a:rPr sz="2000" b="1" spc="-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g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a</a:t>
            </a:r>
            <a:r>
              <a:rPr sz="2000" b="1" spc="50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d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Bu</a:t>
            </a:r>
            <a:r>
              <a:rPr sz="2000" b="1" spc="15" dirty="0">
                <a:latin typeface="Arial"/>
                <a:cs typeface="Arial"/>
              </a:rPr>
              <a:t>g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F</a:t>
            </a:r>
            <a:r>
              <a:rPr sz="2000" b="1" spc="40" dirty="0">
                <a:latin typeface="Arial"/>
                <a:cs typeface="Arial"/>
              </a:rPr>
              <a:t>i</a:t>
            </a:r>
            <a:r>
              <a:rPr sz="2000" b="1" spc="15" dirty="0">
                <a:latin typeface="Arial"/>
                <a:cs typeface="Arial"/>
              </a:rPr>
              <a:t>x</a:t>
            </a:r>
            <a:r>
              <a:rPr sz="2000" b="1" spc="40" dirty="0">
                <a:latin typeface="Arial"/>
                <a:cs typeface="Arial"/>
              </a:rPr>
              <a:t>i</a:t>
            </a:r>
            <a:r>
              <a:rPr sz="2000" b="1" spc="50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Arial"/>
              <a:cs typeface="Arial"/>
            </a:endParaRPr>
          </a:p>
          <a:p>
            <a:pPr marL="983615">
              <a:lnSpc>
                <a:spcPct val="100000"/>
              </a:lnSpc>
            </a:pPr>
            <a:r>
              <a:rPr sz="2750" b="1" spc="10" dirty="0">
                <a:solidFill>
                  <a:srgbClr val="FF0000"/>
                </a:solidFill>
                <a:latin typeface="Calibri"/>
                <a:cs typeface="Calibri"/>
              </a:rPr>
              <a:t>BY:</a:t>
            </a:r>
            <a:endParaRPr sz="2750" dirty="0">
              <a:latin typeface="Calibri"/>
              <a:cs typeface="Calibri"/>
            </a:endParaRPr>
          </a:p>
          <a:p>
            <a:pPr marL="1898650">
              <a:lnSpc>
                <a:spcPct val="100000"/>
              </a:lnSpc>
              <a:spcBef>
                <a:spcPts val="80"/>
              </a:spcBef>
            </a:pPr>
            <a:r>
              <a:rPr lang="en-IN" sz="2750" b="1" dirty="0" err="1">
                <a:solidFill>
                  <a:srgbClr val="FF0000"/>
                </a:solidFill>
                <a:latin typeface="Calibri"/>
                <a:cs typeface="Calibri"/>
              </a:rPr>
              <a:t>Chandrakanth</a:t>
            </a:r>
            <a:r>
              <a:rPr lang="en-IN" sz="2750" b="1" dirty="0">
                <a:solidFill>
                  <a:srgbClr val="FF0000"/>
                </a:solidFill>
                <a:latin typeface="Calibri"/>
                <a:cs typeface="Calibri"/>
              </a:rPr>
              <a:t> Kunta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7" y="261937"/>
            <a:ext cx="18084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400" b="1" spc="1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4400" b="1" spc="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400" b="1" spc="30" dirty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4400" b="1" spc="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340548"/>
            <a:ext cx="9690735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b="1" spc="-15" dirty="0">
                <a:latin typeface="Arial"/>
                <a:cs typeface="Arial"/>
              </a:rPr>
              <a:t>Refactor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existing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codebase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ensure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proper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functioning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of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Note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Taking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b="1" dirty="0">
                <a:latin typeface="Arial"/>
                <a:cs typeface="Arial"/>
              </a:rPr>
              <a:t>goal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is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fix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already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existing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codebase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make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application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as</a:t>
            </a:r>
            <a:r>
              <a:rPr sz="1800" b="1" spc="5" dirty="0">
                <a:latin typeface="Arial"/>
                <a:cs typeface="Arial"/>
              </a:rPr>
              <a:t> intended.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632" y="460374"/>
            <a:ext cx="341820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Bugs</a:t>
            </a:r>
            <a:r>
              <a:rPr sz="275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</a:t>
            </a:r>
            <a:r>
              <a:rPr sz="2750" b="1" u="heavy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275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given</a:t>
            </a:r>
            <a:r>
              <a:rPr sz="275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code: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632" y="1099756"/>
            <a:ext cx="48202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20" dirty="0">
                <a:solidFill>
                  <a:srgbClr val="FF0000"/>
                </a:solidFill>
                <a:latin typeface="Calibri"/>
                <a:cs typeface="Calibri"/>
              </a:rPr>
              <a:t>1.Method</a:t>
            </a:r>
            <a:r>
              <a:rPr sz="24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spc="1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450" b="1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50" b="1" spc="20" dirty="0">
                <a:solidFill>
                  <a:srgbClr val="FF0000"/>
                </a:solidFill>
                <a:latin typeface="Calibri"/>
                <a:cs typeface="Calibri"/>
              </a:rPr>
              <a:t> incorrect</a:t>
            </a:r>
            <a:r>
              <a:rPr sz="2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spc="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spc="15" dirty="0">
                <a:solidFill>
                  <a:srgbClr val="FF0000"/>
                </a:solidFill>
                <a:latin typeface="Calibri"/>
                <a:cs typeface="Calibri"/>
              </a:rPr>
              <a:t>route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9" y="2505963"/>
            <a:ext cx="33661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7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75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7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FF0000"/>
                </a:solidFill>
                <a:latin typeface="Calibri"/>
                <a:cs typeface="Calibri"/>
              </a:rPr>
              <a:t>defined</a:t>
            </a:r>
            <a:r>
              <a:rPr sz="27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239" y="3936936"/>
            <a:ext cx="5873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.Incorrect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1895475"/>
            <a:ext cx="7943850" cy="400050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B3AD5F"/>
                </a:solidFill>
                <a:latin typeface="Calibri"/>
                <a:cs typeface="Calibri"/>
              </a:rPr>
              <a:t>@app.route</a:t>
            </a:r>
            <a:r>
              <a:rPr sz="2000" spc="-5" dirty="0">
                <a:solidFill>
                  <a:srgbClr val="BBBDC4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6AAB73"/>
                </a:solidFill>
                <a:latin typeface="Calibri"/>
                <a:cs typeface="Calibri"/>
              </a:rPr>
              <a:t>'/'</a:t>
            </a:r>
            <a:r>
              <a:rPr sz="2000" spc="-5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000" spc="1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A4825"/>
                </a:solidFill>
                <a:latin typeface="Calibri"/>
                <a:cs typeface="Calibri"/>
              </a:rPr>
              <a:t>methods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=[</a:t>
            </a:r>
            <a:r>
              <a:rPr sz="2000" dirty="0">
                <a:solidFill>
                  <a:srgbClr val="6AAB73"/>
                </a:solidFill>
                <a:latin typeface="Calibri"/>
                <a:cs typeface="Calibri"/>
              </a:rPr>
              <a:t>"POST"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])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4600575"/>
            <a:ext cx="8067675" cy="16287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CF8E6C"/>
                </a:solidFill>
                <a:latin typeface="Calibri"/>
                <a:cs typeface="Calibri"/>
              </a:rPr>
              <a:t>def</a:t>
            </a:r>
            <a:r>
              <a:rPr sz="2000" spc="-60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A8F5"/>
                </a:solidFill>
                <a:latin typeface="Calibri"/>
                <a:cs typeface="Calibri"/>
              </a:rPr>
              <a:t>index</a:t>
            </a:r>
            <a:r>
              <a:rPr sz="2000" spc="-5" dirty="0">
                <a:solidFill>
                  <a:srgbClr val="BBBDC4"/>
                </a:solidFill>
                <a:latin typeface="Calibri"/>
                <a:cs typeface="Calibri"/>
              </a:rPr>
              <a:t>():</a:t>
            </a:r>
            <a:endParaRPr sz="2000">
              <a:latin typeface="Calibri"/>
              <a:cs typeface="Calibri"/>
            </a:endParaRPr>
          </a:p>
          <a:p>
            <a:pPr marL="3206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note</a:t>
            </a:r>
            <a:r>
              <a:rPr sz="2000" spc="-6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000" spc="1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BBBDC4"/>
                </a:solidFill>
                <a:latin typeface="Calibri"/>
                <a:cs typeface="Calibri"/>
              </a:rPr>
              <a:t>request.args.get(</a:t>
            </a:r>
            <a:r>
              <a:rPr sz="2000" spc="5" dirty="0">
                <a:solidFill>
                  <a:srgbClr val="6AAB73"/>
                </a:solidFill>
                <a:latin typeface="Calibri"/>
                <a:cs typeface="Calibri"/>
              </a:rPr>
              <a:t>"note"</a:t>
            </a:r>
            <a:r>
              <a:rPr sz="2000" spc="5" dirty="0">
                <a:solidFill>
                  <a:srgbClr val="BBBDC4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BBBDC4"/>
                </a:solidFill>
                <a:latin typeface="Calibri"/>
                <a:cs typeface="Calibri"/>
              </a:rPr>
              <a:t>notes.append(note)</a:t>
            </a:r>
            <a:endParaRPr sz="2000">
              <a:latin typeface="Calibri"/>
              <a:cs typeface="Calibri"/>
            </a:endParaRPr>
          </a:p>
          <a:p>
            <a:pPr marL="32067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CF8E6C"/>
                </a:solidFill>
                <a:latin typeface="Calibri"/>
                <a:cs typeface="Calibri"/>
              </a:rPr>
              <a:t>return</a:t>
            </a:r>
            <a:r>
              <a:rPr sz="2000" spc="50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render_template(</a:t>
            </a:r>
            <a:r>
              <a:rPr sz="2000" dirty="0">
                <a:solidFill>
                  <a:srgbClr val="6AAB73"/>
                </a:solidFill>
                <a:latin typeface="Calibri"/>
                <a:cs typeface="Calibri"/>
              </a:rPr>
              <a:t>"home.html"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A4825"/>
                </a:solidFill>
                <a:latin typeface="Calibri"/>
                <a:cs typeface="Calibri"/>
              </a:rPr>
              <a:t>notes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=notes)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575" y="3028950"/>
            <a:ext cx="8067675" cy="5238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750" spc="10" dirty="0">
                <a:solidFill>
                  <a:srgbClr val="BBBDC4"/>
                </a:solidFill>
                <a:latin typeface="Calibri"/>
                <a:cs typeface="Calibri"/>
              </a:rPr>
              <a:t>app.routeapp.route(</a:t>
            </a:r>
            <a:r>
              <a:rPr sz="2750" spc="10" dirty="0">
                <a:solidFill>
                  <a:srgbClr val="6AAB73"/>
                </a:solidFill>
                <a:latin typeface="Calibri"/>
                <a:cs typeface="Calibri"/>
              </a:rPr>
              <a:t>"/"</a:t>
            </a:r>
            <a:r>
              <a:rPr sz="2750" spc="10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750" spc="10" dirty="0">
                <a:solidFill>
                  <a:srgbClr val="AA4825"/>
                </a:solidFill>
                <a:latin typeface="Calibri"/>
                <a:cs typeface="Calibri"/>
              </a:rPr>
              <a:t>methods</a:t>
            </a:r>
            <a:r>
              <a:rPr sz="2750" spc="315" dirty="0">
                <a:solidFill>
                  <a:srgbClr val="AA4825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750" spc="1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BBBDC4"/>
                </a:solidFill>
                <a:latin typeface="Calibri"/>
                <a:cs typeface="Calibri"/>
              </a:rPr>
              <a:t>[</a:t>
            </a:r>
            <a:r>
              <a:rPr sz="2750" spc="-5" dirty="0">
                <a:solidFill>
                  <a:srgbClr val="6AAB73"/>
                </a:solidFill>
                <a:latin typeface="Calibri"/>
                <a:cs typeface="Calibri"/>
              </a:rPr>
              <a:t>'GET'</a:t>
            </a:r>
            <a:r>
              <a:rPr sz="2750" spc="-5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750" spc="-5" dirty="0">
                <a:solidFill>
                  <a:srgbClr val="6AAB73"/>
                </a:solidFill>
                <a:latin typeface="Calibri"/>
                <a:cs typeface="Calibri"/>
              </a:rPr>
              <a:t>'POST’])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645" y="321627"/>
            <a:ext cx="5873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incorrect</a:t>
            </a:r>
            <a:r>
              <a:rPr sz="2400" b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sz="24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25" y="1200150"/>
            <a:ext cx="12011025" cy="1943100"/>
          </a:xfrm>
          <a:custGeom>
            <a:avLst/>
            <a:gdLst/>
            <a:ahLst/>
            <a:cxnLst/>
            <a:rect l="l" t="t" r="r" b="b"/>
            <a:pathLst>
              <a:path w="12011025" h="1943100">
                <a:moveTo>
                  <a:pt x="12011025" y="0"/>
                </a:moveTo>
                <a:lnTo>
                  <a:pt x="0" y="0"/>
                </a:lnTo>
                <a:lnTo>
                  <a:pt x="0" y="1943100"/>
                </a:lnTo>
                <a:lnTo>
                  <a:pt x="12011025" y="1943100"/>
                </a:lnTo>
                <a:lnTo>
                  <a:pt x="12011025" y="0"/>
                </a:lnTo>
                <a:close/>
              </a:path>
            </a:pathLst>
          </a:custGeom>
          <a:solidFill>
            <a:srgbClr val="1E1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F8E6C"/>
                </a:solidFill>
              </a:rPr>
              <a:t>def</a:t>
            </a:r>
            <a:r>
              <a:rPr spc="-40" dirty="0">
                <a:solidFill>
                  <a:srgbClr val="CF8E6C"/>
                </a:solidFill>
              </a:rPr>
              <a:t> </a:t>
            </a:r>
            <a:r>
              <a:rPr spc="5" dirty="0"/>
              <a:t>index</a:t>
            </a:r>
            <a:r>
              <a:rPr spc="5" dirty="0">
                <a:solidFill>
                  <a:srgbClr val="BBBDC4"/>
                </a:solidFill>
              </a:rPr>
              <a:t>():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576830">
              <a:lnSpc>
                <a:spcPct val="101800"/>
              </a:lnSpc>
              <a:spcBef>
                <a:spcPts val="50"/>
              </a:spcBef>
            </a:pPr>
            <a:r>
              <a:rPr spc="5" dirty="0"/>
              <a:t>note</a:t>
            </a:r>
            <a:r>
              <a:rPr spc="-114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5" dirty="0"/>
              <a:t>request.args.get(</a:t>
            </a:r>
            <a:r>
              <a:rPr spc="5" dirty="0">
                <a:solidFill>
                  <a:srgbClr val="6AAB73"/>
                </a:solidFill>
              </a:rPr>
              <a:t>"note"</a:t>
            </a:r>
            <a:r>
              <a:rPr spc="5" dirty="0"/>
              <a:t>) </a:t>
            </a:r>
            <a:r>
              <a:rPr spc="-530" dirty="0"/>
              <a:t> </a:t>
            </a:r>
            <a:r>
              <a:rPr spc="5" dirty="0"/>
              <a:t>notes.append(note)</a:t>
            </a:r>
          </a:p>
          <a:p>
            <a:pPr marL="12700">
              <a:lnSpc>
                <a:spcPts val="2850"/>
              </a:lnSpc>
            </a:pPr>
            <a:r>
              <a:rPr spc="-15" dirty="0">
                <a:solidFill>
                  <a:srgbClr val="CF8E6C"/>
                </a:solidFill>
              </a:rPr>
              <a:t>r</a:t>
            </a:r>
            <a:r>
              <a:rPr dirty="0">
                <a:solidFill>
                  <a:srgbClr val="CF8E6C"/>
                </a:solidFill>
              </a:rPr>
              <a:t>e</a:t>
            </a:r>
            <a:r>
              <a:rPr spc="25" dirty="0">
                <a:solidFill>
                  <a:srgbClr val="CF8E6C"/>
                </a:solidFill>
              </a:rPr>
              <a:t>t</a:t>
            </a:r>
            <a:r>
              <a:rPr spc="10" dirty="0">
                <a:solidFill>
                  <a:srgbClr val="CF8E6C"/>
                </a:solidFill>
              </a:rPr>
              <a:t>u</a:t>
            </a:r>
            <a:r>
              <a:rPr spc="-15" dirty="0">
                <a:solidFill>
                  <a:srgbClr val="CF8E6C"/>
                </a:solidFill>
              </a:rPr>
              <a:t>r</a:t>
            </a:r>
            <a:r>
              <a:rPr dirty="0">
                <a:solidFill>
                  <a:srgbClr val="CF8E6C"/>
                </a:solidFill>
              </a:rPr>
              <a:t>n</a:t>
            </a:r>
            <a:r>
              <a:rPr spc="-85" dirty="0">
                <a:solidFill>
                  <a:srgbClr val="CF8E6C"/>
                </a:solidFill>
              </a:rPr>
              <a:t> </a:t>
            </a:r>
            <a:r>
              <a:rPr spc="-15" dirty="0"/>
              <a:t>r</a:t>
            </a:r>
            <a:r>
              <a:rPr dirty="0"/>
              <a:t>e</a:t>
            </a:r>
            <a:r>
              <a:rPr spc="15" dirty="0"/>
              <a:t>n</a:t>
            </a:r>
            <a:r>
              <a:rPr spc="10" dirty="0"/>
              <a:t>d</a:t>
            </a:r>
            <a:r>
              <a:rPr dirty="0"/>
              <a:t>er_</a:t>
            </a:r>
            <a:r>
              <a:rPr spc="15" dirty="0"/>
              <a:t>t</a:t>
            </a:r>
            <a:r>
              <a:rPr dirty="0"/>
              <a:t>e</a:t>
            </a:r>
            <a:r>
              <a:rPr spc="30" dirty="0"/>
              <a:t>m</a:t>
            </a:r>
            <a:r>
              <a:rPr spc="10" dirty="0"/>
              <a:t>p</a:t>
            </a:r>
            <a:r>
              <a:rPr spc="-30" dirty="0"/>
              <a:t>l</a:t>
            </a:r>
            <a:r>
              <a:rPr spc="-25" dirty="0"/>
              <a:t>a</a:t>
            </a:r>
            <a:r>
              <a:rPr spc="15" dirty="0"/>
              <a:t>t</a:t>
            </a:r>
            <a:r>
              <a:rPr dirty="0"/>
              <a:t>e</a:t>
            </a:r>
            <a:r>
              <a:rPr spc="10" dirty="0"/>
              <a:t>(</a:t>
            </a:r>
            <a:r>
              <a:rPr spc="5" dirty="0">
                <a:solidFill>
                  <a:srgbClr val="6AAB73"/>
                </a:solidFill>
              </a:rPr>
              <a:t>"h</a:t>
            </a:r>
            <a:r>
              <a:rPr dirty="0">
                <a:solidFill>
                  <a:srgbClr val="6AAB73"/>
                </a:solidFill>
              </a:rPr>
              <a:t>o</a:t>
            </a:r>
            <a:r>
              <a:rPr spc="25" dirty="0">
                <a:solidFill>
                  <a:srgbClr val="6AAB73"/>
                </a:solidFill>
              </a:rPr>
              <a:t>m</a:t>
            </a:r>
            <a:r>
              <a:rPr dirty="0">
                <a:solidFill>
                  <a:srgbClr val="6AAB73"/>
                </a:solidFill>
              </a:rPr>
              <a:t>e.</a:t>
            </a:r>
            <a:r>
              <a:rPr spc="5" dirty="0">
                <a:solidFill>
                  <a:srgbClr val="6AAB73"/>
                </a:solidFill>
              </a:rPr>
              <a:t>h</a:t>
            </a:r>
            <a:r>
              <a:rPr spc="15" dirty="0">
                <a:solidFill>
                  <a:srgbClr val="6AAB73"/>
                </a:solidFill>
              </a:rPr>
              <a:t>t</a:t>
            </a:r>
            <a:r>
              <a:rPr spc="25" dirty="0">
                <a:solidFill>
                  <a:srgbClr val="6AAB73"/>
                </a:solidFill>
              </a:rPr>
              <a:t>m</a:t>
            </a:r>
            <a:r>
              <a:rPr spc="-30" dirty="0">
                <a:solidFill>
                  <a:srgbClr val="6AAB73"/>
                </a:solidFill>
              </a:rPr>
              <a:t>l</a:t>
            </a:r>
            <a:r>
              <a:rPr spc="30" dirty="0">
                <a:solidFill>
                  <a:srgbClr val="6AAB73"/>
                </a:solidFill>
              </a:rPr>
              <a:t>"</a:t>
            </a:r>
            <a:r>
              <a:rPr dirty="0"/>
              <a:t>,</a:t>
            </a:r>
            <a:r>
              <a:rPr spc="-170" dirty="0"/>
              <a:t> </a:t>
            </a:r>
            <a:r>
              <a:rPr spc="5" dirty="0">
                <a:solidFill>
                  <a:srgbClr val="AA4825"/>
                </a:solidFill>
              </a:rPr>
              <a:t>n</a:t>
            </a:r>
            <a:r>
              <a:rPr dirty="0">
                <a:solidFill>
                  <a:srgbClr val="AA4825"/>
                </a:solidFill>
              </a:rPr>
              <a:t>o</a:t>
            </a:r>
            <a:r>
              <a:rPr spc="15" dirty="0">
                <a:solidFill>
                  <a:srgbClr val="AA4825"/>
                </a:solidFill>
              </a:rPr>
              <a:t>t</a:t>
            </a:r>
            <a:r>
              <a:rPr dirty="0">
                <a:solidFill>
                  <a:srgbClr val="AA4825"/>
                </a:solidFill>
              </a:rPr>
              <a:t>e</a:t>
            </a:r>
            <a:r>
              <a:rPr spc="45" dirty="0">
                <a:solidFill>
                  <a:srgbClr val="AA4825"/>
                </a:solidFill>
              </a:rPr>
              <a:t>s</a:t>
            </a:r>
            <a:r>
              <a:rPr spc="-5" dirty="0"/>
              <a:t>=</a:t>
            </a:r>
            <a:r>
              <a:rPr spc="10" dirty="0"/>
              <a:t>n</a:t>
            </a:r>
            <a:r>
              <a:rPr dirty="0"/>
              <a:t>o</a:t>
            </a:r>
            <a:r>
              <a:rPr spc="15" dirty="0"/>
              <a:t>t</a:t>
            </a:r>
            <a:r>
              <a:rPr dirty="0"/>
              <a:t>e</a:t>
            </a:r>
            <a:r>
              <a:rPr spc="30" dirty="0"/>
              <a:t>s</a:t>
            </a:r>
            <a:r>
              <a:rPr dirty="0"/>
              <a:t>)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60350">
              <a:lnSpc>
                <a:spcPct val="100000"/>
              </a:lnSpc>
              <a:spcBef>
                <a:spcPts val="1780"/>
              </a:spcBef>
            </a:pPr>
            <a:r>
              <a:rPr sz="2750" b="1" spc="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7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75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175" y="3857625"/>
            <a:ext cx="11677650" cy="2305050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43815" rIns="0" bIns="0" rtlCol="0">
            <a:spAutoFit/>
          </a:bodyPr>
          <a:lstStyle/>
          <a:p>
            <a:pPr marL="90170">
              <a:lnSpc>
                <a:spcPts val="2865"/>
              </a:lnSpc>
              <a:spcBef>
                <a:spcPts val="345"/>
              </a:spcBef>
            </a:pPr>
            <a:r>
              <a:rPr sz="2400" dirty="0">
                <a:solidFill>
                  <a:srgbClr val="CF8E6C"/>
                </a:solidFill>
                <a:latin typeface="Calibri"/>
                <a:cs typeface="Calibri"/>
              </a:rPr>
              <a:t>def</a:t>
            </a:r>
            <a:r>
              <a:rPr sz="2400" spc="-20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55A8F5"/>
                </a:solidFill>
                <a:latin typeface="Calibri"/>
                <a:cs typeface="Calibri"/>
              </a:rPr>
              <a:t>index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():</a:t>
            </a:r>
            <a:endParaRPr sz="2400">
              <a:latin typeface="Calibri"/>
              <a:cs typeface="Calibri"/>
            </a:endParaRPr>
          </a:p>
          <a:p>
            <a:pPr marL="366395">
              <a:lnSpc>
                <a:spcPts val="2865"/>
              </a:lnSpc>
            </a:pPr>
            <a:r>
              <a:rPr sz="2400" spc="-30" dirty="0">
                <a:solidFill>
                  <a:srgbClr val="CF8E6C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CF8E6C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BBBDC4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BBBDC4"/>
                </a:solidFill>
                <a:latin typeface="Calibri"/>
                <a:cs typeface="Calibri"/>
              </a:rPr>
              <a:t>q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BBBDC4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BBBDC4"/>
                </a:solidFill>
                <a:latin typeface="Calibri"/>
                <a:cs typeface="Calibri"/>
              </a:rPr>
              <a:t>.</a:t>
            </a:r>
            <a:r>
              <a:rPr sz="2400" spc="20" dirty="0">
                <a:solidFill>
                  <a:srgbClr val="BBBDC4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d</a:t>
            </a:r>
            <a:r>
              <a:rPr sz="2400" spc="-15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AAB73"/>
                </a:solidFill>
                <a:latin typeface="Calibri"/>
                <a:cs typeface="Calibri"/>
              </a:rPr>
              <a:t>'</a:t>
            </a:r>
            <a:r>
              <a:rPr sz="2400" spc="25" dirty="0">
                <a:solidFill>
                  <a:srgbClr val="6AAB73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6AAB73"/>
                </a:solidFill>
                <a:latin typeface="Calibri"/>
                <a:cs typeface="Calibri"/>
              </a:rPr>
              <a:t>O</a:t>
            </a:r>
            <a:r>
              <a:rPr sz="2400" spc="20" dirty="0">
                <a:solidFill>
                  <a:srgbClr val="6AAB73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6AAB73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6AAB73"/>
                </a:solidFill>
                <a:latin typeface="Calibri"/>
                <a:cs typeface="Calibri"/>
              </a:rPr>
              <a:t>'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33095">
              <a:lnSpc>
                <a:spcPts val="2865"/>
              </a:lnSpc>
              <a:spcBef>
                <a:spcPts val="50"/>
              </a:spcBef>
            </a:pP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note</a:t>
            </a:r>
            <a:r>
              <a:rPr sz="2400" spc="-1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request.form.get(</a:t>
            </a:r>
            <a:r>
              <a:rPr sz="2400" spc="5" dirty="0">
                <a:solidFill>
                  <a:srgbClr val="6AAB73"/>
                </a:solidFill>
                <a:latin typeface="Calibri"/>
                <a:cs typeface="Calibri"/>
              </a:rPr>
              <a:t>"note"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33095">
              <a:lnSpc>
                <a:spcPts val="2865"/>
              </a:lnSpc>
            </a:pP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notes.append(note)</a:t>
            </a:r>
            <a:endParaRPr sz="240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50"/>
              </a:spcBef>
            </a:pPr>
            <a:r>
              <a:rPr sz="2400" spc="-15" dirty="0">
                <a:solidFill>
                  <a:srgbClr val="CF8E6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F8E6C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CF8E6C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CF8E6C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CF8E6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F8E6C"/>
                </a:solidFill>
                <a:latin typeface="Calibri"/>
                <a:cs typeface="Calibri"/>
              </a:rPr>
              <a:t>n</a:t>
            </a:r>
            <a:r>
              <a:rPr sz="2400" spc="-75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BBBDC4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BBBDC4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BBBDC4"/>
                </a:solidFill>
                <a:latin typeface="Calibri"/>
                <a:cs typeface="Calibri"/>
              </a:rPr>
              <a:t>_</a:t>
            </a:r>
            <a:r>
              <a:rPr sz="2400" spc="20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BBBDC4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BBBDC4"/>
                </a:solidFill>
                <a:latin typeface="Calibri"/>
                <a:cs typeface="Calibri"/>
              </a:rPr>
              <a:t>la</a:t>
            </a:r>
            <a:r>
              <a:rPr sz="2400" spc="1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45" dirty="0">
                <a:solidFill>
                  <a:srgbClr val="BBBDC4"/>
                </a:solidFill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6AAB73"/>
                </a:solidFill>
                <a:latin typeface="Calibri"/>
                <a:cs typeface="Calibri"/>
              </a:rPr>
              <a:t>"</a:t>
            </a:r>
            <a:r>
              <a:rPr sz="2400" spc="10" dirty="0">
                <a:solidFill>
                  <a:srgbClr val="6AAB73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6AAB73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6AAB73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6AAB73"/>
                </a:solidFill>
                <a:latin typeface="Calibri"/>
                <a:cs typeface="Calibri"/>
              </a:rPr>
              <a:t>e.</a:t>
            </a:r>
            <a:r>
              <a:rPr sz="2400" spc="10" dirty="0">
                <a:solidFill>
                  <a:srgbClr val="6AAB73"/>
                </a:solidFill>
                <a:latin typeface="Calibri"/>
                <a:cs typeface="Calibri"/>
              </a:rPr>
              <a:t>h</a:t>
            </a:r>
            <a:r>
              <a:rPr sz="2400" spc="15" dirty="0">
                <a:solidFill>
                  <a:srgbClr val="6AAB73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6AAB73"/>
                </a:solidFill>
                <a:latin typeface="Calibri"/>
                <a:cs typeface="Calibri"/>
              </a:rPr>
              <a:t>m</a:t>
            </a:r>
            <a:r>
              <a:rPr sz="2400" spc="-30" dirty="0">
                <a:solidFill>
                  <a:srgbClr val="6AAB73"/>
                </a:solidFill>
                <a:latin typeface="Calibri"/>
                <a:cs typeface="Calibri"/>
              </a:rPr>
              <a:t>l</a:t>
            </a:r>
            <a:r>
              <a:rPr sz="2400" spc="25" dirty="0">
                <a:solidFill>
                  <a:srgbClr val="6AAB73"/>
                </a:solidFill>
                <a:latin typeface="Calibri"/>
                <a:cs typeface="Calibri"/>
              </a:rPr>
              <a:t>"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400" spc="-17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AA4825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AA4825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AA482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AA4825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AA482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BBBDC4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605" y="312737"/>
            <a:ext cx="527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400" b="1" spc="5" dirty="0">
                <a:latin typeface="Calibri"/>
                <a:cs typeface="Calibri"/>
              </a:rPr>
              <a:t>.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Missing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attribute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Submit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094" y="2151761"/>
            <a:ext cx="34772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corrected</a:t>
            </a:r>
            <a:r>
              <a:rPr sz="2400" b="1" spc="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282" y="3710559"/>
            <a:ext cx="44024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750" spc="1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5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Inconsistent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request.args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932" y="5341937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2025" y="1057275"/>
            <a:ext cx="6953250" cy="58102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222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5"/>
              </a:spcBef>
            </a:pPr>
            <a:r>
              <a:rPr sz="3200" spc="5" dirty="0">
                <a:solidFill>
                  <a:srgbClr val="BBBDC4"/>
                </a:solidFill>
              </a:rPr>
              <a:t>&lt;button</a:t>
            </a:r>
            <a:r>
              <a:rPr sz="3200" spc="-45" dirty="0">
                <a:solidFill>
                  <a:srgbClr val="BBBDC4"/>
                </a:solidFill>
              </a:rPr>
              <a:t> </a:t>
            </a:r>
            <a:r>
              <a:rPr sz="3200" spc="10" dirty="0">
                <a:solidFill>
                  <a:srgbClr val="BBBDC4"/>
                </a:solidFill>
              </a:rPr>
              <a:t>&gt;</a:t>
            </a:r>
            <a:r>
              <a:rPr sz="3200" spc="-25" dirty="0">
                <a:solidFill>
                  <a:srgbClr val="BBBDC4"/>
                </a:solidFill>
              </a:rPr>
              <a:t> </a:t>
            </a:r>
            <a:r>
              <a:rPr sz="3200" spc="25" dirty="0">
                <a:solidFill>
                  <a:srgbClr val="BBBDC4"/>
                </a:solidFill>
              </a:rPr>
              <a:t>Add</a:t>
            </a:r>
            <a:r>
              <a:rPr sz="3200" spc="-114" dirty="0">
                <a:solidFill>
                  <a:srgbClr val="BBBDC4"/>
                </a:solidFill>
              </a:rPr>
              <a:t> </a:t>
            </a:r>
            <a:r>
              <a:rPr sz="3200" spc="10" dirty="0">
                <a:solidFill>
                  <a:srgbClr val="BBBDC4"/>
                </a:solidFill>
              </a:rPr>
              <a:t>Note&lt;/button&gt;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62025" y="2781300"/>
            <a:ext cx="7172325" cy="5238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&lt;butt</a:t>
            </a:r>
            <a:r>
              <a:rPr sz="2750" spc="45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750" spc="15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2750" spc="24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750" spc="25" dirty="0">
                <a:solidFill>
                  <a:srgbClr val="BBBDC4"/>
                </a:solidFill>
                <a:latin typeface="Calibri"/>
                <a:cs typeface="Calibri"/>
              </a:rPr>
              <a:t>y</a:t>
            </a:r>
            <a:r>
              <a:rPr sz="2750" spc="-20" dirty="0">
                <a:solidFill>
                  <a:srgbClr val="BBBDC4"/>
                </a:solidFill>
                <a:latin typeface="Calibri"/>
                <a:cs typeface="Calibri"/>
              </a:rPr>
              <a:t>pe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750" spc="20" dirty="0">
                <a:solidFill>
                  <a:srgbClr val="6AAB73"/>
                </a:solidFill>
                <a:latin typeface="Calibri"/>
                <a:cs typeface="Calibri"/>
              </a:rPr>
              <a:t>"</a:t>
            </a:r>
            <a:r>
              <a:rPr sz="2750" spc="-30" dirty="0">
                <a:solidFill>
                  <a:srgbClr val="6AAB73"/>
                </a:solidFill>
                <a:latin typeface="Calibri"/>
                <a:cs typeface="Calibri"/>
              </a:rPr>
              <a:t>s</a:t>
            </a:r>
            <a:r>
              <a:rPr sz="2750" spc="-20" dirty="0">
                <a:solidFill>
                  <a:srgbClr val="6AAB73"/>
                </a:solidFill>
                <a:latin typeface="Calibri"/>
                <a:cs typeface="Calibri"/>
              </a:rPr>
              <a:t>ub</a:t>
            </a:r>
            <a:r>
              <a:rPr sz="2750" spc="45" dirty="0">
                <a:solidFill>
                  <a:srgbClr val="6AAB73"/>
                </a:solidFill>
                <a:latin typeface="Calibri"/>
                <a:cs typeface="Calibri"/>
              </a:rPr>
              <a:t>m</a:t>
            </a:r>
            <a:r>
              <a:rPr sz="2750" spc="-35" dirty="0">
                <a:solidFill>
                  <a:srgbClr val="6AAB73"/>
                </a:solidFill>
                <a:latin typeface="Calibri"/>
                <a:cs typeface="Calibri"/>
              </a:rPr>
              <a:t>i</a:t>
            </a:r>
            <a:r>
              <a:rPr sz="2750" spc="-25" dirty="0">
                <a:solidFill>
                  <a:srgbClr val="6AAB73"/>
                </a:solidFill>
                <a:latin typeface="Calibri"/>
                <a:cs typeface="Calibri"/>
              </a:rPr>
              <a:t>t</a:t>
            </a:r>
            <a:r>
              <a:rPr sz="2750" spc="20" dirty="0">
                <a:solidFill>
                  <a:srgbClr val="6AAB73"/>
                </a:solidFill>
                <a:latin typeface="Calibri"/>
                <a:cs typeface="Calibri"/>
              </a:rPr>
              <a:t>"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&gt;</a:t>
            </a:r>
            <a:r>
              <a:rPr sz="2750" spc="105" dirty="0">
                <a:solidFill>
                  <a:srgbClr val="BBBDC4"/>
                </a:solidFill>
                <a:latin typeface="Calibri"/>
                <a:cs typeface="Calibri"/>
              </a:rPr>
              <a:t>C</a:t>
            </a:r>
            <a:r>
              <a:rPr sz="2750" spc="5" dirty="0">
                <a:solidFill>
                  <a:srgbClr val="BBBDC4"/>
                </a:solidFill>
                <a:latin typeface="Calibri"/>
                <a:cs typeface="Calibri"/>
              </a:rPr>
              <a:t>l</a:t>
            </a:r>
            <a:r>
              <a:rPr sz="275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750" spc="-31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2750" spc="55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750" spc="-2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s&lt;</a:t>
            </a:r>
            <a:r>
              <a:rPr sz="2750" spc="-15" dirty="0">
                <a:solidFill>
                  <a:srgbClr val="BBBDC4"/>
                </a:solidFill>
                <a:latin typeface="Calibri"/>
                <a:cs typeface="Calibri"/>
              </a:rPr>
              <a:t>/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butt</a:t>
            </a:r>
            <a:r>
              <a:rPr sz="2750" spc="120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750" spc="-30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BBBDC4"/>
                </a:solidFill>
                <a:latin typeface="Calibri"/>
                <a:cs typeface="Calibri"/>
              </a:rPr>
              <a:t>&gt;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025" y="4457700"/>
            <a:ext cx="7172325" cy="5238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750" dirty="0">
                <a:solidFill>
                  <a:srgbClr val="BBBDC4"/>
                </a:solidFill>
                <a:latin typeface="Calibri"/>
                <a:cs typeface="Calibri"/>
              </a:rPr>
              <a:t>request.args.get(“note”)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700" y="6181725"/>
            <a:ext cx="7391400" cy="5238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2750" dirty="0">
                <a:solidFill>
                  <a:srgbClr val="BBBDC4"/>
                </a:solidFill>
                <a:latin typeface="Calibri"/>
                <a:cs typeface="Calibri"/>
              </a:rPr>
              <a:t>request.form.get(“note”)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599" y="1443767"/>
            <a:ext cx="8814662" cy="2852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2921" y="430847"/>
            <a:ext cx="19151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u="heavy" spc="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000" b="1" u="heavy" spc="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spc="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0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000" b="1" u="heavy" spc="-1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000" b="1" u="heavy" spc="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000" b="1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000" b="1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000" b="1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75" y="1847850"/>
            <a:ext cx="4467225" cy="2838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4228" y="2995993"/>
            <a:ext cx="237871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spc="825" dirty="0">
                <a:solidFill>
                  <a:srgbClr val="C00000"/>
                </a:solidFill>
                <a:latin typeface="Palatino Linotype"/>
                <a:cs typeface="Palatino Linotype"/>
              </a:rPr>
              <a:t>T</a:t>
            </a:r>
            <a:r>
              <a:rPr sz="4400" spc="455" dirty="0">
                <a:solidFill>
                  <a:srgbClr val="C00000"/>
                </a:solidFill>
                <a:latin typeface="Palatino Linotype"/>
                <a:cs typeface="Palatino Linotype"/>
              </a:rPr>
              <a:t>H</a:t>
            </a:r>
            <a:r>
              <a:rPr sz="4400" spc="20" dirty="0">
                <a:solidFill>
                  <a:srgbClr val="C00000"/>
                </a:solidFill>
                <a:latin typeface="Palatino Linotype"/>
                <a:cs typeface="Palatino Linotype"/>
              </a:rPr>
              <a:t>A</a:t>
            </a:r>
            <a:r>
              <a:rPr sz="4400" spc="315" dirty="0">
                <a:solidFill>
                  <a:srgbClr val="C00000"/>
                </a:solidFill>
                <a:latin typeface="Palatino Linotype"/>
                <a:cs typeface="Palatino Linotype"/>
              </a:rPr>
              <a:t>N</a:t>
            </a:r>
            <a:r>
              <a:rPr sz="4400" spc="145" dirty="0">
                <a:solidFill>
                  <a:srgbClr val="C00000"/>
                </a:solidFill>
                <a:latin typeface="Palatino Linotype"/>
                <a:cs typeface="Palatino Linotype"/>
              </a:rPr>
              <a:t>K  </a:t>
            </a:r>
            <a:r>
              <a:rPr sz="4400" spc="470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  <a:endParaRPr sz="4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MT</vt:lpstr>
      <vt:lpstr>Calibri</vt:lpstr>
      <vt:lpstr>Palatino Linotype</vt:lpstr>
      <vt:lpstr>Office Theme</vt:lpstr>
      <vt:lpstr>PowerPoint Presentation</vt:lpstr>
      <vt:lpstr>Agenda</vt:lpstr>
      <vt:lpstr>Bugs in the given code:</vt:lpstr>
      <vt:lpstr>def index():</vt:lpstr>
      <vt:lpstr>&lt;button &gt; Add Note&lt;/button&gt;</vt:lpstr>
      <vt:lpstr>FINAL OUTPUT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chandu kunta</cp:lastModifiedBy>
  <cp:revision>1</cp:revision>
  <dcterms:created xsi:type="dcterms:W3CDTF">2024-03-30T08:54:01Z</dcterms:created>
  <dcterms:modified xsi:type="dcterms:W3CDTF">2024-03-30T08:55:12Z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2024-02-28T00:00:00Z</vt:filetime>
  </property>
  <property fmtid="{D5CDD505-2E9C-101B-9397-08002B2CF9AE}" pid="3" name="LastSaved">
    <vt:filetime>2024-03-30T00:00:00Z</vt:filetime>
  </property>
</Properties>
</file>