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Montserra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291BA6-6A6C-477A-B5B3-324B8FE8CBF2}">
  <a:tblStyle styleId="{A7291BA6-6A6C-477A-B5B3-324B8FE8CBF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Montserrat-bold.fntdata"/><Relationship Id="rId10" Type="http://schemas.openxmlformats.org/officeDocument/2006/relationships/slide" Target="slides/slide4.xml"/><Relationship Id="rId32" Type="http://schemas.openxmlformats.org/officeDocument/2006/relationships/font" Target="fonts/Montserrat-regular.fntdata"/><Relationship Id="rId13" Type="http://schemas.openxmlformats.org/officeDocument/2006/relationships/slide" Target="slides/slide7.xml"/><Relationship Id="rId35" Type="http://schemas.openxmlformats.org/officeDocument/2006/relationships/font" Target="fonts/Montserrat-boldItalic.fntdata"/><Relationship Id="rId12" Type="http://schemas.openxmlformats.org/officeDocument/2006/relationships/slide" Target="slides/slide6.xml"/><Relationship Id="rId34" Type="http://schemas.openxmlformats.org/officeDocument/2006/relationships/font" Target="fonts/Montserrat-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7907adda7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17907adda70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7907adda7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17907adda70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7907adda7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17907adda70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7907adda7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17907adda70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7907adda7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17907adda70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7907adda7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17907adda70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7907adda7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17907adda70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7907adda7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17907adda70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7907adda7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17907adda70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7907adda7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17907adda70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7907adda7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17907adda70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7907adda7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17907adda70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79e86bffa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179e86bffac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79e86bffa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179e86bffac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79e86bffa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179e86bffac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79e86bffa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179e86bffac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79e86bffa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179e86bffac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7907adda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17907adda70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7907adda7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7907adda70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jpg"/><Relationship Id="rId5" Type="http://schemas.openxmlformats.org/officeDocument/2006/relationships/image" Target="../media/image2.jpg"/><Relationship Id="rId6"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5750" y="-81650"/>
            <a:ext cx="8512500" cy="514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Capstone Project - 2 </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Project Title: Bike Sharing Demand Prediction</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2400">
                <a:solidFill>
                  <a:schemeClr val="lt1"/>
                </a:solidFill>
                <a:latin typeface="Montserrat"/>
                <a:ea typeface="Montserrat"/>
                <a:cs typeface="Montserrat"/>
                <a:sym typeface="Montserrat"/>
              </a:rPr>
              <a:t>Presented by:</a:t>
            </a:r>
            <a:endParaRPr b="1" sz="24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2400">
                <a:solidFill>
                  <a:schemeClr val="lt1"/>
                </a:solidFill>
                <a:latin typeface="Montserrat"/>
                <a:ea typeface="Montserrat"/>
                <a:cs typeface="Montserrat"/>
                <a:sym typeface="Montserrat"/>
              </a:rPr>
              <a:t>Shubham Chandrakar</a:t>
            </a:r>
            <a:endParaRPr b="1" sz="24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nvSpPr>
        <p:spPr>
          <a:xfrm>
            <a:off x="420700" y="298575"/>
            <a:ext cx="4546500" cy="50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dk1"/>
                </a:solidFill>
                <a:latin typeface="Montserrat"/>
                <a:ea typeface="Montserrat"/>
                <a:cs typeface="Montserrat"/>
                <a:sym typeface="Montserrat"/>
              </a:rPr>
              <a:t>Relationship between month and rented bike demand:</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lnSpc>
                <a:spcPct val="115000"/>
              </a:lnSpc>
              <a:spcBef>
                <a:spcPts val="600"/>
              </a:spcBef>
              <a:spcAft>
                <a:spcPts val="0"/>
              </a:spcAft>
              <a:buNone/>
            </a:pPr>
            <a:r>
              <a:rPr b="1" lang="en-GB" sz="1300">
                <a:solidFill>
                  <a:schemeClr val="accent2"/>
                </a:solidFill>
                <a:highlight>
                  <a:srgbClr val="FFFFFF"/>
                </a:highlight>
                <a:latin typeface="Montserrat"/>
                <a:ea typeface="Montserrat"/>
                <a:cs typeface="Montserrat"/>
                <a:sym typeface="Montserrat"/>
              </a:rPr>
              <a:t>Key finding related to monthly bike demand:</a:t>
            </a:r>
            <a:endParaRPr b="1" sz="1300">
              <a:solidFill>
                <a:schemeClr val="accent2"/>
              </a:solidFill>
              <a:highlight>
                <a:srgbClr val="FFFFFF"/>
              </a:highlight>
              <a:latin typeface="Montserrat"/>
              <a:ea typeface="Montserrat"/>
              <a:cs typeface="Montserrat"/>
              <a:sym typeface="Montserrat"/>
            </a:endParaRPr>
          </a:p>
          <a:p>
            <a:pPr indent="-311150" lvl="0" marL="457200" rtl="0" algn="l">
              <a:lnSpc>
                <a:spcPct val="115000"/>
              </a:lnSpc>
              <a:spcBef>
                <a:spcPts val="600"/>
              </a:spcBef>
              <a:spcAft>
                <a:spcPts val="0"/>
              </a:spcAft>
              <a:buClr>
                <a:schemeClr val="accent2"/>
              </a:buClr>
              <a:buSzPts val="1300"/>
              <a:buFont typeface="Montserrat"/>
              <a:buAutoNum type="arabicPeriod"/>
            </a:pPr>
            <a:r>
              <a:rPr b="1" lang="en-GB" sz="1300">
                <a:solidFill>
                  <a:schemeClr val="accent2"/>
                </a:solidFill>
                <a:highlight>
                  <a:srgbClr val="FFFFFF"/>
                </a:highlight>
                <a:latin typeface="Montserrat"/>
                <a:ea typeface="Montserrat"/>
                <a:cs typeface="Montserrat"/>
                <a:sym typeface="Montserrat"/>
              </a:rPr>
              <a:t>Rental bike demand is low on January, February and December.</a:t>
            </a:r>
            <a:endParaRPr b="1" sz="1300">
              <a:solidFill>
                <a:schemeClr val="accent2"/>
              </a:solidFill>
              <a:highlight>
                <a:srgbClr val="FFFFFF"/>
              </a:highlight>
              <a:latin typeface="Montserrat"/>
              <a:ea typeface="Montserrat"/>
              <a:cs typeface="Montserrat"/>
              <a:sym typeface="Montserrat"/>
            </a:endParaRPr>
          </a:p>
          <a:p>
            <a:pPr indent="0" lvl="0" marL="457200" rtl="0" algn="l">
              <a:lnSpc>
                <a:spcPct val="115000"/>
              </a:lnSpc>
              <a:spcBef>
                <a:spcPts val="1200"/>
              </a:spcBef>
              <a:spcAft>
                <a:spcPts val="0"/>
              </a:spcAft>
              <a:buNone/>
            </a:pPr>
            <a:r>
              <a:t/>
            </a:r>
            <a:endParaRPr b="1" sz="1300">
              <a:solidFill>
                <a:schemeClr val="accent2"/>
              </a:solidFill>
              <a:highlight>
                <a:srgbClr val="FFFFFF"/>
              </a:highlight>
              <a:latin typeface="Montserrat"/>
              <a:ea typeface="Montserrat"/>
              <a:cs typeface="Montserrat"/>
              <a:sym typeface="Montserrat"/>
            </a:endParaRPr>
          </a:p>
          <a:p>
            <a:pPr indent="-311150" lvl="0" marL="457200" rtl="0" algn="l">
              <a:lnSpc>
                <a:spcPct val="115000"/>
              </a:lnSpc>
              <a:spcBef>
                <a:spcPts val="1200"/>
              </a:spcBef>
              <a:spcAft>
                <a:spcPts val="0"/>
              </a:spcAft>
              <a:buClr>
                <a:schemeClr val="accent2"/>
              </a:buClr>
              <a:buSzPts val="1300"/>
              <a:buFont typeface="Montserrat"/>
              <a:buAutoNum type="arabicPeriod"/>
            </a:pPr>
            <a:r>
              <a:rPr b="1" lang="en-GB" sz="1300">
                <a:solidFill>
                  <a:schemeClr val="accent2"/>
                </a:solidFill>
                <a:highlight>
                  <a:srgbClr val="FFFFFF"/>
                </a:highlight>
                <a:latin typeface="Montserrat"/>
                <a:ea typeface="Montserrat"/>
                <a:cs typeface="Montserrat"/>
                <a:sym typeface="Montserrat"/>
              </a:rPr>
              <a:t>Rental bike demand is very high between May to August. So this months can be considered as peak months.</a:t>
            </a:r>
            <a:endParaRPr b="1" sz="1300">
              <a:solidFill>
                <a:schemeClr val="accent2"/>
              </a:solidFill>
              <a:highlight>
                <a:srgbClr val="FFFFFF"/>
              </a:highlight>
              <a:latin typeface="Montserrat"/>
              <a:ea typeface="Montserrat"/>
              <a:cs typeface="Montserrat"/>
              <a:sym typeface="Montserrat"/>
            </a:endParaRPr>
          </a:p>
          <a:p>
            <a:pPr indent="0" lvl="0" marL="0" marR="76200" rtl="0" algn="l">
              <a:lnSpc>
                <a:spcPct val="115000"/>
              </a:lnSpc>
              <a:spcBef>
                <a:spcPts val="1200"/>
              </a:spcBef>
              <a:spcAft>
                <a:spcPts val="0"/>
              </a:spcAft>
              <a:buNone/>
            </a:pPr>
            <a:r>
              <a:t/>
            </a:r>
            <a:endParaRPr b="1" sz="1300">
              <a:latin typeface="Montserrat"/>
              <a:ea typeface="Montserrat"/>
              <a:cs typeface="Montserrat"/>
              <a:sym typeface="Montserrat"/>
            </a:endParaRPr>
          </a:p>
          <a:p>
            <a:pPr indent="0" lvl="0" marL="0" marR="76200" rtl="0" algn="l">
              <a:lnSpc>
                <a:spcPct val="115000"/>
              </a:lnSpc>
              <a:spcBef>
                <a:spcPts val="1100"/>
              </a:spcBef>
              <a:spcAft>
                <a:spcPts val="0"/>
              </a:spcAft>
              <a:buNone/>
            </a:pPr>
            <a:r>
              <a:t/>
            </a:r>
            <a:endParaRPr b="1">
              <a:latin typeface="Montserrat"/>
              <a:ea typeface="Montserrat"/>
              <a:cs typeface="Montserrat"/>
              <a:sym typeface="Montserrat"/>
            </a:endParaRPr>
          </a:p>
          <a:p>
            <a:pPr indent="0" lvl="0" marL="0" marR="76200" rtl="0" algn="l">
              <a:lnSpc>
                <a:spcPct val="115000"/>
              </a:lnSpc>
              <a:spcBef>
                <a:spcPts val="1100"/>
              </a:spcBef>
              <a:spcAft>
                <a:spcPts val="0"/>
              </a:spcAft>
              <a:buNone/>
            </a:pPr>
            <a:r>
              <a:rPr b="1" lang="en-GB">
                <a:latin typeface="Montserrat"/>
                <a:ea typeface="Montserrat"/>
                <a:cs typeface="Montserrat"/>
                <a:sym typeface="Montserrat"/>
              </a:rPr>
              <a:t>Conclusion : The availability of bike must be maintained in the peak months.</a:t>
            </a:r>
            <a:endParaRPr b="1">
              <a:latin typeface="Montserrat"/>
              <a:ea typeface="Montserrat"/>
              <a:cs typeface="Montserrat"/>
              <a:sym typeface="Montserrat"/>
            </a:endParaRPr>
          </a:p>
          <a:p>
            <a:pPr indent="0" lvl="0" marL="0" marR="76200" rtl="0" algn="l">
              <a:lnSpc>
                <a:spcPct val="115000"/>
              </a:lnSpc>
              <a:spcBef>
                <a:spcPts val="1100"/>
              </a:spcBef>
              <a:spcAft>
                <a:spcPts val="0"/>
              </a:spcAft>
              <a:buNone/>
            </a:pPr>
            <a:r>
              <a:t/>
            </a:r>
            <a:endParaRPr b="1" sz="1200">
              <a:latin typeface="Montserrat"/>
              <a:ea typeface="Montserrat"/>
              <a:cs typeface="Montserrat"/>
              <a:sym typeface="Montserrat"/>
            </a:endParaRPr>
          </a:p>
          <a:p>
            <a:pPr indent="0" lvl="0" marL="457200" rtl="0" algn="l">
              <a:lnSpc>
                <a:spcPct val="115000"/>
              </a:lnSpc>
              <a:spcBef>
                <a:spcPts val="1100"/>
              </a:spcBef>
              <a:spcAft>
                <a:spcPts val="0"/>
              </a:spcAft>
              <a:buNone/>
            </a:pPr>
            <a:r>
              <a:t/>
            </a:r>
            <a:endParaRPr b="1">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p:txBody>
      </p:sp>
      <p:sp>
        <p:nvSpPr>
          <p:cNvPr id="124" name="Google Shape;124;p22"/>
          <p:cNvSpPr txBox="1"/>
          <p:nvPr/>
        </p:nvSpPr>
        <p:spPr>
          <a:xfrm>
            <a:off x="5611250" y="2811850"/>
            <a:ext cx="3372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t>Bar plot month vs total rented bike count</a:t>
            </a:r>
            <a:endParaRPr sz="1300"/>
          </a:p>
        </p:txBody>
      </p:sp>
      <p:sp>
        <p:nvSpPr>
          <p:cNvPr id="125" name="Google Shape;125;p22"/>
          <p:cNvSpPr txBox="1"/>
          <p:nvPr/>
        </p:nvSpPr>
        <p:spPr>
          <a:xfrm>
            <a:off x="5611250" y="644750"/>
            <a:ext cx="321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Bar plot month vs rented bike count</a:t>
            </a:r>
            <a:endParaRPr/>
          </a:p>
        </p:txBody>
      </p:sp>
      <p:pic>
        <p:nvPicPr>
          <p:cNvPr id="126" name="Google Shape;126;p22"/>
          <p:cNvPicPr preferRelativeResize="0"/>
          <p:nvPr/>
        </p:nvPicPr>
        <p:blipFill>
          <a:blip r:embed="rId3">
            <a:alphaModFix/>
          </a:blip>
          <a:stretch>
            <a:fillRect/>
          </a:stretch>
        </p:blipFill>
        <p:spPr>
          <a:xfrm>
            <a:off x="4967200" y="1044950"/>
            <a:ext cx="3860350" cy="1766900"/>
          </a:xfrm>
          <a:prstGeom prst="rect">
            <a:avLst/>
          </a:prstGeom>
          <a:noFill/>
          <a:ln>
            <a:noFill/>
          </a:ln>
        </p:spPr>
      </p:pic>
      <p:pic>
        <p:nvPicPr>
          <p:cNvPr id="127" name="Google Shape;127;p22"/>
          <p:cNvPicPr preferRelativeResize="0"/>
          <p:nvPr/>
        </p:nvPicPr>
        <p:blipFill>
          <a:blip r:embed="rId4">
            <a:alphaModFix/>
          </a:blip>
          <a:stretch>
            <a:fillRect/>
          </a:stretch>
        </p:blipFill>
        <p:spPr>
          <a:xfrm>
            <a:off x="4959550" y="3196750"/>
            <a:ext cx="3860350" cy="1641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nvSpPr>
        <p:spPr>
          <a:xfrm>
            <a:off x="420700" y="298575"/>
            <a:ext cx="4546500" cy="50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dk1"/>
                </a:solidFill>
                <a:latin typeface="Montserrat"/>
                <a:ea typeface="Montserrat"/>
                <a:cs typeface="Montserrat"/>
                <a:sym typeface="Montserrat"/>
              </a:rPr>
              <a:t>Relationship between temperature and rented bike demand:</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lnSpc>
                <a:spcPct val="115000"/>
              </a:lnSpc>
              <a:spcBef>
                <a:spcPts val="600"/>
              </a:spcBef>
              <a:spcAft>
                <a:spcPts val="0"/>
              </a:spcAft>
              <a:buNone/>
            </a:pPr>
            <a:r>
              <a:rPr b="1" lang="en-GB" sz="1300">
                <a:solidFill>
                  <a:schemeClr val="accent2"/>
                </a:solidFill>
                <a:highlight>
                  <a:srgbClr val="FFFFFF"/>
                </a:highlight>
                <a:latin typeface="Montserrat"/>
                <a:ea typeface="Montserrat"/>
                <a:cs typeface="Montserrat"/>
                <a:sym typeface="Montserrat"/>
              </a:rPr>
              <a:t>Following are the relationship between temperature and demand of rental bike:</a:t>
            </a:r>
            <a:endParaRPr b="1" sz="1300">
              <a:solidFill>
                <a:schemeClr val="accent2"/>
              </a:solidFill>
              <a:highlight>
                <a:srgbClr val="FFFFFF"/>
              </a:highlight>
              <a:latin typeface="Montserrat"/>
              <a:ea typeface="Montserrat"/>
              <a:cs typeface="Montserrat"/>
              <a:sym typeface="Montserrat"/>
            </a:endParaRPr>
          </a:p>
          <a:p>
            <a:pPr indent="-311150" lvl="0" marL="457200" rtl="0" algn="l">
              <a:lnSpc>
                <a:spcPct val="115000"/>
              </a:lnSpc>
              <a:spcBef>
                <a:spcPts val="600"/>
              </a:spcBef>
              <a:spcAft>
                <a:spcPts val="0"/>
              </a:spcAft>
              <a:buClr>
                <a:schemeClr val="accent2"/>
              </a:buClr>
              <a:buSzPts val="1300"/>
              <a:buFont typeface="Montserrat"/>
              <a:buAutoNum type="arabicPeriod"/>
            </a:pPr>
            <a:r>
              <a:rPr b="1" lang="en-GB" sz="1300">
                <a:solidFill>
                  <a:schemeClr val="accent2"/>
                </a:solidFill>
                <a:highlight>
                  <a:srgbClr val="FFFFFF"/>
                </a:highlight>
                <a:latin typeface="Montserrat"/>
                <a:ea typeface="Montserrat"/>
                <a:cs typeface="Montserrat"/>
                <a:sym typeface="Montserrat"/>
              </a:rPr>
              <a:t>It can be seen that demand of bike increases with increase in temperature</a:t>
            </a:r>
            <a:endParaRPr b="1" sz="1300">
              <a:solidFill>
                <a:schemeClr val="accent2"/>
              </a:solidFill>
              <a:highlight>
                <a:srgbClr val="FFFFFF"/>
              </a:highlight>
              <a:latin typeface="Montserrat"/>
              <a:ea typeface="Montserrat"/>
              <a:cs typeface="Montserrat"/>
              <a:sym typeface="Montserrat"/>
            </a:endParaRPr>
          </a:p>
          <a:p>
            <a:pPr indent="-311150" lvl="0" marL="457200" rtl="0" algn="l">
              <a:lnSpc>
                <a:spcPct val="115000"/>
              </a:lnSpc>
              <a:spcBef>
                <a:spcPts val="0"/>
              </a:spcBef>
              <a:spcAft>
                <a:spcPts val="0"/>
              </a:spcAft>
              <a:buClr>
                <a:schemeClr val="accent2"/>
              </a:buClr>
              <a:buSzPts val="1300"/>
              <a:buFont typeface="Montserrat"/>
              <a:buAutoNum type="arabicPeriod"/>
            </a:pPr>
            <a:r>
              <a:rPr b="1" lang="en-GB" sz="1300">
                <a:solidFill>
                  <a:schemeClr val="accent2"/>
                </a:solidFill>
                <a:highlight>
                  <a:srgbClr val="FFFFFF"/>
                </a:highlight>
                <a:latin typeface="Montserrat"/>
                <a:ea typeface="Montserrat"/>
                <a:cs typeface="Montserrat"/>
                <a:sym typeface="Montserrat"/>
              </a:rPr>
              <a:t>When temperature is high demand for rental bike is more during evening.</a:t>
            </a:r>
            <a:endParaRPr b="1" sz="1300">
              <a:solidFill>
                <a:schemeClr val="accent2"/>
              </a:solidFill>
              <a:highlight>
                <a:srgbClr val="FFFFFF"/>
              </a:highlight>
              <a:latin typeface="Montserrat"/>
              <a:ea typeface="Montserrat"/>
              <a:cs typeface="Montserrat"/>
              <a:sym typeface="Montserrat"/>
            </a:endParaRPr>
          </a:p>
          <a:p>
            <a:pPr indent="-311150" lvl="0" marL="457200" rtl="0" algn="l">
              <a:lnSpc>
                <a:spcPct val="115000"/>
              </a:lnSpc>
              <a:spcBef>
                <a:spcPts val="0"/>
              </a:spcBef>
              <a:spcAft>
                <a:spcPts val="0"/>
              </a:spcAft>
              <a:buClr>
                <a:schemeClr val="accent2"/>
              </a:buClr>
              <a:buSzPts val="1300"/>
              <a:buFont typeface="Montserrat"/>
              <a:buAutoNum type="arabicPeriod"/>
            </a:pPr>
            <a:r>
              <a:rPr b="1" lang="en-GB" sz="1300">
                <a:solidFill>
                  <a:schemeClr val="accent2"/>
                </a:solidFill>
                <a:highlight>
                  <a:srgbClr val="FFFFFF"/>
                </a:highlight>
                <a:latin typeface="Montserrat"/>
                <a:ea typeface="Montserrat"/>
                <a:cs typeface="Montserrat"/>
                <a:sym typeface="Montserrat"/>
              </a:rPr>
              <a:t>When temperature is low demand for rental bike,during morning and night.</a:t>
            </a:r>
            <a:endParaRPr b="1">
              <a:solidFill>
                <a:schemeClr val="accent2"/>
              </a:solidFill>
              <a:highlight>
                <a:srgbClr val="FFFFFF"/>
              </a:highlight>
              <a:latin typeface="Montserrat"/>
              <a:ea typeface="Montserrat"/>
              <a:cs typeface="Montserrat"/>
              <a:sym typeface="Montserrat"/>
            </a:endParaRPr>
          </a:p>
          <a:p>
            <a:pPr indent="0" lvl="0" marL="0" marR="76200" rtl="0" algn="l">
              <a:lnSpc>
                <a:spcPct val="115000"/>
              </a:lnSpc>
              <a:spcBef>
                <a:spcPts val="1200"/>
              </a:spcBef>
              <a:spcAft>
                <a:spcPts val="0"/>
              </a:spcAft>
              <a:buNone/>
            </a:pPr>
            <a:r>
              <a:t/>
            </a:r>
            <a:endParaRPr b="1" sz="1300">
              <a:latin typeface="Montserrat"/>
              <a:ea typeface="Montserrat"/>
              <a:cs typeface="Montserrat"/>
              <a:sym typeface="Montserrat"/>
            </a:endParaRPr>
          </a:p>
          <a:p>
            <a:pPr indent="0" lvl="0" marL="0" marR="76200" rtl="0" algn="l">
              <a:lnSpc>
                <a:spcPct val="115000"/>
              </a:lnSpc>
              <a:spcBef>
                <a:spcPts val="1100"/>
              </a:spcBef>
              <a:spcAft>
                <a:spcPts val="0"/>
              </a:spcAft>
              <a:buNone/>
            </a:pPr>
            <a:r>
              <a:t/>
            </a:r>
            <a:endParaRPr b="1">
              <a:latin typeface="Montserrat"/>
              <a:ea typeface="Montserrat"/>
              <a:cs typeface="Montserrat"/>
              <a:sym typeface="Montserrat"/>
            </a:endParaRPr>
          </a:p>
          <a:p>
            <a:pPr indent="0" lvl="0" marL="0" marR="76200" rtl="0" algn="l">
              <a:lnSpc>
                <a:spcPct val="115000"/>
              </a:lnSpc>
              <a:spcBef>
                <a:spcPts val="1100"/>
              </a:spcBef>
              <a:spcAft>
                <a:spcPts val="0"/>
              </a:spcAft>
              <a:buNone/>
            </a:pPr>
            <a:r>
              <a:rPr b="1" lang="en-GB" sz="1300">
                <a:latin typeface="Montserrat"/>
                <a:ea typeface="Montserrat"/>
                <a:cs typeface="Montserrat"/>
                <a:sym typeface="Montserrat"/>
              </a:rPr>
              <a:t>Conclusion : The demand for bike is directly proportion to temperature.</a:t>
            </a:r>
            <a:endParaRPr b="1" sz="1300">
              <a:latin typeface="Montserrat"/>
              <a:ea typeface="Montserrat"/>
              <a:cs typeface="Montserrat"/>
              <a:sym typeface="Montserrat"/>
            </a:endParaRPr>
          </a:p>
          <a:p>
            <a:pPr indent="0" lvl="0" marL="0" marR="76200" rtl="0" algn="l">
              <a:lnSpc>
                <a:spcPct val="115000"/>
              </a:lnSpc>
              <a:spcBef>
                <a:spcPts val="1100"/>
              </a:spcBef>
              <a:spcAft>
                <a:spcPts val="0"/>
              </a:spcAft>
              <a:buNone/>
            </a:pPr>
            <a:r>
              <a:t/>
            </a:r>
            <a:endParaRPr b="1" sz="1200">
              <a:latin typeface="Montserrat"/>
              <a:ea typeface="Montserrat"/>
              <a:cs typeface="Montserrat"/>
              <a:sym typeface="Montserrat"/>
            </a:endParaRPr>
          </a:p>
          <a:p>
            <a:pPr indent="0" lvl="0" marL="457200" rtl="0" algn="l">
              <a:lnSpc>
                <a:spcPct val="115000"/>
              </a:lnSpc>
              <a:spcBef>
                <a:spcPts val="1100"/>
              </a:spcBef>
              <a:spcAft>
                <a:spcPts val="0"/>
              </a:spcAft>
              <a:buNone/>
            </a:pPr>
            <a:r>
              <a:t/>
            </a:r>
            <a:endParaRPr b="1">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p:txBody>
      </p:sp>
      <p:sp>
        <p:nvSpPr>
          <p:cNvPr id="133" name="Google Shape;133;p23"/>
          <p:cNvSpPr txBox="1"/>
          <p:nvPr/>
        </p:nvSpPr>
        <p:spPr>
          <a:xfrm>
            <a:off x="4967200" y="644750"/>
            <a:ext cx="3787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Scatter</a:t>
            </a:r>
            <a:r>
              <a:rPr lang="en-GB"/>
              <a:t> plot mean temperature vs mean r</a:t>
            </a:r>
            <a:r>
              <a:rPr lang="en-GB"/>
              <a:t>ented bike count according to month</a:t>
            </a:r>
            <a:endParaRPr/>
          </a:p>
        </p:txBody>
      </p:sp>
      <p:pic>
        <p:nvPicPr>
          <p:cNvPr id="134" name="Google Shape;134;p23"/>
          <p:cNvPicPr preferRelativeResize="0"/>
          <p:nvPr/>
        </p:nvPicPr>
        <p:blipFill>
          <a:blip r:embed="rId3">
            <a:alphaModFix/>
          </a:blip>
          <a:stretch>
            <a:fillRect/>
          </a:stretch>
        </p:blipFill>
        <p:spPr>
          <a:xfrm>
            <a:off x="4967199" y="1524750"/>
            <a:ext cx="3787899" cy="2522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nvSpPr>
        <p:spPr>
          <a:xfrm>
            <a:off x="420700" y="298575"/>
            <a:ext cx="8102100" cy="44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dk1"/>
                </a:solidFill>
                <a:latin typeface="Montserrat"/>
                <a:ea typeface="Montserrat"/>
                <a:cs typeface="Montserrat"/>
                <a:sym typeface="Montserrat"/>
              </a:rPr>
              <a:t>Preparation of dataset for modelling</a:t>
            </a:r>
            <a:r>
              <a:rPr b="1" lang="en-GB" sz="2000">
                <a:solidFill>
                  <a:schemeClr val="dk1"/>
                </a:solidFill>
                <a:latin typeface="Montserrat"/>
                <a:ea typeface="Montserrat"/>
                <a:cs typeface="Montserrat"/>
                <a:sym typeface="Montserrat"/>
              </a:rPr>
              <a:t>:</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GB" sz="2000">
                <a:solidFill>
                  <a:schemeClr val="dk1"/>
                </a:solidFill>
                <a:latin typeface="Montserrat"/>
                <a:ea typeface="Montserrat"/>
                <a:cs typeface="Montserrat"/>
                <a:sym typeface="Montserrat"/>
              </a:rPr>
              <a:t>Some of the important steps performed were:</a:t>
            </a:r>
            <a:endParaRPr b="1" sz="2000">
              <a:solidFill>
                <a:schemeClr val="dk1"/>
              </a:solidFill>
              <a:latin typeface="Montserrat"/>
              <a:ea typeface="Montserrat"/>
              <a:cs typeface="Montserrat"/>
              <a:sym typeface="Montserrat"/>
            </a:endParaRPr>
          </a:p>
          <a:p>
            <a:pPr indent="-311150" lvl="0" marL="457200" marR="76200" rtl="0" algn="l">
              <a:lnSpc>
                <a:spcPct val="115000"/>
              </a:lnSpc>
              <a:spcBef>
                <a:spcPts val="1100"/>
              </a:spcBef>
              <a:spcAft>
                <a:spcPts val="0"/>
              </a:spcAft>
              <a:buSzPts val="1300"/>
              <a:buFont typeface="Montserrat"/>
              <a:buAutoNum type="arabicPeriod"/>
            </a:pPr>
            <a:r>
              <a:rPr b="1" lang="en-GB" sz="1300">
                <a:latin typeface="Montserrat"/>
                <a:ea typeface="Montserrat"/>
                <a:cs typeface="Montserrat"/>
                <a:sym typeface="Montserrat"/>
              </a:rPr>
              <a:t>Separation of dependent variable and independent variable</a:t>
            </a:r>
            <a:endParaRPr b="1" sz="1300">
              <a:latin typeface="Montserrat"/>
              <a:ea typeface="Montserrat"/>
              <a:cs typeface="Montserrat"/>
              <a:sym typeface="Montserrat"/>
            </a:endParaRPr>
          </a:p>
          <a:p>
            <a:pPr indent="-311150" lvl="0" marL="457200" marR="76200" rtl="0" algn="l">
              <a:lnSpc>
                <a:spcPct val="115000"/>
              </a:lnSpc>
              <a:spcBef>
                <a:spcPts val="0"/>
              </a:spcBef>
              <a:spcAft>
                <a:spcPts val="0"/>
              </a:spcAft>
              <a:buSzPts val="1300"/>
              <a:buFont typeface="Montserrat"/>
              <a:buAutoNum type="arabicPeriod"/>
            </a:pPr>
            <a:r>
              <a:rPr b="1" lang="en-GB" sz="1300">
                <a:latin typeface="Montserrat"/>
                <a:ea typeface="Montserrat"/>
                <a:cs typeface="Montserrat"/>
                <a:sym typeface="Montserrat"/>
              </a:rPr>
              <a:t>Log transformation of dependent variable</a:t>
            </a:r>
            <a:endParaRPr b="1" sz="1300">
              <a:latin typeface="Montserrat"/>
              <a:ea typeface="Montserrat"/>
              <a:cs typeface="Montserrat"/>
              <a:sym typeface="Montserrat"/>
            </a:endParaRPr>
          </a:p>
          <a:p>
            <a:pPr indent="-311150" lvl="0" marL="457200" marR="76200" rtl="0" algn="l">
              <a:lnSpc>
                <a:spcPct val="115000"/>
              </a:lnSpc>
              <a:spcBef>
                <a:spcPts val="0"/>
              </a:spcBef>
              <a:spcAft>
                <a:spcPts val="0"/>
              </a:spcAft>
              <a:buSzPts val="1300"/>
              <a:buFont typeface="Montserrat"/>
              <a:buChar char="●"/>
            </a:pPr>
            <a:r>
              <a:rPr b="1" lang="en-GB" sz="1300">
                <a:latin typeface="Montserrat"/>
                <a:ea typeface="Montserrat"/>
                <a:cs typeface="Montserrat"/>
                <a:sym typeface="Montserrat"/>
              </a:rPr>
              <a:t>Log transformation (94 %) giving better accuracy than Yeo Johnson transformation (83. 5%)</a:t>
            </a:r>
            <a:endParaRPr b="1" sz="1300">
              <a:latin typeface="Montserrat"/>
              <a:ea typeface="Montserrat"/>
              <a:cs typeface="Montserrat"/>
              <a:sym typeface="Montserrat"/>
            </a:endParaRPr>
          </a:p>
          <a:p>
            <a:pPr indent="0" lvl="0" marL="457200" rtl="0" algn="l">
              <a:lnSpc>
                <a:spcPct val="115000"/>
              </a:lnSpc>
              <a:spcBef>
                <a:spcPts val="1100"/>
              </a:spcBef>
              <a:spcAft>
                <a:spcPts val="0"/>
              </a:spcAft>
              <a:buNone/>
            </a:pPr>
            <a:r>
              <a:t/>
            </a:r>
            <a:endParaRPr b="1">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p:txBody>
      </p:sp>
      <p:pic>
        <p:nvPicPr>
          <p:cNvPr id="140" name="Google Shape;140;p24"/>
          <p:cNvPicPr preferRelativeResize="0"/>
          <p:nvPr/>
        </p:nvPicPr>
        <p:blipFill>
          <a:blip r:embed="rId3">
            <a:alphaModFix/>
          </a:blip>
          <a:stretch>
            <a:fillRect/>
          </a:stretch>
        </p:blipFill>
        <p:spPr>
          <a:xfrm>
            <a:off x="4797075" y="2483525"/>
            <a:ext cx="3352800" cy="2232475"/>
          </a:xfrm>
          <a:prstGeom prst="rect">
            <a:avLst/>
          </a:prstGeom>
          <a:noFill/>
          <a:ln>
            <a:noFill/>
          </a:ln>
        </p:spPr>
      </p:pic>
      <p:pic>
        <p:nvPicPr>
          <p:cNvPr id="141" name="Google Shape;141;p24"/>
          <p:cNvPicPr preferRelativeResize="0"/>
          <p:nvPr/>
        </p:nvPicPr>
        <p:blipFill>
          <a:blip r:embed="rId4">
            <a:alphaModFix/>
          </a:blip>
          <a:stretch>
            <a:fillRect/>
          </a:stretch>
        </p:blipFill>
        <p:spPr>
          <a:xfrm>
            <a:off x="698575" y="2483525"/>
            <a:ext cx="3352800" cy="2232475"/>
          </a:xfrm>
          <a:prstGeom prst="rect">
            <a:avLst/>
          </a:prstGeom>
          <a:noFill/>
          <a:ln>
            <a:noFill/>
          </a:ln>
        </p:spPr>
      </p:pic>
      <p:sp>
        <p:nvSpPr>
          <p:cNvPr id="142" name="Google Shape;142;p24"/>
          <p:cNvSpPr txBox="1"/>
          <p:nvPr/>
        </p:nvSpPr>
        <p:spPr>
          <a:xfrm>
            <a:off x="488575" y="4716000"/>
            <a:ext cx="356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Distribution before log transformation</a:t>
            </a:r>
            <a:endParaRPr/>
          </a:p>
        </p:txBody>
      </p:sp>
      <p:sp>
        <p:nvSpPr>
          <p:cNvPr id="143" name="Google Shape;143;p24"/>
          <p:cNvSpPr txBox="1"/>
          <p:nvPr/>
        </p:nvSpPr>
        <p:spPr>
          <a:xfrm>
            <a:off x="4797075" y="4716000"/>
            <a:ext cx="356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Distribution after log transformation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nvSpPr>
        <p:spPr>
          <a:xfrm>
            <a:off x="420700" y="298575"/>
            <a:ext cx="8102100" cy="44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dk1"/>
                </a:solidFill>
                <a:latin typeface="Montserrat"/>
                <a:ea typeface="Montserrat"/>
                <a:cs typeface="Montserrat"/>
                <a:sym typeface="Montserrat"/>
              </a:rPr>
              <a:t>Preparation of dataset for modelling (Contd.):</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GB" sz="2000">
                <a:solidFill>
                  <a:schemeClr val="dk1"/>
                </a:solidFill>
                <a:latin typeface="Montserrat"/>
                <a:ea typeface="Montserrat"/>
                <a:cs typeface="Montserrat"/>
                <a:sym typeface="Montserrat"/>
              </a:rPr>
              <a:t>Some of the important steps performed were:</a:t>
            </a:r>
            <a:endParaRPr b="1" sz="2000">
              <a:solidFill>
                <a:schemeClr val="dk1"/>
              </a:solidFill>
              <a:latin typeface="Montserrat"/>
              <a:ea typeface="Montserrat"/>
              <a:cs typeface="Montserrat"/>
              <a:sym typeface="Montserrat"/>
            </a:endParaRPr>
          </a:p>
          <a:p>
            <a:pPr indent="-323850" lvl="0" marL="457200" marR="76200" rtl="0" algn="l">
              <a:lnSpc>
                <a:spcPct val="115000"/>
              </a:lnSpc>
              <a:spcBef>
                <a:spcPts val="1100"/>
              </a:spcBef>
              <a:spcAft>
                <a:spcPts val="0"/>
              </a:spcAft>
              <a:buSzPts val="1500"/>
              <a:buFont typeface="Montserrat"/>
              <a:buChar char="●"/>
            </a:pPr>
            <a:r>
              <a:rPr b="1" lang="en-GB" sz="1500">
                <a:latin typeface="Montserrat"/>
                <a:ea typeface="Montserrat"/>
                <a:cs typeface="Montserrat"/>
                <a:sym typeface="Montserrat"/>
              </a:rPr>
              <a:t>Train Test split of dataset in 4:1 among test and train set</a:t>
            </a:r>
            <a:endParaRPr b="1" sz="1500">
              <a:latin typeface="Montserrat"/>
              <a:ea typeface="Montserrat"/>
              <a:cs typeface="Montserrat"/>
              <a:sym typeface="Montserrat"/>
            </a:endParaRPr>
          </a:p>
          <a:p>
            <a:pPr indent="0" lvl="0" marL="914400" marR="76200" rtl="0" algn="l">
              <a:lnSpc>
                <a:spcPct val="115000"/>
              </a:lnSpc>
              <a:spcBef>
                <a:spcPts val="1100"/>
              </a:spcBef>
              <a:spcAft>
                <a:spcPts val="0"/>
              </a:spcAft>
              <a:buNone/>
            </a:pPr>
            <a:r>
              <a:rPr b="1" lang="en-GB" sz="1500">
                <a:latin typeface="Montserrat"/>
                <a:ea typeface="Montserrat"/>
                <a:cs typeface="Montserrat"/>
                <a:sym typeface="Montserrat"/>
              </a:rPr>
              <a:t>Shape of dataset consisting independent variable after split</a:t>
            </a:r>
            <a:endParaRPr b="1" sz="1500">
              <a:latin typeface="Montserrat"/>
              <a:ea typeface="Montserrat"/>
              <a:cs typeface="Montserrat"/>
              <a:sym typeface="Montserrat"/>
            </a:endParaRPr>
          </a:p>
          <a:p>
            <a:pPr indent="0" lvl="0" marL="914400" marR="76200" rtl="0" algn="l">
              <a:lnSpc>
                <a:spcPct val="115000"/>
              </a:lnSpc>
              <a:spcBef>
                <a:spcPts val="1100"/>
              </a:spcBef>
              <a:spcAft>
                <a:spcPts val="0"/>
              </a:spcAft>
              <a:buNone/>
            </a:pPr>
            <a:r>
              <a:rPr b="1" lang="en-GB" sz="1300">
                <a:latin typeface="Montserrat"/>
                <a:ea typeface="Montserrat"/>
                <a:cs typeface="Montserrat"/>
                <a:sym typeface="Montserrat"/>
              </a:rPr>
              <a:t>Train set = </a:t>
            </a:r>
            <a:r>
              <a:rPr b="1" lang="en-GB" sz="1300">
                <a:solidFill>
                  <a:schemeClr val="accent2"/>
                </a:solidFill>
                <a:highlight>
                  <a:srgbClr val="FFFFFF"/>
                </a:highlight>
                <a:latin typeface="Montserrat"/>
                <a:ea typeface="Montserrat"/>
                <a:cs typeface="Montserrat"/>
                <a:sym typeface="Montserrat"/>
              </a:rPr>
              <a:t>(5472, 86)</a:t>
            </a:r>
            <a:endParaRPr b="1" sz="1300">
              <a:solidFill>
                <a:schemeClr val="accent2"/>
              </a:solidFill>
              <a:highlight>
                <a:srgbClr val="FFFFFF"/>
              </a:highlight>
              <a:latin typeface="Montserrat"/>
              <a:ea typeface="Montserrat"/>
              <a:cs typeface="Montserrat"/>
              <a:sym typeface="Montserrat"/>
            </a:endParaRPr>
          </a:p>
          <a:p>
            <a:pPr indent="0" lvl="0" marL="914400" marR="76200" rtl="0" algn="l">
              <a:lnSpc>
                <a:spcPct val="115000"/>
              </a:lnSpc>
              <a:spcBef>
                <a:spcPts val="1100"/>
              </a:spcBef>
              <a:spcAft>
                <a:spcPts val="0"/>
              </a:spcAft>
              <a:buNone/>
            </a:pPr>
            <a:r>
              <a:rPr b="1" lang="en-GB" sz="1300">
                <a:solidFill>
                  <a:schemeClr val="accent2"/>
                </a:solidFill>
                <a:highlight>
                  <a:srgbClr val="FFFFFF"/>
                </a:highlight>
                <a:latin typeface="Montserrat"/>
                <a:ea typeface="Montserrat"/>
                <a:cs typeface="Montserrat"/>
                <a:sym typeface="Montserrat"/>
              </a:rPr>
              <a:t>Test Set = (1369, 86)</a:t>
            </a:r>
            <a:endParaRPr b="1" sz="1300">
              <a:solidFill>
                <a:schemeClr val="accent2"/>
              </a:solidFill>
              <a:highlight>
                <a:srgbClr val="FFFFFF"/>
              </a:highlight>
              <a:latin typeface="Montserrat"/>
              <a:ea typeface="Montserrat"/>
              <a:cs typeface="Montserrat"/>
              <a:sym typeface="Montserrat"/>
            </a:endParaRPr>
          </a:p>
          <a:p>
            <a:pPr indent="0" lvl="0" marL="914400" marR="76200" rtl="0" algn="l">
              <a:lnSpc>
                <a:spcPct val="115000"/>
              </a:lnSpc>
              <a:spcBef>
                <a:spcPts val="1100"/>
              </a:spcBef>
              <a:spcAft>
                <a:spcPts val="0"/>
              </a:spcAft>
              <a:buNone/>
            </a:pPr>
            <a:r>
              <a:rPr b="1" lang="en-GB" sz="1300">
                <a:solidFill>
                  <a:schemeClr val="accent2"/>
                </a:solidFill>
                <a:highlight>
                  <a:srgbClr val="FFFFFF"/>
                </a:highlight>
                <a:latin typeface="Montserrat"/>
                <a:ea typeface="Montserrat"/>
                <a:cs typeface="Montserrat"/>
                <a:sym typeface="Montserrat"/>
              </a:rPr>
              <a:t>Shape of dataset cosisting dependent variable after split</a:t>
            </a:r>
            <a:endParaRPr b="1" sz="1300">
              <a:solidFill>
                <a:schemeClr val="accent2"/>
              </a:solidFill>
              <a:highlight>
                <a:srgbClr val="FFFFFF"/>
              </a:highlight>
              <a:latin typeface="Montserrat"/>
              <a:ea typeface="Montserrat"/>
              <a:cs typeface="Montserrat"/>
              <a:sym typeface="Montserrat"/>
            </a:endParaRPr>
          </a:p>
          <a:p>
            <a:pPr indent="0" lvl="0" marL="914400" marR="76200" rtl="0" algn="l">
              <a:lnSpc>
                <a:spcPct val="115000"/>
              </a:lnSpc>
              <a:spcBef>
                <a:spcPts val="1100"/>
              </a:spcBef>
              <a:spcAft>
                <a:spcPts val="0"/>
              </a:spcAft>
              <a:buNone/>
            </a:pPr>
            <a:r>
              <a:rPr b="1" lang="en-GB" sz="1300">
                <a:solidFill>
                  <a:schemeClr val="accent2"/>
                </a:solidFill>
                <a:highlight>
                  <a:srgbClr val="FFFFFF"/>
                </a:highlight>
                <a:latin typeface="Montserrat"/>
                <a:ea typeface="Montserrat"/>
                <a:cs typeface="Montserrat"/>
                <a:sym typeface="Montserrat"/>
              </a:rPr>
              <a:t>Train set =(5472,1)</a:t>
            </a:r>
            <a:endParaRPr b="1" sz="1300">
              <a:solidFill>
                <a:schemeClr val="accent2"/>
              </a:solidFill>
              <a:highlight>
                <a:srgbClr val="FFFFFF"/>
              </a:highlight>
              <a:latin typeface="Montserrat"/>
              <a:ea typeface="Montserrat"/>
              <a:cs typeface="Montserrat"/>
              <a:sym typeface="Montserrat"/>
            </a:endParaRPr>
          </a:p>
          <a:p>
            <a:pPr indent="0" lvl="0" marL="914400" marR="76200" rtl="0" algn="l">
              <a:lnSpc>
                <a:spcPct val="115000"/>
              </a:lnSpc>
              <a:spcBef>
                <a:spcPts val="1100"/>
              </a:spcBef>
              <a:spcAft>
                <a:spcPts val="0"/>
              </a:spcAft>
              <a:buNone/>
            </a:pPr>
            <a:r>
              <a:rPr b="1" lang="en-GB" sz="1300">
                <a:solidFill>
                  <a:schemeClr val="accent2"/>
                </a:solidFill>
                <a:highlight>
                  <a:srgbClr val="FFFFFF"/>
                </a:highlight>
                <a:latin typeface="Montserrat"/>
                <a:ea typeface="Montserrat"/>
                <a:cs typeface="Montserrat"/>
                <a:sym typeface="Montserrat"/>
              </a:rPr>
              <a:t>Test set = (1369,1)</a:t>
            </a:r>
            <a:endParaRPr b="1" sz="1300">
              <a:solidFill>
                <a:schemeClr val="accent2"/>
              </a:solidFill>
              <a:highlight>
                <a:srgbClr val="FFFFFF"/>
              </a:highlight>
              <a:latin typeface="Montserrat"/>
              <a:ea typeface="Montserrat"/>
              <a:cs typeface="Montserrat"/>
              <a:sym typeface="Montserrat"/>
            </a:endParaRPr>
          </a:p>
          <a:p>
            <a:pPr indent="-311150" lvl="0" marL="457200" marR="76200" rtl="0" algn="l">
              <a:lnSpc>
                <a:spcPct val="115000"/>
              </a:lnSpc>
              <a:spcBef>
                <a:spcPts val="1100"/>
              </a:spcBef>
              <a:spcAft>
                <a:spcPts val="0"/>
              </a:spcAft>
              <a:buClr>
                <a:schemeClr val="accent2"/>
              </a:buClr>
              <a:buSzPts val="1300"/>
              <a:buFont typeface="Montserrat"/>
              <a:buChar char="●"/>
            </a:pPr>
            <a:r>
              <a:rPr b="1" lang="en-GB" sz="1500">
                <a:solidFill>
                  <a:schemeClr val="accent2"/>
                </a:solidFill>
                <a:highlight>
                  <a:srgbClr val="FFFFFF"/>
                </a:highlight>
                <a:latin typeface="Montserrat"/>
                <a:ea typeface="Montserrat"/>
                <a:cs typeface="Montserrat"/>
                <a:sym typeface="Montserrat"/>
              </a:rPr>
              <a:t>Scaling of features using MinMaxScaler() </a:t>
            </a:r>
            <a:r>
              <a:rPr b="1" lang="en-GB" sz="1300">
                <a:solidFill>
                  <a:schemeClr val="accent2"/>
                </a:solidFill>
                <a:highlight>
                  <a:srgbClr val="FFFFFF"/>
                </a:highlight>
                <a:latin typeface="Montserrat"/>
                <a:ea typeface="Montserrat"/>
                <a:cs typeface="Montserrat"/>
                <a:sym typeface="Montserrat"/>
              </a:rPr>
              <a:t>.</a:t>
            </a:r>
            <a:endParaRPr b="1" sz="1300">
              <a:solidFill>
                <a:schemeClr val="accent2"/>
              </a:solidFill>
              <a:highlight>
                <a:srgbClr val="FFFFFF"/>
              </a:highlight>
              <a:latin typeface="Montserrat"/>
              <a:ea typeface="Montserrat"/>
              <a:cs typeface="Montserrat"/>
              <a:sym typeface="Montserrat"/>
            </a:endParaRPr>
          </a:p>
          <a:p>
            <a:pPr indent="0" lvl="0" marL="0" rtl="0" algn="l">
              <a:spcBef>
                <a:spcPts val="110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nvSpPr>
        <p:spPr>
          <a:xfrm>
            <a:off x="420700" y="298575"/>
            <a:ext cx="8115600" cy="46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dk1"/>
                </a:solidFill>
                <a:latin typeface="Montserrat"/>
                <a:ea typeface="Montserrat"/>
                <a:cs typeface="Montserrat"/>
                <a:sym typeface="Montserrat"/>
              </a:rPr>
              <a:t>Prediction</a:t>
            </a:r>
            <a:r>
              <a:rPr b="1" lang="en-GB" sz="2000">
                <a:solidFill>
                  <a:schemeClr val="dk1"/>
                </a:solidFill>
                <a:latin typeface="Montserrat"/>
                <a:ea typeface="Montserrat"/>
                <a:cs typeface="Montserrat"/>
                <a:sym typeface="Montserrat"/>
              </a:rPr>
              <a:t> of rental bike demand using various ML model (Application of models):</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355600" lvl="0" marL="457200" rtl="0" algn="l">
              <a:spcBef>
                <a:spcPts val="0"/>
              </a:spcBef>
              <a:spcAft>
                <a:spcPts val="0"/>
              </a:spcAft>
              <a:buClr>
                <a:schemeClr val="lt1"/>
              </a:buClr>
              <a:buSzPts val="2000"/>
              <a:buFont typeface="Montserrat"/>
              <a:buAutoNum type="arabicPeriod"/>
            </a:pPr>
            <a:r>
              <a:rPr b="1" lang="en-GB" sz="2000">
                <a:solidFill>
                  <a:schemeClr val="lt1"/>
                </a:solidFill>
                <a:latin typeface="Montserrat"/>
                <a:ea typeface="Montserrat"/>
                <a:cs typeface="Montserrat"/>
                <a:sym typeface="Montserrat"/>
              </a:rPr>
              <a:t>Linear regression model (baseline model):</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rPr b="1" lang="en-GB" sz="2000">
                <a:solidFill>
                  <a:schemeClr val="lt1"/>
                </a:solidFill>
                <a:latin typeface="Montserrat"/>
                <a:ea typeface="Montserrat"/>
                <a:cs typeface="Montserrat"/>
                <a:sym typeface="Montserrat"/>
              </a:rPr>
              <a:t>Results:</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0" marR="76200" rtl="0" algn="l">
              <a:lnSpc>
                <a:spcPct val="115000"/>
              </a:lnSpc>
              <a:spcBef>
                <a:spcPts val="1100"/>
              </a:spcBef>
              <a:spcAft>
                <a:spcPts val="0"/>
              </a:spcAft>
              <a:buNone/>
            </a:pPr>
            <a:r>
              <a:t/>
            </a:r>
            <a:endParaRPr b="1" sz="1200">
              <a:latin typeface="Montserrat"/>
              <a:ea typeface="Montserrat"/>
              <a:cs typeface="Montserrat"/>
              <a:sym typeface="Montserrat"/>
            </a:endParaRPr>
          </a:p>
          <a:p>
            <a:pPr indent="0" lvl="0" marL="457200" rtl="0" algn="l">
              <a:lnSpc>
                <a:spcPct val="115000"/>
              </a:lnSpc>
              <a:spcBef>
                <a:spcPts val="1100"/>
              </a:spcBef>
              <a:spcAft>
                <a:spcPts val="0"/>
              </a:spcAft>
              <a:buNone/>
            </a:pPr>
            <a:r>
              <a:t/>
            </a:r>
            <a:endParaRPr b="1">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p:txBody>
      </p:sp>
      <p:graphicFrame>
        <p:nvGraphicFramePr>
          <p:cNvPr id="154" name="Google Shape;154;p26"/>
          <p:cNvGraphicFramePr/>
          <p:nvPr/>
        </p:nvGraphicFramePr>
        <p:xfrm>
          <a:off x="420725" y="2571750"/>
          <a:ext cx="3000000" cy="3000000"/>
        </p:xfrm>
        <a:graphic>
          <a:graphicData uri="http://schemas.openxmlformats.org/drawingml/2006/table">
            <a:tbl>
              <a:tblPr>
                <a:noFill/>
                <a:tableStyleId>{A7291BA6-6A6C-477A-B5B3-324B8FE8CBF2}</a:tableStyleId>
              </a:tblPr>
              <a:tblGrid>
                <a:gridCol w="1074950"/>
                <a:gridCol w="1074950"/>
                <a:gridCol w="986475"/>
                <a:gridCol w="1170275"/>
                <a:gridCol w="1523025"/>
                <a:gridCol w="1378250"/>
                <a:gridCol w="1226575"/>
              </a:tblGrid>
              <a:tr h="822925">
                <a:tc>
                  <a:txBody>
                    <a:bodyPr/>
                    <a:lstStyle/>
                    <a:p>
                      <a:pPr indent="3600" lvl="0" marL="0" rtl="0" algn="l">
                        <a:spcBef>
                          <a:spcPts val="0"/>
                        </a:spcBef>
                        <a:spcAft>
                          <a:spcPts val="0"/>
                        </a:spcAft>
                        <a:buNone/>
                      </a:pPr>
                      <a:r>
                        <a:rPr lang="en-GB">
                          <a:solidFill>
                            <a:schemeClr val="accent2"/>
                          </a:solidFill>
                          <a:highlight>
                            <a:srgbClr val="FFFFFF"/>
                          </a:highlight>
                        </a:rPr>
                        <a:t>Accuracy score</a:t>
                      </a:r>
                      <a:endParaRPr/>
                    </a:p>
                  </a:txBody>
                  <a:tcPr marT="91425" marB="91425" marR="91425" marL="91425"/>
                </a:tc>
                <a:tc>
                  <a:txBody>
                    <a:bodyPr/>
                    <a:lstStyle/>
                    <a:p>
                      <a:pPr indent="0" lvl="0" marL="0" rtl="0" algn="l">
                        <a:spcBef>
                          <a:spcPts val="0"/>
                        </a:spcBef>
                        <a:spcAft>
                          <a:spcPts val="0"/>
                        </a:spcAft>
                        <a:buNone/>
                      </a:pPr>
                      <a:r>
                        <a:rPr lang="en-GB"/>
                        <a:t>MSE</a:t>
                      </a:r>
                      <a:endParaRPr/>
                    </a:p>
                  </a:txBody>
                  <a:tcPr marT="91425" marB="91425" marR="91425" marL="91425"/>
                </a:tc>
                <a:tc>
                  <a:txBody>
                    <a:bodyPr/>
                    <a:lstStyle/>
                    <a:p>
                      <a:pPr indent="0" lvl="0" marL="0" rtl="0" algn="l">
                        <a:spcBef>
                          <a:spcPts val="0"/>
                        </a:spcBef>
                        <a:spcAft>
                          <a:spcPts val="0"/>
                        </a:spcAft>
                        <a:buNone/>
                      </a:pPr>
                      <a:r>
                        <a:rPr lang="en-GB"/>
                        <a:t>RMSE</a:t>
                      </a:r>
                      <a:endParaRPr/>
                    </a:p>
                  </a:txBody>
                  <a:tcPr marT="91425" marB="91425" marR="91425" marL="91425"/>
                </a:tc>
                <a:tc>
                  <a:txBody>
                    <a:bodyPr/>
                    <a:lstStyle/>
                    <a:p>
                      <a:pPr indent="0" lvl="0" marL="0" rtl="0" algn="l">
                        <a:spcBef>
                          <a:spcPts val="0"/>
                        </a:spcBef>
                        <a:spcAft>
                          <a:spcPts val="0"/>
                        </a:spcAft>
                        <a:buNone/>
                      </a:pPr>
                      <a:r>
                        <a:rPr lang="en-GB"/>
                        <a:t>Model score</a:t>
                      </a:r>
                      <a:endParaRPr/>
                    </a:p>
                    <a:p>
                      <a:pPr indent="0" lvl="0" marL="0" rtl="0" algn="l">
                        <a:spcBef>
                          <a:spcPts val="0"/>
                        </a:spcBef>
                        <a:spcAft>
                          <a:spcPts val="0"/>
                        </a:spcAft>
                        <a:buNone/>
                      </a:pPr>
                      <a:r>
                        <a:rPr lang="en-GB"/>
                        <a:t>(train set)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Model Score(test set)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R2 Score</a:t>
                      </a:r>
                      <a:endParaRPr/>
                    </a:p>
                  </a:txBody>
                  <a:tcPr marT="91425" marB="91425" marR="91425" marL="91425"/>
                </a:tc>
                <a:tc>
                  <a:txBody>
                    <a:bodyPr/>
                    <a:lstStyle/>
                    <a:p>
                      <a:pPr indent="0" lvl="0" marL="0" rtl="0" algn="l">
                        <a:spcBef>
                          <a:spcPts val="0"/>
                        </a:spcBef>
                        <a:spcAft>
                          <a:spcPts val="0"/>
                        </a:spcAft>
                        <a:buNone/>
                      </a:pPr>
                      <a:r>
                        <a:rPr lang="en-GB"/>
                        <a:t>Adjusted R2 score</a:t>
                      </a:r>
                      <a:endParaRPr/>
                    </a:p>
                  </a:txBody>
                  <a:tcPr marT="91425" marB="91425" marR="91425" marL="91425"/>
                </a:tc>
              </a:tr>
              <a:tr h="731500">
                <a:tc>
                  <a:txBody>
                    <a:bodyPr/>
                    <a:lstStyle/>
                    <a:p>
                      <a:pPr indent="3600" lvl="0" marL="0" rtl="0" algn="l">
                        <a:spcBef>
                          <a:spcPts val="0"/>
                        </a:spcBef>
                        <a:spcAft>
                          <a:spcPts val="0"/>
                        </a:spcAft>
                        <a:buNone/>
                      </a:pPr>
                      <a:r>
                        <a:rPr b="1" lang="en-GB" sz="1800">
                          <a:solidFill>
                            <a:schemeClr val="accent2"/>
                          </a:solidFill>
                          <a:highlight>
                            <a:srgbClr val="FFFFFF"/>
                          </a:highlight>
                        </a:rPr>
                        <a:t>90.22%</a:t>
                      </a:r>
                      <a:endParaRPr b="1" sz="1800">
                        <a:solidFill>
                          <a:schemeClr val="accent2"/>
                        </a:solidFill>
                        <a:highlight>
                          <a:srgbClr val="FFFFFF"/>
                        </a:highlight>
                      </a:endParaRPr>
                    </a:p>
                  </a:txBody>
                  <a:tcPr marT="91425" marB="91425" marR="91425" marL="91425"/>
                </a:tc>
                <a:tc>
                  <a:txBody>
                    <a:bodyPr/>
                    <a:lstStyle/>
                    <a:p>
                      <a:pPr indent="3600" lvl="0" marL="0" rtl="0" algn="l">
                        <a:spcBef>
                          <a:spcPts val="0"/>
                        </a:spcBef>
                        <a:spcAft>
                          <a:spcPts val="0"/>
                        </a:spcAft>
                        <a:buNone/>
                      </a:pPr>
                      <a:r>
                        <a:rPr lang="en-GB" sz="1800"/>
                        <a:t>0.214</a:t>
                      </a:r>
                      <a:endParaRPr sz="1800"/>
                    </a:p>
                  </a:txBody>
                  <a:tcPr marT="91425" marB="91425" marR="91425" marL="91425"/>
                </a:tc>
                <a:tc>
                  <a:txBody>
                    <a:bodyPr/>
                    <a:lstStyle/>
                    <a:p>
                      <a:pPr indent="3600" lvl="0" marL="0" rtl="0" algn="l">
                        <a:spcBef>
                          <a:spcPts val="0"/>
                        </a:spcBef>
                        <a:spcAft>
                          <a:spcPts val="0"/>
                        </a:spcAft>
                        <a:buNone/>
                      </a:pPr>
                      <a:r>
                        <a:rPr lang="en-GB" sz="1800"/>
                        <a:t>0.462</a:t>
                      </a:r>
                      <a:endParaRPr sz="1800"/>
                    </a:p>
                  </a:txBody>
                  <a:tcPr marT="91425" marB="91425" marR="91425" marL="91425">
                    <a:lnR cap="flat" cmpd="sng" w="9525">
                      <a:solidFill>
                        <a:srgbClr val="9E9E9E"/>
                      </a:solidFill>
                      <a:prstDash val="solid"/>
                      <a:round/>
                      <a:headEnd len="sm" w="sm" type="none"/>
                      <a:tailEnd len="sm" w="sm" type="none"/>
                    </a:lnR>
                  </a:tcPr>
                </a:tc>
                <a:tc>
                  <a:txBody>
                    <a:bodyPr/>
                    <a:lstStyle/>
                    <a:p>
                      <a:pPr indent="3600" lvl="0" marL="0" rtl="0" algn="l">
                        <a:spcBef>
                          <a:spcPts val="0"/>
                        </a:spcBef>
                        <a:spcAft>
                          <a:spcPts val="0"/>
                        </a:spcAft>
                        <a:buNone/>
                      </a:pPr>
                      <a:r>
                        <a:rPr lang="en-GB" sz="1800">
                          <a:solidFill>
                            <a:schemeClr val="accent2"/>
                          </a:solidFill>
                          <a:highlight>
                            <a:srgbClr val="FFFFFF"/>
                          </a:highlight>
                        </a:rPr>
                        <a:t>90.43</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600" lvl="0" marL="0" rtl="0" algn="l">
                        <a:spcBef>
                          <a:spcPts val="0"/>
                        </a:spcBef>
                        <a:spcAft>
                          <a:spcPts val="0"/>
                        </a:spcAft>
                        <a:buNone/>
                      </a:pPr>
                      <a:r>
                        <a:rPr lang="en-GB" sz="1800">
                          <a:solidFill>
                            <a:schemeClr val="accent2"/>
                          </a:solidFill>
                          <a:highlight>
                            <a:srgbClr val="FFFFFF"/>
                          </a:highlight>
                        </a:rPr>
                        <a:t>90.83</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600" lvl="0" marL="0" rtl="0" algn="l">
                        <a:spcBef>
                          <a:spcPts val="0"/>
                        </a:spcBef>
                        <a:spcAft>
                          <a:spcPts val="0"/>
                        </a:spcAft>
                        <a:buNone/>
                      </a:pPr>
                      <a:r>
                        <a:rPr b="1" lang="en-GB" sz="1800"/>
                        <a:t>90.83</a:t>
                      </a:r>
                      <a:endParaRPr b="1" sz="1800"/>
                    </a:p>
                  </a:txBody>
                  <a:tcPr marT="91425" marB="91425" marR="91425" marL="91425">
                    <a:lnL cap="flat" cmpd="sng" w="9525">
                      <a:solidFill>
                        <a:srgbClr val="9E9E9E"/>
                      </a:solidFill>
                      <a:prstDash val="solid"/>
                      <a:round/>
                      <a:headEnd len="sm" w="sm" type="none"/>
                      <a:tailEnd len="sm" w="sm" type="none"/>
                    </a:lnL>
                  </a:tcPr>
                </a:tc>
                <a:tc>
                  <a:txBody>
                    <a:bodyPr/>
                    <a:lstStyle/>
                    <a:p>
                      <a:pPr indent="3600" lvl="0" marL="0" rtl="0" algn="l">
                        <a:spcBef>
                          <a:spcPts val="0"/>
                        </a:spcBef>
                        <a:spcAft>
                          <a:spcPts val="0"/>
                        </a:spcAft>
                        <a:buNone/>
                      </a:pPr>
                      <a:r>
                        <a:rPr b="1" lang="en-GB" sz="1800"/>
                        <a:t>90.22</a:t>
                      </a:r>
                      <a:endParaRPr b="1" sz="18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nvSpPr>
        <p:spPr>
          <a:xfrm>
            <a:off x="420700" y="298575"/>
            <a:ext cx="8115600" cy="46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dk1"/>
                </a:solidFill>
                <a:latin typeface="Montserrat"/>
                <a:ea typeface="Montserrat"/>
                <a:cs typeface="Montserrat"/>
                <a:sym typeface="Montserrat"/>
              </a:rPr>
              <a:t>Prediction of rental bike demand using various ML model (Application of models):</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GB" sz="2000">
                <a:solidFill>
                  <a:schemeClr val="lt1"/>
                </a:solidFill>
                <a:latin typeface="Montserrat"/>
                <a:ea typeface="Montserrat"/>
                <a:cs typeface="Montserrat"/>
                <a:sym typeface="Montserrat"/>
              </a:rPr>
              <a:t>2. Lasso </a:t>
            </a:r>
            <a:r>
              <a:rPr b="1" lang="en-GB" sz="2000">
                <a:solidFill>
                  <a:schemeClr val="lt1"/>
                </a:solidFill>
                <a:latin typeface="Montserrat"/>
                <a:ea typeface="Montserrat"/>
                <a:cs typeface="Montserrat"/>
                <a:sym typeface="Montserrat"/>
              </a:rPr>
              <a:t>Linear regression model (baseline model):</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rPr b="1" lang="en-GB" sz="2000">
                <a:solidFill>
                  <a:schemeClr val="lt1"/>
                </a:solidFill>
                <a:latin typeface="Montserrat"/>
                <a:ea typeface="Montserrat"/>
                <a:cs typeface="Montserrat"/>
                <a:sym typeface="Montserrat"/>
              </a:rPr>
              <a:t>Result:</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0" marR="76200" rtl="0" algn="l">
              <a:lnSpc>
                <a:spcPct val="115000"/>
              </a:lnSpc>
              <a:spcBef>
                <a:spcPts val="1100"/>
              </a:spcBef>
              <a:spcAft>
                <a:spcPts val="0"/>
              </a:spcAft>
              <a:buNone/>
            </a:pPr>
            <a:r>
              <a:t/>
            </a:r>
            <a:endParaRPr b="1" sz="1200">
              <a:latin typeface="Montserrat"/>
              <a:ea typeface="Montserrat"/>
              <a:cs typeface="Montserrat"/>
              <a:sym typeface="Montserrat"/>
            </a:endParaRPr>
          </a:p>
          <a:p>
            <a:pPr indent="0" lvl="0" marL="457200" rtl="0" algn="l">
              <a:lnSpc>
                <a:spcPct val="115000"/>
              </a:lnSpc>
              <a:spcBef>
                <a:spcPts val="1100"/>
              </a:spcBef>
              <a:spcAft>
                <a:spcPts val="0"/>
              </a:spcAft>
              <a:buNone/>
            </a:pPr>
            <a:r>
              <a:t/>
            </a:r>
            <a:endParaRPr b="1">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p:txBody>
      </p:sp>
      <p:graphicFrame>
        <p:nvGraphicFramePr>
          <p:cNvPr id="160" name="Google Shape;160;p27"/>
          <p:cNvGraphicFramePr/>
          <p:nvPr/>
        </p:nvGraphicFramePr>
        <p:xfrm>
          <a:off x="420725" y="2571750"/>
          <a:ext cx="3000000" cy="3000000"/>
        </p:xfrm>
        <a:graphic>
          <a:graphicData uri="http://schemas.openxmlformats.org/drawingml/2006/table">
            <a:tbl>
              <a:tblPr>
                <a:noFill/>
                <a:tableStyleId>{A7291BA6-6A6C-477A-B5B3-324B8FE8CBF2}</a:tableStyleId>
              </a:tblPr>
              <a:tblGrid>
                <a:gridCol w="1074950"/>
                <a:gridCol w="1074950"/>
                <a:gridCol w="986475"/>
                <a:gridCol w="1170275"/>
                <a:gridCol w="1523025"/>
                <a:gridCol w="1378250"/>
                <a:gridCol w="1226575"/>
              </a:tblGrid>
              <a:tr h="822925">
                <a:tc>
                  <a:txBody>
                    <a:bodyPr/>
                    <a:lstStyle/>
                    <a:p>
                      <a:pPr indent="3600" lvl="0" marL="0" rtl="0" algn="l">
                        <a:spcBef>
                          <a:spcPts val="0"/>
                        </a:spcBef>
                        <a:spcAft>
                          <a:spcPts val="0"/>
                        </a:spcAft>
                        <a:buNone/>
                      </a:pPr>
                      <a:r>
                        <a:rPr lang="en-GB">
                          <a:solidFill>
                            <a:schemeClr val="accent2"/>
                          </a:solidFill>
                          <a:highlight>
                            <a:srgbClr val="FFFFFF"/>
                          </a:highlight>
                        </a:rPr>
                        <a:t>Accuracy score</a:t>
                      </a:r>
                      <a:endParaRPr/>
                    </a:p>
                  </a:txBody>
                  <a:tcPr marT="91425" marB="91425" marR="91425" marL="91425"/>
                </a:tc>
                <a:tc>
                  <a:txBody>
                    <a:bodyPr/>
                    <a:lstStyle/>
                    <a:p>
                      <a:pPr indent="0" lvl="0" marL="0" rtl="0" algn="l">
                        <a:spcBef>
                          <a:spcPts val="0"/>
                        </a:spcBef>
                        <a:spcAft>
                          <a:spcPts val="0"/>
                        </a:spcAft>
                        <a:buNone/>
                      </a:pPr>
                      <a:r>
                        <a:rPr lang="en-GB"/>
                        <a:t>MSE</a:t>
                      </a:r>
                      <a:endParaRPr/>
                    </a:p>
                  </a:txBody>
                  <a:tcPr marT="91425" marB="91425" marR="91425" marL="91425"/>
                </a:tc>
                <a:tc>
                  <a:txBody>
                    <a:bodyPr/>
                    <a:lstStyle/>
                    <a:p>
                      <a:pPr indent="0" lvl="0" marL="0" rtl="0" algn="l">
                        <a:spcBef>
                          <a:spcPts val="0"/>
                        </a:spcBef>
                        <a:spcAft>
                          <a:spcPts val="0"/>
                        </a:spcAft>
                        <a:buNone/>
                      </a:pPr>
                      <a:r>
                        <a:rPr lang="en-GB"/>
                        <a:t>RMSE</a:t>
                      </a:r>
                      <a:endParaRPr/>
                    </a:p>
                  </a:txBody>
                  <a:tcPr marT="91425" marB="91425" marR="91425" marL="91425"/>
                </a:tc>
                <a:tc>
                  <a:txBody>
                    <a:bodyPr/>
                    <a:lstStyle/>
                    <a:p>
                      <a:pPr indent="0" lvl="0" marL="0" rtl="0" algn="l">
                        <a:spcBef>
                          <a:spcPts val="0"/>
                        </a:spcBef>
                        <a:spcAft>
                          <a:spcPts val="0"/>
                        </a:spcAft>
                        <a:buNone/>
                      </a:pPr>
                      <a:r>
                        <a:rPr lang="en-GB"/>
                        <a:t>Model score</a:t>
                      </a:r>
                      <a:endParaRPr/>
                    </a:p>
                    <a:p>
                      <a:pPr indent="0" lvl="0" marL="0" rtl="0" algn="l">
                        <a:spcBef>
                          <a:spcPts val="0"/>
                        </a:spcBef>
                        <a:spcAft>
                          <a:spcPts val="0"/>
                        </a:spcAft>
                        <a:buNone/>
                      </a:pPr>
                      <a:r>
                        <a:rPr lang="en-GB"/>
                        <a:t>(train set)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Model Score(test set)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R2 Score</a:t>
                      </a:r>
                      <a:endParaRPr/>
                    </a:p>
                  </a:txBody>
                  <a:tcPr marT="91425" marB="91425" marR="91425" marL="91425"/>
                </a:tc>
                <a:tc>
                  <a:txBody>
                    <a:bodyPr/>
                    <a:lstStyle/>
                    <a:p>
                      <a:pPr indent="0" lvl="0" marL="0" rtl="0" algn="l">
                        <a:spcBef>
                          <a:spcPts val="0"/>
                        </a:spcBef>
                        <a:spcAft>
                          <a:spcPts val="0"/>
                        </a:spcAft>
                        <a:buNone/>
                      </a:pPr>
                      <a:r>
                        <a:rPr lang="en-GB"/>
                        <a:t>Adjusted R2 score</a:t>
                      </a:r>
                      <a:endParaRPr/>
                    </a:p>
                  </a:txBody>
                  <a:tcPr marT="91425" marB="91425" marR="91425" marL="91425"/>
                </a:tc>
              </a:tr>
              <a:tr h="731500">
                <a:tc>
                  <a:txBody>
                    <a:bodyPr/>
                    <a:lstStyle/>
                    <a:p>
                      <a:pPr indent="3600" lvl="0" marL="0" rtl="0" algn="l">
                        <a:spcBef>
                          <a:spcPts val="0"/>
                        </a:spcBef>
                        <a:spcAft>
                          <a:spcPts val="0"/>
                        </a:spcAft>
                        <a:buNone/>
                      </a:pPr>
                      <a:r>
                        <a:rPr b="1" lang="en-GB" sz="1800">
                          <a:solidFill>
                            <a:schemeClr val="accent2"/>
                          </a:solidFill>
                          <a:highlight>
                            <a:srgbClr val="FFFFFF"/>
                          </a:highlight>
                        </a:rPr>
                        <a:t>90.24%</a:t>
                      </a:r>
                      <a:endParaRPr b="1" sz="1800">
                        <a:solidFill>
                          <a:schemeClr val="accent2"/>
                        </a:solidFill>
                        <a:highlight>
                          <a:srgbClr val="FFFFFF"/>
                        </a:highlight>
                      </a:endParaRPr>
                    </a:p>
                  </a:txBody>
                  <a:tcPr marT="91425" marB="91425" marR="91425" marL="91425"/>
                </a:tc>
                <a:tc>
                  <a:txBody>
                    <a:bodyPr/>
                    <a:lstStyle/>
                    <a:p>
                      <a:pPr indent="3600" lvl="0" marL="0" rtl="0" algn="l">
                        <a:spcBef>
                          <a:spcPts val="0"/>
                        </a:spcBef>
                        <a:spcAft>
                          <a:spcPts val="0"/>
                        </a:spcAft>
                        <a:buNone/>
                      </a:pPr>
                      <a:r>
                        <a:rPr lang="en-GB" sz="1800"/>
                        <a:t>0.2138</a:t>
                      </a:r>
                      <a:endParaRPr sz="1800"/>
                    </a:p>
                  </a:txBody>
                  <a:tcPr marT="91425" marB="91425" marR="91425" marL="91425"/>
                </a:tc>
                <a:tc>
                  <a:txBody>
                    <a:bodyPr/>
                    <a:lstStyle/>
                    <a:p>
                      <a:pPr indent="3600" lvl="0" marL="0" rtl="0" algn="l">
                        <a:spcBef>
                          <a:spcPts val="0"/>
                        </a:spcBef>
                        <a:spcAft>
                          <a:spcPts val="0"/>
                        </a:spcAft>
                        <a:buNone/>
                      </a:pPr>
                      <a:r>
                        <a:rPr lang="en-GB" sz="1800"/>
                        <a:t>0.4624</a:t>
                      </a:r>
                      <a:endParaRPr sz="1800"/>
                    </a:p>
                  </a:txBody>
                  <a:tcPr marT="91425" marB="91425" marR="91425" marL="91425">
                    <a:lnR cap="flat" cmpd="sng" w="9525">
                      <a:solidFill>
                        <a:srgbClr val="9E9E9E"/>
                      </a:solidFill>
                      <a:prstDash val="solid"/>
                      <a:round/>
                      <a:headEnd len="sm" w="sm" type="none"/>
                      <a:tailEnd len="sm" w="sm" type="none"/>
                    </a:lnR>
                  </a:tcPr>
                </a:tc>
                <a:tc>
                  <a:txBody>
                    <a:bodyPr/>
                    <a:lstStyle/>
                    <a:p>
                      <a:pPr indent="3600" lvl="0" marL="0" rtl="0" algn="l">
                        <a:spcBef>
                          <a:spcPts val="0"/>
                        </a:spcBef>
                        <a:spcAft>
                          <a:spcPts val="0"/>
                        </a:spcAft>
                        <a:buNone/>
                      </a:pPr>
                      <a:r>
                        <a:rPr lang="en-GB" sz="1800">
                          <a:solidFill>
                            <a:schemeClr val="accent2"/>
                          </a:solidFill>
                          <a:highlight>
                            <a:srgbClr val="FFFFFF"/>
                          </a:highlight>
                        </a:rPr>
                        <a:t>0.9037</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600" lvl="0" marL="0" rtl="0" algn="l">
                        <a:spcBef>
                          <a:spcPts val="0"/>
                        </a:spcBef>
                        <a:spcAft>
                          <a:spcPts val="0"/>
                        </a:spcAft>
                        <a:buNone/>
                      </a:pPr>
                      <a:r>
                        <a:rPr lang="en-GB" sz="1800">
                          <a:solidFill>
                            <a:schemeClr val="accent2"/>
                          </a:solidFill>
                          <a:highlight>
                            <a:srgbClr val="FFFFFF"/>
                          </a:highlight>
                        </a:rPr>
                        <a:t>0.9085</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600" lvl="0" marL="0" rtl="0" algn="l">
                        <a:spcBef>
                          <a:spcPts val="0"/>
                        </a:spcBef>
                        <a:spcAft>
                          <a:spcPts val="0"/>
                        </a:spcAft>
                        <a:buNone/>
                      </a:pPr>
                      <a:r>
                        <a:rPr b="1" lang="en-GB" sz="1800"/>
                        <a:t>0.9085</a:t>
                      </a:r>
                      <a:endParaRPr b="1" sz="1800"/>
                    </a:p>
                  </a:txBody>
                  <a:tcPr marT="91425" marB="91425" marR="91425" marL="91425">
                    <a:lnL cap="flat" cmpd="sng" w="9525">
                      <a:solidFill>
                        <a:srgbClr val="9E9E9E"/>
                      </a:solidFill>
                      <a:prstDash val="solid"/>
                      <a:round/>
                      <a:headEnd len="sm" w="sm" type="none"/>
                      <a:tailEnd len="sm" w="sm" type="none"/>
                    </a:lnL>
                  </a:tcPr>
                </a:tc>
                <a:tc>
                  <a:txBody>
                    <a:bodyPr/>
                    <a:lstStyle/>
                    <a:p>
                      <a:pPr indent="3600" lvl="0" marL="0" rtl="0" algn="l">
                        <a:spcBef>
                          <a:spcPts val="0"/>
                        </a:spcBef>
                        <a:spcAft>
                          <a:spcPts val="0"/>
                        </a:spcAft>
                        <a:buNone/>
                      </a:pPr>
                      <a:r>
                        <a:rPr b="1" lang="en-GB" sz="1800"/>
                        <a:t>0.9024</a:t>
                      </a:r>
                      <a:endParaRPr b="1" sz="1800"/>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nvSpPr>
        <p:spPr>
          <a:xfrm>
            <a:off x="420700" y="298575"/>
            <a:ext cx="8115600" cy="46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dk1"/>
                </a:solidFill>
                <a:latin typeface="Montserrat"/>
                <a:ea typeface="Montserrat"/>
                <a:cs typeface="Montserrat"/>
                <a:sym typeface="Montserrat"/>
              </a:rPr>
              <a:t>Prediction of rental bike demand using various ML model (Application of models):</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GB" sz="2000">
                <a:solidFill>
                  <a:schemeClr val="lt1"/>
                </a:solidFill>
                <a:latin typeface="Montserrat"/>
                <a:ea typeface="Montserrat"/>
                <a:cs typeface="Montserrat"/>
                <a:sym typeface="Montserrat"/>
              </a:rPr>
              <a:t>3. Lasso </a:t>
            </a:r>
            <a:r>
              <a:rPr b="1" lang="en-GB" sz="2000">
                <a:solidFill>
                  <a:schemeClr val="lt1"/>
                </a:solidFill>
                <a:latin typeface="Montserrat"/>
                <a:ea typeface="Montserrat"/>
                <a:cs typeface="Montserrat"/>
                <a:sym typeface="Montserrat"/>
              </a:rPr>
              <a:t>Linear regression model(with hyperparameter tuning):</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300">
              <a:solidFill>
                <a:schemeClr val="lt1"/>
              </a:solidFill>
              <a:latin typeface="Montserrat"/>
              <a:ea typeface="Montserrat"/>
              <a:cs typeface="Montserrat"/>
              <a:sym typeface="Montserrat"/>
            </a:endParaRPr>
          </a:p>
          <a:p>
            <a:pPr indent="0" lvl="0" marL="457200" rtl="0" algn="l">
              <a:spcBef>
                <a:spcPts val="0"/>
              </a:spcBef>
              <a:spcAft>
                <a:spcPts val="0"/>
              </a:spcAft>
              <a:buNone/>
            </a:pPr>
            <a:r>
              <a:rPr b="1" lang="en-GB" sz="1300">
                <a:solidFill>
                  <a:schemeClr val="lt1"/>
                </a:solidFill>
                <a:latin typeface="Montserrat"/>
                <a:ea typeface="Montserrat"/>
                <a:cs typeface="Montserrat"/>
                <a:sym typeface="Montserrat"/>
              </a:rPr>
              <a:t>Tuning method used = GridSearchCV</a:t>
            </a:r>
            <a:endParaRPr b="1" sz="13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300">
              <a:solidFill>
                <a:schemeClr val="lt1"/>
              </a:solidFill>
              <a:latin typeface="Montserrat"/>
              <a:ea typeface="Montserrat"/>
              <a:cs typeface="Montserrat"/>
              <a:sym typeface="Montserrat"/>
            </a:endParaRPr>
          </a:p>
          <a:p>
            <a:pPr indent="0" lvl="0" marL="457200" rtl="0" algn="l">
              <a:spcBef>
                <a:spcPts val="0"/>
              </a:spcBef>
              <a:spcAft>
                <a:spcPts val="0"/>
              </a:spcAft>
              <a:buNone/>
            </a:pPr>
            <a:r>
              <a:rPr b="1" lang="en-GB" sz="1500">
                <a:solidFill>
                  <a:schemeClr val="lt1"/>
                </a:solidFill>
                <a:latin typeface="Montserrat"/>
                <a:ea typeface="Montserrat"/>
                <a:cs typeface="Montserrat"/>
                <a:sym typeface="Montserrat"/>
              </a:rPr>
              <a:t>Results:</a:t>
            </a:r>
            <a:endParaRPr b="1" sz="15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0" marR="76200" rtl="0" algn="l">
              <a:lnSpc>
                <a:spcPct val="115000"/>
              </a:lnSpc>
              <a:spcBef>
                <a:spcPts val="1100"/>
              </a:spcBef>
              <a:spcAft>
                <a:spcPts val="0"/>
              </a:spcAft>
              <a:buNone/>
            </a:pPr>
            <a:r>
              <a:t/>
            </a:r>
            <a:endParaRPr b="1" sz="1200">
              <a:latin typeface="Montserrat"/>
              <a:ea typeface="Montserrat"/>
              <a:cs typeface="Montserrat"/>
              <a:sym typeface="Montserrat"/>
            </a:endParaRPr>
          </a:p>
          <a:p>
            <a:pPr indent="0" lvl="0" marL="457200" rtl="0" algn="l">
              <a:lnSpc>
                <a:spcPct val="115000"/>
              </a:lnSpc>
              <a:spcBef>
                <a:spcPts val="1100"/>
              </a:spcBef>
              <a:spcAft>
                <a:spcPts val="0"/>
              </a:spcAft>
              <a:buNone/>
            </a:pPr>
            <a:r>
              <a:t/>
            </a:r>
            <a:endParaRPr b="1">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p:txBody>
      </p:sp>
      <p:graphicFrame>
        <p:nvGraphicFramePr>
          <p:cNvPr id="166" name="Google Shape;166;p28"/>
          <p:cNvGraphicFramePr/>
          <p:nvPr/>
        </p:nvGraphicFramePr>
        <p:xfrm>
          <a:off x="420700" y="3141725"/>
          <a:ext cx="3000000" cy="3000000"/>
        </p:xfrm>
        <a:graphic>
          <a:graphicData uri="http://schemas.openxmlformats.org/drawingml/2006/table">
            <a:tbl>
              <a:tblPr>
                <a:noFill/>
                <a:tableStyleId>{A7291BA6-6A6C-477A-B5B3-324B8FE8CBF2}</a:tableStyleId>
              </a:tblPr>
              <a:tblGrid>
                <a:gridCol w="1074950"/>
                <a:gridCol w="1074950"/>
                <a:gridCol w="986475"/>
                <a:gridCol w="1170275"/>
                <a:gridCol w="1523025"/>
                <a:gridCol w="1378250"/>
                <a:gridCol w="1226575"/>
              </a:tblGrid>
              <a:tr h="822925">
                <a:tc>
                  <a:txBody>
                    <a:bodyPr/>
                    <a:lstStyle/>
                    <a:p>
                      <a:pPr indent="3600" lvl="0" marL="0" rtl="0" algn="l">
                        <a:spcBef>
                          <a:spcPts val="0"/>
                        </a:spcBef>
                        <a:spcAft>
                          <a:spcPts val="0"/>
                        </a:spcAft>
                        <a:buNone/>
                      </a:pPr>
                      <a:r>
                        <a:rPr lang="en-GB">
                          <a:solidFill>
                            <a:schemeClr val="accent2"/>
                          </a:solidFill>
                          <a:highlight>
                            <a:srgbClr val="FFFFFF"/>
                          </a:highlight>
                        </a:rPr>
                        <a:t>Accuracy score</a:t>
                      </a:r>
                      <a:endParaRPr/>
                    </a:p>
                  </a:txBody>
                  <a:tcPr marT="91425" marB="91425" marR="91425" marL="91425"/>
                </a:tc>
                <a:tc>
                  <a:txBody>
                    <a:bodyPr/>
                    <a:lstStyle/>
                    <a:p>
                      <a:pPr indent="0" lvl="0" marL="0" rtl="0" algn="l">
                        <a:spcBef>
                          <a:spcPts val="0"/>
                        </a:spcBef>
                        <a:spcAft>
                          <a:spcPts val="0"/>
                        </a:spcAft>
                        <a:buNone/>
                      </a:pPr>
                      <a:r>
                        <a:rPr lang="en-GB"/>
                        <a:t>MSE</a:t>
                      </a:r>
                      <a:endParaRPr/>
                    </a:p>
                  </a:txBody>
                  <a:tcPr marT="91425" marB="91425" marR="91425" marL="91425"/>
                </a:tc>
                <a:tc>
                  <a:txBody>
                    <a:bodyPr/>
                    <a:lstStyle/>
                    <a:p>
                      <a:pPr indent="0" lvl="0" marL="0" rtl="0" algn="l">
                        <a:spcBef>
                          <a:spcPts val="0"/>
                        </a:spcBef>
                        <a:spcAft>
                          <a:spcPts val="0"/>
                        </a:spcAft>
                        <a:buNone/>
                      </a:pPr>
                      <a:r>
                        <a:rPr lang="en-GB"/>
                        <a:t>RMSE</a:t>
                      </a:r>
                      <a:endParaRPr/>
                    </a:p>
                  </a:txBody>
                  <a:tcPr marT="91425" marB="91425" marR="91425" marL="91425"/>
                </a:tc>
                <a:tc>
                  <a:txBody>
                    <a:bodyPr/>
                    <a:lstStyle/>
                    <a:p>
                      <a:pPr indent="0" lvl="0" marL="0" rtl="0" algn="l">
                        <a:spcBef>
                          <a:spcPts val="0"/>
                        </a:spcBef>
                        <a:spcAft>
                          <a:spcPts val="0"/>
                        </a:spcAft>
                        <a:buNone/>
                      </a:pPr>
                      <a:r>
                        <a:rPr lang="en-GB"/>
                        <a:t>Model score</a:t>
                      </a:r>
                      <a:endParaRPr/>
                    </a:p>
                    <a:p>
                      <a:pPr indent="0" lvl="0" marL="0" rtl="0" algn="l">
                        <a:spcBef>
                          <a:spcPts val="0"/>
                        </a:spcBef>
                        <a:spcAft>
                          <a:spcPts val="0"/>
                        </a:spcAft>
                        <a:buNone/>
                      </a:pPr>
                      <a:r>
                        <a:rPr lang="en-GB"/>
                        <a:t>(train set)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Model Score(test set)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R2 Score</a:t>
                      </a:r>
                      <a:endParaRPr/>
                    </a:p>
                  </a:txBody>
                  <a:tcPr marT="91425" marB="91425" marR="91425" marL="91425"/>
                </a:tc>
                <a:tc>
                  <a:txBody>
                    <a:bodyPr/>
                    <a:lstStyle/>
                    <a:p>
                      <a:pPr indent="0" lvl="0" marL="0" rtl="0" algn="l">
                        <a:spcBef>
                          <a:spcPts val="0"/>
                        </a:spcBef>
                        <a:spcAft>
                          <a:spcPts val="0"/>
                        </a:spcAft>
                        <a:buNone/>
                      </a:pPr>
                      <a:r>
                        <a:rPr lang="en-GB"/>
                        <a:t>Adjusted R2 score</a:t>
                      </a:r>
                      <a:endParaRPr/>
                    </a:p>
                  </a:txBody>
                  <a:tcPr marT="91425" marB="91425" marR="91425" marL="91425"/>
                </a:tc>
              </a:tr>
              <a:tr h="731500">
                <a:tc>
                  <a:txBody>
                    <a:bodyPr/>
                    <a:lstStyle/>
                    <a:p>
                      <a:pPr indent="3600" lvl="0" marL="0" rtl="0" algn="l">
                        <a:spcBef>
                          <a:spcPts val="0"/>
                        </a:spcBef>
                        <a:spcAft>
                          <a:spcPts val="0"/>
                        </a:spcAft>
                        <a:buNone/>
                      </a:pPr>
                      <a:r>
                        <a:rPr b="1" lang="en-GB" sz="1800">
                          <a:solidFill>
                            <a:schemeClr val="accent2"/>
                          </a:solidFill>
                          <a:highlight>
                            <a:srgbClr val="FFFFFF"/>
                          </a:highlight>
                        </a:rPr>
                        <a:t>90.24% </a:t>
                      </a:r>
                      <a:endParaRPr b="1" sz="1800">
                        <a:solidFill>
                          <a:schemeClr val="accent2"/>
                        </a:solidFill>
                        <a:highlight>
                          <a:srgbClr val="FFFFFF"/>
                        </a:highlight>
                      </a:endParaRPr>
                    </a:p>
                  </a:txBody>
                  <a:tcPr marT="91425" marB="91425" marR="91425" marL="91425"/>
                </a:tc>
                <a:tc>
                  <a:txBody>
                    <a:bodyPr/>
                    <a:lstStyle/>
                    <a:p>
                      <a:pPr indent="3600" lvl="0" marL="0" rtl="0" algn="l">
                        <a:spcBef>
                          <a:spcPts val="0"/>
                        </a:spcBef>
                        <a:spcAft>
                          <a:spcPts val="0"/>
                        </a:spcAft>
                        <a:buNone/>
                      </a:pPr>
                      <a:r>
                        <a:rPr lang="en-GB" sz="1800"/>
                        <a:t>0.2138</a:t>
                      </a:r>
                      <a:endParaRPr sz="1800"/>
                    </a:p>
                  </a:txBody>
                  <a:tcPr marT="91425" marB="91425" marR="91425" marL="91425"/>
                </a:tc>
                <a:tc>
                  <a:txBody>
                    <a:bodyPr/>
                    <a:lstStyle/>
                    <a:p>
                      <a:pPr indent="3600" lvl="0" marL="0" rtl="0" algn="l">
                        <a:spcBef>
                          <a:spcPts val="0"/>
                        </a:spcBef>
                        <a:spcAft>
                          <a:spcPts val="0"/>
                        </a:spcAft>
                        <a:buNone/>
                      </a:pPr>
                      <a:r>
                        <a:rPr lang="en-GB" sz="1800"/>
                        <a:t>0.4624</a:t>
                      </a:r>
                      <a:endParaRPr sz="1800"/>
                    </a:p>
                  </a:txBody>
                  <a:tcPr marT="91425" marB="91425" marR="91425" marL="91425">
                    <a:lnR cap="flat" cmpd="sng" w="9525">
                      <a:solidFill>
                        <a:srgbClr val="9E9E9E"/>
                      </a:solidFill>
                      <a:prstDash val="solid"/>
                      <a:round/>
                      <a:headEnd len="sm" w="sm" type="none"/>
                      <a:tailEnd len="sm" w="sm" type="none"/>
                    </a:lnR>
                  </a:tcPr>
                </a:tc>
                <a:tc>
                  <a:txBody>
                    <a:bodyPr/>
                    <a:lstStyle/>
                    <a:p>
                      <a:pPr indent="3600" lvl="0" marL="0" rtl="0" algn="l">
                        <a:spcBef>
                          <a:spcPts val="0"/>
                        </a:spcBef>
                        <a:spcAft>
                          <a:spcPts val="0"/>
                        </a:spcAft>
                        <a:buNone/>
                      </a:pPr>
                      <a:r>
                        <a:rPr lang="en-GB" sz="1800">
                          <a:solidFill>
                            <a:schemeClr val="accent2"/>
                          </a:solidFill>
                          <a:highlight>
                            <a:srgbClr val="FFFFFF"/>
                          </a:highlight>
                        </a:rPr>
                        <a:t>0.9037</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600" lvl="0" marL="0" rtl="0" algn="l">
                        <a:spcBef>
                          <a:spcPts val="0"/>
                        </a:spcBef>
                        <a:spcAft>
                          <a:spcPts val="0"/>
                        </a:spcAft>
                        <a:buNone/>
                      </a:pPr>
                      <a:r>
                        <a:rPr lang="en-GB" sz="1800">
                          <a:solidFill>
                            <a:schemeClr val="accent2"/>
                          </a:solidFill>
                          <a:highlight>
                            <a:srgbClr val="FFFFFF"/>
                          </a:highlight>
                        </a:rPr>
                        <a:t>0.9085</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600" lvl="0" marL="0" rtl="0" algn="l">
                        <a:spcBef>
                          <a:spcPts val="0"/>
                        </a:spcBef>
                        <a:spcAft>
                          <a:spcPts val="0"/>
                        </a:spcAft>
                        <a:buNone/>
                      </a:pPr>
                      <a:r>
                        <a:rPr b="1" lang="en-GB" sz="1800"/>
                        <a:t>0.9085</a:t>
                      </a:r>
                      <a:endParaRPr b="1" sz="1800"/>
                    </a:p>
                  </a:txBody>
                  <a:tcPr marT="91425" marB="91425" marR="91425" marL="91425">
                    <a:lnL cap="flat" cmpd="sng" w="9525">
                      <a:solidFill>
                        <a:srgbClr val="9E9E9E"/>
                      </a:solidFill>
                      <a:prstDash val="solid"/>
                      <a:round/>
                      <a:headEnd len="sm" w="sm" type="none"/>
                      <a:tailEnd len="sm" w="sm" type="none"/>
                    </a:lnL>
                  </a:tcPr>
                </a:tc>
                <a:tc>
                  <a:txBody>
                    <a:bodyPr/>
                    <a:lstStyle/>
                    <a:p>
                      <a:pPr indent="3600" lvl="0" marL="0" rtl="0" algn="l">
                        <a:spcBef>
                          <a:spcPts val="0"/>
                        </a:spcBef>
                        <a:spcAft>
                          <a:spcPts val="0"/>
                        </a:spcAft>
                        <a:buNone/>
                      </a:pPr>
                      <a:r>
                        <a:rPr b="1" lang="en-GB" sz="1800"/>
                        <a:t>0.9024</a:t>
                      </a:r>
                      <a:endParaRPr b="1" sz="1800"/>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nvSpPr>
        <p:spPr>
          <a:xfrm>
            <a:off x="420700" y="298575"/>
            <a:ext cx="8115600" cy="46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dk1"/>
                </a:solidFill>
                <a:latin typeface="Montserrat"/>
                <a:ea typeface="Montserrat"/>
                <a:cs typeface="Montserrat"/>
                <a:sym typeface="Montserrat"/>
              </a:rPr>
              <a:t>Prediction of rental bike demand using various ML model (Application of models):</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GB" sz="2000">
                <a:solidFill>
                  <a:schemeClr val="lt1"/>
                </a:solidFill>
                <a:latin typeface="Montserrat"/>
                <a:ea typeface="Montserrat"/>
                <a:cs typeface="Montserrat"/>
                <a:sym typeface="Montserrat"/>
              </a:rPr>
              <a:t>4</a:t>
            </a:r>
            <a:r>
              <a:rPr b="1" lang="en-GB" sz="2000">
                <a:solidFill>
                  <a:schemeClr val="lt1"/>
                </a:solidFill>
                <a:latin typeface="Montserrat"/>
                <a:ea typeface="Montserrat"/>
                <a:cs typeface="Montserrat"/>
                <a:sym typeface="Montserrat"/>
              </a:rPr>
              <a:t>. Random forest regression model (baseline model):</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rPr b="1" lang="en-GB" sz="2000">
                <a:solidFill>
                  <a:schemeClr val="lt1"/>
                </a:solidFill>
                <a:latin typeface="Montserrat"/>
                <a:ea typeface="Montserrat"/>
                <a:cs typeface="Montserrat"/>
                <a:sym typeface="Montserrat"/>
              </a:rPr>
              <a:t>Result:</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0" marR="76200" rtl="0" algn="l">
              <a:lnSpc>
                <a:spcPct val="115000"/>
              </a:lnSpc>
              <a:spcBef>
                <a:spcPts val="1100"/>
              </a:spcBef>
              <a:spcAft>
                <a:spcPts val="0"/>
              </a:spcAft>
              <a:buNone/>
            </a:pPr>
            <a:r>
              <a:t/>
            </a:r>
            <a:endParaRPr b="1" sz="1200">
              <a:latin typeface="Montserrat"/>
              <a:ea typeface="Montserrat"/>
              <a:cs typeface="Montserrat"/>
              <a:sym typeface="Montserrat"/>
            </a:endParaRPr>
          </a:p>
          <a:p>
            <a:pPr indent="0" lvl="0" marL="457200" rtl="0" algn="l">
              <a:lnSpc>
                <a:spcPct val="115000"/>
              </a:lnSpc>
              <a:spcBef>
                <a:spcPts val="1100"/>
              </a:spcBef>
              <a:spcAft>
                <a:spcPts val="0"/>
              </a:spcAft>
              <a:buNone/>
            </a:pPr>
            <a:r>
              <a:t/>
            </a:r>
            <a:endParaRPr b="1">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p:txBody>
      </p:sp>
      <p:graphicFrame>
        <p:nvGraphicFramePr>
          <p:cNvPr id="172" name="Google Shape;172;p29"/>
          <p:cNvGraphicFramePr/>
          <p:nvPr/>
        </p:nvGraphicFramePr>
        <p:xfrm>
          <a:off x="420725" y="2571750"/>
          <a:ext cx="3000000" cy="3000000"/>
        </p:xfrm>
        <a:graphic>
          <a:graphicData uri="http://schemas.openxmlformats.org/drawingml/2006/table">
            <a:tbl>
              <a:tblPr>
                <a:noFill/>
                <a:tableStyleId>{A7291BA6-6A6C-477A-B5B3-324B8FE8CBF2}</a:tableStyleId>
              </a:tblPr>
              <a:tblGrid>
                <a:gridCol w="1074950"/>
                <a:gridCol w="1074950"/>
                <a:gridCol w="986475"/>
                <a:gridCol w="1170275"/>
                <a:gridCol w="1523025"/>
                <a:gridCol w="1378250"/>
                <a:gridCol w="1226575"/>
              </a:tblGrid>
              <a:tr h="822925">
                <a:tc>
                  <a:txBody>
                    <a:bodyPr/>
                    <a:lstStyle/>
                    <a:p>
                      <a:pPr indent="3600" lvl="0" marL="0" rtl="0" algn="l">
                        <a:spcBef>
                          <a:spcPts val="0"/>
                        </a:spcBef>
                        <a:spcAft>
                          <a:spcPts val="0"/>
                        </a:spcAft>
                        <a:buNone/>
                      </a:pPr>
                      <a:r>
                        <a:rPr lang="en-GB">
                          <a:solidFill>
                            <a:schemeClr val="accent2"/>
                          </a:solidFill>
                          <a:highlight>
                            <a:srgbClr val="FFFFFF"/>
                          </a:highlight>
                        </a:rPr>
                        <a:t>Accuracy score</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MSE</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RMSE</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Model score</a:t>
                      </a:r>
                      <a:endParaRPr/>
                    </a:p>
                    <a:p>
                      <a:pPr indent="0" lvl="0" marL="0" rtl="0" algn="l">
                        <a:spcBef>
                          <a:spcPts val="0"/>
                        </a:spcBef>
                        <a:spcAft>
                          <a:spcPts val="0"/>
                        </a:spcAft>
                        <a:buNone/>
                      </a:pPr>
                      <a:r>
                        <a:rPr lang="en-GB"/>
                        <a:t>(train set)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Model Score(test set)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R2 Score</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Adjusted R2 score</a:t>
                      </a:r>
                      <a:endParaRPr/>
                    </a:p>
                  </a:txBody>
                  <a:tcPr marT="91425" marB="91425" marR="91425" marL="91425">
                    <a:lnB cap="flat" cmpd="sng" w="9525">
                      <a:solidFill>
                        <a:srgbClr val="9E9E9E"/>
                      </a:solidFill>
                      <a:prstDash val="solid"/>
                      <a:round/>
                      <a:headEnd len="sm" w="sm" type="none"/>
                      <a:tailEnd len="sm" w="sm" type="none"/>
                    </a:lnB>
                  </a:tcPr>
                </a:tc>
              </a:tr>
              <a:tr h="731500">
                <a:tc>
                  <a:txBody>
                    <a:bodyPr/>
                    <a:lstStyle/>
                    <a:p>
                      <a:pPr indent="3600" lvl="0" marL="0" rtl="0" algn="l">
                        <a:spcBef>
                          <a:spcPts val="0"/>
                        </a:spcBef>
                        <a:spcAft>
                          <a:spcPts val="0"/>
                        </a:spcAft>
                        <a:buNone/>
                      </a:pPr>
                      <a:r>
                        <a:rPr b="1" lang="en-GB" sz="1800">
                          <a:solidFill>
                            <a:schemeClr val="accent2"/>
                          </a:solidFill>
                          <a:highlight>
                            <a:srgbClr val="FFFFFF"/>
                          </a:highlight>
                        </a:rPr>
                        <a:t>70.22%</a:t>
                      </a:r>
                      <a:endParaRPr b="1" sz="1800">
                        <a:solidFill>
                          <a:schemeClr val="accent2"/>
                        </a:solidFill>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600" lvl="0" marL="0" rtl="0" algn="l">
                        <a:spcBef>
                          <a:spcPts val="0"/>
                        </a:spcBef>
                        <a:spcAft>
                          <a:spcPts val="0"/>
                        </a:spcAft>
                        <a:buNone/>
                      </a:pPr>
                      <a:r>
                        <a:rPr lang="en-GB" sz="1800"/>
                        <a:t>0.6524</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600" lvl="0" marL="0" rtl="0" algn="l">
                        <a:spcBef>
                          <a:spcPts val="0"/>
                        </a:spcBef>
                        <a:spcAft>
                          <a:spcPts val="0"/>
                        </a:spcAft>
                        <a:buNone/>
                      </a:pPr>
                      <a:r>
                        <a:rPr lang="en-GB" sz="1800"/>
                        <a:t>0.8077</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600" lvl="0" marL="0" rtl="0" algn="l">
                        <a:spcBef>
                          <a:spcPts val="0"/>
                        </a:spcBef>
                        <a:spcAft>
                          <a:spcPts val="0"/>
                        </a:spcAft>
                        <a:buNone/>
                      </a:pPr>
                      <a:r>
                        <a:rPr lang="en-GB" sz="1800">
                          <a:solidFill>
                            <a:schemeClr val="accent2"/>
                          </a:solidFill>
                          <a:highlight>
                            <a:srgbClr val="FFFFFF"/>
                          </a:highlight>
                        </a:rPr>
                        <a:t>0.7260</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600" lvl="0" marL="0" rtl="0" algn="l">
                        <a:spcBef>
                          <a:spcPts val="0"/>
                        </a:spcBef>
                        <a:spcAft>
                          <a:spcPts val="0"/>
                        </a:spcAft>
                        <a:buNone/>
                      </a:pPr>
                      <a:r>
                        <a:rPr lang="en-GB" sz="1800">
                          <a:solidFill>
                            <a:schemeClr val="accent2"/>
                          </a:solidFill>
                          <a:highlight>
                            <a:srgbClr val="FFFFFF"/>
                          </a:highlight>
                        </a:rPr>
                        <a:t>0.7209</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600" lvl="0" marL="0" rtl="0" algn="l">
                        <a:spcBef>
                          <a:spcPts val="0"/>
                        </a:spcBef>
                        <a:spcAft>
                          <a:spcPts val="0"/>
                        </a:spcAft>
                        <a:buNone/>
                      </a:pPr>
                      <a:r>
                        <a:rPr b="1" lang="en-GB" sz="1800"/>
                        <a:t>0.7209</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600" lvl="0" marL="0" rtl="0" algn="l">
                        <a:spcBef>
                          <a:spcPts val="0"/>
                        </a:spcBef>
                        <a:spcAft>
                          <a:spcPts val="0"/>
                        </a:spcAft>
                        <a:buNone/>
                      </a:pPr>
                      <a:r>
                        <a:rPr b="1" lang="en-GB" sz="1800"/>
                        <a:t>0.7022</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nvSpPr>
        <p:spPr>
          <a:xfrm>
            <a:off x="420700" y="298575"/>
            <a:ext cx="8115600" cy="46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dk1"/>
                </a:solidFill>
                <a:latin typeface="Montserrat"/>
                <a:ea typeface="Montserrat"/>
                <a:cs typeface="Montserrat"/>
                <a:sym typeface="Montserrat"/>
              </a:rPr>
              <a:t>Prediction of rental bike demand using various ML model (Application of models):</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GB" sz="2000">
                <a:solidFill>
                  <a:schemeClr val="lt1"/>
                </a:solidFill>
                <a:latin typeface="Montserrat"/>
                <a:ea typeface="Montserrat"/>
                <a:cs typeface="Montserrat"/>
                <a:sym typeface="Montserrat"/>
              </a:rPr>
              <a:t>5</a:t>
            </a:r>
            <a:r>
              <a:rPr b="1" lang="en-GB" sz="2000">
                <a:solidFill>
                  <a:schemeClr val="lt1"/>
                </a:solidFill>
                <a:latin typeface="Montserrat"/>
                <a:ea typeface="Montserrat"/>
                <a:cs typeface="Montserrat"/>
                <a:sym typeface="Montserrat"/>
              </a:rPr>
              <a:t>. Random forest regression model(with hyperparameter tuning):</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300">
              <a:solidFill>
                <a:schemeClr val="lt1"/>
              </a:solidFill>
              <a:latin typeface="Montserrat"/>
              <a:ea typeface="Montserrat"/>
              <a:cs typeface="Montserrat"/>
              <a:sym typeface="Montserrat"/>
            </a:endParaRPr>
          </a:p>
          <a:p>
            <a:pPr indent="0" lvl="0" marL="457200" rtl="0" algn="l">
              <a:spcBef>
                <a:spcPts val="0"/>
              </a:spcBef>
              <a:spcAft>
                <a:spcPts val="0"/>
              </a:spcAft>
              <a:buNone/>
            </a:pPr>
            <a:r>
              <a:rPr b="1" lang="en-GB" sz="1300">
                <a:solidFill>
                  <a:schemeClr val="lt1"/>
                </a:solidFill>
                <a:latin typeface="Montserrat"/>
                <a:ea typeface="Montserrat"/>
                <a:cs typeface="Montserrat"/>
                <a:sym typeface="Montserrat"/>
              </a:rPr>
              <a:t>Tuning method used = GridSearchCV</a:t>
            </a:r>
            <a:endParaRPr b="1" sz="13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300">
              <a:solidFill>
                <a:schemeClr val="lt1"/>
              </a:solidFill>
              <a:latin typeface="Montserrat"/>
              <a:ea typeface="Montserrat"/>
              <a:cs typeface="Montserrat"/>
              <a:sym typeface="Montserrat"/>
            </a:endParaRPr>
          </a:p>
          <a:p>
            <a:pPr indent="0" lvl="0" marL="457200" rtl="0" algn="l">
              <a:spcBef>
                <a:spcPts val="0"/>
              </a:spcBef>
              <a:spcAft>
                <a:spcPts val="0"/>
              </a:spcAft>
              <a:buNone/>
            </a:pPr>
            <a:r>
              <a:rPr b="1" lang="en-GB" sz="1500">
                <a:solidFill>
                  <a:schemeClr val="lt1"/>
                </a:solidFill>
                <a:latin typeface="Montserrat"/>
                <a:ea typeface="Montserrat"/>
                <a:cs typeface="Montserrat"/>
                <a:sym typeface="Montserrat"/>
              </a:rPr>
              <a:t>Results:</a:t>
            </a:r>
            <a:endParaRPr b="1" sz="15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0" marR="76200" rtl="0" algn="l">
              <a:lnSpc>
                <a:spcPct val="115000"/>
              </a:lnSpc>
              <a:spcBef>
                <a:spcPts val="1100"/>
              </a:spcBef>
              <a:spcAft>
                <a:spcPts val="0"/>
              </a:spcAft>
              <a:buNone/>
            </a:pPr>
            <a:r>
              <a:t/>
            </a:r>
            <a:endParaRPr b="1" sz="1200">
              <a:latin typeface="Montserrat"/>
              <a:ea typeface="Montserrat"/>
              <a:cs typeface="Montserrat"/>
              <a:sym typeface="Montserrat"/>
            </a:endParaRPr>
          </a:p>
          <a:p>
            <a:pPr indent="0" lvl="0" marL="457200" rtl="0" algn="l">
              <a:lnSpc>
                <a:spcPct val="115000"/>
              </a:lnSpc>
              <a:spcBef>
                <a:spcPts val="1100"/>
              </a:spcBef>
              <a:spcAft>
                <a:spcPts val="0"/>
              </a:spcAft>
              <a:buNone/>
            </a:pPr>
            <a:r>
              <a:t/>
            </a:r>
            <a:endParaRPr b="1">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p:txBody>
      </p:sp>
      <p:graphicFrame>
        <p:nvGraphicFramePr>
          <p:cNvPr id="178" name="Google Shape;178;p30"/>
          <p:cNvGraphicFramePr/>
          <p:nvPr/>
        </p:nvGraphicFramePr>
        <p:xfrm>
          <a:off x="420700" y="3141725"/>
          <a:ext cx="3000000" cy="3000000"/>
        </p:xfrm>
        <a:graphic>
          <a:graphicData uri="http://schemas.openxmlformats.org/drawingml/2006/table">
            <a:tbl>
              <a:tblPr>
                <a:noFill/>
                <a:tableStyleId>{A7291BA6-6A6C-477A-B5B3-324B8FE8CBF2}</a:tableStyleId>
              </a:tblPr>
              <a:tblGrid>
                <a:gridCol w="1074950"/>
                <a:gridCol w="1074950"/>
                <a:gridCol w="986475"/>
                <a:gridCol w="1170275"/>
                <a:gridCol w="1523025"/>
                <a:gridCol w="1378250"/>
                <a:gridCol w="1226575"/>
              </a:tblGrid>
              <a:tr h="822925">
                <a:tc>
                  <a:txBody>
                    <a:bodyPr/>
                    <a:lstStyle/>
                    <a:p>
                      <a:pPr indent="3600" lvl="0" marL="0" rtl="0" algn="l">
                        <a:spcBef>
                          <a:spcPts val="0"/>
                        </a:spcBef>
                        <a:spcAft>
                          <a:spcPts val="0"/>
                        </a:spcAft>
                        <a:buNone/>
                      </a:pPr>
                      <a:r>
                        <a:rPr lang="en-GB">
                          <a:solidFill>
                            <a:schemeClr val="accent2"/>
                          </a:solidFill>
                          <a:highlight>
                            <a:srgbClr val="FFFFFF"/>
                          </a:highlight>
                        </a:rPr>
                        <a:t>Accuracy score</a:t>
                      </a:r>
                      <a:endParaRPr/>
                    </a:p>
                  </a:txBody>
                  <a:tcPr marT="91425" marB="91425" marR="91425" marL="91425"/>
                </a:tc>
                <a:tc>
                  <a:txBody>
                    <a:bodyPr/>
                    <a:lstStyle/>
                    <a:p>
                      <a:pPr indent="0" lvl="0" marL="0" rtl="0" algn="l">
                        <a:spcBef>
                          <a:spcPts val="0"/>
                        </a:spcBef>
                        <a:spcAft>
                          <a:spcPts val="0"/>
                        </a:spcAft>
                        <a:buNone/>
                      </a:pPr>
                      <a:r>
                        <a:rPr lang="en-GB"/>
                        <a:t>MSE</a:t>
                      </a:r>
                      <a:endParaRPr/>
                    </a:p>
                  </a:txBody>
                  <a:tcPr marT="91425" marB="91425" marR="91425" marL="91425"/>
                </a:tc>
                <a:tc>
                  <a:txBody>
                    <a:bodyPr/>
                    <a:lstStyle/>
                    <a:p>
                      <a:pPr indent="0" lvl="0" marL="0" rtl="0" algn="l">
                        <a:spcBef>
                          <a:spcPts val="0"/>
                        </a:spcBef>
                        <a:spcAft>
                          <a:spcPts val="0"/>
                        </a:spcAft>
                        <a:buNone/>
                      </a:pPr>
                      <a:r>
                        <a:rPr lang="en-GB"/>
                        <a:t>RMSE</a:t>
                      </a:r>
                      <a:endParaRPr/>
                    </a:p>
                  </a:txBody>
                  <a:tcPr marT="91425" marB="91425" marR="91425" marL="91425"/>
                </a:tc>
                <a:tc>
                  <a:txBody>
                    <a:bodyPr/>
                    <a:lstStyle/>
                    <a:p>
                      <a:pPr indent="0" lvl="0" marL="0" rtl="0" algn="l">
                        <a:spcBef>
                          <a:spcPts val="0"/>
                        </a:spcBef>
                        <a:spcAft>
                          <a:spcPts val="0"/>
                        </a:spcAft>
                        <a:buNone/>
                      </a:pPr>
                      <a:r>
                        <a:rPr lang="en-GB"/>
                        <a:t>Model score</a:t>
                      </a:r>
                      <a:endParaRPr/>
                    </a:p>
                    <a:p>
                      <a:pPr indent="0" lvl="0" marL="0" rtl="0" algn="l">
                        <a:spcBef>
                          <a:spcPts val="0"/>
                        </a:spcBef>
                        <a:spcAft>
                          <a:spcPts val="0"/>
                        </a:spcAft>
                        <a:buNone/>
                      </a:pPr>
                      <a:r>
                        <a:rPr lang="en-GB"/>
                        <a:t>(train set)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Model Score(test set)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R2 Score</a:t>
                      </a:r>
                      <a:endParaRPr/>
                    </a:p>
                  </a:txBody>
                  <a:tcPr marT="91425" marB="91425" marR="91425" marL="91425"/>
                </a:tc>
                <a:tc>
                  <a:txBody>
                    <a:bodyPr/>
                    <a:lstStyle/>
                    <a:p>
                      <a:pPr indent="0" lvl="0" marL="0" rtl="0" algn="l">
                        <a:spcBef>
                          <a:spcPts val="0"/>
                        </a:spcBef>
                        <a:spcAft>
                          <a:spcPts val="0"/>
                        </a:spcAft>
                        <a:buNone/>
                      </a:pPr>
                      <a:r>
                        <a:rPr lang="en-GB"/>
                        <a:t>Adjusted R2 score</a:t>
                      </a:r>
                      <a:endParaRPr/>
                    </a:p>
                  </a:txBody>
                  <a:tcPr marT="91425" marB="91425" marR="91425" marL="91425"/>
                </a:tc>
              </a:tr>
              <a:tr h="731500">
                <a:tc>
                  <a:txBody>
                    <a:bodyPr/>
                    <a:lstStyle/>
                    <a:p>
                      <a:pPr indent="3600" lvl="0" marL="0" rtl="0" algn="l">
                        <a:spcBef>
                          <a:spcPts val="0"/>
                        </a:spcBef>
                        <a:spcAft>
                          <a:spcPts val="0"/>
                        </a:spcAft>
                        <a:buNone/>
                      </a:pPr>
                      <a:r>
                        <a:rPr b="1" lang="en-GB" sz="1800">
                          <a:solidFill>
                            <a:schemeClr val="accent2"/>
                          </a:solidFill>
                          <a:highlight>
                            <a:srgbClr val="FFFFFF"/>
                          </a:highlight>
                        </a:rPr>
                        <a:t>91.52%</a:t>
                      </a:r>
                      <a:endParaRPr b="1" sz="1800">
                        <a:solidFill>
                          <a:schemeClr val="accent2"/>
                        </a:solidFill>
                        <a:highlight>
                          <a:srgbClr val="FFFFFF"/>
                        </a:highlight>
                      </a:endParaRPr>
                    </a:p>
                  </a:txBody>
                  <a:tcPr marT="91425" marB="91425" marR="91425" marL="91425"/>
                </a:tc>
                <a:tc>
                  <a:txBody>
                    <a:bodyPr/>
                    <a:lstStyle/>
                    <a:p>
                      <a:pPr indent="3600" lvl="0" marL="0" rtl="0" algn="l">
                        <a:spcBef>
                          <a:spcPts val="0"/>
                        </a:spcBef>
                        <a:spcAft>
                          <a:spcPts val="0"/>
                        </a:spcAft>
                        <a:buNone/>
                      </a:pPr>
                      <a:r>
                        <a:rPr lang="en-GB" sz="1800"/>
                        <a:t>0.1859</a:t>
                      </a:r>
                      <a:endParaRPr sz="1800"/>
                    </a:p>
                  </a:txBody>
                  <a:tcPr marT="91425" marB="91425" marR="91425" marL="91425"/>
                </a:tc>
                <a:tc>
                  <a:txBody>
                    <a:bodyPr/>
                    <a:lstStyle/>
                    <a:p>
                      <a:pPr indent="3600" lvl="0" marL="0" rtl="0" algn="l">
                        <a:spcBef>
                          <a:spcPts val="0"/>
                        </a:spcBef>
                        <a:spcAft>
                          <a:spcPts val="0"/>
                        </a:spcAft>
                        <a:buNone/>
                      </a:pPr>
                      <a:r>
                        <a:rPr lang="en-GB" sz="1800"/>
                        <a:t>0.4309</a:t>
                      </a:r>
                      <a:endParaRPr sz="1800"/>
                    </a:p>
                  </a:txBody>
                  <a:tcPr marT="91425" marB="91425" marR="91425" marL="91425">
                    <a:lnR cap="flat" cmpd="sng" w="9525">
                      <a:solidFill>
                        <a:srgbClr val="9E9E9E"/>
                      </a:solidFill>
                      <a:prstDash val="solid"/>
                      <a:round/>
                      <a:headEnd len="sm" w="sm" type="none"/>
                      <a:tailEnd len="sm" w="sm" type="none"/>
                    </a:lnR>
                  </a:tcPr>
                </a:tc>
                <a:tc>
                  <a:txBody>
                    <a:bodyPr/>
                    <a:lstStyle/>
                    <a:p>
                      <a:pPr indent="3600" lvl="0" marL="0" rtl="0" algn="l">
                        <a:spcBef>
                          <a:spcPts val="0"/>
                        </a:spcBef>
                        <a:spcAft>
                          <a:spcPts val="0"/>
                        </a:spcAft>
                        <a:buNone/>
                      </a:pPr>
                      <a:r>
                        <a:rPr lang="en-GB" sz="1800">
                          <a:solidFill>
                            <a:schemeClr val="accent2"/>
                          </a:solidFill>
                          <a:highlight>
                            <a:srgbClr val="FFFFFF"/>
                          </a:highlight>
                        </a:rPr>
                        <a:t>0.9552</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600" lvl="0" marL="0" rtl="0" algn="l">
                        <a:spcBef>
                          <a:spcPts val="0"/>
                        </a:spcBef>
                        <a:spcAft>
                          <a:spcPts val="0"/>
                        </a:spcAft>
                        <a:buNone/>
                      </a:pPr>
                      <a:r>
                        <a:rPr lang="en-GB" sz="1800">
                          <a:solidFill>
                            <a:schemeClr val="accent2"/>
                          </a:solidFill>
                          <a:highlight>
                            <a:srgbClr val="FFFFFF"/>
                          </a:highlight>
                        </a:rPr>
                        <a:t>0.9205</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600" lvl="0" marL="0" rtl="0" algn="l">
                        <a:spcBef>
                          <a:spcPts val="0"/>
                        </a:spcBef>
                        <a:spcAft>
                          <a:spcPts val="0"/>
                        </a:spcAft>
                        <a:buNone/>
                      </a:pPr>
                      <a:r>
                        <a:rPr b="1" lang="en-GB" sz="1800"/>
                        <a:t>0.9205</a:t>
                      </a:r>
                      <a:endParaRPr b="1" sz="1800"/>
                    </a:p>
                  </a:txBody>
                  <a:tcPr marT="91425" marB="91425" marR="91425" marL="91425">
                    <a:lnL cap="flat" cmpd="sng" w="9525">
                      <a:solidFill>
                        <a:srgbClr val="9E9E9E"/>
                      </a:solidFill>
                      <a:prstDash val="solid"/>
                      <a:round/>
                      <a:headEnd len="sm" w="sm" type="none"/>
                      <a:tailEnd len="sm" w="sm" type="none"/>
                    </a:lnL>
                  </a:tcPr>
                </a:tc>
                <a:tc>
                  <a:txBody>
                    <a:bodyPr/>
                    <a:lstStyle/>
                    <a:p>
                      <a:pPr indent="3600" lvl="0" marL="0" rtl="0" algn="l">
                        <a:spcBef>
                          <a:spcPts val="0"/>
                        </a:spcBef>
                        <a:spcAft>
                          <a:spcPts val="0"/>
                        </a:spcAft>
                        <a:buNone/>
                      </a:pPr>
                      <a:r>
                        <a:rPr b="1" lang="en-GB" sz="1800"/>
                        <a:t>0.9152</a:t>
                      </a:r>
                      <a:endParaRPr b="1" sz="1800"/>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nvSpPr>
        <p:spPr>
          <a:xfrm>
            <a:off x="420700" y="298575"/>
            <a:ext cx="8115600" cy="46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dk1"/>
                </a:solidFill>
                <a:latin typeface="Montserrat"/>
                <a:ea typeface="Montserrat"/>
                <a:cs typeface="Montserrat"/>
                <a:sym typeface="Montserrat"/>
              </a:rPr>
              <a:t>Prediction of rental bike demand using various ML model (Application of models):</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GB" sz="2000">
                <a:solidFill>
                  <a:schemeClr val="lt1"/>
                </a:solidFill>
                <a:latin typeface="Montserrat"/>
                <a:ea typeface="Montserrat"/>
                <a:cs typeface="Montserrat"/>
                <a:sym typeface="Montserrat"/>
              </a:rPr>
              <a:t>6</a:t>
            </a:r>
            <a:r>
              <a:rPr b="1" lang="en-GB" sz="2000">
                <a:solidFill>
                  <a:schemeClr val="lt1"/>
                </a:solidFill>
                <a:latin typeface="Montserrat"/>
                <a:ea typeface="Montserrat"/>
                <a:cs typeface="Montserrat"/>
                <a:sym typeface="Montserrat"/>
              </a:rPr>
              <a:t>. XG Boost regression model (baseline model):</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rPr b="1" lang="en-GB" sz="2000">
                <a:solidFill>
                  <a:schemeClr val="lt1"/>
                </a:solidFill>
                <a:latin typeface="Montserrat"/>
                <a:ea typeface="Montserrat"/>
                <a:cs typeface="Montserrat"/>
                <a:sym typeface="Montserrat"/>
              </a:rPr>
              <a:t>Result:</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0" marR="76200" rtl="0" algn="l">
              <a:lnSpc>
                <a:spcPct val="115000"/>
              </a:lnSpc>
              <a:spcBef>
                <a:spcPts val="1100"/>
              </a:spcBef>
              <a:spcAft>
                <a:spcPts val="0"/>
              </a:spcAft>
              <a:buNone/>
            </a:pPr>
            <a:r>
              <a:t/>
            </a:r>
            <a:endParaRPr b="1" sz="1200">
              <a:latin typeface="Montserrat"/>
              <a:ea typeface="Montserrat"/>
              <a:cs typeface="Montserrat"/>
              <a:sym typeface="Montserrat"/>
            </a:endParaRPr>
          </a:p>
          <a:p>
            <a:pPr indent="0" lvl="0" marL="457200" rtl="0" algn="l">
              <a:lnSpc>
                <a:spcPct val="115000"/>
              </a:lnSpc>
              <a:spcBef>
                <a:spcPts val="1100"/>
              </a:spcBef>
              <a:spcAft>
                <a:spcPts val="0"/>
              </a:spcAft>
              <a:buNone/>
            </a:pPr>
            <a:r>
              <a:t/>
            </a:r>
            <a:endParaRPr b="1">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p:txBody>
      </p:sp>
      <p:graphicFrame>
        <p:nvGraphicFramePr>
          <p:cNvPr id="184" name="Google Shape;184;p31"/>
          <p:cNvGraphicFramePr/>
          <p:nvPr/>
        </p:nvGraphicFramePr>
        <p:xfrm>
          <a:off x="420725" y="2571750"/>
          <a:ext cx="3000000" cy="3000000"/>
        </p:xfrm>
        <a:graphic>
          <a:graphicData uri="http://schemas.openxmlformats.org/drawingml/2006/table">
            <a:tbl>
              <a:tblPr>
                <a:noFill/>
                <a:tableStyleId>{A7291BA6-6A6C-477A-B5B3-324B8FE8CBF2}</a:tableStyleId>
              </a:tblPr>
              <a:tblGrid>
                <a:gridCol w="1034300"/>
                <a:gridCol w="1034300"/>
                <a:gridCol w="949175"/>
                <a:gridCol w="1126025"/>
                <a:gridCol w="1465425"/>
                <a:gridCol w="1326125"/>
                <a:gridCol w="1180200"/>
              </a:tblGrid>
              <a:tr h="822925">
                <a:tc>
                  <a:txBody>
                    <a:bodyPr/>
                    <a:lstStyle/>
                    <a:p>
                      <a:pPr indent="3600" lvl="0" marL="0" rtl="0" algn="l">
                        <a:spcBef>
                          <a:spcPts val="0"/>
                        </a:spcBef>
                        <a:spcAft>
                          <a:spcPts val="0"/>
                        </a:spcAft>
                        <a:buNone/>
                      </a:pPr>
                      <a:r>
                        <a:rPr lang="en-GB">
                          <a:solidFill>
                            <a:schemeClr val="accent2"/>
                          </a:solidFill>
                          <a:highlight>
                            <a:srgbClr val="FFFFFF"/>
                          </a:highlight>
                        </a:rPr>
                        <a:t>Accuracy score</a:t>
                      </a:r>
                      <a:endParaRPr/>
                    </a:p>
                  </a:txBody>
                  <a:tcPr marT="91425" marB="91425" marR="91425" marL="91425"/>
                </a:tc>
                <a:tc>
                  <a:txBody>
                    <a:bodyPr/>
                    <a:lstStyle/>
                    <a:p>
                      <a:pPr indent="0" lvl="0" marL="0" rtl="0" algn="l">
                        <a:spcBef>
                          <a:spcPts val="0"/>
                        </a:spcBef>
                        <a:spcAft>
                          <a:spcPts val="0"/>
                        </a:spcAft>
                        <a:buNone/>
                      </a:pPr>
                      <a:r>
                        <a:rPr lang="en-GB"/>
                        <a:t>MSE</a:t>
                      </a:r>
                      <a:endParaRPr/>
                    </a:p>
                  </a:txBody>
                  <a:tcPr marT="91425" marB="91425" marR="91425" marL="91425"/>
                </a:tc>
                <a:tc>
                  <a:txBody>
                    <a:bodyPr/>
                    <a:lstStyle/>
                    <a:p>
                      <a:pPr indent="0" lvl="0" marL="0" rtl="0" algn="l">
                        <a:spcBef>
                          <a:spcPts val="0"/>
                        </a:spcBef>
                        <a:spcAft>
                          <a:spcPts val="0"/>
                        </a:spcAft>
                        <a:buNone/>
                      </a:pPr>
                      <a:r>
                        <a:rPr lang="en-GB"/>
                        <a:t>RMSE</a:t>
                      </a:r>
                      <a:endParaRPr/>
                    </a:p>
                  </a:txBody>
                  <a:tcPr marT="91425" marB="91425" marR="91425" marL="91425"/>
                </a:tc>
                <a:tc>
                  <a:txBody>
                    <a:bodyPr/>
                    <a:lstStyle/>
                    <a:p>
                      <a:pPr indent="0" lvl="0" marL="0" rtl="0" algn="l">
                        <a:spcBef>
                          <a:spcPts val="0"/>
                        </a:spcBef>
                        <a:spcAft>
                          <a:spcPts val="0"/>
                        </a:spcAft>
                        <a:buNone/>
                      </a:pPr>
                      <a:r>
                        <a:rPr lang="en-GB"/>
                        <a:t>Model score</a:t>
                      </a:r>
                      <a:endParaRPr/>
                    </a:p>
                    <a:p>
                      <a:pPr indent="0" lvl="0" marL="0" rtl="0" algn="l">
                        <a:spcBef>
                          <a:spcPts val="0"/>
                        </a:spcBef>
                        <a:spcAft>
                          <a:spcPts val="0"/>
                        </a:spcAft>
                        <a:buNone/>
                      </a:pPr>
                      <a:r>
                        <a:rPr lang="en-GB"/>
                        <a:t>(train set)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Model Score(test set)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R2 Score</a:t>
                      </a:r>
                      <a:endParaRPr/>
                    </a:p>
                  </a:txBody>
                  <a:tcPr marT="91425" marB="91425" marR="91425" marL="91425"/>
                </a:tc>
                <a:tc>
                  <a:txBody>
                    <a:bodyPr/>
                    <a:lstStyle/>
                    <a:p>
                      <a:pPr indent="0" lvl="0" marL="0" rtl="0" algn="l">
                        <a:spcBef>
                          <a:spcPts val="0"/>
                        </a:spcBef>
                        <a:spcAft>
                          <a:spcPts val="0"/>
                        </a:spcAft>
                        <a:buNone/>
                      </a:pPr>
                      <a:r>
                        <a:rPr lang="en-GB"/>
                        <a:t>Adjusted R2 score</a:t>
                      </a:r>
                      <a:endParaRPr/>
                    </a:p>
                  </a:txBody>
                  <a:tcPr marT="91425" marB="91425" marR="91425" marL="91425"/>
                </a:tc>
              </a:tr>
              <a:tr h="731500">
                <a:tc>
                  <a:txBody>
                    <a:bodyPr/>
                    <a:lstStyle/>
                    <a:p>
                      <a:pPr indent="3600" lvl="0" marL="0" rtl="0" algn="l">
                        <a:spcBef>
                          <a:spcPts val="0"/>
                        </a:spcBef>
                        <a:spcAft>
                          <a:spcPts val="0"/>
                        </a:spcAft>
                        <a:buNone/>
                      </a:pPr>
                      <a:r>
                        <a:rPr b="1" lang="en-GB" sz="1800">
                          <a:solidFill>
                            <a:schemeClr val="accent2"/>
                          </a:solidFill>
                          <a:highlight>
                            <a:srgbClr val="FFFFFF"/>
                          </a:highlight>
                        </a:rPr>
                        <a:t>94.14%</a:t>
                      </a:r>
                      <a:endParaRPr b="1" sz="1800">
                        <a:solidFill>
                          <a:schemeClr val="accent2"/>
                        </a:solidFill>
                        <a:highlight>
                          <a:srgbClr val="FFFFFF"/>
                        </a:highlight>
                      </a:endParaRPr>
                    </a:p>
                  </a:txBody>
                  <a:tcPr marT="91425" marB="91425" marR="91425" marL="91425"/>
                </a:tc>
                <a:tc>
                  <a:txBody>
                    <a:bodyPr/>
                    <a:lstStyle/>
                    <a:p>
                      <a:pPr indent="3600" lvl="0" marL="0" rtl="0" algn="l">
                        <a:spcBef>
                          <a:spcPts val="0"/>
                        </a:spcBef>
                        <a:spcAft>
                          <a:spcPts val="0"/>
                        </a:spcAft>
                        <a:buNone/>
                      </a:pPr>
                      <a:r>
                        <a:rPr lang="en-GB" sz="1800"/>
                        <a:t>0.1355</a:t>
                      </a:r>
                      <a:endParaRPr sz="1800"/>
                    </a:p>
                  </a:txBody>
                  <a:tcPr marT="91425" marB="91425" marR="91425" marL="91425"/>
                </a:tc>
                <a:tc>
                  <a:txBody>
                    <a:bodyPr/>
                    <a:lstStyle/>
                    <a:p>
                      <a:pPr indent="3600" lvl="0" marL="0" rtl="0" algn="l">
                        <a:spcBef>
                          <a:spcPts val="0"/>
                        </a:spcBef>
                        <a:spcAft>
                          <a:spcPts val="0"/>
                        </a:spcAft>
                        <a:buNone/>
                      </a:pPr>
                      <a:r>
                        <a:rPr lang="en-GB" sz="1800"/>
                        <a:t>0.3681</a:t>
                      </a:r>
                      <a:endParaRPr sz="1800"/>
                    </a:p>
                  </a:txBody>
                  <a:tcPr marT="91425" marB="91425" marR="91425" marL="91425">
                    <a:lnR cap="flat" cmpd="sng" w="9525">
                      <a:solidFill>
                        <a:srgbClr val="9E9E9E"/>
                      </a:solidFill>
                      <a:prstDash val="solid"/>
                      <a:round/>
                      <a:headEnd len="sm" w="sm" type="none"/>
                      <a:tailEnd len="sm" w="sm" type="none"/>
                    </a:lnR>
                  </a:tcPr>
                </a:tc>
                <a:tc>
                  <a:txBody>
                    <a:bodyPr/>
                    <a:lstStyle/>
                    <a:p>
                      <a:pPr indent="3600" lvl="0" marL="0" rtl="0" algn="l">
                        <a:spcBef>
                          <a:spcPts val="0"/>
                        </a:spcBef>
                        <a:spcAft>
                          <a:spcPts val="0"/>
                        </a:spcAft>
                        <a:buNone/>
                      </a:pPr>
                      <a:r>
                        <a:rPr lang="en-GB" sz="1800">
                          <a:solidFill>
                            <a:schemeClr val="accent2"/>
                          </a:solidFill>
                          <a:highlight>
                            <a:srgbClr val="FFFFFF"/>
                          </a:highlight>
                        </a:rPr>
                        <a:t>0.9769</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600" lvl="0" marL="0" rtl="0" algn="l">
                        <a:spcBef>
                          <a:spcPts val="0"/>
                        </a:spcBef>
                        <a:spcAft>
                          <a:spcPts val="0"/>
                        </a:spcAft>
                        <a:buNone/>
                      </a:pPr>
                      <a:r>
                        <a:rPr lang="en-GB" sz="1800">
                          <a:solidFill>
                            <a:schemeClr val="accent2"/>
                          </a:solidFill>
                          <a:highlight>
                            <a:srgbClr val="FFFFFF"/>
                          </a:highlight>
                        </a:rPr>
                        <a:t>0.9042</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600" lvl="0" marL="0" rtl="0" algn="l">
                        <a:spcBef>
                          <a:spcPts val="0"/>
                        </a:spcBef>
                        <a:spcAft>
                          <a:spcPts val="0"/>
                        </a:spcAft>
                        <a:buNone/>
                      </a:pPr>
                      <a:r>
                        <a:rPr b="1" lang="en-GB" sz="1800"/>
                        <a:t>0.9420</a:t>
                      </a:r>
                      <a:endParaRPr b="1" sz="1800"/>
                    </a:p>
                  </a:txBody>
                  <a:tcPr marT="91425" marB="91425" marR="91425" marL="91425">
                    <a:lnL cap="flat" cmpd="sng" w="9525">
                      <a:solidFill>
                        <a:srgbClr val="9E9E9E"/>
                      </a:solidFill>
                      <a:prstDash val="solid"/>
                      <a:round/>
                      <a:headEnd len="sm" w="sm" type="none"/>
                      <a:tailEnd len="sm" w="sm" type="none"/>
                    </a:lnL>
                  </a:tcPr>
                </a:tc>
                <a:tc>
                  <a:txBody>
                    <a:bodyPr/>
                    <a:lstStyle/>
                    <a:p>
                      <a:pPr indent="3600" lvl="0" marL="0" rtl="0" algn="l">
                        <a:spcBef>
                          <a:spcPts val="0"/>
                        </a:spcBef>
                        <a:spcAft>
                          <a:spcPts val="0"/>
                        </a:spcAft>
                        <a:buNone/>
                      </a:pPr>
                      <a:r>
                        <a:rPr b="1" lang="en-GB" sz="1800"/>
                        <a:t>0.9414</a:t>
                      </a:r>
                      <a:endParaRPr b="1" sz="1800"/>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420700" y="298575"/>
            <a:ext cx="5537100" cy="457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solidFill>
                  <a:schemeClr val="dk1"/>
                </a:solidFill>
                <a:latin typeface="Montserrat"/>
                <a:ea typeface="Montserrat"/>
                <a:cs typeface="Montserrat"/>
                <a:sym typeface="Montserrat"/>
              </a:rPr>
              <a:t>About the project:</a:t>
            </a:r>
            <a:endParaRPr b="1" sz="21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GB" sz="1600">
                <a:latin typeface="Montserrat"/>
                <a:ea typeface="Montserrat"/>
                <a:cs typeface="Montserrat"/>
                <a:sym typeface="Montserrat"/>
              </a:rPr>
              <a:t>In Seoul (South Africa), 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a:t>
            </a:r>
            <a:endParaRPr b="1" sz="1600">
              <a:latin typeface="Montserrat"/>
              <a:ea typeface="Montserrat"/>
              <a:cs typeface="Montserrat"/>
              <a:sym typeface="Montserrat"/>
            </a:endParaRPr>
          </a:p>
          <a:p>
            <a:pPr indent="0" lvl="0" marL="0" rtl="0" algn="l">
              <a:spcBef>
                <a:spcPts val="0"/>
              </a:spcBef>
              <a:spcAft>
                <a:spcPts val="0"/>
              </a:spcAft>
              <a:buNone/>
            </a:pPr>
            <a:r>
              <a:t/>
            </a:r>
            <a:endParaRPr b="1" sz="1600">
              <a:latin typeface="Montserrat"/>
              <a:ea typeface="Montserrat"/>
              <a:cs typeface="Montserrat"/>
              <a:sym typeface="Montserrat"/>
            </a:endParaRPr>
          </a:p>
          <a:p>
            <a:pPr indent="0" lvl="0" marL="0" rtl="0" algn="l">
              <a:spcBef>
                <a:spcPts val="0"/>
              </a:spcBef>
              <a:spcAft>
                <a:spcPts val="0"/>
              </a:spcAft>
              <a:buNone/>
            </a:pPr>
            <a:r>
              <a:rPr b="1" lang="en-GB" sz="1600">
                <a:latin typeface="Montserrat"/>
                <a:ea typeface="Montserrat"/>
                <a:cs typeface="Montserrat"/>
                <a:sym typeface="Montserrat"/>
              </a:rPr>
              <a:t>Our main aim to </a:t>
            </a:r>
            <a:r>
              <a:rPr b="1" lang="en-GB" sz="1600">
                <a:latin typeface="Montserrat"/>
                <a:ea typeface="Montserrat"/>
                <a:cs typeface="Montserrat"/>
                <a:sym typeface="Montserrat"/>
              </a:rPr>
              <a:t>explore</a:t>
            </a:r>
            <a:r>
              <a:rPr b="1" lang="en-GB" sz="1600">
                <a:latin typeface="Montserrat"/>
                <a:ea typeface="Montserrat"/>
                <a:cs typeface="Montserrat"/>
                <a:sym typeface="Montserrat"/>
              </a:rPr>
              <a:t> and analyse the data to understand the problem and find </a:t>
            </a:r>
            <a:r>
              <a:rPr b="1" lang="en-GB" sz="1600">
                <a:latin typeface="Montserrat"/>
                <a:ea typeface="Montserrat"/>
                <a:cs typeface="Montserrat"/>
                <a:sym typeface="Montserrat"/>
              </a:rPr>
              <a:t>suitable</a:t>
            </a:r>
            <a:r>
              <a:rPr b="1" lang="en-GB" sz="1600">
                <a:latin typeface="Montserrat"/>
                <a:ea typeface="Montserrat"/>
                <a:cs typeface="Montserrat"/>
                <a:sym typeface="Montserrat"/>
              </a:rPr>
              <a:t> solution as well as predict rental bike count required at each hour for the stable supply of rental bikes</a:t>
            </a:r>
            <a:endParaRPr b="1" sz="1600">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p:txBody>
      </p:sp>
      <p:pic>
        <p:nvPicPr>
          <p:cNvPr id="61" name="Google Shape;61;p14"/>
          <p:cNvPicPr preferRelativeResize="0"/>
          <p:nvPr/>
        </p:nvPicPr>
        <p:blipFill>
          <a:blip r:embed="rId3">
            <a:alphaModFix/>
          </a:blip>
          <a:stretch>
            <a:fillRect/>
          </a:stretch>
        </p:blipFill>
        <p:spPr>
          <a:xfrm>
            <a:off x="6096700" y="551775"/>
            <a:ext cx="2628900" cy="1743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nvSpPr>
        <p:spPr>
          <a:xfrm>
            <a:off x="420700" y="298575"/>
            <a:ext cx="8115600" cy="46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dk1"/>
                </a:solidFill>
                <a:latin typeface="Montserrat"/>
                <a:ea typeface="Montserrat"/>
                <a:cs typeface="Montserrat"/>
                <a:sym typeface="Montserrat"/>
              </a:rPr>
              <a:t>Prediction of rental bike demand using various ML model (Application of models):</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GB" sz="2000">
                <a:solidFill>
                  <a:schemeClr val="lt1"/>
                </a:solidFill>
                <a:latin typeface="Montserrat"/>
                <a:ea typeface="Montserrat"/>
                <a:cs typeface="Montserrat"/>
                <a:sym typeface="Montserrat"/>
              </a:rPr>
              <a:t>7</a:t>
            </a:r>
            <a:r>
              <a:rPr b="1" lang="en-GB" sz="2000">
                <a:solidFill>
                  <a:schemeClr val="lt1"/>
                </a:solidFill>
                <a:latin typeface="Montserrat"/>
                <a:ea typeface="Montserrat"/>
                <a:cs typeface="Montserrat"/>
                <a:sym typeface="Montserrat"/>
              </a:rPr>
              <a:t>. XG Boost regression model(with hyperparameter tuning):</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300">
              <a:solidFill>
                <a:schemeClr val="lt1"/>
              </a:solidFill>
              <a:latin typeface="Montserrat"/>
              <a:ea typeface="Montserrat"/>
              <a:cs typeface="Montserrat"/>
              <a:sym typeface="Montserrat"/>
            </a:endParaRPr>
          </a:p>
          <a:p>
            <a:pPr indent="0" lvl="0" marL="457200" rtl="0" algn="l">
              <a:spcBef>
                <a:spcPts val="0"/>
              </a:spcBef>
              <a:spcAft>
                <a:spcPts val="0"/>
              </a:spcAft>
              <a:buNone/>
            </a:pPr>
            <a:r>
              <a:rPr b="1" lang="en-GB" sz="1300">
                <a:solidFill>
                  <a:schemeClr val="lt1"/>
                </a:solidFill>
                <a:latin typeface="Montserrat"/>
                <a:ea typeface="Montserrat"/>
                <a:cs typeface="Montserrat"/>
                <a:sym typeface="Montserrat"/>
              </a:rPr>
              <a:t>Tuning method used = GridSearchCV</a:t>
            </a:r>
            <a:endParaRPr b="1" sz="13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300">
              <a:solidFill>
                <a:schemeClr val="lt1"/>
              </a:solidFill>
              <a:latin typeface="Montserrat"/>
              <a:ea typeface="Montserrat"/>
              <a:cs typeface="Montserrat"/>
              <a:sym typeface="Montserrat"/>
            </a:endParaRPr>
          </a:p>
          <a:p>
            <a:pPr indent="0" lvl="0" marL="457200" rtl="0" algn="l">
              <a:spcBef>
                <a:spcPts val="0"/>
              </a:spcBef>
              <a:spcAft>
                <a:spcPts val="0"/>
              </a:spcAft>
              <a:buNone/>
            </a:pPr>
            <a:r>
              <a:rPr b="1" lang="en-GB" sz="1500">
                <a:solidFill>
                  <a:schemeClr val="lt1"/>
                </a:solidFill>
                <a:latin typeface="Montserrat"/>
                <a:ea typeface="Montserrat"/>
                <a:cs typeface="Montserrat"/>
                <a:sym typeface="Montserrat"/>
              </a:rPr>
              <a:t>Results:</a:t>
            </a:r>
            <a:endParaRPr b="1" sz="15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0" marR="76200" rtl="0" algn="l">
              <a:lnSpc>
                <a:spcPct val="115000"/>
              </a:lnSpc>
              <a:spcBef>
                <a:spcPts val="1100"/>
              </a:spcBef>
              <a:spcAft>
                <a:spcPts val="0"/>
              </a:spcAft>
              <a:buNone/>
            </a:pPr>
            <a:r>
              <a:t/>
            </a:r>
            <a:endParaRPr b="1" sz="1200">
              <a:latin typeface="Montserrat"/>
              <a:ea typeface="Montserrat"/>
              <a:cs typeface="Montserrat"/>
              <a:sym typeface="Montserrat"/>
            </a:endParaRPr>
          </a:p>
          <a:p>
            <a:pPr indent="0" lvl="0" marL="457200" rtl="0" algn="l">
              <a:lnSpc>
                <a:spcPct val="115000"/>
              </a:lnSpc>
              <a:spcBef>
                <a:spcPts val="1100"/>
              </a:spcBef>
              <a:spcAft>
                <a:spcPts val="0"/>
              </a:spcAft>
              <a:buNone/>
            </a:pPr>
            <a:r>
              <a:t/>
            </a:r>
            <a:endParaRPr b="1">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p:txBody>
      </p:sp>
      <p:graphicFrame>
        <p:nvGraphicFramePr>
          <p:cNvPr id="190" name="Google Shape;190;p32"/>
          <p:cNvGraphicFramePr/>
          <p:nvPr/>
        </p:nvGraphicFramePr>
        <p:xfrm>
          <a:off x="420700" y="3141725"/>
          <a:ext cx="3000000" cy="3000000"/>
        </p:xfrm>
        <a:graphic>
          <a:graphicData uri="http://schemas.openxmlformats.org/drawingml/2006/table">
            <a:tbl>
              <a:tblPr>
                <a:noFill/>
                <a:tableStyleId>{A7291BA6-6A6C-477A-B5B3-324B8FE8CBF2}</a:tableStyleId>
              </a:tblPr>
              <a:tblGrid>
                <a:gridCol w="1074950"/>
                <a:gridCol w="1074950"/>
                <a:gridCol w="986475"/>
                <a:gridCol w="1170275"/>
                <a:gridCol w="1523025"/>
                <a:gridCol w="1378250"/>
                <a:gridCol w="1226575"/>
              </a:tblGrid>
              <a:tr h="822925">
                <a:tc>
                  <a:txBody>
                    <a:bodyPr/>
                    <a:lstStyle/>
                    <a:p>
                      <a:pPr indent="3600" lvl="0" marL="0" rtl="0" algn="l">
                        <a:spcBef>
                          <a:spcPts val="0"/>
                        </a:spcBef>
                        <a:spcAft>
                          <a:spcPts val="0"/>
                        </a:spcAft>
                        <a:buNone/>
                      </a:pPr>
                      <a:r>
                        <a:rPr lang="en-GB">
                          <a:solidFill>
                            <a:schemeClr val="accent2"/>
                          </a:solidFill>
                          <a:highlight>
                            <a:srgbClr val="FFFFFF"/>
                          </a:highlight>
                        </a:rPr>
                        <a:t>Accuracy score</a:t>
                      </a:r>
                      <a:endParaRPr/>
                    </a:p>
                  </a:txBody>
                  <a:tcPr marT="91425" marB="91425" marR="91425" marL="91425"/>
                </a:tc>
                <a:tc>
                  <a:txBody>
                    <a:bodyPr/>
                    <a:lstStyle/>
                    <a:p>
                      <a:pPr indent="0" lvl="0" marL="0" rtl="0" algn="l">
                        <a:spcBef>
                          <a:spcPts val="0"/>
                        </a:spcBef>
                        <a:spcAft>
                          <a:spcPts val="0"/>
                        </a:spcAft>
                        <a:buNone/>
                      </a:pPr>
                      <a:r>
                        <a:rPr lang="en-GB"/>
                        <a:t>MSE</a:t>
                      </a:r>
                      <a:endParaRPr/>
                    </a:p>
                  </a:txBody>
                  <a:tcPr marT="91425" marB="91425" marR="91425" marL="91425"/>
                </a:tc>
                <a:tc>
                  <a:txBody>
                    <a:bodyPr/>
                    <a:lstStyle/>
                    <a:p>
                      <a:pPr indent="0" lvl="0" marL="0" rtl="0" algn="l">
                        <a:spcBef>
                          <a:spcPts val="0"/>
                        </a:spcBef>
                        <a:spcAft>
                          <a:spcPts val="0"/>
                        </a:spcAft>
                        <a:buNone/>
                      </a:pPr>
                      <a:r>
                        <a:rPr lang="en-GB"/>
                        <a:t>RMSE</a:t>
                      </a:r>
                      <a:endParaRPr/>
                    </a:p>
                  </a:txBody>
                  <a:tcPr marT="91425" marB="91425" marR="91425" marL="91425"/>
                </a:tc>
                <a:tc>
                  <a:txBody>
                    <a:bodyPr/>
                    <a:lstStyle/>
                    <a:p>
                      <a:pPr indent="0" lvl="0" marL="0" rtl="0" algn="l">
                        <a:spcBef>
                          <a:spcPts val="0"/>
                        </a:spcBef>
                        <a:spcAft>
                          <a:spcPts val="0"/>
                        </a:spcAft>
                        <a:buNone/>
                      </a:pPr>
                      <a:r>
                        <a:rPr lang="en-GB"/>
                        <a:t>Model score</a:t>
                      </a:r>
                      <a:endParaRPr/>
                    </a:p>
                    <a:p>
                      <a:pPr indent="0" lvl="0" marL="0" rtl="0" algn="l">
                        <a:spcBef>
                          <a:spcPts val="0"/>
                        </a:spcBef>
                        <a:spcAft>
                          <a:spcPts val="0"/>
                        </a:spcAft>
                        <a:buNone/>
                      </a:pPr>
                      <a:r>
                        <a:rPr lang="en-GB"/>
                        <a:t>(train set)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Model Score(test set)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R2 Score</a:t>
                      </a:r>
                      <a:endParaRPr/>
                    </a:p>
                  </a:txBody>
                  <a:tcPr marT="91425" marB="91425" marR="91425" marL="91425"/>
                </a:tc>
                <a:tc>
                  <a:txBody>
                    <a:bodyPr/>
                    <a:lstStyle/>
                    <a:p>
                      <a:pPr indent="0" lvl="0" marL="0" rtl="0" algn="l">
                        <a:spcBef>
                          <a:spcPts val="0"/>
                        </a:spcBef>
                        <a:spcAft>
                          <a:spcPts val="0"/>
                        </a:spcAft>
                        <a:buNone/>
                      </a:pPr>
                      <a:r>
                        <a:rPr lang="en-GB"/>
                        <a:t>Adjusted R2 score</a:t>
                      </a:r>
                      <a:endParaRPr/>
                    </a:p>
                  </a:txBody>
                  <a:tcPr marT="91425" marB="91425" marR="91425" marL="91425"/>
                </a:tc>
              </a:tr>
              <a:tr h="731500">
                <a:tc>
                  <a:txBody>
                    <a:bodyPr/>
                    <a:lstStyle/>
                    <a:p>
                      <a:pPr indent="3600" lvl="0" marL="0" rtl="0" algn="l">
                        <a:spcBef>
                          <a:spcPts val="0"/>
                        </a:spcBef>
                        <a:spcAft>
                          <a:spcPts val="0"/>
                        </a:spcAft>
                        <a:buNone/>
                      </a:pPr>
                      <a:r>
                        <a:rPr b="1" lang="en-GB" sz="1800">
                          <a:solidFill>
                            <a:schemeClr val="accent2"/>
                          </a:solidFill>
                          <a:highlight>
                            <a:srgbClr val="FFFFFF"/>
                          </a:highlight>
                        </a:rPr>
                        <a:t>94.14%</a:t>
                      </a:r>
                      <a:endParaRPr b="1" sz="1800">
                        <a:solidFill>
                          <a:schemeClr val="accent2"/>
                        </a:solidFill>
                        <a:highlight>
                          <a:srgbClr val="FFFFFF"/>
                        </a:highlight>
                      </a:endParaRPr>
                    </a:p>
                  </a:txBody>
                  <a:tcPr marT="91425" marB="91425" marR="91425" marL="91425"/>
                </a:tc>
                <a:tc>
                  <a:txBody>
                    <a:bodyPr/>
                    <a:lstStyle/>
                    <a:p>
                      <a:pPr indent="3600" lvl="0" marL="0" rtl="0" algn="l">
                        <a:spcBef>
                          <a:spcPts val="0"/>
                        </a:spcBef>
                        <a:spcAft>
                          <a:spcPts val="0"/>
                        </a:spcAft>
                        <a:buNone/>
                      </a:pPr>
                      <a:r>
                        <a:rPr lang="en-GB" sz="1800"/>
                        <a:t>0.1282</a:t>
                      </a:r>
                      <a:endParaRPr sz="1800"/>
                    </a:p>
                  </a:txBody>
                  <a:tcPr marT="91425" marB="91425" marR="91425" marL="91425"/>
                </a:tc>
                <a:tc>
                  <a:txBody>
                    <a:bodyPr/>
                    <a:lstStyle/>
                    <a:p>
                      <a:pPr indent="3600" lvl="0" marL="0" rtl="0" algn="l">
                        <a:spcBef>
                          <a:spcPts val="0"/>
                        </a:spcBef>
                        <a:spcAft>
                          <a:spcPts val="0"/>
                        </a:spcAft>
                        <a:buNone/>
                      </a:pPr>
                      <a:r>
                        <a:rPr lang="en-GB" sz="1800"/>
                        <a:t>0.3581</a:t>
                      </a:r>
                      <a:endParaRPr sz="1800"/>
                    </a:p>
                  </a:txBody>
                  <a:tcPr marT="91425" marB="91425" marR="91425" marL="91425">
                    <a:lnR cap="flat" cmpd="sng" w="9525">
                      <a:solidFill>
                        <a:srgbClr val="9E9E9E"/>
                      </a:solidFill>
                      <a:prstDash val="solid"/>
                      <a:round/>
                      <a:headEnd len="sm" w="sm" type="none"/>
                      <a:tailEnd len="sm" w="sm" type="none"/>
                    </a:lnR>
                  </a:tcPr>
                </a:tc>
                <a:tc>
                  <a:txBody>
                    <a:bodyPr/>
                    <a:lstStyle/>
                    <a:p>
                      <a:pPr indent="3600" lvl="0" marL="0" rtl="0" algn="l">
                        <a:spcBef>
                          <a:spcPts val="0"/>
                        </a:spcBef>
                        <a:spcAft>
                          <a:spcPts val="0"/>
                        </a:spcAft>
                        <a:buNone/>
                      </a:pPr>
                      <a:r>
                        <a:rPr lang="en-GB" sz="1800">
                          <a:solidFill>
                            <a:schemeClr val="accent2"/>
                          </a:solidFill>
                          <a:highlight>
                            <a:srgbClr val="FFFFFF"/>
                          </a:highlight>
                        </a:rPr>
                        <a:t>0.9841</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600" lvl="0" marL="0" rtl="0" algn="l">
                        <a:spcBef>
                          <a:spcPts val="0"/>
                        </a:spcBef>
                        <a:spcAft>
                          <a:spcPts val="0"/>
                        </a:spcAft>
                        <a:buNone/>
                      </a:pPr>
                      <a:r>
                        <a:rPr lang="en-GB" sz="1800">
                          <a:solidFill>
                            <a:schemeClr val="accent2"/>
                          </a:solidFill>
                          <a:highlight>
                            <a:srgbClr val="FFFFFF"/>
                          </a:highlight>
                        </a:rPr>
                        <a:t>0.9451</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600" lvl="0" marL="0" rtl="0" algn="l">
                        <a:spcBef>
                          <a:spcPts val="0"/>
                        </a:spcBef>
                        <a:spcAft>
                          <a:spcPts val="0"/>
                        </a:spcAft>
                        <a:buNone/>
                      </a:pPr>
                      <a:r>
                        <a:rPr b="1" lang="en-GB" sz="1800"/>
                        <a:t>0.9420</a:t>
                      </a:r>
                      <a:endParaRPr b="1" sz="1800"/>
                    </a:p>
                  </a:txBody>
                  <a:tcPr marT="91425" marB="91425" marR="91425" marL="91425">
                    <a:lnL cap="flat" cmpd="sng" w="9525">
                      <a:solidFill>
                        <a:srgbClr val="9E9E9E"/>
                      </a:solidFill>
                      <a:prstDash val="solid"/>
                      <a:round/>
                      <a:headEnd len="sm" w="sm" type="none"/>
                      <a:tailEnd len="sm" w="sm" type="none"/>
                    </a:lnL>
                  </a:tcPr>
                </a:tc>
                <a:tc>
                  <a:txBody>
                    <a:bodyPr/>
                    <a:lstStyle/>
                    <a:p>
                      <a:pPr indent="3600" lvl="0" marL="0" rtl="0" algn="l">
                        <a:spcBef>
                          <a:spcPts val="0"/>
                        </a:spcBef>
                        <a:spcAft>
                          <a:spcPts val="0"/>
                        </a:spcAft>
                        <a:buNone/>
                      </a:pPr>
                      <a:r>
                        <a:rPr b="1" lang="en-GB" sz="1800"/>
                        <a:t>0.9414</a:t>
                      </a:r>
                      <a:endParaRPr b="1" sz="1800"/>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nvSpPr>
        <p:spPr>
          <a:xfrm>
            <a:off x="420700" y="298575"/>
            <a:ext cx="4912800" cy="46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dk1"/>
                </a:solidFill>
                <a:latin typeface="Montserrat"/>
                <a:ea typeface="Montserrat"/>
                <a:cs typeface="Montserrat"/>
                <a:sym typeface="Montserrat"/>
              </a:rPr>
              <a:t>Conclusion</a:t>
            </a:r>
            <a:r>
              <a:rPr b="1" lang="en-GB" sz="2000">
                <a:solidFill>
                  <a:schemeClr val="dk1"/>
                </a:solidFill>
                <a:latin typeface="Montserrat"/>
                <a:ea typeface="Montserrat"/>
                <a:cs typeface="Montserrat"/>
                <a:sym typeface="Montserrat"/>
              </a:rPr>
              <a:t>:</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304800" lvl="0" marL="457200" rtl="0" algn="just">
              <a:spcBef>
                <a:spcPts val="0"/>
              </a:spcBef>
              <a:spcAft>
                <a:spcPts val="0"/>
              </a:spcAft>
              <a:buClr>
                <a:schemeClr val="accent2"/>
              </a:buClr>
              <a:buSzPts val="1200"/>
              <a:buFont typeface="Roboto"/>
              <a:buChar char="●"/>
            </a:pPr>
            <a:r>
              <a:rPr b="1" lang="en-GB">
                <a:solidFill>
                  <a:schemeClr val="accent2"/>
                </a:solidFill>
                <a:highlight>
                  <a:srgbClr val="FFFFFF"/>
                </a:highlight>
                <a:latin typeface="Montserrat"/>
                <a:ea typeface="Montserrat"/>
                <a:cs typeface="Montserrat"/>
                <a:sym typeface="Montserrat"/>
              </a:rPr>
              <a:t>It is found that demand for bike rises with rise in temperature. </a:t>
            </a:r>
            <a:endParaRPr b="1">
              <a:solidFill>
                <a:schemeClr val="accent2"/>
              </a:solidFill>
              <a:highlight>
                <a:srgbClr val="FFFFFF"/>
              </a:highlight>
              <a:latin typeface="Montserrat"/>
              <a:ea typeface="Montserrat"/>
              <a:cs typeface="Montserrat"/>
              <a:sym typeface="Montserrat"/>
            </a:endParaRPr>
          </a:p>
          <a:p>
            <a:pPr indent="-317500" lvl="0" marL="457200" rtl="0" algn="just">
              <a:spcBef>
                <a:spcPts val="0"/>
              </a:spcBef>
              <a:spcAft>
                <a:spcPts val="0"/>
              </a:spcAft>
              <a:buClr>
                <a:schemeClr val="accent2"/>
              </a:buClr>
              <a:buSzPts val="1400"/>
              <a:buFont typeface="Montserrat"/>
              <a:buChar char="●"/>
            </a:pPr>
            <a:r>
              <a:rPr b="1" lang="en-GB">
                <a:solidFill>
                  <a:schemeClr val="accent2"/>
                </a:solidFill>
                <a:highlight>
                  <a:srgbClr val="FFFFFF"/>
                </a:highlight>
                <a:latin typeface="Montserrat"/>
                <a:ea typeface="Montserrat"/>
                <a:cs typeface="Montserrat"/>
                <a:sym typeface="Montserrat"/>
              </a:rPr>
              <a:t>At night demand for rental bike is most.</a:t>
            </a:r>
            <a:endParaRPr b="1">
              <a:solidFill>
                <a:schemeClr val="accent2"/>
              </a:solidFill>
              <a:highlight>
                <a:srgbClr val="FFFFFF"/>
              </a:highlight>
              <a:latin typeface="Montserrat"/>
              <a:ea typeface="Montserrat"/>
              <a:cs typeface="Montserrat"/>
              <a:sym typeface="Montserrat"/>
            </a:endParaRPr>
          </a:p>
          <a:p>
            <a:pPr indent="-317500" lvl="0" marL="457200" rtl="0" algn="just">
              <a:spcBef>
                <a:spcPts val="0"/>
              </a:spcBef>
              <a:spcAft>
                <a:spcPts val="0"/>
              </a:spcAft>
              <a:buClr>
                <a:schemeClr val="accent2"/>
              </a:buClr>
              <a:buSzPts val="1400"/>
              <a:buFont typeface="Montserrat"/>
              <a:buChar char="●"/>
            </a:pPr>
            <a:r>
              <a:rPr b="1" lang="en-GB">
                <a:solidFill>
                  <a:schemeClr val="accent2"/>
                </a:solidFill>
                <a:highlight>
                  <a:srgbClr val="FFFFFF"/>
                </a:highlight>
                <a:latin typeface="Montserrat"/>
                <a:ea typeface="Montserrat"/>
                <a:cs typeface="Montserrat"/>
                <a:sym typeface="Montserrat"/>
              </a:rPr>
              <a:t>In summer season the demand for rental bike is most.</a:t>
            </a:r>
            <a:endParaRPr b="1">
              <a:solidFill>
                <a:schemeClr val="accent2"/>
              </a:solidFill>
              <a:highlight>
                <a:srgbClr val="FFFFFF"/>
              </a:highlight>
              <a:latin typeface="Montserrat"/>
              <a:ea typeface="Montserrat"/>
              <a:cs typeface="Montserrat"/>
              <a:sym typeface="Montserrat"/>
            </a:endParaRPr>
          </a:p>
          <a:p>
            <a:pPr indent="-317500" lvl="0" marL="457200" rtl="0" algn="just">
              <a:spcBef>
                <a:spcPts val="0"/>
              </a:spcBef>
              <a:spcAft>
                <a:spcPts val="0"/>
              </a:spcAft>
              <a:buClr>
                <a:schemeClr val="accent2"/>
              </a:buClr>
              <a:buSzPts val="1400"/>
              <a:buFont typeface="Montserrat"/>
              <a:buChar char="●"/>
            </a:pPr>
            <a:r>
              <a:rPr b="1" lang="en-GB">
                <a:solidFill>
                  <a:schemeClr val="accent2"/>
                </a:solidFill>
                <a:highlight>
                  <a:srgbClr val="FFFFFF"/>
                </a:highlight>
                <a:latin typeface="Montserrat"/>
                <a:ea typeface="Montserrat"/>
                <a:cs typeface="Montserrat"/>
                <a:sym typeface="Montserrat"/>
              </a:rPr>
              <a:t>In monthly period it is seen that rental bike demand is low on January, February and December and high between may to august</a:t>
            </a:r>
            <a:endParaRPr b="1">
              <a:solidFill>
                <a:schemeClr val="accent2"/>
              </a:solidFill>
              <a:highlight>
                <a:srgbClr val="FFFFFF"/>
              </a:highlight>
              <a:latin typeface="Montserrat"/>
              <a:ea typeface="Montserrat"/>
              <a:cs typeface="Montserrat"/>
              <a:sym typeface="Montserrat"/>
            </a:endParaRPr>
          </a:p>
          <a:p>
            <a:pPr indent="-317500" lvl="0" marL="457200" rtl="0" algn="just">
              <a:spcBef>
                <a:spcPts val="0"/>
              </a:spcBef>
              <a:spcAft>
                <a:spcPts val="0"/>
              </a:spcAft>
              <a:buClr>
                <a:schemeClr val="accent2"/>
              </a:buClr>
              <a:buSzPts val="1400"/>
              <a:buFont typeface="Montserrat"/>
              <a:buChar char="●"/>
            </a:pPr>
            <a:r>
              <a:rPr b="1" lang="en-GB">
                <a:solidFill>
                  <a:schemeClr val="accent2"/>
                </a:solidFill>
                <a:highlight>
                  <a:srgbClr val="FFFFFF"/>
                </a:highlight>
                <a:latin typeface="Montserrat"/>
                <a:ea typeface="Montserrat"/>
                <a:cs typeface="Montserrat"/>
                <a:sym typeface="Montserrat"/>
              </a:rPr>
              <a:t>It can be seen that bike demand rises after 5 AM and peaks at 8 AM, then again rises after 2 PM and peaks at 5PM then demand remain significantly above average demand 6PM and 11PM.That means in this 11 hours of a day bike demand is most.</a:t>
            </a:r>
            <a:endParaRPr b="1">
              <a:solidFill>
                <a:schemeClr val="accent2"/>
              </a:solidFill>
              <a:highlight>
                <a:srgbClr val="FFFFFF"/>
              </a:highlight>
              <a:latin typeface="Montserrat"/>
              <a:ea typeface="Montserrat"/>
              <a:cs typeface="Montserrat"/>
              <a:sym typeface="Montserrat"/>
            </a:endParaRPr>
          </a:p>
          <a:p>
            <a:pPr indent="0" lvl="0" marL="457200" rtl="0" algn="just">
              <a:spcBef>
                <a:spcPts val="0"/>
              </a:spcBef>
              <a:spcAft>
                <a:spcPts val="0"/>
              </a:spcAft>
              <a:buNone/>
            </a:pPr>
            <a:r>
              <a:t/>
            </a:r>
            <a:endParaRPr b="1">
              <a:solidFill>
                <a:schemeClr val="accent2"/>
              </a:solidFill>
              <a:highlight>
                <a:srgbClr val="FFFFFF"/>
              </a:highlight>
              <a:latin typeface="Montserrat"/>
              <a:ea typeface="Montserrat"/>
              <a:cs typeface="Montserrat"/>
              <a:sym typeface="Montserrat"/>
            </a:endParaRPr>
          </a:p>
          <a:p>
            <a:pPr indent="-317500" lvl="0" marL="457200" rtl="0" algn="just">
              <a:spcBef>
                <a:spcPts val="0"/>
              </a:spcBef>
              <a:spcAft>
                <a:spcPts val="0"/>
              </a:spcAft>
              <a:buClr>
                <a:schemeClr val="accent2"/>
              </a:buClr>
              <a:buSzPts val="1400"/>
              <a:buFont typeface="Montserrat"/>
              <a:buChar char="●"/>
            </a:pPr>
            <a:r>
              <a:rPr b="1" lang="en-GB">
                <a:solidFill>
                  <a:schemeClr val="accent2"/>
                </a:solidFill>
                <a:highlight>
                  <a:srgbClr val="FFFFFF"/>
                </a:highlight>
                <a:latin typeface="Montserrat"/>
                <a:ea typeface="Montserrat"/>
                <a:cs typeface="Montserrat"/>
                <a:sym typeface="Montserrat"/>
              </a:rPr>
              <a:t> </a:t>
            </a:r>
            <a:r>
              <a:rPr b="1" i="1" lang="en-GB">
                <a:solidFill>
                  <a:schemeClr val="accent2"/>
                </a:solidFill>
                <a:highlight>
                  <a:srgbClr val="FFFFFF"/>
                </a:highlight>
                <a:latin typeface="Montserrat"/>
                <a:ea typeface="Montserrat"/>
                <a:cs typeface="Montserrat"/>
                <a:sym typeface="Montserrat"/>
              </a:rPr>
              <a:t>XG boost regression model</a:t>
            </a:r>
            <a:r>
              <a:rPr b="1" lang="en-GB">
                <a:solidFill>
                  <a:schemeClr val="accent2"/>
                </a:solidFill>
                <a:highlight>
                  <a:srgbClr val="FFFFFF"/>
                </a:highlight>
                <a:latin typeface="Montserrat"/>
                <a:ea typeface="Montserrat"/>
                <a:cs typeface="Montserrat"/>
                <a:sym typeface="Montserrat"/>
              </a:rPr>
              <a:t> can predict rental bike demand with best accuracy of 94.14% accuracy.</a:t>
            </a:r>
            <a:endParaRPr b="1" sz="22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000">
              <a:solidFill>
                <a:schemeClr val="lt1"/>
              </a:solidFill>
              <a:latin typeface="Montserrat"/>
              <a:ea typeface="Montserrat"/>
              <a:cs typeface="Montserrat"/>
              <a:sym typeface="Montserrat"/>
            </a:endParaRPr>
          </a:p>
          <a:p>
            <a:pPr indent="0" lvl="0" marL="0" marR="76200" rtl="0" algn="l">
              <a:lnSpc>
                <a:spcPct val="115000"/>
              </a:lnSpc>
              <a:spcBef>
                <a:spcPts val="1100"/>
              </a:spcBef>
              <a:spcAft>
                <a:spcPts val="0"/>
              </a:spcAft>
              <a:buNone/>
            </a:pPr>
            <a:r>
              <a:t/>
            </a:r>
            <a:endParaRPr b="1" sz="1200">
              <a:latin typeface="Montserrat"/>
              <a:ea typeface="Montserrat"/>
              <a:cs typeface="Montserrat"/>
              <a:sym typeface="Montserrat"/>
            </a:endParaRPr>
          </a:p>
          <a:p>
            <a:pPr indent="0" lvl="0" marL="457200" rtl="0" algn="l">
              <a:lnSpc>
                <a:spcPct val="115000"/>
              </a:lnSpc>
              <a:spcBef>
                <a:spcPts val="1100"/>
              </a:spcBef>
              <a:spcAft>
                <a:spcPts val="0"/>
              </a:spcAft>
              <a:buNone/>
            </a:pPr>
            <a:r>
              <a:t/>
            </a:r>
            <a:endParaRPr b="1">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p:txBody>
      </p:sp>
      <p:pic>
        <p:nvPicPr>
          <p:cNvPr id="196" name="Google Shape;196;p33"/>
          <p:cNvPicPr preferRelativeResize="0"/>
          <p:nvPr/>
        </p:nvPicPr>
        <p:blipFill>
          <a:blip r:embed="rId3">
            <a:alphaModFix/>
          </a:blip>
          <a:stretch>
            <a:fillRect/>
          </a:stretch>
        </p:blipFill>
        <p:spPr>
          <a:xfrm>
            <a:off x="5333500" y="1696575"/>
            <a:ext cx="3505700" cy="3202800"/>
          </a:xfrm>
          <a:prstGeom prst="rect">
            <a:avLst/>
          </a:prstGeom>
          <a:noFill/>
          <a:ln>
            <a:noFill/>
          </a:ln>
        </p:spPr>
      </p:pic>
      <p:sp>
        <p:nvSpPr>
          <p:cNvPr id="197" name="Google Shape;197;p33"/>
          <p:cNvSpPr txBox="1"/>
          <p:nvPr/>
        </p:nvSpPr>
        <p:spPr>
          <a:xfrm>
            <a:off x="5299550" y="963575"/>
            <a:ext cx="3573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chemeClr val="accent5"/>
                </a:solidFill>
                <a:latin typeface="Montserrat"/>
                <a:ea typeface="Montserrat"/>
                <a:cs typeface="Montserrat"/>
                <a:sym typeface="Montserrat"/>
              </a:rPr>
              <a:t>Name of model with r2 score and adjusted r2 score</a:t>
            </a:r>
            <a:endParaRPr b="1">
              <a:solidFill>
                <a:schemeClr val="accent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420700" y="298575"/>
            <a:ext cx="7966200" cy="50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dk1"/>
                </a:solidFill>
                <a:latin typeface="Montserrat"/>
                <a:ea typeface="Montserrat"/>
                <a:cs typeface="Montserrat"/>
                <a:sym typeface="Montserrat"/>
              </a:rPr>
              <a:t>Approach followed towards the project:</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355600" lvl="0" marL="457200" rtl="0" algn="l">
              <a:spcBef>
                <a:spcPts val="0"/>
              </a:spcBef>
              <a:spcAft>
                <a:spcPts val="0"/>
              </a:spcAft>
              <a:buClr>
                <a:schemeClr val="dk1"/>
              </a:buClr>
              <a:buSzPts val="2000"/>
              <a:buFont typeface="Montserrat"/>
              <a:buAutoNum type="arabicPeriod"/>
            </a:pPr>
            <a:r>
              <a:rPr b="1" lang="en-GB" sz="2000">
                <a:solidFill>
                  <a:schemeClr val="dk1"/>
                </a:solidFill>
                <a:latin typeface="Montserrat"/>
                <a:ea typeface="Montserrat"/>
                <a:cs typeface="Montserrat"/>
                <a:sym typeface="Montserrat"/>
              </a:rPr>
              <a:t>Data Wrangling</a:t>
            </a:r>
            <a:endParaRPr b="1" sz="2000">
              <a:solidFill>
                <a:schemeClr val="dk1"/>
              </a:solidFill>
              <a:latin typeface="Montserrat"/>
              <a:ea typeface="Montserrat"/>
              <a:cs typeface="Montserrat"/>
              <a:sym typeface="Montserrat"/>
            </a:endParaRPr>
          </a:p>
          <a:p>
            <a:pPr indent="-298450" lvl="0" marL="914400" rtl="0" algn="l">
              <a:spcBef>
                <a:spcPts val="0"/>
              </a:spcBef>
              <a:spcAft>
                <a:spcPts val="0"/>
              </a:spcAft>
              <a:buSzPts val="1100"/>
              <a:buFont typeface="Montserrat"/>
              <a:buChar char="●"/>
            </a:pPr>
            <a:r>
              <a:rPr lang="en-GB" sz="1100">
                <a:latin typeface="Montserrat"/>
                <a:ea typeface="Montserrat"/>
                <a:cs typeface="Montserrat"/>
                <a:sym typeface="Montserrat"/>
              </a:rPr>
              <a:t>Checking duplicated row</a:t>
            </a:r>
            <a:endParaRPr sz="1100">
              <a:latin typeface="Montserrat"/>
              <a:ea typeface="Montserrat"/>
              <a:cs typeface="Montserrat"/>
              <a:sym typeface="Montserrat"/>
            </a:endParaRPr>
          </a:p>
          <a:p>
            <a:pPr indent="-298450" lvl="0" marL="914400" rtl="0" algn="l">
              <a:spcBef>
                <a:spcPts val="0"/>
              </a:spcBef>
              <a:spcAft>
                <a:spcPts val="0"/>
              </a:spcAft>
              <a:buSzPts val="1100"/>
              <a:buFont typeface="Montserrat"/>
              <a:buChar char="●"/>
            </a:pPr>
            <a:r>
              <a:rPr lang="en-GB" sz="1100">
                <a:latin typeface="Montserrat"/>
                <a:ea typeface="Montserrat"/>
                <a:cs typeface="Montserrat"/>
                <a:sym typeface="Montserrat"/>
              </a:rPr>
              <a:t>Checking Null/Nan Values</a:t>
            </a:r>
            <a:endParaRPr sz="1100">
              <a:latin typeface="Montserrat"/>
              <a:ea typeface="Montserrat"/>
              <a:cs typeface="Montserrat"/>
              <a:sym typeface="Montserrat"/>
            </a:endParaRPr>
          </a:p>
          <a:p>
            <a:pPr indent="-298450" lvl="0" marL="914400" rtl="0" algn="l">
              <a:spcBef>
                <a:spcPts val="0"/>
              </a:spcBef>
              <a:spcAft>
                <a:spcPts val="0"/>
              </a:spcAft>
              <a:buSzPts val="1100"/>
              <a:buFont typeface="Montserrat"/>
              <a:buChar char="●"/>
            </a:pPr>
            <a:r>
              <a:rPr lang="en-GB" sz="1100">
                <a:latin typeface="Montserrat"/>
                <a:ea typeface="Montserrat"/>
                <a:cs typeface="Montserrat"/>
                <a:sym typeface="Montserrat"/>
              </a:rPr>
              <a:t>Outlier Removal</a:t>
            </a:r>
            <a:endParaRPr sz="1100">
              <a:latin typeface="Montserrat"/>
              <a:ea typeface="Montserrat"/>
              <a:cs typeface="Montserrat"/>
              <a:sym typeface="Montserrat"/>
            </a:endParaRPr>
          </a:p>
          <a:p>
            <a:pPr indent="-298450" lvl="0" marL="914400" rtl="0" algn="l">
              <a:spcBef>
                <a:spcPts val="0"/>
              </a:spcBef>
              <a:spcAft>
                <a:spcPts val="0"/>
              </a:spcAft>
              <a:buSzPts val="1100"/>
              <a:buFont typeface="Montserrat"/>
              <a:buChar char="●"/>
            </a:pPr>
            <a:r>
              <a:rPr lang="en-GB" sz="1100">
                <a:latin typeface="Montserrat"/>
                <a:ea typeface="Montserrat"/>
                <a:cs typeface="Montserrat"/>
                <a:sym typeface="Montserrat"/>
              </a:rPr>
              <a:t>Feature engineering</a:t>
            </a:r>
            <a:endParaRPr sz="1100">
              <a:latin typeface="Montserrat"/>
              <a:ea typeface="Montserrat"/>
              <a:cs typeface="Montserrat"/>
              <a:sym typeface="Montserrat"/>
            </a:endParaRPr>
          </a:p>
          <a:p>
            <a:pPr indent="-298450" lvl="0" marL="914400" rtl="0" algn="l">
              <a:spcBef>
                <a:spcPts val="0"/>
              </a:spcBef>
              <a:spcAft>
                <a:spcPts val="0"/>
              </a:spcAft>
              <a:buSzPts val="1100"/>
              <a:buFont typeface="Montserrat"/>
              <a:buChar char="●"/>
            </a:pPr>
            <a:r>
              <a:rPr lang="en-GB" sz="1100">
                <a:latin typeface="Montserrat"/>
                <a:ea typeface="Montserrat"/>
                <a:cs typeface="Montserrat"/>
                <a:sym typeface="Montserrat"/>
              </a:rPr>
              <a:t>Dependent variable distribution check.</a:t>
            </a:r>
            <a:endParaRPr b="1" sz="2000">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AutoNum type="arabicPeriod"/>
            </a:pPr>
            <a:r>
              <a:rPr b="1" lang="en-GB" sz="1800">
                <a:solidFill>
                  <a:schemeClr val="dk1"/>
                </a:solidFill>
                <a:latin typeface="Montserrat"/>
                <a:ea typeface="Montserrat"/>
                <a:cs typeface="Montserrat"/>
                <a:sym typeface="Montserrat"/>
              </a:rPr>
              <a:t>EDA on Project</a:t>
            </a:r>
            <a:endParaRPr b="1" sz="1800">
              <a:solidFill>
                <a:schemeClr val="dk1"/>
              </a:solidFill>
              <a:latin typeface="Montserrat"/>
              <a:ea typeface="Montserrat"/>
              <a:cs typeface="Montserrat"/>
              <a:sym typeface="Montserrat"/>
            </a:endParaRPr>
          </a:p>
          <a:p>
            <a:pPr indent="-298450" lvl="0" marL="914400" rtl="0" algn="l">
              <a:spcBef>
                <a:spcPts val="0"/>
              </a:spcBef>
              <a:spcAft>
                <a:spcPts val="0"/>
              </a:spcAft>
              <a:buSzPts val="1100"/>
              <a:buFont typeface="Montserrat"/>
              <a:buChar char="●"/>
            </a:pPr>
            <a:r>
              <a:rPr lang="en-GB" sz="1100">
                <a:latin typeface="Montserrat"/>
                <a:ea typeface="Montserrat"/>
                <a:cs typeface="Montserrat"/>
                <a:sym typeface="Montserrat"/>
              </a:rPr>
              <a:t>Univariate analysis</a:t>
            </a:r>
            <a:endParaRPr sz="1100">
              <a:latin typeface="Montserrat"/>
              <a:ea typeface="Montserrat"/>
              <a:cs typeface="Montserrat"/>
              <a:sym typeface="Montserrat"/>
            </a:endParaRPr>
          </a:p>
          <a:p>
            <a:pPr indent="-298450" lvl="0" marL="914400" rtl="0" algn="l">
              <a:spcBef>
                <a:spcPts val="0"/>
              </a:spcBef>
              <a:spcAft>
                <a:spcPts val="0"/>
              </a:spcAft>
              <a:buSzPts val="1100"/>
              <a:buFont typeface="Montserrat"/>
              <a:buChar char="●"/>
            </a:pPr>
            <a:r>
              <a:rPr lang="en-GB" sz="1100">
                <a:latin typeface="Montserrat"/>
                <a:ea typeface="Montserrat"/>
                <a:cs typeface="Montserrat"/>
                <a:sym typeface="Montserrat"/>
              </a:rPr>
              <a:t>Bivariate analysis</a:t>
            </a:r>
            <a:endParaRPr sz="1100">
              <a:latin typeface="Montserrat"/>
              <a:ea typeface="Montserrat"/>
              <a:cs typeface="Montserrat"/>
              <a:sym typeface="Montserrat"/>
            </a:endParaRPr>
          </a:p>
          <a:p>
            <a:pPr indent="-298450" lvl="0" marL="914400" rtl="0" algn="l">
              <a:spcBef>
                <a:spcPts val="0"/>
              </a:spcBef>
              <a:spcAft>
                <a:spcPts val="0"/>
              </a:spcAft>
              <a:buSzPts val="1100"/>
              <a:buFont typeface="Montserrat"/>
              <a:buChar char="●"/>
            </a:pPr>
            <a:r>
              <a:rPr lang="en-GB" sz="1100">
                <a:latin typeface="Montserrat"/>
                <a:ea typeface="Montserrat"/>
                <a:cs typeface="Montserrat"/>
                <a:sym typeface="Montserrat"/>
              </a:rPr>
              <a:t>Mutivariate analysis</a:t>
            </a:r>
            <a:endParaRPr sz="1100">
              <a:latin typeface="Montserrat"/>
              <a:ea typeface="Montserrat"/>
              <a:cs typeface="Montserrat"/>
              <a:sym typeface="Montserrat"/>
            </a:endParaRPr>
          </a:p>
          <a:p>
            <a:pPr indent="-298450" lvl="0" marL="914400" rtl="0" algn="l">
              <a:spcBef>
                <a:spcPts val="0"/>
              </a:spcBef>
              <a:spcAft>
                <a:spcPts val="0"/>
              </a:spcAft>
              <a:buSzPts val="1100"/>
              <a:buFont typeface="Montserrat"/>
              <a:buChar char="●"/>
            </a:pPr>
            <a:r>
              <a:rPr lang="en-GB" sz="1100">
                <a:latin typeface="Montserrat"/>
                <a:ea typeface="Montserrat"/>
                <a:cs typeface="Montserrat"/>
                <a:sym typeface="Montserrat"/>
              </a:rPr>
              <a:t>Correlation analysis</a:t>
            </a:r>
            <a:endParaRPr sz="1100">
              <a:latin typeface="Montserrat"/>
              <a:ea typeface="Montserrat"/>
              <a:cs typeface="Montserrat"/>
              <a:sym typeface="Montserrat"/>
            </a:endParaRPr>
          </a:p>
          <a:p>
            <a:pPr indent="-298450" lvl="0" marL="914400" rtl="0" algn="l">
              <a:spcBef>
                <a:spcPts val="0"/>
              </a:spcBef>
              <a:spcAft>
                <a:spcPts val="0"/>
              </a:spcAft>
              <a:buSzPts val="1100"/>
              <a:buFont typeface="Montserrat"/>
              <a:buChar char="●"/>
            </a:pPr>
            <a:r>
              <a:rPr lang="en-GB" sz="1100">
                <a:latin typeface="Montserrat"/>
                <a:ea typeface="Montserrat"/>
                <a:cs typeface="Montserrat"/>
                <a:sym typeface="Montserrat"/>
              </a:rPr>
              <a:t>VIF analysis</a:t>
            </a:r>
            <a:endParaRPr sz="1100">
              <a:latin typeface="Montserrat"/>
              <a:ea typeface="Montserrat"/>
              <a:cs typeface="Montserrat"/>
              <a:sym typeface="Montserrat"/>
            </a:endParaRPr>
          </a:p>
          <a:p>
            <a:pPr indent="-298450" lvl="0" marL="914400" rtl="0" algn="l">
              <a:spcBef>
                <a:spcPts val="0"/>
              </a:spcBef>
              <a:spcAft>
                <a:spcPts val="0"/>
              </a:spcAft>
              <a:buSzPts val="1100"/>
              <a:buFont typeface="Montserrat"/>
              <a:buChar char="●"/>
            </a:pPr>
            <a:r>
              <a:rPr lang="en-GB" sz="1100">
                <a:latin typeface="Montserrat"/>
                <a:ea typeface="Montserrat"/>
                <a:cs typeface="Montserrat"/>
                <a:sym typeface="Montserrat"/>
              </a:rPr>
              <a:t>Categorical Encoding</a:t>
            </a:r>
            <a:endParaRPr b="1" sz="2000">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AutoNum type="arabicPeriod"/>
            </a:pPr>
            <a:r>
              <a:rPr b="1" lang="en-GB" sz="1600">
                <a:solidFill>
                  <a:schemeClr val="dk1"/>
                </a:solidFill>
                <a:latin typeface="Montserrat"/>
                <a:ea typeface="Montserrat"/>
                <a:cs typeface="Montserrat"/>
                <a:sym typeface="Montserrat"/>
              </a:rPr>
              <a:t>Building ML model and hyperparameter tuning</a:t>
            </a:r>
            <a:endParaRPr b="1" sz="1600">
              <a:solidFill>
                <a:schemeClr val="dk1"/>
              </a:solidFill>
              <a:latin typeface="Montserrat"/>
              <a:ea typeface="Montserrat"/>
              <a:cs typeface="Montserrat"/>
              <a:sym typeface="Montserrat"/>
            </a:endParaRPr>
          </a:p>
          <a:p>
            <a:pPr indent="-298450" lvl="0" marL="914400" rtl="0" algn="l">
              <a:spcBef>
                <a:spcPts val="0"/>
              </a:spcBef>
              <a:spcAft>
                <a:spcPts val="0"/>
              </a:spcAft>
              <a:buClr>
                <a:schemeClr val="accent2"/>
              </a:buClr>
              <a:buSzPts val="1100"/>
              <a:buFont typeface="Montserrat"/>
              <a:buChar char="●"/>
            </a:pPr>
            <a:r>
              <a:rPr lang="en-GB" sz="1100">
                <a:solidFill>
                  <a:schemeClr val="accent2"/>
                </a:solidFill>
                <a:latin typeface="Montserrat"/>
                <a:ea typeface="Montserrat"/>
                <a:cs typeface="Montserrat"/>
                <a:sym typeface="Montserrat"/>
              </a:rPr>
              <a:t>Linear regression model</a:t>
            </a:r>
            <a:endParaRPr sz="1100">
              <a:solidFill>
                <a:schemeClr val="accent2"/>
              </a:solidFill>
              <a:latin typeface="Montserrat"/>
              <a:ea typeface="Montserrat"/>
              <a:cs typeface="Montserrat"/>
              <a:sym typeface="Montserrat"/>
            </a:endParaRPr>
          </a:p>
          <a:p>
            <a:pPr indent="-298450" lvl="0" marL="914400" rtl="0" algn="l">
              <a:spcBef>
                <a:spcPts val="0"/>
              </a:spcBef>
              <a:spcAft>
                <a:spcPts val="0"/>
              </a:spcAft>
              <a:buClr>
                <a:schemeClr val="accent2"/>
              </a:buClr>
              <a:buSzPts val="1100"/>
              <a:buFont typeface="Montserrat"/>
              <a:buChar char="●"/>
            </a:pPr>
            <a:r>
              <a:rPr lang="en-GB" sz="1100">
                <a:solidFill>
                  <a:schemeClr val="accent2"/>
                </a:solidFill>
                <a:latin typeface="Montserrat"/>
                <a:ea typeface="Montserrat"/>
                <a:cs typeface="Montserrat"/>
                <a:sym typeface="Montserrat"/>
              </a:rPr>
              <a:t>Lasso regression model</a:t>
            </a:r>
            <a:endParaRPr sz="1100">
              <a:solidFill>
                <a:schemeClr val="accent2"/>
              </a:solidFill>
              <a:latin typeface="Montserrat"/>
              <a:ea typeface="Montserrat"/>
              <a:cs typeface="Montserrat"/>
              <a:sym typeface="Montserrat"/>
            </a:endParaRPr>
          </a:p>
          <a:p>
            <a:pPr indent="-298450" lvl="0" marL="914400" rtl="0" algn="l">
              <a:spcBef>
                <a:spcPts val="0"/>
              </a:spcBef>
              <a:spcAft>
                <a:spcPts val="0"/>
              </a:spcAft>
              <a:buClr>
                <a:schemeClr val="accent2"/>
              </a:buClr>
              <a:buSzPts val="1100"/>
              <a:buFont typeface="Montserrat"/>
              <a:buChar char="●"/>
            </a:pPr>
            <a:r>
              <a:rPr lang="en-GB" sz="1100">
                <a:solidFill>
                  <a:schemeClr val="accent2"/>
                </a:solidFill>
                <a:latin typeface="Montserrat"/>
                <a:ea typeface="Montserrat"/>
                <a:cs typeface="Montserrat"/>
                <a:sym typeface="Montserrat"/>
              </a:rPr>
              <a:t>Lasso regression model with Cross Validation</a:t>
            </a:r>
            <a:endParaRPr sz="1100">
              <a:solidFill>
                <a:schemeClr val="accent2"/>
              </a:solidFill>
              <a:latin typeface="Montserrat"/>
              <a:ea typeface="Montserrat"/>
              <a:cs typeface="Montserrat"/>
              <a:sym typeface="Montserrat"/>
            </a:endParaRPr>
          </a:p>
          <a:p>
            <a:pPr indent="-298450" lvl="0" marL="914400" rtl="0" algn="l">
              <a:spcBef>
                <a:spcPts val="0"/>
              </a:spcBef>
              <a:spcAft>
                <a:spcPts val="0"/>
              </a:spcAft>
              <a:buClr>
                <a:schemeClr val="accent2"/>
              </a:buClr>
              <a:buSzPts val="1100"/>
              <a:buFont typeface="Montserrat"/>
              <a:buChar char="●"/>
            </a:pPr>
            <a:r>
              <a:rPr lang="en-GB" sz="1100">
                <a:solidFill>
                  <a:schemeClr val="accent2"/>
                </a:solidFill>
                <a:latin typeface="Montserrat"/>
                <a:ea typeface="Montserrat"/>
                <a:cs typeface="Montserrat"/>
                <a:sym typeface="Montserrat"/>
              </a:rPr>
              <a:t>Random forest regression model</a:t>
            </a:r>
            <a:endParaRPr sz="1100">
              <a:solidFill>
                <a:schemeClr val="accent2"/>
              </a:solidFill>
              <a:latin typeface="Montserrat"/>
              <a:ea typeface="Montserrat"/>
              <a:cs typeface="Montserrat"/>
              <a:sym typeface="Montserrat"/>
            </a:endParaRPr>
          </a:p>
          <a:p>
            <a:pPr indent="-298450" lvl="0" marL="914400" rtl="0" algn="l">
              <a:spcBef>
                <a:spcPts val="0"/>
              </a:spcBef>
              <a:spcAft>
                <a:spcPts val="0"/>
              </a:spcAft>
              <a:buClr>
                <a:schemeClr val="accent2"/>
              </a:buClr>
              <a:buSzPts val="1100"/>
              <a:buFont typeface="Montserrat"/>
              <a:buChar char="●"/>
            </a:pPr>
            <a:r>
              <a:rPr lang="en-GB" sz="1100">
                <a:solidFill>
                  <a:schemeClr val="accent2"/>
                </a:solidFill>
                <a:latin typeface="Montserrat"/>
                <a:ea typeface="Montserrat"/>
                <a:cs typeface="Montserrat"/>
                <a:sym typeface="Montserrat"/>
              </a:rPr>
              <a:t>Random forest regression model with cross validation</a:t>
            </a:r>
            <a:endParaRPr sz="1100">
              <a:solidFill>
                <a:schemeClr val="accent2"/>
              </a:solidFill>
              <a:latin typeface="Montserrat"/>
              <a:ea typeface="Montserrat"/>
              <a:cs typeface="Montserrat"/>
              <a:sym typeface="Montserrat"/>
            </a:endParaRPr>
          </a:p>
          <a:p>
            <a:pPr indent="-298450" lvl="0" marL="914400" rtl="0" algn="l">
              <a:spcBef>
                <a:spcPts val="0"/>
              </a:spcBef>
              <a:spcAft>
                <a:spcPts val="0"/>
              </a:spcAft>
              <a:buClr>
                <a:schemeClr val="accent2"/>
              </a:buClr>
              <a:buSzPts val="1100"/>
              <a:buFont typeface="Montserrat"/>
              <a:buChar char="●"/>
            </a:pPr>
            <a:r>
              <a:rPr lang="en-GB" sz="1100">
                <a:solidFill>
                  <a:schemeClr val="accent2"/>
                </a:solidFill>
                <a:latin typeface="Montserrat"/>
                <a:ea typeface="Montserrat"/>
                <a:cs typeface="Montserrat"/>
                <a:sym typeface="Montserrat"/>
              </a:rPr>
              <a:t>XG Boost regression model</a:t>
            </a:r>
            <a:endParaRPr sz="1100">
              <a:solidFill>
                <a:schemeClr val="accent2"/>
              </a:solidFill>
              <a:latin typeface="Montserrat"/>
              <a:ea typeface="Montserrat"/>
              <a:cs typeface="Montserrat"/>
              <a:sym typeface="Montserrat"/>
            </a:endParaRPr>
          </a:p>
          <a:p>
            <a:pPr indent="-298450" lvl="0" marL="914400" rtl="0" algn="l">
              <a:spcBef>
                <a:spcPts val="0"/>
              </a:spcBef>
              <a:spcAft>
                <a:spcPts val="0"/>
              </a:spcAft>
              <a:buClr>
                <a:schemeClr val="accent2"/>
              </a:buClr>
              <a:buSzPts val="1100"/>
              <a:buFont typeface="Montserrat"/>
              <a:buChar char="●"/>
            </a:pPr>
            <a:r>
              <a:rPr lang="en-GB" sz="1100">
                <a:solidFill>
                  <a:schemeClr val="accent2"/>
                </a:solidFill>
                <a:latin typeface="Montserrat"/>
                <a:ea typeface="Montserrat"/>
                <a:cs typeface="Montserrat"/>
                <a:sym typeface="Montserrat"/>
              </a:rPr>
              <a:t>XG Boost regression model with cross validation</a:t>
            </a:r>
            <a:endParaRPr sz="1100">
              <a:solidFill>
                <a:schemeClr val="accent2"/>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nvSpPr>
        <p:spPr>
          <a:xfrm>
            <a:off x="420700" y="298575"/>
            <a:ext cx="5095800" cy="50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dk1"/>
                </a:solidFill>
                <a:latin typeface="Montserrat"/>
                <a:ea typeface="Montserrat"/>
                <a:cs typeface="Montserrat"/>
                <a:sym typeface="Montserrat"/>
              </a:rPr>
              <a:t>Observations on dependent feature:</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300">
                <a:latin typeface="Times New Roman"/>
                <a:ea typeface="Times New Roman"/>
                <a:cs typeface="Times New Roman"/>
                <a:sym typeface="Times New Roman"/>
              </a:rPr>
              <a:t>The dependent feature is: </a:t>
            </a:r>
            <a:r>
              <a:rPr lang="en-GB" sz="1300">
                <a:highlight>
                  <a:srgbClr val="FFFFFE"/>
                </a:highlight>
                <a:latin typeface="Times New Roman"/>
                <a:ea typeface="Times New Roman"/>
                <a:cs typeface="Times New Roman"/>
                <a:sym typeface="Times New Roman"/>
              </a:rPr>
              <a:t>rented_bike_count</a:t>
            </a:r>
            <a:endParaRPr sz="1300">
              <a:highlight>
                <a:srgbClr val="FFFFFE"/>
              </a:highlight>
              <a:latin typeface="Times New Roman"/>
              <a:ea typeface="Times New Roman"/>
              <a:cs typeface="Times New Roman"/>
              <a:sym typeface="Times New Roman"/>
            </a:endParaRPr>
          </a:p>
          <a:p>
            <a:pPr indent="0" lvl="0" marL="0" rtl="0" algn="l">
              <a:spcBef>
                <a:spcPts val="0"/>
              </a:spcBef>
              <a:spcAft>
                <a:spcPts val="0"/>
              </a:spcAft>
              <a:buNone/>
            </a:pPr>
            <a:r>
              <a:t/>
            </a:r>
            <a:endParaRPr sz="1300">
              <a:highlight>
                <a:srgbClr val="FFFFFE"/>
              </a:highlight>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1" lang="en-GB" sz="1200">
                <a:highlight>
                  <a:srgbClr val="FFFFFE"/>
                </a:highlight>
                <a:latin typeface="Montserrat"/>
                <a:ea typeface="Montserrat"/>
                <a:cs typeface="Montserrat"/>
                <a:sym typeface="Montserrat"/>
              </a:rPr>
              <a:t>The distribution of data is </a:t>
            </a:r>
            <a:r>
              <a:rPr b="1" lang="en-GB" sz="1200">
                <a:highlight>
                  <a:srgbClr val="FFFFFE"/>
                </a:highlight>
                <a:latin typeface="Montserrat"/>
                <a:ea typeface="Montserrat"/>
                <a:cs typeface="Montserrat"/>
                <a:sym typeface="Montserrat"/>
              </a:rPr>
              <a:t>positively</a:t>
            </a:r>
            <a:r>
              <a:rPr b="1" lang="en-GB" sz="1200">
                <a:highlight>
                  <a:srgbClr val="FFFFFE"/>
                </a:highlight>
                <a:latin typeface="Montserrat"/>
                <a:ea typeface="Montserrat"/>
                <a:cs typeface="Montserrat"/>
                <a:sym typeface="Montserrat"/>
              </a:rPr>
              <a:t> skewed with skewness = </a:t>
            </a:r>
            <a:r>
              <a:rPr b="1" lang="en-GB" sz="1200">
                <a:solidFill>
                  <a:schemeClr val="accent2"/>
                </a:solidFill>
                <a:highlight>
                  <a:srgbClr val="FFFFFF"/>
                </a:highlight>
                <a:latin typeface="Montserrat"/>
                <a:ea typeface="Montserrat"/>
                <a:cs typeface="Montserrat"/>
                <a:sym typeface="Montserrat"/>
              </a:rPr>
              <a:t>1.153</a:t>
            </a:r>
            <a:endParaRPr b="1" sz="1200">
              <a:solidFill>
                <a:schemeClr val="accent2"/>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200">
              <a:solidFill>
                <a:schemeClr val="accent2"/>
              </a:solidFill>
              <a:highlight>
                <a:srgbClr val="FFFFFF"/>
              </a:highlight>
              <a:latin typeface="Montserrat"/>
              <a:ea typeface="Montserrat"/>
              <a:cs typeface="Montserrat"/>
              <a:sym typeface="Montserrat"/>
            </a:endParaRPr>
          </a:p>
          <a:p>
            <a:pPr indent="-304800" lvl="0" marL="457200" rtl="0" algn="l">
              <a:spcBef>
                <a:spcPts val="0"/>
              </a:spcBef>
              <a:spcAft>
                <a:spcPts val="0"/>
              </a:spcAft>
              <a:buClr>
                <a:schemeClr val="accent2"/>
              </a:buClr>
              <a:buSzPts val="1200"/>
              <a:buFont typeface="Montserrat"/>
              <a:buChar char="●"/>
            </a:pPr>
            <a:r>
              <a:rPr b="1" lang="en-GB" sz="1200">
                <a:solidFill>
                  <a:schemeClr val="accent2"/>
                </a:solidFill>
                <a:highlight>
                  <a:srgbClr val="FFFFFF"/>
                </a:highlight>
                <a:latin typeface="Montserrat"/>
                <a:ea typeface="Montserrat"/>
                <a:cs typeface="Montserrat"/>
                <a:sym typeface="Montserrat"/>
              </a:rPr>
              <a:t>There is need of log transformation or box-cox transformation</a:t>
            </a:r>
            <a:endParaRPr b="1" sz="1200">
              <a:solidFill>
                <a:schemeClr val="accent2"/>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200">
              <a:solidFill>
                <a:schemeClr val="accent2"/>
              </a:solidFill>
              <a:highlight>
                <a:srgbClr val="FFFFFF"/>
              </a:highlight>
              <a:latin typeface="Montserrat"/>
              <a:ea typeface="Montserrat"/>
              <a:cs typeface="Montserrat"/>
              <a:sym typeface="Montserrat"/>
            </a:endParaRPr>
          </a:p>
          <a:p>
            <a:pPr indent="-304800" lvl="0" marL="457200" rtl="0" algn="l">
              <a:spcBef>
                <a:spcPts val="0"/>
              </a:spcBef>
              <a:spcAft>
                <a:spcPts val="0"/>
              </a:spcAft>
              <a:buClr>
                <a:schemeClr val="accent2"/>
              </a:buClr>
              <a:buSzPts val="1200"/>
              <a:buFont typeface="Montserrat"/>
              <a:buChar char="●"/>
            </a:pPr>
            <a:r>
              <a:rPr b="1" lang="en-GB" sz="1200">
                <a:solidFill>
                  <a:schemeClr val="accent2"/>
                </a:solidFill>
                <a:highlight>
                  <a:srgbClr val="FFFFFF"/>
                </a:highlight>
                <a:latin typeface="Montserrat"/>
                <a:ea typeface="Montserrat"/>
                <a:cs typeface="Montserrat"/>
                <a:sym typeface="Montserrat"/>
              </a:rPr>
              <a:t>Log transformation is found to be giving more accuracy i.e 90 %  to 94% approximately so log transformation is used inspite of box - cox transformation. </a:t>
            </a:r>
            <a:endParaRPr b="1" sz="1200">
              <a:solidFill>
                <a:schemeClr val="accent2"/>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p:txBody>
      </p:sp>
      <p:pic>
        <p:nvPicPr>
          <p:cNvPr id="72" name="Google Shape;72;p16"/>
          <p:cNvPicPr preferRelativeResize="0"/>
          <p:nvPr/>
        </p:nvPicPr>
        <p:blipFill>
          <a:blip r:embed="rId3">
            <a:alphaModFix/>
          </a:blip>
          <a:stretch>
            <a:fillRect/>
          </a:stretch>
        </p:blipFill>
        <p:spPr>
          <a:xfrm>
            <a:off x="6297050" y="617125"/>
            <a:ext cx="2572100" cy="2056400"/>
          </a:xfrm>
          <a:prstGeom prst="rect">
            <a:avLst/>
          </a:prstGeom>
          <a:noFill/>
          <a:ln>
            <a:noFill/>
          </a:ln>
        </p:spPr>
      </p:pic>
      <p:pic>
        <p:nvPicPr>
          <p:cNvPr id="73" name="Google Shape;73;p16"/>
          <p:cNvPicPr preferRelativeResize="0"/>
          <p:nvPr/>
        </p:nvPicPr>
        <p:blipFill>
          <a:blip r:embed="rId4">
            <a:alphaModFix/>
          </a:blip>
          <a:stretch>
            <a:fillRect/>
          </a:stretch>
        </p:blipFill>
        <p:spPr>
          <a:xfrm>
            <a:off x="6297050" y="2934700"/>
            <a:ext cx="2157825" cy="2056400"/>
          </a:xfrm>
          <a:prstGeom prst="rect">
            <a:avLst/>
          </a:prstGeom>
          <a:noFill/>
          <a:ln>
            <a:noFill/>
          </a:ln>
        </p:spPr>
      </p:pic>
      <p:sp>
        <p:nvSpPr>
          <p:cNvPr id="74" name="Google Shape;74;p16"/>
          <p:cNvSpPr txBox="1"/>
          <p:nvPr/>
        </p:nvSpPr>
        <p:spPr>
          <a:xfrm>
            <a:off x="6500625" y="2661375"/>
            <a:ext cx="2429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t>Distribution after log transformation </a:t>
            </a:r>
            <a:endParaRPr sz="1100"/>
          </a:p>
        </p:txBody>
      </p:sp>
      <p:sp>
        <p:nvSpPr>
          <p:cNvPr id="75" name="Google Shape;75;p16"/>
          <p:cNvSpPr txBox="1"/>
          <p:nvPr/>
        </p:nvSpPr>
        <p:spPr>
          <a:xfrm>
            <a:off x="6500625" y="161350"/>
            <a:ext cx="1954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t>Distribution before  log transformation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420700" y="298575"/>
            <a:ext cx="5095800" cy="50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dk1"/>
                </a:solidFill>
                <a:latin typeface="Montserrat"/>
                <a:ea typeface="Montserrat"/>
                <a:cs typeface="Montserrat"/>
                <a:sym typeface="Montserrat"/>
              </a:rPr>
              <a:t>Observations on dependent feature:</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300">
                <a:latin typeface="Times New Roman"/>
                <a:ea typeface="Times New Roman"/>
                <a:cs typeface="Times New Roman"/>
                <a:sym typeface="Times New Roman"/>
              </a:rPr>
              <a:t>The dependent feature is: </a:t>
            </a:r>
            <a:r>
              <a:rPr lang="en-GB" sz="1300">
                <a:highlight>
                  <a:srgbClr val="FFFFFE"/>
                </a:highlight>
                <a:latin typeface="Times New Roman"/>
                <a:ea typeface="Times New Roman"/>
                <a:cs typeface="Times New Roman"/>
                <a:sym typeface="Times New Roman"/>
              </a:rPr>
              <a:t>rented_bike_count</a:t>
            </a:r>
            <a:endParaRPr sz="1300">
              <a:highlight>
                <a:srgbClr val="FFFFFE"/>
              </a:highlight>
              <a:latin typeface="Times New Roman"/>
              <a:ea typeface="Times New Roman"/>
              <a:cs typeface="Times New Roman"/>
              <a:sym typeface="Times New Roman"/>
            </a:endParaRPr>
          </a:p>
          <a:p>
            <a:pPr indent="0" lvl="0" marL="0" rtl="0" algn="l">
              <a:spcBef>
                <a:spcPts val="0"/>
              </a:spcBef>
              <a:spcAft>
                <a:spcPts val="0"/>
              </a:spcAft>
              <a:buNone/>
            </a:pPr>
            <a:r>
              <a:t/>
            </a:r>
            <a:endParaRPr sz="1300">
              <a:highlight>
                <a:srgbClr val="FFFFFE"/>
              </a:highlight>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1" lang="en-GB" sz="1200">
                <a:highlight>
                  <a:srgbClr val="FFFFFE"/>
                </a:highlight>
                <a:latin typeface="Montserrat"/>
                <a:ea typeface="Montserrat"/>
                <a:cs typeface="Montserrat"/>
                <a:sym typeface="Montserrat"/>
              </a:rPr>
              <a:t>The distribution of data is positively skewed with skewness = </a:t>
            </a:r>
            <a:r>
              <a:rPr b="1" lang="en-GB" sz="1200">
                <a:solidFill>
                  <a:schemeClr val="accent2"/>
                </a:solidFill>
                <a:highlight>
                  <a:srgbClr val="FFFFFF"/>
                </a:highlight>
                <a:latin typeface="Montserrat"/>
                <a:ea typeface="Montserrat"/>
                <a:cs typeface="Montserrat"/>
                <a:sym typeface="Montserrat"/>
              </a:rPr>
              <a:t>1.153</a:t>
            </a:r>
            <a:endParaRPr b="1" sz="1200">
              <a:solidFill>
                <a:schemeClr val="accent2"/>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200">
              <a:solidFill>
                <a:schemeClr val="accent2"/>
              </a:solidFill>
              <a:highlight>
                <a:srgbClr val="FFFFFF"/>
              </a:highlight>
              <a:latin typeface="Montserrat"/>
              <a:ea typeface="Montserrat"/>
              <a:cs typeface="Montserrat"/>
              <a:sym typeface="Montserrat"/>
            </a:endParaRPr>
          </a:p>
          <a:p>
            <a:pPr indent="-304800" lvl="0" marL="457200" rtl="0" algn="l">
              <a:spcBef>
                <a:spcPts val="0"/>
              </a:spcBef>
              <a:spcAft>
                <a:spcPts val="0"/>
              </a:spcAft>
              <a:buClr>
                <a:schemeClr val="accent2"/>
              </a:buClr>
              <a:buSzPts val="1200"/>
              <a:buFont typeface="Montserrat"/>
              <a:buChar char="●"/>
            </a:pPr>
            <a:r>
              <a:rPr b="1" lang="en-GB" sz="1200">
                <a:solidFill>
                  <a:schemeClr val="accent2"/>
                </a:solidFill>
                <a:highlight>
                  <a:srgbClr val="FFFFFF"/>
                </a:highlight>
                <a:latin typeface="Montserrat"/>
                <a:ea typeface="Montserrat"/>
                <a:cs typeface="Montserrat"/>
                <a:sym typeface="Montserrat"/>
              </a:rPr>
              <a:t>There is need of log transformation or box-cox transformation</a:t>
            </a:r>
            <a:endParaRPr b="1" sz="1200">
              <a:solidFill>
                <a:schemeClr val="accent2"/>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200">
              <a:solidFill>
                <a:schemeClr val="accent2"/>
              </a:solidFill>
              <a:highlight>
                <a:srgbClr val="FFFFFF"/>
              </a:highlight>
              <a:latin typeface="Montserrat"/>
              <a:ea typeface="Montserrat"/>
              <a:cs typeface="Montserrat"/>
              <a:sym typeface="Montserrat"/>
            </a:endParaRPr>
          </a:p>
          <a:p>
            <a:pPr indent="-304800" lvl="0" marL="457200" rtl="0" algn="l">
              <a:spcBef>
                <a:spcPts val="0"/>
              </a:spcBef>
              <a:spcAft>
                <a:spcPts val="0"/>
              </a:spcAft>
              <a:buClr>
                <a:schemeClr val="accent2"/>
              </a:buClr>
              <a:buSzPts val="1200"/>
              <a:buFont typeface="Montserrat"/>
              <a:buChar char="●"/>
            </a:pPr>
            <a:r>
              <a:rPr b="1" lang="en-GB" sz="1200">
                <a:solidFill>
                  <a:schemeClr val="accent2"/>
                </a:solidFill>
                <a:highlight>
                  <a:srgbClr val="FFFFFF"/>
                </a:highlight>
                <a:latin typeface="Montserrat"/>
                <a:ea typeface="Montserrat"/>
                <a:cs typeface="Montserrat"/>
                <a:sym typeface="Montserrat"/>
              </a:rPr>
              <a:t>Log transformation is found to be giving more accuracy i.e 90 %  to 94% approximately so log transformation is used inspite of box - cox transformation. </a:t>
            </a:r>
            <a:endParaRPr b="1" sz="1200">
              <a:solidFill>
                <a:schemeClr val="accent2"/>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p:txBody>
      </p:sp>
      <p:pic>
        <p:nvPicPr>
          <p:cNvPr id="81" name="Google Shape;81;p17"/>
          <p:cNvPicPr preferRelativeResize="0"/>
          <p:nvPr/>
        </p:nvPicPr>
        <p:blipFill>
          <a:blip r:embed="rId3">
            <a:alphaModFix/>
          </a:blip>
          <a:stretch>
            <a:fillRect/>
          </a:stretch>
        </p:blipFill>
        <p:spPr>
          <a:xfrm>
            <a:off x="6297050" y="617125"/>
            <a:ext cx="2572100" cy="2056400"/>
          </a:xfrm>
          <a:prstGeom prst="rect">
            <a:avLst/>
          </a:prstGeom>
          <a:noFill/>
          <a:ln>
            <a:noFill/>
          </a:ln>
        </p:spPr>
      </p:pic>
      <p:pic>
        <p:nvPicPr>
          <p:cNvPr id="82" name="Google Shape;82;p17"/>
          <p:cNvPicPr preferRelativeResize="0"/>
          <p:nvPr/>
        </p:nvPicPr>
        <p:blipFill>
          <a:blip r:embed="rId4">
            <a:alphaModFix/>
          </a:blip>
          <a:stretch>
            <a:fillRect/>
          </a:stretch>
        </p:blipFill>
        <p:spPr>
          <a:xfrm>
            <a:off x="6297050" y="2934700"/>
            <a:ext cx="2157825" cy="2056400"/>
          </a:xfrm>
          <a:prstGeom prst="rect">
            <a:avLst/>
          </a:prstGeom>
          <a:noFill/>
          <a:ln>
            <a:noFill/>
          </a:ln>
        </p:spPr>
      </p:pic>
      <p:sp>
        <p:nvSpPr>
          <p:cNvPr id="83" name="Google Shape;83;p17"/>
          <p:cNvSpPr txBox="1"/>
          <p:nvPr/>
        </p:nvSpPr>
        <p:spPr>
          <a:xfrm>
            <a:off x="6500625" y="2661375"/>
            <a:ext cx="2429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t>Distribution after log transformation </a:t>
            </a:r>
            <a:endParaRPr sz="1100"/>
          </a:p>
        </p:txBody>
      </p:sp>
      <p:sp>
        <p:nvSpPr>
          <p:cNvPr id="84" name="Google Shape;84;p17"/>
          <p:cNvSpPr txBox="1"/>
          <p:nvPr/>
        </p:nvSpPr>
        <p:spPr>
          <a:xfrm>
            <a:off x="6500625" y="161350"/>
            <a:ext cx="1954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t>Distribution before  log transformation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nvSpPr>
        <p:spPr>
          <a:xfrm>
            <a:off x="420700" y="298575"/>
            <a:ext cx="5089200" cy="50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dk1"/>
                </a:solidFill>
                <a:latin typeface="Montserrat"/>
                <a:ea typeface="Montserrat"/>
                <a:cs typeface="Montserrat"/>
                <a:sym typeface="Montserrat"/>
              </a:rPr>
              <a:t>Features that affect bike demand:</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355600" lvl="0" marL="457200" rtl="0" algn="l">
              <a:spcBef>
                <a:spcPts val="0"/>
              </a:spcBef>
              <a:spcAft>
                <a:spcPts val="0"/>
              </a:spcAft>
              <a:buSzPts val="2000"/>
              <a:buFont typeface="Montserrat"/>
              <a:buAutoNum type="arabicPeriod"/>
            </a:pPr>
            <a:r>
              <a:rPr b="1" lang="en-GB" sz="2000">
                <a:latin typeface="Montserrat"/>
                <a:ea typeface="Montserrat"/>
                <a:cs typeface="Montserrat"/>
                <a:sym typeface="Montserrat"/>
              </a:rPr>
              <a:t>Hour of the day (Hourly time period)</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355600" lvl="0" marL="457200" rtl="0" algn="l">
              <a:spcBef>
                <a:spcPts val="0"/>
              </a:spcBef>
              <a:spcAft>
                <a:spcPts val="0"/>
              </a:spcAft>
              <a:buSzPts val="2000"/>
              <a:buFont typeface="Montserrat"/>
              <a:buAutoNum type="arabicPeriod"/>
            </a:pPr>
            <a:r>
              <a:rPr b="1" lang="en-GB" sz="2000">
                <a:latin typeface="Montserrat"/>
                <a:ea typeface="Montserrat"/>
                <a:cs typeface="Montserrat"/>
                <a:sym typeface="Montserrat"/>
              </a:rPr>
              <a:t>Time slot of the day (day,night,morning,evening)</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355600" lvl="0" marL="457200" rtl="0" algn="l">
              <a:spcBef>
                <a:spcPts val="0"/>
              </a:spcBef>
              <a:spcAft>
                <a:spcPts val="0"/>
              </a:spcAft>
              <a:buSzPts val="2000"/>
              <a:buFont typeface="Montserrat"/>
              <a:buAutoNum type="arabicPeriod"/>
            </a:pPr>
            <a:r>
              <a:rPr b="1" lang="en-GB" sz="2000">
                <a:latin typeface="Montserrat"/>
                <a:ea typeface="Montserrat"/>
                <a:cs typeface="Montserrat"/>
                <a:sym typeface="Montserrat"/>
              </a:rPr>
              <a:t>Type of seasons</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355600" lvl="0" marL="457200" rtl="0" algn="l">
              <a:spcBef>
                <a:spcPts val="0"/>
              </a:spcBef>
              <a:spcAft>
                <a:spcPts val="0"/>
              </a:spcAft>
              <a:buSzPts val="2000"/>
              <a:buFont typeface="Montserrat"/>
              <a:buAutoNum type="arabicPeriod"/>
            </a:pPr>
            <a:r>
              <a:rPr b="1" lang="en-GB" sz="2000">
                <a:latin typeface="Montserrat"/>
                <a:ea typeface="Montserrat"/>
                <a:cs typeface="Montserrat"/>
                <a:sym typeface="Montserrat"/>
              </a:rPr>
              <a:t>Month of the Year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355600" lvl="0" marL="457200" rtl="0" algn="l">
              <a:spcBef>
                <a:spcPts val="0"/>
              </a:spcBef>
              <a:spcAft>
                <a:spcPts val="0"/>
              </a:spcAft>
              <a:buSzPts val="2000"/>
              <a:buFont typeface="Montserrat"/>
              <a:buAutoNum type="arabicPeriod"/>
            </a:pPr>
            <a:r>
              <a:rPr b="1" lang="en-GB" sz="2000">
                <a:latin typeface="Montserrat"/>
                <a:ea typeface="Montserrat"/>
                <a:cs typeface="Montserrat"/>
                <a:sym typeface="Montserrat"/>
              </a:rPr>
              <a:t>Temperature</a:t>
            </a:r>
            <a:endParaRPr b="1" sz="2000">
              <a:latin typeface="Montserrat"/>
              <a:ea typeface="Montserrat"/>
              <a:cs typeface="Montserrat"/>
              <a:sym typeface="Montserrat"/>
            </a:endParaRPr>
          </a:p>
          <a:p>
            <a:pPr indent="0" lvl="0" marL="457200" rtl="0" algn="l">
              <a:spcBef>
                <a:spcPts val="0"/>
              </a:spcBef>
              <a:spcAft>
                <a:spcPts val="0"/>
              </a:spcAft>
              <a:buNone/>
            </a:pPr>
            <a:r>
              <a:rPr b="1" lang="en-GB" sz="2000">
                <a:solidFill>
                  <a:schemeClr val="dk1"/>
                </a:solidFill>
                <a:latin typeface="Montserrat"/>
                <a:ea typeface="Montserrat"/>
                <a:cs typeface="Montserrat"/>
                <a:sym typeface="Montserrat"/>
              </a:rPr>
              <a:t> </a:t>
            </a:r>
            <a:endParaRPr b="1" sz="2000">
              <a:solidFill>
                <a:schemeClr val="dk1"/>
              </a:solidFill>
              <a:latin typeface="Montserrat"/>
              <a:ea typeface="Montserrat"/>
              <a:cs typeface="Montserrat"/>
              <a:sym typeface="Montserrat"/>
            </a:endParaRPr>
          </a:p>
        </p:txBody>
      </p:sp>
      <p:pic>
        <p:nvPicPr>
          <p:cNvPr id="90" name="Google Shape;90;p18"/>
          <p:cNvPicPr preferRelativeResize="0"/>
          <p:nvPr/>
        </p:nvPicPr>
        <p:blipFill>
          <a:blip r:embed="rId3">
            <a:alphaModFix/>
          </a:blip>
          <a:stretch>
            <a:fillRect/>
          </a:stretch>
        </p:blipFill>
        <p:spPr>
          <a:xfrm>
            <a:off x="5238475" y="732850"/>
            <a:ext cx="1642150" cy="1766250"/>
          </a:xfrm>
          <a:prstGeom prst="rect">
            <a:avLst/>
          </a:prstGeom>
          <a:noFill/>
          <a:ln>
            <a:noFill/>
          </a:ln>
        </p:spPr>
      </p:pic>
      <p:pic>
        <p:nvPicPr>
          <p:cNvPr id="91" name="Google Shape;91;p18"/>
          <p:cNvPicPr preferRelativeResize="0"/>
          <p:nvPr/>
        </p:nvPicPr>
        <p:blipFill>
          <a:blip r:embed="rId4">
            <a:alphaModFix/>
          </a:blip>
          <a:stretch>
            <a:fillRect/>
          </a:stretch>
        </p:blipFill>
        <p:spPr>
          <a:xfrm>
            <a:off x="6965150" y="559624"/>
            <a:ext cx="1958575" cy="1939475"/>
          </a:xfrm>
          <a:prstGeom prst="rect">
            <a:avLst/>
          </a:prstGeom>
          <a:noFill/>
          <a:ln>
            <a:noFill/>
          </a:ln>
        </p:spPr>
      </p:pic>
      <p:pic>
        <p:nvPicPr>
          <p:cNvPr id="92" name="Google Shape;92;p18"/>
          <p:cNvPicPr preferRelativeResize="0"/>
          <p:nvPr/>
        </p:nvPicPr>
        <p:blipFill>
          <a:blip r:embed="rId5">
            <a:alphaModFix/>
          </a:blip>
          <a:stretch>
            <a:fillRect/>
          </a:stretch>
        </p:blipFill>
        <p:spPr>
          <a:xfrm>
            <a:off x="5323000" y="2651500"/>
            <a:ext cx="1557600" cy="1743000"/>
          </a:xfrm>
          <a:prstGeom prst="rect">
            <a:avLst/>
          </a:prstGeom>
          <a:noFill/>
          <a:ln>
            <a:noFill/>
          </a:ln>
        </p:spPr>
      </p:pic>
      <p:pic>
        <p:nvPicPr>
          <p:cNvPr id="93" name="Google Shape;93;p18"/>
          <p:cNvPicPr preferRelativeResize="0"/>
          <p:nvPr/>
        </p:nvPicPr>
        <p:blipFill>
          <a:blip r:embed="rId6">
            <a:alphaModFix/>
          </a:blip>
          <a:stretch>
            <a:fillRect/>
          </a:stretch>
        </p:blipFill>
        <p:spPr>
          <a:xfrm>
            <a:off x="6965147" y="2651450"/>
            <a:ext cx="1958575" cy="1743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nvSpPr>
        <p:spPr>
          <a:xfrm>
            <a:off x="420700" y="298575"/>
            <a:ext cx="4546500" cy="50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dk1"/>
                </a:solidFill>
                <a:latin typeface="Montserrat"/>
                <a:ea typeface="Montserrat"/>
                <a:cs typeface="Montserrat"/>
                <a:sym typeface="Montserrat"/>
              </a:rPr>
              <a:t>Relationship between each hour and bike demand:</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317500" lvl="0" marL="457200" rtl="0" algn="l">
              <a:lnSpc>
                <a:spcPct val="115000"/>
              </a:lnSpc>
              <a:spcBef>
                <a:spcPts val="600"/>
              </a:spcBef>
              <a:spcAft>
                <a:spcPts val="0"/>
              </a:spcAft>
              <a:buClr>
                <a:schemeClr val="accent2"/>
              </a:buClr>
              <a:buSzPts val="1400"/>
              <a:buFont typeface="Roboto"/>
              <a:buChar char="●"/>
            </a:pPr>
            <a:r>
              <a:rPr b="1" lang="en-GB">
                <a:solidFill>
                  <a:schemeClr val="accent2"/>
                </a:solidFill>
                <a:highlight>
                  <a:srgbClr val="FFFFFF"/>
                </a:highlight>
                <a:latin typeface="Roboto"/>
                <a:ea typeface="Roboto"/>
                <a:cs typeface="Roboto"/>
                <a:sym typeface="Roboto"/>
              </a:rPr>
              <a:t>It can be seen that bike demand rises after 5 AM and peaks at 8 AM, then again rises after 2 PM and peaks at 5PM then demand remain significantly above average demand 6PM and 11PM</a:t>
            </a:r>
            <a:endParaRPr b="1">
              <a:solidFill>
                <a:schemeClr val="accent2"/>
              </a:solidFill>
              <a:highlight>
                <a:srgbClr val="FFFFFF"/>
              </a:highlight>
              <a:latin typeface="Roboto"/>
              <a:ea typeface="Roboto"/>
              <a:cs typeface="Roboto"/>
              <a:sym typeface="Roboto"/>
            </a:endParaRPr>
          </a:p>
          <a:p>
            <a:pPr indent="0" lvl="0" marL="457200" rtl="0" algn="l">
              <a:lnSpc>
                <a:spcPct val="115000"/>
              </a:lnSpc>
              <a:spcBef>
                <a:spcPts val="600"/>
              </a:spcBef>
              <a:spcAft>
                <a:spcPts val="0"/>
              </a:spcAft>
              <a:buNone/>
            </a:pPr>
            <a:r>
              <a:t/>
            </a:r>
            <a:endParaRPr b="1">
              <a:solidFill>
                <a:schemeClr val="accent2"/>
              </a:solidFill>
              <a:highlight>
                <a:srgbClr val="FFFFFF"/>
              </a:highlight>
              <a:latin typeface="Roboto"/>
              <a:ea typeface="Roboto"/>
              <a:cs typeface="Roboto"/>
              <a:sym typeface="Roboto"/>
            </a:endParaRPr>
          </a:p>
          <a:p>
            <a:pPr indent="-317500" lvl="0" marL="457200" rtl="0" algn="l">
              <a:lnSpc>
                <a:spcPct val="115000"/>
              </a:lnSpc>
              <a:spcBef>
                <a:spcPts val="600"/>
              </a:spcBef>
              <a:spcAft>
                <a:spcPts val="0"/>
              </a:spcAft>
              <a:buClr>
                <a:schemeClr val="accent2"/>
              </a:buClr>
              <a:buSzPts val="1400"/>
              <a:buFont typeface="Roboto"/>
              <a:buChar char="●"/>
            </a:pPr>
            <a:r>
              <a:rPr b="1" lang="en-GB">
                <a:solidFill>
                  <a:schemeClr val="accent2"/>
                </a:solidFill>
                <a:highlight>
                  <a:srgbClr val="FFFFFF"/>
                </a:highlight>
                <a:latin typeface="Roboto"/>
                <a:ea typeface="Roboto"/>
                <a:cs typeface="Roboto"/>
                <a:sym typeface="Roboto"/>
              </a:rPr>
              <a:t>That means in this 11 hours of a day bike demand is most.</a:t>
            </a:r>
            <a:endParaRPr b="1">
              <a:solidFill>
                <a:schemeClr val="accent2"/>
              </a:solidFill>
              <a:highlight>
                <a:srgbClr val="FFFFFF"/>
              </a:highlight>
              <a:latin typeface="Roboto"/>
              <a:ea typeface="Roboto"/>
              <a:cs typeface="Roboto"/>
              <a:sym typeface="Roboto"/>
            </a:endParaRPr>
          </a:p>
          <a:p>
            <a:pPr indent="0" lvl="0" marL="457200" rtl="0" algn="l">
              <a:lnSpc>
                <a:spcPct val="115000"/>
              </a:lnSpc>
              <a:spcBef>
                <a:spcPts val="600"/>
              </a:spcBef>
              <a:spcAft>
                <a:spcPts val="0"/>
              </a:spcAft>
              <a:buNone/>
            </a:pPr>
            <a:r>
              <a:t/>
            </a:r>
            <a:endParaRPr b="1">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GB">
                <a:solidFill>
                  <a:schemeClr val="accent2"/>
                </a:solidFill>
                <a:highlight>
                  <a:srgbClr val="FFFFFF"/>
                </a:highlight>
                <a:latin typeface="Roboto"/>
                <a:ea typeface="Roboto"/>
                <a:cs typeface="Roboto"/>
                <a:sym typeface="Roboto"/>
              </a:rPr>
              <a:t>Conclusion: The bike must be readily available at this 11 hour in a day to meet the demand</a:t>
            </a:r>
            <a:endParaRPr b="1">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p:txBody>
      </p:sp>
      <p:pic>
        <p:nvPicPr>
          <p:cNvPr id="99" name="Google Shape;99;p19"/>
          <p:cNvPicPr preferRelativeResize="0"/>
          <p:nvPr/>
        </p:nvPicPr>
        <p:blipFill>
          <a:blip r:embed="rId3">
            <a:alphaModFix/>
          </a:blip>
          <a:stretch>
            <a:fillRect/>
          </a:stretch>
        </p:blipFill>
        <p:spPr>
          <a:xfrm>
            <a:off x="4967075" y="1044950"/>
            <a:ext cx="3610025" cy="1723550"/>
          </a:xfrm>
          <a:prstGeom prst="rect">
            <a:avLst/>
          </a:prstGeom>
          <a:noFill/>
          <a:ln>
            <a:noFill/>
          </a:ln>
        </p:spPr>
      </p:pic>
      <p:pic>
        <p:nvPicPr>
          <p:cNvPr id="100" name="Google Shape;100;p19"/>
          <p:cNvPicPr preferRelativeResize="0"/>
          <p:nvPr/>
        </p:nvPicPr>
        <p:blipFill>
          <a:blip r:embed="rId4">
            <a:alphaModFix/>
          </a:blip>
          <a:stretch>
            <a:fillRect/>
          </a:stretch>
        </p:blipFill>
        <p:spPr>
          <a:xfrm>
            <a:off x="4967075" y="3107825"/>
            <a:ext cx="3610025" cy="1925675"/>
          </a:xfrm>
          <a:prstGeom prst="rect">
            <a:avLst/>
          </a:prstGeom>
          <a:noFill/>
          <a:ln>
            <a:noFill/>
          </a:ln>
        </p:spPr>
      </p:pic>
      <p:sp>
        <p:nvSpPr>
          <p:cNvPr id="101" name="Google Shape;101;p19"/>
          <p:cNvSpPr txBox="1"/>
          <p:nvPr/>
        </p:nvSpPr>
        <p:spPr>
          <a:xfrm>
            <a:off x="5163950" y="2768500"/>
            <a:ext cx="35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Box plot hour vs total rented bike count</a:t>
            </a:r>
            <a:endParaRPr/>
          </a:p>
        </p:txBody>
      </p:sp>
      <p:sp>
        <p:nvSpPr>
          <p:cNvPr id="102" name="Google Shape;102;p19"/>
          <p:cNvSpPr txBox="1"/>
          <p:nvPr/>
        </p:nvSpPr>
        <p:spPr>
          <a:xfrm>
            <a:off x="5458850" y="644750"/>
            <a:ext cx="321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Box plot hour vs rented bike count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420700" y="298575"/>
            <a:ext cx="4546500" cy="50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dk1"/>
                </a:solidFill>
                <a:latin typeface="Montserrat"/>
                <a:ea typeface="Montserrat"/>
                <a:cs typeface="Montserrat"/>
                <a:sym typeface="Montserrat"/>
              </a:rPr>
              <a:t>Relationship between Time slot of the day and bike demand:</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We have divided 24 hours into four time slot: morning, afternoon, evening, night</a:t>
            </a:r>
            <a:endParaRPr b="1" sz="1200">
              <a:solidFill>
                <a:schemeClr val="lt1"/>
              </a:solidFill>
              <a:latin typeface="Montserrat"/>
              <a:ea typeface="Montserrat"/>
              <a:cs typeface="Montserrat"/>
              <a:sym typeface="Montserrat"/>
            </a:endParaRPr>
          </a:p>
          <a:p>
            <a:pPr indent="0" lvl="0" marL="0" marR="76200" rtl="0" algn="l">
              <a:lnSpc>
                <a:spcPct val="115000"/>
              </a:lnSpc>
              <a:spcBef>
                <a:spcPts val="1100"/>
              </a:spcBef>
              <a:spcAft>
                <a:spcPts val="0"/>
              </a:spcAft>
              <a:buNone/>
            </a:pPr>
            <a:r>
              <a:rPr b="1" lang="en-GB" sz="1300">
                <a:latin typeface="Montserrat"/>
                <a:ea typeface="Montserrat"/>
                <a:cs typeface="Montserrat"/>
                <a:sym typeface="Montserrat"/>
              </a:rPr>
              <a:t>Key  Findings according to four time slot: </a:t>
            </a:r>
            <a:endParaRPr b="1" sz="1300">
              <a:latin typeface="Montserrat"/>
              <a:ea typeface="Montserrat"/>
              <a:cs typeface="Montserrat"/>
              <a:sym typeface="Montserrat"/>
            </a:endParaRPr>
          </a:p>
          <a:p>
            <a:pPr indent="-311150" lvl="0" marL="457200" marR="76200" rtl="0" algn="l">
              <a:lnSpc>
                <a:spcPct val="115000"/>
              </a:lnSpc>
              <a:spcBef>
                <a:spcPts val="1100"/>
              </a:spcBef>
              <a:spcAft>
                <a:spcPts val="0"/>
              </a:spcAft>
              <a:buSzPts val="1300"/>
              <a:buFont typeface="Montserrat"/>
              <a:buAutoNum type="arabicPeriod"/>
            </a:pPr>
            <a:r>
              <a:rPr b="1" lang="en-GB" sz="1300">
                <a:latin typeface="Montserrat"/>
                <a:ea typeface="Montserrat"/>
                <a:cs typeface="Montserrat"/>
                <a:sym typeface="Montserrat"/>
              </a:rPr>
              <a:t>Bikes are mostly rented at night time</a:t>
            </a:r>
            <a:endParaRPr b="1" sz="1300">
              <a:latin typeface="Montserrat"/>
              <a:ea typeface="Montserrat"/>
              <a:cs typeface="Montserrat"/>
              <a:sym typeface="Montserrat"/>
            </a:endParaRPr>
          </a:p>
          <a:p>
            <a:pPr indent="-311150" lvl="0" marL="457200" marR="76200" rtl="0" algn="l">
              <a:lnSpc>
                <a:spcPct val="115000"/>
              </a:lnSpc>
              <a:spcBef>
                <a:spcPts val="0"/>
              </a:spcBef>
              <a:spcAft>
                <a:spcPts val="0"/>
              </a:spcAft>
              <a:buSzPts val="1300"/>
              <a:buFont typeface="Montserrat"/>
              <a:buAutoNum type="arabicPeriod"/>
            </a:pPr>
            <a:r>
              <a:rPr b="1" lang="en-GB" sz="1300">
                <a:latin typeface="Montserrat"/>
                <a:ea typeface="Montserrat"/>
                <a:cs typeface="Montserrat"/>
                <a:sym typeface="Montserrat"/>
              </a:rPr>
              <a:t>Second most time slot at which bike is rented.</a:t>
            </a:r>
            <a:endParaRPr b="1" sz="1300">
              <a:latin typeface="Montserrat"/>
              <a:ea typeface="Montserrat"/>
              <a:cs typeface="Montserrat"/>
              <a:sym typeface="Montserrat"/>
            </a:endParaRPr>
          </a:p>
          <a:p>
            <a:pPr indent="-311150" lvl="0" marL="457200" marR="76200" rtl="0" algn="l">
              <a:lnSpc>
                <a:spcPct val="115000"/>
              </a:lnSpc>
              <a:spcBef>
                <a:spcPts val="0"/>
              </a:spcBef>
              <a:spcAft>
                <a:spcPts val="0"/>
              </a:spcAft>
              <a:buSzPts val="1300"/>
              <a:buFont typeface="Montserrat"/>
              <a:buAutoNum type="arabicPeriod"/>
            </a:pPr>
            <a:r>
              <a:rPr b="1" lang="en-GB" sz="1300">
                <a:latin typeface="Montserrat"/>
                <a:ea typeface="Montserrat"/>
                <a:cs typeface="Montserrat"/>
                <a:sym typeface="Montserrat"/>
              </a:rPr>
              <a:t>At afternoon least no of bikes are rented</a:t>
            </a:r>
            <a:endParaRPr b="1" sz="1300">
              <a:latin typeface="Montserrat"/>
              <a:ea typeface="Montserrat"/>
              <a:cs typeface="Montserrat"/>
              <a:sym typeface="Montserrat"/>
            </a:endParaRPr>
          </a:p>
          <a:p>
            <a:pPr indent="0" lvl="0" marL="0" marR="76200" rtl="0" algn="l">
              <a:lnSpc>
                <a:spcPct val="115000"/>
              </a:lnSpc>
              <a:spcBef>
                <a:spcPts val="1100"/>
              </a:spcBef>
              <a:spcAft>
                <a:spcPts val="0"/>
              </a:spcAft>
              <a:buNone/>
            </a:pPr>
            <a:r>
              <a:t/>
            </a:r>
            <a:endParaRPr b="1" sz="1300">
              <a:latin typeface="Montserrat"/>
              <a:ea typeface="Montserrat"/>
              <a:cs typeface="Montserrat"/>
              <a:sym typeface="Montserrat"/>
            </a:endParaRPr>
          </a:p>
          <a:p>
            <a:pPr indent="0" lvl="0" marL="0" marR="76200" rtl="0" algn="l">
              <a:lnSpc>
                <a:spcPct val="115000"/>
              </a:lnSpc>
              <a:spcBef>
                <a:spcPts val="1100"/>
              </a:spcBef>
              <a:spcAft>
                <a:spcPts val="0"/>
              </a:spcAft>
              <a:buNone/>
            </a:pPr>
            <a:r>
              <a:rPr b="1" lang="en-GB" sz="1300">
                <a:latin typeface="Montserrat"/>
                <a:ea typeface="Montserrat"/>
                <a:cs typeface="Montserrat"/>
                <a:sym typeface="Montserrat"/>
              </a:rPr>
              <a:t>Conclusion : The availability of bike must be maintained according to demand of time slot</a:t>
            </a:r>
            <a:endParaRPr b="1" sz="1300">
              <a:latin typeface="Montserrat"/>
              <a:ea typeface="Montserrat"/>
              <a:cs typeface="Montserrat"/>
              <a:sym typeface="Montserrat"/>
            </a:endParaRPr>
          </a:p>
          <a:p>
            <a:pPr indent="0" lvl="0" marL="0" marR="76200" rtl="0" algn="l">
              <a:lnSpc>
                <a:spcPct val="115000"/>
              </a:lnSpc>
              <a:spcBef>
                <a:spcPts val="1100"/>
              </a:spcBef>
              <a:spcAft>
                <a:spcPts val="0"/>
              </a:spcAft>
              <a:buNone/>
            </a:pPr>
            <a:r>
              <a:t/>
            </a:r>
            <a:endParaRPr b="1" sz="1200">
              <a:latin typeface="Montserrat"/>
              <a:ea typeface="Montserrat"/>
              <a:cs typeface="Montserrat"/>
              <a:sym typeface="Montserrat"/>
            </a:endParaRPr>
          </a:p>
          <a:p>
            <a:pPr indent="0" lvl="0" marL="457200" rtl="0" algn="l">
              <a:lnSpc>
                <a:spcPct val="115000"/>
              </a:lnSpc>
              <a:spcBef>
                <a:spcPts val="1100"/>
              </a:spcBef>
              <a:spcAft>
                <a:spcPts val="0"/>
              </a:spcAft>
              <a:buNone/>
            </a:pPr>
            <a:r>
              <a:t/>
            </a:r>
            <a:endParaRPr b="1">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p:txBody>
      </p:sp>
      <p:sp>
        <p:nvSpPr>
          <p:cNvPr id="108" name="Google Shape;108;p20"/>
          <p:cNvSpPr txBox="1"/>
          <p:nvPr/>
        </p:nvSpPr>
        <p:spPr>
          <a:xfrm>
            <a:off x="5458850" y="644750"/>
            <a:ext cx="321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Count </a:t>
            </a:r>
            <a:r>
              <a:rPr lang="en-GB"/>
              <a:t>plot hour vs rented bike count</a:t>
            </a:r>
            <a:endParaRPr/>
          </a:p>
        </p:txBody>
      </p:sp>
      <p:pic>
        <p:nvPicPr>
          <p:cNvPr id="109" name="Google Shape;109;p20"/>
          <p:cNvPicPr preferRelativeResize="0"/>
          <p:nvPr/>
        </p:nvPicPr>
        <p:blipFill>
          <a:blip r:embed="rId3">
            <a:alphaModFix/>
          </a:blip>
          <a:stretch>
            <a:fillRect/>
          </a:stretch>
        </p:blipFill>
        <p:spPr>
          <a:xfrm>
            <a:off x="4967200" y="1071725"/>
            <a:ext cx="3636975" cy="24215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nvSpPr>
        <p:spPr>
          <a:xfrm>
            <a:off x="420700" y="298575"/>
            <a:ext cx="4546500" cy="50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dk1"/>
                </a:solidFill>
                <a:latin typeface="Montserrat"/>
                <a:ea typeface="Montserrat"/>
                <a:cs typeface="Montserrat"/>
                <a:sym typeface="Montserrat"/>
              </a:rPr>
              <a:t>Relationship between season and rented bike demand:</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marR="76200" rtl="0" algn="l">
              <a:lnSpc>
                <a:spcPct val="115000"/>
              </a:lnSpc>
              <a:spcBef>
                <a:spcPts val="1100"/>
              </a:spcBef>
              <a:spcAft>
                <a:spcPts val="0"/>
              </a:spcAft>
              <a:buNone/>
            </a:pPr>
            <a:r>
              <a:rPr b="1" lang="en-GB" sz="1300">
                <a:latin typeface="Montserrat"/>
                <a:ea typeface="Montserrat"/>
                <a:cs typeface="Montserrat"/>
                <a:sym typeface="Montserrat"/>
              </a:rPr>
              <a:t>It can be seen that demand of bike is in following order:</a:t>
            </a:r>
            <a:endParaRPr b="1" sz="1300">
              <a:latin typeface="Montserrat"/>
              <a:ea typeface="Montserrat"/>
              <a:cs typeface="Montserrat"/>
              <a:sym typeface="Montserrat"/>
            </a:endParaRPr>
          </a:p>
          <a:p>
            <a:pPr indent="0" lvl="0" marL="0" marR="76200" rtl="0" algn="l">
              <a:lnSpc>
                <a:spcPct val="115000"/>
              </a:lnSpc>
              <a:spcBef>
                <a:spcPts val="1100"/>
              </a:spcBef>
              <a:spcAft>
                <a:spcPts val="0"/>
              </a:spcAft>
              <a:buNone/>
            </a:pPr>
            <a:r>
              <a:rPr b="1" lang="en-GB" sz="1300">
                <a:latin typeface="Montserrat"/>
                <a:ea typeface="Montserrat"/>
                <a:cs typeface="Montserrat"/>
                <a:sym typeface="Montserrat"/>
              </a:rPr>
              <a:t>Summer &gt; Autumn &gt; Spring &gt; Winter</a:t>
            </a:r>
            <a:endParaRPr b="1" sz="1300">
              <a:solidFill>
                <a:schemeClr val="lt1"/>
              </a:solidFill>
              <a:latin typeface="Montserrat"/>
              <a:ea typeface="Montserrat"/>
              <a:cs typeface="Montserrat"/>
              <a:sym typeface="Montserrat"/>
            </a:endParaRPr>
          </a:p>
          <a:p>
            <a:pPr indent="0" lvl="0" marL="0" marR="76200" rtl="0" algn="l">
              <a:lnSpc>
                <a:spcPct val="115000"/>
              </a:lnSpc>
              <a:spcBef>
                <a:spcPts val="1100"/>
              </a:spcBef>
              <a:spcAft>
                <a:spcPts val="0"/>
              </a:spcAft>
              <a:buNone/>
            </a:pPr>
            <a:r>
              <a:t/>
            </a:r>
            <a:endParaRPr b="1">
              <a:latin typeface="Montserrat"/>
              <a:ea typeface="Montserrat"/>
              <a:cs typeface="Montserrat"/>
              <a:sym typeface="Montserrat"/>
            </a:endParaRPr>
          </a:p>
          <a:p>
            <a:pPr indent="0" lvl="0" marL="0" marR="76200" rtl="0" algn="l">
              <a:lnSpc>
                <a:spcPct val="115000"/>
              </a:lnSpc>
              <a:spcBef>
                <a:spcPts val="1100"/>
              </a:spcBef>
              <a:spcAft>
                <a:spcPts val="0"/>
              </a:spcAft>
              <a:buNone/>
            </a:pPr>
            <a:r>
              <a:rPr b="1" lang="en-GB">
                <a:latin typeface="Montserrat"/>
                <a:ea typeface="Montserrat"/>
                <a:cs typeface="Montserrat"/>
                <a:sym typeface="Montserrat"/>
              </a:rPr>
              <a:t>Conclusion : The availability of bike must be maintained according to demand of seasons</a:t>
            </a:r>
            <a:endParaRPr b="1">
              <a:latin typeface="Montserrat"/>
              <a:ea typeface="Montserrat"/>
              <a:cs typeface="Montserrat"/>
              <a:sym typeface="Montserrat"/>
            </a:endParaRPr>
          </a:p>
          <a:p>
            <a:pPr indent="0" lvl="0" marL="0" marR="76200" rtl="0" algn="l">
              <a:lnSpc>
                <a:spcPct val="115000"/>
              </a:lnSpc>
              <a:spcBef>
                <a:spcPts val="1100"/>
              </a:spcBef>
              <a:spcAft>
                <a:spcPts val="0"/>
              </a:spcAft>
              <a:buNone/>
            </a:pPr>
            <a:r>
              <a:t/>
            </a:r>
            <a:endParaRPr b="1" sz="1200">
              <a:latin typeface="Montserrat"/>
              <a:ea typeface="Montserrat"/>
              <a:cs typeface="Montserrat"/>
              <a:sym typeface="Montserrat"/>
            </a:endParaRPr>
          </a:p>
          <a:p>
            <a:pPr indent="0" lvl="0" marL="457200" rtl="0" algn="l">
              <a:lnSpc>
                <a:spcPct val="115000"/>
              </a:lnSpc>
              <a:spcBef>
                <a:spcPts val="1100"/>
              </a:spcBef>
              <a:spcAft>
                <a:spcPts val="0"/>
              </a:spcAft>
              <a:buNone/>
            </a:pPr>
            <a:r>
              <a:t/>
            </a:r>
            <a:endParaRPr b="1">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p:txBody>
      </p:sp>
      <p:sp>
        <p:nvSpPr>
          <p:cNvPr id="115" name="Google Shape;115;p21"/>
          <p:cNvSpPr txBox="1"/>
          <p:nvPr/>
        </p:nvSpPr>
        <p:spPr>
          <a:xfrm>
            <a:off x="5611250" y="2811850"/>
            <a:ext cx="3372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t>Bar </a:t>
            </a:r>
            <a:r>
              <a:rPr lang="en-GB" sz="1300"/>
              <a:t>plot season vs total rented bike count</a:t>
            </a:r>
            <a:endParaRPr sz="1300"/>
          </a:p>
        </p:txBody>
      </p:sp>
      <p:pic>
        <p:nvPicPr>
          <p:cNvPr id="116" name="Google Shape;116;p21"/>
          <p:cNvPicPr preferRelativeResize="0"/>
          <p:nvPr/>
        </p:nvPicPr>
        <p:blipFill>
          <a:blip r:embed="rId3">
            <a:alphaModFix/>
          </a:blip>
          <a:stretch>
            <a:fillRect/>
          </a:stretch>
        </p:blipFill>
        <p:spPr>
          <a:xfrm>
            <a:off x="5726350" y="1044950"/>
            <a:ext cx="2681306" cy="1766900"/>
          </a:xfrm>
          <a:prstGeom prst="rect">
            <a:avLst/>
          </a:prstGeom>
          <a:noFill/>
          <a:ln>
            <a:noFill/>
          </a:ln>
        </p:spPr>
      </p:pic>
      <p:sp>
        <p:nvSpPr>
          <p:cNvPr id="117" name="Google Shape;117;p21"/>
          <p:cNvSpPr txBox="1"/>
          <p:nvPr/>
        </p:nvSpPr>
        <p:spPr>
          <a:xfrm>
            <a:off x="5611250" y="644750"/>
            <a:ext cx="321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Bar plot season vs rented bike count</a:t>
            </a:r>
            <a:endParaRPr/>
          </a:p>
        </p:txBody>
      </p:sp>
      <p:pic>
        <p:nvPicPr>
          <p:cNvPr id="118" name="Google Shape;118;p21"/>
          <p:cNvPicPr preferRelativeResize="0"/>
          <p:nvPr/>
        </p:nvPicPr>
        <p:blipFill>
          <a:blip r:embed="rId4">
            <a:alphaModFix/>
          </a:blip>
          <a:stretch>
            <a:fillRect/>
          </a:stretch>
        </p:blipFill>
        <p:spPr>
          <a:xfrm>
            <a:off x="5611250" y="3196750"/>
            <a:ext cx="2796400" cy="182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