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ontserrat" charset="0"/>
      <p:regular r:id="rId25"/>
      <p:bold r:id="rId26"/>
      <p:italic r:id="rId27"/>
      <p:boldItalic r:id="rId28"/>
    </p:embeddedFont>
    <p:embeddedFont>
      <p:font typeface="Montserrat ExtraBold" charset="0"/>
      <p:bold r:id="rId29"/>
      <p:boldItalic r:id="rId30"/>
    </p:embeddedFont>
    <p:embeddedFont>
      <p:font typeface="Robo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3EzorpP7vSs6GuHJz4hAc4LyO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24" autoAdjust="0"/>
  </p:normalViewPr>
  <p:slideViewPr>
    <p:cSldViewPr snapToGrid="0">
      <p:cViewPr>
        <p:scale>
          <a:sx n="100" d="100"/>
          <a:sy n="100" d="100"/>
        </p:scale>
        <p:origin x="-516" y="180"/>
      </p:cViewPr>
      <p:guideLst>
        <p:guide orient="horz" pos="1620"/>
        <p:guide pos="2880"/>
      </p:guideLst>
    </p:cSldViewPr>
  </p:slideViewPr>
  <p:outlineViewPr>
    <p:cViewPr>
      <p:scale>
        <a:sx n="33" d="100"/>
        <a:sy n="33" d="100"/>
      </p:scale>
      <p:origin x="0" y="5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10072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760099687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7600996870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7600996870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1760099687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7600996870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7600996870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600996870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7600996870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760099687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7600996870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7600996870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17600996870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760099687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7600996870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60099687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17600996870_0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7600996870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7600996870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600996870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7600996870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7600996870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7600996870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7600996870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17600996870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7600996870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7600996870_0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75bbbaec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75bbbaec0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5bbbaec0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75bbbaec07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760099687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176009968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75bbbaec0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175bbbaec07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60099687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17600996870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60099687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600996870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60099687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7600996870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Topic : Global Terrorism Analysis</a:t>
            </a: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endParaRPr sz="2000" b="1" u="sng" dirty="0">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000" b="1" u="sng" dirty="0">
                <a:solidFill>
                  <a:schemeClr val="lt1"/>
                </a:solidFill>
                <a:latin typeface="Montserrat"/>
                <a:ea typeface="Montserrat"/>
                <a:cs typeface="Montserrat"/>
                <a:sym typeface="Montserrat"/>
              </a:rPr>
              <a:t>Presented by:</a:t>
            </a:r>
            <a:endParaRPr sz="2000" b="1" u="sng" dirty="0">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000" b="1" dirty="0" err="1">
                <a:solidFill>
                  <a:schemeClr val="lt1"/>
                </a:solidFill>
                <a:latin typeface="Montserrat"/>
                <a:ea typeface="Montserrat"/>
                <a:cs typeface="Montserrat"/>
                <a:sym typeface="Montserrat"/>
              </a:rPr>
              <a:t>Shubham</a:t>
            </a:r>
            <a:r>
              <a:rPr lang="en-GB" sz="2000" b="1" dirty="0">
                <a:solidFill>
                  <a:schemeClr val="lt1"/>
                </a:solidFill>
                <a:latin typeface="Montserrat"/>
                <a:ea typeface="Montserrat"/>
                <a:cs typeface="Montserrat"/>
                <a:sym typeface="Montserrat"/>
              </a:rPr>
              <a:t> </a:t>
            </a:r>
            <a:r>
              <a:rPr lang="en-GB" sz="2000" b="1" dirty="0" err="1">
                <a:solidFill>
                  <a:schemeClr val="lt1"/>
                </a:solidFill>
                <a:latin typeface="Montserrat"/>
                <a:ea typeface="Montserrat"/>
                <a:cs typeface="Montserrat"/>
                <a:sym typeface="Montserrat"/>
              </a:rPr>
              <a:t>Chandrakar</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7600996870_0_9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17" name="Google Shape;117;g17600996870_0_91"/>
          <p:cNvSpPr txBox="1"/>
          <p:nvPr/>
        </p:nvSpPr>
        <p:spPr>
          <a:xfrm>
            <a:off x="190000" y="122150"/>
            <a:ext cx="4038900" cy="534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Type of institutional targets targeted by terrorist over span of 1970 to 2017</a:t>
            </a: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r>
              <a:rPr lang="en-GB" sz="1000" b="1">
                <a:solidFill>
                  <a:schemeClr val="lt1"/>
                </a:solidFill>
                <a:highlight>
                  <a:srgbClr val="FFFFFF"/>
                </a:highlight>
                <a:latin typeface="Montserrat"/>
                <a:ea typeface="Montserrat"/>
                <a:cs typeface="Montserrat"/>
                <a:sym typeface="Montserrat"/>
              </a:rPr>
              <a:t>Key finding related institutional targets targeted by terrorist over span of 1970 to 2017:</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60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Most targeted institutional target is Private Citizens &amp; Property, it consitutes 17% of all institutional 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Second most targeted institutional target is Military,it constitutes 11% of all institutional 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Third most targeted institutional target is Police,it constitutes 10% of all institutional 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Fourth most targeted institutional target is Government (General),it constitutes 9% of all institutional 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Fifth most targeted institutional target is Business,it constitutes 8% of all institutional target targeted by terrorist.</a:t>
            </a:r>
            <a:endParaRPr sz="1000"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1200"/>
              </a:spcBef>
              <a:spcAft>
                <a:spcPts val="0"/>
              </a:spcAft>
              <a:buNone/>
            </a:pPr>
            <a:r>
              <a:rPr lang="en-GB" b="1">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118" name="Google Shape;118;g17600996870_0_91"/>
          <p:cNvPicPr preferRelativeResize="0"/>
          <p:nvPr/>
        </p:nvPicPr>
        <p:blipFill>
          <a:blip r:embed="rId3">
            <a:alphaModFix/>
          </a:blip>
          <a:stretch>
            <a:fillRect/>
          </a:stretch>
        </p:blipFill>
        <p:spPr>
          <a:xfrm>
            <a:off x="4098525" y="447850"/>
            <a:ext cx="5045475" cy="462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7600996870_0_10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4" name="Google Shape;124;g17600996870_0_100"/>
          <p:cNvSpPr txBox="1"/>
          <p:nvPr/>
        </p:nvSpPr>
        <p:spPr>
          <a:xfrm>
            <a:off x="190000" y="122150"/>
            <a:ext cx="4038900" cy="499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Sub-targets targeted by terrorists</a:t>
            </a: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r>
              <a:rPr lang="en-GB" sz="1000" b="1">
                <a:solidFill>
                  <a:schemeClr val="lt1"/>
                </a:solidFill>
                <a:highlight>
                  <a:srgbClr val="FFFFFF"/>
                </a:highlight>
                <a:latin typeface="Montserrat"/>
                <a:ea typeface="Montserrat"/>
                <a:cs typeface="Montserrat"/>
                <a:sym typeface="Montserrat"/>
              </a:rPr>
              <a:t>Key finding related sub-targets targeted by terrorist over span of 1970 to 2017:</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60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Most targeted sub-target is Civilians, it consitutes 11143 attacks of all sub-target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Second most targeted sub-target is Police Security Forces/Officers,it consitutes 10820 attacks of all sub-target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Third most targeted sub-target is Unknown,it consitutes 9285 attacks of all sub-target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Fourth most targeted sub-target is Military Unit/Patrol/Convoy,it consitutes 9285 attacks of all sub-target targeted by terrorist.</a:t>
            </a:r>
            <a:endParaRPr sz="1000" b="1">
              <a:solidFill>
                <a:schemeClr val="lt1"/>
              </a:solidFill>
              <a:highlight>
                <a:srgbClr val="FFFFFF"/>
              </a:highlight>
              <a:latin typeface="Montserrat"/>
              <a:ea typeface="Montserrat"/>
              <a:cs typeface="Montserrat"/>
              <a:sym typeface="Montserrat"/>
            </a:endParaRPr>
          </a:p>
          <a:p>
            <a:pPr marL="457200" lvl="0" indent="-292100" algn="l" rtl="0">
              <a:lnSpc>
                <a:spcPct val="115000"/>
              </a:lnSpc>
              <a:spcBef>
                <a:spcPts val="0"/>
              </a:spcBef>
              <a:spcAft>
                <a:spcPts val="0"/>
              </a:spcAft>
              <a:buClr>
                <a:schemeClr val="lt1"/>
              </a:buClr>
              <a:buSzPts val="1000"/>
              <a:buFont typeface="Montserrat"/>
              <a:buAutoNum type="arabicPeriod"/>
            </a:pPr>
            <a:r>
              <a:rPr lang="en-GB" sz="1000" b="1">
                <a:solidFill>
                  <a:schemeClr val="lt1"/>
                </a:solidFill>
                <a:highlight>
                  <a:srgbClr val="FFFFFF"/>
                </a:highlight>
                <a:latin typeface="Montserrat"/>
                <a:ea typeface="Montserrat"/>
                <a:cs typeface="Montserrat"/>
                <a:sym typeface="Montserrat"/>
              </a:rPr>
              <a:t>Fifth most targeted sub-target is Military Personnel (soldiers, troops, officers, forces),it constitutes 7787 of all all sub-target targeted by terrorist.</a:t>
            </a:r>
            <a:endParaRPr sz="800"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1200"/>
              </a:spcBef>
              <a:spcAft>
                <a:spcPts val="0"/>
              </a:spcAft>
              <a:buNone/>
            </a:pPr>
            <a:r>
              <a:rPr lang="en-GB" b="1">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125" name="Google Shape;125;g17600996870_0_100"/>
          <p:cNvPicPr preferRelativeResize="0"/>
          <p:nvPr/>
        </p:nvPicPr>
        <p:blipFill>
          <a:blip r:embed="rId3">
            <a:alphaModFix/>
          </a:blip>
          <a:stretch>
            <a:fillRect/>
          </a:stretch>
        </p:blipFill>
        <p:spPr>
          <a:xfrm>
            <a:off x="4369950" y="509500"/>
            <a:ext cx="4774050" cy="413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7600996870_0_10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1" name="Google Shape;131;g17600996870_0_109"/>
          <p:cNvSpPr txBox="1"/>
          <p:nvPr/>
        </p:nvSpPr>
        <p:spPr>
          <a:xfrm>
            <a:off x="190000" y="122150"/>
            <a:ext cx="4038900" cy="355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Name of Top 20 individual target of terrorist</a:t>
            </a: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Name of top 20 individual target of terrorists are Civilians, Unknown, Soldiers, Patrol, Checkpoint, Vehicle, Officers, Village, Military Unit, Convoy, Unit, Market, Police Station, Bus, Base, Office, Checkpost, Post, Headquarters, Mosque.</a:t>
            </a:r>
            <a:endParaRPr sz="800"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1200"/>
              </a:spcBef>
              <a:spcAft>
                <a:spcPts val="0"/>
              </a:spcAft>
              <a:buNone/>
            </a:pPr>
            <a:r>
              <a:rPr lang="en-GB" b="1">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132" name="Google Shape;132;g17600996870_0_109"/>
          <p:cNvPicPr preferRelativeResize="0"/>
          <p:nvPr/>
        </p:nvPicPr>
        <p:blipFill>
          <a:blip r:embed="rId3">
            <a:alphaModFix/>
          </a:blip>
          <a:stretch>
            <a:fillRect/>
          </a:stretch>
        </p:blipFill>
        <p:spPr>
          <a:xfrm>
            <a:off x="4152800" y="692125"/>
            <a:ext cx="4858000" cy="433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7600996870_0_11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8" name="Google Shape;138;g17600996870_0_118"/>
          <p:cNvSpPr txBox="1"/>
          <p:nvPr/>
        </p:nvSpPr>
        <p:spPr>
          <a:xfrm>
            <a:off x="190000" y="122150"/>
            <a:ext cx="3962700" cy="557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Type of weapon used by terrorist</a:t>
            </a: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Key findings related to type of weapon used by terrorist in terrorist attacks:</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1. Most preferred type of weapon is Explosives.</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2. Second Most preferred type of weapon is Firearms.</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3. Third Most preferred type of weapon is Incendiary.</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Other types of weapon used are: Melee, Chemical, Sabotage Equipment, Vehicle (not to include vehicle-borne explosives, i.e., car or truck bombs), Biological, Fake Weapons,Radiological.</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lnSpc>
                <a:spcPct val="135714"/>
              </a:lnSpc>
              <a:spcBef>
                <a:spcPts val="1200"/>
              </a:spcBef>
              <a:spcAft>
                <a:spcPts val="0"/>
              </a:spcAft>
              <a:buNone/>
            </a:pPr>
            <a:r>
              <a:rPr lang="en-GB" b="1">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139" name="Google Shape;139;g17600996870_0_118"/>
          <p:cNvPicPr preferRelativeResize="0"/>
          <p:nvPr/>
        </p:nvPicPr>
        <p:blipFill>
          <a:blip r:embed="rId3">
            <a:alphaModFix/>
          </a:blip>
          <a:stretch>
            <a:fillRect/>
          </a:stretch>
        </p:blipFill>
        <p:spPr>
          <a:xfrm>
            <a:off x="4071375" y="639800"/>
            <a:ext cx="4994225" cy="393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7600996870_0_12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45" name="Google Shape;145;g17600996870_0_127"/>
          <p:cNvSpPr txBox="1"/>
          <p:nvPr/>
        </p:nvSpPr>
        <p:spPr>
          <a:xfrm>
            <a:off x="190000" y="122150"/>
            <a:ext cx="3135000" cy="306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Successful terrorist attacks</a:t>
            </a: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Trend indicates that in any year terrorists were mostly successful.</a:t>
            </a:r>
            <a:endParaRPr sz="195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lnSpc>
                <a:spcPct val="135714"/>
              </a:lnSpc>
              <a:spcBef>
                <a:spcPts val="1200"/>
              </a:spcBef>
              <a:spcAft>
                <a:spcPts val="0"/>
              </a:spcAft>
              <a:buNone/>
            </a:pPr>
            <a:r>
              <a:rPr lang="en-GB" b="1">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146" name="Google Shape;146;g17600996870_0_127"/>
          <p:cNvPicPr preferRelativeResize="0"/>
          <p:nvPr/>
        </p:nvPicPr>
        <p:blipFill>
          <a:blip r:embed="rId3">
            <a:alphaModFix/>
          </a:blip>
          <a:stretch>
            <a:fillRect/>
          </a:stretch>
        </p:blipFill>
        <p:spPr>
          <a:xfrm>
            <a:off x="3379250" y="509500"/>
            <a:ext cx="5705375" cy="455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7600996870_0_13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2" name="Google Shape;152;g17600996870_0_136"/>
          <p:cNvSpPr txBox="1"/>
          <p:nvPr/>
        </p:nvSpPr>
        <p:spPr>
          <a:xfrm>
            <a:off x="190000" y="122150"/>
            <a:ext cx="3962700" cy="572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No of identified kills each year</a:t>
            </a: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endParaRPr sz="195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Key findings related to no of kills:</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1. No of kills are mostly around 10000 kills in any year as per distribution plot.</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2. We found that after 2012 no of kills globally increased drastically and average no of kills between 2012 to 2017 is = 30,000.</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3. Average no. of kills before 2012 is = 5,531.</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4. Average no. of kills between 2012 to 2017 is = 29998</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200" b="1">
                <a:solidFill>
                  <a:schemeClr val="lt1"/>
                </a:solidFill>
                <a:highlight>
                  <a:srgbClr val="FFFFFF"/>
                </a:highlight>
                <a:latin typeface="Montserrat"/>
                <a:ea typeface="Montserrat"/>
                <a:cs typeface="Montserrat"/>
                <a:sym typeface="Montserrat"/>
              </a:rPr>
              <a:t>So there is almost five times increase in no kills over the span of 1970 to 2017</a:t>
            </a:r>
            <a:endParaRPr sz="1200" b="1">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lnSpc>
                <a:spcPct val="135714"/>
              </a:lnSpc>
              <a:spcBef>
                <a:spcPts val="1200"/>
              </a:spcBef>
              <a:spcAft>
                <a:spcPts val="0"/>
              </a:spcAft>
              <a:buNone/>
            </a:pPr>
            <a:r>
              <a:rPr lang="en-GB" b="1">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153" name="Google Shape;153;g17600996870_0_136"/>
          <p:cNvPicPr preferRelativeResize="0"/>
          <p:nvPr/>
        </p:nvPicPr>
        <p:blipFill>
          <a:blip r:embed="rId3">
            <a:alphaModFix/>
          </a:blip>
          <a:stretch>
            <a:fillRect/>
          </a:stretch>
        </p:blipFill>
        <p:spPr>
          <a:xfrm>
            <a:off x="5027800" y="509500"/>
            <a:ext cx="3562800" cy="1851900"/>
          </a:xfrm>
          <a:prstGeom prst="rect">
            <a:avLst/>
          </a:prstGeom>
          <a:noFill/>
          <a:ln>
            <a:noFill/>
          </a:ln>
        </p:spPr>
      </p:pic>
      <p:pic>
        <p:nvPicPr>
          <p:cNvPr id="154" name="Google Shape;154;g17600996870_0_136"/>
          <p:cNvPicPr preferRelativeResize="0"/>
          <p:nvPr/>
        </p:nvPicPr>
        <p:blipFill>
          <a:blip r:embed="rId4">
            <a:alphaModFix/>
          </a:blip>
          <a:stretch>
            <a:fillRect/>
          </a:stretch>
        </p:blipFill>
        <p:spPr>
          <a:xfrm>
            <a:off x="4505650" y="2456400"/>
            <a:ext cx="4322601" cy="260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7600996870_0_14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0" name="Google Shape;160;g17600996870_0_146"/>
          <p:cNvSpPr txBox="1"/>
          <p:nvPr/>
        </p:nvSpPr>
        <p:spPr>
          <a:xfrm>
            <a:off x="190000" y="122150"/>
            <a:ext cx="3962700" cy="50727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dirty="0">
                <a:solidFill>
                  <a:schemeClr val="dk1"/>
                </a:solidFill>
                <a:highlight>
                  <a:srgbClr val="FFFFFF"/>
                </a:highlight>
                <a:latin typeface="Montserrat ExtraBold"/>
                <a:ea typeface="Montserrat ExtraBold"/>
                <a:cs typeface="Montserrat ExtraBold"/>
                <a:sym typeface="Montserrat ExtraBold"/>
              </a:rPr>
              <a:t>No of identified wounded </a:t>
            </a:r>
            <a:r>
              <a:rPr lang="en-GB" sz="1950" dirty="0" smtClean="0">
                <a:solidFill>
                  <a:schemeClr val="dk1"/>
                </a:solidFill>
                <a:highlight>
                  <a:srgbClr val="FFFFFF"/>
                </a:highlight>
                <a:latin typeface="Montserrat ExtraBold"/>
                <a:ea typeface="Montserrat ExtraBold"/>
                <a:cs typeface="Montserrat ExtraBold"/>
                <a:sym typeface="Montserrat ExtraBold"/>
              </a:rPr>
              <a:t>peoples</a:t>
            </a:r>
            <a:endParaRPr sz="1950" dirty="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r>
              <a:rPr lang="en-GB" sz="1100" b="1" dirty="0">
                <a:solidFill>
                  <a:schemeClr val="lt1"/>
                </a:solidFill>
                <a:highlight>
                  <a:srgbClr val="FFFFFF"/>
                </a:highlight>
                <a:latin typeface="Montserrat"/>
                <a:ea typeface="Montserrat"/>
                <a:cs typeface="Montserrat"/>
                <a:sym typeface="Montserrat"/>
              </a:rPr>
              <a:t>Key findings related to identified wounded peoples:</a:t>
            </a:r>
            <a:endParaRPr sz="11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GB" sz="1100" b="1" dirty="0">
                <a:solidFill>
                  <a:schemeClr val="lt1"/>
                </a:solidFill>
                <a:highlight>
                  <a:srgbClr val="FFFFFF"/>
                </a:highlight>
                <a:latin typeface="Montserrat"/>
                <a:ea typeface="Montserrat"/>
                <a:cs typeface="Montserrat"/>
                <a:sym typeface="Montserrat"/>
              </a:rPr>
              <a:t>1. There is rising trend in no of </a:t>
            </a:r>
            <a:r>
              <a:rPr lang="en-GB" sz="1100" b="1" dirty="0" err="1">
                <a:solidFill>
                  <a:schemeClr val="lt1"/>
                </a:solidFill>
                <a:highlight>
                  <a:srgbClr val="FFFFFF"/>
                </a:highlight>
                <a:latin typeface="Montserrat"/>
                <a:ea typeface="Montserrat"/>
                <a:cs typeface="Montserrat"/>
                <a:sym typeface="Montserrat"/>
              </a:rPr>
              <a:t>idenfied</a:t>
            </a:r>
            <a:r>
              <a:rPr lang="en-GB" sz="1100" b="1" dirty="0">
                <a:solidFill>
                  <a:schemeClr val="lt1"/>
                </a:solidFill>
                <a:highlight>
                  <a:srgbClr val="FFFFFF"/>
                </a:highlight>
                <a:latin typeface="Montserrat"/>
                <a:ea typeface="Montserrat"/>
                <a:cs typeface="Montserrat"/>
                <a:sym typeface="Montserrat"/>
              </a:rPr>
              <a:t> wounded people, similar to no of identified over the years</a:t>
            </a:r>
            <a:endParaRPr sz="11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100" b="1" dirty="0">
                <a:solidFill>
                  <a:schemeClr val="lt1"/>
                </a:solidFill>
                <a:highlight>
                  <a:srgbClr val="FFFFFF"/>
                </a:highlight>
                <a:latin typeface="Montserrat"/>
                <a:ea typeface="Montserrat"/>
                <a:cs typeface="Montserrat"/>
                <a:sym typeface="Montserrat"/>
              </a:rPr>
              <a:t>2. Most of the times no of wounded are less than 10000 over the span of 1970 to 2017</a:t>
            </a:r>
            <a:endParaRPr sz="11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100" b="1" dirty="0">
                <a:solidFill>
                  <a:schemeClr val="lt1"/>
                </a:solidFill>
                <a:highlight>
                  <a:srgbClr val="FFFFFF"/>
                </a:highlight>
                <a:latin typeface="Montserrat"/>
                <a:ea typeface="Montserrat"/>
                <a:cs typeface="Montserrat"/>
                <a:sym typeface="Montserrat"/>
              </a:rPr>
              <a:t>3. Three times no of </a:t>
            </a:r>
            <a:r>
              <a:rPr lang="en-GB" sz="1100" b="1" dirty="0" err="1">
                <a:solidFill>
                  <a:schemeClr val="lt1"/>
                </a:solidFill>
                <a:highlight>
                  <a:srgbClr val="FFFFFF"/>
                </a:highlight>
                <a:latin typeface="Montserrat"/>
                <a:ea typeface="Montserrat"/>
                <a:cs typeface="Montserrat"/>
                <a:sym typeface="Montserrat"/>
              </a:rPr>
              <a:t>wonded</a:t>
            </a:r>
            <a:r>
              <a:rPr lang="en-GB" sz="1100" b="1" dirty="0">
                <a:solidFill>
                  <a:schemeClr val="lt1"/>
                </a:solidFill>
                <a:highlight>
                  <a:srgbClr val="FFFFFF"/>
                </a:highlight>
                <a:latin typeface="Montserrat"/>
                <a:ea typeface="Montserrat"/>
                <a:cs typeface="Montserrat"/>
                <a:sym typeface="Montserrat"/>
              </a:rPr>
              <a:t> people peaked are as follows: Year 1995 = 14227 Year 2001 = 22762 Year 2015 = 42971</a:t>
            </a:r>
            <a:endParaRPr sz="11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100" b="1" dirty="0">
                <a:solidFill>
                  <a:schemeClr val="lt1"/>
                </a:solidFill>
                <a:highlight>
                  <a:srgbClr val="FFFFFF"/>
                </a:highlight>
                <a:latin typeface="Montserrat"/>
                <a:ea typeface="Montserrat"/>
                <a:cs typeface="Montserrat"/>
                <a:sym typeface="Montserrat"/>
              </a:rPr>
              <a:t>4. </a:t>
            </a:r>
            <a:r>
              <a:rPr lang="en-GB" sz="1100" b="1" dirty="0" err="1">
                <a:solidFill>
                  <a:schemeClr val="lt1"/>
                </a:solidFill>
                <a:highlight>
                  <a:srgbClr val="FFFFFF"/>
                </a:highlight>
                <a:latin typeface="Montserrat"/>
                <a:ea typeface="Montserrat"/>
                <a:cs typeface="Montserrat"/>
                <a:sym typeface="Montserrat"/>
              </a:rPr>
              <a:t>Avg</a:t>
            </a:r>
            <a:r>
              <a:rPr lang="en-GB" sz="1100" b="1" dirty="0">
                <a:solidFill>
                  <a:schemeClr val="lt1"/>
                </a:solidFill>
                <a:highlight>
                  <a:srgbClr val="FFFFFF"/>
                </a:highlight>
                <a:latin typeface="Montserrat"/>
                <a:ea typeface="Montserrat"/>
                <a:cs typeface="Montserrat"/>
                <a:sym typeface="Montserrat"/>
              </a:rPr>
              <a:t> no of wounded people between 1970 to 2000 is = 4748 </a:t>
            </a:r>
            <a:r>
              <a:rPr lang="en-GB" sz="1100" b="1" dirty="0" err="1">
                <a:solidFill>
                  <a:schemeClr val="lt1"/>
                </a:solidFill>
                <a:highlight>
                  <a:srgbClr val="FFFFFF"/>
                </a:highlight>
                <a:latin typeface="Montserrat"/>
                <a:ea typeface="Montserrat"/>
                <a:cs typeface="Montserrat"/>
                <a:sym typeface="Montserrat"/>
              </a:rPr>
              <a:t>Avg</a:t>
            </a:r>
            <a:r>
              <a:rPr lang="en-GB" sz="1100" b="1" dirty="0">
                <a:solidFill>
                  <a:schemeClr val="lt1"/>
                </a:solidFill>
                <a:highlight>
                  <a:srgbClr val="FFFFFF"/>
                </a:highlight>
                <a:latin typeface="Montserrat"/>
                <a:ea typeface="Montserrat"/>
                <a:cs typeface="Montserrat"/>
                <a:sym typeface="Montserrat"/>
              </a:rPr>
              <a:t> no of wounded people between 2000 to 2017 is = 15548</a:t>
            </a:r>
            <a:endParaRPr sz="11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1100" b="1" dirty="0">
                <a:solidFill>
                  <a:schemeClr val="lt1"/>
                </a:solidFill>
                <a:highlight>
                  <a:srgbClr val="FFFFFF"/>
                </a:highlight>
                <a:latin typeface="Montserrat"/>
                <a:ea typeface="Montserrat"/>
                <a:cs typeface="Montserrat"/>
                <a:sym typeface="Montserrat"/>
              </a:rPr>
              <a:t>So similar to no of identified kills there is drastically increase in no of wounded people after Year 2000.</a:t>
            </a:r>
            <a:endParaRPr sz="1100" b="1" dirty="0">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500"/>
              </a:spcBef>
              <a:spcAft>
                <a:spcPts val="0"/>
              </a:spcAft>
              <a:buNone/>
            </a:pPr>
            <a:endParaRPr sz="1950" b="1" dirty="0">
              <a:solidFill>
                <a:schemeClr val="dk1"/>
              </a:solidFill>
              <a:highlight>
                <a:srgbClr val="FFFFFF"/>
              </a:highlight>
              <a:latin typeface="Montserrat"/>
              <a:ea typeface="Montserrat"/>
              <a:cs typeface="Montserrat"/>
              <a:sym typeface="Montserrat"/>
            </a:endParaRPr>
          </a:p>
        </p:txBody>
      </p:sp>
      <p:pic>
        <p:nvPicPr>
          <p:cNvPr id="161" name="Google Shape;161;g17600996870_0_146"/>
          <p:cNvPicPr preferRelativeResize="0"/>
          <p:nvPr/>
        </p:nvPicPr>
        <p:blipFill>
          <a:blip r:embed="rId3">
            <a:alphaModFix/>
          </a:blip>
          <a:stretch>
            <a:fillRect/>
          </a:stretch>
        </p:blipFill>
        <p:spPr>
          <a:xfrm>
            <a:off x="5034925" y="190000"/>
            <a:ext cx="3094250" cy="2144250"/>
          </a:xfrm>
          <a:prstGeom prst="rect">
            <a:avLst/>
          </a:prstGeom>
          <a:noFill/>
          <a:ln>
            <a:noFill/>
          </a:ln>
        </p:spPr>
      </p:pic>
      <p:pic>
        <p:nvPicPr>
          <p:cNvPr id="162" name="Google Shape;162;g17600996870_0_146"/>
          <p:cNvPicPr preferRelativeResize="0"/>
          <p:nvPr/>
        </p:nvPicPr>
        <p:blipFill>
          <a:blip r:embed="rId4">
            <a:alphaModFix/>
          </a:blip>
          <a:stretch>
            <a:fillRect/>
          </a:stretch>
        </p:blipFill>
        <p:spPr>
          <a:xfrm>
            <a:off x="4508175" y="2450550"/>
            <a:ext cx="4320075" cy="269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7600996870_0_15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8" name="Google Shape;168;g17600996870_0_157"/>
          <p:cNvSpPr txBox="1"/>
          <p:nvPr/>
        </p:nvSpPr>
        <p:spPr>
          <a:xfrm>
            <a:off x="135700" y="81450"/>
            <a:ext cx="7871400" cy="83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950">
                <a:solidFill>
                  <a:schemeClr val="dk1"/>
                </a:solidFill>
                <a:highlight>
                  <a:srgbClr val="FFFFFF"/>
                </a:highlight>
                <a:latin typeface="Montserrat ExtraBold"/>
                <a:ea typeface="Montserrat ExtraBold"/>
                <a:cs typeface="Montserrat ExtraBold"/>
                <a:sym typeface="Montserrat ExtraBold"/>
              </a:rPr>
              <a:t>Relation between attack type, weapon type and country in a country in span of 1970 to 2017</a:t>
            </a:r>
            <a:endParaRPr sz="1950">
              <a:solidFill>
                <a:schemeClr val="dk1"/>
              </a:solidFill>
              <a:highlight>
                <a:srgbClr val="FFFFFF"/>
              </a:highlight>
              <a:latin typeface="Montserrat ExtraBold"/>
              <a:ea typeface="Montserrat ExtraBold"/>
              <a:cs typeface="Montserrat ExtraBold"/>
              <a:sym typeface="Montserrat ExtraBold"/>
            </a:endParaRPr>
          </a:p>
        </p:txBody>
      </p:sp>
      <p:pic>
        <p:nvPicPr>
          <p:cNvPr id="169" name="Google Shape;169;g17600996870_0_157"/>
          <p:cNvPicPr preferRelativeResize="0"/>
          <p:nvPr/>
        </p:nvPicPr>
        <p:blipFill>
          <a:blip r:embed="rId3">
            <a:alphaModFix/>
          </a:blip>
          <a:stretch>
            <a:fillRect/>
          </a:stretch>
        </p:blipFill>
        <p:spPr>
          <a:xfrm>
            <a:off x="190000" y="2124075"/>
            <a:ext cx="3362325" cy="2867200"/>
          </a:xfrm>
          <a:prstGeom prst="rect">
            <a:avLst/>
          </a:prstGeom>
          <a:noFill/>
          <a:ln>
            <a:noFill/>
          </a:ln>
        </p:spPr>
      </p:pic>
      <p:pic>
        <p:nvPicPr>
          <p:cNvPr id="170" name="Google Shape;170;g17600996870_0_157"/>
          <p:cNvPicPr preferRelativeResize="0"/>
          <p:nvPr/>
        </p:nvPicPr>
        <p:blipFill>
          <a:blip r:embed="rId4">
            <a:alphaModFix/>
          </a:blip>
          <a:stretch>
            <a:fillRect/>
          </a:stretch>
        </p:blipFill>
        <p:spPr>
          <a:xfrm>
            <a:off x="4234225" y="1913550"/>
            <a:ext cx="4594725" cy="3077725"/>
          </a:xfrm>
          <a:prstGeom prst="rect">
            <a:avLst/>
          </a:prstGeom>
          <a:noFill/>
          <a:ln>
            <a:noFill/>
          </a:ln>
        </p:spPr>
      </p:pic>
      <p:sp>
        <p:nvSpPr>
          <p:cNvPr id="171" name="Google Shape;171;g17600996870_0_157"/>
          <p:cNvSpPr txBox="1"/>
          <p:nvPr/>
        </p:nvSpPr>
        <p:spPr>
          <a:xfrm>
            <a:off x="4234225" y="1316400"/>
            <a:ext cx="4261500" cy="5541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2. Type of attack mostly practised in a country and region</a:t>
            </a:r>
            <a:endParaRPr sz="1200" b="1">
              <a:solidFill>
                <a:schemeClr val="lt1"/>
              </a:solidFill>
              <a:latin typeface="Montserrat"/>
              <a:ea typeface="Montserrat"/>
              <a:cs typeface="Montserrat"/>
              <a:sym typeface="Montserrat"/>
            </a:endParaRPr>
          </a:p>
        </p:txBody>
      </p:sp>
      <p:sp>
        <p:nvSpPr>
          <p:cNvPr id="172" name="Google Shape;172;g17600996870_0_157"/>
          <p:cNvSpPr txBox="1"/>
          <p:nvPr/>
        </p:nvSpPr>
        <p:spPr>
          <a:xfrm>
            <a:off x="66213" y="1302600"/>
            <a:ext cx="36099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200" b="1" dirty="0">
                <a:solidFill>
                  <a:schemeClr val="lt1"/>
                </a:solidFill>
                <a:highlight>
                  <a:srgbClr val="FFFFFE"/>
                </a:highlight>
                <a:latin typeface="Montserrat"/>
                <a:ea typeface="Montserrat"/>
                <a:cs typeface="Montserrat"/>
                <a:sym typeface="Montserrat"/>
              </a:rPr>
              <a:t>1. Type of weapons and type of attack mostly used in most affected countries.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7600996870_0_172"/>
          <p:cNvSpPr txBox="1"/>
          <p:nvPr/>
        </p:nvSpPr>
        <p:spPr>
          <a:xfrm>
            <a:off x="135700" y="81450"/>
            <a:ext cx="5075700" cy="83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600"/>
              </a:spcAft>
              <a:buNone/>
            </a:pPr>
            <a:r>
              <a:rPr lang="en-GB" sz="1950">
                <a:solidFill>
                  <a:schemeClr val="dk1"/>
                </a:solidFill>
                <a:latin typeface="Montserrat ExtraBold"/>
                <a:ea typeface="Montserrat ExtraBold"/>
                <a:cs typeface="Montserrat ExtraBold"/>
                <a:sym typeface="Montserrat ExtraBold"/>
              </a:rPr>
              <a:t>Type of target chosen mostly used for a country and region</a:t>
            </a:r>
            <a:endParaRPr sz="1950">
              <a:solidFill>
                <a:schemeClr val="dk1"/>
              </a:solidFill>
              <a:highlight>
                <a:srgbClr val="FFFFFF"/>
              </a:highlight>
              <a:latin typeface="Montserrat ExtraBold"/>
              <a:ea typeface="Montserrat ExtraBold"/>
              <a:cs typeface="Montserrat ExtraBold"/>
              <a:sym typeface="Montserrat ExtraBold"/>
            </a:endParaRPr>
          </a:p>
        </p:txBody>
      </p:sp>
      <p:pic>
        <p:nvPicPr>
          <p:cNvPr id="178" name="Google Shape;178;g17600996870_0_172"/>
          <p:cNvPicPr preferRelativeResize="0"/>
          <p:nvPr/>
        </p:nvPicPr>
        <p:blipFill>
          <a:blip r:embed="rId3">
            <a:alphaModFix/>
          </a:blip>
          <a:stretch>
            <a:fillRect/>
          </a:stretch>
        </p:blipFill>
        <p:spPr>
          <a:xfrm>
            <a:off x="5655863" y="1085725"/>
            <a:ext cx="2503725" cy="3661100"/>
          </a:xfrm>
          <a:prstGeom prst="rect">
            <a:avLst/>
          </a:prstGeom>
          <a:noFill/>
          <a:ln>
            <a:noFill/>
          </a:ln>
        </p:spPr>
      </p:pic>
      <p:sp>
        <p:nvSpPr>
          <p:cNvPr id="179" name="Google Shape;179;g17600996870_0_172"/>
          <p:cNvSpPr txBox="1"/>
          <p:nvPr/>
        </p:nvSpPr>
        <p:spPr>
          <a:xfrm>
            <a:off x="5469225" y="461850"/>
            <a:ext cx="2877000" cy="565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050" b="1">
                <a:solidFill>
                  <a:schemeClr val="lt1"/>
                </a:solidFill>
                <a:highlight>
                  <a:srgbClr val="FFFFFE"/>
                </a:highlight>
                <a:latin typeface="Montserrat"/>
                <a:ea typeface="Montserrat"/>
                <a:cs typeface="Montserrat"/>
                <a:sym typeface="Montserrat"/>
              </a:rPr>
              <a:t>Type of target chosen mostly used in specific country and region</a:t>
            </a:r>
            <a:endParaRPr b="1">
              <a:solidFill>
                <a:schemeClr val="lt1"/>
              </a:solidFill>
              <a:latin typeface="Montserrat"/>
              <a:ea typeface="Montserrat"/>
              <a:cs typeface="Montserrat"/>
              <a:sym typeface="Montserrat"/>
            </a:endParaRPr>
          </a:p>
        </p:txBody>
      </p:sp>
      <p:sp>
        <p:nvSpPr>
          <p:cNvPr id="180" name="Google Shape;180;g17600996870_0_172"/>
          <p:cNvSpPr txBox="1"/>
          <p:nvPr/>
        </p:nvSpPr>
        <p:spPr>
          <a:xfrm>
            <a:off x="380000" y="1194275"/>
            <a:ext cx="4191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This analysis shows relation between type of target, country name and region name.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This table shows type of target and corresponding country name, region name  in which that specific target is mostly used.</a:t>
            </a:r>
            <a:endParaRPr b="1">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7600996870_0_186"/>
          <p:cNvSpPr txBox="1"/>
          <p:nvPr/>
        </p:nvSpPr>
        <p:spPr>
          <a:xfrm>
            <a:off x="135700" y="81450"/>
            <a:ext cx="5075700" cy="153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0"/>
              </a:spcAft>
              <a:buNone/>
            </a:pPr>
            <a:r>
              <a:rPr lang="en-GB" sz="1950">
                <a:solidFill>
                  <a:schemeClr val="dk1"/>
                </a:solidFill>
                <a:latin typeface="Montserrat ExtraBold"/>
                <a:ea typeface="Montserrat ExtraBold"/>
                <a:cs typeface="Montserrat ExtraBold"/>
                <a:sym typeface="Montserrat ExtraBold"/>
              </a:rPr>
              <a:t>Type of weapon mostly used for specific country</a:t>
            </a:r>
            <a:endParaRPr sz="1950">
              <a:solidFill>
                <a:schemeClr val="dk1"/>
              </a:solidFill>
              <a:latin typeface="Montserrat ExtraBold"/>
              <a:ea typeface="Montserrat ExtraBold"/>
              <a:cs typeface="Montserrat ExtraBold"/>
              <a:sym typeface="Montserrat ExtraBold"/>
            </a:endParaRPr>
          </a:p>
          <a:p>
            <a:pPr marL="0" lvl="0" indent="0" algn="l" rtl="0">
              <a:lnSpc>
                <a:spcPct val="115000"/>
              </a:lnSpc>
              <a:spcBef>
                <a:spcPts val="2400"/>
              </a:spcBef>
              <a:spcAft>
                <a:spcPts val="600"/>
              </a:spcAft>
              <a:buNone/>
            </a:pPr>
            <a:endParaRPr sz="2300" b="1">
              <a:solidFill>
                <a:schemeClr val="dk1"/>
              </a:solidFill>
            </a:endParaRPr>
          </a:p>
        </p:txBody>
      </p:sp>
      <p:sp>
        <p:nvSpPr>
          <p:cNvPr id="186" name="Google Shape;186;g17600996870_0_186"/>
          <p:cNvSpPr txBox="1"/>
          <p:nvPr/>
        </p:nvSpPr>
        <p:spPr>
          <a:xfrm>
            <a:off x="5469225" y="461850"/>
            <a:ext cx="2877000" cy="1098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200" b="1">
                <a:solidFill>
                  <a:schemeClr val="lt1"/>
                </a:solidFill>
                <a:highlight>
                  <a:srgbClr val="FFFFFE"/>
                </a:highlight>
                <a:latin typeface="Montserrat"/>
                <a:ea typeface="Montserrat"/>
                <a:cs typeface="Montserrat"/>
                <a:sym typeface="Montserrat"/>
              </a:rPr>
              <a:t>Type of weapon chosen mostly used for specific country and region</a:t>
            </a:r>
            <a:endParaRPr sz="12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solidFill>
                <a:schemeClr val="lt1"/>
              </a:solidFill>
              <a:highlight>
                <a:srgbClr val="FFFFFE"/>
              </a:highlight>
              <a:latin typeface="Montserrat"/>
              <a:ea typeface="Montserrat"/>
              <a:cs typeface="Montserrat"/>
              <a:sym typeface="Montserrat"/>
            </a:endParaRPr>
          </a:p>
        </p:txBody>
      </p:sp>
      <p:sp>
        <p:nvSpPr>
          <p:cNvPr id="187" name="Google Shape;187;g17600996870_0_186"/>
          <p:cNvSpPr txBox="1"/>
          <p:nvPr/>
        </p:nvSpPr>
        <p:spPr>
          <a:xfrm>
            <a:off x="380000" y="1194275"/>
            <a:ext cx="4191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This analysis shows relation between weapon type,country name and region name.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This table shows type of weapon and corresponding country name, region name  in which that specific weapon is mostly used.</a:t>
            </a:r>
            <a:endParaRPr sz="1200" b="1">
              <a:solidFill>
                <a:schemeClr val="lt1"/>
              </a:solidFill>
              <a:latin typeface="Montserrat"/>
              <a:ea typeface="Montserrat"/>
              <a:cs typeface="Montserrat"/>
              <a:sym typeface="Montserrat"/>
            </a:endParaRPr>
          </a:p>
        </p:txBody>
      </p:sp>
      <p:pic>
        <p:nvPicPr>
          <p:cNvPr id="188" name="Google Shape;188;g17600996870_0_186"/>
          <p:cNvPicPr preferRelativeResize="0"/>
          <p:nvPr/>
        </p:nvPicPr>
        <p:blipFill>
          <a:blip r:embed="rId3">
            <a:alphaModFix/>
          </a:blip>
          <a:stretch>
            <a:fillRect/>
          </a:stretch>
        </p:blipFill>
        <p:spPr>
          <a:xfrm>
            <a:off x="4953500" y="1465700"/>
            <a:ext cx="4038099" cy="336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315750" y="732850"/>
            <a:ext cx="8512500" cy="1017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000" b="1" dirty="0">
              <a:highlight>
                <a:schemeClr val="dk2"/>
              </a:highlight>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000" b="1" dirty="0">
              <a:highlight>
                <a:schemeClr val="dk2"/>
              </a:highlight>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GB" sz="1950" dirty="0">
                <a:highlight>
                  <a:schemeClr val="dk2"/>
                </a:highlight>
                <a:latin typeface="Montserrat ExtraBold"/>
                <a:ea typeface="Montserrat ExtraBold"/>
                <a:cs typeface="Montserrat ExtraBold"/>
                <a:sym typeface="Montserrat ExtraBold"/>
              </a:rPr>
              <a:t>Aim : </a:t>
            </a:r>
            <a:r>
              <a:rPr lang="en-GB" sz="1950" u="sng" dirty="0">
                <a:highlight>
                  <a:schemeClr val="dk2"/>
                </a:highlight>
                <a:latin typeface="Montserrat ExtraBold"/>
                <a:ea typeface="Montserrat ExtraBold"/>
                <a:cs typeface="Montserrat ExtraBold"/>
                <a:sym typeface="Montserrat ExtraBold"/>
              </a:rPr>
              <a:t>Explore and </a:t>
            </a:r>
            <a:r>
              <a:rPr lang="en-GB" sz="1950" u="sng" dirty="0" err="1">
                <a:highlight>
                  <a:schemeClr val="dk2"/>
                </a:highlight>
                <a:latin typeface="Montserrat ExtraBold"/>
                <a:ea typeface="Montserrat ExtraBold"/>
                <a:cs typeface="Montserrat ExtraBold"/>
                <a:sym typeface="Montserrat ExtraBold"/>
              </a:rPr>
              <a:t>analyze</a:t>
            </a:r>
            <a:r>
              <a:rPr lang="en-GB" sz="1950" u="sng" dirty="0">
                <a:highlight>
                  <a:schemeClr val="dk2"/>
                </a:highlight>
                <a:latin typeface="Montserrat ExtraBold"/>
                <a:ea typeface="Montserrat ExtraBold"/>
                <a:cs typeface="Montserrat ExtraBold"/>
                <a:sym typeface="Montserrat ExtraBold"/>
              </a:rPr>
              <a:t> the data to discover key findings pertaining to terrorist activities</a:t>
            </a:r>
            <a:endParaRPr sz="1950" u="sng" dirty="0">
              <a:highlight>
                <a:schemeClr val="dk2"/>
              </a:highlight>
              <a:latin typeface="Montserrat ExtraBold"/>
              <a:ea typeface="Montserrat ExtraBold"/>
              <a:cs typeface="Montserrat ExtraBold"/>
              <a:sym typeface="Montserrat ExtraBold"/>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1" name="Google Shape;61;p2"/>
          <p:cNvSpPr txBox="1"/>
          <p:nvPr/>
        </p:nvSpPr>
        <p:spPr>
          <a:xfrm>
            <a:off x="461425" y="1682825"/>
            <a:ext cx="7695000" cy="362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GB" sz="1300">
                <a:solidFill>
                  <a:schemeClr val="accent2"/>
                </a:solidFill>
                <a:highlight>
                  <a:srgbClr val="FFFFFF"/>
                </a:highlight>
                <a:latin typeface="Roboto"/>
                <a:ea typeface="Roboto"/>
                <a:cs typeface="Roboto"/>
                <a:sym typeface="Roboto"/>
              </a:rPr>
              <a:t>To understand the pattern of terrorist activities we performed analysis in the following manner:</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60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Data Importing</a:t>
            </a:r>
            <a:r>
              <a:rPr lang="en-GB" sz="1300">
                <a:solidFill>
                  <a:schemeClr val="accent2"/>
                </a:solidFill>
                <a:highlight>
                  <a:srgbClr val="FFFFFF"/>
                </a:highlight>
                <a:latin typeface="Roboto"/>
                <a:ea typeface="Roboto"/>
                <a:cs typeface="Roboto"/>
                <a:sym typeface="Roboto"/>
              </a:rPr>
              <a:t> : Importing the data into the dataframe.</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Understanding the problem</a:t>
            </a:r>
            <a:r>
              <a:rPr lang="en-GB" sz="1300">
                <a:solidFill>
                  <a:schemeClr val="accent2"/>
                </a:solidFill>
                <a:highlight>
                  <a:srgbClr val="FFFFFF"/>
                </a:highlight>
                <a:latin typeface="Roboto"/>
                <a:ea typeface="Roboto"/>
                <a:cs typeface="Roboto"/>
                <a:sym typeface="Roboto"/>
              </a:rPr>
              <a:t> : We will explore and analysis the data to understand the pattern of terrorist attacks.</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Cleaning the data</a:t>
            </a:r>
            <a:r>
              <a:rPr lang="en-GB" sz="1300">
                <a:solidFill>
                  <a:schemeClr val="accent2"/>
                </a:solidFill>
                <a:highlight>
                  <a:srgbClr val="FFFFFF"/>
                </a:highlight>
                <a:latin typeface="Roboto"/>
                <a:ea typeface="Roboto"/>
                <a:cs typeface="Roboto"/>
                <a:sym typeface="Roboto"/>
              </a:rPr>
              <a:t> : Removing duplicates, null/nan values.</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Feature engineering</a:t>
            </a:r>
            <a:r>
              <a:rPr lang="en-GB" sz="1300">
                <a:solidFill>
                  <a:schemeClr val="accent2"/>
                </a:solidFill>
                <a:highlight>
                  <a:srgbClr val="FFFFFF"/>
                </a:highlight>
                <a:latin typeface="Roboto"/>
                <a:ea typeface="Roboto"/>
                <a:cs typeface="Roboto"/>
                <a:sym typeface="Roboto"/>
              </a:rPr>
              <a:t> : Removing,combining or creating features wherever necessary.</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Identifying features</a:t>
            </a:r>
            <a:r>
              <a:rPr lang="en-GB" sz="1300">
                <a:solidFill>
                  <a:schemeClr val="accent2"/>
                </a:solidFill>
                <a:highlight>
                  <a:srgbClr val="FFFFFF"/>
                </a:highlight>
                <a:latin typeface="Roboto"/>
                <a:ea typeface="Roboto"/>
                <a:cs typeface="Roboto"/>
                <a:sym typeface="Roboto"/>
              </a:rPr>
              <a:t>: Identifying numerical and categorical variable.</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Univariate analysis</a:t>
            </a:r>
            <a:r>
              <a:rPr lang="en-GB" sz="1300">
                <a:solidFill>
                  <a:schemeClr val="accent2"/>
                </a:solidFill>
                <a:highlight>
                  <a:srgbClr val="FFFFFF"/>
                </a:highlight>
                <a:latin typeface="Roboto"/>
                <a:ea typeface="Roboto"/>
                <a:cs typeface="Roboto"/>
                <a:sym typeface="Roboto"/>
              </a:rPr>
              <a:t> : Analysing each feature individually, identifying distribution and trend in data.</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Multivariate analysis</a:t>
            </a:r>
            <a:r>
              <a:rPr lang="en-GB" sz="1300">
                <a:solidFill>
                  <a:schemeClr val="accent2"/>
                </a:solidFill>
                <a:highlight>
                  <a:srgbClr val="FFFFFF"/>
                </a:highlight>
                <a:latin typeface="Roboto"/>
                <a:ea typeface="Roboto"/>
                <a:cs typeface="Roboto"/>
                <a:sym typeface="Roboto"/>
              </a:rPr>
              <a:t> : Analysing two or more features together and identifying relationship,trend etc.</a:t>
            </a:r>
            <a:endParaRPr sz="130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AutoNum type="arabicPeriod"/>
            </a:pPr>
            <a:r>
              <a:rPr lang="en-GB" sz="1300" b="1">
                <a:solidFill>
                  <a:schemeClr val="accent2"/>
                </a:solidFill>
                <a:highlight>
                  <a:srgbClr val="FFFFFF"/>
                </a:highlight>
                <a:latin typeface="Roboto"/>
                <a:ea typeface="Roboto"/>
                <a:cs typeface="Roboto"/>
                <a:sym typeface="Roboto"/>
              </a:rPr>
              <a:t>Conclusion</a:t>
            </a:r>
            <a:r>
              <a:rPr lang="en-GB" sz="1300">
                <a:solidFill>
                  <a:schemeClr val="accent2"/>
                </a:solidFill>
                <a:highlight>
                  <a:srgbClr val="FFFFFF"/>
                </a:highlight>
                <a:latin typeface="Roboto"/>
                <a:ea typeface="Roboto"/>
                <a:cs typeface="Roboto"/>
                <a:sym typeface="Roboto"/>
              </a:rPr>
              <a:t> : Identifying the important patterns and find possible solutions.</a:t>
            </a:r>
            <a:br>
              <a:rPr lang="en-GB" sz="1300">
                <a:solidFill>
                  <a:schemeClr val="accent2"/>
                </a:solidFill>
                <a:highlight>
                  <a:srgbClr val="FFFFFF"/>
                </a:highlight>
                <a:latin typeface="Roboto"/>
                <a:ea typeface="Roboto"/>
                <a:cs typeface="Roboto"/>
                <a:sym typeface="Roboto"/>
              </a:rPr>
            </a:br>
            <a:endParaRPr sz="1300">
              <a:solidFill>
                <a:schemeClr val="accent2"/>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7600996870_0_196"/>
          <p:cNvSpPr txBox="1"/>
          <p:nvPr/>
        </p:nvSpPr>
        <p:spPr>
          <a:xfrm>
            <a:off x="135700" y="81450"/>
            <a:ext cx="5075700" cy="219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0"/>
              </a:spcAft>
              <a:buNone/>
            </a:pPr>
            <a:r>
              <a:rPr lang="en-GB" sz="1950">
                <a:solidFill>
                  <a:schemeClr val="dk1"/>
                </a:solidFill>
                <a:latin typeface="Montserrat ExtraBold"/>
                <a:ea typeface="Montserrat ExtraBold"/>
                <a:cs typeface="Montserrat ExtraBold"/>
                <a:sym typeface="Montserrat ExtraBold"/>
              </a:rPr>
              <a:t>Type of attack mostly used for specific city and country</a:t>
            </a:r>
            <a:endParaRPr sz="1950">
              <a:solidFill>
                <a:schemeClr val="dk1"/>
              </a:solidFill>
              <a:latin typeface="Montserrat ExtraBold"/>
              <a:ea typeface="Montserrat ExtraBold"/>
              <a:cs typeface="Montserrat ExtraBold"/>
              <a:sym typeface="Montserrat ExtraBold"/>
            </a:endParaRPr>
          </a:p>
          <a:p>
            <a:pPr marL="0" lvl="0" indent="0" algn="l" rtl="0">
              <a:lnSpc>
                <a:spcPct val="115000"/>
              </a:lnSpc>
              <a:spcBef>
                <a:spcPts val="2400"/>
              </a:spcBef>
              <a:spcAft>
                <a:spcPts val="0"/>
              </a:spcAft>
              <a:buNone/>
            </a:pPr>
            <a:endParaRPr sz="1950" b="1">
              <a:solidFill>
                <a:schemeClr val="dk1"/>
              </a:solidFill>
              <a:latin typeface="Montserrat"/>
              <a:ea typeface="Montserrat"/>
              <a:cs typeface="Montserrat"/>
              <a:sym typeface="Montserrat"/>
            </a:endParaRPr>
          </a:p>
          <a:p>
            <a:pPr marL="0" lvl="0" indent="0" algn="l" rtl="0">
              <a:lnSpc>
                <a:spcPct val="115000"/>
              </a:lnSpc>
              <a:spcBef>
                <a:spcPts val="2400"/>
              </a:spcBef>
              <a:spcAft>
                <a:spcPts val="600"/>
              </a:spcAft>
              <a:buNone/>
            </a:pPr>
            <a:endParaRPr sz="2300" b="1">
              <a:solidFill>
                <a:schemeClr val="dk1"/>
              </a:solidFill>
            </a:endParaRPr>
          </a:p>
        </p:txBody>
      </p:sp>
      <p:sp>
        <p:nvSpPr>
          <p:cNvPr id="194" name="Google Shape;194;g17600996870_0_196"/>
          <p:cNvSpPr txBox="1"/>
          <p:nvPr/>
        </p:nvSpPr>
        <p:spPr>
          <a:xfrm>
            <a:off x="5469225" y="461850"/>
            <a:ext cx="2877000" cy="1056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100" b="1">
                <a:solidFill>
                  <a:schemeClr val="lt1"/>
                </a:solidFill>
                <a:highlight>
                  <a:srgbClr val="FFFFFE"/>
                </a:highlight>
                <a:latin typeface="Montserrat"/>
                <a:ea typeface="Montserrat"/>
                <a:cs typeface="Montserrat"/>
                <a:sym typeface="Montserrat"/>
              </a:rPr>
              <a:t>Type of attack chosen mostly used in specific city and region name</a:t>
            </a:r>
            <a:endParaRPr sz="11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2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solidFill>
                <a:schemeClr val="lt1"/>
              </a:solidFill>
              <a:highlight>
                <a:srgbClr val="FFFFFE"/>
              </a:highlight>
              <a:latin typeface="Montserrat"/>
              <a:ea typeface="Montserrat"/>
              <a:cs typeface="Montserrat"/>
              <a:sym typeface="Montserrat"/>
            </a:endParaRPr>
          </a:p>
        </p:txBody>
      </p:sp>
      <p:sp>
        <p:nvSpPr>
          <p:cNvPr id="195" name="Google Shape;195;g17600996870_0_196"/>
          <p:cNvSpPr txBox="1"/>
          <p:nvPr/>
        </p:nvSpPr>
        <p:spPr>
          <a:xfrm>
            <a:off x="380000" y="1194275"/>
            <a:ext cx="4191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This analysis shows relation between type of attack, city and region name.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This table shows type of attack and corresponding city, region name  in which that specific attack is mostly performed.</a:t>
            </a:r>
            <a:endParaRPr sz="1200" b="1">
              <a:solidFill>
                <a:schemeClr val="lt1"/>
              </a:solidFill>
              <a:latin typeface="Montserrat"/>
              <a:ea typeface="Montserrat"/>
              <a:cs typeface="Montserrat"/>
              <a:sym typeface="Montserrat"/>
            </a:endParaRPr>
          </a:p>
        </p:txBody>
      </p:sp>
      <p:pic>
        <p:nvPicPr>
          <p:cNvPr id="196" name="Google Shape;196;g17600996870_0_196"/>
          <p:cNvPicPr preferRelativeResize="0"/>
          <p:nvPr/>
        </p:nvPicPr>
        <p:blipFill>
          <a:blip r:embed="rId3">
            <a:alphaModFix/>
          </a:blip>
          <a:stretch>
            <a:fillRect/>
          </a:stretch>
        </p:blipFill>
        <p:spPr>
          <a:xfrm>
            <a:off x="5102775" y="1302850"/>
            <a:ext cx="3888825" cy="329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7600996870_0_206"/>
          <p:cNvSpPr txBox="1"/>
          <p:nvPr/>
        </p:nvSpPr>
        <p:spPr>
          <a:xfrm>
            <a:off x="135700" y="81450"/>
            <a:ext cx="5075700" cy="32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0"/>
              </a:spcAft>
              <a:buNone/>
            </a:pPr>
            <a:r>
              <a:rPr lang="en-GB" sz="1950">
                <a:solidFill>
                  <a:schemeClr val="dk1"/>
                </a:solidFill>
                <a:latin typeface="Montserrat ExtraBold"/>
                <a:ea typeface="Montserrat ExtraBold"/>
                <a:cs typeface="Montserrat ExtraBold"/>
                <a:sym typeface="Montserrat ExtraBold"/>
              </a:rPr>
              <a:t>Relationship between wounded,killed and affected people across span of 1970 to 2017</a:t>
            </a:r>
            <a:endParaRPr sz="1950">
              <a:solidFill>
                <a:schemeClr val="dk1"/>
              </a:solidFill>
              <a:latin typeface="Montserrat ExtraBold"/>
              <a:ea typeface="Montserrat ExtraBold"/>
              <a:cs typeface="Montserrat ExtraBold"/>
              <a:sym typeface="Montserrat ExtraBold"/>
            </a:endParaRPr>
          </a:p>
          <a:p>
            <a:pPr marL="0" lvl="0" indent="0" algn="l" rtl="0">
              <a:lnSpc>
                <a:spcPct val="115000"/>
              </a:lnSpc>
              <a:spcBef>
                <a:spcPts val="2400"/>
              </a:spcBef>
              <a:spcAft>
                <a:spcPts val="0"/>
              </a:spcAft>
              <a:buNone/>
            </a:pPr>
            <a:endParaRPr sz="2300" b="1">
              <a:solidFill>
                <a:schemeClr val="dk1"/>
              </a:solidFill>
              <a:latin typeface="Montserrat"/>
              <a:ea typeface="Montserrat"/>
              <a:cs typeface="Montserrat"/>
              <a:sym typeface="Montserrat"/>
            </a:endParaRPr>
          </a:p>
          <a:p>
            <a:pPr marL="0" lvl="0" indent="0" algn="l" rtl="0">
              <a:lnSpc>
                <a:spcPct val="115000"/>
              </a:lnSpc>
              <a:spcBef>
                <a:spcPts val="2400"/>
              </a:spcBef>
              <a:spcAft>
                <a:spcPts val="0"/>
              </a:spcAft>
              <a:buNone/>
            </a:pPr>
            <a:endParaRPr sz="1950" b="1">
              <a:solidFill>
                <a:schemeClr val="dk1"/>
              </a:solidFill>
              <a:latin typeface="Montserrat"/>
              <a:ea typeface="Montserrat"/>
              <a:cs typeface="Montserrat"/>
              <a:sym typeface="Montserrat"/>
            </a:endParaRPr>
          </a:p>
          <a:p>
            <a:pPr marL="0" lvl="0" indent="0" algn="l" rtl="0">
              <a:lnSpc>
                <a:spcPct val="115000"/>
              </a:lnSpc>
              <a:spcBef>
                <a:spcPts val="2400"/>
              </a:spcBef>
              <a:spcAft>
                <a:spcPts val="600"/>
              </a:spcAft>
              <a:buNone/>
            </a:pPr>
            <a:endParaRPr sz="2300" b="1">
              <a:solidFill>
                <a:schemeClr val="dk1"/>
              </a:solidFill>
            </a:endParaRPr>
          </a:p>
        </p:txBody>
      </p:sp>
      <p:sp>
        <p:nvSpPr>
          <p:cNvPr id="202" name="Google Shape;202;g17600996870_0_206"/>
          <p:cNvSpPr txBox="1"/>
          <p:nvPr/>
        </p:nvSpPr>
        <p:spPr>
          <a:xfrm>
            <a:off x="5211400" y="233450"/>
            <a:ext cx="2877000" cy="1829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200" b="1">
                <a:solidFill>
                  <a:schemeClr val="lt1"/>
                </a:solidFill>
                <a:highlight>
                  <a:srgbClr val="FFFFFE"/>
                </a:highlight>
                <a:latin typeface="Montserrat"/>
                <a:ea typeface="Montserrat"/>
                <a:cs typeface="Montserrat"/>
                <a:sym typeface="Montserrat"/>
              </a:rPr>
              <a:t>Relationship between wounded,killed and affected people across span of 1970 to 2017</a:t>
            </a:r>
            <a:endParaRPr sz="12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1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2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a:solidFill>
                <a:schemeClr val="lt1"/>
              </a:solidFill>
              <a:highlight>
                <a:srgbClr val="FFFFFE"/>
              </a:highlight>
              <a:latin typeface="Montserrat"/>
              <a:ea typeface="Montserrat"/>
              <a:cs typeface="Montserrat"/>
              <a:sym typeface="Montserrat"/>
            </a:endParaRPr>
          </a:p>
        </p:txBody>
      </p:sp>
      <p:sp>
        <p:nvSpPr>
          <p:cNvPr id="203" name="Google Shape;203;g17600996870_0_206"/>
          <p:cNvSpPr txBox="1"/>
          <p:nvPr/>
        </p:nvSpPr>
        <p:spPr>
          <a:xfrm>
            <a:off x="203550" y="1533575"/>
            <a:ext cx="4191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This analysis shows relationship between wounded,killed and affected people across span of 1970 to 2017.</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No of people killed, no of people wounded and no of people affected all show positive trend in overall growth.</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After 2012 no of people affected are drastically increased.</a:t>
            </a:r>
            <a:endParaRPr sz="1200" b="1">
              <a:solidFill>
                <a:schemeClr val="lt1"/>
              </a:solidFill>
              <a:latin typeface="Montserrat"/>
              <a:ea typeface="Montserrat"/>
              <a:cs typeface="Montserrat"/>
              <a:sym typeface="Montserrat"/>
            </a:endParaRPr>
          </a:p>
        </p:txBody>
      </p:sp>
      <p:pic>
        <p:nvPicPr>
          <p:cNvPr id="204" name="Google Shape;204;g17600996870_0_206"/>
          <p:cNvPicPr preferRelativeResize="0"/>
          <p:nvPr/>
        </p:nvPicPr>
        <p:blipFill>
          <a:blip r:embed="rId3">
            <a:alphaModFix/>
          </a:blip>
          <a:stretch>
            <a:fillRect/>
          </a:stretch>
        </p:blipFill>
        <p:spPr>
          <a:xfrm>
            <a:off x="4793800" y="1289275"/>
            <a:ext cx="4191900" cy="3501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7600996870_0_216"/>
          <p:cNvSpPr txBox="1"/>
          <p:nvPr/>
        </p:nvSpPr>
        <p:spPr>
          <a:xfrm>
            <a:off x="203550" y="1533575"/>
            <a:ext cx="4191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p:txBody>
      </p:sp>
      <p:sp>
        <p:nvSpPr>
          <p:cNvPr id="210" name="Google Shape;210;g17600996870_0_216"/>
          <p:cNvSpPr txBox="1"/>
          <p:nvPr/>
        </p:nvSpPr>
        <p:spPr>
          <a:xfrm>
            <a:off x="135700" y="95000"/>
            <a:ext cx="8359800" cy="577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50">
                <a:solidFill>
                  <a:schemeClr val="dk1"/>
                </a:solidFill>
                <a:latin typeface="Montserrat ExtraBold"/>
                <a:ea typeface="Montserrat ExtraBold"/>
                <a:cs typeface="Montserrat ExtraBold"/>
                <a:sym typeface="Montserrat ExtraBold"/>
              </a:rPr>
              <a:t>Conclusion:</a:t>
            </a:r>
            <a:endParaRPr sz="1950">
              <a:solidFill>
                <a:schemeClr val="dk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solidFill>
                <a:schemeClr val="dk1"/>
              </a:solidFill>
              <a:latin typeface="Montserrat ExtraBold"/>
              <a:ea typeface="Montserrat ExtraBold"/>
              <a:cs typeface="Montserrat ExtraBold"/>
              <a:sym typeface="Montserrat ExtraBold"/>
            </a:endParaRPr>
          </a:p>
          <a:p>
            <a:pPr marL="457200" lvl="0" indent="-317500" algn="l" rtl="0">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There is rising trend in growth of global terrorist activities all over the world.</a:t>
            </a: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solidFill>
                <a:schemeClr val="lt1"/>
              </a:solidFill>
              <a:latin typeface="Montserrat ExtraBold"/>
              <a:ea typeface="Montserrat ExtraBold"/>
              <a:cs typeface="Montserrat ExtraBold"/>
              <a:sym typeface="Montserrat ExtraBold"/>
            </a:endParaRPr>
          </a:p>
          <a:p>
            <a:pPr marL="457200" lvl="0" indent="-317500" algn="l" rtl="0">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 no of people killed over span of 1970 to 2017 is constantly rising, after 2012 average no of people killed per year is increased six times</a:t>
            </a: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solidFill>
                <a:schemeClr val="lt1"/>
              </a:solidFill>
              <a:latin typeface="Montserrat ExtraBold"/>
              <a:ea typeface="Montserrat ExtraBold"/>
              <a:cs typeface="Montserrat ExtraBold"/>
              <a:sym typeface="Montserrat ExtraBold"/>
            </a:endParaRPr>
          </a:p>
          <a:p>
            <a:pPr marL="457200" lvl="0" indent="-317500" algn="l" rtl="0">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 most affected countries are Iran, Pakistan,India  etc, 11 countries have share of 57% of all terrorist activities all over the world.</a:t>
            </a: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solidFill>
                <a:schemeClr val="lt1"/>
              </a:solidFill>
              <a:latin typeface="Montserrat ExtraBold"/>
              <a:ea typeface="Montserrat ExtraBold"/>
              <a:cs typeface="Montserrat ExtraBold"/>
              <a:sym typeface="Montserrat ExtraBold"/>
            </a:endParaRPr>
          </a:p>
          <a:p>
            <a:pPr marL="457200" lvl="0" indent="-317500" algn="l" rtl="0">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 most preferred attack type by terrorist is Bombing/Explosion etc.</a:t>
            </a: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r>
              <a:rPr lang="en-GB">
                <a:solidFill>
                  <a:schemeClr val="lt1"/>
                </a:solidFill>
                <a:latin typeface="Montserrat ExtraBold"/>
                <a:ea typeface="Montserrat ExtraBold"/>
                <a:cs typeface="Montserrat ExtraBold"/>
                <a:sym typeface="Montserrat ExtraBold"/>
              </a:rPr>
              <a:t>The threat of global terrorism is rising every year. We need to curb terrorist activities globally as soon as possible. We need to stop bombing activities, trade of illegal armaments and increase security of citizens. Governments of each countries and UNSC must take necessary action to solve this global problem at a high priority level. CItizens must need to be provided with food security, education, justice, health and jobs so that they must protect themselves from terrorism and prevent any citizen to join terrorist organisation.</a:t>
            </a:r>
            <a:endParaRPr>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r>
              <a:rPr lang="en-GB" sz="1950" b="1">
                <a:solidFill>
                  <a:schemeClr val="dk1"/>
                </a:solidFill>
                <a:latin typeface="Montserrat"/>
                <a:ea typeface="Montserrat"/>
                <a:cs typeface="Montserrat"/>
                <a:sym typeface="Montserrat"/>
              </a:rPr>
              <a:t>                  </a:t>
            </a:r>
            <a:endParaRPr sz="1950" b="1">
              <a:solidFill>
                <a:schemeClr val="dk1"/>
              </a:solidFill>
              <a:latin typeface="Montserrat"/>
              <a:ea typeface="Montserrat"/>
              <a:cs typeface="Montserrat"/>
              <a:sym typeface="Montserrat"/>
            </a:endParaRPr>
          </a:p>
          <a:p>
            <a:pPr marL="0" lvl="0" indent="0" algn="ctr" rtl="0">
              <a:spcBef>
                <a:spcPts val="0"/>
              </a:spcBef>
              <a:spcAft>
                <a:spcPts val="0"/>
              </a:spcAft>
              <a:buNone/>
            </a:pPr>
            <a:r>
              <a:rPr lang="en-GB" sz="1950" b="1">
                <a:solidFill>
                  <a:schemeClr val="dk1"/>
                </a:solidFill>
                <a:latin typeface="Montserrat"/>
                <a:ea typeface="Montserrat"/>
                <a:cs typeface="Montserrat"/>
                <a:sym typeface="Montserrat"/>
              </a:rPr>
              <a:t>Thank You                                          </a:t>
            </a:r>
            <a:endParaRPr sz="195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95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950" b="1">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75bbbaec07_0_0"/>
          <p:cNvSpPr txBox="1">
            <a:spLocks noGrp="1"/>
          </p:cNvSpPr>
          <p:nvPr>
            <p:ph type="ctrTitle"/>
          </p:nvPr>
        </p:nvSpPr>
        <p:spPr>
          <a:xfrm>
            <a:off x="193600" y="868550"/>
            <a:ext cx="8512500" cy="361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lnSpc>
                <a:spcPct val="115000"/>
              </a:lnSpc>
              <a:spcBef>
                <a:spcPts val="1200"/>
              </a:spcBef>
              <a:spcAft>
                <a:spcPts val="1200"/>
              </a:spcAft>
              <a:buNone/>
            </a:pPr>
            <a:endParaRPr sz="1600" b="1">
              <a:solidFill>
                <a:schemeClr val="lt1"/>
              </a:solidFill>
              <a:latin typeface="Montserrat"/>
              <a:ea typeface="Montserrat"/>
              <a:cs typeface="Montserrat"/>
              <a:sym typeface="Montserrat"/>
            </a:endParaRPr>
          </a:p>
        </p:txBody>
      </p:sp>
      <p:sp>
        <p:nvSpPr>
          <p:cNvPr id="67" name="Google Shape;67;g175bbbaec07_0_0"/>
          <p:cNvSpPr txBox="1"/>
          <p:nvPr/>
        </p:nvSpPr>
        <p:spPr>
          <a:xfrm>
            <a:off x="420700" y="271425"/>
            <a:ext cx="7790400" cy="472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50" dirty="0">
                <a:solidFill>
                  <a:schemeClr val="dk1"/>
                </a:solidFill>
                <a:latin typeface="Montserrat ExtraBold"/>
                <a:ea typeface="Montserrat ExtraBold"/>
                <a:cs typeface="Montserrat ExtraBold"/>
                <a:sym typeface="Montserrat ExtraBold"/>
              </a:rPr>
              <a:t>Points for discussion:</a:t>
            </a:r>
            <a:endParaRPr sz="1950" dirty="0">
              <a:solidFill>
                <a:schemeClr val="dk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sz="1500" b="1" dirty="0">
              <a:solidFill>
                <a:schemeClr val="dk1"/>
              </a:solidFill>
            </a:endParaRPr>
          </a:p>
          <a:p>
            <a:pPr marL="457200" lvl="0" indent="-330200" algn="l" rtl="0">
              <a:lnSpc>
                <a:spcPct val="115000"/>
              </a:lnSpc>
              <a:spcBef>
                <a:spcPts val="120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Trend of terrorism globally over the span of 1970 to 2017</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Share of terrorist activity globally country wise from 1970 to 2017</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Most targeted city from 1970 to 2017</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Mode of Attack by used by terrorism</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Type of institutional targets ,sub-target targeted by terrorist over span of 1970 to 2017</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Name of top 20 target of terrorist</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Type of weapon used by terrorist</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Successful and unsuccessful terrorist attacks </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No of identified kills, wounded  and affected people each year</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Most prominent type of attack in a country in span of 1970 to 2017</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Type of target chosen mostly used for a country and region, type of weapon mostly used in specific country</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Type of attack mostly used for city and country</a:t>
            </a:r>
            <a:endParaRPr sz="1200" b="1" dirty="0">
              <a:solidFill>
                <a:srgbClr val="073763"/>
              </a:solidFill>
              <a:latin typeface="Montserrat"/>
              <a:ea typeface="Montserrat"/>
              <a:cs typeface="Montserrat"/>
              <a:sym typeface="Montserrat"/>
            </a:endParaRPr>
          </a:p>
          <a:p>
            <a:pPr marL="457200" lvl="0" indent="-330200" algn="l" rtl="0">
              <a:lnSpc>
                <a:spcPct val="115000"/>
              </a:lnSpc>
              <a:spcBef>
                <a:spcPts val="0"/>
              </a:spcBef>
              <a:spcAft>
                <a:spcPts val="0"/>
              </a:spcAft>
              <a:buClr>
                <a:srgbClr val="073763"/>
              </a:buClr>
              <a:buSzPts val="1600"/>
              <a:buFont typeface="Montserrat"/>
              <a:buChar char="●"/>
            </a:pPr>
            <a:r>
              <a:rPr lang="en-GB" sz="1200" b="1" dirty="0">
                <a:solidFill>
                  <a:srgbClr val="073763"/>
                </a:solidFill>
                <a:latin typeface="Montserrat"/>
                <a:ea typeface="Montserrat"/>
                <a:cs typeface="Montserrat"/>
                <a:sym typeface="Montserrat"/>
              </a:rPr>
              <a:t>Relationship between wounded, killed and affected people across span of 1970 to 2017</a:t>
            </a:r>
            <a:endParaRPr sz="1100" b="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75bbbaec07_0_4"/>
          <p:cNvSpPr txBox="1"/>
          <p:nvPr/>
        </p:nvSpPr>
        <p:spPr>
          <a:xfrm>
            <a:off x="312150" y="190000"/>
            <a:ext cx="8047800" cy="50973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50" dirty="0">
                <a:solidFill>
                  <a:schemeClr val="dk1"/>
                </a:solidFill>
                <a:latin typeface="Montserrat ExtraBold"/>
                <a:ea typeface="Montserrat ExtraBold"/>
                <a:cs typeface="Montserrat ExtraBold"/>
                <a:sym typeface="Montserrat ExtraBold"/>
              </a:rPr>
              <a:t>Data summary:</a:t>
            </a:r>
            <a:endParaRPr sz="1950" dirty="0">
              <a:solidFill>
                <a:schemeClr val="dk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b="1" dirty="0">
              <a:solidFill>
                <a:schemeClr val="dk1"/>
              </a:solidFill>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100" b="1" dirty="0" err="1">
                <a:solidFill>
                  <a:schemeClr val="lt1"/>
                </a:solidFill>
                <a:latin typeface="Montserrat"/>
                <a:ea typeface="Montserrat"/>
                <a:cs typeface="Montserrat"/>
                <a:sym typeface="Montserrat"/>
              </a:rPr>
              <a:t>df</a:t>
            </a:r>
            <a:r>
              <a:rPr lang="en-GB" sz="1100" b="1" dirty="0">
                <a:solidFill>
                  <a:schemeClr val="lt1"/>
                </a:solidFill>
                <a:latin typeface="Montserrat"/>
                <a:ea typeface="Montserrat"/>
                <a:cs typeface="Montserrat"/>
                <a:sym typeface="Montserrat"/>
              </a:rPr>
              <a:t> :  It is a </a:t>
            </a:r>
            <a:r>
              <a:rPr lang="en-GB" sz="1100" b="1" dirty="0" err="1">
                <a:solidFill>
                  <a:schemeClr val="lt1"/>
                </a:solidFill>
                <a:latin typeface="Montserrat"/>
                <a:ea typeface="Montserrat"/>
                <a:cs typeface="Montserrat"/>
                <a:sym typeface="Montserrat"/>
              </a:rPr>
              <a:t>dataframe</a:t>
            </a:r>
            <a:r>
              <a:rPr lang="en-GB" sz="1100" b="1" dirty="0">
                <a:solidFill>
                  <a:schemeClr val="lt1"/>
                </a:solidFill>
                <a:latin typeface="Montserrat"/>
                <a:ea typeface="Montserrat"/>
                <a:cs typeface="Montserrat"/>
                <a:sym typeface="Montserrat"/>
              </a:rPr>
              <a:t> that contains important and relevant information such as year, country</a:t>
            </a:r>
            <a:endParaRPr sz="1100" b="1" dirty="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100" b="1" dirty="0">
                <a:solidFill>
                  <a:schemeClr val="lt1"/>
                </a:solidFill>
                <a:latin typeface="Montserrat"/>
                <a:ea typeface="Montserrat"/>
                <a:cs typeface="Montserrat"/>
                <a:sym typeface="Montserrat"/>
              </a:rPr>
              <a:t> </a:t>
            </a:r>
            <a:r>
              <a:rPr lang="en-GB" sz="1100" b="1" dirty="0" err="1">
                <a:solidFill>
                  <a:schemeClr val="lt1"/>
                </a:solidFill>
                <a:latin typeface="Montserrat"/>
                <a:ea typeface="Montserrat"/>
                <a:cs typeface="Montserrat"/>
                <a:sym typeface="Montserrat"/>
              </a:rPr>
              <a:t>name,location</a:t>
            </a:r>
            <a:r>
              <a:rPr lang="en-GB" sz="1100" b="1" dirty="0">
                <a:solidFill>
                  <a:schemeClr val="lt1"/>
                </a:solidFill>
                <a:latin typeface="Montserrat"/>
                <a:ea typeface="Montserrat"/>
                <a:cs typeface="Montserrat"/>
                <a:sym typeface="Montserrat"/>
              </a:rPr>
              <a:t>, no of kills</a:t>
            </a:r>
            <a:r>
              <a:rPr lang="en-GB" sz="1100" b="1" dirty="0" smtClean="0">
                <a:solidFill>
                  <a:schemeClr val="lt1"/>
                </a:solidFill>
                <a:latin typeface="Montserrat"/>
                <a:ea typeface="Montserrat"/>
                <a:cs typeface="Montserrat"/>
                <a:sym typeface="Montserrat"/>
              </a:rPr>
              <a:t>, wounded </a:t>
            </a:r>
            <a:r>
              <a:rPr lang="en-GB" sz="1100" b="1" dirty="0">
                <a:solidFill>
                  <a:schemeClr val="lt1"/>
                </a:solidFill>
                <a:latin typeface="Montserrat"/>
                <a:ea typeface="Montserrat"/>
                <a:cs typeface="Montserrat"/>
                <a:sym typeface="Montserrat"/>
              </a:rPr>
              <a:t>and affected etc.</a:t>
            </a:r>
            <a:endParaRPr sz="1100" b="1" dirty="0">
              <a:solidFill>
                <a:schemeClr val="lt1"/>
              </a:solidFill>
              <a:highlight>
                <a:srgbClr val="FFFFFE"/>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endParaRPr lang="en-GB" sz="1100" b="1" dirty="0" smtClean="0">
              <a:solidFill>
                <a:schemeClr val="lt1"/>
              </a:solidFill>
              <a:highlight>
                <a:srgbClr val="FFFFFE"/>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100" b="1" dirty="0" err="1" smtClean="0">
                <a:solidFill>
                  <a:schemeClr val="lt1"/>
                </a:solidFill>
                <a:highlight>
                  <a:srgbClr val="FFFFFE"/>
                </a:highlight>
                <a:latin typeface="Montserrat"/>
                <a:ea typeface="Montserrat"/>
                <a:cs typeface="Montserrat"/>
                <a:sym typeface="Montserrat"/>
              </a:rPr>
              <a:t>numerical_variables</a:t>
            </a:r>
            <a:r>
              <a:rPr lang="en-GB" sz="1100" b="1" dirty="0" smtClean="0">
                <a:solidFill>
                  <a:schemeClr val="lt1"/>
                </a:solidFill>
                <a:highlight>
                  <a:srgbClr val="FFFFFE"/>
                </a:highlight>
                <a:latin typeface="Montserrat"/>
                <a:ea typeface="Montserrat"/>
                <a:cs typeface="Montserrat"/>
                <a:sym typeface="Montserrat"/>
              </a:rPr>
              <a:t> </a:t>
            </a:r>
            <a:r>
              <a:rPr lang="en-GB" sz="1100" b="1" dirty="0">
                <a:solidFill>
                  <a:schemeClr val="lt1"/>
                </a:solidFill>
                <a:highlight>
                  <a:srgbClr val="FFFFFE"/>
                </a:highlight>
                <a:latin typeface="Montserrat"/>
                <a:ea typeface="Montserrat"/>
                <a:cs typeface="Montserrat"/>
                <a:sym typeface="Montserrat"/>
              </a:rPr>
              <a:t>:  It contains numerical features names in </a:t>
            </a:r>
            <a:r>
              <a:rPr lang="en-GB" sz="1100" b="1" dirty="0" err="1">
                <a:solidFill>
                  <a:schemeClr val="lt1"/>
                </a:solidFill>
                <a:highlight>
                  <a:srgbClr val="FFFFFE"/>
                </a:highlight>
                <a:latin typeface="Montserrat"/>
                <a:ea typeface="Montserrat"/>
                <a:cs typeface="Montserrat"/>
                <a:sym typeface="Montserrat"/>
              </a:rPr>
              <a:t>df</a:t>
            </a:r>
            <a:r>
              <a:rPr lang="en-GB" sz="1100" b="1" dirty="0">
                <a:solidFill>
                  <a:schemeClr val="lt1"/>
                </a:solidFill>
                <a:highlight>
                  <a:srgbClr val="FFFFFE"/>
                </a:highlight>
                <a:latin typeface="Montserrat"/>
                <a:ea typeface="Montserrat"/>
                <a:cs typeface="Montserrat"/>
                <a:sym typeface="Montserrat"/>
              </a:rPr>
              <a:t>.</a:t>
            </a:r>
            <a:endParaRPr sz="1100" b="1" dirty="0">
              <a:solidFill>
                <a:schemeClr val="lt1"/>
              </a:solidFill>
              <a:highlight>
                <a:srgbClr val="FFFFFE"/>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endParaRPr lang="en-GB" sz="1100" b="1" dirty="0" smtClean="0">
              <a:solidFill>
                <a:schemeClr val="lt1"/>
              </a:solidFill>
              <a:highlight>
                <a:srgbClr val="FFFFFE"/>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100" b="1" dirty="0" err="1" smtClean="0">
                <a:solidFill>
                  <a:schemeClr val="lt1"/>
                </a:solidFill>
                <a:highlight>
                  <a:srgbClr val="FFFFFE"/>
                </a:highlight>
                <a:latin typeface="Montserrat"/>
                <a:ea typeface="Montserrat"/>
                <a:cs typeface="Montserrat"/>
                <a:sym typeface="Montserrat"/>
              </a:rPr>
              <a:t>year_country_terrorism_df</a:t>
            </a:r>
            <a:r>
              <a:rPr lang="en-GB" sz="1100" b="1" dirty="0" smtClean="0">
                <a:solidFill>
                  <a:schemeClr val="lt1"/>
                </a:solidFill>
                <a:highlight>
                  <a:srgbClr val="FFFFFE"/>
                </a:highlight>
                <a:latin typeface="Montserrat"/>
                <a:ea typeface="Montserrat"/>
                <a:cs typeface="Montserrat"/>
                <a:sym typeface="Montserrat"/>
              </a:rPr>
              <a:t> </a:t>
            </a:r>
            <a:r>
              <a:rPr lang="en-GB" sz="1100" b="1" dirty="0">
                <a:solidFill>
                  <a:schemeClr val="lt1"/>
                </a:solidFill>
                <a:highlight>
                  <a:srgbClr val="FFFFFE"/>
                </a:highlight>
                <a:latin typeface="Montserrat"/>
                <a:ea typeface="Montserrat"/>
                <a:cs typeface="Montserrat"/>
                <a:sym typeface="Montserrat"/>
              </a:rPr>
              <a:t>: It contains year, country name and no of terrorist activity </a:t>
            </a:r>
            <a:r>
              <a:rPr lang="en-GB" sz="1100" b="1" dirty="0" err="1">
                <a:solidFill>
                  <a:schemeClr val="lt1"/>
                </a:solidFill>
                <a:highlight>
                  <a:srgbClr val="FFFFFE"/>
                </a:highlight>
                <a:latin typeface="Montserrat"/>
                <a:ea typeface="Montserrat"/>
                <a:cs typeface="Montserrat"/>
                <a:sym typeface="Montserrat"/>
              </a:rPr>
              <a:t>happenedin</a:t>
            </a:r>
            <a:r>
              <a:rPr lang="en-GB" sz="1100" b="1" dirty="0">
                <a:solidFill>
                  <a:schemeClr val="lt1"/>
                </a:solidFill>
                <a:highlight>
                  <a:srgbClr val="FFFFFE"/>
                </a:highlight>
                <a:latin typeface="Montserrat"/>
                <a:ea typeface="Montserrat"/>
                <a:cs typeface="Montserrat"/>
                <a:sym typeface="Montserrat"/>
              </a:rPr>
              <a:t> that year in the country</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err="1">
                <a:solidFill>
                  <a:schemeClr val="lt1"/>
                </a:solidFill>
                <a:highlight>
                  <a:srgbClr val="FFFFFE"/>
                </a:highlight>
                <a:latin typeface="Montserrat"/>
                <a:ea typeface="Montserrat"/>
                <a:cs typeface="Montserrat"/>
                <a:sym typeface="Montserrat"/>
              </a:rPr>
              <a:t>targeted_city</a:t>
            </a:r>
            <a:r>
              <a:rPr lang="en-GB" sz="1100" b="1" dirty="0">
                <a:solidFill>
                  <a:schemeClr val="lt1"/>
                </a:solidFill>
                <a:highlight>
                  <a:srgbClr val="FFFFFE"/>
                </a:highlight>
                <a:latin typeface="Montserrat"/>
                <a:ea typeface="Montserrat"/>
                <a:cs typeface="Montserrat"/>
                <a:sym typeface="Montserrat"/>
              </a:rPr>
              <a:t> :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name of city and no of times it was targeted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a:solidFill>
                  <a:schemeClr val="lt1"/>
                </a:solidFill>
                <a:highlight>
                  <a:srgbClr val="FFFFFE"/>
                </a:highlight>
                <a:latin typeface="Montserrat"/>
                <a:ea typeface="Montserrat"/>
                <a:cs typeface="Montserrat"/>
                <a:sym typeface="Montserrat"/>
              </a:rPr>
              <a:t>top_20_targeted_city: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top 20 name of city that was targeted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err="1">
                <a:solidFill>
                  <a:schemeClr val="lt1"/>
                </a:solidFill>
                <a:highlight>
                  <a:srgbClr val="FFFFFE"/>
                </a:highlight>
                <a:latin typeface="Montserrat"/>
                <a:ea typeface="Montserrat"/>
                <a:cs typeface="Montserrat"/>
                <a:sym typeface="Montserrat"/>
              </a:rPr>
              <a:t>attack_pattern_df</a:t>
            </a:r>
            <a:r>
              <a:rPr lang="en-GB" sz="1100" b="1" dirty="0">
                <a:solidFill>
                  <a:schemeClr val="lt1"/>
                </a:solidFill>
                <a:highlight>
                  <a:srgbClr val="FFFFFE"/>
                </a:highlight>
                <a:latin typeface="Montserrat"/>
                <a:ea typeface="Montserrat"/>
                <a:cs typeface="Montserrat"/>
                <a:sym typeface="Montserrat"/>
              </a:rPr>
              <a:t> :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type of attacks and no of times the attack has happened.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err="1">
                <a:solidFill>
                  <a:schemeClr val="lt1"/>
                </a:solidFill>
                <a:highlight>
                  <a:srgbClr val="FFFFFE"/>
                </a:highlight>
                <a:latin typeface="Montserrat"/>
                <a:ea typeface="Montserrat"/>
                <a:cs typeface="Montserrat"/>
                <a:sym typeface="Montserrat"/>
              </a:rPr>
              <a:t>institutional_target_df</a:t>
            </a:r>
            <a:r>
              <a:rPr lang="en-GB" sz="1100" b="1" dirty="0">
                <a:solidFill>
                  <a:schemeClr val="lt1"/>
                </a:solidFill>
                <a:highlight>
                  <a:srgbClr val="FFFFFE"/>
                </a:highlight>
                <a:latin typeface="Montserrat"/>
                <a:ea typeface="Montserrat"/>
                <a:cs typeface="Montserrat"/>
                <a:sym typeface="Montserrat"/>
              </a:rPr>
              <a:t> :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names of institutional target and no of times it was targeted.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err="1">
                <a:solidFill>
                  <a:schemeClr val="lt1"/>
                </a:solidFill>
                <a:highlight>
                  <a:srgbClr val="FFFFFE"/>
                </a:highlight>
                <a:latin typeface="Montserrat"/>
                <a:ea typeface="Montserrat"/>
                <a:cs typeface="Montserrat"/>
                <a:sym typeface="Montserrat"/>
              </a:rPr>
              <a:t>sub_target_df</a:t>
            </a:r>
            <a:r>
              <a:rPr lang="en-GB" sz="1100" b="1" dirty="0">
                <a:solidFill>
                  <a:schemeClr val="lt1"/>
                </a:solidFill>
                <a:highlight>
                  <a:srgbClr val="FFFFFE"/>
                </a:highlight>
                <a:latin typeface="Montserrat"/>
                <a:ea typeface="Montserrat"/>
                <a:cs typeface="Montserrat"/>
                <a:sym typeface="Montserrat"/>
              </a:rPr>
              <a:t> :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name of type of sub-target and no of times it was targeted.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err="1">
                <a:solidFill>
                  <a:schemeClr val="lt1"/>
                </a:solidFill>
                <a:highlight>
                  <a:srgbClr val="FFFFFE"/>
                </a:highlight>
                <a:latin typeface="Montserrat"/>
                <a:ea typeface="Montserrat"/>
                <a:cs typeface="Montserrat"/>
                <a:sym typeface="Montserrat"/>
              </a:rPr>
              <a:t>top_sub_target_df</a:t>
            </a:r>
            <a:r>
              <a:rPr lang="en-GB" sz="1100" b="1" dirty="0">
                <a:solidFill>
                  <a:schemeClr val="lt1"/>
                </a:solidFill>
                <a:highlight>
                  <a:srgbClr val="FFFFFE"/>
                </a:highlight>
                <a:latin typeface="Montserrat"/>
                <a:ea typeface="Montserrat"/>
                <a:cs typeface="Montserrat"/>
                <a:sym typeface="Montserrat"/>
              </a:rPr>
              <a:t>: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name of top 20 type of sub-target and no of times it was targeted.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a:solidFill>
                  <a:schemeClr val="lt1"/>
                </a:solidFill>
                <a:highlight>
                  <a:srgbClr val="FFFFFE"/>
                </a:highlight>
                <a:latin typeface="Montserrat"/>
                <a:ea typeface="Montserrat"/>
                <a:cs typeface="Montserrat"/>
                <a:sym typeface="Montserrat"/>
              </a:rPr>
              <a:t>top20_name_of_target_df: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name of top 20 individual target and no of times it was targeted.</a:t>
            </a:r>
            <a:endParaRPr sz="1100" b="1" dirty="0">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100" b="1" dirty="0" err="1">
                <a:solidFill>
                  <a:schemeClr val="lt1"/>
                </a:solidFill>
                <a:highlight>
                  <a:srgbClr val="FFFFFE"/>
                </a:highlight>
                <a:latin typeface="Montserrat"/>
                <a:ea typeface="Montserrat"/>
                <a:cs typeface="Montserrat"/>
                <a:sym typeface="Montserrat"/>
              </a:rPr>
              <a:t>weapon_df</a:t>
            </a:r>
            <a:r>
              <a:rPr lang="en-GB" sz="1100" b="1" dirty="0">
                <a:solidFill>
                  <a:schemeClr val="lt1"/>
                </a:solidFill>
                <a:highlight>
                  <a:srgbClr val="FFFFFE"/>
                </a:highlight>
                <a:latin typeface="Montserrat"/>
                <a:ea typeface="Montserrat"/>
                <a:cs typeface="Montserrat"/>
                <a:sym typeface="Montserrat"/>
              </a:rPr>
              <a:t> : it is a </a:t>
            </a:r>
            <a:r>
              <a:rPr lang="en-GB" sz="1100" b="1" dirty="0" err="1">
                <a:solidFill>
                  <a:schemeClr val="lt1"/>
                </a:solidFill>
                <a:highlight>
                  <a:srgbClr val="FFFFFE"/>
                </a:highlight>
                <a:latin typeface="Montserrat"/>
                <a:ea typeface="Montserrat"/>
                <a:cs typeface="Montserrat"/>
                <a:sym typeface="Montserrat"/>
              </a:rPr>
              <a:t>dataframe</a:t>
            </a:r>
            <a:r>
              <a:rPr lang="en-GB" sz="1100" b="1" dirty="0">
                <a:solidFill>
                  <a:schemeClr val="lt1"/>
                </a:solidFill>
                <a:highlight>
                  <a:srgbClr val="FFFFFE"/>
                </a:highlight>
                <a:latin typeface="Montserrat"/>
                <a:ea typeface="Montserrat"/>
                <a:cs typeface="Montserrat"/>
                <a:sym typeface="Montserrat"/>
              </a:rPr>
              <a:t> that contains name of type of weapon and no of times it was used.</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dirty="0">
              <a:highlight>
                <a:srgbClr val="FFFFFE"/>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7600996870_0_15"/>
          <p:cNvSpPr txBox="1"/>
          <p:nvPr/>
        </p:nvSpPr>
        <p:spPr>
          <a:xfrm>
            <a:off x="312150" y="190000"/>
            <a:ext cx="8047800" cy="49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50">
                <a:solidFill>
                  <a:schemeClr val="dk1"/>
                </a:solidFill>
                <a:latin typeface="Montserrat ExtraBold"/>
                <a:ea typeface="Montserrat ExtraBold"/>
                <a:cs typeface="Montserrat ExtraBold"/>
                <a:sym typeface="Montserrat ExtraBold"/>
              </a:rPr>
              <a:t>Data summary (continued):</a:t>
            </a:r>
            <a:endParaRPr sz="1950">
              <a:solidFill>
                <a:schemeClr val="dk1"/>
              </a:solidFill>
              <a:latin typeface="Montserrat ExtraBold"/>
              <a:ea typeface="Montserrat ExtraBold"/>
              <a:cs typeface="Montserrat ExtraBold"/>
              <a:sym typeface="Montserrat ExtraBold"/>
            </a:endParaRPr>
          </a:p>
          <a:p>
            <a:pPr marL="0" lvl="0" indent="0" algn="l" rtl="0">
              <a:lnSpc>
                <a:spcPct val="135714"/>
              </a:lnSpc>
              <a:spcBef>
                <a:spcPts val="0"/>
              </a:spcBef>
              <a:spcAft>
                <a:spcPts val="0"/>
              </a:spcAft>
              <a:buNone/>
            </a:pP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year_kills : It is a dataframe that contains value of no of identified kills in each year. </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year_wounded : it is a dataframe that contains value of no of wounded people in each year.</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country_attack_type : it is a dataframe that contains name of country, type of attack mostly used in a country and type of weapon mostly used in a country. </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most_affected_country_attack_type : it is a dataframe that contains name of country which is most affected, type of attack mostly used in a country and type of weapon mostly used in a country.</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attack_type_mode_country: it is a dataframe that contains type of attack mostly used in a country and region.</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target_type_mode_country : It is a dataframe that contains type of target mostly chosen by terrorists for a given country.</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weapon_type_mode_country: It is a dataframe that contains type of weapon mostly chosen by terrorists for a given country.</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attack_type_mode_country : It is a dataframe that contains type of attack mostly chosen by terrorists for a given city and region.</a:t>
            </a:r>
            <a:endParaRPr sz="1200" b="1">
              <a:solidFill>
                <a:schemeClr val="lt1"/>
              </a:solidFill>
              <a:highlight>
                <a:srgbClr val="FFFFFE"/>
              </a:highlight>
              <a:latin typeface="Montserrat"/>
              <a:ea typeface="Montserrat"/>
              <a:cs typeface="Montserrat"/>
              <a:sym typeface="Montserrat"/>
            </a:endParaRPr>
          </a:p>
          <a:p>
            <a:pPr marL="457200" lvl="0" indent="-304800" algn="l" rtl="0">
              <a:lnSpc>
                <a:spcPct val="135714"/>
              </a:lnSpc>
              <a:spcBef>
                <a:spcPts val="0"/>
              </a:spcBef>
              <a:spcAft>
                <a:spcPts val="0"/>
              </a:spcAft>
              <a:buClr>
                <a:schemeClr val="lt1"/>
              </a:buClr>
              <a:buSzPts val="1200"/>
              <a:buFont typeface="Montserrat"/>
              <a:buChar char="●"/>
            </a:pPr>
            <a:r>
              <a:rPr lang="en-GB" sz="1200" b="1">
                <a:solidFill>
                  <a:schemeClr val="lt1"/>
                </a:solidFill>
                <a:highlight>
                  <a:srgbClr val="FFFFFE"/>
                </a:highlight>
                <a:latin typeface="Montserrat"/>
                <a:ea typeface="Montserrat"/>
                <a:cs typeface="Montserrat"/>
                <a:sym typeface="Montserrat"/>
              </a:rPr>
              <a:t>df_wka : It is a dataframe that  consists of year, no of kills,wounded and affected.</a:t>
            </a:r>
            <a:endParaRPr sz="12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75bbbaec07_0_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83" name="Google Shape;83;g175bbbaec07_0_8"/>
          <p:cNvPicPr preferRelativeResize="0"/>
          <p:nvPr/>
        </p:nvPicPr>
        <p:blipFill>
          <a:blip r:embed="rId3">
            <a:alphaModFix/>
          </a:blip>
          <a:stretch>
            <a:fillRect/>
          </a:stretch>
        </p:blipFill>
        <p:spPr>
          <a:xfrm>
            <a:off x="4228900" y="539512"/>
            <a:ext cx="4745399" cy="3724775"/>
          </a:xfrm>
          <a:prstGeom prst="rect">
            <a:avLst/>
          </a:prstGeom>
          <a:noFill/>
          <a:ln>
            <a:noFill/>
          </a:ln>
        </p:spPr>
      </p:pic>
      <p:sp>
        <p:nvSpPr>
          <p:cNvPr id="84" name="Google Shape;84;g175bbbaec07_0_8"/>
          <p:cNvSpPr txBox="1"/>
          <p:nvPr/>
        </p:nvSpPr>
        <p:spPr>
          <a:xfrm>
            <a:off x="190000" y="122150"/>
            <a:ext cx="4038900" cy="444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50">
                <a:solidFill>
                  <a:schemeClr val="dk1"/>
                </a:solidFill>
                <a:latin typeface="Montserrat ExtraBold"/>
                <a:ea typeface="Montserrat ExtraBold"/>
                <a:cs typeface="Montserrat ExtraBold"/>
                <a:sym typeface="Montserrat ExtraBold"/>
              </a:rPr>
              <a:t>What correlation in data says ?</a:t>
            </a:r>
            <a:endParaRPr sz="1950">
              <a:solidFill>
                <a:schemeClr val="dk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p>
          <a:p>
            <a:pPr marL="0" lvl="0" indent="0" algn="l" rtl="0">
              <a:spcBef>
                <a:spcPts val="0"/>
              </a:spcBef>
              <a:spcAft>
                <a:spcPts val="0"/>
              </a:spcAft>
              <a:buNone/>
            </a:pPr>
            <a:r>
              <a:rPr lang="en-GB" b="1">
                <a:solidFill>
                  <a:schemeClr val="lt1"/>
                </a:solidFill>
              </a:rPr>
              <a:t>It a preliminary analysis of numerical data to check how much one numerical feature is correlated to other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17500" algn="l" rtl="0">
              <a:spcBef>
                <a:spcPts val="0"/>
              </a:spcBef>
              <a:spcAft>
                <a:spcPts val="0"/>
              </a:spcAft>
              <a:buClr>
                <a:schemeClr val="lt1"/>
              </a:buClr>
              <a:buSzPts val="1400"/>
              <a:buChar char="●"/>
            </a:pPr>
            <a:r>
              <a:rPr lang="en-GB" b="1">
                <a:solidFill>
                  <a:schemeClr val="lt1"/>
                </a:solidFill>
              </a:rPr>
              <a:t>It is found that year has positive correlation with no of kills(nkill), no of wounded(nwound) and no of people people affected.</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17500" algn="l" rtl="0">
              <a:spcBef>
                <a:spcPts val="0"/>
              </a:spcBef>
              <a:spcAft>
                <a:spcPts val="0"/>
              </a:spcAft>
              <a:buClr>
                <a:schemeClr val="lt1"/>
              </a:buClr>
              <a:buSzPts val="1400"/>
              <a:buChar char="●"/>
            </a:pPr>
            <a:r>
              <a:rPr lang="en-GB" b="1">
                <a:solidFill>
                  <a:schemeClr val="lt1"/>
                </a:solidFill>
              </a:rPr>
              <a:t>no of wounded has 97% correlation with no of people affected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GB" b="1">
                <a:solidFill>
                  <a:schemeClr val="lt1"/>
                </a:solidFill>
              </a:rPr>
              <a:t>Therefore with passed of time no of people are more affected by global terrorism </a:t>
            </a:r>
            <a:endParaRPr b="1">
              <a:solidFill>
                <a:schemeClr val="lt1"/>
              </a:solidFill>
            </a:endParaRPr>
          </a:p>
        </p:txBody>
      </p:sp>
      <p:sp>
        <p:nvSpPr>
          <p:cNvPr id="85" name="Google Shape;85;g175bbbaec07_0_8"/>
          <p:cNvSpPr txBox="1"/>
          <p:nvPr/>
        </p:nvSpPr>
        <p:spPr>
          <a:xfrm>
            <a:off x="4980625" y="4294300"/>
            <a:ext cx="3718500" cy="1100100"/>
          </a:xfrm>
          <a:prstGeom prst="rect">
            <a:avLst/>
          </a:prstGeom>
          <a:noFill/>
          <a:ln>
            <a:noFill/>
          </a:ln>
        </p:spPr>
        <p:txBody>
          <a:bodyPr spcFirstLastPara="1" wrap="square" lIns="91425" tIns="91425" rIns="91425" bIns="91425" anchor="t" anchorCtr="0">
            <a:spAutoFit/>
          </a:bodyPr>
          <a:lstStyle/>
          <a:p>
            <a:pPr marL="0" lvl="0" indent="0" algn="ctr" rtl="0">
              <a:lnSpc>
                <a:spcPct val="135714"/>
              </a:lnSpc>
              <a:spcBef>
                <a:spcPts val="0"/>
              </a:spcBef>
              <a:spcAft>
                <a:spcPts val="0"/>
              </a:spcAft>
              <a:buNone/>
            </a:pPr>
            <a:r>
              <a:rPr lang="en-GB" sz="1250">
                <a:highlight>
                  <a:srgbClr val="FFFFFE"/>
                </a:highlight>
                <a:latin typeface="Montserrat ExtraBold"/>
                <a:ea typeface="Montserrat ExtraBold"/>
                <a:cs typeface="Montserrat ExtraBold"/>
                <a:sym typeface="Montserrat ExtraBold"/>
              </a:rPr>
              <a:t>SNS HEATMAP NUMERICAL Variable</a:t>
            </a:r>
            <a:endParaRPr sz="1250">
              <a:highlight>
                <a:srgbClr val="FFFFFE"/>
              </a:highlight>
              <a:latin typeface="Montserrat ExtraBold"/>
              <a:ea typeface="Montserrat ExtraBold"/>
              <a:cs typeface="Montserrat ExtraBold"/>
              <a:sym typeface="Montserrat ExtraBold"/>
            </a:endParaRPr>
          </a:p>
          <a:p>
            <a:pPr marL="0" lvl="0" indent="0" algn="l" rtl="0">
              <a:lnSpc>
                <a:spcPct val="135714"/>
              </a:lnSpc>
              <a:spcBef>
                <a:spcPts val="0"/>
              </a:spcBef>
              <a:spcAft>
                <a:spcPts val="0"/>
              </a:spcAft>
              <a:buNone/>
            </a:pPr>
            <a:r>
              <a:rPr lang="en-GB" sz="1050">
                <a:highlight>
                  <a:srgbClr val="FFFFFE"/>
                </a:highlight>
                <a:latin typeface="Courier New"/>
                <a:ea typeface="Courier New"/>
                <a:cs typeface="Courier New"/>
                <a:sym typeface="Courier New"/>
              </a:rPr>
              <a:t>sns.heatmap(df.corr(),cmap =</a:t>
            </a:r>
            <a:r>
              <a:rPr lang="en-GB" sz="1050">
                <a:solidFill>
                  <a:srgbClr val="A31515"/>
                </a:solidFill>
                <a:highlight>
                  <a:srgbClr val="FFFFFE"/>
                </a:highlight>
                <a:latin typeface="Courier New"/>
                <a:ea typeface="Courier New"/>
                <a:cs typeface="Courier New"/>
                <a:sym typeface="Courier New"/>
              </a:rPr>
              <a:t>"Greens"</a:t>
            </a:r>
            <a:r>
              <a:rPr lang="en-GB" sz="1050">
                <a:highlight>
                  <a:srgbClr val="FFFFFE"/>
                </a:highlight>
                <a:latin typeface="Courier New"/>
                <a:ea typeface="Courier New"/>
                <a:cs typeface="Courier New"/>
                <a:sym typeface="Courier New"/>
              </a:rPr>
              <a:t>,annot = </a:t>
            </a:r>
            <a:r>
              <a:rPr lang="en-GB" sz="1050">
                <a:solidFill>
                  <a:srgbClr val="0000FF"/>
                </a:solidFill>
                <a:highlight>
                  <a:srgbClr val="FFFFFE"/>
                </a:highlight>
                <a:latin typeface="Courier New"/>
                <a:ea typeface="Courier New"/>
                <a:cs typeface="Courier New"/>
                <a:sym typeface="Courier New"/>
              </a:rPr>
              <a:t>True</a:t>
            </a:r>
            <a:r>
              <a:rPr lang="en-GB"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7600996870_0_4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91" name="Google Shape;91;g17600996870_0_42"/>
          <p:cNvSpPr txBox="1"/>
          <p:nvPr/>
        </p:nvSpPr>
        <p:spPr>
          <a:xfrm>
            <a:off x="190000" y="122150"/>
            <a:ext cx="4038900" cy="45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50">
                <a:solidFill>
                  <a:schemeClr val="dk1"/>
                </a:solidFill>
                <a:latin typeface="Montserrat ExtraBold"/>
                <a:ea typeface="Montserrat ExtraBold"/>
                <a:cs typeface="Montserrat ExtraBold"/>
                <a:sym typeface="Montserrat ExtraBold"/>
              </a:rPr>
              <a:t>Trend of terrorism globally over the span of 1970 to 2017</a:t>
            </a:r>
            <a:endParaRPr sz="1950">
              <a:solidFill>
                <a:schemeClr val="dk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Key findings:</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1. Distribution of attack per year is on overall increasing trend.</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2. Trend no of attack happened in following years:</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   1st peak at year 1992 around 16000 attacks happened.</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   1st low at year 1988 around 1000 attacks.</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   2nd peak at year 2001 around 1800 attacks happened.</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   2nd low at year 2004 around 1000 attacks happened. </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   3rd peak at year 2014 around 5000 attacks happened</a:t>
            </a:r>
            <a:endParaRPr sz="115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50" b="1">
                <a:solidFill>
                  <a:schemeClr val="lt1"/>
                </a:solidFill>
                <a:highlight>
                  <a:srgbClr val="FFFFFE"/>
                </a:highlight>
                <a:latin typeface="Montserrat"/>
                <a:ea typeface="Montserrat"/>
                <a:cs typeface="Montserrat"/>
                <a:sym typeface="Montserrat"/>
              </a:rPr>
              <a:t>3. After 2004 terrorism activity is rapidly rising</a:t>
            </a:r>
            <a:endParaRPr sz="1150" b="1">
              <a:solidFill>
                <a:schemeClr val="lt1"/>
              </a:solidFill>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rPr>
              <a:t> </a:t>
            </a:r>
            <a:endParaRPr b="1">
              <a:solidFill>
                <a:schemeClr val="lt1"/>
              </a:solidFill>
            </a:endParaRPr>
          </a:p>
        </p:txBody>
      </p:sp>
      <p:pic>
        <p:nvPicPr>
          <p:cNvPr id="92" name="Google Shape;92;g17600996870_0_42"/>
          <p:cNvPicPr preferRelativeResize="0"/>
          <p:nvPr/>
        </p:nvPicPr>
        <p:blipFill>
          <a:blip r:embed="rId3">
            <a:alphaModFix/>
          </a:blip>
          <a:stretch>
            <a:fillRect/>
          </a:stretch>
        </p:blipFill>
        <p:spPr>
          <a:xfrm>
            <a:off x="4139225" y="1981400"/>
            <a:ext cx="5004775" cy="3162100"/>
          </a:xfrm>
          <a:prstGeom prst="rect">
            <a:avLst/>
          </a:prstGeom>
          <a:noFill/>
          <a:ln>
            <a:noFill/>
          </a:ln>
        </p:spPr>
      </p:pic>
      <p:pic>
        <p:nvPicPr>
          <p:cNvPr id="93" name="Google Shape;93;g17600996870_0_42"/>
          <p:cNvPicPr preferRelativeResize="0"/>
          <p:nvPr/>
        </p:nvPicPr>
        <p:blipFill>
          <a:blip r:embed="rId4">
            <a:alphaModFix/>
          </a:blip>
          <a:stretch>
            <a:fillRect/>
          </a:stretch>
        </p:blipFill>
        <p:spPr>
          <a:xfrm>
            <a:off x="4777075" y="0"/>
            <a:ext cx="3677800" cy="19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7600996870_0_5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99" name="Google Shape;99;g17600996870_0_55"/>
          <p:cNvSpPr txBox="1"/>
          <p:nvPr/>
        </p:nvSpPr>
        <p:spPr>
          <a:xfrm>
            <a:off x="190000" y="-81425"/>
            <a:ext cx="4038900" cy="54157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b="1" dirty="0">
                <a:solidFill>
                  <a:schemeClr val="dk1"/>
                </a:solidFill>
                <a:highlight>
                  <a:srgbClr val="FFFFFF"/>
                </a:highlight>
                <a:latin typeface="Montserrat"/>
                <a:ea typeface="Montserrat"/>
                <a:cs typeface="Montserrat"/>
                <a:sym typeface="Montserrat"/>
              </a:rPr>
              <a:t>Share of terrorist activity globally country wise from 1970 to 2017</a:t>
            </a:r>
            <a:endParaRPr sz="1600" b="1" dirty="0">
              <a:solidFill>
                <a:schemeClr val="dk1"/>
              </a:solidFill>
              <a:latin typeface="Montserrat"/>
              <a:ea typeface="Montserrat"/>
              <a:cs typeface="Montserrat"/>
              <a:sym typeface="Montserrat"/>
            </a:endParaRPr>
          </a:p>
          <a:p>
            <a:pPr marL="0" lvl="0" indent="0" algn="l" rtl="0">
              <a:lnSpc>
                <a:spcPct val="135714"/>
              </a:lnSpc>
              <a:spcBef>
                <a:spcPts val="1200"/>
              </a:spcBef>
              <a:spcAft>
                <a:spcPts val="0"/>
              </a:spcAft>
              <a:buNone/>
            </a:pPr>
            <a:r>
              <a:rPr lang="en-GB" sz="1100" b="1" dirty="0">
                <a:solidFill>
                  <a:schemeClr val="lt1"/>
                </a:solidFill>
                <a:highlight>
                  <a:srgbClr val="FFFFFE"/>
                </a:highlight>
                <a:latin typeface="Montserrat"/>
                <a:ea typeface="Montserrat"/>
                <a:cs typeface="Montserrat"/>
                <a:sym typeface="Montserrat"/>
              </a:rPr>
              <a:t>Key findings about share of terrorist activity globally country wise from 1970 to 2017 are as follows:</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00" b="1" dirty="0">
                <a:solidFill>
                  <a:schemeClr val="lt1"/>
                </a:solidFill>
                <a:highlight>
                  <a:srgbClr val="FFFFFE"/>
                </a:highlight>
                <a:latin typeface="Montserrat"/>
                <a:ea typeface="Montserrat"/>
                <a:cs typeface="Montserrat"/>
                <a:sym typeface="Montserrat"/>
              </a:rPr>
              <a:t>1. Iraq is most affected country with 14% overall share of  terrorist activity globally.</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00" b="1" dirty="0">
                <a:solidFill>
                  <a:schemeClr val="lt1"/>
                </a:solidFill>
                <a:highlight>
                  <a:srgbClr val="FFFFFE"/>
                </a:highlight>
                <a:latin typeface="Montserrat"/>
                <a:ea typeface="Montserrat"/>
                <a:cs typeface="Montserrat"/>
                <a:sym typeface="Montserrat"/>
              </a:rPr>
              <a:t>2. Second most affected country is Pakistan with 8% overall share of  terrorist activity globally.</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00" b="1" dirty="0">
                <a:solidFill>
                  <a:schemeClr val="lt1"/>
                </a:solidFill>
                <a:highlight>
                  <a:srgbClr val="FFFFFE"/>
                </a:highlight>
                <a:latin typeface="Montserrat"/>
                <a:ea typeface="Montserrat"/>
                <a:cs typeface="Montserrat"/>
                <a:sym typeface="Montserrat"/>
              </a:rPr>
              <a:t>3. Third most affected is </a:t>
            </a:r>
            <a:r>
              <a:rPr lang="en-GB" sz="1100" b="1" dirty="0" err="1">
                <a:solidFill>
                  <a:schemeClr val="lt1"/>
                </a:solidFill>
                <a:highlight>
                  <a:srgbClr val="FFFFFE"/>
                </a:highlight>
                <a:latin typeface="Montserrat"/>
                <a:ea typeface="Montserrat"/>
                <a:cs typeface="Montserrat"/>
                <a:sym typeface="Montserrat"/>
              </a:rPr>
              <a:t>Afganistanwith</a:t>
            </a:r>
            <a:r>
              <a:rPr lang="en-GB" sz="1100" b="1" dirty="0">
                <a:solidFill>
                  <a:schemeClr val="lt1"/>
                </a:solidFill>
                <a:highlight>
                  <a:srgbClr val="FFFFFE"/>
                </a:highlight>
                <a:latin typeface="Montserrat"/>
                <a:ea typeface="Montserrat"/>
                <a:cs typeface="Montserrat"/>
                <a:sym typeface="Montserrat"/>
              </a:rPr>
              <a:t> 7% overall share of  terrorist activity globally.</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00" b="1" dirty="0">
                <a:solidFill>
                  <a:schemeClr val="lt1"/>
                </a:solidFill>
                <a:highlight>
                  <a:srgbClr val="FFFFFE"/>
                </a:highlight>
                <a:latin typeface="Montserrat"/>
                <a:ea typeface="Montserrat"/>
                <a:cs typeface="Montserrat"/>
                <a:sym typeface="Montserrat"/>
              </a:rPr>
              <a:t>4.  Fourth most affected is India with 7% overall share of  terrorist activity globally.</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100" b="1" dirty="0">
                <a:solidFill>
                  <a:schemeClr val="lt1"/>
                </a:solidFill>
                <a:highlight>
                  <a:srgbClr val="FFFFFE"/>
                </a:highlight>
                <a:latin typeface="Montserrat"/>
                <a:ea typeface="Montserrat"/>
                <a:cs typeface="Montserrat"/>
                <a:sym typeface="Montserrat"/>
              </a:rPr>
              <a:t>5. 11 countries </a:t>
            </a:r>
            <a:r>
              <a:rPr lang="en-GB" sz="1100" b="1" dirty="0" err="1">
                <a:solidFill>
                  <a:schemeClr val="lt1"/>
                </a:solidFill>
                <a:highlight>
                  <a:srgbClr val="FFFFFE"/>
                </a:highlight>
                <a:latin typeface="Montserrat"/>
                <a:ea typeface="Montserrat"/>
                <a:cs typeface="Montserrat"/>
                <a:sym typeface="Montserrat"/>
              </a:rPr>
              <a:t>inclunding</a:t>
            </a:r>
            <a:r>
              <a:rPr lang="en-GB" sz="1100" b="1" dirty="0">
                <a:solidFill>
                  <a:schemeClr val="lt1"/>
                </a:solidFill>
                <a:highlight>
                  <a:srgbClr val="FFFFFE"/>
                </a:highlight>
                <a:latin typeface="Montserrat"/>
                <a:ea typeface="Montserrat"/>
                <a:cs typeface="Montserrat"/>
                <a:sym typeface="Montserrat"/>
              </a:rPr>
              <a:t> above four countries share 57 % </a:t>
            </a:r>
            <a:r>
              <a:rPr lang="en-GB" sz="1100" b="1" dirty="0" err="1">
                <a:solidFill>
                  <a:schemeClr val="lt1"/>
                </a:solidFill>
                <a:highlight>
                  <a:srgbClr val="FFFFFE"/>
                </a:highlight>
                <a:latin typeface="Montserrat"/>
                <a:ea typeface="Montserrat"/>
                <a:cs typeface="Montserrat"/>
                <a:sym typeface="Montserrat"/>
              </a:rPr>
              <a:t>percent</a:t>
            </a:r>
            <a:r>
              <a:rPr lang="en-GB" sz="1100" b="1" dirty="0">
                <a:solidFill>
                  <a:schemeClr val="lt1"/>
                </a:solidFill>
                <a:highlight>
                  <a:srgbClr val="FFFFFE"/>
                </a:highlight>
                <a:latin typeface="Montserrat"/>
                <a:ea typeface="Montserrat"/>
                <a:cs typeface="Montserrat"/>
                <a:sym typeface="Montserrat"/>
              </a:rPr>
              <a:t> of terrorist activity globally and rest of 194 countries share 43 % </a:t>
            </a:r>
            <a:r>
              <a:rPr lang="en-GB" sz="1100" b="1" dirty="0" err="1">
                <a:solidFill>
                  <a:schemeClr val="lt1"/>
                </a:solidFill>
                <a:highlight>
                  <a:srgbClr val="FFFFFE"/>
                </a:highlight>
                <a:latin typeface="Montserrat"/>
                <a:ea typeface="Montserrat"/>
                <a:cs typeface="Montserrat"/>
                <a:sym typeface="Montserrat"/>
              </a:rPr>
              <a:t>percent</a:t>
            </a:r>
            <a:r>
              <a:rPr lang="en-GB" sz="1100" b="1" dirty="0">
                <a:solidFill>
                  <a:schemeClr val="lt1"/>
                </a:solidFill>
                <a:highlight>
                  <a:srgbClr val="FFFFFE"/>
                </a:highlight>
                <a:latin typeface="Montserrat"/>
                <a:ea typeface="Montserrat"/>
                <a:cs typeface="Montserrat"/>
                <a:sym typeface="Montserrat"/>
              </a:rPr>
              <a:t> of terrorist activity globally.</a:t>
            </a:r>
            <a:endParaRPr sz="11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dirty="0">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dirty="0">
                <a:solidFill>
                  <a:schemeClr val="lt1"/>
                </a:solidFill>
              </a:rPr>
              <a:t> </a:t>
            </a:r>
            <a:endParaRPr b="1" dirty="0">
              <a:solidFill>
                <a:schemeClr val="lt1"/>
              </a:solidFill>
            </a:endParaRPr>
          </a:p>
        </p:txBody>
      </p:sp>
      <p:pic>
        <p:nvPicPr>
          <p:cNvPr id="100" name="Google Shape;100;g17600996870_0_55"/>
          <p:cNvPicPr preferRelativeResize="0"/>
          <p:nvPr/>
        </p:nvPicPr>
        <p:blipFill>
          <a:blip r:embed="rId3">
            <a:alphaModFix/>
          </a:blip>
          <a:stretch>
            <a:fillRect/>
          </a:stretch>
        </p:blipFill>
        <p:spPr>
          <a:xfrm>
            <a:off x="4451375" y="447850"/>
            <a:ext cx="4692625" cy="456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7600996870_0_6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6" name="Google Shape;106;g17600996870_0_66"/>
          <p:cNvSpPr txBox="1"/>
          <p:nvPr/>
        </p:nvSpPr>
        <p:spPr>
          <a:xfrm>
            <a:off x="190000" y="122150"/>
            <a:ext cx="4038900" cy="288396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950" dirty="0">
                <a:solidFill>
                  <a:schemeClr val="dk1"/>
                </a:solidFill>
                <a:highlight>
                  <a:srgbClr val="FFFFFF"/>
                </a:highlight>
                <a:latin typeface="Montserrat ExtraBold"/>
                <a:ea typeface="Montserrat ExtraBold"/>
                <a:cs typeface="Montserrat ExtraBold"/>
                <a:sym typeface="Montserrat ExtraBold"/>
              </a:rPr>
              <a:t>Most targeted cities from 1970 to 2017</a:t>
            </a:r>
            <a:endParaRPr sz="1600" dirty="0">
              <a:solidFill>
                <a:schemeClr val="dk1"/>
              </a:solidFill>
              <a:latin typeface="Montserrat ExtraBold"/>
              <a:ea typeface="Montserrat ExtraBold"/>
              <a:cs typeface="Montserrat ExtraBold"/>
              <a:sym typeface="Montserrat ExtraBold"/>
            </a:endParaRPr>
          </a:p>
          <a:p>
            <a:pPr marL="0" lvl="0" indent="0" algn="l" rtl="0">
              <a:lnSpc>
                <a:spcPct val="135714"/>
              </a:lnSpc>
              <a:spcBef>
                <a:spcPts val="1200"/>
              </a:spcBef>
              <a:spcAft>
                <a:spcPts val="0"/>
              </a:spcAft>
              <a:buNone/>
            </a:pPr>
            <a:r>
              <a:rPr lang="en-GB" sz="1000" b="1" dirty="0">
                <a:solidFill>
                  <a:schemeClr val="lt1"/>
                </a:solidFill>
                <a:highlight>
                  <a:srgbClr val="FFFFFE"/>
                </a:highlight>
                <a:latin typeface="Montserrat"/>
                <a:ea typeface="Montserrat"/>
                <a:cs typeface="Montserrat"/>
                <a:sym typeface="Montserrat"/>
              </a:rPr>
              <a:t>Key findings:</a:t>
            </a:r>
            <a:endParaRPr sz="10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000" b="1" dirty="0">
                <a:solidFill>
                  <a:schemeClr val="lt1"/>
                </a:solidFill>
                <a:highlight>
                  <a:srgbClr val="FFFFFE"/>
                </a:highlight>
                <a:latin typeface="Montserrat"/>
                <a:ea typeface="Montserrat"/>
                <a:cs typeface="Montserrat"/>
                <a:sym typeface="Montserrat"/>
              </a:rPr>
              <a:t>1. 75% of cities had less than 2 terror </a:t>
            </a:r>
            <a:r>
              <a:rPr lang="en-GB" sz="1000" b="1" dirty="0" err="1">
                <a:solidFill>
                  <a:schemeClr val="lt1"/>
                </a:solidFill>
                <a:highlight>
                  <a:srgbClr val="FFFFFE"/>
                </a:highlight>
                <a:latin typeface="Montserrat"/>
                <a:ea typeface="Montserrat"/>
                <a:cs typeface="Montserrat"/>
                <a:sym typeface="Montserrat"/>
              </a:rPr>
              <a:t>acitvities</a:t>
            </a:r>
            <a:endParaRPr sz="10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000" b="1" dirty="0">
                <a:solidFill>
                  <a:schemeClr val="lt1"/>
                </a:solidFill>
                <a:highlight>
                  <a:srgbClr val="FFFFFE"/>
                </a:highlight>
                <a:latin typeface="Montserrat"/>
                <a:ea typeface="Montserrat"/>
                <a:cs typeface="Montserrat"/>
                <a:sym typeface="Montserrat"/>
              </a:rPr>
              <a:t>2. 90% of cities had less than 5 terror </a:t>
            </a:r>
            <a:r>
              <a:rPr lang="en-GB" sz="1000" b="1" dirty="0" err="1">
                <a:solidFill>
                  <a:schemeClr val="lt1"/>
                </a:solidFill>
                <a:highlight>
                  <a:srgbClr val="FFFFFE"/>
                </a:highlight>
                <a:latin typeface="Montserrat"/>
                <a:ea typeface="Montserrat"/>
                <a:cs typeface="Montserrat"/>
                <a:sym typeface="Montserrat"/>
              </a:rPr>
              <a:t>acitvities</a:t>
            </a:r>
            <a:endParaRPr sz="10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000" b="1" dirty="0">
                <a:solidFill>
                  <a:schemeClr val="lt1"/>
                </a:solidFill>
                <a:highlight>
                  <a:srgbClr val="FFFFFE"/>
                </a:highlight>
                <a:latin typeface="Montserrat"/>
                <a:ea typeface="Montserrat"/>
                <a:cs typeface="Montserrat"/>
                <a:sym typeface="Montserrat"/>
              </a:rPr>
              <a:t>3. Baghdad is most targeted city having 7428 terrorist activity followed by Karachi and Mosul.</a:t>
            </a:r>
            <a:endParaRPr sz="100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dirty="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050" b="1" dirty="0">
              <a:highlight>
                <a:srgbClr val="FFFFFE"/>
              </a:highlight>
              <a:latin typeface="Montserrat"/>
              <a:ea typeface="Montserrat"/>
              <a:cs typeface="Montserrat"/>
              <a:sym typeface="Montserrat"/>
            </a:endParaRPr>
          </a:p>
          <a:p>
            <a:pPr marL="0" lvl="0" indent="0" algn="l" rtl="0">
              <a:spcBef>
                <a:spcPts val="0"/>
              </a:spcBef>
              <a:spcAft>
                <a:spcPts val="0"/>
              </a:spcAft>
              <a:buNone/>
            </a:pPr>
            <a:r>
              <a:rPr lang="en-GB" b="1" dirty="0">
                <a:solidFill>
                  <a:schemeClr val="lt1"/>
                </a:solidFill>
              </a:rPr>
              <a:t> </a:t>
            </a:r>
            <a:endParaRPr b="1" dirty="0">
              <a:solidFill>
                <a:schemeClr val="lt1"/>
              </a:solidFill>
            </a:endParaRPr>
          </a:p>
        </p:txBody>
      </p:sp>
      <p:pic>
        <p:nvPicPr>
          <p:cNvPr id="107" name="Google Shape;107;g17600996870_0_66"/>
          <p:cNvPicPr preferRelativeResize="0"/>
          <p:nvPr/>
        </p:nvPicPr>
        <p:blipFill>
          <a:blip r:embed="rId3">
            <a:alphaModFix/>
          </a:blip>
          <a:stretch>
            <a:fillRect/>
          </a:stretch>
        </p:blipFill>
        <p:spPr>
          <a:xfrm>
            <a:off x="4098525" y="264625"/>
            <a:ext cx="4532776" cy="2137475"/>
          </a:xfrm>
          <a:prstGeom prst="rect">
            <a:avLst/>
          </a:prstGeom>
          <a:noFill/>
          <a:ln>
            <a:noFill/>
          </a:ln>
        </p:spPr>
      </p:pic>
      <p:sp>
        <p:nvSpPr>
          <p:cNvPr id="108" name="Google Shape;108;g17600996870_0_66"/>
          <p:cNvSpPr txBox="1"/>
          <p:nvPr/>
        </p:nvSpPr>
        <p:spPr>
          <a:xfrm>
            <a:off x="190000" y="2320675"/>
            <a:ext cx="4115700" cy="379831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750" dirty="0">
                <a:solidFill>
                  <a:schemeClr val="dk1"/>
                </a:solidFill>
                <a:highlight>
                  <a:srgbClr val="FFFFFF"/>
                </a:highlight>
                <a:latin typeface="Montserrat ExtraBold"/>
                <a:ea typeface="Montserrat ExtraBold"/>
                <a:cs typeface="Montserrat ExtraBold"/>
                <a:sym typeface="Montserrat ExtraBold"/>
              </a:rPr>
              <a:t>Mode of Attack by used by terrorists</a:t>
            </a:r>
            <a:endParaRPr sz="1750" dirty="0">
              <a:solidFill>
                <a:schemeClr val="dk1"/>
              </a:solidFill>
              <a:highlight>
                <a:srgbClr val="FFFFFF"/>
              </a:highlight>
              <a:latin typeface="Montserrat ExtraBold"/>
              <a:ea typeface="Montserrat ExtraBold"/>
              <a:cs typeface="Montserrat ExtraBold"/>
              <a:sym typeface="Montserrat ExtraBold"/>
            </a:endParaRPr>
          </a:p>
          <a:p>
            <a:pPr marL="0" lvl="0" indent="0" algn="l" rtl="0">
              <a:lnSpc>
                <a:spcPct val="115000"/>
              </a:lnSpc>
              <a:spcBef>
                <a:spcPts val="1200"/>
              </a:spcBef>
              <a:spcAft>
                <a:spcPts val="0"/>
              </a:spcAft>
              <a:buNone/>
            </a:pPr>
            <a:r>
              <a:rPr lang="en-GB" sz="900" b="1" dirty="0">
                <a:solidFill>
                  <a:schemeClr val="lt1"/>
                </a:solidFill>
                <a:highlight>
                  <a:srgbClr val="FFFFFF"/>
                </a:highlight>
                <a:latin typeface="Montserrat"/>
                <a:ea typeface="Montserrat"/>
                <a:cs typeface="Montserrat"/>
                <a:sym typeface="Montserrat"/>
              </a:rPr>
              <a:t>Key findings related to mode of attack are as follows:</a:t>
            </a:r>
            <a:endParaRPr sz="9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GB" sz="900" b="1" dirty="0">
                <a:solidFill>
                  <a:schemeClr val="lt1"/>
                </a:solidFill>
                <a:highlight>
                  <a:srgbClr val="FFFFFF"/>
                </a:highlight>
                <a:latin typeface="Montserrat"/>
                <a:ea typeface="Montserrat"/>
                <a:cs typeface="Montserrat"/>
                <a:sym typeface="Montserrat"/>
              </a:rPr>
              <a:t>1.  Bombing/Explosion constitutes 48% of globally used mode of attack preferred by terrorist.</a:t>
            </a:r>
            <a:endParaRPr sz="9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900" b="1" dirty="0">
                <a:solidFill>
                  <a:schemeClr val="lt1"/>
                </a:solidFill>
                <a:highlight>
                  <a:srgbClr val="FFFFFF"/>
                </a:highlight>
                <a:latin typeface="Montserrat"/>
                <a:ea typeface="Montserrat"/>
                <a:cs typeface="Montserrat"/>
                <a:sym typeface="Montserrat"/>
              </a:rPr>
              <a:t>2. Armed </a:t>
            </a:r>
            <a:r>
              <a:rPr lang="en-GB" sz="900" b="1" dirty="0" err="1">
                <a:solidFill>
                  <a:schemeClr val="lt1"/>
                </a:solidFill>
                <a:highlight>
                  <a:srgbClr val="FFFFFF"/>
                </a:highlight>
                <a:latin typeface="Montserrat"/>
                <a:ea typeface="Montserrat"/>
                <a:cs typeface="Montserrat"/>
                <a:sym typeface="Montserrat"/>
              </a:rPr>
              <a:t>assualt</a:t>
            </a:r>
            <a:r>
              <a:rPr lang="en-GB" sz="900" b="1" dirty="0">
                <a:solidFill>
                  <a:schemeClr val="lt1"/>
                </a:solidFill>
                <a:highlight>
                  <a:srgbClr val="FFFFFF"/>
                </a:highlight>
                <a:latin typeface="Montserrat"/>
                <a:ea typeface="Montserrat"/>
                <a:cs typeface="Montserrat"/>
                <a:sym typeface="Montserrat"/>
              </a:rPr>
              <a:t> is second most preferred mode of attack, constitutes 24% of globally used mode of attack preferred by terrorist.</a:t>
            </a:r>
            <a:endParaRPr sz="9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r>
              <a:rPr lang="en-GB" sz="900" b="1" dirty="0">
                <a:solidFill>
                  <a:schemeClr val="lt1"/>
                </a:solidFill>
                <a:highlight>
                  <a:srgbClr val="FFFFFF"/>
                </a:highlight>
                <a:latin typeface="Montserrat"/>
                <a:ea typeface="Montserrat"/>
                <a:cs typeface="Montserrat"/>
                <a:sym typeface="Montserrat"/>
              </a:rPr>
              <a:t>3. </a:t>
            </a:r>
            <a:r>
              <a:rPr lang="en-GB" sz="900" b="1" dirty="0" err="1">
                <a:solidFill>
                  <a:schemeClr val="lt1"/>
                </a:solidFill>
                <a:highlight>
                  <a:srgbClr val="FFFFFF"/>
                </a:highlight>
                <a:latin typeface="Montserrat"/>
                <a:ea typeface="Montserrat"/>
                <a:cs typeface="Montserrat"/>
                <a:sym typeface="Montserrat"/>
              </a:rPr>
              <a:t>Assasination</a:t>
            </a:r>
            <a:r>
              <a:rPr lang="en-GB" sz="900" b="1" dirty="0">
                <a:solidFill>
                  <a:schemeClr val="lt1"/>
                </a:solidFill>
                <a:highlight>
                  <a:srgbClr val="FFFFFF"/>
                </a:highlight>
                <a:latin typeface="Montserrat"/>
                <a:ea typeface="Montserrat"/>
                <a:cs typeface="Montserrat"/>
                <a:sym typeface="Montserrat"/>
              </a:rPr>
              <a:t> is third most preferred mode of attack, constitutes 11% of globally used mode of attack preferred by terrorist.</a:t>
            </a:r>
            <a:endParaRPr sz="900" b="1" dirty="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1200"/>
              </a:spcBef>
              <a:spcAft>
                <a:spcPts val="0"/>
              </a:spcAft>
              <a:buNone/>
            </a:pPr>
            <a:endParaRPr sz="1950" dirty="0">
              <a:solidFill>
                <a:schemeClr val="accent2"/>
              </a:solidFill>
              <a:highlight>
                <a:srgbClr val="FFFFFF"/>
              </a:highlight>
              <a:latin typeface="Roboto"/>
              <a:ea typeface="Roboto"/>
              <a:cs typeface="Roboto"/>
              <a:sym typeface="Roboto"/>
            </a:endParaRPr>
          </a:p>
          <a:p>
            <a:pPr marL="0" lvl="0" indent="0" algn="l" rtl="0">
              <a:spcBef>
                <a:spcPts val="1200"/>
              </a:spcBef>
              <a:spcAft>
                <a:spcPts val="0"/>
              </a:spcAft>
              <a:buNone/>
            </a:pPr>
            <a:endParaRPr dirty="0"/>
          </a:p>
        </p:txBody>
      </p:sp>
      <p:pic>
        <p:nvPicPr>
          <p:cNvPr id="109" name="Google Shape;109;g17600996870_0_66"/>
          <p:cNvPicPr preferRelativeResize="0"/>
          <p:nvPr/>
        </p:nvPicPr>
        <p:blipFill>
          <a:blip r:embed="rId4">
            <a:alphaModFix/>
          </a:blip>
          <a:stretch>
            <a:fillRect/>
          </a:stretch>
        </p:blipFill>
        <p:spPr>
          <a:xfrm>
            <a:off x="4228900" y="2571750"/>
            <a:ext cx="4915100" cy="2571750"/>
          </a:xfrm>
          <a:prstGeom prst="rect">
            <a:avLst/>
          </a:prstGeom>
          <a:noFill/>
          <a:ln>
            <a:noFill/>
          </a:ln>
        </p:spPr>
      </p:pic>
      <p:cxnSp>
        <p:nvCxnSpPr>
          <p:cNvPr id="110" name="Google Shape;110;g17600996870_0_66"/>
          <p:cNvCxnSpPr/>
          <p:nvPr/>
        </p:nvCxnSpPr>
        <p:spPr>
          <a:xfrm>
            <a:off x="-13575" y="2402100"/>
            <a:ext cx="9187800" cy="6780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g17600996870_0_66"/>
          <p:cNvCxnSpPr/>
          <p:nvPr/>
        </p:nvCxnSpPr>
        <p:spPr>
          <a:xfrm>
            <a:off x="0" y="2429250"/>
            <a:ext cx="9174300" cy="135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2265</Words>
  <Application>Microsoft Office PowerPoint</Application>
  <PresentationFormat>On-screen Show (16:9)</PresentationFormat>
  <Paragraphs>240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Montserrat</vt:lpstr>
      <vt:lpstr>Montserrat ExtraBold</vt:lpstr>
      <vt:lpstr>Roboto</vt:lpstr>
      <vt:lpstr>Courier New</vt:lpstr>
      <vt:lpstr>Simple Light</vt:lpstr>
      <vt:lpstr>           Capstone Project - 1 Topic : Global Terrorism Analysis   Presented by: Shubham Chandrakar  </vt:lpstr>
      <vt:lpstr>     Aim : Explore and analyze the data to discover key findings pertaining to terrorist activities </vt:lpstr>
      <vt:lpstr> </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- 1 Topic : Global Terrorism Analysis   Presented by: Shubham Chandrakar  </dc:title>
  <cp:lastModifiedBy>Shubham Chandrakar</cp:lastModifiedBy>
  <cp:revision>2</cp:revision>
  <dcterms:modified xsi:type="dcterms:W3CDTF">2022-10-27T14:31:27Z</dcterms:modified>
</cp:coreProperties>
</file>