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
      <p:font typeface="Montserrat ExtraBold"/>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j3EzorpP7vSs6GuHJz4hAc4LyO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MontserratExtraBold-boldItalic.fntdata"/><Relationship Id="rId14" Type="http://schemas.openxmlformats.org/officeDocument/2006/relationships/slide" Target="slides/slide9.xml"/><Relationship Id="rId36" Type="http://schemas.openxmlformats.org/officeDocument/2006/relationships/font" Target="fonts/MontserratExtraBold-bold.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60099687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7600996870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760099687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7600996870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60099687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7600996870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60099687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7600996870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60099687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7600996870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760099687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7600996870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60099687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7600996870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60099687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7600996870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60099687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7600996870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60099687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7600996870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60099687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7600996870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760099687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7600996870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760099687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7600996870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5bbbaec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75bbbaec0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5bbbaec0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175bbbaec0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76009968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760099687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75bbbaec0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175bbbaec07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60099687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7600996870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60099687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7600996870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60099687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7600996870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 - 1</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Topic : Global Terrorism Analysis</a:t>
            </a:r>
            <a:endParaRPr b="1" sz="3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t/>
            </a:r>
            <a:endParaRPr b="1" sz="2000" u="sng">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2000" u="sng">
                <a:solidFill>
                  <a:schemeClr val="lt1"/>
                </a:solidFill>
                <a:latin typeface="Montserrat"/>
                <a:ea typeface="Montserrat"/>
                <a:cs typeface="Montserrat"/>
                <a:sym typeface="Montserrat"/>
              </a:rPr>
              <a:t>Presented by:</a:t>
            </a:r>
            <a:endParaRPr b="1" sz="2000" u="sng">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2000">
                <a:solidFill>
                  <a:schemeClr val="lt1"/>
                </a:solidFill>
                <a:latin typeface="Montserrat"/>
                <a:ea typeface="Montserrat"/>
                <a:cs typeface="Montserrat"/>
                <a:sym typeface="Montserrat"/>
              </a:rPr>
              <a:t>Shubham Chandrakar</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7600996870_0_9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17" name="Google Shape;117;g17600996870_0_91"/>
          <p:cNvSpPr txBox="1"/>
          <p:nvPr/>
        </p:nvSpPr>
        <p:spPr>
          <a:xfrm>
            <a:off x="190000" y="122150"/>
            <a:ext cx="4038900" cy="534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Type of institutional targets targeted by terrorist over span of 1970 to 2017</a:t>
            </a:r>
            <a:endParaRPr sz="1950">
              <a:solidFill>
                <a:schemeClr val="dk1"/>
              </a:solidFill>
              <a:highlight>
                <a:srgbClr val="FFFFFF"/>
              </a:highlight>
              <a:latin typeface="Montserrat ExtraBold"/>
              <a:ea typeface="Montserrat ExtraBold"/>
              <a:cs typeface="Montserrat ExtraBold"/>
              <a:sym typeface="Montserrat ExtraBold"/>
            </a:endParaRPr>
          </a:p>
          <a:p>
            <a:pPr indent="0" lvl="0" marL="0" rtl="0" algn="l">
              <a:lnSpc>
                <a:spcPct val="115000"/>
              </a:lnSpc>
              <a:spcBef>
                <a:spcPts val="1200"/>
              </a:spcBef>
              <a:spcAft>
                <a:spcPts val="0"/>
              </a:spcAft>
              <a:buNone/>
            </a:pPr>
            <a:r>
              <a:rPr b="1" lang="en-GB" sz="1000">
                <a:solidFill>
                  <a:schemeClr val="lt1"/>
                </a:solidFill>
                <a:highlight>
                  <a:srgbClr val="FFFFFF"/>
                </a:highlight>
                <a:latin typeface="Montserrat"/>
                <a:ea typeface="Montserrat"/>
                <a:cs typeface="Montserrat"/>
                <a:sym typeface="Montserrat"/>
              </a:rPr>
              <a:t>Key finding related institutional targets targeted by terrorist over span of 1970 to 2017:</a:t>
            </a:r>
            <a:endParaRPr b="1" sz="1000">
              <a:solidFill>
                <a:schemeClr val="lt1"/>
              </a:solidFill>
              <a:highlight>
                <a:srgbClr val="FFFFFF"/>
              </a:highlight>
              <a:latin typeface="Montserrat"/>
              <a:ea typeface="Montserrat"/>
              <a:cs typeface="Montserrat"/>
              <a:sym typeface="Montserrat"/>
            </a:endParaRPr>
          </a:p>
          <a:p>
            <a:pPr indent="-292100" lvl="0" marL="457200" rtl="0" algn="l">
              <a:lnSpc>
                <a:spcPct val="115000"/>
              </a:lnSpc>
              <a:spcBef>
                <a:spcPts val="600"/>
              </a:spcBef>
              <a:spcAft>
                <a:spcPts val="0"/>
              </a:spcAft>
              <a:buClr>
                <a:schemeClr val="lt1"/>
              </a:buClr>
              <a:buSzPts val="1000"/>
              <a:buFont typeface="Montserrat"/>
              <a:buAutoNum type="arabicPeriod"/>
            </a:pPr>
            <a:r>
              <a:rPr b="1" lang="en-GB" sz="1000">
                <a:solidFill>
                  <a:schemeClr val="lt1"/>
                </a:solidFill>
                <a:highlight>
                  <a:srgbClr val="FFFFFF"/>
                </a:highlight>
                <a:latin typeface="Montserrat"/>
                <a:ea typeface="Montserrat"/>
                <a:cs typeface="Montserrat"/>
                <a:sym typeface="Montserrat"/>
              </a:rPr>
              <a:t>Most targeted institutional target is Private Citizens &amp; Property, it consitutes 17% of all institutional target targeted by terrorist.</a:t>
            </a:r>
            <a:endParaRPr b="1" sz="1000">
              <a:solidFill>
                <a:schemeClr val="lt1"/>
              </a:solidFill>
              <a:highlight>
                <a:srgbClr val="FFFFFF"/>
              </a:highlight>
              <a:latin typeface="Montserrat"/>
              <a:ea typeface="Montserrat"/>
              <a:cs typeface="Montserrat"/>
              <a:sym typeface="Montserrat"/>
            </a:endParaRPr>
          </a:p>
          <a:p>
            <a:pPr indent="-292100" lvl="0" marL="457200" rtl="0" algn="l">
              <a:lnSpc>
                <a:spcPct val="115000"/>
              </a:lnSpc>
              <a:spcBef>
                <a:spcPts val="0"/>
              </a:spcBef>
              <a:spcAft>
                <a:spcPts val="0"/>
              </a:spcAft>
              <a:buClr>
                <a:schemeClr val="lt1"/>
              </a:buClr>
              <a:buSzPts val="1000"/>
              <a:buFont typeface="Montserrat"/>
              <a:buAutoNum type="arabicPeriod"/>
            </a:pPr>
            <a:r>
              <a:rPr b="1" lang="en-GB" sz="1000">
                <a:solidFill>
                  <a:schemeClr val="lt1"/>
                </a:solidFill>
                <a:highlight>
                  <a:srgbClr val="FFFFFF"/>
                </a:highlight>
                <a:latin typeface="Montserrat"/>
                <a:ea typeface="Montserrat"/>
                <a:cs typeface="Montserrat"/>
                <a:sym typeface="Montserrat"/>
              </a:rPr>
              <a:t>Second most targeted institutional target is Military,it constitutes 11% of all institutional target targeted by terrorist.</a:t>
            </a:r>
            <a:endParaRPr b="1" sz="1000">
              <a:solidFill>
                <a:schemeClr val="lt1"/>
              </a:solidFill>
              <a:highlight>
                <a:srgbClr val="FFFFFF"/>
              </a:highlight>
              <a:latin typeface="Montserrat"/>
              <a:ea typeface="Montserrat"/>
              <a:cs typeface="Montserrat"/>
              <a:sym typeface="Montserrat"/>
            </a:endParaRPr>
          </a:p>
          <a:p>
            <a:pPr indent="-292100" lvl="0" marL="457200" rtl="0" algn="l">
              <a:lnSpc>
                <a:spcPct val="115000"/>
              </a:lnSpc>
              <a:spcBef>
                <a:spcPts val="0"/>
              </a:spcBef>
              <a:spcAft>
                <a:spcPts val="0"/>
              </a:spcAft>
              <a:buClr>
                <a:schemeClr val="lt1"/>
              </a:buClr>
              <a:buSzPts val="1000"/>
              <a:buFont typeface="Montserrat"/>
              <a:buAutoNum type="arabicPeriod"/>
            </a:pPr>
            <a:r>
              <a:rPr b="1" lang="en-GB" sz="1000">
                <a:solidFill>
                  <a:schemeClr val="lt1"/>
                </a:solidFill>
                <a:highlight>
                  <a:srgbClr val="FFFFFF"/>
                </a:highlight>
                <a:latin typeface="Montserrat"/>
                <a:ea typeface="Montserrat"/>
                <a:cs typeface="Montserrat"/>
                <a:sym typeface="Montserrat"/>
              </a:rPr>
              <a:t>Third most targeted institutional target is Police,it constitutes 10% of all institutional target targeted by terrorist.</a:t>
            </a:r>
            <a:endParaRPr b="1" sz="1000">
              <a:solidFill>
                <a:schemeClr val="lt1"/>
              </a:solidFill>
              <a:highlight>
                <a:srgbClr val="FFFFFF"/>
              </a:highlight>
              <a:latin typeface="Montserrat"/>
              <a:ea typeface="Montserrat"/>
              <a:cs typeface="Montserrat"/>
              <a:sym typeface="Montserrat"/>
            </a:endParaRPr>
          </a:p>
          <a:p>
            <a:pPr indent="-292100" lvl="0" marL="457200" rtl="0" algn="l">
              <a:lnSpc>
                <a:spcPct val="115000"/>
              </a:lnSpc>
              <a:spcBef>
                <a:spcPts val="0"/>
              </a:spcBef>
              <a:spcAft>
                <a:spcPts val="0"/>
              </a:spcAft>
              <a:buClr>
                <a:schemeClr val="lt1"/>
              </a:buClr>
              <a:buSzPts val="1000"/>
              <a:buFont typeface="Montserrat"/>
              <a:buAutoNum type="arabicPeriod"/>
            </a:pPr>
            <a:r>
              <a:rPr b="1" lang="en-GB" sz="1000">
                <a:solidFill>
                  <a:schemeClr val="lt1"/>
                </a:solidFill>
                <a:highlight>
                  <a:srgbClr val="FFFFFF"/>
                </a:highlight>
                <a:latin typeface="Montserrat"/>
                <a:ea typeface="Montserrat"/>
                <a:cs typeface="Montserrat"/>
                <a:sym typeface="Montserrat"/>
              </a:rPr>
              <a:t>Fourth most targeted institutional target is Government (General),it constitutes 9% of all institutional target targeted by terrorist.</a:t>
            </a:r>
            <a:endParaRPr b="1" sz="1000">
              <a:solidFill>
                <a:schemeClr val="lt1"/>
              </a:solidFill>
              <a:highlight>
                <a:srgbClr val="FFFFFF"/>
              </a:highlight>
              <a:latin typeface="Montserrat"/>
              <a:ea typeface="Montserrat"/>
              <a:cs typeface="Montserrat"/>
              <a:sym typeface="Montserrat"/>
            </a:endParaRPr>
          </a:p>
          <a:p>
            <a:pPr indent="-292100" lvl="0" marL="457200" rtl="0" algn="l">
              <a:lnSpc>
                <a:spcPct val="115000"/>
              </a:lnSpc>
              <a:spcBef>
                <a:spcPts val="0"/>
              </a:spcBef>
              <a:spcAft>
                <a:spcPts val="0"/>
              </a:spcAft>
              <a:buClr>
                <a:schemeClr val="lt1"/>
              </a:buClr>
              <a:buSzPts val="1000"/>
              <a:buFont typeface="Montserrat"/>
              <a:buAutoNum type="arabicPeriod"/>
            </a:pPr>
            <a:r>
              <a:rPr b="1" lang="en-GB" sz="1000">
                <a:solidFill>
                  <a:schemeClr val="lt1"/>
                </a:solidFill>
                <a:highlight>
                  <a:srgbClr val="FFFFFF"/>
                </a:highlight>
                <a:latin typeface="Montserrat"/>
                <a:ea typeface="Montserrat"/>
                <a:cs typeface="Montserrat"/>
                <a:sym typeface="Montserrat"/>
              </a:rPr>
              <a:t>Fifth most targeted institutional target is Business,it constitutes 8% of all institutional target targeted by terrorist.</a:t>
            </a:r>
            <a:endParaRPr b="1" sz="1000">
              <a:solidFill>
                <a:schemeClr val="lt1"/>
              </a:solidFill>
              <a:highlight>
                <a:srgbClr val="FFFFFF"/>
              </a:highlight>
              <a:latin typeface="Montserrat"/>
              <a:ea typeface="Montserrat"/>
              <a:cs typeface="Montserrat"/>
              <a:sym typeface="Montserrat"/>
            </a:endParaRPr>
          </a:p>
          <a:p>
            <a:pPr indent="0" lvl="0" marL="0" rtl="0" algn="l">
              <a:lnSpc>
                <a:spcPct val="135714"/>
              </a:lnSpc>
              <a:spcBef>
                <a:spcPts val="1200"/>
              </a:spcBef>
              <a:spcAft>
                <a:spcPts val="0"/>
              </a:spcAft>
              <a:buNone/>
            </a:pPr>
            <a:r>
              <a:rPr b="1" lang="en-GB">
                <a:solidFill>
                  <a:schemeClr val="dk1"/>
                </a:solidFill>
                <a:highlight>
                  <a:srgbClr val="FFFFFF"/>
                </a:highlight>
                <a:latin typeface="Montserrat"/>
                <a:ea typeface="Montserrat"/>
                <a:cs typeface="Montserrat"/>
                <a:sym typeface="Montserrat"/>
              </a:rPr>
              <a:t>`</a:t>
            </a:r>
            <a:endParaRPr b="1">
              <a:solidFill>
                <a:schemeClr val="dk1"/>
              </a:solidFill>
              <a:highlight>
                <a:srgbClr val="FFFFFF"/>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050">
              <a:highlight>
                <a:srgbClr val="FFFFFE"/>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rPr>
              <a:t> </a:t>
            </a:r>
            <a:endParaRPr b="1">
              <a:solidFill>
                <a:schemeClr val="lt1"/>
              </a:solidFill>
            </a:endParaRPr>
          </a:p>
        </p:txBody>
      </p:sp>
      <p:pic>
        <p:nvPicPr>
          <p:cNvPr id="118" name="Google Shape;118;g17600996870_0_91"/>
          <p:cNvPicPr preferRelativeResize="0"/>
          <p:nvPr/>
        </p:nvPicPr>
        <p:blipFill>
          <a:blip r:embed="rId3">
            <a:alphaModFix/>
          </a:blip>
          <a:stretch>
            <a:fillRect/>
          </a:stretch>
        </p:blipFill>
        <p:spPr>
          <a:xfrm>
            <a:off x="4098525" y="447850"/>
            <a:ext cx="5045475" cy="4627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7600996870_0_100"/>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24" name="Google Shape;124;g17600996870_0_100"/>
          <p:cNvSpPr txBox="1"/>
          <p:nvPr/>
        </p:nvSpPr>
        <p:spPr>
          <a:xfrm>
            <a:off x="190000" y="122150"/>
            <a:ext cx="4038900" cy="499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Sub-targets targeted by terrorists</a:t>
            </a:r>
            <a:endParaRPr sz="1950">
              <a:solidFill>
                <a:schemeClr val="dk1"/>
              </a:solidFill>
              <a:highlight>
                <a:srgbClr val="FFFFFF"/>
              </a:highlight>
              <a:latin typeface="Montserrat ExtraBold"/>
              <a:ea typeface="Montserrat ExtraBold"/>
              <a:cs typeface="Montserrat ExtraBold"/>
              <a:sym typeface="Montserrat ExtraBold"/>
            </a:endParaRPr>
          </a:p>
          <a:p>
            <a:pPr indent="0" lvl="0" marL="0" rtl="0" algn="l">
              <a:lnSpc>
                <a:spcPct val="115000"/>
              </a:lnSpc>
              <a:spcBef>
                <a:spcPts val="1200"/>
              </a:spcBef>
              <a:spcAft>
                <a:spcPts val="0"/>
              </a:spcAft>
              <a:buNone/>
            </a:pPr>
            <a:r>
              <a:rPr b="1" lang="en-GB" sz="1000">
                <a:solidFill>
                  <a:schemeClr val="lt1"/>
                </a:solidFill>
                <a:highlight>
                  <a:srgbClr val="FFFFFF"/>
                </a:highlight>
                <a:latin typeface="Montserrat"/>
                <a:ea typeface="Montserrat"/>
                <a:cs typeface="Montserrat"/>
                <a:sym typeface="Montserrat"/>
              </a:rPr>
              <a:t>Key finding related sub-targets targeted by terrorist over span of 1970 to 2017:</a:t>
            </a:r>
            <a:endParaRPr b="1" sz="1000">
              <a:solidFill>
                <a:schemeClr val="lt1"/>
              </a:solidFill>
              <a:highlight>
                <a:srgbClr val="FFFFFF"/>
              </a:highlight>
              <a:latin typeface="Montserrat"/>
              <a:ea typeface="Montserrat"/>
              <a:cs typeface="Montserrat"/>
              <a:sym typeface="Montserrat"/>
            </a:endParaRPr>
          </a:p>
          <a:p>
            <a:pPr indent="-292100" lvl="0" marL="457200" rtl="0" algn="l">
              <a:lnSpc>
                <a:spcPct val="115000"/>
              </a:lnSpc>
              <a:spcBef>
                <a:spcPts val="600"/>
              </a:spcBef>
              <a:spcAft>
                <a:spcPts val="0"/>
              </a:spcAft>
              <a:buClr>
                <a:schemeClr val="lt1"/>
              </a:buClr>
              <a:buSzPts val="1000"/>
              <a:buFont typeface="Montserrat"/>
              <a:buAutoNum type="arabicPeriod"/>
            </a:pPr>
            <a:r>
              <a:rPr b="1" lang="en-GB" sz="1000">
                <a:solidFill>
                  <a:schemeClr val="lt1"/>
                </a:solidFill>
                <a:highlight>
                  <a:srgbClr val="FFFFFF"/>
                </a:highlight>
                <a:latin typeface="Montserrat"/>
                <a:ea typeface="Montserrat"/>
                <a:cs typeface="Montserrat"/>
                <a:sym typeface="Montserrat"/>
              </a:rPr>
              <a:t>Most targeted sub-target is Civilians, it consitutes 11143 attacks of all sub-target targeted by terrorist.</a:t>
            </a:r>
            <a:endParaRPr b="1" sz="1000">
              <a:solidFill>
                <a:schemeClr val="lt1"/>
              </a:solidFill>
              <a:highlight>
                <a:srgbClr val="FFFFFF"/>
              </a:highlight>
              <a:latin typeface="Montserrat"/>
              <a:ea typeface="Montserrat"/>
              <a:cs typeface="Montserrat"/>
              <a:sym typeface="Montserrat"/>
            </a:endParaRPr>
          </a:p>
          <a:p>
            <a:pPr indent="-292100" lvl="0" marL="457200" rtl="0" algn="l">
              <a:lnSpc>
                <a:spcPct val="115000"/>
              </a:lnSpc>
              <a:spcBef>
                <a:spcPts val="0"/>
              </a:spcBef>
              <a:spcAft>
                <a:spcPts val="0"/>
              </a:spcAft>
              <a:buClr>
                <a:schemeClr val="lt1"/>
              </a:buClr>
              <a:buSzPts val="1000"/>
              <a:buFont typeface="Montserrat"/>
              <a:buAutoNum type="arabicPeriod"/>
            </a:pPr>
            <a:r>
              <a:rPr b="1" lang="en-GB" sz="1000">
                <a:solidFill>
                  <a:schemeClr val="lt1"/>
                </a:solidFill>
                <a:highlight>
                  <a:srgbClr val="FFFFFF"/>
                </a:highlight>
                <a:latin typeface="Montserrat"/>
                <a:ea typeface="Montserrat"/>
                <a:cs typeface="Montserrat"/>
                <a:sym typeface="Montserrat"/>
              </a:rPr>
              <a:t>Second most targeted sub-target is Police Security Forces/Officers,it consitutes 10820 attacks of all sub-target targeted by terrorist..</a:t>
            </a:r>
            <a:endParaRPr b="1" sz="1000">
              <a:solidFill>
                <a:schemeClr val="lt1"/>
              </a:solidFill>
              <a:highlight>
                <a:srgbClr val="FFFFFF"/>
              </a:highlight>
              <a:latin typeface="Montserrat"/>
              <a:ea typeface="Montserrat"/>
              <a:cs typeface="Montserrat"/>
              <a:sym typeface="Montserrat"/>
            </a:endParaRPr>
          </a:p>
          <a:p>
            <a:pPr indent="-292100" lvl="0" marL="457200" rtl="0" algn="l">
              <a:lnSpc>
                <a:spcPct val="115000"/>
              </a:lnSpc>
              <a:spcBef>
                <a:spcPts val="0"/>
              </a:spcBef>
              <a:spcAft>
                <a:spcPts val="0"/>
              </a:spcAft>
              <a:buClr>
                <a:schemeClr val="lt1"/>
              </a:buClr>
              <a:buSzPts val="1000"/>
              <a:buFont typeface="Montserrat"/>
              <a:buAutoNum type="arabicPeriod"/>
            </a:pPr>
            <a:r>
              <a:rPr b="1" lang="en-GB" sz="1000">
                <a:solidFill>
                  <a:schemeClr val="lt1"/>
                </a:solidFill>
                <a:highlight>
                  <a:srgbClr val="FFFFFF"/>
                </a:highlight>
                <a:latin typeface="Montserrat"/>
                <a:ea typeface="Montserrat"/>
                <a:cs typeface="Montserrat"/>
                <a:sym typeface="Montserrat"/>
              </a:rPr>
              <a:t>Third most targeted sub-target is Unknown,it consitutes 9285 attacks of all sub-target targeted by terrorist.</a:t>
            </a:r>
            <a:endParaRPr b="1" sz="1000">
              <a:solidFill>
                <a:schemeClr val="lt1"/>
              </a:solidFill>
              <a:highlight>
                <a:srgbClr val="FFFFFF"/>
              </a:highlight>
              <a:latin typeface="Montserrat"/>
              <a:ea typeface="Montserrat"/>
              <a:cs typeface="Montserrat"/>
              <a:sym typeface="Montserrat"/>
            </a:endParaRPr>
          </a:p>
          <a:p>
            <a:pPr indent="-292100" lvl="0" marL="457200" rtl="0" algn="l">
              <a:lnSpc>
                <a:spcPct val="115000"/>
              </a:lnSpc>
              <a:spcBef>
                <a:spcPts val="0"/>
              </a:spcBef>
              <a:spcAft>
                <a:spcPts val="0"/>
              </a:spcAft>
              <a:buClr>
                <a:schemeClr val="lt1"/>
              </a:buClr>
              <a:buSzPts val="1000"/>
              <a:buFont typeface="Montserrat"/>
              <a:buAutoNum type="arabicPeriod"/>
            </a:pPr>
            <a:r>
              <a:rPr b="1" lang="en-GB" sz="1000">
                <a:solidFill>
                  <a:schemeClr val="lt1"/>
                </a:solidFill>
                <a:highlight>
                  <a:srgbClr val="FFFFFF"/>
                </a:highlight>
                <a:latin typeface="Montserrat"/>
                <a:ea typeface="Montserrat"/>
                <a:cs typeface="Montserrat"/>
                <a:sym typeface="Montserrat"/>
              </a:rPr>
              <a:t>Fourth most targeted sub-target is Military Unit/Patrol/Convoy,it consitutes 9285 attacks of all sub-target targeted by terrorist.</a:t>
            </a:r>
            <a:endParaRPr b="1" sz="1000">
              <a:solidFill>
                <a:schemeClr val="lt1"/>
              </a:solidFill>
              <a:highlight>
                <a:srgbClr val="FFFFFF"/>
              </a:highlight>
              <a:latin typeface="Montserrat"/>
              <a:ea typeface="Montserrat"/>
              <a:cs typeface="Montserrat"/>
              <a:sym typeface="Montserrat"/>
            </a:endParaRPr>
          </a:p>
          <a:p>
            <a:pPr indent="-292100" lvl="0" marL="457200" rtl="0" algn="l">
              <a:lnSpc>
                <a:spcPct val="115000"/>
              </a:lnSpc>
              <a:spcBef>
                <a:spcPts val="0"/>
              </a:spcBef>
              <a:spcAft>
                <a:spcPts val="0"/>
              </a:spcAft>
              <a:buClr>
                <a:schemeClr val="lt1"/>
              </a:buClr>
              <a:buSzPts val="1000"/>
              <a:buFont typeface="Montserrat"/>
              <a:buAutoNum type="arabicPeriod"/>
            </a:pPr>
            <a:r>
              <a:rPr b="1" lang="en-GB" sz="1000">
                <a:solidFill>
                  <a:schemeClr val="lt1"/>
                </a:solidFill>
                <a:highlight>
                  <a:srgbClr val="FFFFFF"/>
                </a:highlight>
                <a:latin typeface="Montserrat"/>
                <a:ea typeface="Montserrat"/>
                <a:cs typeface="Montserrat"/>
                <a:sym typeface="Montserrat"/>
              </a:rPr>
              <a:t>Fifth most targeted sub-target is Military Personnel (soldiers, troops, officers, forces),it constitutes 7787 of all all sub-target targeted by terrorist.</a:t>
            </a:r>
            <a:endParaRPr b="1" sz="800">
              <a:solidFill>
                <a:schemeClr val="lt1"/>
              </a:solidFill>
              <a:highlight>
                <a:srgbClr val="FFFFFF"/>
              </a:highlight>
              <a:latin typeface="Montserrat"/>
              <a:ea typeface="Montserrat"/>
              <a:cs typeface="Montserrat"/>
              <a:sym typeface="Montserrat"/>
            </a:endParaRPr>
          </a:p>
          <a:p>
            <a:pPr indent="0" lvl="0" marL="0" rtl="0" algn="l">
              <a:lnSpc>
                <a:spcPct val="135714"/>
              </a:lnSpc>
              <a:spcBef>
                <a:spcPts val="1200"/>
              </a:spcBef>
              <a:spcAft>
                <a:spcPts val="0"/>
              </a:spcAft>
              <a:buNone/>
            </a:pPr>
            <a:r>
              <a:rPr b="1" lang="en-GB">
                <a:solidFill>
                  <a:schemeClr val="dk1"/>
                </a:solidFill>
                <a:highlight>
                  <a:srgbClr val="FFFFFF"/>
                </a:highlight>
                <a:latin typeface="Montserrat"/>
                <a:ea typeface="Montserrat"/>
                <a:cs typeface="Montserrat"/>
                <a:sym typeface="Montserrat"/>
              </a:rPr>
              <a:t>`</a:t>
            </a:r>
            <a:endParaRPr b="1">
              <a:solidFill>
                <a:schemeClr val="dk1"/>
              </a:solidFill>
              <a:highlight>
                <a:srgbClr val="FFFFFF"/>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050">
              <a:highlight>
                <a:srgbClr val="FFFFFE"/>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rPr>
              <a:t> </a:t>
            </a:r>
            <a:endParaRPr b="1">
              <a:solidFill>
                <a:schemeClr val="lt1"/>
              </a:solidFill>
            </a:endParaRPr>
          </a:p>
        </p:txBody>
      </p:sp>
      <p:pic>
        <p:nvPicPr>
          <p:cNvPr id="125" name="Google Shape;125;g17600996870_0_100"/>
          <p:cNvPicPr preferRelativeResize="0"/>
          <p:nvPr/>
        </p:nvPicPr>
        <p:blipFill>
          <a:blip r:embed="rId3">
            <a:alphaModFix/>
          </a:blip>
          <a:stretch>
            <a:fillRect/>
          </a:stretch>
        </p:blipFill>
        <p:spPr>
          <a:xfrm>
            <a:off x="4369950" y="509500"/>
            <a:ext cx="4774050" cy="413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7600996870_0_109"/>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31" name="Google Shape;131;g17600996870_0_109"/>
          <p:cNvSpPr txBox="1"/>
          <p:nvPr/>
        </p:nvSpPr>
        <p:spPr>
          <a:xfrm>
            <a:off x="190000" y="122150"/>
            <a:ext cx="4038900" cy="355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Name of Top 20 individual target of terrorist</a:t>
            </a:r>
            <a:endParaRPr sz="1950">
              <a:solidFill>
                <a:schemeClr val="dk1"/>
              </a:solidFill>
              <a:highlight>
                <a:srgbClr val="FFFFFF"/>
              </a:highlight>
              <a:latin typeface="Montserrat ExtraBold"/>
              <a:ea typeface="Montserrat ExtraBold"/>
              <a:cs typeface="Montserrat ExtraBold"/>
              <a:sym typeface="Montserrat ExtraBold"/>
            </a:endParaRPr>
          </a:p>
          <a:p>
            <a:pPr indent="0" lvl="0" marL="0" rtl="0" algn="l">
              <a:lnSpc>
                <a:spcPct val="115000"/>
              </a:lnSpc>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b="1" lang="en-GB" sz="1200">
                <a:solidFill>
                  <a:schemeClr val="lt1"/>
                </a:solidFill>
                <a:highlight>
                  <a:srgbClr val="FFFFFF"/>
                </a:highlight>
                <a:latin typeface="Montserrat"/>
                <a:ea typeface="Montserrat"/>
                <a:cs typeface="Montserrat"/>
                <a:sym typeface="Montserrat"/>
              </a:rPr>
              <a:t>Name of top 20 individual target of terrorists are Civilians, Unknown, Soldiers, Patrol, Checkpoint, Vehicle, Officers, Village, Military Unit, Convoy, Unit, Market, Police Station, Bus, Base, Office, Checkpost, Post, Headquarters, Mosque.</a:t>
            </a:r>
            <a:endParaRPr b="1" sz="800">
              <a:solidFill>
                <a:schemeClr val="lt1"/>
              </a:solidFill>
              <a:highlight>
                <a:srgbClr val="FFFFFF"/>
              </a:highlight>
              <a:latin typeface="Montserrat"/>
              <a:ea typeface="Montserrat"/>
              <a:cs typeface="Montserrat"/>
              <a:sym typeface="Montserrat"/>
            </a:endParaRPr>
          </a:p>
          <a:p>
            <a:pPr indent="0" lvl="0" marL="0" rtl="0" algn="l">
              <a:lnSpc>
                <a:spcPct val="135714"/>
              </a:lnSpc>
              <a:spcBef>
                <a:spcPts val="1200"/>
              </a:spcBef>
              <a:spcAft>
                <a:spcPts val="0"/>
              </a:spcAft>
              <a:buNone/>
            </a:pPr>
            <a:r>
              <a:rPr b="1" lang="en-GB">
                <a:solidFill>
                  <a:schemeClr val="dk1"/>
                </a:solidFill>
                <a:highlight>
                  <a:srgbClr val="FFFFFF"/>
                </a:highlight>
                <a:latin typeface="Montserrat"/>
                <a:ea typeface="Montserrat"/>
                <a:cs typeface="Montserrat"/>
                <a:sym typeface="Montserrat"/>
              </a:rPr>
              <a:t>`</a:t>
            </a:r>
            <a:endParaRPr b="1">
              <a:solidFill>
                <a:schemeClr val="dk1"/>
              </a:solidFill>
              <a:highlight>
                <a:srgbClr val="FFFFFF"/>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050">
              <a:highlight>
                <a:srgbClr val="FFFFFE"/>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rPr>
              <a:t> </a:t>
            </a:r>
            <a:endParaRPr b="1">
              <a:solidFill>
                <a:schemeClr val="lt1"/>
              </a:solidFill>
            </a:endParaRPr>
          </a:p>
        </p:txBody>
      </p:sp>
      <p:pic>
        <p:nvPicPr>
          <p:cNvPr id="132" name="Google Shape;132;g17600996870_0_109"/>
          <p:cNvPicPr preferRelativeResize="0"/>
          <p:nvPr/>
        </p:nvPicPr>
        <p:blipFill>
          <a:blip r:embed="rId3">
            <a:alphaModFix/>
          </a:blip>
          <a:stretch>
            <a:fillRect/>
          </a:stretch>
        </p:blipFill>
        <p:spPr>
          <a:xfrm>
            <a:off x="4152800" y="692125"/>
            <a:ext cx="4858000" cy="4330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7600996870_0_118"/>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38" name="Google Shape;138;g17600996870_0_118"/>
          <p:cNvSpPr txBox="1"/>
          <p:nvPr/>
        </p:nvSpPr>
        <p:spPr>
          <a:xfrm>
            <a:off x="190000" y="122150"/>
            <a:ext cx="3962700" cy="557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Type of weapon used by terrorist</a:t>
            </a:r>
            <a:endParaRPr sz="1950">
              <a:solidFill>
                <a:schemeClr val="dk1"/>
              </a:solidFill>
              <a:highlight>
                <a:srgbClr val="FFFFFF"/>
              </a:highlight>
              <a:latin typeface="Montserrat ExtraBold"/>
              <a:ea typeface="Montserrat ExtraBold"/>
              <a:cs typeface="Montserrat ExtraBold"/>
              <a:sym typeface="Montserrat ExtraBold"/>
            </a:endParaRPr>
          </a:p>
          <a:p>
            <a:pPr indent="0" lvl="0" marL="0" rtl="0" algn="l">
              <a:lnSpc>
                <a:spcPct val="115000"/>
              </a:lnSpc>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GB" sz="1200">
                <a:solidFill>
                  <a:schemeClr val="lt1"/>
                </a:solidFill>
                <a:highlight>
                  <a:srgbClr val="FFFFFF"/>
                </a:highlight>
                <a:latin typeface="Montserrat"/>
                <a:ea typeface="Montserrat"/>
                <a:cs typeface="Montserrat"/>
                <a:sym typeface="Montserrat"/>
              </a:rPr>
              <a:t>Key findings related to type of weapon used by terrorist in terrorist attacks:</a:t>
            </a:r>
            <a:endParaRPr b="1" sz="12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None/>
            </a:pPr>
            <a:r>
              <a:rPr b="1" lang="en-GB" sz="1200">
                <a:solidFill>
                  <a:schemeClr val="lt1"/>
                </a:solidFill>
                <a:highlight>
                  <a:srgbClr val="FFFFFF"/>
                </a:highlight>
                <a:latin typeface="Montserrat"/>
                <a:ea typeface="Montserrat"/>
                <a:cs typeface="Montserrat"/>
                <a:sym typeface="Montserrat"/>
              </a:rPr>
              <a:t>1. Most preferred type of weapon is Explosives.</a:t>
            </a:r>
            <a:endParaRPr b="1" sz="12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b="1" lang="en-GB" sz="1200">
                <a:solidFill>
                  <a:schemeClr val="lt1"/>
                </a:solidFill>
                <a:highlight>
                  <a:srgbClr val="FFFFFF"/>
                </a:highlight>
                <a:latin typeface="Montserrat"/>
                <a:ea typeface="Montserrat"/>
                <a:cs typeface="Montserrat"/>
                <a:sym typeface="Montserrat"/>
              </a:rPr>
              <a:t>2. Second Most preferred type of weapon is Firearms.</a:t>
            </a:r>
            <a:endParaRPr b="1" sz="12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b="1" lang="en-GB" sz="1200">
                <a:solidFill>
                  <a:schemeClr val="lt1"/>
                </a:solidFill>
                <a:highlight>
                  <a:srgbClr val="FFFFFF"/>
                </a:highlight>
                <a:latin typeface="Montserrat"/>
                <a:ea typeface="Montserrat"/>
                <a:cs typeface="Montserrat"/>
                <a:sym typeface="Montserrat"/>
              </a:rPr>
              <a:t>3. Third Most preferred type of weapon is Incendiary.</a:t>
            </a:r>
            <a:endParaRPr b="1" sz="12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b="1" lang="en-GB" sz="1200">
                <a:solidFill>
                  <a:schemeClr val="lt1"/>
                </a:solidFill>
                <a:highlight>
                  <a:srgbClr val="FFFFFF"/>
                </a:highlight>
                <a:latin typeface="Montserrat"/>
                <a:ea typeface="Montserrat"/>
                <a:cs typeface="Montserrat"/>
                <a:sym typeface="Montserrat"/>
              </a:rPr>
              <a:t>Other types of weapon used are: Melee, Chemical, Sabotage Equipment, Vehicle (not to include vehicle-borne explosives, i.e., car or truck bombs), Biological, Fake Weapons,Radiological.</a:t>
            </a:r>
            <a:endParaRPr b="1" sz="12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35714"/>
              </a:lnSpc>
              <a:spcBef>
                <a:spcPts val="1200"/>
              </a:spcBef>
              <a:spcAft>
                <a:spcPts val="0"/>
              </a:spcAft>
              <a:buNone/>
            </a:pPr>
            <a:r>
              <a:rPr b="1" lang="en-GB">
                <a:solidFill>
                  <a:schemeClr val="dk1"/>
                </a:solidFill>
                <a:highlight>
                  <a:srgbClr val="FFFFFF"/>
                </a:highlight>
                <a:latin typeface="Montserrat"/>
                <a:ea typeface="Montserrat"/>
                <a:cs typeface="Montserrat"/>
                <a:sym typeface="Montserrat"/>
              </a:rPr>
              <a:t>`</a:t>
            </a:r>
            <a:endParaRPr b="1">
              <a:solidFill>
                <a:schemeClr val="dk1"/>
              </a:solidFill>
              <a:highlight>
                <a:srgbClr val="FFFFFF"/>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050">
              <a:highlight>
                <a:srgbClr val="FFFFFE"/>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rPr>
              <a:t> </a:t>
            </a:r>
            <a:endParaRPr b="1">
              <a:solidFill>
                <a:schemeClr val="lt1"/>
              </a:solidFill>
            </a:endParaRPr>
          </a:p>
        </p:txBody>
      </p:sp>
      <p:pic>
        <p:nvPicPr>
          <p:cNvPr id="139" name="Google Shape;139;g17600996870_0_118"/>
          <p:cNvPicPr preferRelativeResize="0"/>
          <p:nvPr/>
        </p:nvPicPr>
        <p:blipFill>
          <a:blip r:embed="rId3">
            <a:alphaModFix/>
          </a:blip>
          <a:stretch>
            <a:fillRect/>
          </a:stretch>
        </p:blipFill>
        <p:spPr>
          <a:xfrm>
            <a:off x="4071375" y="639800"/>
            <a:ext cx="4994225" cy="393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7600996870_0_127"/>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45" name="Google Shape;145;g17600996870_0_127"/>
          <p:cNvSpPr txBox="1"/>
          <p:nvPr/>
        </p:nvSpPr>
        <p:spPr>
          <a:xfrm>
            <a:off x="190000" y="122150"/>
            <a:ext cx="3135000" cy="306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Successful terrorist attacks</a:t>
            </a:r>
            <a:endParaRPr sz="1950">
              <a:solidFill>
                <a:schemeClr val="dk1"/>
              </a:solidFill>
              <a:highlight>
                <a:srgbClr val="FFFFFF"/>
              </a:highlight>
              <a:latin typeface="Montserrat ExtraBold"/>
              <a:ea typeface="Montserrat ExtraBold"/>
              <a:cs typeface="Montserrat ExtraBold"/>
              <a:sym typeface="Montserrat ExtraBold"/>
            </a:endParaRPr>
          </a:p>
          <a:p>
            <a:pPr indent="0" lvl="0" marL="0" rtl="0" algn="l">
              <a:lnSpc>
                <a:spcPct val="115000"/>
              </a:lnSpc>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b="1" lang="en-GB" sz="1200">
                <a:solidFill>
                  <a:schemeClr val="lt1"/>
                </a:solidFill>
                <a:highlight>
                  <a:srgbClr val="FFFFFF"/>
                </a:highlight>
                <a:latin typeface="Montserrat"/>
                <a:ea typeface="Montserrat"/>
                <a:cs typeface="Montserrat"/>
                <a:sym typeface="Montserrat"/>
              </a:rPr>
              <a:t>Trend indicates that in any year terrorists were mostly successful.</a:t>
            </a:r>
            <a:endParaRPr b="1" sz="195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35714"/>
              </a:lnSpc>
              <a:spcBef>
                <a:spcPts val="1200"/>
              </a:spcBef>
              <a:spcAft>
                <a:spcPts val="0"/>
              </a:spcAft>
              <a:buNone/>
            </a:pPr>
            <a:r>
              <a:rPr b="1" lang="en-GB">
                <a:solidFill>
                  <a:schemeClr val="dk1"/>
                </a:solidFill>
                <a:highlight>
                  <a:srgbClr val="FFFFFF"/>
                </a:highlight>
                <a:latin typeface="Montserrat"/>
                <a:ea typeface="Montserrat"/>
                <a:cs typeface="Montserrat"/>
                <a:sym typeface="Montserrat"/>
              </a:rPr>
              <a:t>`</a:t>
            </a:r>
            <a:endParaRPr b="1">
              <a:solidFill>
                <a:schemeClr val="dk1"/>
              </a:solidFill>
              <a:highlight>
                <a:srgbClr val="FFFFFF"/>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050">
              <a:highlight>
                <a:srgbClr val="FFFFFE"/>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rPr>
              <a:t> </a:t>
            </a:r>
            <a:endParaRPr b="1">
              <a:solidFill>
                <a:schemeClr val="lt1"/>
              </a:solidFill>
            </a:endParaRPr>
          </a:p>
        </p:txBody>
      </p:sp>
      <p:pic>
        <p:nvPicPr>
          <p:cNvPr id="146" name="Google Shape;146;g17600996870_0_127"/>
          <p:cNvPicPr preferRelativeResize="0"/>
          <p:nvPr/>
        </p:nvPicPr>
        <p:blipFill>
          <a:blip r:embed="rId3">
            <a:alphaModFix/>
          </a:blip>
          <a:stretch>
            <a:fillRect/>
          </a:stretch>
        </p:blipFill>
        <p:spPr>
          <a:xfrm>
            <a:off x="3379250" y="509500"/>
            <a:ext cx="5705375" cy="4559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7600996870_0_136"/>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52" name="Google Shape;152;g17600996870_0_136"/>
          <p:cNvSpPr txBox="1"/>
          <p:nvPr/>
        </p:nvSpPr>
        <p:spPr>
          <a:xfrm>
            <a:off x="190000" y="122150"/>
            <a:ext cx="3962700" cy="572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No of identified kills each year</a:t>
            </a:r>
            <a:endParaRPr sz="1950">
              <a:solidFill>
                <a:schemeClr val="dk1"/>
              </a:solidFill>
              <a:highlight>
                <a:srgbClr val="FFFFFF"/>
              </a:highlight>
              <a:latin typeface="Montserrat ExtraBold"/>
              <a:ea typeface="Montserrat ExtraBold"/>
              <a:cs typeface="Montserrat ExtraBold"/>
              <a:sym typeface="Montserrat ExtraBold"/>
            </a:endParaRPr>
          </a:p>
          <a:p>
            <a:pPr indent="0" lvl="0" marL="0" rtl="0" algn="l">
              <a:lnSpc>
                <a:spcPct val="115000"/>
              </a:lnSpc>
              <a:spcBef>
                <a:spcPts val="1200"/>
              </a:spcBef>
              <a:spcAft>
                <a:spcPts val="0"/>
              </a:spcAft>
              <a:buNone/>
            </a:pPr>
            <a:r>
              <a:t/>
            </a:r>
            <a:endParaRPr sz="1950">
              <a:solidFill>
                <a:schemeClr val="dk1"/>
              </a:solidFill>
              <a:highlight>
                <a:srgbClr val="FFFFFF"/>
              </a:highlight>
              <a:latin typeface="Montserrat ExtraBold"/>
              <a:ea typeface="Montserrat ExtraBold"/>
              <a:cs typeface="Montserrat ExtraBold"/>
              <a:sym typeface="Montserrat ExtraBold"/>
            </a:endParaRPr>
          </a:p>
          <a:p>
            <a:pPr indent="0" lvl="0" marL="0" rtl="0" algn="l">
              <a:lnSpc>
                <a:spcPct val="115000"/>
              </a:lnSpc>
              <a:spcBef>
                <a:spcPts val="1200"/>
              </a:spcBef>
              <a:spcAft>
                <a:spcPts val="0"/>
              </a:spcAft>
              <a:buNone/>
            </a:pPr>
            <a:r>
              <a:rPr b="1" lang="en-GB" sz="1200">
                <a:solidFill>
                  <a:schemeClr val="lt1"/>
                </a:solidFill>
                <a:highlight>
                  <a:srgbClr val="FFFFFF"/>
                </a:highlight>
                <a:latin typeface="Montserrat"/>
                <a:ea typeface="Montserrat"/>
                <a:cs typeface="Montserrat"/>
                <a:sym typeface="Montserrat"/>
              </a:rPr>
              <a:t>Key findings related to no of kills:</a:t>
            </a:r>
            <a:endParaRPr b="1" sz="12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None/>
            </a:pPr>
            <a:r>
              <a:rPr b="1" lang="en-GB" sz="1200">
                <a:solidFill>
                  <a:schemeClr val="lt1"/>
                </a:solidFill>
                <a:highlight>
                  <a:srgbClr val="FFFFFF"/>
                </a:highlight>
                <a:latin typeface="Montserrat"/>
                <a:ea typeface="Montserrat"/>
                <a:cs typeface="Montserrat"/>
                <a:sym typeface="Montserrat"/>
              </a:rPr>
              <a:t>1. No of kills are mostly around 10000 kills in any year as per distribution plot.</a:t>
            </a:r>
            <a:endParaRPr b="1" sz="12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b="1" lang="en-GB" sz="1200">
                <a:solidFill>
                  <a:schemeClr val="lt1"/>
                </a:solidFill>
                <a:highlight>
                  <a:srgbClr val="FFFFFF"/>
                </a:highlight>
                <a:latin typeface="Montserrat"/>
                <a:ea typeface="Montserrat"/>
                <a:cs typeface="Montserrat"/>
                <a:sym typeface="Montserrat"/>
              </a:rPr>
              <a:t>2. We found that after 2012 no of kills globally increased drastically and average no of kills between 2012 to 2017 is = 30,000.</a:t>
            </a:r>
            <a:endParaRPr b="1" sz="12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b="1" lang="en-GB" sz="1200">
                <a:solidFill>
                  <a:schemeClr val="lt1"/>
                </a:solidFill>
                <a:highlight>
                  <a:srgbClr val="FFFFFF"/>
                </a:highlight>
                <a:latin typeface="Montserrat"/>
                <a:ea typeface="Montserrat"/>
                <a:cs typeface="Montserrat"/>
                <a:sym typeface="Montserrat"/>
              </a:rPr>
              <a:t>3. Average no. of kills before 2012 is = 5,531.</a:t>
            </a:r>
            <a:endParaRPr b="1" sz="12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b="1" lang="en-GB" sz="1200">
                <a:solidFill>
                  <a:schemeClr val="lt1"/>
                </a:solidFill>
                <a:highlight>
                  <a:srgbClr val="FFFFFF"/>
                </a:highlight>
                <a:latin typeface="Montserrat"/>
                <a:ea typeface="Montserrat"/>
                <a:cs typeface="Montserrat"/>
                <a:sym typeface="Montserrat"/>
              </a:rPr>
              <a:t>4. Average no. of kills between 2012 to 2017 is = 29998</a:t>
            </a:r>
            <a:endParaRPr b="1" sz="12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b="1" lang="en-GB" sz="1200">
                <a:solidFill>
                  <a:schemeClr val="lt1"/>
                </a:solidFill>
                <a:highlight>
                  <a:srgbClr val="FFFFFF"/>
                </a:highlight>
                <a:latin typeface="Montserrat"/>
                <a:ea typeface="Montserrat"/>
                <a:cs typeface="Montserrat"/>
                <a:sym typeface="Montserrat"/>
              </a:rPr>
              <a:t>So there is almost five times increase in no kills over the span of 1970 to 2017</a:t>
            </a:r>
            <a:endParaRPr b="1" sz="12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35714"/>
              </a:lnSpc>
              <a:spcBef>
                <a:spcPts val="1200"/>
              </a:spcBef>
              <a:spcAft>
                <a:spcPts val="0"/>
              </a:spcAft>
              <a:buNone/>
            </a:pPr>
            <a:r>
              <a:rPr b="1" lang="en-GB">
                <a:solidFill>
                  <a:schemeClr val="dk1"/>
                </a:solidFill>
                <a:highlight>
                  <a:srgbClr val="FFFFFF"/>
                </a:highlight>
                <a:latin typeface="Montserrat"/>
                <a:ea typeface="Montserrat"/>
                <a:cs typeface="Montserrat"/>
                <a:sym typeface="Montserrat"/>
              </a:rPr>
              <a:t>`</a:t>
            </a:r>
            <a:endParaRPr b="1">
              <a:solidFill>
                <a:schemeClr val="dk1"/>
              </a:solidFill>
              <a:highlight>
                <a:srgbClr val="FFFFFF"/>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050">
              <a:highlight>
                <a:srgbClr val="FFFFFE"/>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rPr>
              <a:t> </a:t>
            </a:r>
            <a:endParaRPr b="1">
              <a:solidFill>
                <a:schemeClr val="lt1"/>
              </a:solidFill>
            </a:endParaRPr>
          </a:p>
        </p:txBody>
      </p:sp>
      <p:pic>
        <p:nvPicPr>
          <p:cNvPr id="153" name="Google Shape;153;g17600996870_0_136"/>
          <p:cNvPicPr preferRelativeResize="0"/>
          <p:nvPr/>
        </p:nvPicPr>
        <p:blipFill>
          <a:blip r:embed="rId3">
            <a:alphaModFix/>
          </a:blip>
          <a:stretch>
            <a:fillRect/>
          </a:stretch>
        </p:blipFill>
        <p:spPr>
          <a:xfrm>
            <a:off x="5027800" y="509500"/>
            <a:ext cx="3562800" cy="1851900"/>
          </a:xfrm>
          <a:prstGeom prst="rect">
            <a:avLst/>
          </a:prstGeom>
          <a:noFill/>
          <a:ln>
            <a:noFill/>
          </a:ln>
        </p:spPr>
      </p:pic>
      <p:pic>
        <p:nvPicPr>
          <p:cNvPr id="154" name="Google Shape;154;g17600996870_0_136"/>
          <p:cNvPicPr preferRelativeResize="0"/>
          <p:nvPr/>
        </p:nvPicPr>
        <p:blipFill>
          <a:blip r:embed="rId4">
            <a:alphaModFix/>
          </a:blip>
          <a:stretch>
            <a:fillRect/>
          </a:stretch>
        </p:blipFill>
        <p:spPr>
          <a:xfrm>
            <a:off x="4505650" y="2456400"/>
            <a:ext cx="4322601" cy="260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7600996870_0_146"/>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60" name="Google Shape;160;g17600996870_0_146"/>
          <p:cNvSpPr txBox="1"/>
          <p:nvPr/>
        </p:nvSpPr>
        <p:spPr>
          <a:xfrm>
            <a:off x="190000" y="122150"/>
            <a:ext cx="3962700" cy="531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No of identified wounded peoples</a:t>
            </a:r>
            <a:endParaRPr sz="1950">
              <a:solidFill>
                <a:schemeClr val="dk1"/>
              </a:solidFill>
              <a:highlight>
                <a:srgbClr val="FFFFFF"/>
              </a:highlight>
              <a:latin typeface="Montserrat ExtraBold"/>
              <a:ea typeface="Montserrat ExtraBold"/>
              <a:cs typeface="Montserrat ExtraBold"/>
              <a:sym typeface="Montserrat ExtraBold"/>
            </a:endParaRPr>
          </a:p>
          <a:p>
            <a:pPr indent="0" lvl="0" marL="0" rtl="0" algn="l">
              <a:lnSpc>
                <a:spcPct val="115000"/>
              </a:lnSpc>
              <a:spcBef>
                <a:spcPts val="1200"/>
              </a:spcBef>
              <a:spcAft>
                <a:spcPts val="0"/>
              </a:spcAft>
              <a:buNone/>
            </a:pPr>
            <a:r>
              <a:t/>
            </a:r>
            <a:endParaRPr sz="1950">
              <a:solidFill>
                <a:schemeClr val="dk1"/>
              </a:solidFill>
              <a:highlight>
                <a:srgbClr val="FFFFFF"/>
              </a:highlight>
              <a:latin typeface="Montserrat ExtraBold"/>
              <a:ea typeface="Montserrat ExtraBold"/>
              <a:cs typeface="Montserrat ExtraBold"/>
              <a:sym typeface="Montserrat ExtraBold"/>
            </a:endParaRPr>
          </a:p>
          <a:p>
            <a:pPr indent="0" lvl="0" marL="0" rtl="0" algn="l">
              <a:lnSpc>
                <a:spcPct val="115000"/>
              </a:lnSpc>
              <a:spcBef>
                <a:spcPts val="1200"/>
              </a:spcBef>
              <a:spcAft>
                <a:spcPts val="0"/>
              </a:spcAft>
              <a:buNone/>
            </a:pPr>
            <a:r>
              <a:rPr b="1" lang="en-GB" sz="1100">
                <a:solidFill>
                  <a:schemeClr val="lt1"/>
                </a:solidFill>
                <a:highlight>
                  <a:srgbClr val="FFFFFF"/>
                </a:highlight>
                <a:latin typeface="Montserrat"/>
                <a:ea typeface="Montserrat"/>
                <a:cs typeface="Montserrat"/>
                <a:sym typeface="Montserrat"/>
              </a:rPr>
              <a:t>Key findings related to identified wounded peoples:</a:t>
            </a:r>
            <a:endParaRPr b="1"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None/>
            </a:pPr>
            <a:r>
              <a:rPr b="1" lang="en-GB" sz="1100">
                <a:solidFill>
                  <a:schemeClr val="lt1"/>
                </a:solidFill>
                <a:highlight>
                  <a:srgbClr val="FFFFFF"/>
                </a:highlight>
                <a:latin typeface="Montserrat"/>
                <a:ea typeface="Montserrat"/>
                <a:cs typeface="Montserrat"/>
                <a:sym typeface="Montserrat"/>
              </a:rPr>
              <a:t>1. </a:t>
            </a:r>
            <a:r>
              <a:rPr b="1" lang="en-GB" sz="1100">
                <a:solidFill>
                  <a:schemeClr val="lt1"/>
                </a:solidFill>
                <a:highlight>
                  <a:srgbClr val="FFFFFF"/>
                </a:highlight>
                <a:latin typeface="Montserrat"/>
                <a:ea typeface="Montserrat"/>
                <a:cs typeface="Montserrat"/>
                <a:sym typeface="Montserrat"/>
              </a:rPr>
              <a:t>There is rising trend in no of idenfied wounded people, similar to no of identified over the years</a:t>
            </a:r>
            <a:endParaRPr b="1"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b="1" lang="en-GB" sz="1100">
                <a:solidFill>
                  <a:schemeClr val="lt1"/>
                </a:solidFill>
                <a:highlight>
                  <a:srgbClr val="FFFFFF"/>
                </a:highlight>
                <a:latin typeface="Montserrat"/>
                <a:ea typeface="Montserrat"/>
                <a:cs typeface="Montserrat"/>
                <a:sym typeface="Montserrat"/>
              </a:rPr>
              <a:t>2. Most of the times no of wounded are less than 10000 over the span of 1970 to 2017</a:t>
            </a:r>
            <a:endParaRPr b="1"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b="1" lang="en-GB" sz="1100">
                <a:solidFill>
                  <a:schemeClr val="lt1"/>
                </a:solidFill>
                <a:highlight>
                  <a:srgbClr val="FFFFFF"/>
                </a:highlight>
                <a:latin typeface="Montserrat"/>
                <a:ea typeface="Montserrat"/>
                <a:cs typeface="Montserrat"/>
                <a:sym typeface="Montserrat"/>
              </a:rPr>
              <a:t>3. Three times no of wonded people peaked are as follows: Year 1995 = 14227 Year 2001 = 22762 Year 2015 = 42971</a:t>
            </a:r>
            <a:endParaRPr b="1"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b="1" lang="en-GB" sz="1100">
                <a:solidFill>
                  <a:schemeClr val="lt1"/>
                </a:solidFill>
                <a:highlight>
                  <a:srgbClr val="FFFFFF"/>
                </a:highlight>
                <a:latin typeface="Montserrat"/>
                <a:ea typeface="Montserrat"/>
                <a:cs typeface="Montserrat"/>
                <a:sym typeface="Montserrat"/>
              </a:rPr>
              <a:t>4. Avg no of wounded people between 1970 to 2000 is = 4748 Avg no of wounded people between 2000 to 2017 is = 15548</a:t>
            </a:r>
            <a:endParaRPr b="1" sz="11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b="1" lang="en-GB" sz="1100">
                <a:solidFill>
                  <a:schemeClr val="lt1"/>
                </a:solidFill>
                <a:highlight>
                  <a:srgbClr val="FFFFFF"/>
                </a:highlight>
                <a:latin typeface="Montserrat"/>
                <a:ea typeface="Montserrat"/>
                <a:cs typeface="Montserrat"/>
                <a:sym typeface="Montserrat"/>
              </a:rPr>
              <a:t>So similar to no of identified kills there is drastically increase in no of wounded people after Year 2000.</a:t>
            </a:r>
            <a:endParaRPr b="1" sz="1100">
              <a:solidFill>
                <a:schemeClr val="lt1"/>
              </a:solidFill>
              <a:highlight>
                <a:srgbClr val="FFFFFF"/>
              </a:highlight>
              <a:latin typeface="Montserrat"/>
              <a:ea typeface="Montserrat"/>
              <a:cs typeface="Montserrat"/>
              <a:sym typeface="Montserrat"/>
            </a:endParaRPr>
          </a:p>
          <a:p>
            <a:pPr indent="0" lvl="0" marL="0" rtl="0" algn="l">
              <a:lnSpc>
                <a:spcPct val="135714"/>
              </a:lnSpc>
              <a:spcBef>
                <a:spcPts val="500"/>
              </a:spcBef>
              <a:spcAft>
                <a:spcPts val="0"/>
              </a:spcAft>
              <a:buNone/>
            </a:pPr>
            <a:r>
              <a:t/>
            </a:r>
            <a:endParaRPr b="1" sz="1950">
              <a:solidFill>
                <a:schemeClr val="dk1"/>
              </a:solidFill>
              <a:highlight>
                <a:srgbClr val="FFFFFF"/>
              </a:highlight>
              <a:latin typeface="Montserrat"/>
              <a:ea typeface="Montserrat"/>
              <a:cs typeface="Montserrat"/>
              <a:sym typeface="Montserrat"/>
            </a:endParaRPr>
          </a:p>
        </p:txBody>
      </p:sp>
      <p:pic>
        <p:nvPicPr>
          <p:cNvPr id="161" name="Google Shape;161;g17600996870_0_146"/>
          <p:cNvPicPr preferRelativeResize="0"/>
          <p:nvPr/>
        </p:nvPicPr>
        <p:blipFill>
          <a:blip r:embed="rId3">
            <a:alphaModFix/>
          </a:blip>
          <a:stretch>
            <a:fillRect/>
          </a:stretch>
        </p:blipFill>
        <p:spPr>
          <a:xfrm>
            <a:off x="5034925" y="190000"/>
            <a:ext cx="3094250" cy="2144250"/>
          </a:xfrm>
          <a:prstGeom prst="rect">
            <a:avLst/>
          </a:prstGeom>
          <a:noFill/>
          <a:ln>
            <a:noFill/>
          </a:ln>
        </p:spPr>
      </p:pic>
      <p:pic>
        <p:nvPicPr>
          <p:cNvPr id="162" name="Google Shape;162;g17600996870_0_146"/>
          <p:cNvPicPr preferRelativeResize="0"/>
          <p:nvPr/>
        </p:nvPicPr>
        <p:blipFill>
          <a:blip r:embed="rId4">
            <a:alphaModFix/>
          </a:blip>
          <a:stretch>
            <a:fillRect/>
          </a:stretch>
        </p:blipFill>
        <p:spPr>
          <a:xfrm>
            <a:off x="4508175" y="2450550"/>
            <a:ext cx="4320075" cy="2692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7600996870_0_157"/>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68" name="Google Shape;168;g17600996870_0_157"/>
          <p:cNvSpPr txBox="1"/>
          <p:nvPr/>
        </p:nvSpPr>
        <p:spPr>
          <a:xfrm>
            <a:off x="135700" y="81450"/>
            <a:ext cx="7871400" cy="83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950">
                <a:solidFill>
                  <a:schemeClr val="dk1"/>
                </a:solidFill>
                <a:highlight>
                  <a:srgbClr val="FFFFFF"/>
                </a:highlight>
                <a:latin typeface="Montserrat ExtraBold"/>
                <a:ea typeface="Montserrat ExtraBold"/>
                <a:cs typeface="Montserrat ExtraBold"/>
                <a:sym typeface="Montserrat ExtraBold"/>
              </a:rPr>
              <a:t>Relation between attack type, weapon type and country in a country in span of 1970 to 2017</a:t>
            </a:r>
            <a:endParaRPr sz="1950">
              <a:solidFill>
                <a:schemeClr val="dk1"/>
              </a:solidFill>
              <a:highlight>
                <a:srgbClr val="FFFFFF"/>
              </a:highlight>
              <a:latin typeface="Montserrat ExtraBold"/>
              <a:ea typeface="Montserrat ExtraBold"/>
              <a:cs typeface="Montserrat ExtraBold"/>
              <a:sym typeface="Montserrat ExtraBold"/>
            </a:endParaRPr>
          </a:p>
        </p:txBody>
      </p:sp>
      <p:pic>
        <p:nvPicPr>
          <p:cNvPr id="169" name="Google Shape;169;g17600996870_0_157"/>
          <p:cNvPicPr preferRelativeResize="0"/>
          <p:nvPr/>
        </p:nvPicPr>
        <p:blipFill>
          <a:blip r:embed="rId3">
            <a:alphaModFix/>
          </a:blip>
          <a:stretch>
            <a:fillRect/>
          </a:stretch>
        </p:blipFill>
        <p:spPr>
          <a:xfrm>
            <a:off x="190000" y="1913550"/>
            <a:ext cx="3362325" cy="3077725"/>
          </a:xfrm>
          <a:prstGeom prst="rect">
            <a:avLst/>
          </a:prstGeom>
          <a:noFill/>
          <a:ln>
            <a:noFill/>
          </a:ln>
        </p:spPr>
      </p:pic>
      <p:pic>
        <p:nvPicPr>
          <p:cNvPr id="170" name="Google Shape;170;g17600996870_0_157"/>
          <p:cNvPicPr preferRelativeResize="0"/>
          <p:nvPr/>
        </p:nvPicPr>
        <p:blipFill>
          <a:blip r:embed="rId4">
            <a:alphaModFix/>
          </a:blip>
          <a:stretch>
            <a:fillRect/>
          </a:stretch>
        </p:blipFill>
        <p:spPr>
          <a:xfrm>
            <a:off x="4234225" y="1913550"/>
            <a:ext cx="4594725" cy="3077725"/>
          </a:xfrm>
          <a:prstGeom prst="rect">
            <a:avLst/>
          </a:prstGeom>
          <a:noFill/>
          <a:ln>
            <a:noFill/>
          </a:ln>
        </p:spPr>
      </p:pic>
      <p:sp>
        <p:nvSpPr>
          <p:cNvPr id="171" name="Google Shape;171;g17600996870_0_157"/>
          <p:cNvSpPr txBox="1"/>
          <p:nvPr/>
        </p:nvSpPr>
        <p:spPr>
          <a:xfrm>
            <a:off x="4234225" y="1316400"/>
            <a:ext cx="4261500" cy="554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2. Type of attack mostly practised in a country and region</a:t>
            </a:r>
            <a:endParaRPr b="1" sz="1200">
              <a:solidFill>
                <a:schemeClr val="lt1"/>
              </a:solidFill>
              <a:latin typeface="Montserrat"/>
              <a:ea typeface="Montserrat"/>
              <a:cs typeface="Montserrat"/>
              <a:sym typeface="Montserrat"/>
            </a:endParaRPr>
          </a:p>
        </p:txBody>
      </p:sp>
      <p:sp>
        <p:nvSpPr>
          <p:cNvPr id="172" name="Google Shape;172;g17600996870_0_157"/>
          <p:cNvSpPr txBox="1"/>
          <p:nvPr/>
        </p:nvSpPr>
        <p:spPr>
          <a:xfrm>
            <a:off x="66213" y="1302600"/>
            <a:ext cx="36099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200">
                <a:solidFill>
                  <a:schemeClr val="lt1"/>
                </a:solidFill>
                <a:highlight>
                  <a:srgbClr val="FFFFFE"/>
                </a:highlight>
                <a:latin typeface="Montserrat"/>
                <a:ea typeface="Montserrat"/>
                <a:cs typeface="Montserrat"/>
                <a:sym typeface="Montserrat"/>
              </a:rPr>
              <a:t>1. Type of weapons and type of attack mostly used in most affected countries.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7600996870_0_172"/>
          <p:cNvSpPr txBox="1"/>
          <p:nvPr/>
        </p:nvSpPr>
        <p:spPr>
          <a:xfrm>
            <a:off x="135700" y="81450"/>
            <a:ext cx="5075700" cy="83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lang="en-GB" sz="1950">
                <a:solidFill>
                  <a:schemeClr val="dk1"/>
                </a:solidFill>
                <a:latin typeface="Montserrat ExtraBold"/>
                <a:ea typeface="Montserrat ExtraBold"/>
                <a:cs typeface="Montserrat ExtraBold"/>
                <a:sym typeface="Montserrat ExtraBold"/>
              </a:rPr>
              <a:t>Type of target chosen mostly used for a country and region</a:t>
            </a:r>
            <a:endParaRPr sz="1950">
              <a:solidFill>
                <a:schemeClr val="dk1"/>
              </a:solidFill>
              <a:highlight>
                <a:srgbClr val="FFFFFF"/>
              </a:highlight>
              <a:latin typeface="Montserrat ExtraBold"/>
              <a:ea typeface="Montserrat ExtraBold"/>
              <a:cs typeface="Montserrat ExtraBold"/>
              <a:sym typeface="Montserrat ExtraBold"/>
            </a:endParaRPr>
          </a:p>
        </p:txBody>
      </p:sp>
      <p:pic>
        <p:nvPicPr>
          <p:cNvPr id="178" name="Google Shape;178;g17600996870_0_172"/>
          <p:cNvPicPr preferRelativeResize="0"/>
          <p:nvPr/>
        </p:nvPicPr>
        <p:blipFill>
          <a:blip r:embed="rId3">
            <a:alphaModFix/>
          </a:blip>
          <a:stretch>
            <a:fillRect/>
          </a:stretch>
        </p:blipFill>
        <p:spPr>
          <a:xfrm>
            <a:off x="5655863" y="1085725"/>
            <a:ext cx="2503725" cy="3661100"/>
          </a:xfrm>
          <a:prstGeom prst="rect">
            <a:avLst/>
          </a:prstGeom>
          <a:noFill/>
          <a:ln>
            <a:noFill/>
          </a:ln>
        </p:spPr>
      </p:pic>
      <p:sp>
        <p:nvSpPr>
          <p:cNvPr id="179" name="Google Shape;179;g17600996870_0_172"/>
          <p:cNvSpPr txBox="1"/>
          <p:nvPr/>
        </p:nvSpPr>
        <p:spPr>
          <a:xfrm>
            <a:off x="5469225" y="461850"/>
            <a:ext cx="28770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1050">
                <a:solidFill>
                  <a:schemeClr val="lt1"/>
                </a:solidFill>
                <a:highlight>
                  <a:srgbClr val="FFFFFE"/>
                </a:highlight>
                <a:latin typeface="Montserrat"/>
                <a:ea typeface="Montserrat"/>
                <a:cs typeface="Montserrat"/>
                <a:sym typeface="Montserrat"/>
              </a:rPr>
              <a:t>Type of target chosen mostly used in specific country and region</a:t>
            </a:r>
            <a:endParaRPr b="1">
              <a:solidFill>
                <a:schemeClr val="lt1"/>
              </a:solidFill>
              <a:latin typeface="Montserrat"/>
              <a:ea typeface="Montserrat"/>
              <a:cs typeface="Montserrat"/>
              <a:sym typeface="Montserrat"/>
            </a:endParaRPr>
          </a:p>
        </p:txBody>
      </p:sp>
      <p:sp>
        <p:nvSpPr>
          <p:cNvPr id="180" name="Google Shape;180;g17600996870_0_172"/>
          <p:cNvSpPr txBox="1"/>
          <p:nvPr/>
        </p:nvSpPr>
        <p:spPr>
          <a:xfrm>
            <a:off x="380000" y="1194275"/>
            <a:ext cx="4191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This analysis shows relation between type of target, country name and region name.</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This table shows type of target and corresponding country name, region name  in which that specific target is mostly used.</a:t>
            </a:r>
            <a:endParaRPr b="1">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7600996870_0_186"/>
          <p:cNvSpPr txBox="1"/>
          <p:nvPr/>
        </p:nvSpPr>
        <p:spPr>
          <a:xfrm>
            <a:off x="135700" y="81450"/>
            <a:ext cx="5075700" cy="153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lang="en-GB" sz="1950">
                <a:solidFill>
                  <a:schemeClr val="dk1"/>
                </a:solidFill>
                <a:latin typeface="Montserrat ExtraBold"/>
                <a:ea typeface="Montserrat ExtraBold"/>
                <a:cs typeface="Montserrat ExtraBold"/>
                <a:sym typeface="Montserrat ExtraBold"/>
              </a:rPr>
              <a:t>Type of weapon mostly used for specific country</a:t>
            </a:r>
            <a:endParaRPr sz="1950">
              <a:solidFill>
                <a:schemeClr val="dk1"/>
              </a:solidFill>
              <a:latin typeface="Montserrat ExtraBold"/>
              <a:ea typeface="Montserrat ExtraBold"/>
              <a:cs typeface="Montserrat ExtraBold"/>
              <a:sym typeface="Montserrat ExtraBold"/>
            </a:endParaRPr>
          </a:p>
          <a:p>
            <a:pPr indent="0" lvl="0" marL="0" rtl="0" algn="l">
              <a:lnSpc>
                <a:spcPct val="115000"/>
              </a:lnSpc>
              <a:spcBef>
                <a:spcPts val="2400"/>
              </a:spcBef>
              <a:spcAft>
                <a:spcPts val="600"/>
              </a:spcAft>
              <a:buNone/>
            </a:pPr>
            <a:r>
              <a:t/>
            </a:r>
            <a:endParaRPr b="1" sz="2300">
              <a:solidFill>
                <a:schemeClr val="dk1"/>
              </a:solidFill>
            </a:endParaRPr>
          </a:p>
        </p:txBody>
      </p:sp>
      <p:sp>
        <p:nvSpPr>
          <p:cNvPr id="186" name="Google Shape;186;g17600996870_0_186"/>
          <p:cNvSpPr txBox="1"/>
          <p:nvPr/>
        </p:nvSpPr>
        <p:spPr>
          <a:xfrm>
            <a:off x="5469225" y="461850"/>
            <a:ext cx="2877000" cy="1098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1200">
                <a:solidFill>
                  <a:schemeClr val="lt1"/>
                </a:solidFill>
                <a:highlight>
                  <a:srgbClr val="FFFFFE"/>
                </a:highlight>
                <a:latin typeface="Montserrat"/>
                <a:ea typeface="Montserrat"/>
                <a:cs typeface="Montserrat"/>
                <a:sym typeface="Montserrat"/>
              </a:rPr>
              <a:t>Type of weapon chosen mostly used for specific country and region</a:t>
            </a:r>
            <a:endParaRPr b="1" sz="12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050">
              <a:solidFill>
                <a:schemeClr val="lt1"/>
              </a:solidFill>
              <a:highlight>
                <a:srgbClr val="FFFFFE"/>
              </a:highlight>
              <a:latin typeface="Montserrat"/>
              <a:ea typeface="Montserrat"/>
              <a:cs typeface="Montserrat"/>
              <a:sym typeface="Montserrat"/>
            </a:endParaRPr>
          </a:p>
        </p:txBody>
      </p:sp>
      <p:sp>
        <p:nvSpPr>
          <p:cNvPr id="187" name="Google Shape;187;g17600996870_0_186"/>
          <p:cNvSpPr txBox="1"/>
          <p:nvPr/>
        </p:nvSpPr>
        <p:spPr>
          <a:xfrm>
            <a:off x="380000" y="1194275"/>
            <a:ext cx="4191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This analysis shows relation </a:t>
            </a:r>
            <a:r>
              <a:rPr b="1" lang="en-GB" sz="1200">
                <a:solidFill>
                  <a:schemeClr val="lt1"/>
                </a:solidFill>
                <a:latin typeface="Montserrat"/>
                <a:ea typeface="Montserrat"/>
                <a:cs typeface="Montserrat"/>
                <a:sym typeface="Montserrat"/>
              </a:rPr>
              <a:t>between</a:t>
            </a:r>
            <a:r>
              <a:rPr b="1" lang="en-GB" sz="1200">
                <a:solidFill>
                  <a:schemeClr val="lt1"/>
                </a:solidFill>
                <a:latin typeface="Montserrat"/>
                <a:ea typeface="Montserrat"/>
                <a:cs typeface="Montserrat"/>
                <a:sym typeface="Montserrat"/>
              </a:rPr>
              <a:t> weapon type,country name and region name.</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This table shows type of weapon and corresponding country name, region name  in which that specific weapon is mostly used.</a:t>
            </a:r>
            <a:endParaRPr b="1" sz="1200">
              <a:solidFill>
                <a:schemeClr val="lt1"/>
              </a:solidFill>
              <a:latin typeface="Montserrat"/>
              <a:ea typeface="Montserrat"/>
              <a:cs typeface="Montserrat"/>
              <a:sym typeface="Montserrat"/>
            </a:endParaRPr>
          </a:p>
        </p:txBody>
      </p:sp>
      <p:pic>
        <p:nvPicPr>
          <p:cNvPr id="188" name="Google Shape;188;g17600996870_0_186"/>
          <p:cNvPicPr preferRelativeResize="0"/>
          <p:nvPr/>
        </p:nvPicPr>
        <p:blipFill>
          <a:blip r:embed="rId3">
            <a:alphaModFix/>
          </a:blip>
          <a:stretch>
            <a:fillRect/>
          </a:stretch>
        </p:blipFill>
        <p:spPr>
          <a:xfrm>
            <a:off x="4953500" y="1465700"/>
            <a:ext cx="4038099" cy="336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315750" y="732850"/>
            <a:ext cx="8512500" cy="1017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14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2000">
              <a:highlight>
                <a:schemeClr val="dk2"/>
              </a:highlight>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2000">
              <a:highlight>
                <a:schemeClr val="dk2"/>
              </a:highlight>
              <a:latin typeface="Montserrat"/>
              <a:ea typeface="Montserrat"/>
              <a:cs typeface="Montserrat"/>
              <a:sym typeface="Montserrat"/>
            </a:endParaRPr>
          </a:p>
          <a:p>
            <a:pPr indent="0" lvl="0" marL="0" rtl="0" algn="l">
              <a:lnSpc>
                <a:spcPct val="100000"/>
              </a:lnSpc>
              <a:spcBef>
                <a:spcPts val="0"/>
              </a:spcBef>
              <a:spcAft>
                <a:spcPts val="0"/>
              </a:spcAft>
              <a:buSzPts val="5200"/>
              <a:buNone/>
            </a:pPr>
            <a:r>
              <a:rPr lang="en-GB" sz="1950">
                <a:highlight>
                  <a:schemeClr val="dk2"/>
                </a:highlight>
                <a:latin typeface="Montserrat ExtraBold"/>
                <a:ea typeface="Montserrat ExtraBold"/>
                <a:cs typeface="Montserrat ExtraBold"/>
                <a:sym typeface="Montserrat ExtraBold"/>
              </a:rPr>
              <a:t>Aim : </a:t>
            </a:r>
            <a:r>
              <a:rPr lang="en-GB" sz="1950" u="sng">
                <a:highlight>
                  <a:schemeClr val="dk2"/>
                </a:highlight>
                <a:latin typeface="Montserrat ExtraBold"/>
                <a:ea typeface="Montserrat ExtraBold"/>
                <a:cs typeface="Montserrat ExtraBold"/>
                <a:sym typeface="Montserrat ExtraBold"/>
              </a:rPr>
              <a:t>Explore and analyze the data to discover key findings pertaining to terrorist activities</a:t>
            </a:r>
            <a:endParaRPr sz="1950" u="sng">
              <a:highlight>
                <a:schemeClr val="dk2"/>
              </a:highlight>
              <a:latin typeface="Montserrat ExtraBold"/>
              <a:ea typeface="Montserrat ExtraBold"/>
              <a:cs typeface="Montserrat ExtraBold"/>
              <a:sym typeface="Montserrat ExtraBold"/>
            </a:endParaRPr>
          </a:p>
          <a:p>
            <a:pPr indent="0" lvl="0" marL="0" rtl="0" algn="l">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1" name="Google Shape;61;p2"/>
          <p:cNvSpPr txBox="1"/>
          <p:nvPr/>
        </p:nvSpPr>
        <p:spPr>
          <a:xfrm>
            <a:off x="461425" y="1682825"/>
            <a:ext cx="7695000" cy="36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GB" sz="1300">
                <a:solidFill>
                  <a:schemeClr val="accent2"/>
                </a:solidFill>
                <a:highlight>
                  <a:srgbClr val="FFFFFF"/>
                </a:highlight>
                <a:latin typeface="Roboto"/>
                <a:ea typeface="Roboto"/>
                <a:cs typeface="Roboto"/>
                <a:sym typeface="Roboto"/>
              </a:rPr>
              <a:t>To understand the pattern of terrorist activities we performed analysis in the following manner:</a:t>
            </a:r>
            <a:endParaRPr sz="1300">
              <a:solidFill>
                <a:schemeClr val="accent2"/>
              </a:solidFill>
              <a:highlight>
                <a:srgbClr val="FFFFFF"/>
              </a:highlight>
              <a:latin typeface="Roboto"/>
              <a:ea typeface="Roboto"/>
              <a:cs typeface="Roboto"/>
              <a:sym typeface="Roboto"/>
            </a:endParaRPr>
          </a:p>
          <a:p>
            <a:pPr indent="-311150" lvl="0" marL="457200" rtl="0" algn="l">
              <a:lnSpc>
                <a:spcPct val="115000"/>
              </a:lnSpc>
              <a:spcBef>
                <a:spcPts val="600"/>
              </a:spcBef>
              <a:spcAft>
                <a:spcPts val="0"/>
              </a:spcAft>
              <a:buClr>
                <a:schemeClr val="accent2"/>
              </a:buClr>
              <a:buSzPts val="1300"/>
              <a:buFont typeface="Roboto"/>
              <a:buAutoNum type="arabicPeriod"/>
            </a:pPr>
            <a:r>
              <a:rPr b="1" lang="en-GB" sz="1300">
                <a:solidFill>
                  <a:schemeClr val="accent2"/>
                </a:solidFill>
                <a:highlight>
                  <a:srgbClr val="FFFFFF"/>
                </a:highlight>
                <a:latin typeface="Roboto"/>
                <a:ea typeface="Roboto"/>
                <a:cs typeface="Roboto"/>
                <a:sym typeface="Roboto"/>
              </a:rPr>
              <a:t>Data Importing</a:t>
            </a:r>
            <a:r>
              <a:rPr lang="en-GB" sz="1300">
                <a:solidFill>
                  <a:schemeClr val="accent2"/>
                </a:solidFill>
                <a:highlight>
                  <a:srgbClr val="FFFFFF"/>
                </a:highlight>
                <a:latin typeface="Roboto"/>
                <a:ea typeface="Roboto"/>
                <a:cs typeface="Roboto"/>
                <a:sym typeface="Roboto"/>
              </a:rPr>
              <a:t> : Importing the data into the dataframe.</a:t>
            </a:r>
            <a:endParaRPr sz="1300">
              <a:solidFill>
                <a:schemeClr val="accent2"/>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chemeClr val="accent2"/>
              </a:buClr>
              <a:buSzPts val="1300"/>
              <a:buFont typeface="Roboto"/>
              <a:buAutoNum type="arabicPeriod"/>
            </a:pPr>
            <a:r>
              <a:rPr b="1" lang="en-GB" sz="1300">
                <a:solidFill>
                  <a:schemeClr val="accent2"/>
                </a:solidFill>
                <a:highlight>
                  <a:srgbClr val="FFFFFF"/>
                </a:highlight>
                <a:latin typeface="Roboto"/>
                <a:ea typeface="Roboto"/>
                <a:cs typeface="Roboto"/>
                <a:sym typeface="Roboto"/>
              </a:rPr>
              <a:t>Understanding the problem</a:t>
            </a:r>
            <a:r>
              <a:rPr lang="en-GB" sz="1300">
                <a:solidFill>
                  <a:schemeClr val="accent2"/>
                </a:solidFill>
                <a:highlight>
                  <a:srgbClr val="FFFFFF"/>
                </a:highlight>
                <a:latin typeface="Roboto"/>
                <a:ea typeface="Roboto"/>
                <a:cs typeface="Roboto"/>
                <a:sym typeface="Roboto"/>
              </a:rPr>
              <a:t> : We will explore and analysis the data to understand the pattern of terrorist attacks.</a:t>
            </a:r>
            <a:endParaRPr sz="1300">
              <a:solidFill>
                <a:schemeClr val="accent2"/>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chemeClr val="accent2"/>
              </a:buClr>
              <a:buSzPts val="1300"/>
              <a:buFont typeface="Roboto"/>
              <a:buAutoNum type="arabicPeriod"/>
            </a:pPr>
            <a:r>
              <a:rPr b="1" lang="en-GB" sz="1300">
                <a:solidFill>
                  <a:schemeClr val="accent2"/>
                </a:solidFill>
                <a:highlight>
                  <a:srgbClr val="FFFFFF"/>
                </a:highlight>
                <a:latin typeface="Roboto"/>
                <a:ea typeface="Roboto"/>
                <a:cs typeface="Roboto"/>
                <a:sym typeface="Roboto"/>
              </a:rPr>
              <a:t>Cleaning the data</a:t>
            </a:r>
            <a:r>
              <a:rPr lang="en-GB" sz="1300">
                <a:solidFill>
                  <a:schemeClr val="accent2"/>
                </a:solidFill>
                <a:highlight>
                  <a:srgbClr val="FFFFFF"/>
                </a:highlight>
                <a:latin typeface="Roboto"/>
                <a:ea typeface="Roboto"/>
                <a:cs typeface="Roboto"/>
                <a:sym typeface="Roboto"/>
              </a:rPr>
              <a:t> : Removing duplicates, null/nan values.</a:t>
            </a:r>
            <a:endParaRPr sz="1300">
              <a:solidFill>
                <a:schemeClr val="accent2"/>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chemeClr val="accent2"/>
              </a:buClr>
              <a:buSzPts val="1300"/>
              <a:buFont typeface="Roboto"/>
              <a:buAutoNum type="arabicPeriod"/>
            </a:pPr>
            <a:r>
              <a:rPr b="1" lang="en-GB" sz="1300">
                <a:solidFill>
                  <a:schemeClr val="accent2"/>
                </a:solidFill>
                <a:highlight>
                  <a:srgbClr val="FFFFFF"/>
                </a:highlight>
                <a:latin typeface="Roboto"/>
                <a:ea typeface="Roboto"/>
                <a:cs typeface="Roboto"/>
                <a:sym typeface="Roboto"/>
              </a:rPr>
              <a:t>Feature engineering</a:t>
            </a:r>
            <a:r>
              <a:rPr lang="en-GB" sz="1300">
                <a:solidFill>
                  <a:schemeClr val="accent2"/>
                </a:solidFill>
                <a:highlight>
                  <a:srgbClr val="FFFFFF"/>
                </a:highlight>
                <a:latin typeface="Roboto"/>
                <a:ea typeface="Roboto"/>
                <a:cs typeface="Roboto"/>
                <a:sym typeface="Roboto"/>
              </a:rPr>
              <a:t> : Removing,combining or creating features wherever </a:t>
            </a:r>
            <a:r>
              <a:rPr lang="en-GB" sz="1300">
                <a:solidFill>
                  <a:schemeClr val="accent2"/>
                </a:solidFill>
                <a:highlight>
                  <a:srgbClr val="FFFFFF"/>
                </a:highlight>
                <a:latin typeface="Roboto"/>
                <a:ea typeface="Roboto"/>
                <a:cs typeface="Roboto"/>
                <a:sym typeface="Roboto"/>
              </a:rPr>
              <a:t>necessary</a:t>
            </a:r>
            <a:r>
              <a:rPr lang="en-GB" sz="1300">
                <a:solidFill>
                  <a:schemeClr val="accent2"/>
                </a:solidFill>
                <a:highlight>
                  <a:srgbClr val="FFFFFF"/>
                </a:highlight>
                <a:latin typeface="Roboto"/>
                <a:ea typeface="Roboto"/>
                <a:cs typeface="Roboto"/>
                <a:sym typeface="Roboto"/>
              </a:rPr>
              <a:t>.</a:t>
            </a:r>
            <a:endParaRPr sz="1300">
              <a:solidFill>
                <a:schemeClr val="accent2"/>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chemeClr val="accent2"/>
              </a:buClr>
              <a:buSzPts val="1300"/>
              <a:buFont typeface="Roboto"/>
              <a:buAutoNum type="arabicPeriod"/>
            </a:pPr>
            <a:r>
              <a:rPr b="1" lang="en-GB" sz="1300">
                <a:solidFill>
                  <a:schemeClr val="accent2"/>
                </a:solidFill>
                <a:highlight>
                  <a:srgbClr val="FFFFFF"/>
                </a:highlight>
                <a:latin typeface="Roboto"/>
                <a:ea typeface="Roboto"/>
                <a:cs typeface="Roboto"/>
                <a:sym typeface="Roboto"/>
              </a:rPr>
              <a:t>Identifying features</a:t>
            </a:r>
            <a:r>
              <a:rPr lang="en-GB" sz="1300">
                <a:solidFill>
                  <a:schemeClr val="accent2"/>
                </a:solidFill>
                <a:highlight>
                  <a:srgbClr val="FFFFFF"/>
                </a:highlight>
                <a:latin typeface="Roboto"/>
                <a:ea typeface="Roboto"/>
                <a:cs typeface="Roboto"/>
                <a:sym typeface="Roboto"/>
              </a:rPr>
              <a:t>: Identifying numerical and categorical variable.</a:t>
            </a:r>
            <a:endParaRPr sz="1300">
              <a:solidFill>
                <a:schemeClr val="accent2"/>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chemeClr val="accent2"/>
              </a:buClr>
              <a:buSzPts val="1300"/>
              <a:buFont typeface="Roboto"/>
              <a:buAutoNum type="arabicPeriod"/>
            </a:pPr>
            <a:r>
              <a:rPr b="1" lang="en-GB" sz="1300">
                <a:solidFill>
                  <a:schemeClr val="accent2"/>
                </a:solidFill>
                <a:highlight>
                  <a:srgbClr val="FFFFFF"/>
                </a:highlight>
                <a:latin typeface="Roboto"/>
                <a:ea typeface="Roboto"/>
                <a:cs typeface="Roboto"/>
                <a:sym typeface="Roboto"/>
              </a:rPr>
              <a:t>Univariate analysis</a:t>
            </a:r>
            <a:r>
              <a:rPr lang="en-GB" sz="1300">
                <a:solidFill>
                  <a:schemeClr val="accent2"/>
                </a:solidFill>
                <a:highlight>
                  <a:srgbClr val="FFFFFF"/>
                </a:highlight>
                <a:latin typeface="Roboto"/>
                <a:ea typeface="Roboto"/>
                <a:cs typeface="Roboto"/>
                <a:sym typeface="Roboto"/>
              </a:rPr>
              <a:t> : Analysing each feature individually, identifying distribution and trend in data.</a:t>
            </a:r>
            <a:endParaRPr sz="1300">
              <a:solidFill>
                <a:schemeClr val="accent2"/>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chemeClr val="accent2"/>
              </a:buClr>
              <a:buSzPts val="1300"/>
              <a:buFont typeface="Roboto"/>
              <a:buAutoNum type="arabicPeriod"/>
            </a:pPr>
            <a:r>
              <a:rPr b="1" lang="en-GB" sz="1300">
                <a:solidFill>
                  <a:schemeClr val="accent2"/>
                </a:solidFill>
                <a:highlight>
                  <a:srgbClr val="FFFFFF"/>
                </a:highlight>
                <a:latin typeface="Roboto"/>
                <a:ea typeface="Roboto"/>
                <a:cs typeface="Roboto"/>
                <a:sym typeface="Roboto"/>
              </a:rPr>
              <a:t>Multivariate analysis</a:t>
            </a:r>
            <a:r>
              <a:rPr lang="en-GB" sz="1300">
                <a:solidFill>
                  <a:schemeClr val="accent2"/>
                </a:solidFill>
                <a:highlight>
                  <a:srgbClr val="FFFFFF"/>
                </a:highlight>
                <a:latin typeface="Roboto"/>
                <a:ea typeface="Roboto"/>
                <a:cs typeface="Roboto"/>
                <a:sym typeface="Roboto"/>
              </a:rPr>
              <a:t> : Analysing two or more features together and identifying relationship,trend etc.</a:t>
            </a:r>
            <a:endParaRPr sz="1300">
              <a:solidFill>
                <a:schemeClr val="accent2"/>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chemeClr val="accent2"/>
              </a:buClr>
              <a:buSzPts val="1300"/>
              <a:buFont typeface="Roboto"/>
              <a:buAutoNum type="arabicPeriod"/>
            </a:pPr>
            <a:r>
              <a:rPr b="1" lang="en-GB" sz="1300">
                <a:solidFill>
                  <a:schemeClr val="accent2"/>
                </a:solidFill>
                <a:highlight>
                  <a:srgbClr val="FFFFFF"/>
                </a:highlight>
                <a:latin typeface="Roboto"/>
                <a:ea typeface="Roboto"/>
                <a:cs typeface="Roboto"/>
                <a:sym typeface="Roboto"/>
              </a:rPr>
              <a:t>Conclusion</a:t>
            </a:r>
            <a:r>
              <a:rPr lang="en-GB" sz="1300">
                <a:solidFill>
                  <a:schemeClr val="accent2"/>
                </a:solidFill>
                <a:highlight>
                  <a:srgbClr val="FFFFFF"/>
                </a:highlight>
                <a:latin typeface="Roboto"/>
                <a:ea typeface="Roboto"/>
                <a:cs typeface="Roboto"/>
                <a:sym typeface="Roboto"/>
              </a:rPr>
              <a:t> : </a:t>
            </a:r>
            <a:r>
              <a:rPr lang="en-GB" sz="1300">
                <a:solidFill>
                  <a:schemeClr val="accent2"/>
                </a:solidFill>
                <a:highlight>
                  <a:srgbClr val="FFFFFF"/>
                </a:highlight>
                <a:latin typeface="Roboto"/>
                <a:ea typeface="Roboto"/>
                <a:cs typeface="Roboto"/>
                <a:sym typeface="Roboto"/>
              </a:rPr>
              <a:t>Identifying</a:t>
            </a:r>
            <a:r>
              <a:rPr lang="en-GB" sz="1300">
                <a:solidFill>
                  <a:schemeClr val="accent2"/>
                </a:solidFill>
                <a:highlight>
                  <a:srgbClr val="FFFFFF"/>
                </a:highlight>
                <a:latin typeface="Roboto"/>
                <a:ea typeface="Roboto"/>
                <a:cs typeface="Roboto"/>
                <a:sym typeface="Roboto"/>
              </a:rPr>
              <a:t> the important patterns and find possible solutions.</a:t>
            </a:r>
            <a:br>
              <a:rPr lang="en-GB" sz="1300">
                <a:solidFill>
                  <a:schemeClr val="accent2"/>
                </a:solidFill>
                <a:highlight>
                  <a:srgbClr val="FFFFFF"/>
                </a:highlight>
                <a:latin typeface="Roboto"/>
                <a:ea typeface="Roboto"/>
                <a:cs typeface="Roboto"/>
                <a:sym typeface="Roboto"/>
              </a:rPr>
            </a:br>
            <a:endParaRPr sz="13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7600996870_0_196"/>
          <p:cNvSpPr txBox="1"/>
          <p:nvPr/>
        </p:nvSpPr>
        <p:spPr>
          <a:xfrm>
            <a:off x="135700" y="81450"/>
            <a:ext cx="5075700" cy="219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lang="en-GB" sz="1950">
                <a:solidFill>
                  <a:schemeClr val="dk1"/>
                </a:solidFill>
                <a:latin typeface="Montserrat ExtraBold"/>
                <a:ea typeface="Montserrat ExtraBold"/>
                <a:cs typeface="Montserrat ExtraBold"/>
                <a:sym typeface="Montserrat ExtraBold"/>
              </a:rPr>
              <a:t>Type of attack mostly used for specific city and country</a:t>
            </a:r>
            <a:endParaRPr sz="1950">
              <a:solidFill>
                <a:schemeClr val="dk1"/>
              </a:solidFill>
              <a:latin typeface="Montserrat ExtraBold"/>
              <a:ea typeface="Montserrat ExtraBold"/>
              <a:cs typeface="Montserrat ExtraBold"/>
              <a:sym typeface="Montserrat ExtraBold"/>
            </a:endParaRPr>
          </a:p>
          <a:p>
            <a:pPr indent="0" lvl="0" marL="0" rtl="0" algn="l">
              <a:lnSpc>
                <a:spcPct val="115000"/>
              </a:lnSpc>
              <a:spcBef>
                <a:spcPts val="2400"/>
              </a:spcBef>
              <a:spcAft>
                <a:spcPts val="0"/>
              </a:spcAft>
              <a:buNone/>
            </a:pPr>
            <a:r>
              <a:t/>
            </a:r>
            <a:endParaRPr b="1" sz="1950">
              <a:solidFill>
                <a:schemeClr val="dk1"/>
              </a:solidFill>
              <a:latin typeface="Montserrat"/>
              <a:ea typeface="Montserrat"/>
              <a:cs typeface="Montserrat"/>
              <a:sym typeface="Montserrat"/>
            </a:endParaRPr>
          </a:p>
          <a:p>
            <a:pPr indent="0" lvl="0" marL="0" rtl="0" algn="l">
              <a:lnSpc>
                <a:spcPct val="115000"/>
              </a:lnSpc>
              <a:spcBef>
                <a:spcPts val="2400"/>
              </a:spcBef>
              <a:spcAft>
                <a:spcPts val="600"/>
              </a:spcAft>
              <a:buNone/>
            </a:pPr>
            <a:r>
              <a:t/>
            </a:r>
            <a:endParaRPr b="1" sz="2300">
              <a:solidFill>
                <a:schemeClr val="dk1"/>
              </a:solidFill>
            </a:endParaRPr>
          </a:p>
        </p:txBody>
      </p:sp>
      <p:sp>
        <p:nvSpPr>
          <p:cNvPr id="194" name="Google Shape;194;g17600996870_0_196"/>
          <p:cNvSpPr txBox="1"/>
          <p:nvPr/>
        </p:nvSpPr>
        <p:spPr>
          <a:xfrm>
            <a:off x="5469225" y="461850"/>
            <a:ext cx="2877000" cy="1056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1100">
                <a:solidFill>
                  <a:schemeClr val="lt1"/>
                </a:solidFill>
                <a:highlight>
                  <a:srgbClr val="FFFFFE"/>
                </a:highlight>
                <a:latin typeface="Montserrat"/>
                <a:ea typeface="Montserrat"/>
                <a:cs typeface="Montserrat"/>
                <a:sym typeface="Montserrat"/>
              </a:rPr>
              <a:t>Type of attack chosen mostly used in specific city and region name</a:t>
            </a:r>
            <a:endParaRPr b="1" sz="11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2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050">
              <a:solidFill>
                <a:schemeClr val="lt1"/>
              </a:solidFill>
              <a:highlight>
                <a:srgbClr val="FFFFFE"/>
              </a:highlight>
              <a:latin typeface="Montserrat"/>
              <a:ea typeface="Montserrat"/>
              <a:cs typeface="Montserrat"/>
              <a:sym typeface="Montserrat"/>
            </a:endParaRPr>
          </a:p>
        </p:txBody>
      </p:sp>
      <p:sp>
        <p:nvSpPr>
          <p:cNvPr id="195" name="Google Shape;195;g17600996870_0_196"/>
          <p:cNvSpPr txBox="1"/>
          <p:nvPr/>
        </p:nvSpPr>
        <p:spPr>
          <a:xfrm>
            <a:off x="380000" y="1194275"/>
            <a:ext cx="4191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This analysis shows relation between type of attack, city and region name.</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This table shows type of attack and corresponding city, region name  in which that specific attack is mostly performed.</a:t>
            </a:r>
            <a:endParaRPr b="1" sz="1200">
              <a:solidFill>
                <a:schemeClr val="lt1"/>
              </a:solidFill>
              <a:latin typeface="Montserrat"/>
              <a:ea typeface="Montserrat"/>
              <a:cs typeface="Montserrat"/>
              <a:sym typeface="Montserrat"/>
            </a:endParaRPr>
          </a:p>
        </p:txBody>
      </p:sp>
      <p:pic>
        <p:nvPicPr>
          <p:cNvPr id="196" name="Google Shape;196;g17600996870_0_196"/>
          <p:cNvPicPr preferRelativeResize="0"/>
          <p:nvPr/>
        </p:nvPicPr>
        <p:blipFill>
          <a:blip r:embed="rId3">
            <a:alphaModFix/>
          </a:blip>
          <a:stretch>
            <a:fillRect/>
          </a:stretch>
        </p:blipFill>
        <p:spPr>
          <a:xfrm>
            <a:off x="5102775" y="1302850"/>
            <a:ext cx="3888825" cy="3297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7600996870_0_206"/>
          <p:cNvSpPr txBox="1"/>
          <p:nvPr/>
        </p:nvSpPr>
        <p:spPr>
          <a:xfrm>
            <a:off x="135700" y="81450"/>
            <a:ext cx="5075700" cy="325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lang="en-GB" sz="1950">
                <a:solidFill>
                  <a:schemeClr val="dk1"/>
                </a:solidFill>
                <a:latin typeface="Montserrat ExtraBold"/>
                <a:ea typeface="Montserrat ExtraBold"/>
                <a:cs typeface="Montserrat ExtraBold"/>
                <a:sym typeface="Montserrat ExtraBold"/>
              </a:rPr>
              <a:t>Relationship between wounded,killed and affected people across span of 1970 to 2017</a:t>
            </a:r>
            <a:endParaRPr sz="1950">
              <a:solidFill>
                <a:schemeClr val="dk1"/>
              </a:solidFill>
              <a:latin typeface="Montserrat ExtraBold"/>
              <a:ea typeface="Montserrat ExtraBold"/>
              <a:cs typeface="Montserrat ExtraBold"/>
              <a:sym typeface="Montserrat ExtraBold"/>
            </a:endParaRPr>
          </a:p>
          <a:p>
            <a:pPr indent="0" lvl="0" marL="0" rtl="0" algn="l">
              <a:lnSpc>
                <a:spcPct val="115000"/>
              </a:lnSpc>
              <a:spcBef>
                <a:spcPts val="2400"/>
              </a:spcBef>
              <a:spcAft>
                <a:spcPts val="0"/>
              </a:spcAft>
              <a:buNone/>
            </a:pPr>
            <a:r>
              <a:t/>
            </a:r>
            <a:endParaRPr b="1" sz="2300">
              <a:solidFill>
                <a:schemeClr val="dk1"/>
              </a:solidFill>
              <a:latin typeface="Montserrat"/>
              <a:ea typeface="Montserrat"/>
              <a:cs typeface="Montserrat"/>
              <a:sym typeface="Montserrat"/>
            </a:endParaRPr>
          </a:p>
          <a:p>
            <a:pPr indent="0" lvl="0" marL="0" rtl="0" algn="l">
              <a:lnSpc>
                <a:spcPct val="115000"/>
              </a:lnSpc>
              <a:spcBef>
                <a:spcPts val="2400"/>
              </a:spcBef>
              <a:spcAft>
                <a:spcPts val="0"/>
              </a:spcAft>
              <a:buNone/>
            </a:pPr>
            <a:r>
              <a:t/>
            </a:r>
            <a:endParaRPr b="1" sz="1950">
              <a:solidFill>
                <a:schemeClr val="dk1"/>
              </a:solidFill>
              <a:latin typeface="Montserrat"/>
              <a:ea typeface="Montserrat"/>
              <a:cs typeface="Montserrat"/>
              <a:sym typeface="Montserrat"/>
            </a:endParaRPr>
          </a:p>
          <a:p>
            <a:pPr indent="0" lvl="0" marL="0" rtl="0" algn="l">
              <a:lnSpc>
                <a:spcPct val="115000"/>
              </a:lnSpc>
              <a:spcBef>
                <a:spcPts val="2400"/>
              </a:spcBef>
              <a:spcAft>
                <a:spcPts val="600"/>
              </a:spcAft>
              <a:buNone/>
            </a:pPr>
            <a:r>
              <a:t/>
            </a:r>
            <a:endParaRPr b="1" sz="2300">
              <a:solidFill>
                <a:schemeClr val="dk1"/>
              </a:solidFill>
            </a:endParaRPr>
          </a:p>
        </p:txBody>
      </p:sp>
      <p:sp>
        <p:nvSpPr>
          <p:cNvPr id="202" name="Google Shape;202;g17600996870_0_206"/>
          <p:cNvSpPr txBox="1"/>
          <p:nvPr/>
        </p:nvSpPr>
        <p:spPr>
          <a:xfrm>
            <a:off x="5211400" y="233450"/>
            <a:ext cx="2877000" cy="1829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1200">
                <a:solidFill>
                  <a:schemeClr val="lt1"/>
                </a:solidFill>
                <a:highlight>
                  <a:srgbClr val="FFFFFE"/>
                </a:highlight>
                <a:latin typeface="Montserrat"/>
                <a:ea typeface="Montserrat"/>
                <a:cs typeface="Montserrat"/>
                <a:sym typeface="Montserrat"/>
              </a:rPr>
              <a:t>Relationship between wounded,killed and affected people across span of 1970 to 2017</a:t>
            </a:r>
            <a:endParaRPr b="1" sz="12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1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2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050">
              <a:solidFill>
                <a:schemeClr val="lt1"/>
              </a:solidFill>
              <a:highlight>
                <a:srgbClr val="FFFFFE"/>
              </a:highlight>
              <a:latin typeface="Montserrat"/>
              <a:ea typeface="Montserrat"/>
              <a:cs typeface="Montserrat"/>
              <a:sym typeface="Montserrat"/>
            </a:endParaRPr>
          </a:p>
        </p:txBody>
      </p:sp>
      <p:sp>
        <p:nvSpPr>
          <p:cNvPr id="203" name="Google Shape;203;g17600996870_0_206"/>
          <p:cNvSpPr txBox="1"/>
          <p:nvPr/>
        </p:nvSpPr>
        <p:spPr>
          <a:xfrm>
            <a:off x="203550" y="1533575"/>
            <a:ext cx="41919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This analysis shows relationship between </a:t>
            </a:r>
            <a:r>
              <a:rPr b="1" lang="en-GB" sz="1200">
                <a:solidFill>
                  <a:schemeClr val="lt1"/>
                </a:solidFill>
                <a:latin typeface="Montserrat"/>
                <a:ea typeface="Montserrat"/>
                <a:cs typeface="Montserrat"/>
                <a:sym typeface="Montserrat"/>
              </a:rPr>
              <a:t>wounded,killed and affected people across span of 1970 to 2017.</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No of people killed, no of people wounded and no of people affected all show positive trend in overall growth.</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After 2012 no of people affected are drastically increased.</a:t>
            </a:r>
            <a:endParaRPr b="1" sz="1200">
              <a:solidFill>
                <a:schemeClr val="lt1"/>
              </a:solidFill>
              <a:latin typeface="Montserrat"/>
              <a:ea typeface="Montserrat"/>
              <a:cs typeface="Montserrat"/>
              <a:sym typeface="Montserrat"/>
            </a:endParaRPr>
          </a:p>
        </p:txBody>
      </p:sp>
      <p:pic>
        <p:nvPicPr>
          <p:cNvPr id="204" name="Google Shape;204;g17600996870_0_206"/>
          <p:cNvPicPr preferRelativeResize="0"/>
          <p:nvPr/>
        </p:nvPicPr>
        <p:blipFill>
          <a:blip r:embed="rId3">
            <a:alphaModFix/>
          </a:blip>
          <a:stretch>
            <a:fillRect/>
          </a:stretch>
        </p:blipFill>
        <p:spPr>
          <a:xfrm>
            <a:off x="4793800" y="1289275"/>
            <a:ext cx="4191900" cy="3501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7600996870_0_216"/>
          <p:cNvSpPr txBox="1"/>
          <p:nvPr/>
        </p:nvSpPr>
        <p:spPr>
          <a:xfrm>
            <a:off x="203550" y="1533575"/>
            <a:ext cx="419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p:txBody>
      </p:sp>
      <p:sp>
        <p:nvSpPr>
          <p:cNvPr id="210" name="Google Shape;210;g17600996870_0_216"/>
          <p:cNvSpPr txBox="1"/>
          <p:nvPr/>
        </p:nvSpPr>
        <p:spPr>
          <a:xfrm>
            <a:off x="135700" y="95000"/>
            <a:ext cx="8359800" cy="577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50">
                <a:solidFill>
                  <a:schemeClr val="dk1"/>
                </a:solidFill>
                <a:latin typeface="Montserrat ExtraBold"/>
                <a:ea typeface="Montserrat ExtraBold"/>
                <a:cs typeface="Montserrat ExtraBold"/>
                <a:sym typeface="Montserrat ExtraBold"/>
              </a:rPr>
              <a:t>Conclusion:</a:t>
            </a:r>
            <a:endParaRPr sz="195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solidFill>
                <a:schemeClr val="dk1"/>
              </a:solidFill>
              <a:latin typeface="Montserrat ExtraBold"/>
              <a:ea typeface="Montserrat ExtraBold"/>
              <a:cs typeface="Montserrat ExtraBold"/>
              <a:sym typeface="Montserrat ExtraBold"/>
            </a:endParaRPr>
          </a:p>
          <a:p>
            <a:pPr indent="-317500" lvl="0" marL="457200" rtl="0" algn="l">
              <a:spcBef>
                <a:spcPts val="0"/>
              </a:spcBef>
              <a:spcAft>
                <a:spcPts val="0"/>
              </a:spcAft>
              <a:buClr>
                <a:schemeClr val="lt1"/>
              </a:buClr>
              <a:buSzPts val="1400"/>
              <a:buFont typeface="Montserrat ExtraBold"/>
              <a:buChar char="●"/>
            </a:pPr>
            <a:r>
              <a:rPr lang="en-GB">
                <a:solidFill>
                  <a:schemeClr val="lt1"/>
                </a:solidFill>
                <a:latin typeface="Montserrat ExtraBold"/>
                <a:ea typeface="Montserrat ExtraBold"/>
                <a:cs typeface="Montserrat ExtraBold"/>
                <a:sym typeface="Montserrat ExtraBold"/>
              </a:rPr>
              <a:t>There is rising trend in growth of global terrorist activities all over the world.</a:t>
            </a:r>
            <a:endParaRPr>
              <a:solidFill>
                <a:schemeClr val="lt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solidFill>
                <a:schemeClr val="lt1"/>
              </a:solidFill>
              <a:latin typeface="Montserrat ExtraBold"/>
              <a:ea typeface="Montserrat ExtraBold"/>
              <a:cs typeface="Montserrat ExtraBold"/>
              <a:sym typeface="Montserrat ExtraBold"/>
            </a:endParaRPr>
          </a:p>
          <a:p>
            <a:pPr indent="-317500" lvl="0" marL="457200" rtl="0" algn="l">
              <a:spcBef>
                <a:spcPts val="0"/>
              </a:spcBef>
              <a:spcAft>
                <a:spcPts val="0"/>
              </a:spcAft>
              <a:buClr>
                <a:schemeClr val="lt1"/>
              </a:buClr>
              <a:buSzPts val="1400"/>
              <a:buFont typeface="Montserrat ExtraBold"/>
              <a:buChar char="●"/>
            </a:pPr>
            <a:r>
              <a:rPr lang="en-GB">
                <a:solidFill>
                  <a:schemeClr val="lt1"/>
                </a:solidFill>
                <a:latin typeface="Montserrat ExtraBold"/>
                <a:ea typeface="Montserrat ExtraBold"/>
                <a:cs typeface="Montserrat ExtraBold"/>
                <a:sym typeface="Montserrat ExtraBold"/>
              </a:rPr>
              <a:t>The no of people killed over span of 1970 to 2017 is constantly rising, after 2012 average no of people killed per year is increased six times</a:t>
            </a:r>
            <a:endParaRPr>
              <a:solidFill>
                <a:schemeClr val="lt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solidFill>
                <a:schemeClr val="lt1"/>
              </a:solidFill>
              <a:latin typeface="Montserrat ExtraBold"/>
              <a:ea typeface="Montserrat ExtraBold"/>
              <a:cs typeface="Montserrat ExtraBold"/>
              <a:sym typeface="Montserrat ExtraBold"/>
            </a:endParaRPr>
          </a:p>
          <a:p>
            <a:pPr indent="-317500" lvl="0" marL="457200" rtl="0" algn="l">
              <a:spcBef>
                <a:spcPts val="0"/>
              </a:spcBef>
              <a:spcAft>
                <a:spcPts val="0"/>
              </a:spcAft>
              <a:buClr>
                <a:schemeClr val="lt1"/>
              </a:buClr>
              <a:buSzPts val="1400"/>
              <a:buFont typeface="Montserrat ExtraBold"/>
              <a:buChar char="●"/>
            </a:pPr>
            <a:r>
              <a:rPr lang="en-GB">
                <a:solidFill>
                  <a:schemeClr val="lt1"/>
                </a:solidFill>
                <a:latin typeface="Montserrat ExtraBold"/>
                <a:ea typeface="Montserrat ExtraBold"/>
                <a:cs typeface="Montserrat ExtraBold"/>
                <a:sym typeface="Montserrat ExtraBold"/>
              </a:rPr>
              <a:t>The most affected countries are Iran, Pakistan,India  etc, 11 countries have share of 57% of all terrorist activities all over the world.</a:t>
            </a:r>
            <a:endParaRPr>
              <a:solidFill>
                <a:schemeClr val="lt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solidFill>
                <a:schemeClr val="lt1"/>
              </a:solidFill>
              <a:latin typeface="Montserrat ExtraBold"/>
              <a:ea typeface="Montserrat ExtraBold"/>
              <a:cs typeface="Montserrat ExtraBold"/>
              <a:sym typeface="Montserrat ExtraBold"/>
            </a:endParaRPr>
          </a:p>
          <a:p>
            <a:pPr indent="-317500" lvl="0" marL="457200" rtl="0" algn="l">
              <a:spcBef>
                <a:spcPts val="0"/>
              </a:spcBef>
              <a:spcAft>
                <a:spcPts val="0"/>
              </a:spcAft>
              <a:buClr>
                <a:schemeClr val="lt1"/>
              </a:buClr>
              <a:buSzPts val="1400"/>
              <a:buFont typeface="Montserrat ExtraBold"/>
              <a:buChar char="●"/>
            </a:pPr>
            <a:r>
              <a:rPr lang="en-GB">
                <a:solidFill>
                  <a:schemeClr val="lt1"/>
                </a:solidFill>
                <a:latin typeface="Montserrat ExtraBold"/>
                <a:ea typeface="Montserrat ExtraBold"/>
                <a:cs typeface="Montserrat ExtraBold"/>
                <a:sym typeface="Montserrat ExtraBold"/>
              </a:rPr>
              <a:t>The most preferred attack type by terrorist is Bombing/Explosion etc.</a:t>
            </a:r>
            <a:endParaRPr>
              <a:solidFill>
                <a:schemeClr val="lt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solidFill>
                <a:schemeClr val="lt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solidFill>
                <a:schemeClr val="lt1"/>
              </a:solidFill>
              <a:latin typeface="Montserrat ExtraBold"/>
              <a:ea typeface="Montserrat ExtraBold"/>
              <a:cs typeface="Montserrat ExtraBold"/>
              <a:sym typeface="Montserrat ExtraBold"/>
            </a:endParaRPr>
          </a:p>
          <a:p>
            <a:pPr indent="0" lvl="0" marL="0" rtl="0" algn="l">
              <a:spcBef>
                <a:spcPts val="0"/>
              </a:spcBef>
              <a:spcAft>
                <a:spcPts val="0"/>
              </a:spcAft>
              <a:buNone/>
            </a:pPr>
            <a:r>
              <a:rPr lang="en-GB">
                <a:solidFill>
                  <a:schemeClr val="lt1"/>
                </a:solidFill>
                <a:latin typeface="Montserrat ExtraBold"/>
                <a:ea typeface="Montserrat ExtraBold"/>
                <a:cs typeface="Montserrat ExtraBold"/>
                <a:sym typeface="Montserrat ExtraBold"/>
              </a:rPr>
              <a:t>The threat of global terrorism is rising every year. We need to curb terrorist activities globally as soon as possible. We need to stop bombing activities, trade of illegal armaments and increase security of citizens. </a:t>
            </a:r>
            <a:r>
              <a:rPr lang="en-GB">
                <a:solidFill>
                  <a:schemeClr val="lt1"/>
                </a:solidFill>
                <a:latin typeface="Montserrat ExtraBold"/>
                <a:ea typeface="Montserrat ExtraBold"/>
                <a:cs typeface="Montserrat ExtraBold"/>
                <a:sym typeface="Montserrat ExtraBold"/>
              </a:rPr>
              <a:t>Governments of each countries and</a:t>
            </a:r>
            <a:r>
              <a:rPr lang="en-GB">
                <a:solidFill>
                  <a:schemeClr val="lt1"/>
                </a:solidFill>
                <a:latin typeface="Montserrat ExtraBold"/>
                <a:ea typeface="Montserrat ExtraBold"/>
                <a:cs typeface="Montserrat ExtraBold"/>
                <a:sym typeface="Montserrat ExtraBold"/>
              </a:rPr>
              <a:t> UNSC must take necessary action to solve this global problem at a high priority level. CItizens must need to be provided with food security, education, justice, health and jobs so that they must protect themselves from terrorism and prevent any citizen to join terrorist organisation.</a:t>
            </a:r>
            <a:endParaRPr>
              <a:solidFill>
                <a:schemeClr val="lt1"/>
              </a:solidFill>
              <a:latin typeface="Montserrat ExtraBold"/>
              <a:ea typeface="Montserrat ExtraBold"/>
              <a:cs typeface="Montserrat ExtraBold"/>
              <a:sym typeface="Montserrat ExtraBold"/>
            </a:endParaRPr>
          </a:p>
          <a:p>
            <a:pPr indent="0" lvl="0" marL="0" rtl="0" algn="l">
              <a:spcBef>
                <a:spcPts val="0"/>
              </a:spcBef>
              <a:spcAft>
                <a:spcPts val="0"/>
              </a:spcAft>
              <a:buNone/>
            </a:pPr>
            <a:r>
              <a:rPr b="1" lang="en-GB" sz="1950">
                <a:solidFill>
                  <a:schemeClr val="dk1"/>
                </a:solidFill>
                <a:latin typeface="Montserrat"/>
                <a:ea typeface="Montserrat"/>
                <a:cs typeface="Montserrat"/>
                <a:sym typeface="Montserrat"/>
              </a:rPr>
              <a:t>                  </a:t>
            </a:r>
            <a:endParaRPr b="1" sz="195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GB" sz="1950">
                <a:solidFill>
                  <a:schemeClr val="dk1"/>
                </a:solidFill>
                <a:latin typeface="Montserrat"/>
                <a:ea typeface="Montserrat"/>
                <a:cs typeface="Montserrat"/>
                <a:sym typeface="Montserrat"/>
              </a:rPr>
              <a:t>Thank You                                          </a:t>
            </a:r>
            <a:endParaRPr b="1" sz="195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5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95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75bbbaec07_0_0"/>
          <p:cNvSpPr txBox="1"/>
          <p:nvPr>
            <p:ph type="ctrTitle"/>
          </p:nvPr>
        </p:nvSpPr>
        <p:spPr>
          <a:xfrm>
            <a:off x="193600" y="868550"/>
            <a:ext cx="8512500" cy="361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t/>
            </a:r>
            <a:endParaRPr b="1" sz="1600">
              <a:solidFill>
                <a:schemeClr val="lt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b="1" sz="1600">
              <a:solidFill>
                <a:schemeClr val="lt1"/>
              </a:solidFill>
              <a:latin typeface="Montserrat"/>
              <a:ea typeface="Montserrat"/>
              <a:cs typeface="Montserrat"/>
              <a:sym typeface="Montserrat"/>
            </a:endParaRPr>
          </a:p>
        </p:txBody>
      </p:sp>
      <p:sp>
        <p:nvSpPr>
          <p:cNvPr id="67" name="Google Shape;67;g175bbbaec07_0_0"/>
          <p:cNvSpPr txBox="1"/>
          <p:nvPr/>
        </p:nvSpPr>
        <p:spPr>
          <a:xfrm>
            <a:off x="420700" y="271425"/>
            <a:ext cx="7790400" cy="472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50">
                <a:solidFill>
                  <a:schemeClr val="dk1"/>
                </a:solidFill>
                <a:latin typeface="Montserrat ExtraBold"/>
                <a:ea typeface="Montserrat ExtraBold"/>
                <a:cs typeface="Montserrat ExtraBold"/>
                <a:sym typeface="Montserrat ExtraBold"/>
              </a:rPr>
              <a:t>Points for discussion:</a:t>
            </a:r>
            <a:endParaRPr sz="195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b="1" sz="1500">
              <a:solidFill>
                <a:schemeClr val="dk1"/>
              </a:solidFill>
            </a:endParaRPr>
          </a:p>
          <a:p>
            <a:pPr indent="-330200" lvl="0" marL="457200" rtl="0" algn="l">
              <a:lnSpc>
                <a:spcPct val="115000"/>
              </a:lnSpc>
              <a:spcBef>
                <a:spcPts val="1200"/>
              </a:spcBef>
              <a:spcAft>
                <a:spcPts val="0"/>
              </a:spcAft>
              <a:buClr>
                <a:srgbClr val="073763"/>
              </a:buClr>
              <a:buSzPts val="1600"/>
              <a:buFont typeface="Montserrat"/>
              <a:buChar char="●"/>
            </a:pPr>
            <a:r>
              <a:rPr b="1" lang="en-GB" sz="1200">
                <a:solidFill>
                  <a:srgbClr val="073763"/>
                </a:solidFill>
                <a:latin typeface="Montserrat"/>
                <a:ea typeface="Montserrat"/>
                <a:cs typeface="Montserrat"/>
                <a:sym typeface="Montserrat"/>
              </a:rPr>
              <a:t>Trend of terrorism globally over the span of 1970 to 2017</a:t>
            </a:r>
            <a:endParaRPr b="1" sz="1200">
              <a:solidFill>
                <a:srgbClr val="073763"/>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73763"/>
              </a:buClr>
              <a:buSzPts val="1600"/>
              <a:buFont typeface="Montserrat"/>
              <a:buChar char="●"/>
            </a:pPr>
            <a:r>
              <a:rPr b="1" lang="en-GB" sz="1200">
                <a:solidFill>
                  <a:srgbClr val="073763"/>
                </a:solidFill>
                <a:latin typeface="Montserrat"/>
                <a:ea typeface="Montserrat"/>
                <a:cs typeface="Montserrat"/>
                <a:sym typeface="Montserrat"/>
              </a:rPr>
              <a:t>Share of terrorist activity globally country wise from 1970 to 2017</a:t>
            </a:r>
            <a:endParaRPr b="1" sz="1200">
              <a:solidFill>
                <a:srgbClr val="073763"/>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73763"/>
              </a:buClr>
              <a:buSzPts val="1600"/>
              <a:buFont typeface="Montserrat"/>
              <a:buChar char="●"/>
            </a:pPr>
            <a:r>
              <a:rPr b="1" lang="en-GB" sz="1200">
                <a:solidFill>
                  <a:srgbClr val="073763"/>
                </a:solidFill>
                <a:latin typeface="Montserrat"/>
                <a:ea typeface="Montserrat"/>
                <a:cs typeface="Montserrat"/>
                <a:sym typeface="Montserrat"/>
              </a:rPr>
              <a:t>Most targeted city from 1970 to 2017</a:t>
            </a:r>
            <a:endParaRPr b="1" sz="1200">
              <a:solidFill>
                <a:srgbClr val="073763"/>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73763"/>
              </a:buClr>
              <a:buSzPts val="1600"/>
              <a:buFont typeface="Montserrat"/>
              <a:buChar char="●"/>
            </a:pPr>
            <a:r>
              <a:rPr b="1" lang="en-GB" sz="1200">
                <a:solidFill>
                  <a:srgbClr val="073763"/>
                </a:solidFill>
                <a:latin typeface="Montserrat"/>
                <a:ea typeface="Montserrat"/>
                <a:cs typeface="Montserrat"/>
                <a:sym typeface="Montserrat"/>
              </a:rPr>
              <a:t>Mode of Attack by used by terrorism</a:t>
            </a:r>
            <a:endParaRPr b="1" sz="1200">
              <a:solidFill>
                <a:srgbClr val="073763"/>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73763"/>
              </a:buClr>
              <a:buSzPts val="1600"/>
              <a:buFont typeface="Montserrat"/>
              <a:buChar char="●"/>
            </a:pPr>
            <a:r>
              <a:rPr b="1" lang="en-GB" sz="1200">
                <a:solidFill>
                  <a:srgbClr val="073763"/>
                </a:solidFill>
                <a:latin typeface="Montserrat"/>
                <a:ea typeface="Montserrat"/>
                <a:cs typeface="Montserrat"/>
                <a:sym typeface="Montserrat"/>
              </a:rPr>
              <a:t>Type of institutional targets ,sub-target targeted by terrorist over span of 1970 to 2017</a:t>
            </a:r>
            <a:endParaRPr b="1" sz="1200">
              <a:solidFill>
                <a:srgbClr val="073763"/>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73763"/>
              </a:buClr>
              <a:buSzPts val="1600"/>
              <a:buFont typeface="Montserrat"/>
              <a:buChar char="●"/>
            </a:pPr>
            <a:r>
              <a:rPr b="1" lang="en-GB" sz="1200">
                <a:solidFill>
                  <a:srgbClr val="073763"/>
                </a:solidFill>
                <a:latin typeface="Montserrat"/>
                <a:ea typeface="Montserrat"/>
                <a:cs typeface="Montserrat"/>
                <a:sym typeface="Montserrat"/>
              </a:rPr>
              <a:t>Name of top 20 target of terrorist</a:t>
            </a:r>
            <a:endParaRPr b="1" sz="1200">
              <a:solidFill>
                <a:srgbClr val="073763"/>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73763"/>
              </a:buClr>
              <a:buSzPts val="1600"/>
              <a:buFont typeface="Montserrat"/>
              <a:buChar char="●"/>
            </a:pPr>
            <a:r>
              <a:rPr b="1" lang="en-GB" sz="1200">
                <a:solidFill>
                  <a:srgbClr val="073763"/>
                </a:solidFill>
                <a:latin typeface="Montserrat"/>
                <a:ea typeface="Montserrat"/>
                <a:cs typeface="Montserrat"/>
                <a:sym typeface="Montserrat"/>
              </a:rPr>
              <a:t>Type of weapon used by terrorist</a:t>
            </a:r>
            <a:endParaRPr b="1" sz="1200">
              <a:solidFill>
                <a:srgbClr val="073763"/>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73763"/>
              </a:buClr>
              <a:buSzPts val="1600"/>
              <a:buFont typeface="Montserrat"/>
              <a:buChar char="●"/>
            </a:pPr>
            <a:r>
              <a:rPr b="1" lang="en-GB" sz="1200">
                <a:solidFill>
                  <a:srgbClr val="073763"/>
                </a:solidFill>
                <a:latin typeface="Montserrat"/>
                <a:ea typeface="Montserrat"/>
                <a:cs typeface="Montserrat"/>
                <a:sym typeface="Montserrat"/>
              </a:rPr>
              <a:t>Successful and unsuccessful terrorist attacks </a:t>
            </a:r>
            <a:endParaRPr b="1" sz="1200">
              <a:solidFill>
                <a:srgbClr val="073763"/>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73763"/>
              </a:buClr>
              <a:buSzPts val="1600"/>
              <a:buFont typeface="Montserrat"/>
              <a:buChar char="●"/>
            </a:pPr>
            <a:r>
              <a:rPr b="1" lang="en-GB" sz="1200">
                <a:solidFill>
                  <a:srgbClr val="073763"/>
                </a:solidFill>
                <a:latin typeface="Montserrat"/>
                <a:ea typeface="Montserrat"/>
                <a:cs typeface="Montserrat"/>
                <a:sym typeface="Montserrat"/>
              </a:rPr>
              <a:t>No of identified kills, wounded  and affected people each year</a:t>
            </a:r>
            <a:endParaRPr b="1" sz="1200">
              <a:solidFill>
                <a:srgbClr val="073763"/>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73763"/>
              </a:buClr>
              <a:buSzPts val="1600"/>
              <a:buFont typeface="Montserrat"/>
              <a:buChar char="●"/>
            </a:pPr>
            <a:r>
              <a:rPr b="1" lang="en-GB" sz="1200">
                <a:solidFill>
                  <a:srgbClr val="073763"/>
                </a:solidFill>
                <a:latin typeface="Montserrat"/>
                <a:ea typeface="Montserrat"/>
                <a:cs typeface="Montserrat"/>
                <a:sym typeface="Montserrat"/>
              </a:rPr>
              <a:t>Most prominent type of attack in a country in span of 1970 to 2017</a:t>
            </a:r>
            <a:endParaRPr b="1" sz="1200">
              <a:solidFill>
                <a:srgbClr val="073763"/>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73763"/>
              </a:buClr>
              <a:buSzPts val="1600"/>
              <a:buFont typeface="Montserrat"/>
              <a:buChar char="●"/>
            </a:pPr>
            <a:r>
              <a:rPr b="1" lang="en-GB" sz="1200">
                <a:solidFill>
                  <a:srgbClr val="073763"/>
                </a:solidFill>
                <a:latin typeface="Montserrat"/>
                <a:ea typeface="Montserrat"/>
                <a:cs typeface="Montserrat"/>
                <a:sym typeface="Montserrat"/>
              </a:rPr>
              <a:t>Type of target chosen mostly used for a country and region, t</a:t>
            </a:r>
            <a:r>
              <a:rPr b="1" lang="en-GB" sz="1200">
                <a:solidFill>
                  <a:srgbClr val="073763"/>
                </a:solidFill>
                <a:latin typeface="Montserrat"/>
                <a:ea typeface="Montserrat"/>
                <a:cs typeface="Montserrat"/>
                <a:sym typeface="Montserrat"/>
              </a:rPr>
              <a:t>ype of weapon mostly used in specific country</a:t>
            </a:r>
            <a:endParaRPr b="1" sz="1200">
              <a:solidFill>
                <a:srgbClr val="073763"/>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73763"/>
              </a:buClr>
              <a:buSzPts val="1600"/>
              <a:buFont typeface="Montserrat"/>
              <a:buChar char="●"/>
            </a:pPr>
            <a:r>
              <a:rPr b="1" lang="en-GB" sz="1200">
                <a:solidFill>
                  <a:srgbClr val="073763"/>
                </a:solidFill>
                <a:latin typeface="Montserrat"/>
                <a:ea typeface="Montserrat"/>
                <a:cs typeface="Montserrat"/>
                <a:sym typeface="Montserrat"/>
              </a:rPr>
              <a:t>Type of attack mostly used for city and country</a:t>
            </a:r>
            <a:endParaRPr b="1" sz="1200">
              <a:solidFill>
                <a:srgbClr val="073763"/>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073763"/>
              </a:buClr>
              <a:buSzPts val="1600"/>
              <a:buFont typeface="Montserrat"/>
              <a:buChar char="●"/>
            </a:pPr>
            <a:r>
              <a:rPr b="1" lang="en-GB" sz="1200">
                <a:solidFill>
                  <a:srgbClr val="073763"/>
                </a:solidFill>
                <a:latin typeface="Montserrat"/>
                <a:ea typeface="Montserrat"/>
                <a:cs typeface="Montserrat"/>
                <a:sym typeface="Montserrat"/>
              </a:rPr>
              <a:t>Relationship between wounded, killed and affected people across span of 1970 to 2017</a:t>
            </a:r>
            <a:endParaRPr b="1"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75bbbaec07_0_4"/>
          <p:cNvSpPr txBox="1"/>
          <p:nvPr/>
        </p:nvSpPr>
        <p:spPr>
          <a:xfrm>
            <a:off x="312150" y="190000"/>
            <a:ext cx="8047800" cy="529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50">
                <a:solidFill>
                  <a:schemeClr val="dk1"/>
                </a:solidFill>
                <a:latin typeface="Montserrat ExtraBold"/>
                <a:ea typeface="Montserrat ExtraBold"/>
                <a:cs typeface="Montserrat ExtraBold"/>
                <a:sym typeface="Montserrat ExtraBold"/>
              </a:rPr>
              <a:t>Data summary:</a:t>
            </a:r>
            <a:endParaRPr sz="195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GB" sz="1200">
                <a:solidFill>
                  <a:schemeClr val="lt1"/>
                </a:solidFill>
                <a:latin typeface="Montserrat"/>
                <a:ea typeface="Montserrat"/>
                <a:cs typeface="Montserrat"/>
                <a:sym typeface="Montserrat"/>
              </a:rPr>
              <a:t>d</a:t>
            </a:r>
            <a:r>
              <a:rPr b="1" lang="en-GB" sz="1200">
                <a:solidFill>
                  <a:schemeClr val="lt1"/>
                </a:solidFill>
                <a:latin typeface="Montserrat"/>
                <a:ea typeface="Montserrat"/>
                <a:cs typeface="Montserrat"/>
                <a:sym typeface="Montserrat"/>
              </a:rPr>
              <a:t>f :  It is a dataframe that contains important and relevant information such as year, country</a:t>
            </a:r>
            <a:endParaRPr b="1" sz="12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1200">
                <a:solidFill>
                  <a:schemeClr val="lt1"/>
                </a:solidFill>
                <a:latin typeface="Montserrat"/>
                <a:ea typeface="Montserrat"/>
                <a:cs typeface="Montserrat"/>
                <a:sym typeface="Montserrat"/>
              </a:rPr>
              <a:t> name,location, no of kills,wounded and affected etc.</a:t>
            </a:r>
            <a:endParaRPr b="1" sz="1200">
              <a:solidFill>
                <a:schemeClr val="lt1"/>
              </a:solidFill>
              <a:highlight>
                <a:srgbClr val="FFFFFE"/>
              </a:highlight>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numerical_variables :  It contains numerical features names in df.</a:t>
            </a:r>
            <a:endParaRPr b="1" sz="1200">
              <a:solidFill>
                <a:schemeClr val="lt1"/>
              </a:solidFill>
              <a:highlight>
                <a:srgbClr val="FFFFFE"/>
              </a:highlight>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year_country_terrorism_df : It contains year, country name and no of terrorist activity happenedin that year in the country</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targeted_city : It is a dataframe that contains name of city and no of times it was targeted</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top_20_targeted_city: It is a dataframe that contains top 20 name of city that was targeted</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attack_pattern_df : It is a dataframe that contains type of attacks and no of times the attack has happened.</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institutional_target_df : It is a dataframe that contains names of institutional target and no of times it was targeted.</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sub_target_df : It is a dataframe that contains name of type of sub-target and no of times it was targeted.</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top_sub_target_df: </a:t>
            </a:r>
            <a:r>
              <a:rPr b="1" lang="en-GB" sz="1200">
                <a:solidFill>
                  <a:schemeClr val="lt1"/>
                </a:solidFill>
                <a:highlight>
                  <a:srgbClr val="FFFFFE"/>
                </a:highlight>
                <a:latin typeface="Montserrat"/>
                <a:ea typeface="Montserrat"/>
                <a:cs typeface="Montserrat"/>
                <a:sym typeface="Montserrat"/>
              </a:rPr>
              <a:t>It is a dataframe that contains name of top 20 type of sub-target and no of times it was targeted.</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top20_name_of_target_df: It is a dataframe that contains name of top 20 individual target and no of times it was targeted.</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weapon_df : it is a dataframe that contains name of type of weapon and no of times it was used.</a:t>
            </a:r>
            <a:endParaRPr b="1" sz="12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7600996870_0_15"/>
          <p:cNvSpPr txBox="1"/>
          <p:nvPr/>
        </p:nvSpPr>
        <p:spPr>
          <a:xfrm>
            <a:off x="312150" y="190000"/>
            <a:ext cx="8047800" cy="49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50">
                <a:solidFill>
                  <a:schemeClr val="dk1"/>
                </a:solidFill>
                <a:latin typeface="Montserrat ExtraBold"/>
                <a:ea typeface="Montserrat ExtraBold"/>
                <a:cs typeface="Montserrat ExtraBold"/>
                <a:sym typeface="Montserrat ExtraBold"/>
              </a:rPr>
              <a:t>Data summary (continued):</a:t>
            </a:r>
            <a:endParaRPr sz="1950">
              <a:solidFill>
                <a:schemeClr val="dk1"/>
              </a:solidFill>
              <a:latin typeface="Montserrat ExtraBold"/>
              <a:ea typeface="Montserrat ExtraBold"/>
              <a:cs typeface="Montserrat ExtraBold"/>
              <a:sym typeface="Montserrat ExtraBold"/>
            </a:endParaRPr>
          </a:p>
          <a:p>
            <a:pPr indent="0" lvl="0" marL="0" rtl="0" algn="l">
              <a:lnSpc>
                <a:spcPct val="135714"/>
              </a:lnSpc>
              <a:spcBef>
                <a:spcPts val="0"/>
              </a:spcBef>
              <a:spcAft>
                <a:spcPts val="0"/>
              </a:spcAft>
              <a:buNone/>
            </a:pPr>
            <a:r>
              <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year_kills : It is a dataframe that contains value of no of identified kills in each year. </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year_wounded : it is a dataframe that contains value of no of wounded people in each year.</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country_attack_type : it is a dataframe that contains name of country, type of attack mostly used in a country and type of weapon mostly used in a country. </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most_affected_country_attack_type : it is a dataframe that contains name of country which is most affected, type of attack mostly used in a country and type of weapon mostly used in a country.</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attack_type_mode_country: it is a dataframe that contains type of attack mostly used in a country and region.</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target_type_mode_country : It is a dataframe that contains type of target mostly chosen by terrorists for a given country.</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weapon_type_mode_country: It is a dataframe that contains type of weapon mostly chosen by terrorists for a given country.</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attack_type_mode_country : It is a dataframe that contains type of attack mostly chosen by terrorists for a given city and region.</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df_wka : It is a dataframe that  consists of year, no of kills,wounded and affected.</a:t>
            </a:r>
            <a:endParaRPr b="1" sz="12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175bbbaec07_0_8"/>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pic>
        <p:nvPicPr>
          <p:cNvPr id="83" name="Google Shape;83;g175bbbaec07_0_8"/>
          <p:cNvPicPr preferRelativeResize="0"/>
          <p:nvPr/>
        </p:nvPicPr>
        <p:blipFill>
          <a:blip r:embed="rId3">
            <a:alphaModFix/>
          </a:blip>
          <a:stretch>
            <a:fillRect/>
          </a:stretch>
        </p:blipFill>
        <p:spPr>
          <a:xfrm>
            <a:off x="4228900" y="539512"/>
            <a:ext cx="4745399" cy="3724775"/>
          </a:xfrm>
          <a:prstGeom prst="rect">
            <a:avLst/>
          </a:prstGeom>
          <a:noFill/>
          <a:ln>
            <a:noFill/>
          </a:ln>
        </p:spPr>
      </p:pic>
      <p:sp>
        <p:nvSpPr>
          <p:cNvPr id="84" name="Google Shape;84;g175bbbaec07_0_8"/>
          <p:cNvSpPr txBox="1"/>
          <p:nvPr/>
        </p:nvSpPr>
        <p:spPr>
          <a:xfrm>
            <a:off x="190000" y="122150"/>
            <a:ext cx="4038900" cy="444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50">
                <a:solidFill>
                  <a:schemeClr val="dk1"/>
                </a:solidFill>
                <a:latin typeface="Montserrat ExtraBold"/>
                <a:ea typeface="Montserrat ExtraBold"/>
                <a:cs typeface="Montserrat ExtraBold"/>
                <a:sym typeface="Montserrat ExtraBold"/>
              </a:rPr>
              <a:t>What correlation in data says ?</a:t>
            </a:r>
            <a:endParaRPr sz="195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p>
          <a:p>
            <a:pPr indent="0" lvl="0" marL="0" rtl="0" algn="l">
              <a:spcBef>
                <a:spcPts val="0"/>
              </a:spcBef>
              <a:spcAft>
                <a:spcPts val="0"/>
              </a:spcAft>
              <a:buNone/>
            </a:pPr>
            <a:r>
              <a:rPr b="1" lang="en-GB">
                <a:solidFill>
                  <a:schemeClr val="lt1"/>
                </a:solidFill>
              </a:rPr>
              <a:t>It a preliminary analysis of numerical data to check how much one numerical feature is correlated to other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317500" lvl="0" marL="457200" rtl="0" algn="l">
              <a:spcBef>
                <a:spcPts val="0"/>
              </a:spcBef>
              <a:spcAft>
                <a:spcPts val="0"/>
              </a:spcAft>
              <a:buClr>
                <a:schemeClr val="lt1"/>
              </a:buClr>
              <a:buSzPts val="1400"/>
              <a:buChar char="●"/>
            </a:pPr>
            <a:r>
              <a:rPr b="1" lang="en-GB">
                <a:solidFill>
                  <a:schemeClr val="lt1"/>
                </a:solidFill>
              </a:rPr>
              <a:t>It is found that year has </a:t>
            </a:r>
            <a:r>
              <a:rPr b="1" lang="en-GB">
                <a:solidFill>
                  <a:schemeClr val="lt1"/>
                </a:solidFill>
              </a:rPr>
              <a:t>positive</a:t>
            </a:r>
            <a:r>
              <a:rPr b="1" lang="en-GB">
                <a:solidFill>
                  <a:schemeClr val="lt1"/>
                </a:solidFill>
              </a:rPr>
              <a:t> correlation with no of kills(nkill), no of wounded(nwound) and no of people </a:t>
            </a:r>
            <a:r>
              <a:rPr b="1" lang="en-GB">
                <a:solidFill>
                  <a:schemeClr val="lt1"/>
                </a:solidFill>
              </a:rPr>
              <a:t>people affected.</a:t>
            </a:r>
            <a:endParaRPr b="1">
              <a:solidFill>
                <a:schemeClr val="lt1"/>
              </a:solidFill>
            </a:endParaRPr>
          </a:p>
          <a:p>
            <a:pPr indent="0" lvl="0" marL="0" rtl="0" algn="l">
              <a:spcBef>
                <a:spcPts val="0"/>
              </a:spcBef>
              <a:spcAft>
                <a:spcPts val="0"/>
              </a:spcAft>
              <a:buNone/>
            </a:pPr>
            <a:r>
              <a:t/>
            </a:r>
            <a:endParaRPr b="1">
              <a:solidFill>
                <a:schemeClr val="lt1"/>
              </a:solidFill>
            </a:endParaRPr>
          </a:p>
          <a:p>
            <a:pPr indent="-317500" lvl="0" marL="457200" rtl="0" algn="l">
              <a:spcBef>
                <a:spcPts val="0"/>
              </a:spcBef>
              <a:spcAft>
                <a:spcPts val="0"/>
              </a:spcAft>
              <a:buClr>
                <a:schemeClr val="lt1"/>
              </a:buClr>
              <a:buSzPts val="1400"/>
              <a:buChar char="●"/>
            </a:pPr>
            <a:r>
              <a:rPr b="1" lang="en-GB">
                <a:solidFill>
                  <a:schemeClr val="lt1"/>
                </a:solidFill>
              </a:rPr>
              <a:t>no of wounded has 97% correlation with no of people affected</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rPr b="1" lang="en-GB">
                <a:solidFill>
                  <a:schemeClr val="lt1"/>
                </a:solidFill>
              </a:rPr>
              <a:t>Therefore with passed of time no of people are more affected by global terrorism </a:t>
            </a:r>
            <a:endParaRPr b="1">
              <a:solidFill>
                <a:schemeClr val="lt1"/>
              </a:solidFill>
            </a:endParaRPr>
          </a:p>
        </p:txBody>
      </p:sp>
      <p:sp>
        <p:nvSpPr>
          <p:cNvPr id="85" name="Google Shape;85;g175bbbaec07_0_8"/>
          <p:cNvSpPr txBox="1"/>
          <p:nvPr/>
        </p:nvSpPr>
        <p:spPr>
          <a:xfrm>
            <a:off x="4980625" y="4294300"/>
            <a:ext cx="3718500" cy="11001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n-GB" sz="1250">
                <a:highlight>
                  <a:srgbClr val="FFFFFE"/>
                </a:highlight>
                <a:latin typeface="Montserrat ExtraBold"/>
                <a:ea typeface="Montserrat ExtraBold"/>
                <a:cs typeface="Montserrat ExtraBold"/>
                <a:sym typeface="Montserrat ExtraBold"/>
              </a:rPr>
              <a:t>SNS HEATMAP NUMERICAL Variable</a:t>
            </a:r>
            <a:endParaRPr sz="1250">
              <a:highlight>
                <a:srgbClr val="FFFFFE"/>
              </a:highlight>
              <a:latin typeface="Montserrat ExtraBold"/>
              <a:ea typeface="Montserrat ExtraBold"/>
              <a:cs typeface="Montserrat ExtraBold"/>
              <a:sym typeface="Montserrat ExtraBold"/>
            </a:endParaRPr>
          </a:p>
          <a:p>
            <a:pPr indent="0" lvl="0" marL="0" rtl="0" algn="l">
              <a:lnSpc>
                <a:spcPct val="135714"/>
              </a:lnSpc>
              <a:spcBef>
                <a:spcPts val="0"/>
              </a:spcBef>
              <a:spcAft>
                <a:spcPts val="0"/>
              </a:spcAft>
              <a:buNone/>
            </a:pPr>
            <a:r>
              <a:rPr lang="en-GB" sz="1050">
                <a:highlight>
                  <a:srgbClr val="FFFFFE"/>
                </a:highlight>
                <a:latin typeface="Courier New"/>
                <a:ea typeface="Courier New"/>
                <a:cs typeface="Courier New"/>
                <a:sym typeface="Courier New"/>
              </a:rPr>
              <a:t>sns.heatmap(df.corr(),cmap =</a:t>
            </a:r>
            <a:r>
              <a:rPr lang="en-GB" sz="1050">
                <a:solidFill>
                  <a:srgbClr val="A31515"/>
                </a:solidFill>
                <a:highlight>
                  <a:srgbClr val="FFFFFE"/>
                </a:highlight>
                <a:latin typeface="Courier New"/>
                <a:ea typeface="Courier New"/>
                <a:cs typeface="Courier New"/>
                <a:sym typeface="Courier New"/>
              </a:rPr>
              <a:t>"Greens"</a:t>
            </a:r>
            <a:r>
              <a:rPr lang="en-GB" sz="1050">
                <a:highlight>
                  <a:srgbClr val="FFFFFE"/>
                </a:highlight>
                <a:latin typeface="Courier New"/>
                <a:ea typeface="Courier New"/>
                <a:cs typeface="Courier New"/>
                <a:sym typeface="Courier New"/>
              </a:rPr>
              <a:t>,annot = </a:t>
            </a:r>
            <a:r>
              <a:rPr lang="en-GB" sz="1050">
                <a:solidFill>
                  <a:srgbClr val="0000FF"/>
                </a:solidFill>
                <a:highlight>
                  <a:srgbClr val="FFFFFE"/>
                </a:highlight>
                <a:latin typeface="Courier New"/>
                <a:ea typeface="Courier New"/>
                <a:cs typeface="Courier New"/>
                <a:sym typeface="Courier New"/>
              </a:rPr>
              <a:t>True</a:t>
            </a:r>
            <a:r>
              <a:rPr lang="en-GB"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7600996870_0_4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91" name="Google Shape;91;g17600996870_0_42"/>
          <p:cNvSpPr txBox="1"/>
          <p:nvPr/>
        </p:nvSpPr>
        <p:spPr>
          <a:xfrm>
            <a:off x="190000" y="122150"/>
            <a:ext cx="4038900" cy="45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50">
                <a:solidFill>
                  <a:schemeClr val="dk1"/>
                </a:solidFill>
                <a:latin typeface="Montserrat ExtraBold"/>
                <a:ea typeface="Montserrat ExtraBold"/>
                <a:cs typeface="Montserrat ExtraBold"/>
                <a:sym typeface="Montserrat ExtraBold"/>
              </a:rPr>
              <a:t>Trend of terrorism globally over the span of 1970 to 2017</a:t>
            </a:r>
            <a:endParaRPr sz="1950">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Key findings:</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1. Distribution of attack per year is on overall increasing trend.</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2. Trend no of attack happened in following years:</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   1st peak at year 1992 around 16000 attacks happened.</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   1st low at year 1988 around 1000 attacks.</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   2nd peak at year 2001 around 1800 attacks happened.</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   2nd low at year 2004 around 1000 attacks happened. </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   3rd peak at year 2014 around 5000 attacks happened</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3. After 2004 terrorism activity is rapidly rising</a:t>
            </a:r>
            <a:endParaRPr b="1" sz="1150">
              <a:solidFill>
                <a:schemeClr val="lt1"/>
              </a:solidFill>
              <a:highlight>
                <a:srgbClr val="FFFFFE"/>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rPr>
              <a:t> </a:t>
            </a:r>
            <a:endParaRPr b="1">
              <a:solidFill>
                <a:schemeClr val="lt1"/>
              </a:solidFill>
            </a:endParaRPr>
          </a:p>
        </p:txBody>
      </p:sp>
      <p:pic>
        <p:nvPicPr>
          <p:cNvPr id="92" name="Google Shape;92;g17600996870_0_42"/>
          <p:cNvPicPr preferRelativeResize="0"/>
          <p:nvPr/>
        </p:nvPicPr>
        <p:blipFill>
          <a:blip r:embed="rId3">
            <a:alphaModFix/>
          </a:blip>
          <a:stretch>
            <a:fillRect/>
          </a:stretch>
        </p:blipFill>
        <p:spPr>
          <a:xfrm>
            <a:off x="4139225" y="1981400"/>
            <a:ext cx="5004775" cy="3162100"/>
          </a:xfrm>
          <a:prstGeom prst="rect">
            <a:avLst/>
          </a:prstGeom>
          <a:noFill/>
          <a:ln>
            <a:noFill/>
          </a:ln>
        </p:spPr>
      </p:pic>
      <p:pic>
        <p:nvPicPr>
          <p:cNvPr id="93" name="Google Shape;93;g17600996870_0_42"/>
          <p:cNvPicPr preferRelativeResize="0"/>
          <p:nvPr/>
        </p:nvPicPr>
        <p:blipFill>
          <a:blip r:embed="rId4">
            <a:alphaModFix/>
          </a:blip>
          <a:stretch>
            <a:fillRect/>
          </a:stretch>
        </p:blipFill>
        <p:spPr>
          <a:xfrm>
            <a:off x="4777075" y="0"/>
            <a:ext cx="3677800" cy="198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7600996870_0_55"/>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99" name="Google Shape;99;g17600996870_0_55"/>
          <p:cNvSpPr txBox="1"/>
          <p:nvPr/>
        </p:nvSpPr>
        <p:spPr>
          <a:xfrm>
            <a:off x="190000" y="-81425"/>
            <a:ext cx="4038900" cy="565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950">
                <a:solidFill>
                  <a:schemeClr val="dk1"/>
                </a:solidFill>
                <a:highlight>
                  <a:srgbClr val="FFFFFF"/>
                </a:highlight>
                <a:latin typeface="Montserrat"/>
                <a:ea typeface="Montserrat"/>
                <a:cs typeface="Montserrat"/>
                <a:sym typeface="Montserrat"/>
              </a:rPr>
              <a:t>Share of terrorist activity globally country wise from 1970 to 2017</a:t>
            </a:r>
            <a:endParaRPr b="1" sz="1600">
              <a:solidFill>
                <a:schemeClr val="dk1"/>
              </a:solidFill>
              <a:latin typeface="Montserrat"/>
              <a:ea typeface="Montserrat"/>
              <a:cs typeface="Montserrat"/>
              <a:sym typeface="Montserrat"/>
            </a:endParaRPr>
          </a:p>
          <a:p>
            <a:pPr indent="0" lvl="0" marL="0" rtl="0" algn="l">
              <a:lnSpc>
                <a:spcPct val="135714"/>
              </a:lnSpc>
              <a:spcBef>
                <a:spcPts val="1200"/>
              </a:spcBef>
              <a:spcAft>
                <a:spcPts val="0"/>
              </a:spcAft>
              <a:buNone/>
            </a:pPr>
            <a:r>
              <a:rPr b="1" lang="en-GB" sz="1150">
                <a:solidFill>
                  <a:schemeClr val="lt1"/>
                </a:solidFill>
                <a:highlight>
                  <a:srgbClr val="FFFFFE"/>
                </a:highlight>
                <a:latin typeface="Montserrat"/>
                <a:ea typeface="Montserrat"/>
                <a:cs typeface="Montserrat"/>
                <a:sym typeface="Montserrat"/>
              </a:rPr>
              <a:t>Key findings about share of terrorist activity globally country wise from 1970 to 2017 are as follows:</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1. Iraq is most affected country with 14% overall share of  terrorist activity globally.</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2. Second most affected country is Pakistan with 8% overall share of  terrorist activity globally.</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3. Third most affected is Afganistanwith 7% overall share of  terrorist activity globally.</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4.  Fourth most affected is India with 7% overall share of  terrorist activity globally.</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150">
                <a:solidFill>
                  <a:schemeClr val="lt1"/>
                </a:solidFill>
                <a:highlight>
                  <a:srgbClr val="FFFFFE"/>
                </a:highlight>
                <a:latin typeface="Montserrat"/>
                <a:ea typeface="Montserrat"/>
                <a:cs typeface="Montserrat"/>
                <a:sym typeface="Montserrat"/>
              </a:rPr>
              <a:t>5. 11 countries inclunding above four countries share 57 % percent of terrorist activity globally and rest of 194 countries share 43 % percent of terrorist activity globally.</a:t>
            </a:r>
            <a:endParaRPr b="1" sz="11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050">
              <a:highlight>
                <a:srgbClr val="FFFFFE"/>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rPr>
              <a:t> </a:t>
            </a:r>
            <a:endParaRPr b="1">
              <a:solidFill>
                <a:schemeClr val="lt1"/>
              </a:solidFill>
            </a:endParaRPr>
          </a:p>
        </p:txBody>
      </p:sp>
      <p:pic>
        <p:nvPicPr>
          <p:cNvPr id="100" name="Google Shape;100;g17600996870_0_55"/>
          <p:cNvPicPr preferRelativeResize="0"/>
          <p:nvPr/>
        </p:nvPicPr>
        <p:blipFill>
          <a:blip r:embed="rId3">
            <a:alphaModFix/>
          </a:blip>
          <a:stretch>
            <a:fillRect/>
          </a:stretch>
        </p:blipFill>
        <p:spPr>
          <a:xfrm>
            <a:off x="4451375" y="447850"/>
            <a:ext cx="4692625" cy="456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7600996870_0_66"/>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106" name="Google Shape;106;g17600996870_0_66"/>
          <p:cNvSpPr txBox="1"/>
          <p:nvPr/>
        </p:nvSpPr>
        <p:spPr>
          <a:xfrm>
            <a:off x="190000" y="122150"/>
            <a:ext cx="4038900" cy="277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950">
                <a:solidFill>
                  <a:schemeClr val="dk1"/>
                </a:solidFill>
                <a:highlight>
                  <a:srgbClr val="FFFFFF"/>
                </a:highlight>
                <a:latin typeface="Montserrat ExtraBold"/>
                <a:ea typeface="Montserrat ExtraBold"/>
                <a:cs typeface="Montserrat ExtraBold"/>
                <a:sym typeface="Montserrat ExtraBold"/>
              </a:rPr>
              <a:t>Most targeted cities from 1970 to 2017</a:t>
            </a:r>
            <a:endParaRPr sz="1600">
              <a:solidFill>
                <a:schemeClr val="dk1"/>
              </a:solidFill>
              <a:latin typeface="Montserrat ExtraBold"/>
              <a:ea typeface="Montserrat ExtraBold"/>
              <a:cs typeface="Montserrat ExtraBold"/>
              <a:sym typeface="Montserrat ExtraBold"/>
            </a:endParaRPr>
          </a:p>
          <a:p>
            <a:pPr indent="0" lvl="0" marL="0" rtl="0" algn="l">
              <a:lnSpc>
                <a:spcPct val="135714"/>
              </a:lnSpc>
              <a:spcBef>
                <a:spcPts val="1200"/>
              </a:spcBef>
              <a:spcAft>
                <a:spcPts val="0"/>
              </a:spcAft>
              <a:buNone/>
            </a:pPr>
            <a:r>
              <a:rPr b="1" lang="en-GB" sz="1050">
                <a:solidFill>
                  <a:schemeClr val="lt1"/>
                </a:solidFill>
                <a:highlight>
                  <a:srgbClr val="FFFFFE"/>
                </a:highlight>
                <a:latin typeface="Montserrat"/>
                <a:ea typeface="Montserrat"/>
                <a:cs typeface="Montserrat"/>
                <a:sym typeface="Montserrat"/>
              </a:rPr>
              <a:t>Key findings:</a:t>
            </a:r>
            <a:endParaRPr b="1" sz="10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050">
                <a:solidFill>
                  <a:schemeClr val="lt1"/>
                </a:solidFill>
                <a:highlight>
                  <a:srgbClr val="FFFFFE"/>
                </a:highlight>
                <a:latin typeface="Montserrat"/>
                <a:ea typeface="Montserrat"/>
                <a:cs typeface="Montserrat"/>
                <a:sym typeface="Montserrat"/>
              </a:rPr>
              <a:t>1. 75% of cities had less than 2 terror acitvities</a:t>
            </a:r>
            <a:endParaRPr b="1" sz="10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050">
                <a:solidFill>
                  <a:schemeClr val="lt1"/>
                </a:solidFill>
                <a:highlight>
                  <a:srgbClr val="FFFFFE"/>
                </a:highlight>
                <a:latin typeface="Montserrat"/>
                <a:ea typeface="Montserrat"/>
                <a:cs typeface="Montserrat"/>
                <a:sym typeface="Montserrat"/>
              </a:rPr>
              <a:t>2. 90% of cities had less than 5 terror acitvities</a:t>
            </a:r>
            <a:endParaRPr b="1" sz="10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b="1" lang="en-GB" sz="1050">
                <a:solidFill>
                  <a:schemeClr val="lt1"/>
                </a:solidFill>
                <a:highlight>
                  <a:srgbClr val="FFFFFE"/>
                </a:highlight>
                <a:latin typeface="Montserrat"/>
                <a:ea typeface="Montserrat"/>
                <a:cs typeface="Montserrat"/>
                <a:sym typeface="Montserrat"/>
              </a:rPr>
              <a:t>3. Baghdad is most targeted city having 7428 terrorist activity followed by Karachi and Mosul.</a:t>
            </a:r>
            <a:endParaRPr b="1" sz="10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05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050">
              <a:highlight>
                <a:srgbClr val="FFFFFE"/>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rPr>
              <a:t> </a:t>
            </a:r>
            <a:endParaRPr b="1">
              <a:solidFill>
                <a:schemeClr val="lt1"/>
              </a:solidFill>
            </a:endParaRPr>
          </a:p>
        </p:txBody>
      </p:sp>
      <p:pic>
        <p:nvPicPr>
          <p:cNvPr id="107" name="Google Shape;107;g17600996870_0_66"/>
          <p:cNvPicPr preferRelativeResize="0"/>
          <p:nvPr/>
        </p:nvPicPr>
        <p:blipFill>
          <a:blip r:embed="rId3">
            <a:alphaModFix/>
          </a:blip>
          <a:stretch>
            <a:fillRect/>
          </a:stretch>
        </p:blipFill>
        <p:spPr>
          <a:xfrm>
            <a:off x="4098525" y="264625"/>
            <a:ext cx="4532776" cy="2137475"/>
          </a:xfrm>
          <a:prstGeom prst="rect">
            <a:avLst/>
          </a:prstGeom>
          <a:noFill/>
          <a:ln>
            <a:noFill/>
          </a:ln>
        </p:spPr>
      </p:pic>
      <p:sp>
        <p:nvSpPr>
          <p:cNvPr id="108" name="Google Shape;108;g17600996870_0_66"/>
          <p:cNvSpPr txBox="1"/>
          <p:nvPr/>
        </p:nvSpPr>
        <p:spPr>
          <a:xfrm>
            <a:off x="190000" y="2320675"/>
            <a:ext cx="4115700" cy="372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750">
                <a:solidFill>
                  <a:schemeClr val="dk1"/>
                </a:solidFill>
                <a:highlight>
                  <a:srgbClr val="FFFFFF"/>
                </a:highlight>
                <a:latin typeface="Montserrat ExtraBold"/>
                <a:ea typeface="Montserrat ExtraBold"/>
                <a:cs typeface="Montserrat ExtraBold"/>
                <a:sym typeface="Montserrat ExtraBold"/>
              </a:rPr>
              <a:t>Mode of Attack by used by terrorists</a:t>
            </a:r>
            <a:endParaRPr sz="1750">
              <a:solidFill>
                <a:schemeClr val="dk1"/>
              </a:solidFill>
              <a:highlight>
                <a:srgbClr val="FFFFFF"/>
              </a:highlight>
              <a:latin typeface="Montserrat ExtraBold"/>
              <a:ea typeface="Montserrat ExtraBold"/>
              <a:cs typeface="Montserrat ExtraBold"/>
              <a:sym typeface="Montserrat ExtraBold"/>
            </a:endParaRPr>
          </a:p>
          <a:p>
            <a:pPr indent="0" lvl="0" marL="0" rtl="0" algn="l">
              <a:lnSpc>
                <a:spcPct val="115000"/>
              </a:lnSpc>
              <a:spcBef>
                <a:spcPts val="1200"/>
              </a:spcBef>
              <a:spcAft>
                <a:spcPts val="0"/>
              </a:spcAft>
              <a:buNone/>
            </a:pPr>
            <a:r>
              <a:rPr b="1" lang="en-GB" sz="950">
                <a:solidFill>
                  <a:schemeClr val="lt1"/>
                </a:solidFill>
                <a:highlight>
                  <a:srgbClr val="FFFFFF"/>
                </a:highlight>
                <a:latin typeface="Montserrat"/>
                <a:ea typeface="Montserrat"/>
                <a:cs typeface="Montserrat"/>
                <a:sym typeface="Montserrat"/>
              </a:rPr>
              <a:t>Key findings related to mode of attack are as follows:</a:t>
            </a:r>
            <a:endParaRPr b="1" sz="95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0"/>
              </a:spcAft>
              <a:buNone/>
            </a:pPr>
            <a:r>
              <a:rPr b="1" lang="en-GB" sz="950">
                <a:solidFill>
                  <a:schemeClr val="lt1"/>
                </a:solidFill>
                <a:highlight>
                  <a:srgbClr val="FFFFFF"/>
                </a:highlight>
                <a:latin typeface="Montserrat"/>
                <a:ea typeface="Montserrat"/>
                <a:cs typeface="Montserrat"/>
                <a:sym typeface="Montserrat"/>
              </a:rPr>
              <a:t>1.  </a:t>
            </a:r>
            <a:r>
              <a:rPr b="1" lang="en-GB" sz="950">
                <a:solidFill>
                  <a:schemeClr val="lt1"/>
                </a:solidFill>
                <a:highlight>
                  <a:srgbClr val="FFFFFF"/>
                </a:highlight>
                <a:latin typeface="Montserrat"/>
                <a:ea typeface="Montserrat"/>
                <a:cs typeface="Montserrat"/>
                <a:sym typeface="Montserrat"/>
              </a:rPr>
              <a:t>Bombing/Explosion constitutes 48% of globally used mode of attack preferred by terrorist.</a:t>
            </a:r>
            <a:endParaRPr b="1" sz="95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b="1" lang="en-GB" sz="950">
                <a:solidFill>
                  <a:schemeClr val="lt1"/>
                </a:solidFill>
                <a:highlight>
                  <a:srgbClr val="FFFFFF"/>
                </a:highlight>
                <a:latin typeface="Montserrat"/>
                <a:ea typeface="Montserrat"/>
                <a:cs typeface="Montserrat"/>
                <a:sym typeface="Montserrat"/>
              </a:rPr>
              <a:t>2. Armed assualt is second most preferred mode of attack, constitutes 24% of globally used mode of attack preferred by terrorist.</a:t>
            </a:r>
            <a:endParaRPr b="1" sz="95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b="1" lang="en-GB" sz="950">
                <a:solidFill>
                  <a:schemeClr val="lt1"/>
                </a:solidFill>
                <a:highlight>
                  <a:srgbClr val="FFFFFF"/>
                </a:highlight>
                <a:latin typeface="Montserrat"/>
                <a:ea typeface="Montserrat"/>
                <a:cs typeface="Montserrat"/>
                <a:sym typeface="Montserrat"/>
              </a:rPr>
              <a:t>3. Assasination is third most preferred mode of attack, constitutes 11% of globally used mode of attack preferred by terrorist.</a:t>
            </a:r>
            <a:endParaRPr b="1" sz="95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95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pic>
        <p:nvPicPr>
          <p:cNvPr id="109" name="Google Shape;109;g17600996870_0_66"/>
          <p:cNvPicPr preferRelativeResize="0"/>
          <p:nvPr/>
        </p:nvPicPr>
        <p:blipFill>
          <a:blip r:embed="rId4">
            <a:alphaModFix/>
          </a:blip>
          <a:stretch>
            <a:fillRect/>
          </a:stretch>
        </p:blipFill>
        <p:spPr>
          <a:xfrm>
            <a:off x="4228900" y="2571750"/>
            <a:ext cx="4915100" cy="2571750"/>
          </a:xfrm>
          <a:prstGeom prst="rect">
            <a:avLst/>
          </a:prstGeom>
          <a:noFill/>
          <a:ln>
            <a:noFill/>
          </a:ln>
        </p:spPr>
      </p:pic>
      <p:cxnSp>
        <p:nvCxnSpPr>
          <p:cNvPr id="110" name="Google Shape;110;g17600996870_0_66"/>
          <p:cNvCxnSpPr/>
          <p:nvPr/>
        </p:nvCxnSpPr>
        <p:spPr>
          <a:xfrm>
            <a:off x="-13575" y="2402100"/>
            <a:ext cx="9187800" cy="678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g17600996870_0_66"/>
          <p:cNvCxnSpPr/>
          <p:nvPr/>
        </p:nvCxnSpPr>
        <p:spPr>
          <a:xfrm>
            <a:off x="0" y="2429250"/>
            <a:ext cx="9174300" cy="1350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