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Montserrat Medium" charset="0"/>
      <p:regular r:id="rId26"/>
      <p:bold r:id="rId27"/>
      <p:italic r:id="rId28"/>
      <p:boldItalic r:id="rId29"/>
    </p:embeddedFont>
    <p:embeddedFont>
      <p:font typeface="Roboto" charset="0"/>
      <p:regular r:id="rId30"/>
      <p:bold r:id="rId31"/>
      <p:italic r:id="rId32"/>
      <p:boldItalic r:id="rId33"/>
    </p:embeddedFont>
    <p:embeddedFont>
      <p:font typeface="Montserrat SemiBold" charset="0"/>
      <p:regular r:id="rId34"/>
      <p:bold r:id="rId35"/>
      <p:italic r:id="rId36"/>
      <p:boldItalic r:id="rId37"/>
    </p:embeddedFont>
    <p:embeddedFont>
      <p:font typeface="Montserrat"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1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100806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7dea00f24d_0_6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7dea00f24d_0_6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7dea00f24d_0_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17dea00f24d_0_6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7dea00f24d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7dea00f24d_0_6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7dea00f24d_0_6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17dea00f24d_0_6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7dea00f24d_0_7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17dea00f24d_0_7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7dea00f24d_0_7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17dea00f24d_0_7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7dea00f24d_0_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17dea00f24d_0_7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7dea00f24d_0_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17dea00f24d_0_7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7dea00f24d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17dea00f24d_0_7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7dea00f24d_0_8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17dea00f24d_0_8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7dea00f24d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17dea00f24d_0_8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94350c83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194350c837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94350c837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194350c8378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94350c837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194350c837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82865b8a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182865b8ad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7dea00f2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17dea00f2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7dea00f24d_0_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17dea00f24d_0_6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7dea00f24d_0_6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7dea00f24d_0_6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7dea00f24d_0_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17dea00f24d_0_6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7dea00f24d_0_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7dea00f24d_0_6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7dea00f24d_0_6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17dea00f24d_0_6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51102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5200"/>
              <a:buNone/>
            </a:pPr>
            <a:r>
              <a:rPr lang="en-GB" sz="4200" b="1">
                <a:solidFill>
                  <a:srgbClr val="CC0000"/>
                </a:solidFill>
                <a:latin typeface="Montserrat"/>
                <a:ea typeface="Montserrat"/>
                <a:cs typeface="Montserrat"/>
                <a:sym typeface="Montserrat"/>
              </a:rPr>
              <a:t>           Capstone Project</a:t>
            </a:r>
            <a:endParaRPr sz="4200" b="1">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a:solidFill>
                  <a:schemeClr val="lt1"/>
                </a:solidFill>
                <a:latin typeface="Montserrat"/>
                <a:ea typeface="Montserrat"/>
                <a:cs typeface="Montserrat"/>
                <a:sym typeface="Montserrat"/>
              </a:rPr>
              <a:t>Project Title: Health Insurance Cross sell Prediction</a:t>
            </a:r>
            <a:endParaRPr sz="23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23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3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3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300" b="1">
              <a:solidFill>
                <a:schemeClr val="lt1"/>
              </a:solidFill>
              <a:latin typeface="Montserrat"/>
              <a:ea typeface="Montserrat"/>
              <a:cs typeface="Montserrat"/>
              <a:sym typeface="Montserrat"/>
            </a:endParaRPr>
          </a:p>
          <a:p>
            <a:pPr marL="0" lvl="0" indent="0" algn="ctr" rtl="0">
              <a:spcBef>
                <a:spcPts val="0"/>
              </a:spcBef>
              <a:spcAft>
                <a:spcPts val="0"/>
              </a:spcAft>
              <a:buClr>
                <a:srgbClr val="000000"/>
              </a:buClr>
              <a:buSzPts val="5200"/>
              <a:buFont typeface="Arial"/>
              <a:buNone/>
            </a:pPr>
            <a:r>
              <a:rPr lang="en-GB" sz="2300" b="1">
                <a:solidFill>
                  <a:schemeClr val="lt1"/>
                </a:solidFill>
                <a:latin typeface="Montserrat"/>
                <a:ea typeface="Montserrat"/>
                <a:cs typeface="Montserrat"/>
                <a:sym typeface="Montserrat"/>
              </a:rPr>
              <a:t>Presented by:</a:t>
            </a:r>
            <a:endParaRPr sz="2300" b="1">
              <a:solidFill>
                <a:schemeClr val="lt1"/>
              </a:solidFill>
              <a:latin typeface="Montserrat"/>
              <a:ea typeface="Montserrat"/>
              <a:cs typeface="Montserrat"/>
              <a:sym typeface="Montserrat"/>
            </a:endParaRPr>
          </a:p>
          <a:p>
            <a:pPr marL="0" lvl="0" indent="0" algn="ctr" rtl="0">
              <a:spcBef>
                <a:spcPts val="0"/>
              </a:spcBef>
              <a:spcAft>
                <a:spcPts val="0"/>
              </a:spcAft>
              <a:buClr>
                <a:srgbClr val="000000"/>
              </a:buClr>
              <a:buSzPts val="5200"/>
              <a:buFont typeface="Arial"/>
              <a:buNone/>
            </a:pPr>
            <a:r>
              <a:rPr lang="en-GB" sz="2300" b="1">
                <a:solidFill>
                  <a:schemeClr val="lt1"/>
                </a:solidFill>
                <a:latin typeface="Montserrat"/>
                <a:ea typeface="Montserrat"/>
                <a:cs typeface="Montserrat"/>
                <a:sym typeface="Montserrat"/>
              </a:rPr>
              <a:t>Shubham Chandrakar</a:t>
            </a:r>
            <a:endParaRPr sz="23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2" name="Google Shape;132;p22"/>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Bivariate Analysis Findings (contd.)</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33" name="Google Shape;133;p22"/>
          <p:cNvSpPr txBox="1"/>
          <p:nvPr/>
        </p:nvSpPr>
        <p:spPr>
          <a:xfrm>
            <a:off x="284975" y="1004275"/>
            <a:ext cx="4287000" cy="383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u="sng">
                <a:solidFill>
                  <a:schemeClr val="lt1"/>
                </a:solidFill>
                <a:highlight>
                  <a:srgbClr val="FFFFFF"/>
                </a:highlight>
                <a:latin typeface="Montserrat"/>
                <a:ea typeface="Montserrat"/>
                <a:cs typeface="Montserrat"/>
                <a:sym typeface="Montserrat"/>
              </a:rPr>
              <a:t>Vehicle damage and response</a:t>
            </a:r>
            <a:endParaRPr sz="1600" b="1" u="sng">
              <a:solidFill>
                <a:schemeClr val="lt1"/>
              </a:solidFill>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0" marR="76200" lvl="0" indent="0" algn="l" rtl="0">
              <a:lnSpc>
                <a:spcPct val="115000"/>
              </a:lnSpc>
              <a:spcBef>
                <a:spcPts val="1100"/>
              </a:spcBef>
              <a:spcAft>
                <a:spcPts val="0"/>
              </a:spcAft>
              <a:buNone/>
            </a:pPr>
            <a:r>
              <a:rPr lang="en-GB" b="1">
                <a:latin typeface="Montserrat"/>
                <a:ea typeface="Montserrat"/>
                <a:cs typeface="Montserrat"/>
                <a:sym typeface="Montserrat"/>
              </a:rPr>
              <a:t>People who had vehicle damage in the past are mostly showing response in comparison to people with no vehicle damage in the past are showing negligible response.</a:t>
            </a:r>
            <a:endParaRPr b="1">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solidFill>
                <a:schemeClr val="accent2"/>
              </a:solidFill>
              <a:highlight>
                <a:srgbClr val="FFFFFF"/>
              </a:highlight>
              <a:latin typeface="Montserrat"/>
              <a:ea typeface="Montserrat"/>
              <a:cs typeface="Montserrat"/>
              <a:sym typeface="Montserrat"/>
            </a:endParaRPr>
          </a:p>
          <a:p>
            <a:pPr marL="0" marR="76200" lvl="0" indent="0" algn="l" rtl="0">
              <a:lnSpc>
                <a:spcPct val="115000"/>
              </a:lnSpc>
              <a:spcBef>
                <a:spcPts val="1100"/>
              </a:spcBef>
              <a:spcAft>
                <a:spcPts val="0"/>
              </a:spcAft>
              <a:buNone/>
            </a:pPr>
            <a:r>
              <a:rPr lang="en-GB" b="1">
                <a:solidFill>
                  <a:schemeClr val="accent2"/>
                </a:solidFill>
                <a:highlight>
                  <a:srgbClr val="FFFFFF"/>
                </a:highlight>
                <a:latin typeface="Montserrat"/>
                <a:ea typeface="Montserrat"/>
                <a:cs typeface="Montserrat"/>
                <a:sym typeface="Montserrat"/>
              </a:rPr>
              <a:t>Conclusion: The client must focus more on converting people who had no vehicle damage in the past</a:t>
            </a:r>
            <a:endParaRPr b="1">
              <a:solidFill>
                <a:schemeClr val="accent2"/>
              </a:solidFill>
              <a:highlight>
                <a:srgbClr val="FFFFFF"/>
              </a:highlight>
              <a:latin typeface="Montserrat"/>
              <a:ea typeface="Montserrat"/>
              <a:cs typeface="Montserrat"/>
              <a:sym typeface="Montserrat"/>
            </a:endParaRPr>
          </a:p>
          <a:p>
            <a:pPr marL="0" lvl="0" indent="0" algn="l" rtl="0">
              <a:spcBef>
                <a:spcPts val="1100"/>
              </a:spcBef>
              <a:spcAft>
                <a:spcPts val="0"/>
              </a:spcAft>
              <a:buNone/>
            </a:pPr>
            <a:endParaRPr b="1"/>
          </a:p>
        </p:txBody>
      </p:sp>
      <p:pic>
        <p:nvPicPr>
          <p:cNvPr id="134" name="Google Shape;134;p22"/>
          <p:cNvPicPr preferRelativeResize="0"/>
          <p:nvPr/>
        </p:nvPicPr>
        <p:blipFill>
          <a:blip r:embed="rId3">
            <a:alphaModFix/>
          </a:blip>
          <a:stretch>
            <a:fillRect/>
          </a:stretch>
        </p:blipFill>
        <p:spPr>
          <a:xfrm>
            <a:off x="4724375" y="1047975"/>
            <a:ext cx="4110500" cy="368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0" name="Google Shape;140;p23"/>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Bivariate Analysis Findings (contd.)</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41" name="Google Shape;141;p23"/>
          <p:cNvSpPr txBox="1"/>
          <p:nvPr/>
        </p:nvSpPr>
        <p:spPr>
          <a:xfrm>
            <a:off x="284975" y="1004275"/>
            <a:ext cx="4287000" cy="411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u="sng">
                <a:solidFill>
                  <a:schemeClr val="lt1"/>
                </a:solidFill>
                <a:highlight>
                  <a:srgbClr val="FFFFFF"/>
                </a:highlight>
                <a:latin typeface="Montserrat"/>
                <a:ea typeface="Montserrat"/>
                <a:cs typeface="Montserrat"/>
                <a:sym typeface="Montserrat"/>
              </a:rPr>
              <a:t>Previously insured and response</a:t>
            </a:r>
            <a:endParaRPr sz="1600" b="1" u="sng">
              <a:solidFill>
                <a:schemeClr val="lt1"/>
              </a:solidFill>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People who were previously insured are showing more response in comparison to people who were not previously insured.</a:t>
            </a: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Conclusion: Client must focus on people who are not previously insured as they are giving negligible response</a:t>
            </a:r>
            <a:endParaRPr b="1">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0" lvl="0" indent="0" algn="l" rtl="0">
              <a:spcBef>
                <a:spcPts val="1100"/>
              </a:spcBef>
              <a:spcAft>
                <a:spcPts val="0"/>
              </a:spcAft>
              <a:buNone/>
            </a:pPr>
            <a:endParaRPr b="1"/>
          </a:p>
        </p:txBody>
      </p:sp>
      <p:pic>
        <p:nvPicPr>
          <p:cNvPr id="142" name="Google Shape;142;p23"/>
          <p:cNvPicPr preferRelativeResize="0"/>
          <p:nvPr/>
        </p:nvPicPr>
        <p:blipFill>
          <a:blip r:embed="rId3">
            <a:alphaModFix/>
          </a:blip>
          <a:stretch>
            <a:fillRect/>
          </a:stretch>
        </p:blipFill>
        <p:spPr>
          <a:xfrm>
            <a:off x="4724375" y="1047975"/>
            <a:ext cx="4110500" cy="368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8" name="Google Shape;148;p24"/>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Bivariate Analysis Findings</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49" name="Google Shape;149;p24"/>
          <p:cNvSpPr txBox="1"/>
          <p:nvPr/>
        </p:nvSpPr>
        <p:spPr>
          <a:xfrm>
            <a:off x="284975" y="1004275"/>
            <a:ext cx="4287000" cy="482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u="sng">
                <a:solidFill>
                  <a:schemeClr val="lt1"/>
                </a:solidFill>
                <a:highlight>
                  <a:srgbClr val="FFFFFF"/>
                </a:highlight>
                <a:latin typeface="Montserrat"/>
                <a:ea typeface="Montserrat"/>
                <a:cs typeface="Montserrat"/>
                <a:sym typeface="Montserrat"/>
              </a:rPr>
              <a:t>Policy sales channel and response</a:t>
            </a:r>
            <a:endParaRPr sz="2000" b="1" u="sng">
              <a:solidFill>
                <a:schemeClr val="lt1"/>
              </a:solidFill>
              <a:latin typeface="Montserrat"/>
              <a:ea typeface="Montserrat"/>
              <a:cs typeface="Montserrat"/>
              <a:sym typeface="Montserrat"/>
            </a:endParaRPr>
          </a:p>
          <a:p>
            <a:pPr marL="0" marR="76200" lvl="0" indent="0" algn="l" rtl="0">
              <a:lnSpc>
                <a:spcPct val="115000"/>
              </a:lnSpc>
              <a:spcBef>
                <a:spcPts val="1100"/>
              </a:spcBef>
              <a:spcAft>
                <a:spcPts val="0"/>
              </a:spcAft>
              <a:buNone/>
            </a:pPr>
            <a:r>
              <a:rPr lang="en-GB" sz="1300" b="1">
                <a:latin typeface="Montserrat"/>
                <a:ea typeface="Montserrat"/>
                <a:cs typeface="Montserrat"/>
                <a:sym typeface="Montserrat"/>
              </a:rPr>
              <a:t>Key findings:</a:t>
            </a:r>
            <a:endParaRPr sz="1300" b="1">
              <a:latin typeface="Montserrat"/>
              <a:ea typeface="Montserrat"/>
              <a:cs typeface="Montserrat"/>
              <a:sym typeface="Montserrat"/>
            </a:endParaRPr>
          </a:p>
          <a:p>
            <a:pPr marL="457200" marR="76200" lvl="0" indent="-311150" algn="l" rtl="0">
              <a:lnSpc>
                <a:spcPct val="115000"/>
              </a:lnSpc>
              <a:spcBef>
                <a:spcPts val="1100"/>
              </a:spcBef>
              <a:spcAft>
                <a:spcPts val="0"/>
              </a:spcAft>
              <a:buSzPts val="1300"/>
              <a:buFont typeface="Montserrat"/>
              <a:buAutoNum type="arabicPeriod"/>
            </a:pPr>
            <a:r>
              <a:rPr lang="en-GB" sz="1300" b="1">
                <a:latin typeface="Montserrat"/>
                <a:ea typeface="Montserrat"/>
                <a:cs typeface="Montserrat"/>
                <a:sym typeface="Montserrat"/>
              </a:rPr>
              <a:t>There are 36 policy sales channel which generated no response.</a:t>
            </a:r>
            <a:endParaRPr sz="1300" b="1">
              <a:latin typeface="Montserrat"/>
              <a:ea typeface="Montserrat"/>
              <a:cs typeface="Montserrat"/>
              <a:sym typeface="Montserrat"/>
            </a:endParaRPr>
          </a:p>
          <a:p>
            <a:pPr marL="457200" marR="76200" lvl="0" indent="-311150" algn="l" rtl="0">
              <a:lnSpc>
                <a:spcPct val="115000"/>
              </a:lnSpc>
              <a:spcBef>
                <a:spcPts val="0"/>
              </a:spcBef>
              <a:spcAft>
                <a:spcPts val="0"/>
              </a:spcAft>
              <a:buSzPts val="1300"/>
              <a:buFont typeface="Montserrat"/>
              <a:buAutoNum type="arabicPeriod"/>
            </a:pPr>
            <a:r>
              <a:rPr lang="en-GB" sz="1300" b="1">
                <a:latin typeface="Montserrat"/>
                <a:ea typeface="Montserrat"/>
                <a:cs typeface="Montserrat"/>
                <a:sym typeface="Montserrat"/>
              </a:rPr>
              <a:t>There are 27 out 155 sales channel generated more than 20% positive response conversion</a:t>
            </a:r>
            <a:endParaRPr sz="1300" b="1">
              <a:latin typeface="Montserrat"/>
              <a:ea typeface="Montserrat"/>
              <a:cs typeface="Montserrat"/>
              <a:sym typeface="Montserrat"/>
            </a:endParaRPr>
          </a:p>
          <a:p>
            <a:pPr marL="457200" marR="76200" lvl="0" indent="-311150" algn="l" rtl="0">
              <a:lnSpc>
                <a:spcPct val="115000"/>
              </a:lnSpc>
              <a:spcBef>
                <a:spcPts val="0"/>
              </a:spcBef>
              <a:spcAft>
                <a:spcPts val="0"/>
              </a:spcAft>
              <a:buSzPts val="1300"/>
              <a:buFont typeface="Montserrat"/>
              <a:buAutoNum type="arabicPeriod"/>
            </a:pPr>
            <a:r>
              <a:rPr lang="en-GB" sz="1300" b="1">
                <a:latin typeface="Montserrat"/>
                <a:ea typeface="Montserrat"/>
                <a:cs typeface="Montserrat"/>
                <a:sym typeface="Montserrat"/>
              </a:rPr>
              <a:t>There are 78 out 155 sales channel generated more than 10% positive response conversion</a:t>
            </a:r>
            <a:endParaRPr sz="1300"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sz="1300" b="1">
                <a:latin typeface="Montserrat"/>
                <a:ea typeface="Montserrat"/>
                <a:cs typeface="Montserrat"/>
                <a:sym typeface="Montserrat"/>
              </a:rPr>
              <a:t>Conclusion: Client must provide proper resources  and training to the 36 policy sales channel with zero response. They must channel experience of 78 sales channel with 10% conversion rate to improve customer.</a:t>
            </a:r>
            <a:endParaRPr sz="1300" b="1">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0" lvl="0" indent="0" algn="l" rtl="0">
              <a:spcBef>
                <a:spcPts val="1100"/>
              </a:spcBef>
              <a:spcAft>
                <a:spcPts val="0"/>
              </a:spcAft>
              <a:buNone/>
            </a:pPr>
            <a:endParaRPr b="1"/>
          </a:p>
        </p:txBody>
      </p:sp>
      <p:pic>
        <p:nvPicPr>
          <p:cNvPr id="150" name="Google Shape;150;p24"/>
          <p:cNvPicPr preferRelativeResize="0"/>
          <p:nvPr/>
        </p:nvPicPr>
        <p:blipFill>
          <a:blip r:embed="rId3">
            <a:alphaModFix/>
          </a:blip>
          <a:stretch>
            <a:fillRect/>
          </a:stretch>
        </p:blipFill>
        <p:spPr>
          <a:xfrm>
            <a:off x="4398650" y="1004275"/>
            <a:ext cx="2286000" cy="3255585"/>
          </a:xfrm>
          <a:prstGeom prst="rect">
            <a:avLst/>
          </a:prstGeom>
          <a:noFill/>
          <a:ln>
            <a:noFill/>
          </a:ln>
        </p:spPr>
      </p:pic>
      <p:pic>
        <p:nvPicPr>
          <p:cNvPr id="151" name="Google Shape;151;p24"/>
          <p:cNvPicPr preferRelativeResize="0"/>
          <p:nvPr/>
        </p:nvPicPr>
        <p:blipFill>
          <a:blip r:embed="rId4">
            <a:alphaModFix/>
          </a:blip>
          <a:stretch>
            <a:fillRect/>
          </a:stretch>
        </p:blipFill>
        <p:spPr>
          <a:xfrm>
            <a:off x="6653025" y="1004275"/>
            <a:ext cx="2286000" cy="383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7" name="Google Shape;157;p25"/>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Bivariate Analysis Findings</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58" name="Google Shape;158;p25"/>
          <p:cNvSpPr txBox="1"/>
          <p:nvPr/>
        </p:nvSpPr>
        <p:spPr>
          <a:xfrm>
            <a:off x="284975" y="1004275"/>
            <a:ext cx="4287000" cy="47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u="sng">
                <a:solidFill>
                  <a:schemeClr val="lt1"/>
                </a:solidFill>
                <a:highlight>
                  <a:srgbClr val="FFFFFF"/>
                </a:highlight>
                <a:latin typeface="Montserrat"/>
                <a:ea typeface="Montserrat"/>
                <a:cs typeface="Montserrat"/>
                <a:sym typeface="Montserrat"/>
              </a:rPr>
              <a:t>Region code and response</a:t>
            </a:r>
            <a:endParaRPr sz="2400" b="1" u="sng">
              <a:solidFill>
                <a:schemeClr val="lt1"/>
              </a:solidFill>
              <a:latin typeface="Montserrat"/>
              <a:ea typeface="Montserrat"/>
              <a:cs typeface="Montserrat"/>
              <a:sym typeface="Montserrat"/>
            </a:endParaRPr>
          </a:p>
          <a:p>
            <a:pPr marL="0" marR="76200" lvl="0" indent="0" algn="l" rtl="0">
              <a:lnSpc>
                <a:spcPct val="115000"/>
              </a:lnSpc>
              <a:spcBef>
                <a:spcPts val="1100"/>
              </a:spcBef>
              <a:spcAft>
                <a:spcPts val="0"/>
              </a:spcAft>
              <a:buNone/>
            </a:pPr>
            <a:r>
              <a:rPr lang="en-GB" sz="1300" b="1">
                <a:latin typeface="Montserrat"/>
                <a:ea typeface="Montserrat"/>
                <a:cs typeface="Montserrat"/>
                <a:sym typeface="Montserrat"/>
              </a:rPr>
              <a:t>Key findings:</a:t>
            </a:r>
            <a:endParaRPr sz="1300" b="1">
              <a:latin typeface="Montserrat"/>
              <a:ea typeface="Montserrat"/>
              <a:cs typeface="Montserrat"/>
              <a:sym typeface="Montserrat"/>
            </a:endParaRPr>
          </a:p>
          <a:p>
            <a:pPr marL="457200" marR="76200" lvl="0" indent="-311150" algn="l" rtl="0">
              <a:lnSpc>
                <a:spcPct val="115000"/>
              </a:lnSpc>
              <a:spcBef>
                <a:spcPts val="1100"/>
              </a:spcBef>
              <a:spcAft>
                <a:spcPts val="0"/>
              </a:spcAft>
              <a:buSzPts val="1300"/>
              <a:buFont typeface="Montserrat"/>
              <a:buAutoNum type="arabicPeriod"/>
            </a:pPr>
            <a:r>
              <a:rPr lang="en-GB" sz="1300" b="1">
                <a:latin typeface="Montserrat"/>
                <a:ea typeface="Montserrat"/>
                <a:cs typeface="Montserrat"/>
                <a:sym typeface="Montserrat"/>
              </a:rPr>
              <a:t>All regions are generating more than 4% conversion</a:t>
            </a:r>
            <a:endParaRPr sz="1300" b="1">
              <a:latin typeface="Montserrat"/>
              <a:ea typeface="Montserrat"/>
              <a:cs typeface="Montserrat"/>
              <a:sym typeface="Montserrat"/>
            </a:endParaRPr>
          </a:p>
          <a:p>
            <a:pPr marL="457200" marR="76200" lvl="0" indent="-311150" algn="l" rtl="0">
              <a:lnSpc>
                <a:spcPct val="115000"/>
              </a:lnSpc>
              <a:spcBef>
                <a:spcPts val="0"/>
              </a:spcBef>
              <a:spcAft>
                <a:spcPts val="0"/>
              </a:spcAft>
              <a:buSzPts val="1300"/>
              <a:buFont typeface="Montserrat"/>
              <a:buAutoNum type="arabicPeriod"/>
            </a:pPr>
            <a:r>
              <a:rPr lang="en-GB" sz="1300" b="1">
                <a:latin typeface="Montserrat"/>
                <a:ea typeface="Montserrat"/>
                <a:cs typeface="Montserrat"/>
                <a:sym typeface="Montserrat"/>
              </a:rPr>
              <a:t>15 out of 53 region under operation generating 12% conversion in terms of positive response</a:t>
            </a:r>
            <a:endParaRPr sz="1300" b="1">
              <a:latin typeface="Montserrat"/>
              <a:ea typeface="Montserrat"/>
              <a:cs typeface="Montserrat"/>
              <a:sym typeface="Montserrat"/>
            </a:endParaRPr>
          </a:p>
          <a:p>
            <a:pPr marL="76200" marR="76200" lvl="0" indent="0" algn="l" rtl="0">
              <a:lnSpc>
                <a:spcPct val="115000"/>
              </a:lnSpc>
              <a:spcBef>
                <a:spcPts val="1100"/>
              </a:spcBef>
              <a:spcAft>
                <a:spcPts val="0"/>
              </a:spcAft>
              <a:buNone/>
            </a:pPr>
            <a:endParaRPr sz="1300"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sz="1300" b="1">
                <a:latin typeface="Montserrat"/>
                <a:ea typeface="Montserrat"/>
                <a:cs typeface="Montserrat"/>
                <a:sym typeface="Montserrat"/>
              </a:rPr>
              <a:t>Conclusion: Client must provide proper resources  and training regions where conversion rate is less than 5%. And try to expand customer base where it has more than 12% conversion in terms of positive response</a:t>
            </a:r>
            <a:endParaRPr sz="1300" b="1">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0" lvl="0" indent="0" algn="l" rtl="0">
              <a:spcBef>
                <a:spcPts val="1100"/>
              </a:spcBef>
              <a:spcAft>
                <a:spcPts val="0"/>
              </a:spcAft>
              <a:buNone/>
            </a:pPr>
            <a:endParaRPr b="1"/>
          </a:p>
        </p:txBody>
      </p:sp>
      <p:pic>
        <p:nvPicPr>
          <p:cNvPr id="159" name="Google Shape;159;p25"/>
          <p:cNvPicPr preferRelativeResize="0"/>
          <p:nvPr/>
        </p:nvPicPr>
        <p:blipFill>
          <a:blip r:embed="rId3">
            <a:alphaModFix/>
          </a:blip>
          <a:stretch>
            <a:fillRect/>
          </a:stretch>
        </p:blipFill>
        <p:spPr>
          <a:xfrm>
            <a:off x="5525075" y="895575"/>
            <a:ext cx="3027423" cy="39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5" name="Google Shape;165;p26"/>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Correlation analysis and VIF analysis</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166" name="Google Shape;166;p26"/>
          <p:cNvPicPr preferRelativeResize="0"/>
          <p:nvPr/>
        </p:nvPicPr>
        <p:blipFill>
          <a:blip r:embed="rId3">
            <a:alphaModFix/>
          </a:blip>
          <a:stretch>
            <a:fillRect/>
          </a:stretch>
        </p:blipFill>
        <p:spPr>
          <a:xfrm>
            <a:off x="176425" y="895575"/>
            <a:ext cx="4724130" cy="3943125"/>
          </a:xfrm>
          <a:prstGeom prst="rect">
            <a:avLst/>
          </a:prstGeom>
          <a:noFill/>
          <a:ln>
            <a:noFill/>
          </a:ln>
        </p:spPr>
      </p:pic>
      <p:pic>
        <p:nvPicPr>
          <p:cNvPr id="167" name="Google Shape;167;p26"/>
          <p:cNvPicPr preferRelativeResize="0"/>
          <p:nvPr/>
        </p:nvPicPr>
        <p:blipFill>
          <a:blip r:embed="rId4">
            <a:alphaModFix/>
          </a:blip>
          <a:stretch>
            <a:fillRect/>
          </a:stretch>
        </p:blipFill>
        <p:spPr>
          <a:xfrm>
            <a:off x="5009126" y="895575"/>
            <a:ext cx="4134876" cy="268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3" name="Google Shape;173;p27"/>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Building ML model over Imbalanced dataset</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174" name="Google Shape;174;p27"/>
          <p:cNvPicPr preferRelativeResize="0"/>
          <p:nvPr/>
        </p:nvPicPr>
        <p:blipFill>
          <a:blip r:embed="rId3">
            <a:alphaModFix/>
          </a:blip>
          <a:stretch>
            <a:fillRect/>
          </a:stretch>
        </p:blipFill>
        <p:spPr>
          <a:xfrm>
            <a:off x="288125" y="1185625"/>
            <a:ext cx="2371200" cy="1706978"/>
          </a:xfrm>
          <a:prstGeom prst="rect">
            <a:avLst/>
          </a:prstGeom>
          <a:noFill/>
          <a:ln>
            <a:noFill/>
          </a:ln>
        </p:spPr>
      </p:pic>
      <p:sp>
        <p:nvSpPr>
          <p:cNvPr id="175" name="Google Shape;175;p27"/>
          <p:cNvSpPr txBox="1"/>
          <p:nvPr/>
        </p:nvSpPr>
        <p:spPr>
          <a:xfrm>
            <a:off x="339275" y="868550"/>
            <a:ext cx="237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Shape of test and train set</a:t>
            </a:r>
            <a:endParaRPr/>
          </a:p>
        </p:txBody>
      </p:sp>
      <p:pic>
        <p:nvPicPr>
          <p:cNvPr id="176" name="Google Shape;176;p27"/>
          <p:cNvPicPr preferRelativeResize="0"/>
          <p:nvPr/>
        </p:nvPicPr>
        <p:blipFill>
          <a:blip r:embed="rId4">
            <a:alphaModFix/>
          </a:blip>
          <a:stretch>
            <a:fillRect/>
          </a:stretch>
        </p:blipFill>
        <p:spPr>
          <a:xfrm>
            <a:off x="152400" y="3585900"/>
            <a:ext cx="2558075" cy="1405200"/>
          </a:xfrm>
          <a:prstGeom prst="rect">
            <a:avLst/>
          </a:prstGeom>
          <a:noFill/>
          <a:ln>
            <a:noFill/>
          </a:ln>
        </p:spPr>
      </p:pic>
      <p:sp>
        <p:nvSpPr>
          <p:cNvPr id="177" name="Google Shape;177;p27"/>
          <p:cNvSpPr txBox="1"/>
          <p:nvPr/>
        </p:nvSpPr>
        <p:spPr>
          <a:xfrm>
            <a:off x="288125" y="2970300"/>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Standardisation method: MinMaxScaler()</a:t>
            </a:r>
            <a:endParaRPr/>
          </a:p>
        </p:txBody>
      </p:sp>
      <p:pic>
        <p:nvPicPr>
          <p:cNvPr id="178" name="Google Shape;178;p27"/>
          <p:cNvPicPr preferRelativeResize="0"/>
          <p:nvPr/>
        </p:nvPicPr>
        <p:blipFill>
          <a:blip r:embed="rId5">
            <a:alphaModFix/>
          </a:blip>
          <a:stretch>
            <a:fillRect/>
          </a:stretch>
        </p:blipFill>
        <p:spPr>
          <a:xfrm>
            <a:off x="2710476" y="868550"/>
            <a:ext cx="6433525" cy="2184800"/>
          </a:xfrm>
          <a:prstGeom prst="rect">
            <a:avLst/>
          </a:prstGeom>
          <a:noFill/>
          <a:ln>
            <a:noFill/>
          </a:ln>
        </p:spPr>
      </p:pic>
      <p:sp>
        <p:nvSpPr>
          <p:cNvPr id="179" name="Google Shape;179;p27"/>
          <p:cNvSpPr txBox="1"/>
          <p:nvPr/>
        </p:nvSpPr>
        <p:spPr>
          <a:xfrm>
            <a:off x="2710475" y="3053350"/>
            <a:ext cx="23712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Montserrat"/>
                <a:ea typeface="Montserrat"/>
                <a:cs typeface="Montserrat"/>
                <a:sym typeface="Montserrat"/>
              </a:rPr>
              <a:t>Type of ML model Algorithm used:</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Logistic Regession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Random Forest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XGBoost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Decision tree</a:t>
            </a:r>
            <a:endParaRPr sz="1300">
              <a:latin typeface="Montserrat"/>
              <a:ea typeface="Montserrat"/>
              <a:cs typeface="Montserrat"/>
              <a:sym typeface="Montserrat"/>
            </a:endParaRPr>
          </a:p>
        </p:txBody>
      </p:sp>
      <p:sp>
        <p:nvSpPr>
          <p:cNvPr id="180" name="Google Shape;180;p27"/>
          <p:cNvSpPr txBox="1"/>
          <p:nvPr/>
        </p:nvSpPr>
        <p:spPr>
          <a:xfrm>
            <a:off x="4994225" y="3189250"/>
            <a:ext cx="40578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Observations:</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GB"/>
              <a:t>All models failed to detect positive label except Random Forest classifier</a:t>
            </a:r>
            <a:endParaRPr/>
          </a:p>
          <a:p>
            <a:pPr marL="0" lvl="0" indent="0" algn="l" rtl="0">
              <a:spcBef>
                <a:spcPts val="0"/>
              </a:spcBef>
              <a:spcAft>
                <a:spcPts val="0"/>
              </a:spcAft>
              <a:buNone/>
            </a:pPr>
            <a:r>
              <a:rPr lang="en-GB"/>
              <a:t>Best Model for imbalanced dataset:</a:t>
            </a:r>
            <a:endParaRPr/>
          </a:p>
          <a:p>
            <a:pPr marL="457200" lvl="0" indent="-317500" algn="l" rtl="0">
              <a:spcBef>
                <a:spcPts val="0"/>
              </a:spcBef>
              <a:spcAft>
                <a:spcPts val="0"/>
              </a:spcAft>
              <a:buSzPts val="1400"/>
              <a:buChar char="●"/>
            </a:pPr>
            <a:r>
              <a:rPr lang="en-GB"/>
              <a:t>Random Forest Classifier (baseline) model</a:t>
            </a:r>
            <a:endParaRPr/>
          </a:p>
          <a:p>
            <a:pPr marL="0" lvl="0" indent="0" algn="l" rtl="0">
              <a:spcBef>
                <a:spcPts val="0"/>
              </a:spcBef>
              <a:spcAft>
                <a:spcPts val="0"/>
              </a:spcAft>
              <a:buNone/>
            </a:pPr>
            <a:r>
              <a:rPr lang="en-GB"/>
              <a:t>with parameters : </a:t>
            </a:r>
            <a:endParaRPr/>
          </a:p>
          <a:p>
            <a:pPr marL="0" lvl="0" indent="0" algn="l" rtl="0">
              <a:spcBef>
                <a:spcPts val="0"/>
              </a:spcBef>
              <a:spcAft>
                <a:spcPts val="0"/>
              </a:spcAft>
              <a:buNone/>
            </a:pPr>
            <a:r>
              <a:rPr lang="en-GB" sz="1150">
                <a:highlight>
                  <a:srgbClr val="FFFFFE"/>
                </a:highlight>
                <a:latin typeface="Courier New"/>
                <a:ea typeface="Courier New"/>
                <a:cs typeface="Courier New"/>
                <a:sym typeface="Courier New"/>
              </a:rPr>
              <a:t>rfc_clf = RandomForestClassifier(max_features =</a:t>
            </a:r>
            <a:r>
              <a:rPr lang="en-GB" sz="1150">
                <a:solidFill>
                  <a:srgbClr val="A31515"/>
                </a:solidFill>
                <a:highlight>
                  <a:srgbClr val="FFFFFE"/>
                </a:highlight>
                <a:latin typeface="Courier New"/>
                <a:ea typeface="Courier New"/>
                <a:cs typeface="Courier New"/>
                <a:sym typeface="Courier New"/>
              </a:rPr>
              <a:t>"sqrt"</a:t>
            </a:r>
            <a:r>
              <a:rPr lang="en-GB"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6" name="Google Shape;186;p28"/>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Building ML model over Imbalanced dataset</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r>
              <a:rPr lang="en-GB" b="1">
                <a:latin typeface="Montserrat"/>
                <a:ea typeface="Montserrat"/>
                <a:cs typeface="Montserrat"/>
                <a:sym typeface="Montserrat"/>
              </a:rPr>
              <a:t>Best Model : Random Forest Classifier (baseline model)</a:t>
            </a:r>
            <a:endParaRPr b="1">
              <a:latin typeface="Montserrat"/>
              <a:ea typeface="Montserrat"/>
              <a:cs typeface="Montserrat"/>
              <a:sym typeface="Montserrat"/>
            </a:endParaRPr>
          </a:p>
          <a:p>
            <a:pPr marL="0" lvl="0" indent="0" algn="l" rtl="0">
              <a:spcBef>
                <a:spcPts val="0"/>
              </a:spcBef>
              <a:spcAft>
                <a:spcPts val="0"/>
              </a:spcAft>
              <a:buNone/>
            </a:pPr>
            <a:r>
              <a:rPr lang="en-GB" b="1">
                <a:highlight>
                  <a:srgbClr val="FFFFFE"/>
                </a:highlight>
                <a:latin typeface="Montserrat"/>
                <a:ea typeface="Montserrat"/>
                <a:cs typeface="Montserrat"/>
                <a:sym typeface="Montserrat"/>
              </a:rPr>
              <a:t>rfc_clf = RandomForestClassifier(max_features =</a:t>
            </a:r>
            <a:r>
              <a:rPr lang="en-GB" b="1">
                <a:solidFill>
                  <a:srgbClr val="A31515"/>
                </a:solidFill>
                <a:highlight>
                  <a:srgbClr val="FFFFFE"/>
                </a:highlight>
                <a:latin typeface="Montserrat"/>
                <a:ea typeface="Montserrat"/>
                <a:cs typeface="Montserrat"/>
                <a:sym typeface="Montserrat"/>
              </a:rPr>
              <a:t>"sqrt"</a:t>
            </a:r>
            <a:r>
              <a:rPr lang="en-GB" b="1">
                <a:highlight>
                  <a:srgbClr val="FFFFFE"/>
                </a:highlight>
                <a:latin typeface="Montserrat"/>
                <a:ea typeface="Montserrat"/>
                <a:cs typeface="Montserrat"/>
                <a:sym typeface="Montserrat"/>
              </a:rPr>
              <a:t> )</a:t>
            </a:r>
            <a:endParaRPr b="1">
              <a:highlight>
                <a:srgbClr val="FFFFFE"/>
              </a:highlight>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187" name="Google Shape;187;p28"/>
          <p:cNvPicPr preferRelativeResize="0"/>
          <p:nvPr/>
        </p:nvPicPr>
        <p:blipFill>
          <a:blip r:embed="rId3">
            <a:alphaModFix/>
          </a:blip>
          <a:stretch>
            <a:fillRect/>
          </a:stretch>
        </p:blipFill>
        <p:spPr>
          <a:xfrm>
            <a:off x="678550" y="1780825"/>
            <a:ext cx="3095625" cy="2495550"/>
          </a:xfrm>
          <a:prstGeom prst="rect">
            <a:avLst/>
          </a:prstGeom>
          <a:noFill/>
          <a:ln>
            <a:noFill/>
          </a:ln>
        </p:spPr>
      </p:pic>
      <p:sp>
        <p:nvSpPr>
          <p:cNvPr id="188" name="Google Shape;188;p28"/>
          <p:cNvSpPr txBox="1"/>
          <p:nvPr/>
        </p:nvSpPr>
        <p:spPr>
          <a:xfrm>
            <a:off x="773550" y="4274950"/>
            <a:ext cx="7613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Montserrat"/>
                <a:ea typeface="Montserrat"/>
                <a:cs typeface="Montserrat"/>
                <a:sym typeface="Montserrat"/>
              </a:rPr>
              <a:t>Conclusion: This model has very </a:t>
            </a:r>
            <a:r>
              <a:rPr lang="en-GB" sz="1600" b="1">
                <a:solidFill>
                  <a:schemeClr val="dk1"/>
                </a:solidFill>
                <a:latin typeface="Montserrat"/>
                <a:ea typeface="Montserrat"/>
                <a:cs typeface="Montserrat"/>
                <a:sym typeface="Montserrat"/>
              </a:rPr>
              <a:t>low f1 score of 24.29% so we cannot use this model</a:t>
            </a:r>
            <a:r>
              <a:rPr lang="en-GB" sz="1600" b="1">
                <a:latin typeface="Montserrat"/>
                <a:ea typeface="Montserrat"/>
                <a:cs typeface="Montserrat"/>
                <a:sym typeface="Montserrat"/>
              </a:rPr>
              <a:t>.</a:t>
            </a:r>
            <a:endParaRPr sz="1600"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4" name="Google Shape;194;p29"/>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Building ML model after oversampling the unbalanced dataset using SMOTE</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195" name="Google Shape;195;p29"/>
          <p:cNvPicPr preferRelativeResize="0"/>
          <p:nvPr/>
        </p:nvPicPr>
        <p:blipFill>
          <a:blip r:embed="rId3">
            <a:alphaModFix/>
          </a:blip>
          <a:stretch>
            <a:fillRect/>
          </a:stretch>
        </p:blipFill>
        <p:spPr>
          <a:xfrm>
            <a:off x="339275" y="1608025"/>
            <a:ext cx="2371200" cy="1706978"/>
          </a:xfrm>
          <a:prstGeom prst="rect">
            <a:avLst/>
          </a:prstGeom>
          <a:noFill/>
          <a:ln>
            <a:noFill/>
          </a:ln>
        </p:spPr>
      </p:pic>
      <p:sp>
        <p:nvSpPr>
          <p:cNvPr id="196" name="Google Shape;196;p29"/>
          <p:cNvSpPr txBox="1"/>
          <p:nvPr/>
        </p:nvSpPr>
        <p:spPr>
          <a:xfrm>
            <a:off x="339275" y="1085700"/>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Shape of test and train set before SMOTE</a:t>
            </a:r>
            <a:endParaRPr/>
          </a:p>
        </p:txBody>
      </p:sp>
      <p:sp>
        <p:nvSpPr>
          <p:cNvPr id="197" name="Google Shape;197;p29"/>
          <p:cNvSpPr txBox="1"/>
          <p:nvPr/>
        </p:nvSpPr>
        <p:spPr>
          <a:xfrm>
            <a:off x="5405275" y="2527725"/>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Standardisation method: MinMaxScaler()</a:t>
            </a:r>
            <a:endParaRPr/>
          </a:p>
        </p:txBody>
      </p:sp>
      <p:sp>
        <p:nvSpPr>
          <p:cNvPr id="198" name="Google Shape;198;p29"/>
          <p:cNvSpPr txBox="1"/>
          <p:nvPr/>
        </p:nvSpPr>
        <p:spPr>
          <a:xfrm>
            <a:off x="5081675" y="1170750"/>
            <a:ext cx="31893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Montserrat"/>
                <a:ea typeface="Montserrat"/>
                <a:cs typeface="Montserrat"/>
                <a:sym typeface="Montserrat"/>
              </a:rPr>
              <a:t>Type of ML model Algorithm used:</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Logistic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Random Forest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XGBoost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Decision tree Model</a:t>
            </a:r>
            <a:endParaRPr sz="1300">
              <a:latin typeface="Montserrat"/>
              <a:ea typeface="Montserrat"/>
              <a:cs typeface="Montserrat"/>
              <a:sym typeface="Montserrat"/>
            </a:endParaRPr>
          </a:p>
        </p:txBody>
      </p:sp>
      <p:sp>
        <p:nvSpPr>
          <p:cNvPr id="199" name="Google Shape;199;p29"/>
          <p:cNvSpPr txBox="1"/>
          <p:nvPr/>
        </p:nvSpPr>
        <p:spPr>
          <a:xfrm>
            <a:off x="2710475" y="1085700"/>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Shape of test and train set after SMOTE</a:t>
            </a:r>
            <a:endParaRPr/>
          </a:p>
        </p:txBody>
      </p:sp>
      <p:pic>
        <p:nvPicPr>
          <p:cNvPr id="200" name="Google Shape;200;p29"/>
          <p:cNvPicPr preferRelativeResize="0"/>
          <p:nvPr/>
        </p:nvPicPr>
        <p:blipFill>
          <a:blip r:embed="rId4">
            <a:alphaModFix/>
          </a:blip>
          <a:stretch>
            <a:fillRect/>
          </a:stretch>
        </p:blipFill>
        <p:spPr>
          <a:xfrm>
            <a:off x="2745663" y="1568711"/>
            <a:ext cx="2300813" cy="1785600"/>
          </a:xfrm>
          <a:prstGeom prst="rect">
            <a:avLst/>
          </a:prstGeom>
          <a:noFill/>
          <a:ln>
            <a:noFill/>
          </a:ln>
        </p:spPr>
      </p:pic>
      <p:pic>
        <p:nvPicPr>
          <p:cNvPr id="201" name="Google Shape;201;p29"/>
          <p:cNvPicPr preferRelativeResize="0"/>
          <p:nvPr/>
        </p:nvPicPr>
        <p:blipFill>
          <a:blip r:embed="rId5">
            <a:alphaModFix/>
          </a:blip>
          <a:stretch>
            <a:fillRect/>
          </a:stretch>
        </p:blipFill>
        <p:spPr>
          <a:xfrm>
            <a:off x="0" y="3315000"/>
            <a:ext cx="9144000" cy="1828500"/>
          </a:xfrm>
          <a:prstGeom prst="rect">
            <a:avLst/>
          </a:prstGeom>
          <a:noFill/>
          <a:ln>
            <a:noFill/>
          </a:ln>
        </p:spPr>
      </p:pic>
      <p:cxnSp>
        <p:nvCxnSpPr>
          <p:cNvPr id="202" name="Google Shape;202;p29"/>
          <p:cNvCxnSpPr/>
          <p:nvPr/>
        </p:nvCxnSpPr>
        <p:spPr>
          <a:xfrm rot="10800000" flipH="1">
            <a:off x="298575" y="4519100"/>
            <a:ext cx="8875800" cy="203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8" name="Google Shape;208;p30"/>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Building ML model after oversampling the unbalanced dataset using SMOTE</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209" name="Google Shape;209;p30"/>
          <p:cNvSpPr txBox="1"/>
          <p:nvPr/>
        </p:nvSpPr>
        <p:spPr>
          <a:xfrm>
            <a:off x="176425" y="1316400"/>
            <a:ext cx="3107700" cy="17235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dirty="0" smtClean="0">
                <a:latin typeface="Montserrat"/>
                <a:ea typeface="Montserrat"/>
                <a:cs typeface="Montserrat"/>
                <a:sym typeface="Montserrat"/>
              </a:rPr>
              <a:t>Observation:</a:t>
            </a:r>
            <a:endParaRPr lang="en-GB" sz="1000" b="1" dirty="0">
              <a:latin typeface="Montserrat"/>
              <a:ea typeface="Montserrat"/>
              <a:cs typeface="Montserrat"/>
              <a:sym typeface="Montserrat"/>
            </a:endParaRPr>
          </a:p>
          <a:p>
            <a:pPr marL="228600" lvl="0" indent="-228600" algn="l" rtl="0">
              <a:spcBef>
                <a:spcPts val="0"/>
              </a:spcBef>
              <a:spcAft>
                <a:spcPts val="0"/>
              </a:spcAft>
              <a:buAutoNum type="arabicPeriod"/>
            </a:pPr>
            <a:r>
              <a:rPr lang="en-GB" sz="1000" b="1" dirty="0" smtClean="0">
                <a:latin typeface="Montserrat"/>
                <a:ea typeface="Montserrat"/>
                <a:cs typeface="Montserrat"/>
                <a:sym typeface="Montserrat"/>
              </a:rPr>
              <a:t>Best </a:t>
            </a:r>
            <a:r>
              <a:rPr lang="en-GB" sz="1000" b="1" dirty="0">
                <a:latin typeface="Montserrat"/>
                <a:ea typeface="Montserrat"/>
                <a:cs typeface="Montserrat"/>
                <a:sym typeface="Montserrat"/>
              </a:rPr>
              <a:t>model with highest f1 score of 87.91%, ROC_AUC score of 93.99% on test set and 98.71% on train set  is Random Forest Classifier with hyper parameter tuning using </a:t>
            </a:r>
            <a:r>
              <a:rPr lang="en-GB" sz="1000" b="1" dirty="0" err="1" smtClean="0">
                <a:latin typeface="Montserrat"/>
                <a:ea typeface="Montserrat"/>
                <a:cs typeface="Montserrat"/>
                <a:sym typeface="Montserrat"/>
              </a:rPr>
              <a:t>GridSearchCV</a:t>
            </a:r>
            <a:endParaRPr lang="en-GB" sz="1000" b="1" dirty="0">
              <a:latin typeface="Montserrat"/>
              <a:ea typeface="Montserrat"/>
              <a:cs typeface="Montserrat"/>
              <a:sym typeface="Montserrat"/>
            </a:endParaRPr>
          </a:p>
          <a:p>
            <a:pPr marL="228600" lvl="0" indent="-228600" algn="l" rtl="0">
              <a:spcBef>
                <a:spcPts val="0"/>
              </a:spcBef>
              <a:spcAft>
                <a:spcPts val="0"/>
              </a:spcAft>
              <a:buAutoNum type="arabicPeriod"/>
            </a:pPr>
            <a:r>
              <a:rPr lang="en-GB" sz="1000" b="1" dirty="0" smtClean="0">
                <a:latin typeface="Montserrat"/>
                <a:ea typeface="Montserrat"/>
                <a:cs typeface="Montserrat"/>
                <a:sym typeface="Montserrat"/>
              </a:rPr>
              <a:t>All </a:t>
            </a:r>
            <a:r>
              <a:rPr lang="en-GB" sz="1000" b="1" dirty="0">
                <a:latin typeface="Montserrat"/>
                <a:ea typeface="Montserrat"/>
                <a:cs typeface="Montserrat"/>
                <a:sym typeface="Montserrat"/>
              </a:rPr>
              <a:t>model performed well but SMOTE implementation equalise both true label and false label.</a:t>
            </a:r>
            <a:endParaRPr sz="1000" b="1" dirty="0">
              <a:latin typeface="Montserrat"/>
              <a:ea typeface="Montserrat"/>
              <a:cs typeface="Montserrat"/>
              <a:sym typeface="Montserrat"/>
            </a:endParaRPr>
          </a:p>
          <a:p>
            <a:pPr marL="457200" lvl="0" indent="0" algn="l" rtl="0">
              <a:spcBef>
                <a:spcPts val="0"/>
              </a:spcBef>
              <a:spcAft>
                <a:spcPts val="0"/>
              </a:spcAft>
              <a:buNone/>
            </a:pPr>
            <a:r>
              <a:rPr lang="en-GB" sz="1000" b="1" dirty="0">
                <a:latin typeface="Montserrat"/>
                <a:ea typeface="Montserrat"/>
                <a:cs typeface="Montserrat"/>
                <a:sym typeface="Montserrat"/>
              </a:rPr>
              <a:t> </a:t>
            </a:r>
            <a:endParaRPr sz="1000" b="1" dirty="0">
              <a:latin typeface="Montserrat"/>
              <a:ea typeface="Montserrat"/>
              <a:cs typeface="Montserrat"/>
              <a:sym typeface="Montserrat"/>
            </a:endParaRPr>
          </a:p>
        </p:txBody>
      </p:sp>
      <p:sp>
        <p:nvSpPr>
          <p:cNvPr id="210" name="Google Shape;210;p30"/>
          <p:cNvSpPr txBox="1"/>
          <p:nvPr/>
        </p:nvSpPr>
        <p:spPr>
          <a:xfrm>
            <a:off x="3474225" y="1289275"/>
            <a:ext cx="5034900" cy="206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u="sng">
                <a:solidFill>
                  <a:schemeClr val="lt1"/>
                </a:solidFill>
                <a:latin typeface="Montserrat"/>
                <a:ea typeface="Montserrat"/>
                <a:cs typeface="Montserrat"/>
                <a:sym typeface="Montserrat"/>
              </a:rPr>
              <a:t>Best model with parameter</a:t>
            </a:r>
            <a:r>
              <a:rPr lang="en-GB" sz="1200" b="1">
                <a:latin typeface="Montserrat"/>
                <a:ea typeface="Montserrat"/>
                <a:cs typeface="Montserrat"/>
                <a:sym typeface="Montserrat"/>
              </a:rPr>
              <a:t>: RandomForestClassifier(max_features='sqrt', n_estimators=20,</a:t>
            </a:r>
            <a:r>
              <a:rPr lang="en-GB" sz="1200" b="1">
                <a:highlight>
                  <a:srgbClr val="FFFFFE"/>
                </a:highlight>
                <a:latin typeface="Montserrat"/>
                <a:ea typeface="Montserrat"/>
                <a:cs typeface="Montserrat"/>
                <a:sym typeface="Montserrat"/>
              </a:rPr>
              <a:t>verbose = </a:t>
            </a:r>
            <a:r>
              <a:rPr lang="en-GB" sz="1200" b="1">
                <a:solidFill>
                  <a:srgbClr val="09885A"/>
                </a:solidFill>
                <a:highlight>
                  <a:srgbClr val="FFFFFE"/>
                </a:highlight>
                <a:latin typeface="Montserrat"/>
                <a:ea typeface="Montserrat"/>
                <a:cs typeface="Montserrat"/>
                <a:sym typeface="Montserrat"/>
              </a:rPr>
              <a:t>2</a:t>
            </a:r>
            <a:r>
              <a:rPr lang="en-GB" sz="1200" b="1">
                <a:highlight>
                  <a:srgbClr val="FFFFFE"/>
                </a:highlight>
                <a:latin typeface="Montserrat"/>
                <a:ea typeface="Montserrat"/>
                <a:cs typeface="Montserrat"/>
                <a:sym typeface="Montserrat"/>
              </a:rPr>
              <a:t>, cv=</a:t>
            </a:r>
            <a:r>
              <a:rPr lang="en-GB" sz="1200" b="1">
                <a:solidFill>
                  <a:srgbClr val="09885A"/>
                </a:solidFill>
                <a:highlight>
                  <a:srgbClr val="FFFFFE"/>
                </a:highlight>
                <a:latin typeface="Montserrat"/>
                <a:ea typeface="Montserrat"/>
                <a:cs typeface="Montserrat"/>
                <a:sym typeface="Montserrat"/>
              </a:rPr>
              <a:t>5</a:t>
            </a:r>
            <a:r>
              <a:rPr lang="en-GB" sz="1200" b="1">
                <a:latin typeface="Montserrat"/>
                <a:ea typeface="Montserrat"/>
                <a:cs typeface="Montserrat"/>
                <a:sym typeface="Montserrat"/>
              </a:rPr>
              <a:t>)</a:t>
            </a:r>
            <a:endParaRPr sz="1200" b="1">
              <a:latin typeface="Montserrat"/>
              <a:ea typeface="Montserrat"/>
              <a:cs typeface="Montserrat"/>
              <a:sym typeface="Montserrat"/>
            </a:endParaRPr>
          </a:p>
          <a:p>
            <a:pPr marL="0" lvl="0" indent="0" algn="l" rtl="0">
              <a:spcBef>
                <a:spcPts val="0"/>
              </a:spcBef>
              <a:spcAft>
                <a:spcPts val="0"/>
              </a:spcAft>
              <a:buNone/>
            </a:pP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max_features: </a:t>
            </a:r>
            <a:r>
              <a:rPr lang="en-GB" sz="1200" b="1">
                <a:solidFill>
                  <a:srgbClr val="212529"/>
                </a:solidFill>
                <a:highlight>
                  <a:srgbClr val="FFFFFF"/>
                </a:highlight>
                <a:latin typeface="Montserrat"/>
                <a:ea typeface="Montserrat"/>
                <a:cs typeface="Montserrat"/>
                <a:sym typeface="Montserrat"/>
              </a:rPr>
              <a:t>The number of features to consider when looking for the best split</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b="1">
                <a:solidFill>
                  <a:srgbClr val="212529"/>
                </a:solidFill>
                <a:highlight>
                  <a:srgbClr val="FFFFFF"/>
                </a:highlight>
                <a:latin typeface="Montserrat"/>
                <a:ea typeface="Montserrat"/>
                <a:cs typeface="Montserrat"/>
                <a:sym typeface="Montserrat"/>
              </a:rPr>
              <a:t>n_estimator: The number of trees in the forest</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b="1">
                <a:solidFill>
                  <a:srgbClr val="212529"/>
                </a:solidFill>
                <a:highlight>
                  <a:srgbClr val="FFFFFF"/>
                </a:highlight>
                <a:latin typeface="Montserrat"/>
                <a:ea typeface="Montserrat"/>
                <a:cs typeface="Montserrat"/>
                <a:sym typeface="Montserrat"/>
              </a:rPr>
              <a:t>verbose : Controls the verbosity when fitting and predicting</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b="1">
                <a:solidFill>
                  <a:srgbClr val="212529"/>
                </a:solidFill>
                <a:highlight>
                  <a:srgbClr val="FFFFFF"/>
                </a:highlight>
                <a:latin typeface="Montserrat"/>
                <a:ea typeface="Montserrat"/>
                <a:cs typeface="Montserrat"/>
                <a:sym typeface="Montserrat"/>
              </a:rPr>
              <a:t>cv:   no of folds for cross-validation</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211" name="Google Shape;211;p30"/>
          <p:cNvPicPr preferRelativeResize="0"/>
          <p:nvPr/>
        </p:nvPicPr>
        <p:blipFill>
          <a:blip r:embed="rId3">
            <a:alphaModFix/>
          </a:blip>
          <a:stretch>
            <a:fillRect/>
          </a:stretch>
        </p:blipFill>
        <p:spPr>
          <a:xfrm>
            <a:off x="420025" y="3351775"/>
            <a:ext cx="2402800" cy="1791725"/>
          </a:xfrm>
          <a:prstGeom prst="rect">
            <a:avLst/>
          </a:prstGeom>
          <a:noFill/>
          <a:ln>
            <a:noFill/>
          </a:ln>
        </p:spPr>
      </p:pic>
      <p:sp>
        <p:nvSpPr>
          <p:cNvPr id="212" name="Google Shape;212;p30"/>
          <p:cNvSpPr txBox="1"/>
          <p:nvPr/>
        </p:nvSpPr>
        <p:spPr>
          <a:xfrm>
            <a:off x="2984150" y="3487800"/>
            <a:ext cx="1182300" cy="1032600"/>
          </a:xfrm>
          <a:prstGeom prst="rect">
            <a:avLst/>
          </a:prstGeom>
          <a:noFill/>
          <a:ln>
            <a:noFill/>
          </a:ln>
        </p:spPr>
        <p:txBody>
          <a:bodyPr spcFirstLastPara="1" wrap="square" lIns="91425" tIns="91425" rIns="91425" bIns="91425" anchor="t" anchorCtr="0">
            <a:spAutoFit/>
          </a:bodyPr>
          <a:lstStyle/>
          <a:p>
            <a:pPr marL="0" marR="76200" lvl="0" indent="0" algn="l" rtl="0">
              <a:lnSpc>
                <a:spcPct val="135714"/>
              </a:lnSpc>
              <a:spcBef>
                <a:spcPts val="800"/>
              </a:spcBef>
              <a:spcAft>
                <a:spcPts val="0"/>
              </a:spcAft>
              <a:buNone/>
            </a:pPr>
            <a:r>
              <a:rPr lang="en-GB" sz="1050">
                <a:solidFill>
                  <a:schemeClr val="accent2"/>
                </a:solidFill>
                <a:latin typeface="Roboto"/>
                <a:ea typeface="Roboto"/>
                <a:cs typeface="Roboto"/>
                <a:sym typeface="Roboto"/>
              </a:rPr>
              <a:t>matrix:</a:t>
            </a:r>
            <a:endParaRPr sz="1050">
              <a:highlight>
                <a:srgbClr val="F7F7F7"/>
              </a:highlight>
              <a:latin typeface="Courier New"/>
              <a:ea typeface="Courier New"/>
              <a:cs typeface="Courier New"/>
              <a:sym typeface="Courier New"/>
            </a:endParaRPr>
          </a:p>
          <a:p>
            <a:pPr marL="0" lvl="0" indent="0" algn="l" rtl="0">
              <a:spcBef>
                <a:spcPts val="0"/>
              </a:spcBef>
              <a:spcAft>
                <a:spcPts val="0"/>
              </a:spcAft>
              <a:buNone/>
            </a:pPr>
            <a:r>
              <a:rPr lang="en-GB" sz="1000">
                <a:solidFill>
                  <a:schemeClr val="accent2"/>
                </a:solidFill>
                <a:highlight>
                  <a:srgbClr val="FFFFFF"/>
                </a:highlight>
                <a:latin typeface="Roboto"/>
                <a:ea typeface="Roboto"/>
                <a:cs typeface="Roboto"/>
                <a:sym typeface="Roboto"/>
              </a:rPr>
              <a:t>[[215986   2052]</a:t>
            </a:r>
            <a:endParaRPr sz="1000">
              <a:solidFill>
                <a:schemeClr val="accent2"/>
              </a:solidFill>
              <a:highlight>
                <a:srgbClr val="FFFFFF"/>
              </a:highlight>
              <a:latin typeface="Roboto"/>
              <a:ea typeface="Roboto"/>
              <a:cs typeface="Roboto"/>
              <a:sym typeface="Roboto"/>
            </a:endParaRPr>
          </a:p>
          <a:p>
            <a:pPr marL="0" lvl="0" indent="0" algn="l" rtl="0">
              <a:spcBef>
                <a:spcPts val="0"/>
              </a:spcBef>
              <a:spcAft>
                <a:spcPts val="0"/>
              </a:spcAft>
              <a:buNone/>
            </a:pPr>
            <a:r>
              <a:rPr lang="en-GB" sz="1000">
                <a:solidFill>
                  <a:schemeClr val="accent2"/>
                </a:solidFill>
                <a:highlight>
                  <a:srgbClr val="FFFFFF"/>
                </a:highlight>
                <a:latin typeface="Roboto"/>
                <a:ea typeface="Roboto"/>
                <a:cs typeface="Roboto"/>
                <a:sym typeface="Roboto"/>
              </a:rPr>
              <a:t> [ 10510  19880]]</a:t>
            </a:r>
            <a:endParaRPr sz="1000">
              <a:solidFill>
                <a:schemeClr val="accent2"/>
              </a:solidFill>
              <a:highlight>
                <a:srgbClr val="FFFFFF"/>
              </a:highlight>
              <a:latin typeface="Roboto"/>
              <a:ea typeface="Roboto"/>
              <a:cs typeface="Roboto"/>
              <a:sym typeface="Roboto"/>
            </a:endParaRPr>
          </a:p>
          <a:p>
            <a:pPr marL="0" lvl="0" indent="0" algn="l" rtl="0">
              <a:spcBef>
                <a:spcPts val="0"/>
              </a:spcBef>
              <a:spcAft>
                <a:spcPts val="0"/>
              </a:spcAft>
              <a:buNone/>
            </a:pPr>
            <a:r>
              <a:rPr lang="en-GB" sz="1000">
                <a:solidFill>
                  <a:schemeClr val="accent2"/>
                </a:solidFill>
                <a:highlight>
                  <a:srgbClr val="FFFFFF"/>
                </a:highlight>
                <a:latin typeface="Roboto"/>
                <a:ea typeface="Roboto"/>
                <a:cs typeface="Roboto"/>
                <a:sym typeface="Roboto"/>
              </a:rPr>
              <a:t>[[99707  7889]</a:t>
            </a:r>
            <a:endParaRPr sz="1000">
              <a:solidFill>
                <a:schemeClr val="accent2"/>
              </a:solidFill>
              <a:highlight>
                <a:srgbClr val="FFFFFF"/>
              </a:highlight>
              <a:latin typeface="Roboto"/>
              <a:ea typeface="Roboto"/>
              <a:cs typeface="Roboto"/>
              <a:sym typeface="Roboto"/>
            </a:endParaRPr>
          </a:p>
          <a:p>
            <a:pPr marL="50800" marR="12700" lvl="0" indent="0" algn="l" rtl="0">
              <a:lnSpc>
                <a:spcPct val="115000"/>
              </a:lnSpc>
              <a:spcBef>
                <a:spcPts val="100"/>
              </a:spcBef>
              <a:spcAft>
                <a:spcPts val="0"/>
              </a:spcAft>
              <a:buNone/>
            </a:pPr>
            <a:r>
              <a:rPr lang="en-GB" sz="1000">
                <a:solidFill>
                  <a:schemeClr val="accent2"/>
                </a:solidFill>
                <a:highlight>
                  <a:srgbClr val="FFFFFF"/>
                </a:highlight>
                <a:latin typeface="Roboto"/>
                <a:ea typeface="Roboto"/>
                <a:cs typeface="Roboto"/>
                <a:sym typeface="Roboto"/>
              </a:rPr>
              <a:t> [11632  3133]]</a:t>
            </a:r>
            <a:endParaRPr sz="1000">
              <a:solidFill>
                <a:schemeClr val="accent2"/>
              </a:solidFill>
              <a:highlight>
                <a:srgbClr val="FFFFFF"/>
              </a:highlight>
              <a:latin typeface="Roboto"/>
              <a:ea typeface="Roboto"/>
              <a:cs typeface="Roboto"/>
              <a:sym typeface="Roboto"/>
            </a:endParaRPr>
          </a:p>
        </p:txBody>
      </p:sp>
      <p:sp>
        <p:nvSpPr>
          <p:cNvPr id="213" name="Google Shape;213;p30"/>
          <p:cNvSpPr txBox="1"/>
          <p:nvPr/>
        </p:nvSpPr>
        <p:spPr>
          <a:xfrm>
            <a:off x="718875" y="3087600"/>
            <a:ext cx="180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Confusion matrix:</a:t>
            </a:r>
            <a:endParaRPr/>
          </a:p>
        </p:txBody>
      </p:sp>
      <p:sp>
        <p:nvSpPr>
          <p:cNvPr id="214" name="Google Shape;214;p30"/>
          <p:cNvSpPr txBox="1"/>
          <p:nvPr/>
        </p:nvSpPr>
        <p:spPr>
          <a:xfrm>
            <a:off x="4125650" y="3284250"/>
            <a:ext cx="4912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Conclusion:</a:t>
            </a:r>
            <a:r>
              <a:rPr lang="en-GB" b="1">
                <a:latin typeface="Montserrat"/>
                <a:ea typeface="Montserrat"/>
                <a:cs typeface="Montserrat"/>
                <a:sym typeface="Montserrat"/>
              </a:rPr>
              <a:t> Here best model is </a:t>
            </a:r>
            <a:r>
              <a:rPr lang="en-GB" b="1">
                <a:solidFill>
                  <a:srgbClr val="FF0000"/>
                </a:solidFill>
                <a:latin typeface="Montserrat"/>
                <a:ea typeface="Montserrat"/>
                <a:cs typeface="Montserrat"/>
                <a:sym typeface="Montserrat"/>
              </a:rPr>
              <a:t>Random Forest Classifier</a:t>
            </a:r>
            <a:r>
              <a:rPr lang="en-GB" b="1">
                <a:latin typeface="Montserrat"/>
                <a:ea typeface="Montserrat"/>
                <a:cs typeface="Montserrat"/>
                <a:sym typeface="Montserrat"/>
              </a:rPr>
              <a:t> with f1 score of 87.91%, ROC_AUC score of 93.99% on test set and 98.71% on train set. But as only oversampling cannot provide best result for imbalanced data because it equalise both true and false label. </a:t>
            </a:r>
            <a:r>
              <a:rPr lang="en-GB" b="1">
                <a:solidFill>
                  <a:schemeClr val="dk1"/>
                </a:solidFill>
                <a:latin typeface="Montserrat"/>
                <a:ea typeface="Montserrat"/>
                <a:cs typeface="Montserrat"/>
                <a:sym typeface="Montserrat"/>
              </a:rPr>
              <a:t>This model cannot be accepted</a:t>
            </a:r>
            <a:r>
              <a:rPr lang="en-GB" b="1">
                <a:latin typeface="Montserrat"/>
                <a:ea typeface="Montserrat"/>
                <a:cs typeface="Montserrat"/>
                <a:sym typeface="Montserrat"/>
              </a:rPr>
              <a:t>.</a:t>
            </a:r>
            <a:endParaRPr b="1">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0" name="Google Shape;220;p31"/>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dk1"/>
                </a:solidFill>
                <a:latin typeface="Montserrat"/>
                <a:ea typeface="Montserrat"/>
                <a:cs typeface="Montserrat"/>
                <a:sym typeface="Montserrat"/>
              </a:rPr>
              <a:t>Building ML model after oversampling and undersampling together using SMOTETomek</a:t>
            </a:r>
            <a:r>
              <a:rPr lang="en-GB" sz="2400" b="1">
                <a:solidFill>
                  <a:schemeClr val="dk1"/>
                </a:solidFill>
                <a:latin typeface="Montserrat"/>
                <a:ea typeface="Montserrat"/>
                <a:cs typeface="Montserrat"/>
                <a:sym typeface="Montserrat"/>
              </a:rPr>
              <a:t> </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221" name="Google Shape;221;p31"/>
          <p:cNvPicPr preferRelativeResize="0"/>
          <p:nvPr/>
        </p:nvPicPr>
        <p:blipFill>
          <a:blip r:embed="rId3">
            <a:alphaModFix/>
          </a:blip>
          <a:stretch>
            <a:fillRect/>
          </a:stretch>
        </p:blipFill>
        <p:spPr>
          <a:xfrm>
            <a:off x="339275" y="1608025"/>
            <a:ext cx="2371200" cy="1706978"/>
          </a:xfrm>
          <a:prstGeom prst="rect">
            <a:avLst/>
          </a:prstGeom>
          <a:noFill/>
          <a:ln>
            <a:noFill/>
          </a:ln>
        </p:spPr>
      </p:pic>
      <p:sp>
        <p:nvSpPr>
          <p:cNvPr id="222" name="Google Shape;222;p31"/>
          <p:cNvSpPr txBox="1"/>
          <p:nvPr/>
        </p:nvSpPr>
        <p:spPr>
          <a:xfrm>
            <a:off x="339275" y="1085700"/>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Shape of test and train set before SMOTETomek</a:t>
            </a:r>
            <a:endParaRPr/>
          </a:p>
        </p:txBody>
      </p:sp>
      <p:sp>
        <p:nvSpPr>
          <p:cNvPr id="223" name="Google Shape;223;p31"/>
          <p:cNvSpPr txBox="1"/>
          <p:nvPr/>
        </p:nvSpPr>
        <p:spPr>
          <a:xfrm>
            <a:off x="5405275" y="2527725"/>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Standardisation method: MinMaxScaler()</a:t>
            </a:r>
            <a:endParaRPr/>
          </a:p>
        </p:txBody>
      </p:sp>
      <p:sp>
        <p:nvSpPr>
          <p:cNvPr id="224" name="Google Shape;224;p31"/>
          <p:cNvSpPr txBox="1"/>
          <p:nvPr/>
        </p:nvSpPr>
        <p:spPr>
          <a:xfrm>
            <a:off x="5081675" y="1170750"/>
            <a:ext cx="31893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Montserrat"/>
                <a:ea typeface="Montserrat"/>
                <a:cs typeface="Montserrat"/>
                <a:sym typeface="Montserrat"/>
              </a:rPr>
              <a:t>Type of ML model Algorithm used:</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Logistic Regession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Random Forest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XGBoost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Decision Tree Model</a:t>
            </a:r>
            <a:endParaRPr sz="1300">
              <a:latin typeface="Montserrat"/>
              <a:ea typeface="Montserrat"/>
              <a:cs typeface="Montserrat"/>
              <a:sym typeface="Montserrat"/>
            </a:endParaRPr>
          </a:p>
        </p:txBody>
      </p:sp>
      <p:sp>
        <p:nvSpPr>
          <p:cNvPr id="225" name="Google Shape;225;p31"/>
          <p:cNvSpPr txBox="1"/>
          <p:nvPr/>
        </p:nvSpPr>
        <p:spPr>
          <a:xfrm>
            <a:off x="2710475" y="1085700"/>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Shape of test and train set after SMOTETomek</a:t>
            </a:r>
            <a:endParaRPr/>
          </a:p>
        </p:txBody>
      </p:sp>
      <p:cxnSp>
        <p:nvCxnSpPr>
          <p:cNvPr id="226" name="Google Shape;226;p31"/>
          <p:cNvCxnSpPr/>
          <p:nvPr/>
        </p:nvCxnSpPr>
        <p:spPr>
          <a:xfrm rot="10800000" flipH="1">
            <a:off x="298575" y="4519100"/>
            <a:ext cx="8875800" cy="203700"/>
          </a:xfrm>
          <a:prstGeom prst="straightConnector1">
            <a:avLst/>
          </a:prstGeom>
          <a:noFill/>
          <a:ln w="9525" cap="flat" cmpd="sng">
            <a:solidFill>
              <a:schemeClr val="dk2"/>
            </a:solidFill>
            <a:prstDash val="solid"/>
            <a:round/>
            <a:headEnd type="none" w="med" len="med"/>
            <a:tailEnd type="none" w="med" len="med"/>
          </a:ln>
        </p:spPr>
      </p:cxnSp>
      <p:pic>
        <p:nvPicPr>
          <p:cNvPr id="227" name="Google Shape;227;p31"/>
          <p:cNvPicPr preferRelativeResize="0"/>
          <p:nvPr/>
        </p:nvPicPr>
        <p:blipFill>
          <a:blip r:embed="rId4">
            <a:alphaModFix/>
          </a:blip>
          <a:stretch>
            <a:fillRect/>
          </a:stretch>
        </p:blipFill>
        <p:spPr>
          <a:xfrm>
            <a:off x="2710475" y="1547262"/>
            <a:ext cx="2442660" cy="1828500"/>
          </a:xfrm>
          <a:prstGeom prst="rect">
            <a:avLst/>
          </a:prstGeom>
          <a:noFill/>
          <a:ln>
            <a:noFill/>
          </a:ln>
        </p:spPr>
      </p:pic>
      <p:pic>
        <p:nvPicPr>
          <p:cNvPr id="228" name="Google Shape;228;p31"/>
          <p:cNvPicPr preferRelativeResize="0"/>
          <p:nvPr/>
        </p:nvPicPr>
        <p:blipFill>
          <a:blip r:embed="rId5">
            <a:alphaModFix/>
          </a:blip>
          <a:stretch>
            <a:fillRect/>
          </a:stretch>
        </p:blipFill>
        <p:spPr>
          <a:xfrm>
            <a:off x="0" y="3399900"/>
            <a:ext cx="9308474" cy="170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244275"/>
            <a:ext cx="6144000" cy="936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9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9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9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700" b="1">
                <a:latin typeface="Montserrat"/>
                <a:ea typeface="Montserrat"/>
                <a:cs typeface="Montserrat"/>
                <a:sym typeface="Montserrat"/>
              </a:rPr>
              <a:t>Problem statement:</a:t>
            </a:r>
            <a:endParaRPr sz="2700" b="1">
              <a:latin typeface="Montserrat"/>
              <a:ea typeface="Montserrat"/>
              <a:cs typeface="Montserrat"/>
              <a:sym typeface="Montserrat"/>
            </a:endParaRPr>
          </a:p>
        </p:txBody>
      </p:sp>
      <p:sp>
        <p:nvSpPr>
          <p:cNvPr id="61" name="Google Shape;61;p14"/>
          <p:cNvSpPr txBox="1"/>
          <p:nvPr/>
        </p:nvSpPr>
        <p:spPr>
          <a:xfrm>
            <a:off x="434275" y="1411400"/>
            <a:ext cx="5889900" cy="35865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GB" sz="1700">
                <a:solidFill>
                  <a:schemeClr val="accent2"/>
                </a:solidFill>
                <a:latin typeface="Montserrat Medium"/>
                <a:ea typeface="Montserrat Medium"/>
                <a:cs typeface="Montserrat Medium"/>
                <a:sym typeface="Montserrat Medium"/>
              </a:rPr>
              <a:t>The </a:t>
            </a:r>
            <a:r>
              <a:rPr lang="en-GB" sz="1700">
                <a:solidFill>
                  <a:schemeClr val="accent5"/>
                </a:solidFill>
                <a:latin typeface="Montserrat Medium"/>
                <a:ea typeface="Montserrat Medium"/>
                <a:cs typeface="Montserrat Medium"/>
                <a:sym typeface="Montserrat Medium"/>
              </a:rPr>
              <a:t>client</a:t>
            </a:r>
            <a:r>
              <a:rPr lang="en-GB" sz="1700">
                <a:solidFill>
                  <a:schemeClr val="accent2"/>
                </a:solidFill>
                <a:latin typeface="Montserrat Medium"/>
                <a:ea typeface="Montserrat Medium"/>
                <a:cs typeface="Montserrat Medium"/>
                <a:sym typeface="Montserrat Medium"/>
              </a:rPr>
              <a:t> is an insurance company involved in the </a:t>
            </a:r>
            <a:r>
              <a:rPr lang="en-GB" sz="1700">
                <a:solidFill>
                  <a:schemeClr val="accent5"/>
                </a:solidFill>
                <a:latin typeface="Montserrat Medium"/>
                <a:ea typeface="Montserrat Medium"/>
                <a:cs typeface="Montserrat Medium"/>
                <a:sym typeface="Montserrat Medium"/>
              </a:rPr>
              <a:t>health insurance business</a:t>
            </a:r>
            <a:r>
              <a:rPr lang="en-GB" sz="1700">
                <a:solidFill>
                  <a:schemeClr val="accent2"/>
                </a:solidFill>
                <a:latin typeface="Montserrat Medium"/>
                <a:ea typeface="Montserrat Medium"/>
                <a:cs typeface="Montserrat Medium"/>
                <a:sym typeface="Montserrat Medium"/>
              </a:rPr>
              <a:t>. The client has experience in selling health insurance. They</a:t>
            </a:r>
            <a:r>
              <a:rPr lang="en-GB" sz="1700">
                <a:solidFill>
                  <a:schemeClr val="accent2"/>
                </a:solidFill>
                <a:highlight>
                  <a:srgbClr val="FFFFFF"/>
                </a:highlight>
                <a:latin typeface="Montserrat Medium"/>
                <a:ea typeface="Montserrat Medium"/>
                <a:cs typeface="Montserrat Medium"/>
                <a:sym typeface="Montserrat Medium"/>
              </a:rPr>
              <a:t> need the </a:t>
            </a:r>
            <a:r>
              <a:rPr lang="en-GB" sz="1700">
                <a:solidFill>
                  <a:schemeClr val="accent5"/>
                </a:solidFill>
                <a:highlight>
                  <a:srgbClr val="FFFFFF"/>
                </a:highlight>
                <a:latin typeface="Montserrat Medium"/>
                <a:ea typeface="Montserrat Medium"/>
                <a:cs typeface="Montserrat Medium"/>
                <a:sym typeface="Montserrat Medium"/>
              </a:rPr>
              <a:t>help of the data science team</a:t>
            </a:r>
            <a:r>
              <a:rPr lang="en-GB" sz="1700">
                <a:solidFill>
                  <a:schemeClr val="accent2"/>
                </a:solidFill>
                <a:highlight>
                  <a:srgbClr val="FFFFFF"/>
                </a:highlight>
                <a:latin typeface="Montserrat Medium"/>
                <a:ea typeface="Montserrat Medium"/>
                <a:cs typeface="Montserrat Medium"/>
                <a:sym typeface="Montserrat Medium"/>
              </a:rPr>
              <a:t> in building a model </a:t>
            </a:r>
            <a:r>
              <a:rPr lang="en-GB" sz="1700">
                <a:solidFill>
                  <a:schemeClr val="accent5"/>
                </a:solidFill>
                <a:highlight>
                  <a:srgbClr val="FFFFFF"/>
                </a:highlight>
                <a:latin typeface="Montserrat Medium"/>
                <a:ea typeface="Montserrat Medium"/>
                <a:cs typeface="Montserrat Medium"/>
                <a:sym typeface="Montserrat Medium"/>
              </a:rPr>
              <a:t>to predict whether the policyholders (customers) from past year will also be interested in vehicle insurance</a:t>
            </a:r>
            <a:r>
              <a:rPr lang="en-GB" sz="1700">
                <a:solidFill>
                  <a:schemeClr val="accent2"/>
                </a:solidFill>
                <a:highlight>
                  <a:srgbClr val="FFFFFF"/>
                </a:highlight>
                <a:latin typeface="Montserrat Medium"/>
                <a:ea typeface="Montserrat Medium"/>
                <a:cs typeface="Montserrat Medium"/>
                <a:sym typeface="Montserrat Medium"/>
              </a:rPr>
              <a:t> provided by the company</a:t>
            </a:r>
            <a:endParaRPr sz="1700">
              <a:solidFill>
                <a:schemeClr val="accent2"/>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700">
              <a:solidFill>
                <a:schemeClr val="accent2"/>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700" b="1">
                <a:solidFill>
                  <a:schemeClr val="accent2"/>
                </a:solidFill>
                <a:highlight>
                  <a:srgbClr val="FFFFFF"/>
                </a:highlight>
                <a:latin typeface="Montserrat"/>
                <a:ea typeface="Montserrat"/>
                <a:cs typeface="Montserrat"/>
                <a:sym typeface="Montserrat"/>
              </a:rPr>
              <a:t>Aim</a:t>
            </a:r>
            <a:r>
              <a:rPr lang="en-GB" sz="1700">
                <a:solidFill>
                  <a:schemeClr val="accent2"/>
                </a:solidFill>
                <a:highlight>
                  <a:srgbClr val="FFFFFF"/>
                </a:highlight>
                <a:latin typeface="Montserrat Medium"/>
                <a:ea typeface="Montserrat Medium"/>
                <a:cs typeface="Montserrat Medium"/>
                <a:sym typeface="Montserrat Medium"/>
              </a:rPr>
              <a:t>: Our aim is to explore, analyze and draw insights from the data as well as </a:t>
            </a:r>
            <a:r>
              <a:rPr lang="en-GB" sz="1700">
                <a:solidFill>
                  <a:schemeClr val="accent5"/>
                </a:solidFill>
                <a:highlight>
                  <a:srgbClr val="FFFFFF"/>
                </a:highlight>
                <a:latin typeface="Montserrat Medium"/>
                <a:ea typeface="Montserrat Medium"/>
                <a:cs typeface="Montserrat Medium"/>
                <a:sym typeface="Montserrat Medium"/>
              </a:rPr>
              <a:t>predict whether policyholders (customers) from past year will be interested in purchasing vehicle insurance policy</a:t>
            </a:r>
            <a:r>
              <a:rPr lang="en-GB" sz="1700">
                <a:highlight>
                  <a:srgbClr val="FFFFFF"/>
                </a:highlight>
                <a:latin typeface="Montserrat Medium"/>
                <a:ea typeface="Montserrat Medium"/>
                <a:cs typeface="Montserrat Medium"/>
                <a:sym typeface="Montserrat Medium"/>
              </a:rPr>
              <a:t>.</a:t>
            </a:r>
            <a:endParaRPr sz="1700">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700">
              <a:solidFill>
                <a:schemeClr val="accent2"/>
              </a:solidFill>
              <a:highlight>
                <a:srgbClr val="FFFFFF"/>
              </a:highlight>
              <a:latin typeface="Montserrat Medium"/>
              <a:ea typeface="Montserrat Medium"/>
              <a:cs typeface="Montserrat Medium"/>
              <a:sym typeface="Montserrat Medium"/>
            </a:endParaRPr>
          </a:p>
        </p:txBody>
      </p:sp>
      <p:pic>
        <p:nvPicPr>
          <p:cNvPr id="62" name="Google Shape;62;p14"/>
          <p:cNvPicPr preferRelativeResize="0"/>
          <p:nvPr/>
        </p:nvPicPr>
        <p:blipFill>
          <a:blip r:embed="rId3">
            <a:alphaModFix/>
          </a:blip>
          <a:stretch>
            <a:fillRect/>
          </a:stretch>
        </p:blipFill>
        <p:spPr>
          <a:xfrm>
            <a:off x="6443950" y="3427700"/>
            <a:ext cx="2143125" cy="1411000"/>
          </a:xfrm>
          <a:prstGeom prst="rect">
            <a:avLst/>
          </a:prstGeom>
          <a:noFill/>
          <a:ln>
            <a:noFill/>
          </a:ln>
        </p:spPr>
      </p:pic>
      <p:pic>
        <p:nvPicPr>
          <p:cNvPr id="63" name="Google Shape;63;p14"/>
          <p:cNvPicPr preferRelativeResize="0"/>
          <p:nvPr/>
        </p:nvPicPr>
        <p:blipFill>
          <a:blip r:embed="rId4">
            <a:alphaModFix/>
          </a:blip>
          <a:stretch>
            <a:fillRect/>
          </a:stretch>
        </p:blipFill>
        <p:spPr>
          <a:xfrm>
            <a:off x="6459763" y="1031988"/>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4" name="Google Shape;234;p32"/>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dk1"/>
                </a:solidFill>
                <a:latin typeface="Montserrat"/>
                <a:ea typeface="Montserrat"/>
                <a:cs typeface="Montserrat"/>
                <a:sym typeface="Montserrat"/>
              </a:rPr>
              <a:t>Building ML model after oversampling and undersampling together using SMOTETomek</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235" name="Google Shape;235;p32"/>
          <p:cNvSpPr txBox="1"/>
          <p:nvPr/>
        </p:nvSpPr>
        <p:spPr>
          <a:xfrm>
            <a:off x="189975" y="1227625"/>
            <a:ext cx="3107700" cy="20312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dirty="0">
                <a:latin typeface="Montserrat"/>
                <a:ea typeface="Montserrat"/>
                <a:cs typeface="Montserrat"/>
                <a:sym typeface="Montserrat"/>
              </a:rPr>
              <a:t>Observation:</a:t>
            </a:r>
            <a:endParaRPr sz="1000" b="1" dirty="0">
              <a:latin typeface="Montserrat"/>
              <a:ea typeface="Montserrat"/>
              <a:cs typeface="Montserrat"/>
              <a:sym typeface="Montserrat"/>
            </a:endParaRPr>
          </a:p>
          <a:p>
            <a:pPr marL="457200" lvl="0" indent="-292100" algn="l" rtl="0">
              <a:spcBef>
                <a:spcPts val="0"/>
              </a:spcBef>
              <a:spcAft>
                <a:spcPts val="0"/>
              </a:spcAft>
              <a:buSzPts val="1000"/>
              <a:buFont typeface="Montserrat"/>
              <a:buAutoNum type="arabicPeriod"/>
            </a:pPr>
            <a:r>
              <a:rPr lang="en-GB" sz="1000" b="1" dirty="0">
                <a:latin typeface="Montserrat"/>
                <a:ea typeface="Montserrat"/>
                <a:cs typeface="Montserrat"/>
                <a:sym typeface="Montserrat"/>
              </a:rPr>
              <a:t>Best model with highest f1 score of 88.27%, ROC_AUC score of 98.70% on train set and 94.25% on test set  is Random Forest Classifier with hyper parameter tuning using </a:t>
            </a:r>
            <a:r>
              <a:rPr lang="en-GB" sz="1000" b="1" dirty="0" err="1" smtClean="0">
                <a:latin typeface="Montserrat"/>
                <a:ea typeface="Montserrat"/>
                <a:cs typeface="Montserrat"/>
                <a:sym typeface="Montserrat"/>
              </a:rPr>
              <a:t>GridSearchCV</a:t>
            </a:r>
            <a:r>
              <a:rPr lang="en-GB" sz="1000" b="1" dirty="0" smtClean="0">
                <a:latin typeface="Montserrat"/>
                <a:ea typeface="Montserrat"/>
                <a:cs typeface="Montserrat"/>
                <a:sym typeface="Montserrat"/>
              </a:rPr>
              <a:t>.</a:t>
            </a:r>
            <a:endParaRPr lang="en-GB" sz="1000" b="1" dirty="0">
              <a:latin typeface="Montserrat"/>
              <a:ea typeface="Montserrat"/>
              <a:cs typeface="Montserrat"/>
              <a:sym typeface="Montserrat"/>
            </a:endParaRPr>
          </a:p>
          <a:p>
            <a:pPr marL="457200" lvl="0" indent="-292100" algn="l" rtl="0">
              <a:spcBef>
                <a:spcPts val="0"/>
              </a:spcBef>
              <a:spcAft>
                <a:spcPts val="0"/>
              </a:spcAft>
              <a:buSzPts val="1000"/>
              <a:buFont typeface="Montserrat"/>
              <a:buAutoNum type="arabicPeriod"/>
            </a:pPr>
            <a:r>
              <a:rPr lang="en-GB" sz="1000" b="1" dirty="0" smtClean="0">
                <a:latin typeface="Montserrat"/>
                <a:ea typeface="Montserrat"/>
                <a:cs typeface="Montserrat"/>
                <a:sym typeface="Montserrat"/>
              </a:rPr>
              <a:t>All </a:t>
            </a:r>
            <a:r>
              <a:rPr lang="en-GB" sz="1000" b="1" dirty="0">
                <a:latin typeface="Montserrat"/>
                <a:ea typeface="Montserrat"/>
                <a:cs typeface="Montserrat"/>
                <a:sym typeface="Montserrat"/>
              </a:rPr>
              <a:t>model performed well as </a:t>
            </a:r>
            <a:r>
              <a:rPr lang="en-GB" sz="1000" b="1" dirty="0" err="1">
                <a:latin typeface="Montserrat"/>
                <a:ea typeface="Montserrat"/>
                <a:cs typeface="Montserrat"/>
                <a:sym typeface="Montserrat"/>
              </a:rPr>
              <a:t>SMOTETomek</a:t>
            </a:r>
            <a:r>
              <a:rPr lang="en-GB" sz="1000" b="1" dirty="0">
                <a:latin typeface="Montserrat"/>
                <a:ea typeface="Montserrat"/>
                <a:cs typeface="Montserrat"/>
                <a:sym typeface="Montserrat"/>
              </a:rPr>
              <a:t> implementation balance both true label and false label.</a:t>
            </a:r>
            <a:endParaRPr sz="1000" b="1" dirty="0">
              <a:latin typeface="Montserrat"/>
              <a:ea typeface="Montserrat"/>
              <a:cs typeface="Montserrat"/>
              <a:sym typeface="Montserrat"/>
            </a:endParaRPr>
          </a:p>
          <a:p>
            <a:pPr marL="457200" lvl="0" indent="0" algn="l" rtl="0">
              <a:spcBef>
                <a:spcPts val="0"/>
              </a:spcBef>
              <a:spcAft>
                <a:spcPts val="0"/>
              </a:spcAft>
              <a:buNone/>
            </a:pPr>
            <a:r>
              <a:rPr lang="en-GB" sz="1000" b="1" dirty="0">
                <a:latin typeface="Montserrat"/>
                <a:ea typeface="Montserrat"/>
                <a:cs typeface="Montserrat"/>
                <a:sym typeface="Montserrat"/>
              </a:rPr>
              <a:t> </a:t>
            </a:r>
            <a:endParaRPr sz="1000" b="1" dirty="0">
              <a:latin typeface="Montserrat"/>
              <a:ea typeface="Montserrat"/>
              <a:cs typeface="Montserrat"/>
              <a:sym typeface="Montserrat"/>
            </a:endParaRPr>
          </a:p>
        </p:txBody>
      </p:sp>
      <p:sp>
        <p:nvSpPr>
          <p:cNvPr id="236" name="Google Shape;236;p32"/>
          <p:cNvSpPr txBox="1"/>
          <p:nvPr/>
        </p:nvSpPr>
        <p:spPr>
          <a:xfrm>
            <a:off x="3474225" y="1289275"/>
            <a:ext cx="5034900" cy="206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u="sng">
                <a:solidFill>
                  <a:schemeClr val="lt1"/>
                </a:solidFill>
                <a:latin typeface="Montserrat"/>
                <a:ea typeface="Montserrat"/>
                <a:cs typeface="Montserrat"/>
                <a:sym typeface="Montserrat"/>
              </a:rPr>
              <a:t>Best model with parameter</a:t>
            </a:r>
            <a:r>
              <a:rPr lang="en-GB" sz="1200" b="1">
                <a:latin typeface="Montserrat"/>
                <a:ea typeface="Montserrat"/>
                <a:cs typeface="Montserrat"/>
                <a:sym typeface="Montserrat"/>
              </a:rPr>
              <a:t>: RandomForestClassifier(max_features='sqrt', n_estimators=20,</a:t>
            </a:r>
            <a:r>
              <a:rPr lang="en-GB" sz="1200" b="1">
                <a:highlight>
                  <a:srgbClr val="FFFFFE"/>
                </a:highlight>
                <a:latin typeface="Montserrat"/>
                <a:ea typeface="Montserrat"/>
                <a:cs typeface="Montserrat"/>
                <a:sym typeface="Montserrat"/>
              </a:rPr>
              <a:t>verbose = </a:t>
            </a:r>
            <a:r>
              <a:rPr lang="en-GB" sz="1200" b="1">
                <a:solidFill>
                  <a:srgbClr val="09885A"/>
                </a:solidFill>
                <a:highlight>
                  <a:srgbClr val="FFFFFE"/>
                </a:highlight>
                <a:latin typeface="Montserrat"/>
                <a:ea typeface="Montserrat"/>
                <a:cs typeface="Montserrat"/>
                <a:sym typeface="Montserrat"/>
              </a:rPr>
              <a:t>2</a:t>
            </a:r>
            <a:r>
              <a:rPr lang="en-GB" sz="1200" b="1">
                <a:highlight>
                  <a:srgbClr val="FFFFFE"/>
                </a:highlight>
                <a:latin typeface="Montserrat"/>
                <a:ea typeface="Montserrat"/>
                <a:cs typeface="Montserrat"/>
                <a:sym typeface="Montserrat"/>
              </a:rPr>
              <a:t>, cv=</a:t>
            </a:r>
            <a:r>
              <a:rPr lang="en-GB" sz="1200" b="1">
                <a:solidFill>
                  <a:srgbClr val="09885A"/>
                </a:solidFill>
                <a:highlight>
                  <a:srgbClr val="FFFFFE"/>
                </a:highlight>
                <a:latin typeface="Montserrat"/>
                <a:ea typeface="Montserrat"/>
                <a:cs typeface="Montserrat"/>
                <a:sym typeface="Montserrat"/>
              </a:rPr>
              <a:t>5</a:t>
            </a:r>
            <a:r>
              <a:rPr lang="en-GB" sz="1200" b="1">
                <a:latin typeface="Montserrat"/>
                <a:ea typeface="Montserrat"/>
                <a:cs typeface="Montserrat"/>
                <a:sym typeface="Montserrat"/>
              </a:rPr>
              <a:t>)</a:t>
            </a:r>
            <a:endParaRPr sz="1200" b="1">
              <a:latin typeface="Montserrat"/>
              <a:ea typeface="Montserrat"/>
              <a:cs typeface="Montserrat"/>
              <a:sym typeface="Montserrat"/>
            </a:endParaRPr>
          </a:p>
          <a:p>
            <a:pPr marL="0" lvl="0" indent="0" algn="l" rtl="0">
              <a:spcBef>
                <a:spcPts val="0"/>
              </a:spcBef>
              <a:spcAft>
                <a:spcPts val="0"/>
              </a:spcAft>
              <a:buNone/>
            </a:pP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max_features: </a:t>
            </a:r>
            <a:r>
              <a:rPr lang="en-GB" sz="1200" b="1">
                <a:solidFill>
                  <a:srgbClr val="212529"/>
                </a:solidFill>
                <a:highlight>
                  <a:srgbClr val="FFFFFF"/>
                </a:highlight>
                <a:latin typeface="Montserrat"/>
                <a:ea typeface="Montserrat"/>
                <a:cs typeface="Montserrat"/>
                <a:sym typeface="Montserrat"/>
              </a:rPr>
              <a:t>The number of features to consider when looking for the best split</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b="1">
                <a:solidFill>
                  <a:srgbClr val="212529"/>
                </a:solidFill>
                <a:highlight>
                  <a:srgbClr val="FFFFFF"/>
                </a:highlight>
                <a:latin typeface="Montserrat"/>
                <a:ea typeface="Montserrat"/>
                <a:cs typeface="Montserrat"/>
                <a:sym typeface="Montserrat"/>
              </a:rPr>
              <a:t>n_estimator: The number of trees in the forest</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b="1">
                <a:solidFill>
                  <a:srgbClr val="212529"/>
                </a:solidFill>
                <a:highlight>
                  <a:srgbClr val="FFFFFF"/>
                </a:highlight>
                <a:latin typeface="Montserrat"/>
                <a:ea typeface="Montserrat"/>
                <a:cs typeface="Montserrat"/>
                <a:sym typeface="Montserrat"/>
              </a:rPr>
              <a:t>verbose : Controls the verbosity when fitting and predicting</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b="1">
                <a:solidFill>
                  <a:srgbClr val="212529"/>
                </a:solidFill>
                <a:highlight>
                  <a:srgbClr val="FFFFFF"/>
                </a:highlight>
                <a:latin typeface="Montserrat"/>
                <a:ea typeface="Montserrat"/>
                <a:cs typeface="Montserrat"/>
                <a:sym typeface="Montserrat"/>
              </a:rPr>
              <a:t>cv:   no of folds for cross-validation</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
        <p:nvSpPr>
          <p:cNvPr id="237" name="Google Shape;237;p32"/>
          <p:cNvSpPr txBox="1"/>
          <p:nvPr/>
        </p:nvSpPr>
        <p:spPr>
          <a:xfrm>
            <a:off x="2984150" y="3487800"/>
            <a:ext cx="1182300" cy="760500"/>
          </a:xfrm>
          <a:prstGeom prst="rect">
            <a:avLst/>
          </a:prstGeom>
          <a:noFill/>
          <a:ln>
            <a:noFill/>
          </a:ln>
        </p:spPr>
        <p:txBody>
          <a:bodyPr spcFirstLastPara="1" wrap="square" lIns="91425" tIns="91425" rIns="91425" bIns="91425" anchor="t" anchorCtr="0">
            <a:spAutoFit/>
          </a:bodyPr>
          <a:lstStyle/>
          <a:p>
            <a:pPr marL="0" marR="76200" lvl="0" indent="0" algn="l" rtl="0">
              <a:lnSpc>
                <a:spcPct val="135714"/>
              </a:lnSpc>
              <a:spcBef>
                <a:spcPts val="800"/>
              </a:spcBef>
              <a:spcAft>
                <a:spcPts val="0"/>
              </a:spcAft>
              <a:buNone/>
            </a:pPr>
            <a:r>
              <a:rPr lang="en-GB" sz="1050">
                <a:solidFill>
                  <a:schemeClr val="accent2"/>
                </a:solidFill>
                <a:latin typeface="Roboto"/>
                <a:ea typeface="Roboto"/>
                <a:cs typeface="Roboto"/>
                <a:sym typeface="Roboto"/>
              </a:rPr>
              <a:t>matrix:</a:t>
            </a:r>
            <a:endParaRPr sz="1050">
              <a:highlight>
                <a:srgbClr val="F7F7F7"/>
              </a:highlight>
              <a:latin typeface="Courier New"/>
              <a:ea typeface="Courier New"/>
              <a:cs typeface="Courier New"/>
              <a:sym typeface="Courier New"/>
            </a:endParaRPr>
          </a:p>
          <a:p>
            <a:pPr marL="50800" marR="12700" lvl="0" indent="0" algn="l" rtl="0">
              <a:lnSpc>
                <a:spcPct val="115000"/>
              </a:lnSpc>
              <a:spcBef>
                <a:spcPts val="100"/>
              </a:spcBef>
              <a:spcAft>
                <a:spcPts val="0"/>
              </a:spcAft>
              <a:buNone/>
            </a:pPr>
            <a:r>
              <a:rPr lang="en-GB" sz="1000">
                <a:solidFill>
                  <a:schemeClr val="accent2"/>
                </a:solidFill>
                <a:highlight>
                  <a:srgbClr val="FFFFFF"/>
                </a:highlight>
                <a:latin typeface="Roboto"/>
                <a:ea typeface="Roboto"/>
                <a:cs typeface="Roboto"/>
                <a:sym typeface="Roboto"/>
              </a:rPr>
              <a:t>[[88678 17354]</a:t>
            </a:r>
            <a:endParaRPr sz="1000">
              <a:solidFill>
                <a:schemeClr val="accent2"/>
              </a:solidFill>
              <a:highlight>
                <a:srgbClr val="FFFFFF"/>
              </a:highlight>
              <a:latin typeface="Roboto"/>
              <a:ea typeface="Roboto"/>
              <a:cs typeface="Roboto"/>
              <a:sym typeface="Roboto"/>
            </a:endParaRPr>
          </a:p>
          <a:p>
            <a:pPr marL="50800" marR="12700" lvl="0" indent="0" algn="l" rtl="0">
              <a:lnSpc>
                <a:spcPct val="115000"/>
              </a:lnSpc>
              <a:spcBef>
                <a:spcPts val="100"/>
              </a:spcBef>
              <a:spcAft>
                <a:spcPts val="0"/>
              </a:spcAft>
              <a:buNone/>
            </a:pPr>
            <a:r>
              <a:rPr lang="en-GB" sz="1000">
                <a:solidFill>
                  <a:schemeClr val="accent2"/>
                </a:solidFill>
                <a:highlight>
                  <a:srgbClr val="FFFFFF"/>
                </a:highlight>
                <a:latin typeface="Roboto"/>
                <a:ea typeface="Roboto"/>
                <a:cs typeface="Roboto"/>
                <a:sym typeface="Roboto"/>
              </a:rPr>
              <a:t> [ 8612 97731]]</a:t>
            </a:r>
            <a:endParaRPr sz="1000">
              <a:solidFill>
                <a:schemeClr val="accent2"/>
              </a:solidFill>
              <a:highlight>
                <a:srgbClr val="FFFFFF"/>
              </a:highlight>
              <a:latin typeface="Roboto"/>
              <a:ea typeface="Roboto"/>
              <a:cs typeface="Roboto"/>
              <a:sym typeface="Roboto"/>
            </a:endParaRPr>
          </a:p>
        </p:txBody>
      </p:sp>
      <p:sp>
        <p:nvSpPr>
          <p:cNvPr id="238" name="Google Shape;238;p32"/>
          <p:cNvSpPr txBox="1"/>
          <p:nvPr/>
        </p:nvSpPr>
        <p:spPr>
          <a:xfrm>
            <a:off x="718875" y="3087600"/>
            <a:ext cx="180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Confusion matrix:</a:t>
            </a:r>
            <a:endParaRPr/>
          </a:p>
        </p:txBody>
      </p:sp>
      <p:sp>
        <p:nvSpPr>
          <p:cNvPr id="239" name="Google Shape;239;p32"/>
          <p:cNvSpPr txBox="1"/>
          <p:nvPr/>
        </p:nvSpPr>
        <p:spPr>
          <a:xfrm>
            <a:off x="4125650" y="3284250"/>
            <a:ext cx="49128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Conclusion:</a:t>
            </a:r>
            <a:r>
              <a:rPr lang="en-GB" b="1">
                <a:latin typeface="Montserrat"/>
                <a:ea typeface="Montserrat"/>
                <a:cs typeface="Montserrat"/>
                <a:sym typeface="Montserrat"/>
              </a:rPr>
              <a:t> Here best model is </a:t>
            </a:r>
            <a:r>
              <a:rPr lang="en-GB" b="1">
                <a:solidFill>
                  <a:srgbClr val="FF0000"/>
                </a:solidFill>
                <a:latin typeface="Montserrat"/>
                <a:ea typeface="Montserrat"/>
                <a:cs typeface="Montserrat"/>
                <a:sym typeface="Montserrat"/>
              </a:rPr>
              <a:t>Random Forest Classifier</a:t>
            </a:r>
            <a:r>
              <a:rPr lang="en-GB" b="1">
                <a:latin typeface="Montserrat"/>
                <a:ea typeface="Montserrat"/>
                <a:cs typeface="Montserrat"/>
                <a:sym typeface="Montserrat"/>
              </a:rPr>
              <a:t> with f1 score of 88.27%, ROC_AUC score of 98.70% on train set and 94.25% on test set. As oversampling and undersampling performed together can provide best result for imbalanced data because it equalise both true and false label. </a:t>
            </a:r>
            <a:r>
              <a:rPr lang="en-GB" b="1">
                <a:solidFill>
                  <a:schemeClr val="dk1"/>
                </a:solidFill>
                <a:latin typeface="Montserrat"/>
                <a:ea typeface="Montserrat"/>
                <a:cs typeface="Montserrat"/>
                <a:sym typeface="Montserrat"/>
              </a:rPr>
              <a:t>This model can be accepted and implemented as best model.</a:t>
            </a:r>
            <a:endParaRPr b="1">
              <a:solidFill>
                <a:schemeClr val="dk1"/>
              </a:solidFill>
              <a:latin typeface="Montserrat"/>
              <a:ea typeface="Montserrat"/>
              <a:cs typeface="Montserrat"/>
              <a:sym typeface="Montserrat"/>
            </a:endParaRPr>
          </a:p>
        </p:txBody>
      </p:sp>
      <p:pic>
        <p:nvPicPr>
          <p:cNvPr id="240" name="Google Shape;240;p32"/>
          <p:cNvPicPr preferRelativeResize="0"/>
          <p:nvPr/>
        </p:nvPicPr>
        <p:blipFill>
          <a:blip r:embed="rId3">
            <a:alphaModFix/>
          </a:blip>
          <a:stretch>
            <a:fillRect/>
          </a:stretch>
        </p:blipFill>
        <p:spPr>
          <a:xfrm>
            <a:off x="78375" y="3413425"/>
            <a:ext cx="2905775" cy="1666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46" name="Google Shape;246;p33"/>
          <p:cNvSpPr txBox="1"/>
          <p:nvPr/>
        </p:nvSpPr>
        <p:spPr>
          <a:xfrm>
            <a:off x="678550" y="298575"/>
            <a:ext cx="76134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dk1"/>
                </a:solidFill>
                <a:latin typeface="Montserrat"/>
                <a:ea typeface="Montserrat"/>
                <a:cs typeface="Montserrat"/>
                <a:sym typeface="Montserrat"/>
              </a:rPr>
              <a:t>Feature importance based on best model</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247" name="Google Shape;247;p33"/>
          <p:cNvPicPr preferRelativeResize="0"/>
          <p:nvPr/>
        </p:nvPicPr>
        <p:blipFill rotWithShape="1">
          <a:blip r:embed="rId3">
            <a:alphaModFix/>
          </a:blip>
          <a:srcRect r="19146"/>
          <a:stretch/>
        </p:blipFill>
        <p:spPr>
          <a:xfrm>
            <a:off x="363550" y="1940775"/>
            <a:ext cx="3612800" cy="2863875"/>
          </a:xfrm>
          <a:prstGeom prst="rect">
            <a:avLst/>
          </a:prstGeom>
          <a:noFill/>
          <a:ln>
            <a:noFill/>
          </a:ln>
        </p:spPr>
      </p:pic>
      <p:sp>
        <p:nvSpPr>
          <p:cNvPr id="248" name="Google Shape;248;p33"/>
          <p:cNvSpPr txBox="1"/>
          <p:nvPr/>
        </p:nvSpPr>
        <p:spPr>
          <a:xfrm>
            <a:off x="692125" y="773550"/>
            <a:ext cx="76134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Best model : </a:t>
            </a:r>
            <a:r>
              <a:rPr lang="en-GB" sz="1200" b="1">
                <a:latin typeface="Montserrat"/>
                <a:ea typeface="Montserrat"/>
                <a:cs typeface="Montserrat"/>
                <a:sym typeface="Montserrat"/>
              </a:rPr>
              <a:t>RandomForestClassifier(max_features='sqrt', n_estimators=20,</a:t>
            </a:r>
            <a:r>
              <a:rPr lang="en-GB" sz="1200" b="1">
                <a:highlight>
                  <a:srgbClr val="FFFFFE"/>
                </a:highlight>
                <a:latin typeface="Montserrat"/>
                <a:ea typeface="Montserrat"/>
                <a:cs typeface="Montserrat"/>
                <a:sym typeface="Montserrat"/>
              </a:rPr>
              <a:t>verbose = </a:t>
            </a:r>
            <a:r>
              <a:rPr lang="en-GB" sz="1200" b="1">
                <a:solidFill>
                  <a:srgbClr val="09885A"/>
                </a:solidFill>
                <a:highlight>
                  <a:srgbClr val="FFFFFE"/>
                </a:highlight>
                <a:latin typeface="Montserrat"/>
                <a:ea typeface="Montserrat"/>
                <a:cs typeface="Montserrat"/>
                <a:sym typeface="Montserrat"/>
              </a:rPr>
              <a:t>2</a:t>
            </a:r>
            <a:r>
              <a:rPr lang="en-GB" sz="1200" b="1">
                <a:highlight>
                  <a:srgbClr val="FFFFFE"/>
                </a:highlight>
                <a:latin typeface="Montserrat"/>
                <a:ea typeface="Montserrat"/>
                <a:cs typeface="Montserrat"/>
                <a:sym typeface="Montserrat"/>
              </a:rPr>
              <a:t>, cv=</a:t>
            </a:r>
            <a:r>
              <a:rPr lang="en-GB" sz="1200" b="1">
                <a:solidFill>
                  <a:srgbClr val="09885A"/>
                </a:solidFill>
                <a:highlight>
                  <a:srgbClr val="FFFFFE"/>
                </a:highlight>
                <a:latin typeface="Montserrat"/>
                <a:ea typeface="Montserrat"/>
                <a:cs typeface="Montserrat"/>
                <a:sym typeface="Montserrat"/>
              </a:rPr>
              <a:t>5</a:t>
            </a:r>
            <a:r>
              <a:rPr lang="en-GB" sz="1200" b="1">
                <a:latin typeface="Montserrat"/>
                <a:ea typeface="Montserrat"/>
                <a:cs typeface="Montserrat"/>
                <a:sym typeface="Montserrat"/>
              </a:rPr>
              <a:t>)</a:t>
            </a:r>
            <a:endParaRPr sz="1200" b="1">
              <a:latin typeface="Montserrat"/>
              <a:ea typeface="Montserrat"/>
              <a:cs typeface="Montserrat"/>
              <a:sym typeface="Montserrat"/>
            </a:endParaRPr>
          </a:p>
          <a:p>
            <a:pPr marL="0" lvl="0" indent="0" algn="l" rtl="0">
              <a:spcBef>
                <a:spcPts val="0"/>
              </a:spcBef>
              <a:spcAft>
                <a:spcPts val="0"/>
              </a:spcAft>
              <a:buNone/>
            </a:pP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We have calculated feature importance for best model </a:t>
            </a:r>
            <a:endParaRPr sz="1200" b="1">
              <a:latin typeface="Montserrat"/>
              <a:ea typeface="Montserrat"/>
              <a:cs typeface="Montserrat"/>
              <a:sym typeface="Montserrat"/>
            </a:endParaRPr>
          </a:p>
        </p:txBody>
      </p:sp>
      <p:sp>
        <p:nvSpPr>
          <p:cNvPr id="249" name="Google Shape;249;p33"/>
          <p:cNvSpPr txBox="1"/>
          <p:nvPr/>
        </p:nvSpPr>
        <p:spPr>
          <a:xfrm>
            <a:off x="231425" y="1577125"/>
            <a:ext cx="351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Using Scikit-learn library function</a:t>
            </a:r>
            <a:endParaRPr/>
          </a:p>
        </p:txBody>
      </p:sp>
      <p:pic>
        <p:nvPicPr>
          <p:cNvPr id="250" name="Google Shape;250;p33"/>
          <p:cNvPicPr preferRelativeResize="0"/>
          <p:nvPr/>
        </p:nvPicPr>
        <p:blipFill>
          <a:blip r:embed="rId4">
            <a:alphaModFix/>
          </a:blip>
          <a:stretch>
            <a:fillRect/>
          </a:stretch>
        </p:blipFill>
        <p:spPr>
          <a:xfrm>
            <a:off x="4954663" y="1870150"/>
            <a:ext cx="3872225" cy="3005124"/>
          </a:xfrm>
          <a:prstGeom prst="rect">
            <a:avLst/>
          </a:prstGeom>
          <a:noFill/>
          <a:ln>
            <a:noFill/>
          </a:ln>
        </p:spPr>
      </p:pic>
      <p:sp>
        <p:nvSpPr>
          <p:cNvPr id="251" name="Google Shape;251;p33"/>
          <p:cNvSpPr txBox="1"/>
          <p:nvPr/>
        </p:nvSpPr>
        <p:spPr>
          <a:xfrm>
            <a:off x="5311763" y="1325175"/>
            <a:ext cx="3515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SHAP : Summary plot (bar type) for first 1000 rows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7" name="Google Shape;257;p34"/>
          <p:cNvSpPr txBox="1"/>
          <p:nvPr/>
        </p:nvSpPr>
        <p:spPr>
          <a:xfrm>
            <a:off x="678550" y="298575"/>
            <a:ext cx="76134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dk1"/>
                </a:solidFill>
                <a:latin typeface="Montserrat"/>
                <a:ea typeface="Montserrat"/>
                <a:cs typeface="Montserrat"/>
                <a:sym typeface="Montserrat"/>
              </a:rPr>
              <a:t>Feature importance based on best model(contd.)</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258" name="Google Shape;258;p34"/>
          <p:cNvSpPr txBox="1"/>
          <p:nvPr/>
        </p:nvSpPr>
        <p:spPr>
          <a:xfrm>
            <a:off x="692125" y="773550"/>
            <a:ext cx="76134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Best model : </a:t>
            </a:r>
            <a:r>
              <a:rPr lang="en-GB" sz="1200" b="1">
                <a:latin typeface="Montserrat"/>
                <a:ea typeface="Montserrat"/>
                <a:cs typeface="Montserrat"/>
                <a:sym typeface="Montserrat"/>
              </a:rPr>
              <a:t>RandomForestClassifier(max_features='sqrt', n_estimators=20,</a:t>
            </a:r>
            <a:r>
              <a:rPr lang="en-GB" sz="1200" b="1">
                <a:highlight>
                  <a:srgbClr val="FFFFFE"/>
                </a:highlight>
                <a:latin typeface="Montserrat"/>
                <a:ea typeface="Montserrat"/>
                <a:cs typeface="Montserrat"/>
                <a:sym typeface="Montserrat"/>
              </a:rPr>
              <a:t>verbose = </a:t>
            </a:r>
            <a:r>
              <a:rPr lang="en-GB" sz="1200" b="1">
                <a:solidFill>
                  <a:srgbClr val="09885A"/>
                </a:solidFill>
                <a:highlight>
                  <a:srgbClr val="FFFFFE"/>
                </a:highlight>
                <a:latin typeface="Montserrat"/>
                <a:ea typeface="Montserrat"/>
                <a:cs typeface="Montserrat"/>
                <a:sym typeface="Montserrat"/>
              </a:rPr>
              <a:t>2</a:t>
            </a:r>
            <a:r>
              <a:rPr lang="en-GB" sz="1200" b="1">
                <a:highlight>
                  <a:srgbClr val="FFFFFE"/>
                </a:highlight>
                <a:latin typeface="Montserrat"/>
                <a:ea typeface="Montserrat"/>
                <a:cs typeface="Montserrat"/>
                <a:sym typeface="Montserrat"/>
              </a:rPr>
              <a:t>, cv=</a:t>
            </a:r>
            <a:r>
              <a:rPr lang="en-GB" sz="1200" b="1">
                <a:solidFill>
                  <a:srgbClr val="09885A"/>
                </a:solidFill>
                <a:highlight>
                  <a:srgbClr val="FFFFFE"/>
                </a:highlight>
                <a:latin typeface="Montserrat"/>
                <a:ea typeface="Montserrat"/>
                <a:cs typeface="Montserrat"/>
                <a:sym typeface="Montserrat"/>
              </a:rPr>
              <a:t>5</a:t>
            </a:r>
            <a:r>
              <a:rPr lang="en-GB" sz="1200" b="1">
                <a:latin typeface="Montserrat"/>
                <a:ea typeface="Montserrat"/>
                <a:cs typeface="Montserrat"/>
                <a:sym typeface="Montserrat"/>
              </a:rPr>
              <a:t>)</a:t>
            </a:r>
            <a:endParaRPr sz="1200" b="1">
              <a:latin typeface="Montserrat"/>
              <a:ea typeface="Montserrat"/>
              <a:cs typeface="Montserrat"/>
              <a:sym typeface="Montserrat"/>
            </a:endParaRPr>
          </a:p>
          <a:p>
            <a:pPr marL="0" lvl="0" indent="0" algn="l" rtl="0">
              <a:spcBef>
                <a:spcPts val="0"/>
              </a:spcBef>
              <a:spcAft>
                <a:spcPts val="0"/>
              </a:spcAft>
              <a:buNone/>
            </a:pP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We have calculated feature importance for best model </a:t>
            </a:r>
            <a:endParaRPr sz="1200" b="1">
              <a:latin typeface="Montserrat"/>
              <a:ea typeface="Montserrat"/>
              <a:cs typeface="Montserrat"/>
              <a:sym typeface="Montserrat"/>
            </a:endParaRPr>
          </a:p>
        </p:txBody>
      </p:sp>
      <p:pic>
        <p:nvPicPr>
          <p:cNvPr id="259" name="Google Shape;259;p34"/>
          <p:cNvPicPr preferRelativeResize="0"/>
          <p:nvPr/>
        </p:nvPicPr>
        <p:blipFill>
          <a:blip r:embed="rId3">
            <a:alphaModFix/>
          </a:blip>
          <a:stretch>
            <a:fillRect/>
          </a:stretch>
        </p:blipFill>
        <p:spPr>
          <a:xfrm>
            <a:off x="152400" y="1943250"/>
            <a:ext cx="3669126" cy="3047851"/>
          </a:xfrm>
          <a:prstGeom prst="rect">
            <a:avLst/>
          </a:prstGeom>
          <a:noFill/>
          <a:ln>
            <a:noFill/>
          </a:ln>
        </p:spPr>
      </p:pic>
      <p:sp>
        <p:nvSpPr>
          <p:cNvPr id="260" name="Google Shape;260;p34"/>
          <p:cNvSpPr txBox="1"/>
          <p:nvPr/>
        </p:nvSpPr>
        <p:spPr>
          <a:xfrm>
            <a:off x="354925" y="1407325"/>
            <a:ext cx="3515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Montserrat Medium"/>
                <a:ea typeface="Montserrat Medium"/>
                <a:cs typeface="Montserrat Medium"/>
                <a:sym typeface="Montserrat Medium"/>
              </a:rPr>
              <a:t>SHAP : Summary plot (dot type) for first 1000 rows</a:t>
            </a:r>
            <a:endParaRPr>
              <a:latin typeface="Montserrat Medium"/>
              <a:ea typeface="Montserrat Medium"/>
              <a:cs typeface="Montserrat Medium"/>
              <a:sym typeface="Montserrat Medium"/>
            </a:endParaRPr>
          </a:p>
        </p:txBody>
      </p:sp>
      <p:pic>
        <p:nvPicPr>
          <p:cNvPr id="261" name="Google Shape;261;p34"/>
          <p:cNvPicPr preferRelativeResize="0"/>
          <p:nvPr/>
        </p:nvPicPr>
        <p:blipFill>
          <a:blip r:embed="rId4">
            <a:alphaModFix/>
          </a:blip>
          <a:stretch>
            <a:fillRect/>
          </a:stretch>
        </p:blipFill>
        <p:spPr>
          <a:xfrm>
            <a:off x="6474327" y="1111900"/>
            <a:ext cx="2279111" cy="1548075"/>
          </a:xfrm>
          <a:prstGeom prst="rect">
            <a:avLst/>
          </a:prstGeom>
          <a:noFill/>
          <a:ln>
            <a:noFill/>
          </a:ln>
        </p:spPr>
      </p:pic>
      <p:pic>
        <p:nvPicPr>
          <p:cNvPr id="262" name="Google Shape;262;p34"/>
          <p:cNvPicPr preferRelativeResize="0"/>
          <p:nvPr/>
        </p:nvPicPr>
        <p:blipFill>
          <a:blip r:embed="rId5">
            <a:alphaModFix/>
          </a:blip>
          <a:stretch>
            <a:fillRect/>
          </a:stretch>
        </p:blipFill>
        <p:spPr>
          <a:xfrm>
            <a:off x="6426161" y="2659975"/>
            <a:ext cx="2375475" cy="1934450"/>
          </a:xfrm>
          <a:prstGeom prst="rect">
            <a:avLst/>
          </a:prstGeom>
          <a:noFill/>
          <a:ln>
            <a:noFill/>
          </a:ln>
        </p:spPr>
      </p:pic>
      <p:sp>
        <p:nvSpPr>
          <p:cNvPr id="263" name="Google Shape;263;p34"/>
          <p:cNvSpPr txBox="1"/>
          <p:nvPr/>
        </p:nvSpPr>
        <p:spPr>
          <a:xfrm>
            <a:off x="5561600" y="4594425"/>
            <a:ext cx="3515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Montserrat Medium"/>
                <a:ea typeface="Montserrat Medium"/>
                <a:cs typeface="Montserrat Medium"/>
                <a:sym typeface="Montserrat Medium"/>
              </a:rPr>
              <a:t>SHAP : Dependence plot for first 1000 rows</a:t>
            </a:r>
            <a:endParaRPr>
              <a:latin typeface="Montserrat Medium"/>
              <a:ea typeface="Montserrat Medium"/>
              <a:cs typeface="Montserrat Medium"/>
              <a:sym typeface="Montserrat Medium"/>
            </a:endParaRPr>
          </a:p>
        </p:txBody>
      </p:sp>
      <p:pic>
        <p:nvPicPr>
          <p:cNvPr id="264" name="Google Shape;264;p34"/>
          <p:cNvPicPr preferRelativeResize="0"/>
          <p:nvPr/>
        </p:nvPicPr>
        <p:blipFill>
          <a:blip r:embed="rId6">
            <a:alphaModFix/>
          </a:blip>
          <a:stretch>
            <a:fillRect/>
          </a:stretch>
        </p:blipFill>
        <p:spPr>
          <a:xfrm>
            <a:off x="4147025" y="2659975"/>
            <a:ext cx="2279125" cy="1807075"/>
          </a:xfrm>
          <a:prstGeom prst="rect">
            <a:avLst/>
          </a:prstGeom>
          <a:noFill/>
          <a:ln>
            <a:noFill/>
          </a:ln>
        </p:spPr>
      </p:pic>
      <p:cxnSp>
        <p:nvCxnSpPr>
          <p:cNvPr id="265" name="Google Shape;265;p34"/>
          <p:cNvCxnSpPr/>
          <p:nvPr/>
        </p:nvCxnSpPr>
        <p:spPr>
          <a:xfrm>
            <a:off x="4098525" y="1655700"/>
            <a:ext cx="13500" cy="3460800"/>
          </a:xfrm>
          <a:prstGeom prst="straightConnector1">
            <a:avLst/>
          </a:prstGeom>
          <a:noFill/>
          <a:ln w="9525" cap="flat" cmpd="sng">
            <a:solidFill>
              <a:schemeClr val="dk2"/>
            </a:solidFill>
            <a:prstDash val="solid"/>
            <a:round/>
            <a:headEnd type="none" w="med" len="med"/>
            <a:tailEnd type="none" w="med" len="med"/>
          </a:ln>
        </p:spPr>
      </p:cxnSp>
      <p:cxnSp>
        <p:nvCxnSpPr>
          <p:cNvPr id="266" name="Google Shape;266;p34"/>
          <p:cNvCxnSpPr/>
          <p:nvPr/>
        </p:nvCxnSpPr>
        <p:spPr>
          <a:xfrm flipH="1">
            <a:off x="4014925" y="1543050"/>
            <a:ext cx="48600" cy="3359700"/>
          </a:xfrm>
          <a:prstGeom prst="straightConnector1">
            <a:avLst/>
          </a:prstGeom>
          <a:noFill/>
          <a:ln w="9525" cap="flat" cmpd="sng">
            <a:solidFill>
              <a:schemeClr val="dk2"/>
            </a:solidFill>
            <a:prstDash val="solid"/>
            <a:round/>
            <a:headEnd type="none" w="med" len="med"/>
            <a:tailEnd type="none" w="med" len="med"/>
          </a:ln>
        </p:spPr>
      </p:cxnSp>
      <p:sp>
        <p:nvSpPr>
          <p:cNvPr id="267" name="Google Shape;267;p34"/>
          <p:cNvSpPr/>
          <p:nvPr/>
        </p:nvSpPr>
        <p:spPr>
          <a:xfrm>
            <a:off x="3893225" y="1706250"/>
            <a:ext cx="182100" cy="335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73" name="Google Shape;273;p35"/>
          <p:cNvSpPr txBox="1"/>
          <p:nvPr/>
        </p:nvSpPr>
        <p:spPr>
          <a:xfrm>
            <a:off x="624325" y="190025"/>
            <a:ext cx="76134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dk1"/>
                </a:solidFill>
                <a:latin typeface="Montserrat"/>
                <a:ea typeface="Montserrat"/>
                <a:cs typeface="Montserrat"/>
                <a:sym typeface="Montserrat"/>
              </a:rPr>
              <a:t>Conclusion</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274" name="Google Shape;274;p35"/>
          <p:cNvSpPr txBox="1"/>
          <p:nvPr/>
        </p:nvSpPr>
        <p:spPr>
          <a:xfrm>
            <a:off x="692125" y="773550"/>
            <a:ext cx="7477800" cy="458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We need to target middle aged, senior people as well as focus more on converting youth into our possible customers.</a:t>
            </a: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People who did not have vehicle damage in the past needed to be guided more to purchase policy.</a:t>
            </a: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Thirty-six policy channels had generated no response,they needed to be trained robustly.</a:t>
            </a: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Regions generating less than 8% conversion rate in terms of customer policy purchase interest must focus on increasing brand presence in their respective region.</a:t>
            </a: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While building ML models, SMOTETomek must be used for resampling data after that Random Forest Classification model with hyperparameter tuning as  it can predict whether the policyholders (customers) from past year will also be interested in Vehicle Insurance provided by the company with 94.26 % ROC-AUC score and 88.27% f1 score.</a:t>
            </a:r>
            <a:endParaRPr sz="1300" b="1">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GB" sz="1300">
                <a:latin typeface="Montserrat SemiBold"/>
                <a:ea typeface="Montserrat SemiBold"/>
                <a:cs typeface="Montserrat SemiBold"/>
                <a:sym typeface="Montserrat SemiBold"/>
              </a:rPr>
              <a:t>Best model</a:t>
            </a:r>
            <a:r>
              <a:rPr lang="en-GB" sz="1500">
                <a:latin typeface="Montserrat SemiBold"/>
                <a:ea typeface="Montserrat SemiBold"/>
                <a:cs typeface="Montserrat SemiBold"/>
                <a:sym typeface="Montserrat SemiBold"/>
              </a:rPr>
              <a:t> </a:t>
            </a:r>
            <a:r>
              <a:rPr lang="en-GB" sz="1500"/>
              <a:t>: </a:t>
            </a:r>
            <a:r>
              <a:rPr lang="en-GB" sz="1300" b="1">
                <a:latin typeface="Montserrat"/>
                <a:ea typeface="Montserrat"/>
                <a:cs typeface="Montserrat"/>
                <a:sym typeface="Montserrat"/>
              </a:rPr>
              <a:t>RandomForestClassifier(max_features='sqrt', n_estimators=20,</a:t>
            </a:r>
            <a:r>
              <a:rPr lang="en-GB" sz="1300" b="1">
                <a:highlight>
                  <a:srgbClr val="FFFFFE"/>
                </a:highlight>
                <a:latin typeface="Montserrat"/>
                <a:ea typeface="Montserrat"/>
                <a:cs typeface="Montserrat"/>
                <a:sym typeface="Montserrat"/>
              </a:rPr>
              <a:t>verbose = </a:t>
            </a:r>
            <a:r>
              <a:rPr lang="en-GB" sz="1300" b="1">
                <a:solidFill>
                  <a:srgbClr val="09885A"/>
                </a:solidFill>
                <a:highlight>
                  <a:srgbClr val="FFFFFE"/>
                </a:highlight>
                <a:latin typeface="Montserrat"/>
                <a:ea typeface="Montserrat"/>
                <a:cs typeface="Montserrat"/>
                <a:sym typeface="Montserrat"/>
              </a:rPr>
              <a:t>2</a:t>
            </a:r>
            <a:r>
              <a:rPr lang="en-GB" sz="1300" b="1">
                <a:highlight>
                  <a:srgbClr val="FFFFFE"/>
                </a:highlight>
                <a:latin typeface="Montserrat"/>
                <a:ea typeface="Montserrat"/>
                <a:cs typeface="Montserrat"/>
                <a:sym typeface="Montserrat"/>
              </a:rPr>
              <a:t>, cv=</a:t>
            </a:r>
            <a:r>
              <a:rPr lang="en-GB" sz="1300" b="1">
                <a:solidFill>
                  <a:srgbClr val="09885A"/>
                </a:solidFill>
                <a:highlight>
                  <a:srgbClr val="FFFFFE"/>
                </a:highlight>
                <a:latin typeface="Montserrat"/>
                <a:ea typeface="Montserrat"/>
                <a:cs typeface="Montserrat"/>
                <a:sym typeface="Montserrat"/>
              </a:rPr>
              <a:t>5</a:t>
            </a:r>
            <a:r>
              <a:rPr lang="en-GB" sz="1300" b="1">
                <a:latin typeface="Montserrat"/>
                <a:ea typeface="Montserrat"/>
                <a:cs typeface="Montserrat"/>
                <a:sym typeface="Montserrat"/>
              </a:rPr>
              <a:t>)</a:t>
            </a: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As database is very large SHAP implementation is not feasible for this project as it takes large amount of time but feature importance can be adequately quantified based on feature importance function of scikit-learn library.</a:t>
            </a:r>
            <a:endParaRPr sz="1300" b="1">
              <a:latin typeface="Montserrat"/>
              <a:ea typeface="Montserrat"/>
              <a:cs typeface="Montserrat"/>
              <a:sym typeface="Montserrat"/>
            </a:endParaRPr>
          </a:p>
          <a:p>
            <a:pPr marL="457200" lvl="0" indent="0" algn="ctr" rtl="0">
              <a:spcBef>
                <a:spcPts val="0"/>
              </a:spcBef>
              <a:spcAft>
                <a:spcPts val="0"/>
              </a:spcAft>
              <a:buNone/>
            </a:pPr>
            <a:r>
              <a:rPr lang="en-GB" sz="1300" b="1">
                <a:solidFill>
                  <a:schemeClr val="accent5"/>
                </a:solidFill>
                <a:latin typeface="Montserrat"/>
                <a:ea typeface="Montserrat"/>
                <a:cs typeface="Montserrat"/>
                <a:sym typeface="Montserrat"/>
              </a:rPr>
              <a:t>THANK YOU</a:t>
            </a:r>
            <a:endParaRPr sz="1300" b="1">
              <a:solidFill>
                <a:schemeClr val="accent5"/>
              </a:solidFill>
              <a:latin typeface="Montserrat"/>
              <a:ea typeface="Montserrat"/>
              <a:cs typeface="Montserrat"/>
              <a:sym typeface="Montserrat"/>
            </a:endParaRPr>
          </a:p>
          <a:p>
            <a:pPr marL="0" lvl="0" indent="0" algn="l" rtl="0">
              <a:spcBef>
                <a:spcPts val="0"/>
              </a:spcBef>
              <a:spcAft>
                <a:spcPts val="0"/>
              </a:spcAft>
              <a:buNone/>
            </a:pPr>
            <a:endParaRPr sz="1200"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9" name="Google Shape;69;p15"/>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0" name="Google Shape;70;p15"/>
          <p:cNvSpPr txBox="1"/>
          <p:nvPr/>
        </p:nvSpPr>
        <p:spPr>
          <a:xfrm>
            <a:off x="678550" y="298575"/>
            <a:ext cx="7762800" cy="4925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Data pipeline</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Data Wrangling :-</a:t>
            </a:r>
            <a:r>
              <a:rPr lang="en-GB" sz="1300">
                <a:latin typeface="Montserrat Medium"/>
                <a:ea typeface="Montserrat Medium"/>
                <a:cs typeface="Montserrat Medium"/>
                <a:sym typeface="Montserrat Medium"/>
              </a:rPr>
              <a:t> In these step dataset is loaded, null value is treated, duplicated rows are removed, dependent variable distribution is checked, feature engineering is performed, correlation analysis is performed, outlier removal is performed.</a:t>
            </a:r>
            <a:endParaRPr sz="1300">
              <a:latin typeface="Montserrat Medium"/>
              <a:ea typeface="Montserrat Medium"/>
              <a:cs typeface="Montserrat Medium"/>
              <a:sym typeface="Montserrat Medium"/>
            </a:endParaRPr>
          </a:p>
          <a:p>
            <a:pPr marL="457200" lvl="0" indent="0" algn="l" rtl="0">
              <a:spcBef>
                <a:spcPts val="0"/>
              </a:spcBef>
              <a:spcAft>
                <a:spcPts val="0"/>
              </a:spcAft>
              <a:buNone/>
            </a:pP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EDA on dataset :- </a:t>
            </a:r>
            <a:r>
              <a:rPr lang="en-GB" sz="1300">
                <a:latin typeface="Montserrat Medium"/>
                <a:ea typeface="Montserrat Medium"/>
                <a:cs typeface="Montserrat Medium"/>
                <a:sym typeface="Montserrat Medium"/>
              </a:rPr>
              <a:t>In these step univariate analysis in which we observed each variable individually, bivariate analysis is performed to check relation between two features.</a:t>
            </a:r>
            <a:endParaRPr sz="1300">
              <a:latin typeface="Montserrat Medium"/>
              <a:ea typeface="Montserrat Medium"/>
              <a:cs typeface="Montserrat Medium"/>
              <a:sym typeface="Montserrat Medium"/>
            </a:endParaRPr>
          </a:p>
          <a:p>
            <a:pPr marL="457200" lvl="0" indent="0" algn="l" rtl="0">
              <a:spcBef>
                <a:spcPts val="0"/>
              </a:spcBef>
              <a:spcAft>
                <a:spcPts val="0"/>
              </a:spcAft>
              <a:buNone/>
            </a:pP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Data processing for ML model :- </a:t>
            </a:r>
            <a:r>
              <a:rPr lang="en-GB" sz="1300">
                <a:latin typeface="Montserrat Medium"/>
                <a:ea typeface="Montserrat Medium"/>
                <a:cs typeface="Montserrat Medium"/>
                <a:sym typeface="Montserrat Medium"/>
              </a:rPr>
              <a:t>First , VIF analysis is performed to remove multicollinearity. After that categorical encoding is performed. At last final tuning of data is done to finally use data efficiently for building ML model.</a:t>
            </a:r>
            <a:endParaRPr sz="1300">
              <a:latin typeface="Montserrat Medium"/>
              <a:ea typeface="Montserrat Medium"/>
              <a:cs typeface="Montserrat Medium"/>
              <a:sym typeface="Montserrat Medium"/>
            </a:endParaRPr>
          </a:p>
          <a:p>
            <a:pPr marL="457200" lvl="0" indent="0" algn="l" rtl="0">
              <a:spcBef>
                <a:spcPts val="0"/>
              </a:spcBef>
              <a:spcAft>
                <a:spcPts val="0"/>
              </a:spcAft>
              <a:buNone/>
            </a:pP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Building ML model: </a:t>
            </a:r>
            <a:r>
              <a:rPr lang="en-GB" sz="1300">
                <a:latin typeface="Montserrat Medium"/>
                <a:ea typeface="Montserrat Medium"/>
                <a:cs typeface="Montserrat Medium"/>
                <a:sym typeface="Montserrat Medium"/>
              </a:rPr>
              <a:t>We build models after handling imbalanced data in three ways: </a:t>
            </a:r>
            <a:endParaRPr sz="1300">
              <a:latin typeface="Montserrat Medium"/>
              <a:ea typeface="Montserrat Medium"/>
              <a:cs typeface="Montserrat Medium"/>
              <a:sym typeface="Montserrat Medium"/>
            </a:endParaRPr>
          </a:p>
          <a:p>
            <a:pPr marL="457200" lvl="0" indent="-311150" algn="l" rtl="0">
              <a:spcBef>
                <a:spcPts val="0"/>
              </a:spcBef>
              <a:spcAft>
                <a:spcPts val="0"/>
              </a:spcAft>
              <a:buSzPts val="1300"/>
              <a:buFont typeface="Montserrat"/>
              <a:buAutoNum type="arabicPeriod"/>
            </a:pPr>
            <a:r>
              <a:rPr lang="en-GB" sz="1300">
                <a:latin typeface="Montserrat Medium"/>
                <a:ea typeface="Montserrat Medium"/>
                <a:cs typeface="Montserrat Medium"/>
                <a:sym typeface="Montserrat Medium"/>
              </a:rPr>
              <a:t>Building ML models over</a:t>
            </a:r>
            <a:r>
              <a:rPr lang="en-GB" sz="1300">
                <a:solidFill>
                  <a:schemeClr val="accent2"/>
                </a:solidFill>
                <a:latin typeface="Montserrat Medium"/>
                <a:ea typeface="Montserrat Medium"/>
                <a:cs typeface="Montserrat Medium"/>
                <a:sym typeface="Montserrat Medium"/>
              </a:rPr>
              <a:t> </a:t>
            </a:r>
            <a:r>
              <a:rPr lang="en-GB" sz="1300" b="1">
                <a:solidFill>
                  <a:schemeClr val="accent2"/>
                </a:solidFill>
                <a:latin typeface="Montserrat"/>
                <a:ea typeface="Montserrat"/>
                <a:cs typeface="Montserrat"/>
                <a:sym typeface="Montserrat"/>
              </a:rPr>
              <a:t>imbalanced data</a:t>
            </a:r>
            <a:r>
              <a:rPr lang="en-GB" sz="1300">
                <a:latin typeface="Montserrat Medium"/>
                <a:ea typeface="Montserrat Medium"/>
                <a:cs typeface="Montserrat Medium"/>
                <a:sym typeface="Montserrat Medium"/>
              </a:rPr>
              <a:t> and performing hyperparameter tuning using Cross-Validation over baseline model.</a:t>
            </a:r>
            <a:endParaRPr sz="1300">
              <a:latin typeface="Montserrat Medium"/>
              <a:ea typeface="Montserrat Medium"/>
              <a:cs typeface="Montserrat Medium"/>
              <a:sym typeface="Montserrat Medium"/>
            </a:endParaRPr>
          </a:p>
          <a:p>
            <a:pPr marL="457200" lvl="0" indent="-311150" algn="l" rtl="0">
              <a:spcBef>
                <a:spcPts val="0"/>
              </a:spcBef>
              <a:spcAft>
                <a:spcPts val="0"/>
              </a:spcAft>
              <a:buSzPts val="1300"/>
              <a:buFont typeface="Montserrat"/>
              <a:buAutoNum type="arabicPeriod"/>
            </a:pPr>
            <a:r>
              <a:rPr lang="en-GB" sz="1300">
                <a:latin typeface="Montserrat Medium"/>
                <a:ea typeface="Montserrat Medium"/>
                <a:cs typeface="Montserrat Medium"/>
                <a:sym typeface="Montserrat Medium"/>
              </a:rPr>
              <a:t>Building ML models after oversampling data using </a:t>
            </a:r>
            <a:r>
              <a:rPr lang="en-GB" sz="1300" b="1">
                <a:latin typeface="Montserrat"/>
                <a:ea typeface="Montserrat"/>
                <a:cs typeface="Montserrat"/>
                <a:sym typeface="Montserrat"/>
              </a:rPr>
              <a:t>SMOTE implementation</a:t>
            </a:r>
            <a:r>
              <a:rPr lang="en-GB" sz="1300">
                <a:latin typeface="Montserrat Medium"/>
                <a:ea typeface="Montserrat Medium"/>
                <a:cs typeface="Montserrat Medium"/>
                <a:sym typeface="Montserrat Medium"/>
              </a:rPr>
              <a:t> and performing hyperparameter tuning using Cross-Validation over baseline model</a:t>
            </a:r>
            <a:endParaRPr sz="1300">
              <a:latin typeface="Montserrat Medium"/>
              <a:ea typeface="Montserrat Medium"/>
              <a:cs typeface="Montserrat Medium"/>
              <a:sym typeface="Montserrat Medium"/>
            </a:endParaRPr>
          </a:p>
          <a:p>
            <a:pPr marL="457200" lvl="0" indent="-311150" algn="l" rtl="0">
              <a:spcBef>
                <a:spcPts val="0"/>
              </a:spcBef>
              <a:spcAft>
                <a:spcPts val="0"/>
              </a:spcAft>
              <a:buSzPts val="1300"/>
              <a:buFont typeface="Montserrat"/>
              <a:buAutoNum type="arabicPeriod"/>
            </a:pPr>
            <a:r>
              <a:rPr lang="en-GB" sz="1300">
                <a:latin typeface="Montserrat Medium"/>
                <a:ea typeface="Montserrat Medium"/>
                <a:cs typeface="Montserrat Medium"/>
                <a:sym typeface="Montserrat Medium"/>
              </a:rPr>
              <a:t>Building ML models after oversampling and undersampling data using </a:t>
            </a:r>
            <a:r>
              <a:rPr lang="en-GB" sz="1300" b="1">
                <a:latin typeface="Montserrat"/>
                <a:ea typeface="Montserrat"/>
                <a:cs typeface="Montserrat"/>
                <a:sym typeface="Montserrat"/>
              </a:rPr>
              <a:t>SMOTETomek implementation</a:t>
            </a:r>
            <a:r>
              <a:rPr lang="en-GB" sz="1300">
                <a:latin typeface="Montserrat Medium"/>
                <a:ea typeface="Montserrat Medium"/>
                <a:cs typeface="Montserrat Medium"/>
                <a:sym typeface="Montserrat Medium"/>
              </a:rPr>
              <a:t> and performing hyperparameter tuning using Cross-Validation over baseline model</a:t>
            </a:r>
            <a:endParaRPr sz="1300">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6" name="Google Shape;76;p16"/>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Data Summary</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77" name="Google Shape;77;p16"/>
          <p:cNvPicPr preferRelativeResize="0"/>
          <p:nvPr/>
        </p:nvPicPr>
        <p:blipFill>
          <a:blip r:embed="rId3">
            <a:alphaModFix/>
          </a:blip>
          <a:stretch>
            <a:fillRect/>
          </a:stretch>
        </p:blipFill>
        <p:spPr>
          <a:xfrm>
            <a:off x="1047088" y="1034400"/>
            <a:ext cx="7049829" cy="39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3" name="Google Shape;83;p17"/>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Data Summary</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84" name="Google Shape;84;p17"/>
          <p:cNvSpPr txBox="1"/>
          <p:nvPr/>
        </p:nvSpPr>
        <p:spPr>
          <a:xfrm>
            <a:off x="339275" y="814275"/>
            <a:ext cx="7952700" cy="42969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60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id : It is Unique ID for the customer</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Gender : Gender of the customer i.e either male or female</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Age : Age of the customer</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Driving_License : If it is 0, then customer does not have, If it is 1,the customer already has DL</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Region_Code : It is unique code for the region of the customer</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Previously_Insured : It tell whether customer was previously insured or not ,If 1, then customer already has Vehicle Insurance. If 0,then Customer doesn't have Vehicle Insurance</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Vehicle_Age : This feature contains value of age of the Vehicle</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Vehicle_Damage :If value is 1,then  customer got his/her vehicle damaged in the past.If value is 0, then customer didn't get his/her vehicle damaged in the past.</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Annual_Premium : The amount customer needs to pay as premium in the year</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PolicySalesChannel : Anonymized Code for the channel of outreaching to the customer ie. Different Agents, Over Mail, Over Phone, In Person, etc.</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Vintage :It is Number of Days, Customer has been associated with the company</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Response : If value is 1, then customer is interested.If 1, then customer is not interested</a:t>
            </a:r>
            <a:endParaRPr sz="1300">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0" name="Google Shape;90;p18"/>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Dependent feature analysis</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91" name="Google Shape;91;p18"/>
          <p:cNvSpPr txBox="1"/>
          <p:nvPr/>
        </p:nvSpPr>
        <p:spPr>
          <a:xfrm>
            <a:off x="339275" y="814275"/>
            <a:ext cx="5252100" cy="3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GB" sz="1300">
                <a:solidFill>
                  <a:schemeClr val="lt1"/>
                </a:solidFill>
                <a:highlight>
                  <a:srgbClr val="FFFFFF"/>
                </a:highlight>
                <a:latin typeface="Montserrat SemiBold"/>
                <a:ea typeface="Montserrat SemiBold"/>
                <a:cs typeface="Montserrat SemiBold"/>
                <a:sym typeface="Montserrat SemiBold"/>
              </a:rPr>
              <a:t>In this dataset out dependent feature is</a:t>
            </a:r>
            <a:r>
              <a:rPr lang="en-GB" sz="1300">
                <a:solidFill>
                  <a:schemeClr val="accent2"/>
                </a:solidFill>
                <a:highlight>
                  <a:srgbClr val="FFFFFF"/>
                </a:highlight>
                <a:latin typeface="Montserrat SemiBold"/>
                <a:ea typeface="Montserrat SemiBold"/>
                <a:cs typeface="Montserrat SemiBold"/>
                <a:sym typeface="Montserrat SemiBold"/>
              </a:rPr>
              <a:t> : </a:t>
            </a:r>
            <a:r>
              <a:rPr lang="en-GB" sz="1300" b="1">
                <a:solidFill>
                  <a:schemeClr val="accent2"/>
                </a:solidFill>
                <a:highlight>
                  <a:srgbClr val="FFFFFF"/>
                </a:highlight>
                <a:latin typeface="Montserrat"/>
                <a:ea typeface="Montserrat"/>
                <a:cs typeface="Montserrat"/>
                <a:sym typeface="Montserrat"/>
              </a:rPr>
              <a:t>Response</a:t>
            </a:r>
            <a:r>
              <a:rPr lang="en-GB">
                <a:solidFill>
                  <a:schemeClr val="accent2"/>
                </a:solidFill>
                <a:highlight>
                  <a:srgbClr val="FFFFFF"/>
                </a:highlight>
                <a:latin typeface="Montserrat SemiBold"/>
                <a:ea typeface="Montserrat SemiBold"/>
                <a:cs typeface="Montserrat SemiBold"/>
                <a:sym typeface="Montserrat SemiBold"/>
              </a:rPr>
              <a:t> </a:t>
            </a:r>
            <a:endParaRPr>
              <a:solidFill>
                <a:schemeClr val="accent2"/>
              </a:solidFill>
              <a:highlight>
                <a:srgbClr val="FFFFFF"/>
              </a:highlight>
              <a:latin typeface="Montserrat SemiBold"/>
              <a:ea typeface="Montserrat SemiBold"/>
              <a:cs typeface="Montserrat SemiBold"/>
              <a:sym typeface="Montserrat SemiBold"/>
            </a:endParaRPr>
          </a:p>
          <a:p>
            <a:pPr marL="0" lvl="0" indent="0" algn="l" rtl="0">
              <a:lnSpc>
                <a:spcPct val="115000"/>
              </a:lnSpc>
              <a:spcBef>
                <a:spcPts val="1200"/>
              </a:spcBef>
              <a:spcAft>
                <a:spcPts val="0"/>
              </a:spcAft>
              <a:buNone/>
            </a:pPr>
            <a:r>
              <a:rPr lang="en-GB">
                <a:solidFill>
                  <a:schemeClr val="accent2"/>
                </a:solidFill>
                <a:highlight>
                  <a:srgbClr val="FFFFFF"/>
                </a:highlight>
                <a:latin typeface="Montserrat SemiBold"/>
                <a:ea typeface="Montserrat SemiBold"/>
                <a:cs typeface="Montserrat SemiBold"/>
                <a:sym typeface="Montserrat SemiBold"/>
              </a:rPr>
              <a:t>It is a binary feature that contain two values:</a:t>
            </a:r>
            <a:endParaRPr>
              <a:solidFill>
                <a:schemeClr val="accent2"/>
              </a:solidFill>
              <a:highlight>
                <a:srgbClr val="FFFFFF"/>
              </a:highlight>
              <a:latin typeface="Montserrat SemiBold"/>
              <a:ea typeface="Montserrat SemiBold"/>
              <a:cs typeface="Montserrat SemiBold"/>
              <a:sym typeface="Montserrat SemiBold"/>
            </a:endParaRPr>
          </a:p>
          <a:p>
            <a:pPr marL="457200" lvl="0" indent="-317500" algn="l" rtl="0">
              <a:lnSpc>
                <a:spcPct val="115000"/>
              </a:lnSpc>
              <a:spcBef>
                <a:spcPts val="1200"/>
              </a:spcBef>
              <a:spcAft>
                <a:spcPts val="0"/>
              </a:spcAft>
              <a:buClr>
                <a:schemeClr val="accent2"/>
              </a:buClr>
              <a:buSzPts val="1400"/>
              <a:buFont typeface="Montserrat SemiBold"/>
              <a:buChar char="●"/>
            </a:pPr>
            <a:r>
              <a:rPr lang="en-GB">
                <a:solidFill>
                  <a:schemeClr val="accent2"/>
                </a:solidFill>
                <a:highlight>
                  <a:srgbClr val="FFFFFF"/>
                </a:highlight>
                <a:latin typeface="Montserrat SemiBold"/>
                <a:ea typeface="Montserrat SemiBold"/>
                <a:cs typeface="Montserrat SemiBold"/>
                <a:sym typeface="Montserrat SemiBold"/>
              </a:rPr>
              <a:t> 1 , if policyholder(customer) is interested</a:t>
            </a:r>
            <a:endParaRPr>
              <a:solidFill>
                <a:schemeClr val="accent2"/>
              </a:solidFill>
              <a:highlight>
                <a:srgbClr val="FFFFFF"/>
              </a:highlight>
              <a:latin typeface="Montserrat SemiBold"/>
              <a:ea typeface="Montserrat SemiBold"/>
              <a:cs typeface="Montserrat SemiBold"/>
              <a:sym typeface="Montserrat SemiBold"/>
            </a:endParaRPr>
          </a:p>
          <a:p>
            <a:pPr marL="457200" lvl="0" indent="-317500" algn="l" rtl="0">
              <a:lnSpc>
                <a:spcPct val="115000"/>
              </a:lnSpc>
              <a:spcBef>
                <a:spcPts val="0"/>
              </a:spcBef>
              <a:spcAft>
                <a:spcPts val="0"/>
              </a:spcAft>
              <a:buClr>
                <a:schemeClr val="accent2"/>
              </a:buClr>
              <a:buSzPts val="1400"/>
              <a:buFont typeface="Montserrat SemiBold"/>
              <a:buChar char="●"/>
            </a:pPr>
            <a:r>
              <a:rPr lang="en-GB">
                <a:solidFill>
                  <a:schemeClr val="accent2"/>
                </a:solidFill>
                <a:highlight>
                  <a:srgbClr val="FFFFFF"/>
                </a:highlight>
                <a:latin typeface="Montserrat SemiBold"/>
                <a:ea typeface="Montserrat SemiBold"/>
                <a:cs typeface="Montserrat SemiBold"/>
                <a:sym typeface="Montserrat SemiBold"/>
              </a:rPr>
              <a:t>0, if policyholder(customer) is not interested in buying policy based on his/her previous purchase of health insurance</a:t>
            </a:r>
            <a:endParaRPr>
              <a:solidFill>
                <a:schemeClr val="accent2"/>
              </a:solidFill>
              <a:highlight>
                <a:srgbClr val="FFFFFF"/>
              </a:highlight>
              <a:latin typeface="Montserrat SemiBold"/>
              <a:ea typeface="Montserrat SemiBold"/>
              <a:cs typeface="Montserrat SemiBold"/>
              <a:sym typeface="Montserrat SemiBold"/>
            </a:endParaRPr>
          </a:p>
          <a:p>
            <a:pPr marL="0" lvl="0" indent="0" algn="l" rtl="0">
              <a:lnSpc>
                <a:spcPct val="115000"/>
              </a:lnSpc>
              <a:spcBef>
                <a:spcPts val="1200"/>
              </a:spcBef>
              <a:spcAft>
                <a:spcPts val="0"/>
              </a:spcAft>
              <a:buNone/>
            </a:pPr>
            <a:r>
              <a:rPr lang="en-GB">
                <a:solidFill>
                  <a:schemeClr val="accent2"/>
                </a:solidFill>
                <a:highlight>
                  <a:srgbClr val="FFFFFF"/>
                </a:highlight>
                <a:latin typeface="Montserrat SemiBold"/>
                <a:ea typeface="Montserrat SemiBold"/>
                <a:cs typeface="Montserrat SemiBold"/>
                <a:sym typeface="Montserrat SemiBold"/>
              </a:rPr>
              <a:t>Following are observation related to dependent variable:</a:t>
            </a:r>
            <a:endParaRPr>
              <a:solidFill>
                <a:schemeClr val="accent2"/>
              </a:solidFill>
              <a:highlight>
                <a:srgbClr val="FFFFFF"/>
              </a:highlight>
              <a:latin typeface="Montserrat SemiBold"/>
              <a:ea typeface="Montserrat SemiBold"/>
              <a:cs typeface="Montserrat SemiBold"/>
              <a:sym typeface="Montserrat SemiBold"/>
            </a:endParaRPr>
          </a:p>
          <a:p>
            <a:pPr marL="457200" lvl="0" indent="-317500" algn="l" rtl="0">
              <a:lnSpc>
                <a:spcPct val="115000"/>
              </a:lnSpc>
              <a:spcBef>
                <a:spcPts val="1200"/>
              </a:spcBef>
              <a:spcAft>
                <a:spcPts val="0"/>
              </a:spcAft>
              <a:buClr>
                <a:schemeClr val="accent2"/>
              </a:buClr>
              <a:buSzPts val="1400"/>
              <a:buFont typeface="Montserrat SemiBold"/>
              <a:buAutoNum type="arabicPeriod"/>
            </a:pPr>
            <a:r>
              <a:rPr lang="en-GB">
                <a:solidFill>
                  <a:schemeClr val="accent2"/>
                </a:solidFill>
                <a:highlight>
                  <a:srgbClr val="FFFFFF"/>
                </a:highlight>
                <a:latin typeface="Montserrat SemiBold"/>
                <a:ea typeface="Montserrat SemiBold"/>
                <a:cs typeface="Montserrat SemiBold"/>
                <a:sym typeface="Montserrat SemiBold"/>
              </a:rPr>
              <a:t>It is heavily imbalanced</a:t>
            </a:r>
            <a:endParaRPr>
              <a:solidFill>
                <a:schemeClr val="accent2"/>
              </a:solidFill>
              <a:highlight>
                <a:srgbClr val="FFFFFF"/>
              </a:highlight>
              <a:latin typeface="Montserrat SemiBold"/>
              <a:ea typeface="Montserrat SemiBold"/>
              <a:cs typeface="Montserrat SemiBold"/>
              <a:sym typeface="Montserrat SemiBold"/>
            </a:endParaRPr>
          </a:p>
          <a:p>
            <a:pPr marL="457200" lvl="0" indent="-317500" algn="l" rtl="0">
              <a:lnSpc>
                <a:spcPct val="115000"/>
              </a:lnSpc>
              <a:spcBef>
                <a:spcPts val="0"/>
              </a:spcBef>
              <a:spcAft>
                <a:spcPts val="0"/>
              </a:spcAft>
              <a:buClr>
                <a:schemeClr val="accent2"/>
              </a:buClr>
              <a:buSzPts val="1400"/>
              <a:buFont typeface="Montserrat SemiBold"/>
              <a:buAutoNum type="arabicPeriod"/>
            </a:pPr>
            <a:r>
              <a:rPr lang="en-GB">
                <a:solidFill>
                  <a:schemeClr val="accent2"/>
                </a:solidFill>
                <a:highlight>
                  <a:srgbClr val="FFFFFF"/>
                </a:highlight>
                <a:latin typeface="Montserrat SemiBold"/>
                <a:ea typeface="Montserrat SemiBold"/>
                <a:cs typeface="Montserrat SemiBold"/>
                <a:sym typeface="Montserrat SemiBold"/>
              </a:rPr>
              <a:t>It is categorical and binary in nature</a:t>
            </a:r>
            <a:endParaRPr>
              <a:solidFill>
                <a:schemeClr val="accent2"/>
              </a:solidFill>
              <a:highlight>
                <a:srgbClr val="FFFFFF"/>
              </a:highlight>
              <a:latin typeface="Montserrat SemiBold"/>
              <a:ea typeface="Montserrat SemiBold"/>
              <a:cs typeface="Montserrat SemiBold"/>
              <a:sym typeface="Montserrat SemiBold"/>
            </a:endParaRPr>
          </a:p>
          <a:p>
            <a:pPr marL="457200" lvl="0" indent="0" algn="l" rtl="0">
              <a:lnSpc>
                <a:spcPct val="115000"/>
              </a:lnSpc>
              <a:spcBef>
                <a:spcPts val="1200"/>
              </a:spcBef>
              <a:spcAft>
                <a:spcPts val="1200"/>
              </a:spcAft>
              <a:buNone/>
            </a:pPr>
            <a:endParaRPr>
              <a:solidFill>
                <a:schemeClr val="accent2"/>
              </a:solidFill>
              <a:highlight>
                <a:srgbClr val="FFFFFF"/>
              </a:highlight>
              <a:latin typeface="Montserrat SemiBold"/>
              <a:ea typeface="Montserrat SemiBold"/>
              <a:cs typeface="Montserrat SemiBold"/>
              <a:sym typeface="Montserrat SemiBold"/>
            </a:endParaRPr>
          </a:p>
        </p:txBody>
      </p:sp>
      <p:pic>
        <p:nvPicPr>
          <p:cNvPr id="92" name="Google Shape;92;p18"/>
          <p:cNvPicPr preferRelativeResize="0"/>
          <p:nvPr/>
        </p:nvPicPr>
        <p:blipFill>
          <a:blip r:embed="rId3">
            <a:alphaModFix/>
          </a:blip>
          <a:stretch>
            <a:fillRect/>
          </a:stretch>
        </p:blipFill>
        <p:spPr>
          <a:xfrm>
            <a:off x="5716650" y="1053263"/>
            <a:ext cx="3247825" cy="1742412"/>
          </a:xfrm>
          <a:prstGeom prst="rect">
            <a:avLst/>
          </a:prstGeom>
          <a:noFill/>
          <a:ln>
            <a:noFill/>
          </a:ln>
        </p:spPr>
      </p:pic>
      <p:pic>
        <p:nvPicPr>
          <p:cNvPr id="93" name="Google Shape;93;p18"/>
          <p:cNvPicPr preferRelativeResize="0"/>
          <p:nvPr/>
        </p:nvPicPr>
        <p:blipFill>
          <a:blip r:embed="rId4">
            <a:alphaModFix/>
          </a:blip>
          <a:stretch>
            <a:fillRect/>
          </a:stretch>
        </p:blipFill>
        <p:spPr>
          <a:xfrm>
            <a:off x="5740100" y="3192350"/>
            <a:ext cx="3200924" cy="1951150"/>
          </a:xfrm>
          <a:prstGeom prst="rect">
            <a:avLst/>
          </a:prstGeom>
          <a:noFill/>
          <a:ln>
            <a:noFill/>
          </a:ln>
        </p:spPr>
      </p:pic>
      <p:sp>
        <p:nvSpPr>
          <p:cNvPr id="94" name="Google Shape;94;p18"/>
          <p:cNvSpPr txBox="1"/>
          <p:nvPr/>
        </p:nvSpPr>
        <p:spPr>
          <a:xfrm>
            <a:off x="5696900" y="746425"/>
            <a:ext cx="324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Distribution plot of Response feature</a:t>
            </a:r>
            <a:endParaRPr/>
          </a:p>
        </p:txBody>
      </p:sp>
      <p:sp>
        <p:nvSpPr>
          <p:cNvPr id="95" name="Google Shape;95;p18"/>
          <p:cNvSpPr txBox="1"/>
          <p:nvPr/>
        </p:nvSpPr>
        <p:spPr>
          <a:xfrm>
            <a:off x="5716663" y="2795675"/>
            <a:ext cx="324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Distribution plot of Response feature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9"/>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Univariate Analysis Findings</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02" name="Google Shape;102;p19"/>
          <p:cNvSpPr txBox="1"/>
          <p:nvPr/>
        </p:nvSpPr>
        <p:spPr>
          <a:xfrm>
            <a:off x="339275" y="814275"/>
            <a:ext cx="5252100" cy="4613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GB" sz="1500" b="1">
                <a:solidFill>
                  <a:schemeClr val="accent2"/>
                </a:solidFill>
                <a:highlight>
                  <a:srgbClr val="FFFFFF"/>
                </a:highlight>
                <a:latin typeface="Montserrat"/>
                <a:ea typeface="Montserrat"/>
                <a:cs typeface="Montserrat"/>
                <a:sym typeface="Montserrat"/>
              </a:rPr>
              <a:t>Following are the key findings:</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60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Male customers are more than female customers.</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Most of the people have driving license.</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Most of the customers are in age group less than 28.</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Most vehicle insured are 1-2 years old.</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More than 50% people reported vehicle damage.</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Most of the customers have negative response as compared to positive response.</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Most of the people were not previously insured</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Major customers are youth followed by middle aged.</a:t>
            </a:r>
            <a:endParaRPr sz="1600" b="1">
              <a:solidFill>
                <a:schemeClr val="lt1"/>
              </a:solidFill>
              <a:highlight>
                <a:srgbClr val="FFFFFF"/>
              </a:highlight>
              <a:latin typeface="Montserrat"/>
              <a:ea typeface="Montserrat"/>
              <a:cs typeface="Montserrat"/>
              <a:sym typeface="Montserrat"/>
            </a:endParaRPr>
          </a:p>
          <a:p>
            <a:pPr marL="457200" lvl="0" indent="0" algn="l" rtl="0">
              <a:lnSpc>
                <a:spcPct val="115000"/>
              </a:lnSpc>
              <a:spcBef>
                <a:spcPts val="1200"/>
              </a:spcBef>
              <a:spcAft>
                <a:spcPts val="1200"/>
              </a:spcAft>
              <a:buNone/>
            </a:pPr>
            <a:endParaRPr>
              <a:solidFill>
                <a:schemeClr val="accent2"/>
              </a:solidFill>
              <a:highlight>
                <a:srgbClr val="FFFFFF"/>
              </a:highlight>
              <a:latin typeface="Montserrat SemiBold"/>
              <a:ea typeface="Montserrat SemiBold"/>
              <a:cs typeface="Montserrat SemiBold"/>
              <a:sym typeface="Montserrat SemiBold"/>
            </a:endParaRPr>
          </a:p>
        </p:txBody>
      </p:sp>
      <p:pic>
        <p:nvPicPr>
          <p:cNvPr id="103" name="Google Shape;103;p19"/>
          <p:cNvPicPr preferRelativeResize="0"/>
          <p:nvPr/>
        </p:nvPicPr>
        <p:blipFill>
          <a:blip r:embed="rId3">
            <a:alphaModFix/>
          </a:blip>
          <a:stretch>
            <a:fillRect/>
          </a:stretch>
        </p:blipFill>
        <p:spPr>
          <a:xfrm>
            <a:off x="7423950" y="739475"/>
            <a:ext cx="1513350" cy="1513350"/>
          </a:xfrm>
          <a:prstGeom prst="rect">
            <a:avLst/>
          </a:prstGeom>
          <a:noFill/>
          <a:ln>
            <a:noFill/>
          </a:ln>
        </p:spPr>
      </p:pic>
      <p:pic>
        <p:nvPicPr>
          <p:cNvPr id="104" name="Google Shape;104;p19"/>
          <p:cNvPicPr preferRelativeResize="0"/>
          <p:nvPr/>
        </p:nvPicPr>
        <p:blipFill>
          <a:blip r:embed="rId4">
            <a:alphaModFix/>
          </a:blip>
          <a:stretch>
            <a:fillRect/>
          </a:stretch>
        </p:blipFill>
        <p:spPr>
          <a:xfrm>
            <a:off x="5591375" y="739475"/>
            <a:ext cx="1764225" cy="1513350"/>
          </a:xfrm>
          <a:prstGeom prst="rect">
            <a:avLst/>
          </a:prstGeom>
          <a:noFill/>
          <a:ln>
            <a:noFill/>
          </a:ln>
        </p:spPr>
      </p:pic>
      <p:pic>
        <p:nvPicPr>
          <p:cNvPr id="105" name="Google Shape;105;p19"/>
          <p:cNvPicPr preferRelativeResize="0"/>
          <p:nvPr/>
        </p:nvPicPr>
        <p:blipFill>
          <a:blip r:embed="rId5">
            <a:alphaModFix/>
          </a:blip>
          <a:stretch>
            <a:fillRect/>
          </a:stretch>
        </p:blipFill>
        <p:spPr>
          <a:xfrm>
            <a:off x="5591375" y="2391650"/>
            <a:ext cx="1832575" cy="1333475"/>
          </a:xfrm>
          <a:prstGeom prst="rect">
            <a:avLst/>
          </a:prstGeom>
          <a:noFill/>
          <a:ln>
            <a:noFill/>
          </a:ln>
        </p:spPr>
      </p:pic>
      <p:pic>
        <p:nvPicPr>
          <p:cNvPr id="106" name="Google Shape;106;p19"/>
          <p:cNvPicPr preferRelativeResize="0"/>
          <p:nvPr/>
        </p:nvPicPr>
        <p:blipFill>
          <a:blip r:embed="rId6">
            <a:alphaModFix/>
          </a:blip>
          <a:stretch>
            <a:fillRect/>
          </a:stretch>
        </p:blipFill>
        <p:spPr>
          <a:xfrm>
            <a:off x="7423950" y="2252825"/>
            <a:ext cx="1652175" cy="1652175"/>
          </a:xfrm>
          <a:prstGeom prst="rect">
            <a:avLst/>
          </a:prstGeom>
          <a:noFill/>
          <a:ln>
            <a:noFill/>
          </a:ln>
        </p:spPr>
      </p:pic>
      <p:pic>
        <p:nvPicPr>
          <p:cNvPr id="107" name="Google Shape;107;p19"/>
          <p:cNvPicPr preferRelativeResize="0"/>
          <p:nvPr/>
        </p:nvPicPr>
        <p:blipFill>
          <a:blip r:embed="rId7">
            <a:alphaModFix/>
          </a:blip>
          <a:stretch>
            <a:fillRect/>
          </a:stretch>
        </p:blipFill>
        <p:spPr>
          <a:xfrm>
            <a:off x="5659725" y="3725125"/>
            <a:ext cx="1764225" cy="1437350"/>
          </a:xfrm>
          <a:prstGeom prst="rect">
            <a:avLst/>
          </a:prstGeom>
          <a:noFill/>
          <a:ln>
            <a:noFill/>
          </a:ln>
        </p:spPr>
      </p:pic>
      <p:pic>
        <p:nvPicPr>
          <p:cNvPr id="108" name="Google Shape;108;p19"/>
          <p:cNvPicPr preferRelativeResize="0"/>
          <p:nvPr/>
        </p:nvPicPr>
        <p:blipFill>
          <a:blip r:embed="rId8">
            <a:alphaModFix/>
          </a:blip>
          <a:stretch>
            <a:fillRect/>
          </a:stretch>
        </p:blipFill>
        <p:spPr>
          <a:xfrm>
            <a:off x="7423950" y="3905000"/>
            <a:ext cx="1720050" cy="12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4" name="Google Shape;114;p20"/>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Bivariate Analysis Findings</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15" name="Google Shape;115;p20"/>
          <p:cNvSpPr txBox="1"/>
          <p:nvPr/>
        </p:nvSpPr>
        <p:spPr>
          <a:xfrm>
            <a:off x="284975" y="1004275"/>
            <a:ext cx="5102700" cy="408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u="sng">
                <a:solidFill>
                  <a:schemeClr val="lt1"/>
                </a:solidFill>
                <a:latin typeface="Montserrat"/>
                <a:ea typeface="Montserrat"/>
                <a:cs typeface="Montserrat"/>
                <a:sym typeface="Montserrat"/>
              </a:rPr>
              <a:t>Annual Premium depends on Vehicle A</a:t>
            </a:r>
            <a:r>
              <a:rPr lang="en-GB" sz="1600" b="1">
                <a:solidFill>
                  <a:schemeClr val="lt1"/>
                </a:solidFill>
                <a:latin typeface="Montserrat"/>
                <a:ea typeface="Montserrat"/>
                <a:cs typeface="Montserrat"/>
                <a:sym typeface="Montserrat"/>
              </a:rPr>
              <a:t>ge</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Key findings:</a:t>
            </a: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   1. With age of vehicle premium increases</a:t>
            </a: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   2. Mean annual premium is highest for vehicle older than 2 years</a:t>
            </a: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Conclusion: It will be more beneficial for client company to get more client with vehicle older than 2 year.</a:t>
            </a:r>
            <a:endParaRPr b="1">
              <a:latin typeface="Montserrat"/>
              <a:ea typeface="Montserrat"/>
              <a:cs typeface="Montserrat"/>
              <a:sym typeface="Montserrat"/>
            </a:endParaRPr>
          </a:p>
          <a:p>
            <a:pPr marL="0" lvl="0" indent="0" algn="l" rtl="0">
              <a:spcBef>
                <a:spcPts val="1100"/>
              </a:spcBef>
              <a:spcAft>
                <a:spcPts val="0"/>
              </a:spcAft>
              <a:buNone/>
            </a:pPr>
            <a:endParaRPr b="1"/>
          </a:p>
        </p:txBody>
      </p:sp>
      <p:pic>
        <p:nvPicPr>
          <p:cNvPr id="116" name="Google Shape;116;p20"/>
          <p:cNvPicPr preferRelativeResize="0"/>
          <p:nvPr/>
        </p:nvPicPr>
        <p:blipFill>
          <a:blip r:embed="rId3">
            <a:alphaModFix/>
          </a:blip>
          <a:stretch>
            <a:fillRect/>
          </a:stretch>
        </p:blipFill>
        <p:spPr>
          <a:xfrm>
            <a:off x="5152675" y="895575"/>
            <a:ext cx="3608201" cy="2068575"/>
          </a:xfrm>
          <a:prstGeom prst="rect">
            <a:avLst/>
          </a:prstGeom>
          <a:noFill/>
          <a:ln>
            <a:noFill/>
          </a:ln>
        </p:spPr>
      </p:pic>
      <p:pic>
        <p:nvPicPr>
          <p:cNvPr id="117" name="Google Shape;117;p20"/>
          <p:cNvPicPr preferRelativeResize="0"/>
          <p:nvPr/>
        </p:nvPicPr>
        <p:blipFill>
          <a:blip r:embed="rId4">
            <a:alphaModFix/>
          </a:blip>
          <a:stretch>
            <a:fillRect/>
          </a:stretch>
        </p:blipFill>
        <p:spPr>
          <a:xfrm>
            <a:off x="5152673" y="2964150"/>
            <a:ext cx="3706222" cy="2179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3" name="Google Shape;123;p21"/>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Bivariate Analysis Findings (contd.)</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24" name="Google Shape;124;p21"/>
          <p:cNvSpPr txBox="1"/>
          <p:nvPr/>
        </p:nvSpPr>
        <p:spPr>
          <a:xfrm>
            <a:off x="284975" y="1004275"/>
            <a:ext cx="5102700" cy="422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u="sng">
                <a:solidFill>
                  <a:schemeClr val="lt1"/>
                </a:solidFill>
                <a:highlight>
                  <a:srgbClr val="FFFFFF"/>
                </a:highlight>
                <a:latin typeface="Montserrat"/>
                <a:ea typeface="Montserrat"/>
                <a:cs typeface="Montserrat"/>
                <a:sym typeface="Montserrat"/>
              </a:rPr>
              <a:t>Age group and Response</a:t>
            </a:r>
            <a:endParaRPr sz="2000" b="1" u="sng">
              <a:solidFill>
                <a:schemeClr val="lt1"/>
              </a:solidFill>
              <a:latin typeface="Montserrat"/>
              <a:ea typeface="Montserrat"/>
              <a:cs typeface="Montserrat"/>
              <a:sym typeface="Montserrat"/>
            </a:endParaRPr>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Key findings:</a:t>
            </a:r>
            <a:endParaRPr b="1">
              <a:latin typeface="Montserrat"/>
              <a:ea typeface="Montserrat"/>
              <a:cs typeface="Montserrat"/>
              <a:sym typeface="Montserrat"/>
            </a:endParaRPr>
          </a:p>
          <a:p>
            <a:pPr marL="457200" marR="76200" lvl="0" indent="-317500" algn="l" rtl="0">
              <a:lnSpc>
                <a:spcPct val="115000"/>
              </a:lnSpc>
              <a:spcBef>
                <a:spcPts val="1100"/>
              </a:spcBef>
              <a:spcAft>
                <a:spcPts val="0"/>
              </a:spcAft>
              <a:buClr>
                <a:schemeClr val="accent2"/>
              </a:buClr>
              <a:buSzPts val="1400"/>
              <a:buFont typeface="Montserrat"/>
              <a:buAutoNum type="arabicPeriod"/>
            </a:pPr>
            <a:r>
              <a:rPr lang="en-GB" b="1">
                <a:solidFill>
                  <a:schemeClr val="accent2"/>
                </a:solidFill>
                <a:highlight>
                  <a:srgbClr val="FFFFFF"/>
                </a:highlight>
                <a:latin typeface="Montserrat"/>
                <a:ea typeface="Montserrat"/>
                <a:cs typeface="Montserrat"/>
                <a:sym typeface="Montserrat"/>
              </a:rPr>
              <a:t>Middle aged people are most responsive followed by senior.</a:t>
            </a:r>
            <a:endParaRPr b="1">
              <a:solidFill>
                <a:schemeClr val="accent2"/>
              </a:solidFill>
              <a:highlight>
                <a:srgbClr val="FFFFFF"/>
              </a:highlight>
              <a:latin typeface="Montserrat"/>
              <a:ea typeface="Montserrat"/>
              <a:cs typeface="Montserrat"/>
              <a:sym typeface="Montserrat"/>
            </a:endParaRPr>
          </a:p>
          <a:p>
            <a:pPr marL="457200" marR="76200" lvl="0" indent="-317500" algn="l" rtl="0">
              <a:lnSpc>
                <a:spcPct val="115000"/>
              </a:lnSpc>
              <a:spcBef>
                <a:spcPts val="0"/>
              </a:spcBef>
              <a:spcAft>
                <a:spcPts val="0"/>
              </a:spcAft>
              <a:buClr>
                <a:schemeClr val="accent2"/>
              </a:buClr>
              <a:buSzPts val="1400"/>
              <a:buFont typeface="Montserrat"/>
              <a:buAutoNum type="arabicPeriod"/>
            </a:pPr>
            <a:r>
              <a:rPr lang="en-GB" b="1">
                <a:solidFill>
                  <a:schemeClr val="accent2"/>
                </a:solidFill>
                <a:highlight>
                  <a:srgbClr val="FFFFFF"/>
                </a:highlight>
                <a:latin typeface="Montserrat"/>
                <a:ea typeface="Montserrat"/>
                <a:cs typeface="Montserrat"/>
                <a:sym typeface="Montserrat"/>
              </a:rPr>
              <a:t>Least responsive age group is youth</a:t>
            </a:r>
            <a:endParaRPr b="1">
              <a:solidFill>
                <a:schemeClr val="accent2"/>
              </a:solidFill>
              <a:highlight>
                <a:srgbClr val="FFFFFF"/>
              </a:highlight>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solidFill>
                <a:schemeClr val="accent2"/>
              </a:solidFill>
              <a:highlight>
                <a:srgbClr val="FFFFFF"/>
              </a:highlight>
              <a:latin typeface="Montserrat"/>
              <a:ea typeface="Montserrat"/>
              <a:cs typeface="Montserrat"/>
              <a:sym typeface="Montserrat"/>
            </a:endParaRPr>
          </a:p>
          <a:p>
            <a:pPr marL="0" marR="76200" lvl="0" indent="0" algn="l" rtl="0">
              <a:lnSpc>
                <a:spcPct val="115000"/>
              </a:lnSpc>
              <a:spcBef>
                <a:spcPts val="1100"/>
              </a:spcBef>
              <a:spcAft>
                <a:spcPts val="0"/>
              </a:spcAft>
              <a:buNone/>
            </a:pPr>
            <a:r>
              <a:rPr lang="en-GB" b="1">
                <a:solidFill>
                  <a:schemeClr val="accent2"/>
                </a:solidFill>
                <a:highlight>
                  <a:srgbClr val="FFFFFF"/>
                </a:highlight>
                <a:latin typeface="Montserrat"/>
                <a:ea typeface="Montserrat"/>
                <a:cs typeface="Montserrat"/>
                <a:sym typeface="Montserrat"/>
              </a:rPr>
              <a:t>Conclusion: The client must focus more on youth as the positive responsive is low for youth age group. They must also focus towards senior and super seniors.</a:t>
            </a:r>
            <a:endParaRPr b="1">
              <a:solidFill>
                <a:schemeClr val="accent2"/>
              </a:solidFill>
              <a:highlight>
                <a:srgbClr val="FFFFFF"/>
              </a:highlight>
              <a:latin typeface="Montserrat"/>
              <a:ea typeface="Montserrat"/>
              <a:cs typeface="Montserrat"/>
              <a:sym typeface="Montserrat"/>
            </a:endParaRPr>
          </a:p>
          <a:p>
            <a:pPr marL="0" lvl="0" indent="0" algn="l" rtl="0">
              <a:spcBef>
                <a:spcPts val="1100"/>
              </a:spcBef>
              <a:spcAft>
                <a:spcPts val="0"/>
              </a:spcAft>
              <a:buNone/>
            </a:pPr>
            <a:endParaRPr b="1"/>
          </a:p>
        </p:txBody>
      </p:sp>
      <p:pic>
        <p:nvPicPr>
          <p:cNvPr id="125" name="Google Shape;125;p21"/>
          <p:cNvPicPr preferRelativeResize="0"/>
          <p:nvPr/>
        </p:nvPicPr>
        <p:blipFill>
          <a:blip r:embed="rId3">
            <a:alphaModFix/>
          </a:blip>
          <a:stretch>
            <a:fillRect/>
          </a:stretch>
        </p:blipFill>
        <p:spPr>
          <a:xfrm>
            <a:off x="4572000" y="1047975"/>
            <a:ext cx="4419600" cy="2845061"/>
          </a:xfrm>
          <a:prstGeom prst="rect">
            <a:avLst/>
          </a:prstGeom>
          <a:noFill/>
          <a:ln>
            <a:noFill/>
          </a:ln>
        </p:spPr>
      </p:pic>
      <p:sp>
        <p:nvSpPr>
          <p:cNvPr id="126" name="Google Shape;126;p21"/>
          <p:cNvSpPr txBox="1"/>
          <p:nvPr/>
        </p:nvSpPr>
        <p:spPr>
          <a:xfrm>
            <a:off x="5632200" y="4110175"/>
            <a:ext cx="3511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latin typeface="Montserrat"/>
                <a:ea typeface="Montserrat"/>
                <a:cs typeface="Montserrat"/>
                <a:sym typeface="Montserrat"/>
              </a:rPr>
              <a:t>Youth : age &lt;35 years</a:t>
            </a: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Middle aged : 50 years  &gt; age =&gt;35 years</a:t>
            </a: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Senior : 50&lt; age &lt;62 years</a:t>
            </a: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Super senior : age &gt;62 years</a:t>
            </a:r>
            <a:endParaRPr sz="1200"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1971</Words>
  <Application>Microsoft Office PowerPoint</Application>
  <PresentationFormat>On-screen Show (16:9)</PresentationFormat>
  <Paragraphs>219</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Montserrat Medium</vt:lpstr>
      <vt:lpstr>Roboto</vt:lpstr>
      <vt:lpstr>Montserrat SemiBold</vt:lpstr>
      <vt:lpstr>Montserrat</vt:lpstr>
      <vt:lpstr>Courier New</vt:lpstr>
      <vt:lpstr>Simple Light</vt:lpstr>
      <vt:lpstr>           Capstone Project Project Title: Health Insurance Cross sell Prediction     Presented by: Shubham Chandrakar   </vt:lpstr>
      <vt:lpstr>   Problem statement: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Health Insurance Cross sell Prediction     Presented by: Shubham Chandrakar   </dc:title>
  <cp:lastModifiedBy>Shubham Chandrakar</cp:lastModifiedBy>
  <cp:revision>1</cp:revision>
  <dcterms:modified xsi:type="dcterms:W3CDTF">2022-11-20T16:34:24Z</dcterms:modified>
</cp:coreProperties>
</file>