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Montserrat SemiBold"/>
      <p:regular r:id="rId26"/>
      <p:bold r:id="rId27"/>
      <p:italic r:id="rId28"/>
      <p:boldItalic r:id="rId29"/>
    </p:embeddedFont>
    <p:embeddedFont>
      <p:font typeface="Roboto"/>
      <p:regular r:id="rId30"/>
      <p:bold r:id="rId31"/>
      <p:italic r:id="rId32"/>
      <p:boldItalic r:id="rId33"/>
    </p:embeddedFont>
    <p:embeddedFont>
      <p:font typeface="Montserrat"/>
      <p:regular r:id="rId34"/>
      <p:bold r:id="rId35"/>
      <p:italic r:id="rId36"/>
      <p:boldItalic r:id="rId37"/>
    </p:embeddedFont>
    <p:embeddedFont>
      <p:font typeface="Montserrat Medium"/>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2" roundtripDataSignature="AMtx7mikYtljD+96CGC778dt3fD9YRWB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Medium-italic.fntdata"/><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font" Target="fonts/MontserratMedium-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SemiBold-regular.fntdata"/><Relationship Id="rId25" Type="http://schemas.openxmlformats.org/officeDocument/2006/relationships/slide" Target="slides/slide20.xml"/><Relationship Id="rId28" Type="http://schemas.openxmlformats.org/officeDocument/2006/relationships/font" Target="fonts/MontserratSemiBold-italic.fntdata"/><Relationship Id="rId27" Type="http://schemas.openxmlformats.org/officeDocument/2006/relationships/font" Target="fonts/MontserratSemiBold-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SemiBold-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Montserrat-bold.fntdata"/><Relationship Id="rId12" Type="http://schemas.openxmlformats.org/officeDocument/2006/relationships/slide" Target="slides/slide7.xml"/><Relationship Id="rId34" Type="http://schemas.openxmlformats.org/officeDocument/2006/relationships/font" Target="fonts/Montserrat-regular.fntdata"/><Relationship Id="rId15" Type="http://schemas.openxmlformats.org/officeDocument/2006/relationships/slide" Target="slides/slide10.xml"/><Relationship Id="rId37" Type="http://schemas.openxmlformats.org/officeDocument/2006/relationships/font" Target="fonts/Montserrat-boldItalic.fntdata"/><Relationship Id="rId14" Type="http://schemas.openxmlformats.org/officeDocument/2006/relationships/slide" Target="slides/slide9.xml"/><Relationship Id="rId36" Type="http://schemas.openxmlformats.org/officeDocument/2006/relationships/font" Target="fonts/Montserrat-italic.fntdata"/><Relationship Id="rId17" Type="http://schemas.openxmlformats.org/officeDocument/2006/relationships/slide" Target="slides/slide12.xml"/><Relationship Id="rId39" Type="http://schemas.openxmlformats.org/officeDocument/2006/relationships/font" Target="fonts/MontserratMedium-bold.fntdata"/><Relationship Id="rId16" Type="http://schemas.openxmlformats.org/officeDocument/2006/relationships/slide" Target="slides/slide11.xml"/><Relationship Id="rId38" Type="http://schemas.openxmlformats.org/officeDocument/2006/relationships/font" Target="fonts/MontserratMedium-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7dea00f24d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17dea00f24d_0_6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7dea00f24d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17dea00f24d_0_6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7dea00f24d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17dea00f24d_0_6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7dea00f24d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17dea00f24d_0_6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7dea00f24d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17dea00f24d_0_7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7dea00f24d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17dea00f24d_0_7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7dea00f24d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17dea00f24d_0_7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7dea00f24d_0_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17dea00f24d_0_7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7dea00f24d_0_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7dea00f24d_0_7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7dea00f24d_0_8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17dea00f24d_0_8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7dea00f24d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17dea00f24d_0_8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82865b8a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182865b8ad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7dea00f2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17dea00f24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7dea00f24d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g17dea00f24d_0_6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7dea00f24d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g17dea00f24d_0_6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7dea00f24d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17dea00f24d_0_6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7dea00f24d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17dea00f24d_0_6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7dea00f24d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17dea00f24d_0_6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3"/>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3"/>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1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1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1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1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3"/>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9.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22.png"/><Relationship Id="rId5"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28.png"/><Relationship Id="rId5"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21.png"/><Relationship Id="rId5"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4.jpg"/><Relationship Id="rId4" Type="http://schemas.openxmlformats.org/officeDocument/2006/relationships/image" Target="../media/image1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6.png"/><Relationship Id="rId7" Type="http://schemas.openxmlformats.org/officeDocument/2006/relationships/image" Target="../media/image11.png"/><Relationship Id="rId8"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7.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315750" y="509500"/>
            <a:ext cx="8512500" cy="5110200"/>
          </a:xfrm>
          <a:prstGeom prst="rect">
            <a:avLst/>
          </a:prstGeom>
          <a:noFill/>
          <a:ln>
            <a:noFill/>
          </a:ln>
        </p:spPr>
        <p:txBody>
          <a:bodyPr anchorCtr="0" anchor="b" bIns="91425" lIns="91425" spcFirstLastPara="1" rIns="91425" wrap="square" tIns="91425">
            <a:spAutoFit/>
          </a:bodyPr>
          <a:lstStyle/>
          <a:p>
            <a:pPr indent="0" lvl="0" marL="0" rtl="0" algn="l">
              <a:lnSpc>
                <a:spcPct val="100000"/>
              </a:lnSpc>
              <a:spcBef>
                <a:spcPts val="0"/>
              </a:spcBef>
              <a:spcAft>
                <a:spcPts val="0"/>
              </a:spcAft>
              <a:buSzPts val="5200"/>
              <a:buNone/>
            </a:pPr>
            <a:r>
              <a:rPr b="1" lang="en-GB" sz="4200">
                <a:solidFill>
                  <a:srgbClr val="CC0000"/>
                </a:solidFill>
                <a:latin typeface="Montserrat"/>
                <a:ea typeface="Montserrat"/>
                <a:cs typeface="Montserrat"/>
                <a:sym typeface="Montserrat"/>
              </a:rPr>
              <a:t>           Capstone Project</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3600">
                <a:solidFill>
                  <a:schemeClr val="lt1"/>
                </a:solidFill>
                <a:latin typeface="Montserrat"/>
                <a:ea typeface="Montserrat"/>
                <a:cs typeface="Montserrat"/>
                <a:sym typeface="Montserrat"/>
              </a:rPr>
              <a:t>Project Title: Health Insurance Cross sell Prediction</a:t>
            </a:r>
            <a:endParaRPr b="1" sz="23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2300">
              <a:solidFill>
                <a:schemeClr val="lt1"/>
              </a:solidFill>
              <a:latin typeface="Montserrat"/>
              <a:ea typeface="Montserrat"/>
              <a:cs typeface="Montserrat"/>
              <a:sym typeface="Montserrat"/>
            </a:endParaRPr>
          </a:p>
          <a:p>
            <a:pPr indent="0" lvl="0" marL="0" rtl="0" algn="ctr">
              <a:spcBef>
                <a:spcPts val="0"/>
              </a:spcBef>
              <a:spcAft>
                <a:spcPts val="0"/>
              </a:spcAft>
              <a:buSzPts val="5200"/>
              <a:buNone/>
            </a:pPr>
            <a:r>
              <a:t/>
            </a:r>
            <a:endParaRPr b="1" sz="2300">
              <a:solidFill>
                <a:schemeClr val="lt1"/>
              </a:solidFill>
              <a:latin typeface="Montserrat"/>
              <a:ea typeface="Montserrat"/>
              <a:cs typeface="Montserrat"/>
              <a:sym typeface="Montserrat"/>
            </a:endParaRPr>
          </a:p>
          <a:p>
            <a:pPr indent="0" lvl="0" marL="0" rtl="0" algn="ctr">
              <a:spcBef>
                <a:spcPts val="0"/>
              </a:spcBef>
              <a:spcAft>
                <a:spcPts val="0"/>
              </a:spcAft>
              <a:buSzPts val="5200"/>
              <a:buNone/>
            </a:pPr>
            <a:r>
              <a:t/>
            </a:r>
            <a:endParaRPr b="1" sz="2300">
              <a:solidFill>
                <a:schemeClr val="lt1"/>
              </a:solidFill>
              <a:latin typeface="Montserrat"/>
              <a:ea typeface="Montserrat"/>
              <a:cs typeface="Montserrat"/>
              <a:sym typeface="Montserrat"/>
            </a:endParaRPr>
          </a:p>
          <a:p>
            <a:pPr indent="0" lvl="0" marL="0" rtl="0" algn="ctr">
              <a:spcBef>
                <a:spcPts val="0"/>
              </a:spcBef>
              <a:spcAft>
                <a:spcPts val="0"/>
              </a:spcAft>
              <a:buSzPts val="5200"/>
              <a:buNone/>
            </a:pPr>
            <a:r>
              <a:t/>
            </a:r>
            <a:endParaRPr b="1" sz="2300">
              <a:solidFill>
                <a:schemeClr val="lt1"/>
              </a:solidFill>
              <a:latin typeface="Montserrat"/>
              <a:ea typeface="Montserrat"/>
              <a:cs typeface="Montserrat"/>
              <a:sym typeface="Montserrat"/>
            </a:endParaRPr>
          </a:p>
          <a:p>
            <a:pPr indent="0" lvl="0" marL="0" rtl="0" algn="ctr">
              <a:spcBef>
                <a:spcPts val="0"/>
              </a:spcBef>
              <a:spcAft>
                <a:spcPts val="0"/>
              </a:spcAft>
              <a:buClr>
                <a:srgbClr val="000000"/>
              </a:buClr>
              <a:buSzPts val="5200"/>
              <a:buFont typeface="Arial"/>
              <a:buNone/>
            </a:pPr>
            <a:r>
              <a:rPr b="1" lang="en-GB" sz="2300">
                <a:solidFill>
                  <a:schemeClr val="lt1"/>
                </a:solidFill>
                <a:latin typeface="Montserrat"/>
                <a:ea typeface="Montserrat"/>
                <a:cs typeface="Montserrat"/>
                <a:sym typeface="Montserrat"/>
              </a:rPr>
              <a:t>Presented by:</a:t>
            </a:r>
            <a:endParaRPr b="1" sz="2300">
              <a:solidFill>
                <a:schemeClr val="lt1"/>
              </a:solidFill>
              <a:latin typeface="Montserrat"/>
              <a:ea typeface="Montserrat"/>
              <a:cs typeface="Montserrat"/>
              <a:sym typeface="Montserrat"/>
            </a:endParaRPr>
          </a:p>
          <a:p>
            <a:pPr indent="0" lvl="0" marL="0" rtl="0" algn="ctr">
              <a:spcBef>
                <a:spcPts val="0"/>
              </a:spcBef>
              <a:spcAft>
                <a:spcPts val="0"/>
              </a:spcAft>
              <a:buClr>
                <a:srgbClr val="000000"/>
              </a:buClr>
              <a:buSzPts val="5200"/>
              <a:buFont typeface="Arial"/>
              <a:buNone/>
            </a:pPr>
            <a:r>
              <a:rPr b="1" lang="en-GB" sz="2300">
                <a:solidFill>
                  <a:schemeClr val="lt1"/>
                </a:solidFill>
                <a:latin typeface="Montserrat"/>
                <a:ea typeface="Montserrat"/>
                <a:cs typeface="Montserrat"/>
                <a:sym typeface="Montserrat"/>
              </a:rPr>
              <a:t>Shubham Chandrakar</a:t>
            </a:r>
            <a:endParaRPr b="1" sz="23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17dea00f24d_0_668"/>
          <p:cNvSpPr txBox="1"/>
          <p:nvPr/>
        </p:nvSpPr>
        <p:spPr>
          <a:xfrm>
            <a:off x="719275" y="339275"/>
            <a:ext cx="705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2" name="Google Shape;132;g17dea00f24d_0_668"/>
          <p:cNvSpPr txBox="1"/>
          <p:nvPr/>
        </p:nvSpPr>
        <p:spPr>
          <a:xfrm>
            <a:off x="678550" y="298575"/>
            <a:ext cx="7613400" cy="5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400">
                <a:solidFill>
                  <a:schemeClr val="dk1"/>
                </a:solidFill>
                <a:latin typeface="Montserrat"/>
                <a:ea typeface="Montserrat"/>
                <a:cs typeface="Montserrat"/>
                <a:sym typeface="Montserrat"/>
              </a:rPr>
              <a:t>EDA : Bivariate Analysis Findings</a:t>
            </a:r>
            <a:endParaRPr b="1" sz="24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24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p:txBody>
      </p:sp>
      <p:sp>
        <p:nvSpPr>
          <p:cNvPr id="133" name="Google Shape;133;g17dea00f24d_0_668"/>
          <p:cNvSpPr txBox="1"/>
          <p:nvPr/>
        </p:nvSpPr>
        <p:spPr>
          <a:xfrm>
            <a:off x="284975" y="1004275"/>
            <a:ext cx="4287000" cy="383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u="sng">
                <a:solidFill>
                  <a:schemeClr val="lt1"/>
                </a:solidFill>
                <a:highlight>
                  <a:srgbClr val="FFFFFF"/>
                </a:highlight>
                <a:latin typeface="Montserrat"/>
                <a:ea typeface="Montserrat"/>
                <a:cs typeface="Montserrat"/>
                <a:sym typeface="Montserrat"/>
              </a:rPr>
              <a:t>Vehicle damage and response</a:t>
            </a:r>
            <a:endParaRPr b="1" sz="1600" u="sng">
              <a:solidFill>
                <a:schemeClr val="lt1"/>
              </a:solidFill>
              <a:latin typeface="Montserrat"/>
              <a:ea typeface="Montserrat"/>
              <a:cs typeface="Montserrat"/>
              <a:sym typeface="Montserrat"/>
            </a:endParaRPr>
          </a:p>
          <a:p>
            <a:pPr indent="0" lvl="0" marL="0" marR="76200" rtl="0" algn="l">
              <a:lnSpc>
                <a:spcPct val="115000"/>
              </a:lnSpc>
              <a:spcBef>
                <a:spcPts val="1100"/>
              </a:spcBef>
              <a:spcAft>
                <a:spcPts val="0"/>
              </a:spcAft>
              <a:buNone/>
            </a:pPr>
            <a:r>
              <a:t/>
            </a:r>
            <a:endParaRPr b="1">
              <a:latin typeface="Montserrat"/>
              <a:ea typeface="Montserrat"/>
              <a:cs typeface="Montserrat"/>
              <a:sym typeface="Montserrat"/>
            </a:endParaRPr>
          </a:p>
          <a:p>
            <a:pPr indent="0" lvl="0" marL="0" marR="76200" rtl="0" algn="l">
              <a:lnSpc>
                <a:spcPct val="115000"/>
              </a:lnSpc>
              <a:spcBef>
                <a:spcPts val="1100"/>
              </a:spcBef>
              <a:spcAft>
                <a:spcPts val="0"/>
              </a:spcAft>
              <a:buNone/>
            </a:pPr>
            <a:r>
              <a:rPr b="1" lang="en-GB">
                <a:latin typeface="Montserrat"/>
                <a:ea typeface="Montserrat"/>
                <a:cs typeface="Montserrat"/>
                <a:sym typeface="Montserrat"/>
              </a:rPr>
              <a:t>People who had vehicle damage in the past are mostly showing response in comparison to people with no vehicle damage in the past are showing negligible response.</a:t>
            </a:r>
            <a:endParaRPr b="1">
              <a:latin typeface="Montserrat"/>
              <a:ea typeface="Montserrat"/>
              <a:cs typeface="Montserrat"/>
              <a:sym typeface="Montserrat"/>
            </a:endParaRPr>
          </a:p>
          <a:p>
            <a:pPr indent="0" lvl="0" marL="0" marR="76200" rtl="0" algn="l">
              <a:lnSpc>
                <a:spcPct val="115000"/>
              </a:lnSpc>
              <a:spcBef>
                <a:spcPts val="1100"/>
              </a:spcBef>
              <a:spcAft>
                <a:spcPts val="0"/>
              </a:spcAft>
              <a:buNone/>
            </a:pPr>
            <a:r>
              <a:t/>
            </a:r>
            <a:endParaRPr b="1">
              <a:solidFill>
                <a:schemeClr val="accent2"/>
              </a:solidFill>
              <a:highlight>
                <a:srgbClr val="FFFFFF"/>
              </a:highlight>
              <a:latin typeface="Montserrat"/>
              <a:ea typeface="Montserrat"/>
              <a:cs typeface="Montserrat"/>
              <a:sym typeface="Montserrat"/>
            </a:endParaRPr>
          </a:p>
          <a:p>
            <a:pPr indent="0" lvl="0" marL="0" marR="76200" rtl="0" algn="l">
              <a:lnSpc>
                <a:spcPct val="115000"/>
              </a:lnSpc>
              <a:spcBef>
                <a:spcPts val="1100"/>
              </a:spcBef>
              <a:spcAft>
                <a:spcPts val="0"/>
              </a:spcAft>
              <a:buNone/>
            </a:pPr>
            <a:r>
              <a:rPr b="1" lang="en-GB">
                <a:solidFill>
                  <a:schemeClr val="accent2"/>
                </a:solidFill>
                <a:highlight>
                  <a:srgbClr val="FFFFFF"/>
                </a:highlight>
                <a:latin typeface="Montserrat"/>
                <a:ea typeface="Montserrat"/>
                <a:cs typeface="Montserrat"/>
                <a:sym typeface="Montserrat"/>
              </a:rPr>
              <a:t>Conclusion: The client must focus more on </a:t>
            </a:r>
            <a:r>
              <a:rPr b="1" lang="en-GB">
                <a:solidFill>
                  <a:schemeClr val="accent2"/>
                </a:solidFill>
                <a:highlight>
                  <a:srgbClr val="FFFFFF"/>
                </a:highlight>
                <a:latin typeface="Montserrat"/>
                <a:ea typeface="Montserrat"/>
                <a:cs typeface="Montserrat"/>
                <a:sym typeface="Montserrat"/>
              </a:rPr>
              <a:t>converting</a:t>
            </a:r>
            <a:r>
              <a:rPr b="1" lang="en-GB">
                <a:solidFill>
                  <a:schemeClr val="accent2"/>
                </a:solidFill>
                <a:highlight>
                  <a:srgbClr val="FFFFFF"/>
                </a:highlight>
                <a:latin typeface="Montserrat"/>
                <a:ea typeface="Montserrat"/>
                <a:cs typeface="Montserrat"/>
                <a:sym typeface="Montserrat"/>
              </a:rPr>
              <a:t> people with no vehicle damage in the past to give </a:t>
            </a:r>
            <a:r>
              <a:rPr b="1" lang="en-GB">
                <a:solidFill>
                  <a:schemeClr val="accent2"/>
                </a:solidFill>
                <a:highlight>
                  <a:srgbClr val="FFFFFF"/>
                </a:highlight>
                <a:latin typeface="Montserrat"/>
                <a:ea typeface="Montserrat"/>
                <a:cs typeface="Montserrat"/>
                <a:sym typeface="Montserrat"/>
              </a:rPr>
              <a:t>positive</a:t>
            </a:r>
            <a:r>
              <a:rPr b="1" lang="en-GB">
                <a:solidFill>
                  <a:schemeClr val="accent2"/>
                </a:solidFill>
                <a:highlight>
                  <a:srgbClr val="FFFFFF"/>
                </a:highlight>
                <a:latin typeface="Montserrat"/>
                <a:ea typeface="Montserrat"/>
                <a:cs typeface="Montserrat"/>
                <a:sym typeface="Montserrat"/>
              </a:rPr>
              <a:t> response. </a:t>
            </a:r>
            <a:endParaRPr b="1">
              <a:solidFill>
                <a:schemeClr val="accent2"/>
              </a:solidFill>
              <a:highlight>
                <a:srgbClr val="FFFFFF"/>
              </a:highlight>
              <a:latin typeface="Montserrat"/>
              <a:ea typeface="Montserrat"/>
              <a:cs typeface="Montserrat"/>
              <a:sym typeface="Montserrat"/>
            </a:endParaRPr>
          </a:p>
          <a:p>
            <a:pPr indent="0" lvl="0" marL="0" rtl="0" algn="l">
              <a:spcBef>
                <a:spcPts val="1100"/>
              </a:spcBef>
              <a:spcAft>
                <a:spcPts val="0"/>
              </a:spcAft>
              <a:buNone/>
            </a:pPr>
            <a:r>
              <a:t/>
            </a:r>
            <a:endParaRPr b="1"/>
          </a:p>
        </p:txBody>
      </p:sp>
      <p:pic>
        <p:nvPicPr>
          <p:cNvPr id="134" name="Google Shape;134;g17dea00f24d_0_668"/>
          <p:cNvPicPr preferRelativeResize="0"/>
          <p:nvPr/>
        </p:nvPicPr>
        <p:blipFill>
          <a:blip r:embed="rId3">
            <a:alphaModFix/>
          </a:blip>
          <a:stretch>
            <a:fillRect/>
          </a:stretch>
        </p:blipFill>
        <p:spPr>
          <a:xfrm>
            <a:off x="4724375" y="1047975"/>
            <a:ext cx="4110500" cy="3685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17dea00f24d_0_679"/>
          <p:cNvSpPr txBox="1"/>
          <p:nvPr/>
        </p:nvSpPr>
        <p:spPr>
          <a:xfrm>
            <a:off x="719275" y="339275"/>
            <a:ext cx="705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40" name="Google Shape;140;g17dea00f24d_0_679"/>
          <p:cNvSpPr txBox="1"/>
          <p:nvPr/>
        </p:nvSpPr>
        <p:spPr>
          <a:xfrm>
            <a:off x="678550" y="298575"/>
            <a:ext cx="7613400" cy="5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400">
                <a:solidFill>
                  <a:schemeClr val="dk1"/>
                </a:solidFill>
                <a:latin typeface="Montserrat"/>
                <a:ea typeface="Montserrat"/>
                <a:cs typeface="Montserrat"/>
                <a:sym typeface="Montserrat"/>
              </a:rPr>
              <a:t>EDA : Bivariate Analysis Findings</a:t>
            </a:r>
            <a:endParaRPr b="1" sz="24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24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p:txBody>
      </p:sp>
      <p:sp>
        <p:nvSpPr>
          <p:cNvPr id="141" name="Google Shape;141;g17dea00f24d_0_679"/>
          <p:cNvSpPr txBox="1"/>
          <p:nvPr/>
        </p:nvSpPr>
        <p:spPr>
          <a:xfrm>
            <a:off x="284975" y="1004275"/>
            <a:ext cx="4287000" cy="436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u="sng">
                <a:solidFill>
                  <a:schemeClr val="lt1"/>
                </a:solidFill>
                <a:highlight>
                  <a:srgbClr val="FFFFFF"/>
                </a:highlight>
                <a:latin typeface="Montserrat"/>
                <a:ea typeface="Montserrat"/>
                <a:cs typeface="Montserrat"/>
                <a:sym typeface="Montserrat"/>
              </a:rPr>
              <a:t>Previously insured and response</a:t>
            </a:r>
            <a:endParaRPr b="1" sz="1600" u="sng">
              <a:solidFill>
                <a:schemeClr val="lt1"/>
              </a:solidFill>
              <a:latin typeface="Montserrat"/>
              <a:ea typeface="Montserrat"/>
              <a:cs typeface="Montserrat"/>
              <a:sym typeface="Montserrat"/>
            </a:endParaRPr>
          </a:p>
          <a:p>
            <a:pPr indent="0" lvl="0" marL="0" marR="76200" rtl="0" algn="l">
              <a:lnSpc>
                <a:spcPct val="115000"/>
              </a:lnSpc>
              <a:spcBef>
                <a:spcPts val="1100"/>
              </a:spcBef>
              <a:spcAft>
                <a:spcPts val="0"/>
              </a:spcAft>
              <a:buNone/>
            </a:pPr>
            <a:r>
              <a:t/>
            </a:r>
            <a:endParaRPr b="1">
              <a:latin typeface="Montserrat"/>
              <a:ea typeface="Montserrat"/>
              <a:cs typeface="Montserrat"/>
              <a:sym typeface="Montserrat"/>
            </a:endParaRPr>
          </a:p>
          <a:p>
            <a:pPr indent="0" lvl="0" marL="76200" marR="76200" rtl="0" algn="l">
              <a:lnSpc>
                <a:spcPct val="115000"/>
              </a:lnSpc>
              <a:spcBef>
                <a:spcPts val="1100"/>
              </a:spcBef>
              <a:spcAft>
                <a:spcPts val="0"/>
              </a:spcAft>
              <a:buNone/>
            </a:pPr>
            <a:r>
              <a:rPr b="1" lang="en-GB">
                <a:latin typeface="Montserrat"/>
                <a:ea typeface="Montserrat"/>
                <a:cs typeface="Montserrat"/>
                <a:sym typeface="Montserrat"/>
              </a:rPr>
              <a:t>People who were previously insured are mostly showing response in comparison to people were not previously insured are showing negligible response</a:t>
            </a:r>
            <a:endParaRPr b="1">
              <a:latin typeface="Montserrat"/>
              <a:ea typeface="Montserrat"/>
              <a:cs typeface="Montserrat"/>
              <a:sym typeface="Montserrat"/>
            </a:endParaRPr>
          </a:p>
          <a:p>
            <a:pPr indent="0" lvl="0" marL="76200" marR="76200" rtl="0" algn="l">
              <a:lnSpc>
                <a:spcPct val="115000"/>
              </a:lnSpc>
              <a:spcBef>
                <a:spcPts val="1100"/>
              </a:spcBef>
              <a:spcAft>
                <a:spcPts val="0"/>
              </a:spcAft>
              <a:buNone/>
            </a:pPr>
            <a:r>
              <a:t/>
            </a:r>
            <a:endParaRPr b="1">
              <a:latin typeface="Montserrat"/>
              <a:ea typeface="Montserrat"/>
              <a:cs typeface="Montserrat"/>
              <a:sym typeface="Montserrat"/>
            </a:endParaRPr>
          </a:p>
          <a:p>
            <a:pPr indent="0" lvl="0" marL="76200" marR="76200" rtl="0" algn="l">
              <a:lnSpc>
                <a:spcPct val="115000"/>
              </a:lnSpc>
              <a:spcBef>
                <a:spcPts val="1100"/>
              </a:spcBef>
              <a:spcAft>
                <a:spcPts val="0"/>
              </a:spcAft>
              <a:buNone/>
            </a:pPr>
            <a:r>
              <a:t/>
            </a:r>
            <a:endParaRPr b="1">
              <a:latin typeface="Montserrat"/>
              <a:ea typeface="Montserrat"/>
              <a:cs typeface="Montserrat"/>
              <a:sym typeface="Montserrat"/>
            </a:endParaRPr>
          </a:p>
          <a:p>
            <a:pPr indent="0" lvl="0" marL="76200" marR="76200" rtl="0" algn="l">
              <a:lnSpc>
                <a:spcPct val="115000"/>
              </a:lnSpc>
              <a:spcBef>
                <a:spcPts val="1100"/>
              </a:spcBef>
              <a:spcAft>
                <a:spcPts val="0"/>
              </a:spcAft>
              <a:buNone/>
            </a:pPr>
            <a:r>
              <a:rPr b="1" lang="en-GB">
                <a:latin typeface="Montserrat"/>
                <a:ea typeface="Montserrat"/>
                <a:cs typeface="Montserrat"/>
                <a:sym typeface="Montserrat"/>
              </a:rPr>
              <a:t>Conclusion: Client must focus on people who are not previously insured as they are giving negligible response</a:t>
            </a:r>
            <a:endParaRPr b="1">
              <a:latin typeface="Montserrat"/>
              <a:ea typeface="Montserrat"/>
              <a:cs typeface="Montserrat"/>
              <a:sym typeface="Montserrat"/>
            </a:endParaRPr>
          </a:p>
          <a:p>
            <a:pPr indent="0" lvl="0" marL="0" marR="76200" rtl="0" algn="l">
              <a:lnSpc>
                <a:spcPct val="115000"/>
              </a:lnSpc>
              <a:spcBef>
                <a:spcPts val="1100"/>
              </a:spcBef>
              <a:spcAft>
                <a:spcPts val="0"/>
              </a:spcAft>
              <a:buNone/>
            </a:pPr>
            <a:r>
              <a:t/>
            </a:r>
            <a:endParaRPr b="1">
              <a:latin typeface="Montserrat"/>
              <a:ea typeface="Montserrat"/>
              <a:cs typeface="Montserrat"/>
              <a:sym typeface="Montserrat"/>
            </a:endParaRPr>
          </a:p>
          <a:p>
            <a:pPr indent="0" lvl="0" marL="0" rtl="0" algn="l">
              <a:spcBef>
                <a:spcPts val="1100"/>
              </a:spcBef>
              <a:spcAft>
                <a:spcPts val="0"/>
              </a:spcAft>
              <a:buNone/>
            </a:pPr>
            <a:r>
              <a:t/>
            </a:r>
            <a:endParaRPr b="1"/>
          </a:p>
        </p:txBody>
      </p:sp>
      <p:pic>
        <p:nvPicPr>
          <p:cNvPr id="142" name="Google Shape;142;g17dea00f24d_0_679"/>
          <p:cNvPicPr preferRelativeResize="0"/>
          <p:nvPr/>
        </p:nvPicPr>
        <p:blipFill>
          <a:blip r:embed="rId3">
            <a:alphaModFix/>
          </a:blip>
          <a:stretch>
            <a:fillRect/>
          </a:stretch>
        </p:blipFill>
        <p:spPr>
          <a:xfrm>
            <a:off x="4724375" y="1047975"/>
            <a:ext cx="4110500" cy="3685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7dea00f24d_0_688"/>
          <p:cNvSpPr txBox="1"/>
          <p:nvPr/>
        </p:nvSpPr>
        <p:spPr>
          <a:xfrm>
            <a:off x="719275" y="339275"/>
            <a:ext cx="705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48" name="Google Shape;148;g17dea00f24d_0_688"/>
          <p:cNvSpPr txBox="1"/>
          <p:nvPr/>
        </p:nvSpPr>
        <p:spPr>
          <a:xfrm>
            <a:off x="678550" y="298575"/>
            <a:ext cx="7613400" cy="5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400">
                <a:solidFill>
                  <a:schemeClr val="dk1"/>
                </a:solidFill>
                <a:latin typeface="Montserrat"/>
                <a:ea typeface="Montserrat"/>
                <a:cs typeface="Montserrat"/>
                <a:sym typeface="Montserrat"/>
              </a:rPr>
              <a:t>EDA : Bivariate Analysis Findings</a:t>
            </a:r>
            <a:endParaRPr b="1" sz="24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24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p:txBody>
      </p:sp>
      <p:sp>
        <p:nvSpPr>
          <p:cNvPr id="149" name="Google Shape;149;g17dea00f24d_0_688"/>
          <p:cNvSpPr txBox="1"/>
          <p:nvPr/>
        </p:nvSpPr>
        <p:spPr>
          <a:xfrm>
            <a:off x="284975" y="1004275"/>
            <a:ext cx="4287000" cy="482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u="sng">
                <a:solidFill>
                  <a:schemeClr val="lt1"/>
                </a:solidFill>
                <a:highlight>
                  <a:srgbClr val="FFFFFF"/>
                </a:highlight>
                <a:latin typeface="Montserrat"/>
                <a:ea typeface="Montserrat"/>
                <a:cs typeface="Montserrat"/>
                <a:sym typeface="Montserrat"/>
              </a:rPr>
              <a:t>Policy sales channel and response</a:t>
            </a:r>
            <a:endParaRPr b="1" sz="2000" u="sng">
              <a:solidFill>
                <a:schemeClr val="lt1"/>
              </a:solidFill>
              <a:latin typeface="Montserrat"/>
              <a:ea typeface="Montserrat"/>
              <a:cs typeface="Montserrat"/>
              <a:sym typeface="Montserrat"/>
            </a:endParaRPr>
          </a:p>
          <a:p>
            <a:pPr indent="0" lvl="0" marL="0" marR="76200" rtl="0" algn="l">
              <a:lnSpc>
                <a:spcPct val="115000"/>
              </a:lnSpc>
              <a:spcBef>
                <a:spcPts val="1100"/>
              </a:spcBef>
              <a:spcAft>
                <a:spcPts val="0"/>
              </a:spcAft>
              <a:buNone/>
            </a:pPr>
            <a:r>
              <a:rPr b="1" lang="en-GB" sz="1300">
                <a:latin typeface="Montserrat"/>
                <a:ea typeface="Montserrat"/>
                <a:cs typeface="Montserrat"/>
                <a:sym typeface="Montserrat"/>
              </a:rPr>
              <a:t>Key findings:</a:t>
            </a:r>
            <a:endParaRPr b="1" sz="1300">
              <a:latin typeface="Montserrat"/>
              <a:ea typeface="Montserrat"/>
              <a:cs typeface="Montserrat"/>
              <a:sym typeface="Montserrat"/>
            </a:endParaRPr>
          </a:p>
          <a:p>
            <a:pPr indent="-311150" lvl="0" marL="457200" marR="76200" rtl="0" algn="l">
              <a:lnSpc>
                <a:spcPct val="115000"/>
              </a:lnSpc>
              <a:spcBef>
                <a:spcPts val="1100"/>
              </a:spcBef>
              <a:spcAft>
                <a:spcPts val="0"/>
              </a:spcAft>
              <a:buSzPts val="1300"/>
              <a:buFont typeface="Montserrat"/>
              <a:buAutoNum type="arabicPeriod"/>
            </a:pPr>
            <a:r>
              <a:rPr b="1" lang="en-GB" sz="1300">
                <a:latin typeface="Montserrat"/>
                <a:ea typeface="Montserrat"/>
                <a:cs typeface="Montserrat"/>
                <a:sym typeface="Montserrat"/>
              </a:rPr>
              <a:t>There are 36 policy sales channel which generated no response.</a:t>
            </a:r>
            <a:endParaRPr b="1" sz="1300">
              <a:latin typeface="Montserrat"/>
              <a:ea typeface="Montserrat"/>
              <a:cs typeface="Montserrat"/>
              <a:sym typeface="Montserrat"/>
            </a:endParaRPr>
          </a:p>
          <a:p>
            <a:pPr indent="-311150" lvl="0" marL="457200" marR="76200" rtl="0" algn="l">
              <a:lnSpc>
                <a:spcPct val="115000"/>
              </a:lnSpc>
              <a:spcBef>
                <a:spcPts val="0"/>
              </a:spcBef>
              <a:spcAft>
                <a:spcPts val="0"/>
              </a:spcAft>
              <a:buSzPts val="1300"/>
              <a:buFont typeface="Montserrat"/>
              <a:buAutoNum type="arabicPeriod"/>
            </a:pPr>
            <a:r>
              <a:rPr b="1" lang="en-GB" sz="1300">
                <a:latin typeface="Montserrat"/>
                <a:ea typeface="Montserrat"/>
                <a:cs typeface="Montserrat"/>
                <a:sym typeface="Montserrat"/>
              </a:rPr>
              <a:t>There are 27 out 155 sales channel generated more than 20% positive response</a:t>
            </a:r>
            <a:endParaRPr b="1" sz="1300">
              <a:latin typeface="Montserrat"/>
              <a:ea typeface="Montserrat"/>
              <a:cs typeface="Montserrat"/>
              <a:sym typeface="Montserrat"/>
            </a:endParaRPr>
          </a:p>
          <a:p>
            <a:pPr indent="-311150" lvl="0" marL="457200" marR="76200" rtl="0" algn="l">
              <a:lnSpc>
                <a:spcPct val="115000"/>
              </a:lnSpc>
              <a:spcBef>
                <a:spcPts val="0"/>
              </a:spcBef>
              <a:spcAft>
                <a:spcPts val="0"/>
              </a:spcAft>
              <a:buSzPts val="1300"/>
              <a:buFont typeface="Montserrat"/>
              <a:buAutoNum type="arabicPeriod"/>
            </a:pPr>
            <a:r>
              <a:rPr b="1" lang="en-GB" sz="1300">
                <a:latin typeface="Montserrat"/>
                <a:ea typeface="Montserrat"/>
                <a:cs typeface="Montserrat"/>
                <a:sym typeface="Montserrat"/>
              </a:rPr>
              <a:t>There are 78 out 155 sales channel generated more than 10% positive response</a:t>
            </a:r>
            <a:endParaRPr b="1" sz="1300">
              <a:latin typeface="Montserrat"/>
              <a:ea typeface="Montserrat"/>
              <a:cs typeface="Montserrat"/>
              <a:sym typeface="Montserrat"/>
            </a:endParaRPr>
          </a:p>
          <a:p>
            <a:pPr indent="0" lvl="0" marL="76200" marR="76200" rtl="0" algn="l">
              <a:lnSpc>
                <a:spcPct val="115000"/>
              </a:lnSpc>
              <a:spcBef>
                <a:spcPts val="1100"/>
              </a:spcBef>
              <a:spcAft>
                <a:spcPts val="0"/>
              </a:spcAft>
              <a:buNone/>
            </a:pPr>
            <a:r>
              <a:rPr b="1" lang="en-GB" sz="1300">
                <a:latin typeface="Montserrat"/>
                <a:ea typeface="Montserrat"/>
                <a:cs typeface="Montserrat"/>
                <a:sym typeface="Montserrat"/>
              </a:rPr>
              <a:t>Conclusion: Client must provide proper resources  and training to the 36 policy sales channel with zero response. They must channel experience of 78 sales channel with 10% conversion rate to improve customer.</a:t>
            </a:r>
            <a:endParaRPr b="1" sz="1300">
              <a:latin typeface="Montserrat"/>
              <a:ea typeface="Montserrat"/>
              <a:cs typeface="Montserrat"/>
              <a:sym typeface="Montserrat"/>
            </a:endParaRPr>
          </a:p>
          <a:p>
            <a:pPr indent="0" lvl="0" marL="0" marR="76200" rtl="0" algn="l">
              <a:lnSpc>
                <a:spcPct val="115000"/>
              </a:lnSpc>
              <a:spcBef>
                <a:spcPts val="1100"/>
              </a:spcBef>
              <a:spcAft>
                <a:spcPts val="0"/>
              </a:spcAft>
              <a:buNone/>
            </a:pPr>
            <a:r>
              <a:t/>
            </a:r>
            <a:endParaRPr b="1">
              <a:latin typeface="Montserrat"/>
              <a:ea typeface="Montserrat"/>
              <a:cs typeface="Montserrat"/>
              <a:sym typeface="Montserrat"/>
            </a:endParaRPr>
          </a:p>
          <a:p>
            <a:pPr indent="0" lvl="0" marL="0" rtl="0" algn="l">
              <a:spcBef>
                <a:spcPts val="1100"/>
              </a:spcBef>
              <a:spcAft>
                <a:spcPts val="0"/>
              </a:spcAft>
              <a:buNone/>
            </a:pPr>
            <a:r>
              <a:t/>
            </a:r>
            <a:endParaRPr b="1"/>
          </a:p>
        </p:txBody>
      </p:sp>
      <p:pic>
        <p:nvPicPr>
          <p:cNvPr id="150" name="Google Shape;150;g17dea00f24d_0_688"/>
          <p:cNvPicPr preferRelativeResize="0"/>
          <p:nvPr/>
        </p:nvPicPr>
        <p:blipFill>
          <a:blip r:embed="rId3">
            <a:alphaModFix/>
          </a:blip>
          <a:stretch>
            <a:fillRect/>
          </a:stretch>
        </p:blipFill>
        <p:spPr>
          <a:xfrm>
            <a:off x="4398650" y="1004275"/>
            <a:ext cx="2286000" cy="3255585"/>
          </a:xfrm>
          <a:prstGeom prst="rect">
            <a:avLst/>
          </a:prstGeom>
          <a:noFill/>
          <a:ln>
            <a:noFill/>
          </a:ln>
        </p:spPr>
      </p:pic>
      <p:pic>
        <p:nvPicPr>
          <p:cNvPr id="151" name="Google Shape;151;g17dea00f24d_0_688"/>
          <p:cNvPicPr preferRelativeResize="0"/>
          <p:nvPr/>
        </p:nvPicPr>
        <p:blipFill>
          <a:blip r:embed="rId4">
            <a:alphaModFix/>
          </a:blip>
          <a:stretch>
            <a:fillRect/>
          </a:stretch>
        </p:blipFill>
        <p:spPr>
          <a:xfrm>
            <a:off x="6653025" y="1004275"/>
            <a:ext cx="2286000" cy="3838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17dea00f24d_0_698"/>
          <p:cNvSpPr txBox="1"/>
          <p:nvPr/>
        </p:nvSpPr>
        <p:spPr>
          <a:xfrm>
            <a:off x="719275" y="339275"/>
            <a:ext cx="705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7" name="Google Shape;157;g17dea00f24d_0_698"/>
          <p:cNvSpPr txBox="1"/>
          <p:nvPr/>
        </p:nvSpPr>
        <p:spPr>
          <a:xfrm>
            <a:off x="678550" y="298575"/>
            <a:ext cx="7613400" cy="5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400">
                <a:solidFill>
                  <a:schemeClr val="dk1"/>
                </a:solidFill>
                <a:latin typeface="Montserrat"/>
                <a:ea typeface="Montserrat"/>
                <a:cs typeface="Montserrat"/>
                <a:sym typeface="Montserrat"/>
              </a:rPr>
              <a:t>EDA : Bivariate Analysis Findings</a:t>
            </a:r>
            <a:endParaRPr b="1" sz="24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24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p:txBody>
      </p:sp>
      <p:sp>
        <p:nvSpPr>
          <p:cNvPr id="158" name="Google Shape;158;g17dea00f24d_0_698"/>
          <p:cNvSpPr txBox="1"/>
          <p:nvPr/>
        </p:nvSpPr>
        <p:spPr>
          <a:xfrm>
            <a:off x="284975" y="1004275"/>
            <a:ext cx="4287000" cy="47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u="sng">
                <a:solidFill>
                  <a:schemeClr val="lt1"/>
                </a:solidFill>
                <a:highlight>
                  <a:srgbClr val="FFFFFF"/>
                </a:highlight>
                <a:latin typeface="Montserrat"/>
                <a:ea typeface="Montserrat"/>
                <a:cs typeface="Montserrat"/>
                <a:sym typeface="Montserrat"/>
              </a:rPr>
              <a:t>Region code and response</a:t>
            </a:r>
            <a:endParaRPr b="1" sz="2400" u="sng">
              <a:solidFill>
                <a:schemeClr val="lt1"/>
              </a:solidFill>
              <a:latin typeface="Montserrat"/>
              <a:ea typeface="Montserrat"/>
              <a:cs typeface="Montserrat"/>
              <a:sym typeface="Montserrat"/>
            </a:endParaRPr>
          </a:p>
          <a:p>
            <a:pPr indent="0" lvl="0" marL="0" marR="76200" rtl="0" algn="l">
              <a:lnSpc>
                <a:spcPct val="115000"/>
              </a:lnSpc>
              <a:spcBef>
                <a:spcPts val="1100"/>
              </a:spcBef>
              <a:spcAft>
                <a:spcPts val="0"/>
              </a:spcAft>
              <a:buNone/>
            </a:pPr>
            <a:r>
              <a:rPr b="1" lang="en-GB" sz="1300">
                <a:latin typeface="Montserrat"/>
                <a:ea typeface="Montserrat"/>
                <a:cs typeface="Montserrat"/>
                <a:sym typeface="Montserrat"/>
              </a:rPr>
              <a:t>Key findings:</a:t>
            </a:r>
            <a:endParaRPr b="1" sz="1300">
              <a:latin typeface="Montserrat"/>
              <a:ea typeface="Montserrat"/>
              <a:cs typeface="Montserrat"/>
              <a:sym typeface="Montserrat"/>
            </a:endParaRPr>
          </a:p>
          <a:p>
            <a:pPr indent="-311150" lvl="0" marL="457200" marR="76200" rtl="0" algn="l">
              <a:lnSpc>
                <a:spcPct val="115000"/>
              </a:lnSpc>
              <a:spcBef>
                <a:spcPts val="1100"/>
              </a:spcBef>
              <a:spcAft>
                <a:spcPts val="0"/>
              </a:spcAft>
              <a:buSzPts val="1300"/>
              <a:buFont typeface="Montserrat"/>
              <a:buAutoNum type="arabicPeriod"/>
            </a:pPr>
            <a:r>
              <a:rPr b="1" lang="en-GB" sz="1300">
                <a:latin typeface="Montserrat"/>
                <a:ea typeface="Montserrat"/>
                <a:cs typeface="Montserrat"/>
                <a:sym typeface="Montserrat"/>
              </a:rPr>
              <a:t>All regions are generating more than 4% conversion</a:t>
            </a:r>
            <a:endParaRPr b="1" sz="1300">
              <a:latin typeface="Montserrat"/>
              <a:ea typeface="Montserrat"/>
              <a:cs typeface="Montserrat"/>
              <a:sym typeface="Montserrat"/>
            </a:endParaRPr>
          </a:p>
          <a:p>
            <a:pPr indent="-311150" lvl="0" marL="457200" marR="76200" rtl="0" algn="l">
              <a:lnSpc>
                <a:spcPct val="115000"/>
              </a:lnSpc>
              <a:spcBef>
                <a:spcPts val="0"/>
              </a:spcBef>
              <a:spcAft>
                <a:spcPts val="0"/>
              </a:spcAft>
              <a:buSzPts val="1300"/>
              <a:buFont typeface="Montserrat"/>
              <a:buAutoNum type="arabicPeriod"/>
            </a:pPr>
            <a:r>
              <a:rPr b="1" lang="en-GB" sz="1300">
                <a:latin typeface="Montserrat"/>
                <a:ea typeface="Montserrat"/>
                <a:cs typeface="Montserrat"/>
                <a:sym typeface="Montserrat"/>
              </a:rPr>
              <a:t>15 out of 53 region under operation </a:t>
            </a:r>
            <a:r>
              <a:rPr b="1" lang="en-GB" sz="1300">
                <a:latin typeface="Montserrat"/>
                <a:ea typeface="Montserrat"/>
                <a:cs typeface="Montserrat"/>
                <a:sym typeface="Montserrat"/>
              </a:rPr>
              <a:t>generating</a:t>
            </a:r>
            <a:r>
              <a:rPr b="1" lang="en-GB" sz="1300">
                <a:latin typeface="Montserrat"/>
                <a:ea typeface="Montserrat"/>
                <a:cs typeface="Montserrat"/>
                <a:sym typeface="Montserrat"/>
              </a:rPr>
              <a:t> 12% conversion in terms of </a:t>
            </a:r>
            <a:r>
              <a:rPr b="1" lang="en-GB" sz="1300">
                <a:latin typeface="Montserrat"/>
                <a:ea typeface="Montserrat"/>
                <a:cs typeface="Montserrat"/>
                <a:sym typeface="Montserrat"/>
              </a:rPr>
              <a:t>positive</a:t>
            </a:r>
            <a:r>
              <a:rPr b="1" lang="en-GB" sz="1300">
                <a:latin typeface="Montserrat"/>
                <a:ea typeface="Montserrat"/>
                <a:cs typeface="Montserrat"/>
                <a:sym typeface="Montserrat"/>
              </a:rPr>
              <a:t> response</a:t>
            </a:r>
            <a:endParaRPr b="1" sz="1300">
              <a:latin typeface="Montserrat"/>
              <a:ea typeface="Montserrat"/>
              <a:cs typeface="Montserrat"/>
              <a:sym typeface="Montserrat"/>
            </a:endParaRPr>
          </a:p>
          <a:p>
            <a:pPr indent="0" lvl="0" marL="76200" marR="76200" rtl="0" algn="l">
              <a:lnSpc>
                <a:spcPct val="115000"/>
              </a:lnSpc>
              <a:spcBef>
                <a:spcPts val="1100"/>
              </a:spcBef>
              <a:spcAft>
                <a:spcPts val="0"/>
              </a:spcAft>
              <a:buNone/>
            </a:pPr>
            <a:r>
              <a:t/>
            </a:r>
            <a:endParaRPr b="1" sz="1300">
              <a:latin typeface="Montserrat"/>
              <a:ea typeface="Montserrat"/>
              <a:cs typeface="Montserrat"/>
              <a:sym typeface="Montserrat"/>
            </a:endParaRPr>
          </a:p>
          <a:p>
            <a:pPr indent="0" lvl="0" marL="76200" marR="76200" rtl="0" algn="l">
              <a:lnSpc>
                <a:spcPct val="115000"/>
              </a:lnSpc>
              <a:spcBef>
                <a:spcPts val="1100"/>
              </a:spcBef>
              <a:spcAft>
                <a:spcPts val="0"/>
              </a:spcAft>
              <a:buNone/>
            </a:pPr>
            <a:r>
              <a:rPr b="1" lang="en-GB" sz="1300">
                <a:latin typeface="Montserrat"/>
                <a:ea typeface="Montserrat"/>
                <a:cs typeface="Montserrat"/>
                <a:sym typeface="Montserrat"/>
              </a:rPr>
              <a:t>Conclusion: Client must provide proper resources  and training regions where conversion rate is less than 5%. And try to expand customer base where it has more than 12% conversion in terms of positive response</a:t>
            </a:r>
            <a:endParaRPr b="1" sz="1300">
              <a:latin typeface="Montserrat"/>
              <a:ea typeface="Montserrat"/>
              <a:cs typeface="Montserrat"/>
              <a:sym typeface="Montserrat"/>
            </a:endParaRPr>
          </a:p>
          <a:p>
            <a:pPr indent="0" lvl="0" marL="0" marR="76200" rtl="0" algn="l">
              <a:lnSpc>
                <a:spcPct val="115000"/>
              </a:lnSpc>
              <a:spcBef>
                <a:spcPts val="1100"/>
              </a:spcBef>
              <a:spcAft>
                <a:spcPts val="0"/>
              </a:spcAft>
              <a:buNone/>
            </a:pPr>
            <a:r>
              <a:t/>
            </a:r>
            <a:endParaRPr b="1">
              <a:latin typeface="Montserrat"/>
              <a:ea typeface="Montserrat"/>
              <a:cs typeface="Montserrat"/>
              <a:sym typeface="Montserrat"/>
            </a:endParaRPr>
          </a:p>
          <a:p>
            <a:pPr indent="0" lvl="0" marL="0" rtl="0" algn="l">
              <a:spcBef>
                <a:spcPts val="1100"/>
              </a:spcBef>
              <a:spcAft>
                <a:spcPts val="0"/>
              </a:spcAft>
              <a:buNone/>
            </a:pPr>
            <a:r>
              <a:t/>
            </a:r>
            <a:endParaRPr b="1"/>
          </a:p>
        </p:txBody>
      </p:sp>
      <p:pic>
        <p:nvPicPr>
          <p:cNvPr id="159" name="Google Shape;159;g17dea00f24d_0_698"/>
          <p:cNvPicPr preferRelativeResize="0"/>
          <p:nvPr/>
        </p:nvPicPr>
        <p:blipFill>
          <a:blip r:embed="rId3">
            <a:alphaModFix/>
          </a:blip>
          <a:stretch>
            <a:fillRect/>
          </a:stretch>
        </p:blipFill>
        <p:spPr>
          <a:xfrm>
            <a:off x="5525075" y="895575"/>
            <a:ext cx="3027423" cy="3943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7dea00f24d_0_708"/>
          <p:cNvSpPr txBox="1"/>
          <p:nvPr/>
        </p:nvSpPr>
        <p:spPr>
          <a:xfrm>
            <a:off x="719275" y="339275"/>
            <a:ext cx="705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65" name="Google Shape;165;g17dea00f24d_0_708"/>
          <p:cNvSpPr txBox="1"/>
          <p:nvPr/>
        </p:nvSpPr>
        <p:spPr>
          <a:xfrm>
            <a:off x="678550" y="298575"/>
            <a:ext cx="7613400" cy="5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400">
                <a:solidFill>
                  <a:schemeClr val="dk1"/>
                </a:solidFill>
                <a:latin typeface="Montserrat"/>
                <a:ea typeface="Montserrat"/>
                <a:cs typeface="Montserrat"/>
                <a:sym typeface="Montserrat"/>
              </a:rPr>
              <a:t>Correlation</a:t>
            </a:r>
            <a:r>
              <a:rPr b="1" lang="en-GB" sz="2400">
                <a:solidFill>
                  <a:schemeClr val="dk1"/>
                </a:solidFill>
                <a:latin typeface="Montserrat"/>
                <a:ea typeface="Montserrat"/>
                <a:cs typeface="Montserrat"/>
                <a:sym typeface="Montserrat"/>
              </a:rPr>
              <a:t> analysis and VIF analysis</a:t>
            </a:r>
            <a:endParaRPr b="1" sz="24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24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p:txBody>
      </p:sp>
      <p:pic>
        <p:nvPicPr>
          <p:cNvPr id="166" name="Google Shape;166;g17dea00f24d_0_708"/>
          <p:cNvPicPr preferRelativeResize="0"/>
          <p:nvPr/>
        </p:nvPicPr>
        <p:blipFill>
          <a:blip r:embed="rId3">
            <a:alphaModFix/>
          </a:blip>
          <a:stretch>
            <a:fillRect/>
          </a:stretch>
        </p:blipFill>
        <p:spPr>
          <a:xfrm>
            <a:off x="176425" y="895575"/>
            <a:ext cx="4724130" cy="3943125"/>
          </a:xfrm>
          <a:prstGeom prst="rect">
            <a:avLst/>
          </a:prstGeom>
          <a:noFill/>
          <a:ln>
            <a:noFill/>
          </a:ln>
        </p:spPr>
      </p:pic>
      <p:pic>
        <p:nvPicPr>
          <p:cNvPr id="167" name="Google Shape;167;g17dea00f24d_0_708"/>
          <p:cNvPicPr preferRelativeResize="0"/>
          <p:nvPr/>
        </p:nvPicPr>
        <p:blipFill>
          <a:blip r:embed="rId4">
            <a:alphaModFix/>
          </a:blip>
          <a:stretch>
            <a:fillRect/>
          </a:stretch>
        </p:blipFill>
        <p:spPr>
          <a:xfrm>
            <a:off x="5009126" y="895575"/>
            <a:ext cx="4134876" cy="2686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7dea00f24d_0_724"/>
          <p:cNvSpPr txBox="1"/>
          <p:nvPr/>
        </p:nvSpPr>
        <p:spPr>
          <a:xfrm>
            <a:off x="719275" y="339275"/>
            <a:ext cx="705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73" name="Google Shape;173;g17dea00f24d_0_724"/>
          <p:cNvSpPr txBox="1"/>
          <p:nvPr/>
        </p:nvSpPr>
        <p:spPr>
          <a:xfrm>
            <a:off x="678550" y="298575"/>
            <a:ext cx="7613400" cy="5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400">
                <a:solidFill>
                  <a:schemeClr val="dk1"/>
                </a:solidFill>
                <a:latin typeface="Montserrat"/>
                <a:ea typeface="Montserrat"/>
                <a:cs typeface="Montserrat"/>
                <a:sym typeface="Montserrat"/>
              </a:rPr>
              <a:t>Building ML model over Imbalanced dataset</a:t>
            </a:r>
            <a:endParaRPr b="1" sz="24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24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p:txBody>
      </p:sp>
      <p:pic>
        <p:nvPicPr>
          <p:cNvPr id="174" name="Google Shape;174;g17dea00f24d_0_724"/>
          <p:cNvPicPr preferRelativeResize="0"/>
          <p:nvPr/>
        </p:nvPicPr>
        <p:blipFill>
          <a:blip r:embed="rId3">
            <a:alphaModFix/>
          </a:blip>
          <a:stretch>
            <a:fillRect/>
          </a:stretch>
        </p:blipFill>
        <p:spPr>
          <a:xfrm>
            <a:off x="288125" y="1185625"/>
            <a:ext cx="2371200" cy="1706978"/>
          </a:xfrm>
          <a:prstGeom prst="rect">
            <a:avLst/>
          </a:prstGeom>
          <a:noFill/>
          <a:ln>
            <a:noFill/>
          </a:ln>
        </p:spPr>
      </p:pic>
      <p:sp>
        <p:nvSpPr>
          <p:cNvPr id="175" name="Google Shape;175;g17dea00f24d_0_724"/>
          <p:cNvSpPr txBox="1"/>
          <p:nvPr/>
        </p:nvSpPr>
        <p:spPr>
          <a:xfrm>
            <a:off x="339275" y="868550"/>
            <a:ext cx="237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Shape of test and train set</a:t>
            </a:r>
            <a:endParaRPr/>
          </a:p>
        </p:txBody>
      </p:sp>
      <p:pic>
        <p:nvPicPr>
          <p:cNvPr id="176" name="Google Shape;176;g17dea00f24d_0_724"/>
          <p:cNvPicPr preferRelativeResize="0"/>
          <p:nvPr/>
        </p:nvPicPr>
        <p:blipFill>
          <a:blip r:embed="rId4">
            <a:alphaModFix/>
          </a:blip>
          <a:stretch>
            <a:fillRect/>
          </a:stretch>
        </p:blipFill>
        <p:spPr>
          <a:xfrm>
            <a:off x="152400" y="3585900"/>
            <a:ext cx="2558075" cy="1405200"/>
          </a:xfrm>
          <a:prstGeom prst="rect">
            <a:avLst/>
          </a:prstGeom>
          <a:noFill/>
          <a:ln>
            <a:noFill/>
          </a:ln>
        </p:spPr>
      </p:pic>
      <p:sp>
        <p:nvSpPr>
          <p:cNvPr id="177" name="Google Shape;177;g17dea00f24d_0_724"/>
          <p:cNvSpPr txBox="1"/>
          <p:nvPr/>
        </p:nvSpPr>
        <p:spPr>
          <a:xfrm>
            <a:off x="288125" y="2970300"/>
            <a:ext cx="2371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Standardisation method: MinMaxScaler()</a:t>
            </a:r>
            <a:endParaRPr/>
          </a:p>
        </p:txBody>
      </p:sp>
      <p:pic>
        <p:nvPicPr>
          <p:cNvPr id="178" name="Google Shape;178;g17dea00f24d_0_724"/>
          <p:cNvPicPr preferRelativeResize="0"/>
          <p:nvPr/>
        </p:nvPicPr>
        <p:blipFill>
          <a:blip r:embed="rId5">
            <a:alphaModFix/>
          </a:blip>
          <a:stretch>
            <a:fillRect/>
          </a:stretch>
        </p:blipFill>
        <p:spPr>
          <a:xfrm>
            <a:off x="2710476" y="868550"/>
            <a:ext cx="6433525" cy="2184800"/>
          </a:xfrm>
          <a:prstGeom prst="rect">
            <a:avLst/>
          </a:prstGeom>
          <a:noFill/>
          <a:ln>
            <a:noFill/>
          </a:ln>
        </p:spPr>
      </p:pic>
      <p:sp>
        <p:nvSpPr>
          <p:cNvPr id="179" name="Google Shape;179;g17dea00f24d_0_724"/>
          <p:cNvSpPr txBox="1"/>
          <p:nvPr/>
        </p:nvSpPr>
        <p:spPr>
          <a:xfrm>
            <a:off x="2710475" y="3053350"/>
            <a:ext cx="23712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latin typeface="Montserrat"/>
                <a:ea typeface="Montserrat"/>
                <a:cs typeface="Montserrat"/>
                <a:sym typeface="Montserrat"/>
              </a:rPr>
              <a:t>Type of ML model Algorithm used:</a:t>
            </a:r>
            <a:endParaRPr sz="1300">
              <a:latin typeface="Montserrat"/>
              <a:ea typeface="Montserrat"/>
              <a:cs typeface="Montserrat"/>
              <a:sym typeface="Montserrat"/>
            </a:endParaRPr>
          </a:p>
          <a:p>
            <a:pPr indent="-311150" lvl="0" marL="457200" rtl="0" algn="l">
              <a:spcBef>
                <a:spcPts val="0"/>
              </a:spcBef>
              <a:spcAft>
                <a:spcPts val="0"/>
              </a:spcAft>
              <a:buSzPts val="1300"/>
              <a:buFont typeface="Montserrat"/>
              <a:buAutoNum type="arabicPeriod"/>
            </a:pPr>
            <a:r>
              <a:rPr lang="en-GB" sz="1300">
                <a:latin typeface="Montserrat"/>
                <a:ea typeface="Montserrat"/>
                <a:cs typeface="Montserrat"/>
                <a:sym typeface="Montserrat"/>
              </a:rPr>
              <a:t>Logistic Regession Model</a:t>
            </a:r>
            <a:endParaRPr sz="1300">
              <a:latin typeface="Montserrat"/>
              <a:ea typeface="Montserrat"/>
              <a:cs typeface="Montserrat"/>
              <a:sym typeface="Montserrat"/>
            </a:endParaRPr>
          </a:p>
          <a:p>
            <a:pPr indent="-311150" lvl="0" marL="457200" rtl="0" algn="l">
              <a:spcBef>
                <a:spcPts val="0"/>
              </a:spcBef>
              <a:spcAft>
                <a:spcPts val="0"/>
              </a:spcAft>
              <a:buSzPts val="1300"/>
              <a:buFont typeface="Montserrat"/>
              <a:buAutoNum type="arabicPeriod"/>
            </a:pPr>
            <a:r>
              <a:rPr lang="en-GB" sz="1300">
                <a:latin typeface="Montserrat"/>
                <a:ea typeface="Montserrat"/>
                <a:cs typeface="Montserrat"/>
                <a:sym typeface="Montserrat"/>
              </a:rPr>
              <a:t>Random Forest Regression Model</a:t>
            </a:r>
            <a:endParaRPr sz="1300">
              <a:latin typeface="Montserrat"/>
              <a:ea typeface="Montserrat"/>
              <a:cs typeface="Montserrat"/>
              <a:sym typeface="Montserrat"/>
            </a:endParaRPr>
          </a:p>
          <a:p>
            <a:pPr indent="-311150" lvl="0" marL="457200" rtl="0" algn="l">
              <a:spcBef>
                <a:spcPts val="0"/>
              </a:spcBef>
              <a:spcAft>
                <a:spcPts val="0"/>
              </a:spcAft>
              <a:buSzPts val="1300"/>
              <a:buFont typeface="Montserrat"/>
              <a:buAutoNum type="arabicPeriod"/>
            </a:pPr>
            <a:r>
              <a:rPr lang="en-GB" sz="1300">
                <a:latin typeface="Montserrat"/>
                <a:ea typeface="Montserrat"/>
                <a:cs typeface="Montserrat"/>
                <a:sym typeface="Montserrat"/>
              </a:rPr>
              <a:t>XGBoost Regression Model</a:t>
            </a:r>
            <a:endParaRPr sz="1300">
              <a:latin typeface="Montserrat"/>
              <a:ea typeface="Montserrat"/>
              <a:cs typeface="Montserrat"/>
              <a:sym typeface="Montserrat"/>
            </a:endParaRPr>
          </a:p>
          <a:p>
            <a:pPr indent="-311150" lvl="0" marL="457200" rtl="0" algn="l">
              <a:spcBef>
                <a:spcPts val="0"/>
              </a:spcBef>
              <a:spcAft>
                <a:spcPts val="0"/>
              </a:spcAft>
              <a:buSzPts val="1300"/>
              <a:buFont typeface="Montserrat"/>
              <a:buAutoNum type="arabicPeriod"/>
            </a:pPr>
            <a:r>
              <a:rPr lang="en-GB" sz="1300">
                <a:latin typeface="Montserrat"/>
                <a:ea typeface="Montserrat"/>
                <a:cs typeface="Montserrat"/>
                <a:sym typeface="Montserrat"/>
              </a:rPr>
              <a:t>Decision tree</a:t>
            </a:r>
            <a:endParaRPr sz="1300">
              <a:latin typeface="Montserrat"/>
              <a:ea typeface="Montserrat"/>
              <a:cs typeface="Montserrat"/>
              <a:sym typeface="Montserrat"/>
            </a:endParaRPr>
          </a:p>
        </p:txBody>
      </p:sp>
      <p:sp>
        <p:nvSpPr>
          <p:cNvPr id="180" name="Google Shape;180;g17dea00f24d_0_724"/>
          <p:cNvSpPr txBox="1"/>
          <p:nvPr/>
        </p:nvSpPr>
        <p:spPr>
          <a:xfrm>
            <a:off x="4994225" y="3189250"/>
            <a:ext cx="40578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Observations</a:t>
            </a:r>
            <a:r>
              <a:rPr lang="en-GB"/>
              <a:t>:</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GB"/>
              <a:t>All models failed to detect positive label except Random Forest classifier</a:t>
            </a:r>
            <a:endParaRPr/>
          </a:p>
          <a:p>
            <a:pPr indent="0" lvl="0" marL="0" rtl="0" algn="l">
              <a:spcBef>
                <a:spcPts val="0"/>
              </a:spcBef>
              <a:spcAft>
                <a:spcPts val="0"/>
              </a:spcAft>
              <a:buNone/>
            </a:pPr>
            <a:r>
              <a:rPr lang="en-GB"/>
              <a:t>Best Model for imbalanced dataset:</a:t>
            </a:r>
            <a:endParaRPr/>
          </a:p>
          <a:p>
            <a:pPr indent="-317500" lvl="0" marL="457200" rtl="0" algn="l">
              <a:spcBef>
                <a:spcPts val="0"/>
              </a:spcBef>
              <a:spcAft>
                <a:spcPts val="0"/>
              </a:spcAft>
              <a:buSzPts val="1400"/>
              <a:buChar char="●"/>
            </a:pPr>
            <a:r>
              <a:rPr lang="en-GB"/>
              <a:t>Random Forest Classifier (baseline) model</a:t>
            </a:r>
            <a:endParaRPr/>
          </a:p>
          <a:p>
            <a:pPr indent="0" lvl="0" marL="0" rtl="0" algn="l">
              <a:spcBef>
                <a:spcPts val="0"/>
              </a:spcBef>
              <a:spcAft>
                <a:spcPts val="0"/>
              </a:spcAft>
              <a:buNone/>
            </a:pPr>
            <a:r>
              <a:rPr lang="en-GB"/>
              <a:t>with parameters : </a:t>
            </a:r>
            <a:endParaRPr/>
          </a:p>
          <a:p>
            <a:pPr indent="0" lvl="0" marL="0" rtl="0" algn="l">
              <a:spcBef>
                <a:spcPts val="0"/>
              </a:spcBef>
              <a:spcAft>
                <a:spcPts val="0"/>
              </a:spcAft>
              <a:buNone/>
            </a:pPr>
            <a:r>
              <a:rPr lang="en-GB" sz="1150">
                <a:highlight>
                  <a:srgbClr val="FFFFFE"/>
                </a:highlight>
                <a:latin typeface="Courier New"/>
                <a:ea typeface="Courier New"/>
                <a:cs typeface="Courier New"/>
                <a:sym typeface="Courier New"/>
              </a:rPr>
              <a:t>rfc_clf = RandomForestClassifier(max_features =</a:t>
            </a:r>
            <a:r>
              <a:rPr lang="en-GB" sz="1150">
                <a:solidFill>
                  <a:srgbClr val="A31515"/>
                </a:solidFill>
                <a:highlight>
                  <a:srgbClr val="FFFFFE"/>
                </a:highlight>
                <a:latin typeface="Courier New"/>
                <a:ea typeface="Courier New"/>
                <a:cs typeface="Courier New"/>
                <a:sym typeface="Courier New"/>
              </a:rPr>
              <a:t>"sqrt"</a:t>
            </a:r>
            <a:r>
              <a:rPr lang="en-GB" sz="1150">
                <a:highlight>
                  <a:srgbClr val="FFFFFE"/>
                </a:highlight>
                <a:latin typeface="Courier New"/>
                <a:ea typeface="Courier New"/>
                <a:cs typeface="Courier New"/>
                <a:sym typeface="Courier New"/>
              </a:rPr>
              <a:t>)</a:t>
            </a:r>
            <a:endParaRPr sz="1150">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17dea00f24d_0_754"/>
          <p:cNvSpPr txBox="1"/>
          <p:nvPr/>
        </p:nvSpPr>
        <p:spPr>
          <a:xfrm>
            <a:off x="719275" y="339275"/>
            <a:ext cx="705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86" name="Google Shape;186;g17dea00f24d_0_754"/>
          <p:cNvSpPr txBox="1"/>
          <p:nvPr/>
        </p:nvSpPr>
        <p:spPr>
          <a:xfrm>
            <a:off x="678550" y="298575"/>
            <a:ext cx="7613400" cy="5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400">
                <a:solidFill>
                  <a:schemeClr val="dk1"/>
                </a:solidFill>
                <a:latin typeface="Montserrat"/>
                <a:ea typeface="Montserrat"/>
                <a:cs typeface="Montserrat"/>
                <a:sym typeface="Montserrat"/>
              </a:rPr>
              <a:t>Building ML model over Imbalanced dataset</a:t>
            </a:r>
            <a:endParaRPr b="1" sz="24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24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GB">
                <a:latin typeface="Montserrat"/>
                <a:ea typeface="Montserrat"/>
                <a:cs typeface="Montserrat"/>
                <a:sym typeface="Montserrat"/>
              </a:rPr>
              <a:t>Best Model : Random Forest Classifier (baseline model)</a:t>
            </a:r>
            <a:endParaRPr b="1">
              <a:latin typeface="Montserrat"/>
              <a:ea typeface="Montserrat"/>
              <a:cs typeface="Montserrat"/>
              <a:sym typeface="Montserrat"/>
            </a:endParaRPr>
          </a:p>
          <a:p>
            <a:pPr indent="0" lvl="0" marL="0" rtl="0" algn="l">
              <a:spcBef>
                <a:spcPts val="0"/>
              </a:spcBef>
              <a:spcAft>
                <a:spcPts val="0"/>
              </a:spcAft>
              <a:buNone/>
            </a:pPr>
            <a:r>
              <a:rPr b="1" lang="en-GB">
                <a:highlight>
                  <a:srgbClr val="FFFFFE"/>
                </a:highlight>
                <a:latin typeface="Montserrat"/>
                <a:ea typeface="Montserrat"/>
                <a:cs typeface="Montserrat"/>
                <a:sym typeface="Montserrat"/>
              </a:rPr>
              <a:t>rfc_clf = RandomForestClassifier(max_features =</a:t>
            </a:r>
            <a:r>
              <a:rPr b="1" lang="en-GB">
                <a:solidFill>
                  <a:srgbClr val="A31515"/>
                </a:solidFill>
                <a:highlight>
                  <a:srgbClr val="FFFFFE"/>
                </a:highlight>
                <a:latin typeface="Montserrat"/>
                <a:ea typeface="Montserrat"/>
                <a:cs typeface="Montserrat"/>
                <a:sym typeface="Montserrat"/>
              </a:rPr>
              <a:t>"sqrt"</a:t>
            </a:r>
            <a:r>
              <a:rPr b="1" lang="en-GB">
                <a:highlight>
                  <a:srgbClr val="FFFFFE"/>
                </a:highlight>
                <a:latin typeface="Montserrat"/>
                <a:ea typeface="Montserrat"/>
                <a:cs typeface="Montserrat"/>
                <a:sym typeface="Montserrat"/>
              </a:rPr>
              <a:t> )</a:t>
            </a:r>
            <a:endParaRPr b="1">
              <a:highlight>
                <a:srgbClr val="FFFFFE"/>
              </a:highlight>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p:txBody>
      </p:sp>
      <p:pic>
        <p:nvPicPr>
          <p:cNvPr id="187" name="Google Shape;187;g17dea00f24d_0_754"/>
          <p:cNvPicPr preferRelativeResize="0"/>
          <p:nvPr/>
        </p:nvPicPr>
        <p:blipFill>
          <a:blip r:embed="rId3">
            <a:alphaModFix/>
          </a:blip>
          <a:stretch>
            <a:fillRect/>
          </a:stretch>
        </p:blipFill>
        <p:spPr>
          <a:xfrm>
            <a:off x="678550" y="1780825"/>
            <a:ext cx="3095625" cy="2495550"/>
          </a:xfrm>
          <a:prstGeom prst="rect">
            <a:avLst/>
          </a:prstGeom>
          <a:noFill/>
          <a:ln>
            <a:noFill/>
          </a:ln>
        </p:spPr>
      </p:pic>
      <p:sp>
        <p:nvSpPr>
          <p:cNvPr id="188" name="Google Shape;188;g17dea00f24d_0_754"/>
          <p:cNvSpPr txBox="1"/>
          <p:nvPr/>
        </p:nvSpPr>
        <p:spPr>
          <a:xfrm>
            <a:off x="773550" y="4274950"/>
            <a:ext cx="7613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Montserrat"/>
                <a:ea typeface="Montserrat"/>
                <a:cs typeface="Montserrat"/>
                <a:sym typeface="Montserrat"/>
              </a:rPr>
              <a:t>Conclusion: This model has very low f1 score of 24.29% so we cannot use this model.</a:t>
            </a:r>
            <a:endParaRPr b="1" sz="1600">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17dea00f24d_0_768"/>
          <p:cNvSpPr txBox="1"/>
          <p:nvPr/>
        </p:nvSpPr>
        <p:spPr>
          <a:xfrm>
            <a:off x="719275" y="339275"/>
            <a:ext cx="705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94" name="Google Shape;194;g17dea00f24d_0_768"/>
          <p:cNvSpPr txBox="1"/>
          <p:nvPr/>
        </p:nvSpPr>
        <p:spPr>
          <a:xfrm>
            <a:off x="678550" y="298575"/>
            <a:ext cx="7613400" cy="5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400">
                <a:solidFill>
                  <a:schemeClr val="dk1"/>
                </a:solidFill>
                <a:latin typeface="Montserrat"/>
                <a:ea typeface="Montserrat"/>
                <a:cs typeface="Montserrat"/>
                <a:sym typeface="Montserrat"/>
              </a:rPr>
              <a:t>Building ML model after oversampling un</a:t>
            </a:r>
            <a:r>
              <a:rPr b="1" lang="en-GB" sz="2400">
                <a:solidFill>
                  <a:schemeClr val="dk1"/>
                </a:solidFill>
                <a:latin typeface="Montserrat"/>
                <a:ea typeface="Montserrat"/>
                <a:cs typeface="Montserrat"/>
                <a:sym typeface="Montserrat"/>
              </a:rPr>
              <a:t>balanced dataset using SMOTE</a:t>
            </a:r>
            <a:endParaRPr b="1" sz="24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24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p:txBody>
      </p:sp>
      <p:pic>
        <p:nvPicPr>
          <p:cNvPr id="195" name="Google Shape;195;g17dea00f24d_0_768"/>
          <p:cNvPicPr preferRelativeResize="0"/>
          <p:nvPr/>
        </p:nvPicPr>
        <p:blipFill>
          <a:blip r:embed="rId3">
            <a:alphaModFix/>
          </a:blip>
          <a:stretch>
            <a:fillRect/>
          </a:stretch>
        </p:blipFill>
        <p:spPr>
          <a:xfrm>
            <a:off x="339275" y="1608025"/>
            <a:ext cx="2371200" cy="1706978"/>
          </a:xfrm>
          <a:prstGeom prst="rect">
            <a:avLst/>
          </a:prstGeom>
          <a:noFill/>
          <a:ln>
            <a:noFill/>
          </a:ln>
        </p:spPr>
      </p:pic>
      <p:sp>
        <p:nvSpPr>
          <p:cNvPr id="196" name="Google Shape;196;g17dea00f24d_0_768"/>
          <p:cNvSpPr txBox="1"/>
          <p:nvPr/>
        </p:nvSpPr>
        <p:spPr>
          <a:xfrm>
            <a:off x="339275" y="1085700"/>
            <a:ext cx="2371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Shape of test and train set before SMOTE</a:t>
            </a:r>
            <a:endParaRPr/>
          </a:p>
        </p:txBody>
      </p:sp>
      <p:sp>
        <p:nvSpPr>
          <p:cNvPr id="197" name="Google Shape;197;g17dea00f24d_0_768"/>
          <p:cNvSpPr txBox="1"/>
          <p:nvPr/>
        </p:nvSpPr>
        <p:spPr>
          <a:xfrm>
            <a:off x="5405275" y="2527725"/>
            <a:ext cx="2371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Standardisation method: MinMaxScaler()</a:t>
            </a:r>
            <a:endParaRPr/>
          </a:p>
        </p:txBody>
      </p:sp>
      <p:sp>
        <p:nvSpPr>
          <p:cNvPr id="198" name="Google Shape;198;g17dea00f24d_0_768"/>
          <p:cNvSpPr txBox="1"/>
          <p:nvPr/>
        </p:nvSpPr>
        <p:spPr>
          <a:xfrm>
            <a:off x="5081675" y="1170750"/>
            <a:ext cx="31893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latin typeface="Montserrat"/>
                <a:ea typeface="Montserrat"/>
                <a:cs typeface="Montserrat"/>
                <a:sym typeface="Montserrat"/>
              </a:rPr>
              <a:t>Type of ML model Algorithm used:</a:t>
            </a:r>
            <a:endParaRPr sz="1300">
              <a:latin typeface="Montserrat"/>
              <a:ea typeface="Montserrat"/>
              <a:cs typeface="Montserrat"/>
              <a:sym typeface="Montserrat"/>
            </a:endParaRPr>
          </a:p>
          <a:p>
            <a:pPr indent="-311150" lvl="0" marL="457200" rtl="0" algn="l">
              <a:spcBef>
                <a:spcPts val="0"/>
              </a:spcBef>
              <a:spcAft>
                <a:spcPts val="0"/>
              </a:spcAft>
              <a:buSzPts val="1300"/>
              <a:buFont typeface="Montserrat"/>
              <a:buAutoNum type="arabicPeriod"/>
            </a:pPr>
            <a:r>
              <a:rPr lang="en-GB" sz="1300">
                <a:latin typeface="Montserrat"/>
                <a:ea typeface="Montserrat"/>
                <a:cs typeface="Montserrat"/>
                <a:sym typeface="Montserrat"/>
              </a:rPr>
              <a:t>Logistic Regression Model</a:t>
            </a:r>
            <a:endParaRPr sz="1300">
              <a:latin typeface="Montserrat"/>
              <a:ea typeface="Montserrat"/>
              <a:cs typeface="Montserrat"/>
              <a:sym typeface="Montserrat"/>
            </a:endParaRPr>
          </a:p>
          <a:p>
            <a:pPr indent="-311150" lvl="0" marL="457200" rtl="0" algn="l">
              <a:spcBef>
                <a:spcPts val="0"/>
              </a:spcBef>
              <a:spcAft>
                <a:spcPts val="0"/>
              </a:spcAft>
              <a:buSzPts val="1300"/>
              <a:buFont typeface="Montserrat"/>
              <a:buAutoNum type="arabicPeriod"/>
            </a:pPr>
            <a:r>
              <a:rPr lang="en-GB" sz="1300">
                <a:latin typeface="Montserrat"/>
                <a:ea typeface="Montserrat"/>
                <a:cs typeface="Montserrat"/>
                <a:sym typeface="Montserrat"/>
              </a:rPr>
              <a:t>Random Forest Regression Model</a:t>
            </a:r>
            <a:endParaRPr sz="1300">
              <a:latin typeface="Montserrat"/>
              <a:ea typeface="Montserrat"/>
              <a:cs typeface="Montserrat"/>
              <a:sym typeface="Montserrat"/>
            </a:endParaRPr>
          </a:p>
          <a:p>
            <a:pPr indent="-311150" lvl="0" marL="457200" rtl="0" algn="l">
              <a:spcBef>
                <a:spcPts val="0"/>
              </a:spcBef>
              <a:spcAft>
                <a:spcPts val="0"/>
              </a:spcAft>
              <a:buSzPts val="1300"/>
              <a:buFont typeface="Montserrat"/>
              <a:buAutoNum type="arabicPeriod"/>
            </a:pPr>
            <a:r>
              <a:rPr lang="en-GB" sz="1300">
                <a:latin typeface="Montserrat"/>
                <a:ea typeface="Montserrat"/>
                <a:cs typeface="Montserrat"/>
                <a:sym typeface="Montserrat"/>
              </a:rPr>
              <a:t>XGBoost Regression Model</a:t>
            </a:r>
            <a:endParaRPr sz="1300">
              <a:latin typeface="Montserrat"/>
              <a:ea typeface="Montserrat"/>
              <a:cs typeface="Montserrat"/>
              <a:sym typeface="Montserrat"/>
            </a:endParaRPr>
          </a:p>
          <a:p>
            <a:pPr indent="-311150" lvl="0" marL="457200" rtl="0" algn="l">
              <a:spcBef>
                <a:spcPts val="0"/>
              </a:spcBef>
              <a:spcAft>
                <a:spcPts val="0"/>
              </a:spcAft>
              <a:buSzPts val="1300"/>
              <a:buFont typeface="Montserrat"/>
              <a:buAutoNum type="arabicPeriod"/>
            </a:pPr>
            <a:r>
              <a:rPr lang="en-GB" sz="1300">
                <a:latin typeface="Montserrat"/>
                <a:ea typeface="Montserrat"/>
                <a:cs typeface="Montserrat"/>
                <a:sym typeface="Montserrat"/>
              </a:rPr>
              <a:t>Decision tree Model</a:t>
            </a:r>
            <a:endParaRPr sz="1300">
              <a:latin typeface="Montserrat"/>
              <a:ea typeface="Montserrat"/>
              <a:cs typeface="Montserrat"/>
              <a:sym typeface="Montserrat"/>
            </a:endParaRPr>
          </a:p>
        </p:txBody>
      </p:sp>
      <p:sp>
        <p:nvSpPr>
          <p:cNvPr id="199" name="Google Shape;199;g17dea00f24d_0_768"/>
          <p:cNvSpPr txBox="1"/>
          <p:nvPr/>
        </p:nvSpPr>
        <p:spPr>
          <a:xfrm>
            <a:off x="2710475" y="1085700"/>
            <a:ext cx="2371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Shape of test and train set after SMOTE</a:t>
            </a:r>
            <a:endParaRPr/>
          </a:p>
        </p:txBody>
      </p:sp>
      <p:pic>
        <p:nvPicPr>
          <p:cNvPr id="200" name="Google Shape;200;g17dea00f24d_0_768"/>
          <p:cNvPicPr preferRelativeResize="0"/>
          <p:nvPr/>
        </p:nvPicPr>
        <p:blipFill>
          <a:blip r:embed="rId4">
            <a:alphaModFix/>
          </a:blip>
          <a:stretch>
            <a:fillRect/>
          </a:stretch>
        </p:blipFill>
        <p:spPr>
          <a:xfrm>
            <a:off x="2745663" y="1568711"/>
            <a:ext cx="2300813" cy="1785600"/>
          </a:xfrm>
          <a:prstGeom prst="rect">
            <a:avLst/>
          </a:prstGeom>
          <a:noFill/>
          <a:ln>
            <a:noFill/>
          </a:ln>
        </p:spPr>
      </p:pic>
      <p:pic>
        <p:nvPicPr>
          <p:cNvPr id="201" name="Google Shape;201;g17dea00f24d_0_768"/>
          <p:cNvPicPr preferRelativeResize="0"/>
          <p:nvPr/>
        </p:nvPicPr>
        <p:blipFill>
          <a:blip r:embed="rId5">
            <a:alphaModFix/>
          </a:blip>
          <a:stretch>
            <a:fillRect/>
          </a:stretch>
        </p:blipFill>
        <p:spPr>
          <a:xfrm>
            <a:off x="0" y="3315000"/>
            <a:ext cx="9144000" cy="1828500"/>
          </a:xfrm>
          <a:prstGeom prst="rect">
            <a:avLst/>
          </a:prstGeom>
          <a:noFill/>
          <a:ln>
            <a:noFill/>
          </a:ln>
        </p:spPr>
      </p:pic>
      <p:cxnSp>
        <p:nvCxnSpPr>
          <p:cNvPr id="202" name="Google Shape;202;g17dea00f24d_0_768"/>
          <p:cNvCxnSpPr/>
          <p:nvPr/>
        </p:nvCxnSpPr>
        <p:spPr>
          <a:xfrm flipH="1" rot="10800000">
            <a:off x="298575" y="4519100"/>
            <a:ext cx="8875800" cy="203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7dea00f24d_0_786"/>
          <p:cNvSpPr txBox="1"/>
          <p:nvPr/>
        </p:nvSpPr>
        <p:spPr>
          <a:xfrm>
            <a:off x="719275" y="339275"/>
            <a:ext cx="705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08" name="Google Shape;208;g17dea00f24d_0_786"/>
          <p:cNvSpPr txBox="1"/>
          <p:nvPr/>
        </p:nvSpPr>
        <p:spPr>
          <a:xfrm>
            <a:off x="678550" y="298575"/>
            <a:ext cx="7613400" cy="5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400">
                <a:solidFill>
                  <a:schemeClr val="dk1"/>
                </a:solidFill>
                <a:latin typeface="Montserrat"/>
                <a:ea typeface="Montserrat"/>
                <a:cs typeface="Montserrat"/>
                <a:sym typeface="Montserrat"/>
              </a:rPr>
              <a:t>Building ML model after oversampling unbalanced dataset using SMOTE</a:t>
            </a:r>
            <a:endParaRPr b="1" sz="24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24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p:txBody>
      </p:sp>
      <p:sp>
        <p:nvSpPr>
          <p:cNvPr id="209" name="Google Shape;209;g17dea00f24d_0_786"/>
          <p:cNvSpPr txBox="1"/>
          <p:nvPr/>
        </p:nvSpPr>
        <p:spPr>
          <a:xfrm>
            <a:off x="176425" y="1316400"/>
            <a:ext cx="31077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000">
                <a:latin typeface="Montserrat"/>
                <a:ea typeface="Montserrat"/>
                <a:cs typeface="Montserrat"/>
                <a:sym typeface="Montserrat"/>
              </a:rPr>
              <a:t>Observation:</a:t>
            </a:r>
            <a:endParaRPr b="1" sz="1000">
              <a:latin typeface="Montserrat"/>
              <a:ea typeface="Montserrat"/>
              <a:cs typeface="Montserrat"/>
              <a:sym typeface="Montserrat"/>
            </a:endParaRPr>
          </a:p>
          <a:p>
            <a:pPr indent="-292100" lvl="0" marL="457200" rtl="0" algn="l">
              <a:spcBef>
                <a:spcPts val="0"/>
              </a:spcBef>
              <a:spcAft>
                <a:spcPts val="0"/>
              </a:spcAft>
              <a:buSzPts val="1000"/>
              <a:buFont typeface="Montserrat"/>
              <a:buAutoNum type="arabicPeriod"/>
            </a:pPr>
            <a:r>
              <a:rPr b="1" lang="en-GB" sz="1000">
                <a:latin typeface="Montserrat"/>
                <a:ea typeface="Montserrat"/>
                <a:cs typeface="Montserrat"/>
                <a:sym typeface="Montserrat"/>
              </a:rPr>
              <a:t>Best model with highest f1 score of 87.91%, ROC_AUC score of 93.99% on test set and 98.71% on train set  is Random Forest Classifier with hyper parameter tuning using GridSearchCV</a:t>
            </a:r>
            <a:endParaRPr b="1" sz="1000">
              <a:latin typeface="Montserrat"/>
              <a:ea typeface="Montserrat"/>
              <a:cs typeface="Montserrat"/>
              <a:sym typeface="Montserrat"/>
            </a:endParaRPr>
          </a:p>
          <a:p>
            <a:pPr indent="0" lvl="0" marL="0" rtl="0" algn="l">
              <a:spcBef>
                <a:spcPts val="0"/>
              </a:spcBef>
              <a:spcAft>
                <a:spcPts val="0"/>
              </a:spcAft>
              <a:buNone/>
            </a:pPr>
            <a:r>
              <a:t/>
            </a:r>
            <a:endParaRPr b="1" sz="1000">
              <a:latin typeface="Montserrat"/>
              <a:ea typeface="Montserrat"/>
              <a:cs typeface="Montserrat"/>
              <a:sym typeface="Montserrat"/>
            </a:endParaRPr>
          </a:p>
          <a:p>
            <a:pPr indent="-292100" lvl="0" marL="457200" rtl="0" algn="l">
              <a:spcBef>
                <a:spcPts val="0"/>
              </a:spcBef>
              <a:spcAft>
                <a:spcPts val="0"/>
              </a:spcAft>
              <a:buSzPts val="1000"/>
              <a:buFont typeface="Montserrat"/>
              <a:buAutoNum type="arabicPeriod"/>
            </a:pPr>
            <a:r>
              <a:rPr b="1" lang="en-GB" sz="1000">
                <a:latin typeface="Montserrat"/>
                <a:ea typeface="Montserrat"/>
                <a:cs typeface="Montserrat"/>
                <a:sym typeface="Montserrat"/>
              </a:rPr>
              <a:t>All model performed well but SMOTE implementation equalise both true label and false label.</a:t>
            </a:r>
            <a:endParaRPr b="1" sz="1000">
              <a:latin typeface="Montserrat"/>
              <a:ea typeface="Montserrat"/>
              <a:cs typeface="Montserrat"/>
              <a:sym typeface="Montserrat"/>
            </a:endParaRPr>
          </a:p>
          <a:p>
            <a:pPr indent="0" lvl="0" marL="457200" rtl="0" algn="l">
              <a:spcBef>
                <a:spcPts val="0"/>
              </a:spcBef>
              <a:spcAft>
                <a:spcPts val="0"/>
              </a:spcAft>
              <a:buNone/>
            </a:pPr>
            <a:r>
              <a:rPr b="1" lang="en-GB" sz="1000">
                <a:latin typeface="Montserrat"/>
                <a:ea typeface="Montserrat"/>
                <a:cs typeface="Montserrat"/>
                <a:sym typeface="Montserrat"/>
              </a:rPr>
              <a:t> </a:t>
            </a:r>
            <a:endParaRPr b="1" sz="1000">
              <a:latin typeface="Montserrat"/>
              <a:ea typeface="Montserrat"/>
              <a:cs typeface="Montserrat"/>
              <a:sym typeface="Montserrat"/>
            </a:endParaRPr>
          </a:p>
        </p:txBody>
      </p:sp>
      <p:sp>
        <p:nvSpPr>
          <p:cNvPr id="210" name="Google Shape;210;g17dea00f24d_0_786"/>
          <p:cNvSpPr txBox="1"/>
          <p:nvPr/>
        </p:nvSpPr>
        <p:spPr>
          <a:xfrm>
            <a:off x="3474225" y="1289275"/>
            <a:ext cx="5034900" cy="206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u="sng">
                <a:solidFill>
                  <a:schemeClr val="lt1"/>
                </a:solidFill>
                <a:latin typeface="Montserrat"/>
                <a:ea typeface="Montserrat"/>
                <a:cs typeface="Montserrat"/>
                <a:sym typeface="Montserrat"/>
              </a:rPr>
              <a:t>Best model with parameter</a:t>
            </a:r>
            <a:r>
              <a:rPr b="1" lang="en-GB" sz="1200">
                <a:latin typeface="Montserrat"/>
                <a:ea typeface="Montserrat"/>
                <a:cs typeface="Montserrat"/>
                <a:sym typeface="Montserrat"/>
              </a:rPr>
              <a:t>: RandomForestClassifier(max_features='sqrt', n_estimators=20,</a:t>
            </a:r>
            <a:r>
              <a:rPr b="1" lang="en-GB" sz="1200">
                <a:highlight>
                  <a:srgbClr val="FFFFFE"/>
                </a:highlight>
                <a:latin typeface="Montserrat"/>
                <a:ea typeface="Montserrat"/>
                <a:cs typeface="Montserrat"/>
                <a:sym typeface="Montserrat"/>
              </a:rPr>
              <a:t>verbose = </a:t>
            </a:r>
            <a:r>
              <a:rPr b="1" lang="en-GB" sz="1200">
                <a:solidFill>
                  <a:srgbClr val="09885A"/>
                </a:solidFill>
                <a:highlight>
                  <a:srgbClr val="FFFFFE"/>
                </a:highlight>
                <a:latin typeface="Montserrat"/>
                <a:ea typeface="Montserrat"/>
                <a:cs typeface="Montserrat"/>
                <a:sym typeface="Montserrat"/>
              </a:rPr>
              <a:t>2</a:t>
            </a:r>
            <a:r>
              <a:rPr b="1" lang="en-GB" sz="1200">
                <a:highlight>
                  <a:srgbClr val="FFFFFE"/>
                </a:highlight>
                <a:latin typeface="Montserrat"/>
                <a:ea typeface="Montserrat"/>
                <a:cs typeface="Montserrat"/>
                <a:sym typeface="Montserrat"/>
              </a:rPr>
              <a:t>, cv=</a:t>
            </a:r>
            <a:r>
              <a:rPr b="1" lang="en-GB" sz="1200">
                <a:solidFill>
                  <a:srgbClr val="09885A"/>
                </a:solidFill>
                <a:highlight>
                  <a:srgbClr val="FFFFFE"/>
                </a:highlight>
                <a:latin typeface="Montserrat"/>
                <a:ea typeface="Montserrat"/>
                <a:cs typeface="Montserrat"/>
                <a:sym typeface="Montserrat"/>
              </a:rPr>
              <a:t>5</a:t>
            </a:r>
            <a:r>
              <a:rPr b="1" lang="en-GB" sz="1200">
                <a:latin typeface="Montserrat"/>
                <a:ea typeface="Montserrat"/>
                <a:cs typeface="Montserrat"/>
                <a:sym typeface="Montserrat"/>
              </a:rPr>
              <a:t>)</a:t>
            </a:r>
            <a:endParaRPr b="1" sz="1200">
              <a:latin typeface="Montserrat"/>
              <a:ea typeface="Montserrat"/>
              <a:cs typeface="Montserrat"/>
              <a:sym typeface="Montserrat"/>
            </a:endParaRPr>
          </a:p>
          <a:p>
            <a:pPr indent="0" lvl="0" marL="0" rtl="0" algn="l">
              <a:spcBef>
                <a:spcPts val="0"/>
              </a:spcBef>
              <a:spcAft>
                <a:spcPts val="0"/>
              </a:spcAft>
              <a:buNone/>
            </a:pPr>
            <a:r>
              <a:t/>
            </a:r>
            <a:endParaRPr b="1" sz="1200">
              <a:latin typeface="Montserrat"/>
              <a:ea typeface="Montserrat"/>
              <a:cs typeface="Montserrat"/>
              <a:sym typeface="Montserrat"/>
            </a:endParaRPr>
          </a:p>
          <a:p>
            <a:pPr indent="0" lvl="0" marL="0" rtl="0" algn="l">
              <a:spcBef>
                <a:spcPts val="0"/>
              </a:spcBef>
              <a:spcAft>
                <a:spcPts val="0"/>
              </a:spcAft>
              <a:buNone/>
            </a:pPr>
            <a:r>
              <a:rPr b="1" lang="en-GB" sz="1200">
                <a:latin typeface="Montserrat"/>
                <a:ea typeface="Montserrat"/>
                <a:cs typeface="Montserrat"/>
                <a:sym typeface="Montserrat"/>
              </a:rPr>
              <a:t>max_features: </a:t>
            </a:r>
            <a:r>
              <a:rPr b="1" lang="en-GB" sz="1200">
                <a:solidFill>
                  <a:srgbClr val="212529"/>
                </a:solidFill>
                <a:highlight>
                  <a:srgbClr val="FFFFFF"/>
                </a:highlight>
                <a:latin typeface="Montserrat"/>
                <a:ea typeface="Montserrat"/>
                <a:cs typeface="Montserrat"/>
                <a:sym typeface="Montserrat"/>
              </a:rPr>
              <a:t>The number of features to consider when looking for the best split</a:t>
            </a:r>
            <a:endParaRPr b="1" sz="1200">
              <a:solidFill>
                <a:srgbClr val="212529"/>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sz="1200">
                <a:solidFill>
                  <a:srgbClr val="212529"/>
                </a:solidFill>
                <a:highlight>
                  <a:srgbClr val="FFFFFF"/>
                </a:highlight>
                <a:latin typeface="Montserrat"/>
                <a:ea typeface="Montserrat"/>
                <a:cs typeface="Montserrat"/>
                <a:sym typeface="Montserrat"/>
              </a:rPr>
              <a:t>n_estimator: The number of trees in the forest</a:t>
            </a:r>
            <a:endParaRPr b="1" sz="1200">
              <a:solidFill>
                <a:srgbClr val="212529"/>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sz="1200">
                <a:solidFill>
                  <a:srgbClr val="212529"/>
                </a:solidFill>
                <a:highlight>
                  <a:srgbClr val="FFFFFF"/>
                </a:highlight>
                <a:latin typeface="Montserrat"/>
                <a:ea typeface="Montserrat"/>
                <a:cs typeface="Montserrat"/>
                <a:sym typeface="Montserrat"/>
              </a:rPr>
              <a:t>verbose : Controls the verbosity when fitting and predicting</a:t>
            </a:r>
            <a:endParaRPr b="1" sz="1200">
              <a:solidFill>
                <a:srgbClr val="212529"/>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sz="1200">
                <a:solidFill>
                  <a:srgbClr val="212529"/>
                </a:solidFill>
                <a:highlight>
                  <a:srgbClr val="FFFFFF"/>
                </a:highlight>
                <a:latin typeface="Montserrat"/>
                <a:ea typeface="Montserrat"/>
                <a:cs typeface="Montserrat"/>
                <a:sym typeface="Montserrat"/>
              </a:rPr>
              <a:t>cv:   no of folds for cross-validation</a:t>
            </a:r>
            <a:endParaRPr b="1" sz="1200">
              <a:solidFill>
                <a:srgbClr val="212529"/>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a:p>
        </p:txBody>
      </p:sp>
      <p:pic>
        <p:nvPicPr>
          <p:cNvPr id="211" name="Google Shape;211;g17dea00f24d_0_786"/>
          <p:cNvPicPr preferRelativeResize="0"/>
          <p:nvPr/>
        </p:nvPicPr>
        <p:blipFill>
          <a:blip r:embed="rId3">
            <a:alphaModFix/>
          </a:blip>
          <a:stretch>
            <a:fillRect/>
          </a:stretch>
        </p:blipFill>
        <p:spPr>
          <a:xfrm>
            <a:off x="420025" y="3351775"/>
            <a:ext cx="2402800" cy="1791725"/>
          </a:xfrm>
          <a:prstGeom prst="rect">
            <a:avLst/>
          </a:prstGeom>
          <a:noFill/>
          <a:ln>
            <a:noFill/>
          </a:ln>
        </p:spPr>
      </p:pic>
      <p:sp>
        <p:nvSpPr>
          <p:cNvPr id="212" name="Google Shape;212;g17dea00f24d_0_786"/>
          <p:cNvSpPr txBox="1"/>
          <p:nvPr/>
        </p:nvSpPr>
        <p:spPr>
          <a:xfrm>
            <a:off x="2984150" y="3487800"/>
            <a:ext cx="1182300" cy="1032600"/>
          </a:xfrm>
          <a:prstGeom prst="rect">
            <a:avLst/>
          </a:prstGeom>
          <a:noFill/>
          <a:ln>
            <a:noFill/>
          </a:ln>
        </p:spPr>
        <p:txBody>
          <a:bodyPr anchorCtr="0" anchor="t" bIns="91425" lIns="91425" spcFirstLastPara="1" rIns="91425" wrap="square" tIns="91425">
            <a:spAutoFit/>
          </a:bodyPr>
          <a:lstStyle/>
          <a:p>
            <a:pPr indent="0" lvl="0" marL="0" marR="76200" rtl="0" algn="l">
              <a:lnSpc>
                <a:spcPct val="135714"/>
              </a:lnSpc>
              <a:spcBef>
                <a:spcPts val="800"/>
              </a:spcBef>
              <a:spcAft>
                <a:spcPts val="0"/>
              </a:spcAft>
              <a:buNone/>
            </a:pPr>
            <a:r>
              <a:rPr lang="en-GB" sz="1050">
                <a:solidFill>
                  <a:schemeClr val="accent2"/>
                </a:solidFill>
                <a:latin typeface="Roboto"/>
                <a:ea typeface="Roboto"/>
                <a:cs typeface="Roboto"/>
                <a:sym typeface="Roboto"/>
              </a:rPr>
              <a:t>matrix:</a:t>
            </a:r>
            <a:endParaRPr sz="1050">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accent2"/>
                </a:solidFill>
                <a:highlight>
                  <a:srgbClr val="FFFFFF"/>
                </a:highlight>
                <a:latin typeface="Roboto"/>
                <a:ea typeface="Roboto"/>
                <a:cs typeface="Roboto"/>
                <a:sym typeface="Roboto"/>
              </a:rPr>
              <a:t>[[215986   2052]</a:t>
            </a:r>
            <a:endParaRPr sz="1000">
              <a:solidFill>
                <a:schemeClr val="accent2"/>
              </a:solidFill>
              <a:highlight>
                <a:srgbClr val="FFFFFF"/>
              </a:highlight>
              <a:latin typeface="Roboto"/>
              <a:ea typeface="Roboto"/>
              <a:cs typeface="Roboto"/>
              <a:sym typeface="Roboto"/>
            </a:endParaRPr>
          </a:p>
          <a:p>
            <a:pPr indent="0" lvl="0" marL="0" rtl="0" algn="l">
              <a:spcBef>
                <a:spcPts val="0"/>
              </a:spcBef>
              <a:spcAft>
                <a:spcPts val="0"/>
              </a:spcAft>
              <a:buNone/>
            </a:pPr>
            <a:r>
              <a:rPr lang="en-GB" sz="1000">
                <a:solidFill>
                  <a:schemeClr val="accent2"/>
                </a:solidFill>
                <a:highlight>
                  <a:srgbClr val="FFFFFF"/>
                </a:highlight>
                <a:latin typeface="Roboto"/>
                <a:ea typeface="Roboto"/>
                <a:cs typeface="Roboto"/>
                <a:sym typeface="Roboto"/>
              </a:rPr>
              <a:t> [ 10510  19880]]</a:t>
            </a:r>
            <a:endParaRPr sz="1000">
              <a:solidFill>
                <a:schemeClr val="accent2"/>
              </a:solidFill>
              <a:highlight>
                <a:srgbClr val="FFFFFF"/>
              </a:highlight>
              <a:latin typeface="Roboto"/>
              <a:ea typeface="Roboto"/>
              <a:cs typeface="Roboto"/>
              <a:sym typeface="Roboto"/>
            </a:endParaRPr>
          </a:p>
          <a:p>
            <a:pPr indent="0" lvl="0" marL="0" rtl="0" algn="l">
              <a:spcBef>
                <a:spcPts val="0"/>
              </a:spcBef>
              <a:spcAft>
                <a:spcPts val="0"/>
              </a:spcAft>
              <a:buNone/>
            </a:pPr>
            <a:r>
              <a:rPr lang="en-GB" sz="1000">
                <a:solidFill>
                  <a:schemeClr val="accent2"/>
                </a:solidFill>
                <a:highlight>
                  <a:srgbClr val="FFFFFF"/>
                </a:highlight>
                <a:latin typeface="Roboto"/>
                <a:ea typeface="Roboto"/>
                <a:cs typeface="Roboto"/>
                <a:sym typeface="Roboto"/>
              </a:rPr>
              <a:t>[[99707  7889]</a:t>
            </a:r>
            <a:endParaRPr sz="1000">
              <a:solidFill>
                <a:schemeClr val="accent2"/>
              </a:solidFill>
              <a:highlight>
                <a:srgbClr val="FFFFFF"/>
              </a:highlight>
              <a:latin typeface="Roboto"/>
              <a:ea typeface="Roboto"/>
              <a:cs typeface="Roboto"/>
              <a:sym typeface="Roboto"/>
            </a:endParaRPr>
          </a:p>
          <a:p>
            <a:pPr indent="0" lvl="0" marL="50800" marR="12700" rtl="0" algn="l">
              <a:lnSpc>
                <a:spcPct val="115000"/>
              </a:lnSpc>
              <a:spcBef>
                <a:spcPts val="100"/>
              </a:spcBef>
              <a:spcAft>
                <a:spcPts val="0"/>
              </a:spcAft>
              <a:buNone/>
            </a:pPr>
            <a:r>
              <a:rPr lang="en-GB" sz="1000">
                <a:solidFill>
                  <a:schemeClr val="accent2"/>
                </a:solidFill>
                <a:highlight>
                  <a:srgbClr val="FFFFFF"/>
                </a:highlight>
                <a:latin typeface="Roboto"/>
                <a:ea typeface="Roboto"/>
                <a:cs typeface="Roboto"/>
                <a:sym typeface="Roboto"/>
              </a:rPr>
              <a:t> [11632  3133]]</a:t>
            </a:r>
            <a:endParaRPr sz="1000">
              <a:solidFill>
                <a:schemeClr val="accent2"/>
              </a:solidFill>
              <a:highlight>
                <a:srgbClr val="FFFFFF"/>
              </a:highlight>
              <a:latin typeface="Roboto"/>
              <a:ea typeface="Roboto"/>
              <a:cs typeface="Roboto"/>
              <a:sym typeface="Roboto"/>
            </a:endParaRPr>
          </a:p>
        </p:txBody>
      </p:sp>
      <p:sp>
        <p:nvSpPr>
          <p:cNvPr id="213" name="Google Shape;213;g17dea00f24d_0_786"/>
          <p:cNvSpPr txBox="1"/>
          <p:nvPr/>
        </p:nvSpPr>
        <p:spPr>
          <a:xfrm>
            <a:off x="718875" y="3087600"/>
            <a:ext cx="180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Confusion matrix:</a:t>
            </a:r>
            <a:endParaRPr/>
          </a:p>
        </p:txBody>
      </p:sp>
      <p:sp>
        <p:nvSpPr>
          <p:cNvPr id="214" name="Google Shape;214;g17dea00f24d_0_786"/>
          <p:cNvSpPr txBox="1"/>
          <p:nvPr/>
        </p:nvSpPr>
        <p:spPr>
          <a:xfrm>
            <a:off x="4125650" y="3284250"/>
            <a:ext cx="4912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latin typeface="Montserrat"/>
                <a:ea typeface="Montserrat"/>
                <a:cs typeface="Montserrat"/>
                <a:sym typeface="Montserrat"/>
              </a:rPr>
              <a:t>Conclusion:</a:t>
            </a:r>
            <a:r>
              <a:rPr b="1" lang="en-GB">
                <a:latin typeface="Montserrat"/>
                <a:ea typeface="Montserrat"/>
                <a:cs typeface="Montserrat"/>
                <a:sym typeface="Montserrat"/>
              </a:rPr>
              <a:t> Here best model is </a:t>
            </a:r>
            <a:r>
              <a:rPr b="1" lang="en-GB">
                <a:solidFill>
                  <a:srgbClr val="FF0000"/>
                </a:solidFill>
                <a:latin typeface="Montserrat"/>
                <a:ea typeface="Montserrat"/>
                <a:cs typeface="Montserrat"/>
                <a:sym typeface="Montserrat"/>
              </a:rPr>
              <a:t>Random Forest Classifier</a:t>
            </a:r>
            <a:r>
              <a:rPr b="1" lang="en-GB">
                <a:latin typeface="Montserrat"/>
                <a:ea typeface="Montserrat"/>
                <a:cs typeface="Montserrat"/>
                <a:sym typeface="Montserrat"/>
              </a:rPr>
              <a:t> </a:t>
            </a:r>
            <a:r>
              <a:rPr b="1" lang="en-GB">
                <a:latin typeface="Montserrat"/>
                <a:ea typeface="Montserrat"/>
                <a:cs typeface="Montserrat"/>
                <a:sym typeface="Montserrat"/>
              </a:rPr>
              <a:t>with </a:t>
            </a:r>
            <a:r>
              <a:rPr b="1" lang="en-GB">
                <a:latin typeface="Montserrat"/>
                <a:ea typeface="Montserrat"/>
                <a:cs typeface="Montserrat"/>
                <a:sym typeface="Montserrat"/>
              </a:rPr>
              <a:t>f1 score of 87.91%, ROC_AUC score of 93.99% on test set and 98.71% on train set. But as only oversampling cannot provide best result for imbalanced data because it equalise both true and false label. This model cannot be accepted.</a:t>
            </a:r>
            <a:endParaRPr b="1">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17dea00f24d_0_813"/>
          <p:cNvSpPr txBox="1"/>
          <p:nvPr/>
        </p:nvSpPr>
        <p:spPr>
          <a:xfrm>
            <a:off x="719275" y="339275"/>
            <a:ext cx="705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20" name="Google Shape;220;g17dea00f24d_0_813"/>
          <p:cNvSpPr txBox="1"/>
          <p:nvPr/>
        </p:nvSpPr>
        <p:spPr>
          <a:xfrm>
            <a:off x="678550" y="298575"/>
            <a:ext cx="7613400" cy="5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200">
                <a:solidFill>
                  <a:schemeClr val="dk1"/>
                </a:solidFill>
                <a:latin typeface="Montserrat"/>
                <a:ea typeface="Montserrat"/>
                <a:cs typeface="Montserrat"/>
                <a:sym typeface="Montserrat"/>
              </a:rPr>
              <a:t>Building ML model after oversampling and undersampling together using SMOTETomek</a:t>
            </a:r>
            <a:r>
              <a:rPr b="1" lang="en-GB" sz="2400">
                <a:solidFill>
                  <a:schemeClr val="dk1"/>
                </a:solidFill>
                <a:latin typeface="Montserrat"/>
                <a:ea typeface="Montserrat"/>
                <a:cs typeface="Montserrat"/>
                <a:sym typeface="Montserrat"/>
              </a:rPr>
              <a:t> </a:t>
            </a:r>
            <a:endParaRPr b="1" sz="24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24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p:txBody>
      </p:sp>
      <p:pic>
        <p:nvPicPr>
          <p:cNvPr id="221" name="Google Shape;221;g17dea00f24d_0_813"/>
          <p:cNvPicPr preferRelativeResize="0"/>
          <p:nvPr/>
        </p:nvPicPr>
        <p:blipFill>
          <a:blip r:embed="rId3">
            <a:alphaModFix/>
          </a:blip>
          <a:stretch>
            <a:fillRect/>
          </a:stretch>
        </p:blipFill>
        <p:spPr>
          <a:xfrm>
            <a:off x="339275" y="1608025"/>
            <a:ext cx="2371200" cy="1706978"/>
          </a:xfrm>
          <a:prstGeom prst="rect">
            <a:avLst/>
          </a:prstGeom>
          <a:noFill/>
          <a:ln>
            <a:noFill/>
          </a:ln>
        </p:spPr>
      </p:pic>
      <p:sp>
        <p:nvSpPr>
          <p:cNvPr id="222" name="Google Shape;222;g17dea00f24d_0_813"/>
          <p:cNvSpPr txBox="1"/>
          <p:nvPr/>
        </p:nvSpPr>
        <p:spPr>
          <a:xfrm>
            <a:off x="339275" y="1085700"/>
            <a:ext cx="2371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Shape of test and train set before SMOTETomek</a:t>
            </a:r>
            <a:endParaRPr/>
          </a:p>
        </p:txBody>
      </p:sp>
      <p:sp>
        <p:nvSpPr>
          <p:cNvPr id="223" name="Google Shape;223;g17dea00f24d_0_813"/>
          <p:cNvSpPr txBox="1"/>
          <p:nvPr/>
        </p:nvSpPr>
        <p:spPr>
          <a:xfrm>
            <a:off x="5405275" y="2527725"/>
            <a:ext cx="2371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Standardisation method: MinMaxScaler()</a:t>
            </a:r>
            <a:endParaRPr/>
          </a:p>
        </p:txBody>
      </p:sp>
      <p:sp>
        <p:nvSpPr>
          <p:cNvPr id="224" name="Google Shape;224;g17dea00f24d_0_813"/>
          <p:cNvSpPr txBox="1"/>
          <p:nvPr/>
        </p:nvSpPr>
        <p:spPr>
          <a:xfrm>
            <a:off x="5081675" y="1170750"/>
            <a:ext cx="31893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latin typeface="Montserrat"/>
                <a:ea typeface="Montserrat"/>
                <a:cs typeface="Montserrat"/>
                <a:sym typeface="Montserrat"/>
              </a:rPr>
              <a:t>Type of ML model Algorithm used:</a:t>
            </a:r>
            <a:endParaRPr sz="1300">
              <a:latin typeface="Montserrat"/>
              <a:ea typeface="Montserrat"/>
              <a:cs typeface="Montserrat"/>
              <a:sym typeface="Montserrat"/>
            </a:endParaRPr>
          </a:p>
          <a:p>
            <a:pPr indent="-311150" lvl="0" marL="457200" rtl="0" algn="l">
              <a:spcBef>
                <a:spcPts val="0"/>
              </a:spcBef>
              <a:spcAft>
                <a:spcPts val="0"/>
              </a:spcAft>
              <a:buSzPts val="1300"/>
              <a:buFont typeface="Montserrat"/>
              <a:buAutoNum type="arabicPeriod"/>
            </a:pPr>
            <a:r>
              <a:rPr lang="en-GB" sz="1300">
                <a:latin typeface="Montserrat"/>
                <a:ea typeface="Montserrat"/>
                <a:cs typeface="Montserrat"/>
                <a:sym typeface="Montserrat"/>
              </a:rPr>
              <a:t>Logistic Regession Model</a:t>
            </a:r>
            <a:endParaRPr sz="1300">
              <a:latin typeface="Montserrat"/>
              <a:ea typeface="Montserrat"/>
              <a:cs typeface="Montserrat"/>
              <a:sym typeface="Montserrat"/>
            </a:endParaRPr>
          </a:p>
          <a:p>
            <a:pPr indent="-311150" lvl="0" marL="457200" rtl="0" algn="l">
              <a:spcBef>
                <a:spcPts val="0"/>
              </a:spcBef>
              <a:spcAft>
                <a:spcPts val="0"/>
              </a:spcAft>
              <a:buSzPts val="1300"/>
              <a:buFont typeface="Montserrat"/>
              <a:buAutoNum type="arabicPeriod"/>
            </a:pPr>
            <a:r>
              <a:rPr lang="en-GB" sz="1300">
                <a:latin typeface="Montserrat"/>
                <a:ea typeface="Montserrat"/>
                <a:cs typeface="Montserrat"/>
                <a:sym typeface="Montserrat"/>
              </a:rPr>
              <a:t>Random Forest Regression Model</a:t>
            </a:r>
            <a:endParaRPr sz="1300">
              <a:latin typeface="Montserrat"/>
              <a:ea typeface="Montserrat"/>
              <a:cs typeface="Montserrat"/>
              <a:sym typeface="Montserrat"/>
            </a:endParaRPr>
          </a:p>
          <a:p>
            <a:pPr indent="-311150" lvl="0" marL="457200" rtl="0" algn="l">
              <a:spcBef>
                <a:spcPts val="0"/>
              </a:spcBef>
              <a:spcAft>
                <a:spcPts val="0"/>
              </a:spcAft>
              <a:buSzPts val="1300"/>
              <a:buFont typeface="Montserrat"/>
              <a:buAutoNum type="arabicPeriod"/>
            </a:pPr>
            <a:r>
              <a:rPr lang="en-GB" sz="1300">
                <a:latin typeface="Montserrat"/>
                <a:ea typeface="Montserrat"/>
                <a:cs typeface="Montserrat"/>
                <a:sym typeface="Montserrat"/>
              </a:rPr>
              <a:t>XGBoost Regression Model</a:t>
            </a:r>
            <a:endParaRPr sz="1300">
              <a:latin typeface="Montserrat"/>
              <a:ea typeface="Montserrat"/>
              <a:cs typeface="Montserrat"/>
              <a:sym typeface="Montserrat"/>
            </a:endParaRPr>
          </a:p>
          <a:p>
            <a:pPr indent="-311150" lvl="0" marL="457200" rtl="0" algn="l">
              <a:spcBef>
                <a:spcPts val="0"/>
              </a:spcBef>
              <a:spcAft>
                <a:spcPts val="0"/>
              </a:spcAft>
              <a:buSzPts val="1300"/>
              <a:buFont typeface="Montserrat"/>
              <a:buAutoNum type="arabicPeriod"/>
            </a:pPr>
            <a:r>
              <a:rPr lang="en-GB" sz="1300">
                <a:latin typeface="Montserrat"/>
                <a:ea typeface="Montserrat"/>
                <a:cs typeface="Montserrat"/>
                <a:sym typeface="Montserrat"/>
              </a:rPr>
              <a:t>Decision Tree Model</a:t>
            </a:r>
            <a:endParaRPr sz="1300">
              <a:latin typeface="Montserrat"/>
              <a:ea typeface="Montserrat"/>
              <a:cs typeface="Montserrat"/>
              <a:sym typeface="Montserrat"/>
            </a:endParaRPr>
          </a:p>
        </p:txBody>
      </p:sp>
      <p:sp>
        <p:nvSpPr>
          <p:cNvPr id="225" name="Google Shape;225;g17dea00f24d_0_813"/>
          <p:cNvSpPr txBox="1"/>
          <p:nvPr/>
        </p:nvSpPr>
        <p:spPr>
          <a:xfrm>
            <a:off x="2710475" y="1085700"/>
            <a:ext cx="2371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Shape of test and train set after SMOTETomek</a:t>
            </a:r>
            <a:endParaRPr/>
          </a:p>
        </p:txBody>
      </p:sp>
      <p:cxnSp>
        <p:nvCxnSpPr>
          <p:cNvPr id="226" name="Google Shape;226;g17dea00f24d_0_813"/>
          <p:cNvCxnSpPr/>
          <p:nvPr/>
        </p:nvCxnSpPr>
        <p:spPr>
          <a:xfrm flipH="1" rot="10800000">
            <a:off x="298575" y="4519100"/>
            <a:ext cx="8875800" cy="203700"/>
          </a:xfrm>
          <a:prstGeom prst="straightConnector1">
            <a:avLst/>
          </a:prstGeom>
          <a:noFill/>
          <a:ln cap="flat" cmpd="sng" w="9525">
            <a:solidFill>
              <a:schemeClr val="dk2"/>
            </a:solidFill>
            <a:prstDash val="solid"/>
            <a:round/>
            <a:headEnd len="med" w="med" type="none"/>
            <a:tailEnd len="med" w="med" type="none"/>
          </a:ln>
        </p:spPr>
      </p:cxnSp>
      <p:pic>
        <p:nvPicPr>
          <p:cNvPr id="227" name="Google Shape;227;g17dea00f24d_0_813"/>
          <p:cNvPicPr preferRelativeResize="0"/>
          <p:nvPr/>
        </p:nvPicPr>
        <p:blipFill>
          <a:blip r:embed="rId4">
            <a:alphaModFix/>
          </a:blip>
          <a:stretch>
            <a:fillRect/>
          </a:stretch>
        </p:blipFill>
        <p:spPr>
          <a:xfrm>
            <a:off x="2710475" y="1547262"/>
            <a:ext cx="2442660" cy="1828500"/>
          </a:xfrm>
          <a:prstGeom prst="rect">
            <a:avLst/>
          </a:prstGeom>
          <a:noFill/>
          <a:ln>
            <a:noFill/>
          </a:ln>
        </p:spPr>
      </p:pic>
      <p:pic>
        <p:nvPicPr>
          <p:cNvPr id="228" name="Google Shape;228;g17dea00f24d_0_813"/>
          <p:cNvPicPr preferRelativeResize="0"/>
          <p:nvPr/>
        </p:nvPicPr>
        <p:blipFill>
          <a:blip r:embed="rId5">
            <a:alphaModFix/>
          </a:blip>
          <a:stretch>
            <a:fillRect/>
          </a:stretch>
        </p:blipFill>
        <p:spPr>
          <a:xfrm>
            <a:off x="0" y="3399900"/>
            <a:ext cx="9308474" cy="1706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ctrTitle"/>
          </p:nvPr>
        </p:nvSpPr>
        <p:spPr>
          <a:xfrm>
            <a:off x="315750" y="244275"/>
            <a:ext cx="6144000" cy="936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9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9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9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2700">
                <a:latin typeface="Montserrat"/>
                <a:ea typeface="Montserrat"/>
                <a:cs typeface="Montserrat"/>
                <a:sym typeface="Montserrat"/>
              </a:rPr>
              <a:t>Introduction</a:t>
            </a:r>
            <a:r>
              <a:rPr b="1" lang="en-GB" sz="2700">
                <a:latin typeface="Montserrat"/>
                <a:ea typeface="Montserrat"/>
                <a:cs typeface="Montserrat"/>
                <a:sym typeface="Montserrat"/>
              </a:rPr>
              <a:t>:</a:t>
            </a:r>
            <a:endParaRPr b="1" sz="2700">
              <a:latin typeface="Montserrat"/>
              <a:ea typeface="Montserrat"/>
              <a:cs typeface="Montserrat"/>
              <a:sym typeface="Montserrat"/>
            </a:endParaRPr>
          </a:p>
        </p:txBody>
      </p:sp>
      <p:sp>
        <p:nvSpPr>
          <p:cNvPr id="61" name="Google Shape;61;p2"/>
          <p:cNvSpPr txBox="1"/>
          <p:nvPr/>
        </p:nvSpPr>
        <p:spPr>
          <a:xfrm>
            <a:off x="434275" y="1411400"/>
            <a:ext cx="5889900" cy="35865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GB" sz="1700">
                <a:solidFill>
                  <a:schemeClr val="accent2"/>
                </a:solidFill>
                <a:latin typeface="Montserrat Medium"/>
                <a:ea typeface="Montserrat Medium"/>
                <a:cs typeface="Montserrat Medium"/>
                <a:sym typeface="Montserrat Medium"/>
              </a:rPr>
              <a:t>The client is an insurance company involved in the health insurance business. The client has experience in selling health insurance. They</a:t>
            </a:r>
            <a:r>
              <a:rPr lang="en-GB" sz="1700">
                <a:solidFill>
                  <a:schemeClr val="accent2"/>
                </a:solidFill>
                <a:highlight>
                  <a:srgbClr val="FFFFFF"/>
                </a:highlight>
                <a:latin typeface="Montserrat Medium"/>
                <a:ea typeface="Montserrat Medium"/>
                <a:cs typeface="Montserrat Medium"/>
                <a:sym typeface="Montserrat Medium"/>
              </a:rPr>
              <a:t> need the help of the data science team  in building a model to predict whether the policyholders (customers) from past year will also be interested in Vehicle Insurance provided by the company</a:t>
            </a:r>
            <a:endParaRPr sz="1700">
              <a:solidFill>
                <a:schemeClr val="accent2"/>
              </a:solidFill>
              <a:highlight>
                <a:srgbClr val="FFFFFF"/>
              </a:highlight>
              <a:latin typeface="Montserrat Medium"/>
              <a:ea typeface="Montserrat Medium"/>
              <a:cs typeface="Montserrat Medium"/>
              <a:sym typeface="Montserrat Medium"/>
            </a:endParaRPr>
          </a:p>
          <a:p>
            <a:pPr indent="0" lvl="0" marL="0" rtl="0" algn="l">
              <a:spcBef>
                <a:spcPts val="0"/>
              </a:spcBef>
              <a:spcAft>
                <a:spcPts val="0"/>
              </a:spcAft>
              <a:buNone/>
            </a:pPr>
            <a:r>
              <a:t/>
            </a:r>
            <a:endParaRPr sz="1700">
              <a:solidFill>
                <a:schemeClr val="accent2"/>
              </a:solidFill>
              <a:highlight>
                <a:srgbClr val="FFFFFF"/>
              </a:highlight>
              <a:latin typeface="Montserrat Medium"/>
              <a:ea typeface="Montserrat Medium"/>
              <a:cs typeface="Montserrat Medium"/>
              <a:sym typeface="Montserrat Medium"/>
            </a:endParaRPr>
          </a:p>
          <a:p>
            <a:pPr indent="0" lvl="0" marL="0" rtl="0" algn="l">
              <a:spcBef>
                <a:spcPts val="0"/>
              </a:spcBef>
              <a:spcAft>
                <a:spcPts val="0"/>
              </a:spcAft>
              <a:buNone/>
            </a:pPr>
            <a:r>
              <a:rPr b="1" lang="en-GB" sz="1700">
                <a:solidFill>
                  <a:schemeClr val="accent2"/>
                </a:solidFill>
                <a:highlight>
                  <a:srgbClr val="FFFFFF"/>
                </a:highlight>
                <a:latin typeface="Montserrat"/>
                <a:ea typeface="Montserrat"/>
                <a:cs typeface="Montserrat"/>
                <a:sym typeface="Montserrat"/>
              </a:rPr>
              <a:t>Aim</a:t>
            </a:r>
            <a:r>
              <a:rPr lang="en-GB" sz="1700">
                <a:solidFill>
                  <a:schemeClr val="accent2"/>
                </a:solidFill>
                <a:highlight>
                  <a:srgbClr val="FFFFFF"/>
                </a:highlight>
                <a:latin typeface="Montserrat Medium"/>
                <a:ea typeface="Montserrat Medium"/>
                <a:cs typeface="Montserrat Medium"/>
                <a:sym typeface="Montserrat Medium"/>
              </a:rPr>
              <a:t>: Our aim is to explore, analyze and draw insights from the data as well as predict very efficiently where </a:t>
            </a:r>
            <a:r>
              <a:rPr lang="en-GB" sz="1700">
                <a:highlight>
                  <a:srgbClr val="FFFFFF"/>
                </a:highlight>
                <a:latin typeface="Montserrat Medium"/>
                <a:ea typeface="Montserrat Medium"/>
                <a:cs typeface="Montserrat Medium"/>
                <a:sym typeface="Montserrat Medium"/>
              </a:rPr>
              <a:t>policyholders (customers) from past year will also be interested or not.</a:t>
            </a:r>
            <a:endParaRPr sz="1700">
              <a:highlight>
                <a:srgbClr val="FFFFFF"/>
              </a:highlight>
              <a:latin typeface="Montserrat Medium"/>
              <a:ea typeface="Montserrat Medium"/>
              <a:cs typeface="Montserrat Medium"/>
              <a:sym typeface="Montserrat Medium"/>
            </a:endParaRPr>
          </a:p>
          <a:p>
            <a:pPr indent="0" lvl="0" marL="0" rtl="0" algn="l">
              <a:spcBef>
                <a:spcPts val="0"/>
              </a:spcBef>
              <a:spcAft>
                <a:spcPts val="0"/>
              </a:spcAft>
              <a:buNone/>
            </a:pPr>
            <a:r>
              <a:t/>
            </a:r>
            <a:endParaRPr sz="1700">
              <a:solidFill>
                <a:schemeClr val="accent2"/>
              </a:solidFill>
              <a:highlight>
                <a:srgbClr val="FFFFFF"/>
              </a:highlight>
              <a:latin typeface="Montserrat Medium"/>
              <a:ea typeface="Montserrat Medium"/>
              <a:cs typeface="Montserrat Medium"/>
              <a:sym typeface="Montserrat Medium"/>
            </a:endParaRPr>
          </a:p>
        </p:txBody>
      </p:sp>
      <p:pic>
        <p:nvPicPr>
          <p:cNvPr id="62" name="Google Shape;62;p2"/>
          <p:cNvPicPr preferRelativeResize="0"/>
          <p:nvPr/>
        </p:nvPicPr>
        <p:blipFill>
          <a:blip r:embed="rId3">
            <a:alphaModFix/>
          </a:blip>
          <a:stretch>
            <a:fillRect/>
          </a:stretch>
        </p:blipFill>
        <p:spPr>
          <a:xfrm>
            <a:off x="6443950" y="3427700"/>
            <a:ext cx="2143125" cy="1411000"/>
          </a:xfrm>
          <a:prstGeom prst="rect">
            <a:avLst/>
          </a:prstGeom>
          <a:noFill/>
          <a:ln>
            <a:noFill/>
          </a:ln>
        </p:spPr>
      </p:pic>
      <p:pic>
        <p:nvPicPr>
          <p:cNvPr id="63" name="Google Shape;63;p2"/>
          <p:cNvPicPr preferRelativeResize="0"/>
          <p:nvPr/>
        </p:nvPicPr>
        <p:blipFill>
          <a:blip r:embed="rId4">
            <a:alphaModFix/>
          </a:blip>
          <a:stretch>
            <a:fillRect/>
          </a:stretch>
        </p:blipFill>
        <p:spPr>
          <a:xfrm>
            <a:off x="6459763" y="1031988"/>
            <a:ext cx="2143125" cy="2143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17dea00f24d_0_828"/>
          <p:cNvSpPr txBox="1"/>
          <p:nvPr/>
        </p:nvSpPr>
        <p:spPr>
          <a:xfrm>
            <a:off x="719275" y="339275"/>
            <a:ext cx="705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4" name="Google Shape;234;g17dea00f24d_0_828"/>
          <p:cNvSpPr txBox="1"/>
          <p:nvPr/>
        </p:nvSpPr>
        <p:spPr>
          <a:xfrm>
            <a:off x="678550" y="298575"/>
            <a:ext cx="7613400" cy="5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200">
                <a:solidFill>
                  <a:schemeClr val="dk1"/>
                </a:solidFill>
                <a:latin typeface="Montserrat"/>
                <a:ea typeface="Montserrat"/>
                <a:cs typeface="Montserrat"/>
                <a:sym typeface="Montserrat"/>
              </a:rPr>
              <a:t>Building ML model after oversampling and undersampling together using SMOTETomek</a:t>
            </a:r>
            <a:endParaRPr b="1" sz="24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24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p:txBody>
      </p:sp>
      <p:sp>
        <p:nvSpPr>
          <p:cNvPr id="235" name="Google Shape;235;g17dea00f24d_0_828"/>
          <p:cNvSpPr txBox="1"/>
          <p:nvPr/>
        </p:nvSpPr>
        <p:spPr>
          <a:xfrm>
            <a:off x="189975" y="1227625"/>
            <a:ext cx="31077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000">
                <a:latin typeface="Montserrat"/>
                <a:ea typeface="Montserrat"/>
                <a:cs typeface="Montserrat"/>
                <a:sym typeface="Montserrat"/>
              </a:rPr>
              <a:t>Observation:</a:t>
            </a:r>
            <a:endParaRPr b="1" sz="1000">
              <a:latin typeface="Montserrat"/>
              <a:ea typeface="Montserrat"/>
              <a:cs typeface="Montserrat"/>
              <a:sym typeface="Montserrat"/>
            </a:endParaRPr>
          </a:p>
          <a:p>
            <a:pPr indent="-292100" lvl="0" marL="457200" rtl="0" algn="l">
              <a:spcBef>
                <a:spcPts val="0"/>
              </a:spcBef>
              <a:spcAft>
                <a:spcPts val="0"/>
              </a:spcAft>
              <a:buSzPts val="1000"/>
              <a:buFont typeface="Montserrat"/>
              <a:buAutoNum type="arabicPeriod"/>
            </a:pPr>
            <a:r>
              <a:rPr b="1" lang="en-GB" sz="1000">
                <a:latin typeface="Montserrat"/>
                <a:ea typeface="Montserrat"/>
                <a:cs typeface="Montserrat"/>
                <a:sym typeface="Montserrat"/>
              </a:rPr>
              <a:t>Best model with highest f1 score of 88.27%, ROC_AUC score of 98.70% on train set and 94.25% on test set  is Random Forest Classifier</a:t>
            </a:r>
            <a:r>
              <a:rPr b="1" lang="en-GB" sz="1000">
                <a:latin typeface="Montserrat"/>
                <a:ea typeface="Montserrat"/>
                <a:cs typeface="Montserrat"/>
                <a:sym typeface="Montserrat"/>
              </a:rPr>
              <a:t> with hyper parameter tuning using GridSearchCV</a:t>
            </a:r>
            <a:endParaRPr b="1" sz="1000">
              <a:latin typeface="Montserrat"/>
              <a:ea typeface="Montserrat"/>
              <a:cs typeface="Montserrat"/>
              <a:sym typeface="Montserrat"/>
            </a:endParaRPr>
          </a:p>
          <a:p>
            <a:pPr indent="0" lvl="0" marL="0" rtl="0" algn="l">
              <a:spcBef>
                <a:spcPts val="0"/>
              </a:spcBef>
              <a:spcAft>
                <a:spcPts val="0"/>
              </a:spcAft>
              <a:buNone/>
            </a:pPr>
            <a:r>
              <a:t/>
            </a:r>
            <a:endParaRPr b="1" sz="1000">
              <a:latin typeface="Montserrat"/>
              <a:ea typeface="Montserrat"/>
              <a:cs typeface="Montserrat"/>
              <a:sym typeface="Montserrat"/>
            </a:endParaRPr>
          </a:p>
          <a:p>
            <a:pPr indent="-292100" lvl="0" marL="457200" rtl="0" algn="l">
              <a:spcBef>
                <a:spcPts val="0"/>
              </a:spcBef>
              <a:spcAft>
                <a:spcPts val="0"/>
              </a:spcAft>
              <a:buSzPts val="1000"/>
              <a:buFont typeface="Montserrat"/>
              <a:buAutoNum type="arabicPeriod"/>
            </a:pPr>
            <a:r>
              <a:rPr b="1" lang="en-GB" sz="1000">
                <a:latin typeface="Montserrat"/>
                <a:ea typeface="Montserrat"/>
                <a:cs typeface="Montserrat"/>
                <a:sym typeface="Montserrat"/>
              </a:rPr>
              <a:t>All model performed well as SMOTETomek implementation balance</a:t>
            </a:r>
            <a:r>
              <a:rPr b="1" lang="en-GB" sz="1000">
                <a:latin typeface="Montserrat"/>
                <a:ea typeface="Montserrat"/>
                <a:cs typeface="Montserrat"/>
                <a:sym typeface="Montserrat"/>
              </a:rPr>
              <a:t> </a:t>
            </a:r>
            <a:r>
              <a:rPr b="1" lang="en-GB" sz="1000">
                <a:latin typeface="Montserrat"/>
                <a:ea typeface="Montserrat"/>
                <a:cs typeface="Montserrat"/>
                <a:sym typeface="Montserrat"/>
              </a:rPr>
              <a:t>both true label and false label.</a:t>
            </a:r>
            <a:endParaRPr b="1" sz="1000">
              <a:latin typeface="Montserrat"/>
              <a:ea typeface="Montserrat"/>
              <a:cs typeface="Montserrat"/>
              <a:sym typeface="Montserrat"/>
            </a:endParaRPr>
          </a:p>
          <a:p>
            <a:pPr indent="0" lvl="0" marL="457200" rtl="0" algn="l">
              <a:spcBef>
                <a:spcPts val="0"/>
              </a:spcBef>
              <a:spcAft>
                <a:spcPts val="0"/>
              </a:spcAft>
              <a:buNone/>
            </a:pPr>
            <a:r>
              <a:rPr b="1" lang="en-GB" sz="1000">
                <a:latin typeface="Montserrat"/>
                <a:ea typeface="Montserrat"/>
                <a:cs typeface="Montserrat"/>
                <a:sym typeface="Montserrat"/>
              </a:rPr>
              <a:t> </a:t>
            </a:r>
            <a:endParaRPr b="1" sz="1000">
              <a:latin typeface="Montserrat"/>
              <a:ea typeface="Montserrat"/>
              <a:cs typeface="Montserrat"/>
              <a:sym typeface="Montserrat"/>
            </a:endParaRPr>
          </a:p>
        </p:txBody>
      </p:sp>
      <p:sp>
        <p:nvSpPr>
          <p:cNvPr id="236" name="Google Shape;236;g17dea00f24d_0_828"/>
          <p:cNvSpPr txBox="1"/>
          <p:nvPr/>
        </p:nvSpPr>
        <p:spPr>
          <a:xfrm>
            <a:off x="3474225" y="1289275"/>
            <a:ext cx="5034900" cy="206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u="sng">
                <a:solidFill>
                  <a:schemeClr val="lt1"/>
                </a:solidFill>
                <a:latin typeface="Montserrat"/>
                <a:ea typeface="Montserrat"/>
                <a:cs typeface="Montserrat"/>
                <a:sym typeface="Montserrat"/>
              </a:rPr>
              <a:t>Best model with parameter</a:t>
            </a:r>
            <a:r>
              <a:rPr b="1" lang="en-GB" sz="1200">
                <a:latin typeface="Montserrat"/>
                <a:ea typeface="Montserrat"/>
                <a:cs typeface="Montserrat"/>
                <a:sym typeface="Montserrat"/>
              </a:rPr>
              <a:t>: </a:t>
            </a:r>
            <a:r>
              <a:rPr b="1" lang="en-GB" sz="1200">
                <a:latin typeface="Montserrat"/>
                <a:ea typeface="Montserrat"/>
                <a:cs typeface="Montserrat"/>
                <a:sym typeface="Montserrat"/>
              </a:rPr>
              <a:t>RandomForestClassifier(max_features='sqrt', n_estimators=20,</a:t>
            </a:r>
            <a:r>
              <a:rPr b="1" lang="en-GB" sz="1200">
                <a:highlight>
                  <a:srgbClr val="FFFFFE"/>
                </a:highlight>
                <a:latin typeface="Montserrat"/>
                <a:ea typeface="Montserrat"/>
                <a:cs typeface="Montserrat"/>
                <a:sym typeface="Montserrat"/>
              </a:rPr>
              <a:t>verbose = </a:t>
            </a:r>
            <a:r>
              <a:rPr b="1" lang="en-GB" sz="1200">
                <a:solidFill>
                  <a:srgbClr val="09885A"/>
                </a:solidFill>
                <a:highlight>
                  <a:srgbClr val="FFFFFE"/>
                </a:highlight>
                <a:latin typeface="Montserrat"/>
                <a:ea typeface="Montserrat"/>
                <a:cs typeface="Montserrat"/>
                <a:sym typeface="Montserrat"/>
              </a:rPr>
              <a:t>2</a:t>
            </a:r>
            <a:r>
              <a:rPr b="1" lang="en-GB" sz="1200">
                <a:highlight>
                  <a:srgbClr val="FFFFFE"/>
                </a:highlight>
                <a:latin typeface="Montserrat"/>
                <a:ea typeface="Montserrat"/>
                <a:cs typeface="Montserrat"/>
                <a:sym typeface="Montserrat"/>
              </a:rPr>
              <a:t>, cv=</a:t>
            </a:r>
            <a:r>
              <a:rPr b="1" lang="en-GB" sz="1200">
                <a:solidFill>
                  <a:srgbClr val="09885A"/>
                </a:solidFill>
                <a:highlight>
                  <a:srgbClr val="FFFFFE"/>
                </a:highlight>
                <a:latin typeface="Montserrat"/>
                <a:ea typeface="Montserrat"/>
                <a:cs typeface="Montserrat"/>
                <a:sym typeface="Montserrat"/>
              </a:rPr>
              <a:t>5</a:t>
            </a:r>
            <a:r>
              <a:rPr b="1" lang="en-GB" sz="1200">
                <a:latin typeface="Montserrat"/>
                <a:ea typeface="Montserrat"/>
                <a:cs typeface="Montserrat"/>
                <a:sym typeface="Montserrat"/>
              </a:rPr>
              <a:t>)</a:t>
            </a:r>
            <a:endParaRPr b="1" sz="1200">
              <a:latin typeface="Montserrat"/>
              <a:ea typeface="Montserrat"/>
              <a:cs typeface="Montserrat"/>
              <a:sym typeface="Montserrat"/>
            </a:endParaRPr>
          </a:p>
          <a:p>
            <a:pPr indent="0" lvl="0" marL="0" rtl="0" algn="l">
              <a:spcBef>
                <a:spcPts val="0"/>
              </a:spcBef>
              <a:spcAft>
                <a:spcPts val="0"/>
              </a:spcAft>
              <a:buNone/>
            </a:pPr>
            <a:r>
              <a:t/>
            </a:r>
            <a:endParaRPr b="1" sz="1200">
              <a:latin typeface="Montserrat"/>
              <a:ea typeface="Montserrat"/>
              <a:cs typeface="Montserrat"/>
              <a:sym typeface="Montserrat"/>
            </a:endParaRPr>
          </a:p>
          <a:p>
            <a:pPr indent="0" lvl="0" marL="0" rtl="0" algn="l">
              <a:spcBef>
                <a:spcPts val="0"/>
              </a:spcBef>
              <a:spcAft>
                <a:spcPts val="0"/>
              </a:spcAft>
              <a:buNone/>
            </a:pPr>
            <a:r>
              <a:rPr b="1" lang="en-GB" sz="1200">
                <a:latin typeface="Montserrat"/>
                <a:ea typeface="Montserrat"/>
                <a:cs typeface="Montserrat"/>
                <a:sym typeface="Montserrat"/>
              </a:rPr>
              <a:t>max_features: </a:t>
            </a:r>
            <a:r>
              <a:rPr b="1" lang="en-GB" sz="1200">
                <a:solidFill>
                  <a:srgbClr val="212529"/>
                </a:solidFill>
                <a:highlight>
                  <a:srgbClr val="FFFFFF"/>
                </a:highlight>
                <a:latin typeface="Montserrat"/>
                <a:ea typeface="Montserrat"/>
                <a:cs typeface="Montserrat"/>
                <a:sym typeface="Montserrat"/>
              </a:rPr>
              <a:t>The number of features to consider when looking for the best split</a:t>
            </a:r>
            <a:endParaRPr b="1" sz="1200">
              <a:solidFill>
                <a:srgbClr val="212529"/>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sz="1200">
                <a:solidFill>
                  <a:srgbClr val="212529"/>
                </a:solidFill>
                <a:highlight>
                  <a:srgbClr val="FFFFFF"/>
                </a:highlight>
                <a:latin typeface="Montserrat"/>
                <a:ea typeface="Montserrat"/>
                <a:cs typeface="Montserrat"/>
                <a:sym typeface="Montserrat"/>
              </a:rPr>
              <a:t>n_estimator: The number of trees in the forest</a:t>
            </a:r>
            <a:endParaRPr b="1" sz="1200">
              <a:solidFill>
                <a:srgbClr val="212529"/>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sz="1200">
                <a:solidFill>
                  <a:srgbClr val="212529"/>
                </a:solidFill>
                <a:highlight>
                  <a:srgbClr val="FFFFFF"/>
                </a:highlight>
                <a:latin typeface="Montserrat"/>
                <a:ea typeface="Montserrat"/>
                <a:cs typeface="Montserrat"/>
                <a:sym typeface="Montserrat"/>
              </a:rPr>
              <a:t>verbose : Controls the verbosity when fitting and predicting</a:t>
            </a:r>
            <a:endParaRPr b="1" sz="1200">
              <a:solidFill>
                <a:srgbClr val="212529"/>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sz="1200">
                <a:solidFill>
                  <a:srgbClr val="212529"/>
                </a:solidFill>
                <a:highlight>
                  <a:srgbClr val="FFFFFF"/>
                </a:highlight>
                <a:latin typeface="Montserrat"/>
                <a:ea typeface="Montserrat"/>
                <a:cs typeface="Montserrat"/>
                <a:sym typeface="Montserrat"/>
              </a:rPr>
              <a:t>cv:   no of folds for cross-validation</a:t>
            </a:r>
            <a:endParaRPr b="1" sz="1200">
              <a:solidFill>
                <a:srgbClr val="212529"/>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a:p>
        </p:txBody>
      </p:sp>
      <p:sp>
        <p:nvSpPr>
          <p:cNvPr id="237" name="Google Shape;237;g17dea00f24d_0_828"/>
          <p:cNvSpPr txBox="1"/>
          <p:nvPr/>
        </p:nvSpPr>
        <p:spPr>
          <a:xfrm>
            <a:off x="2984150" y="3487800"/>
            <a:ext cx="1182300" cy="760500"/>
          </a:xfrm>
          <a:prstGeom prst="rect">
            <a:avLst/>
          </a:prstGeom>
          <a:noFill/>
          <a:ln>
            <a:noFill/>
          </a:ln>
        </p:spPr>
        <p:txBody>
          <a:bodyPr anchorCtr="0" anchor="t" bIns="91425" lIns="91425" spcFirstLastPara="1" rIns="91425" wrap="square" tIns="91425">
            <a:spAutoFit/>
          </a:bodyPr>
          <a:lstStyle/>
          <a:p>
            <a:pPr indent="0" lvl="0" marL="0" marR="76200" rtl="0" algn="l">
              <a:lnSpc>
                <a:spcPct val="135714"/>
              </a:lnSpc>
              <a:spcBef>
                <a:spcPts val="800"/>
              </a:spcBef>
              <a:spcAft>
                <a:spcPts val="0"/>
              </a:spcAft>
              <a:buNone/>
            </a:pPr>
            <a:r>
              <a:rPr lang="en-GB" sz="1050">
                <a:solidFill>
                  <a:schemeClr val="accent2"/>
                </a:solidFill>
                <a:latin typeface="Roboto"/>
                <a:ea typeface="Roboto"/>
                <a:cs typeface="Roboto"/>
                <a:sym typeface="Roboto"/>
              </a:rPr>
              <a:t>matrix:</a:t>
            </a:r>
            <a:endParaRPr sz="1050">
              <a:highlight>
                <a:srgbClr val="F7F7F7"/>
              </a:highlight>
              <a:latin typeface="Courier New"/>
              <a:ea typeface="Courier New"/>
              <a:cs typeface="Courier New"/>
              <a:sym typeface="Courier New"/>
            </a:endParaRPr>
          </a:p>
          <a:p>
            <a:pPr indent="0" lvl="0" marL="50800" marR="12700" rtl="0" algn="l">
              <a:lnSpc>
                <a:spcPct val="115000"/>
              </a:lnSpc>
              <a:spcBef>
                <a:spcPts val="100"/>
              </a:spcBef>
              <a:spcAft>
                <a:spcPts val="0"/>
              </a:spcAft>
              <a:buNone/>
            </a:pPr>
            <a:r>
              <a:rPr lang="en-GB" sz="1000">
                <a:solidFill>
                  <a:schemeClr val="accent2"/>
                </a:solidFill>
                <a:highlight>
                  <a:srgbClr val="FFFFFF"/>
                </a:highlight>
                <a:latin typeface="Roboto"/>
                <a:ea typeface="Roboto"/>
                <a:cs typeface="Roboto"/>
                <a:sym typeface="Roboto"/>
              </a:rPr>
              <a:t>[[88678 17354]</a:t>
            </a:r>
            <a:endParaRPr sz="1000">
              <a:solidFill>
                <a:schemeClr val="accent2"/>
              </a:solidFill>
              <a:highlight>
                <a:srgbClr val="FFFFFF"/>
              </a:highlight>
              <a:latin typeface="Roboto"/>
              <a:ea typeface="Roboto"/>
              <a:cs typeface="Roboto"/>
              <a:sym typeface="Roboto"/>
            </a:endParaRPr>
          </a:p>
          <a:p>
            <a:pPr indent="0" lvl="0" marL="50800" marR="12700" rtl="0" algn="l">
              <a:lnSpc>
                <a:spcPct val="115000"/>
              </a:lnSpc>
              <a:spcBef>
                <a:spcPts val="100"/>
              </a:spcBef>
              <a:spcAft>
                <a:spcPts val="0"/>
              </a:spcAft>
              <a:buNone/>
            </a:pPr>
            <a:r>
              <a:rPr lang="en-GB" sz="1000">
                <a:solidFill>
                  <a:schemeClr val="accent2"/>
                </a:solidFill>
                <a:highlight>
                  <a:srgbClr val="FFFFFF"/>
                </a:highlight>
                <a:latin typeface="Roboto"/>
                <a:ea typeface="Roboto"/>
                <a:cs typeface="Roboto"/>
                <a:sym typeface="Roboto"/>
              </a:rPr>
              <a:t> [ 8612 97731]]</a:t>
            </a:r>
            <a:endParaRPr sz="1000">
              <a:solidFill>
                <a:schemeClr val="accent2"/>
              </a:solidFill>
              <a:highlight>
                <a:srgbClr val="FFFFFF"/>
              </a:highlight>
              <a:latin typeface="Roboto"/>
              <a:ea typeface="Roboto"/>
              <a:cs typeface="Roboto"/>
              <a:sym typeface="Roboto"/>
            </a:endParaRPr>
          </a:p>
        </p:txBody>
      </p:sp>
      <p:sp>
        <p:nvSpPr>
          <p:cNvPr id="238" name="Google Shape;238;g17dea00f24d_0_828"/>
          <p:cNvSpPr txBox="1"/>
          <p:nvPr/>
        </p:nvSpPr>
        <p:spPr>
          <a:xfrm>
            <a:off x="718875" y="3087600"/>
            <a:ext cx="180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Confusion matrix:</a:t>
            </a:r>
            <a:endParaRPr/>
          </a:p>
        </p:txBody>
      </p:sp>
      <p:sp>
        <p:nvSpPr>
          <p:cNvPr id="239" name="Google Shape;239;g17dea00f24d_0_828"/>
          <p:cNvSpPr txBox="1"/>
          <p:nvPr/>
        </p:nvSpPr>
        <p:spPr>
          <a:xfrm>
            <a:off x="4125650" y="3284250"/>
            <a:ext cx="49128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latin typeface="Montserrat"/>
                <a:ea typeface="Montserrat"/>
                <a:cs typeface="Montserrat"/>
                <a:sym typeface="Montserrat"/>
              </a:rPr>
              <a:t>Conclusion:</a:t>
            </a:r>
            <a:r>
              <a:rPr b="1" lang="en-GB">
                <a:latin typeface="Montserrat"/>
                <a:ea typeface="Montserrat"/>
                <a:cs typeface="Montserrat"/>
                <a:sym typeface="Montserrat"/>
              </a:rPr>
              <a:t> Here best model is </a:t>
            </a:r>
            <a:r>
              <a:rPr b="1" lang="en-GB">
                <a:solidFill>
                  <a:srgbClr val="FF0000"/>
                </a:solidFill>
                <a:latin typeface="Montserrat"/>
                <a:ea typeface="Montserrat"/>
                <a:cs typeface="Montserrat"/>
                <a:sym typeface="Montserrat"/>
              </a:rPr>
              <a:t>Random Forest Classifier</a:t>
            </a:r>
            <a:r>
              <a:rPr b="1" lang="en-GB">
                <a:latin typeface="Montserrat"/>
                <a:ea typeface="Montserrat"/>
                <a:cs typeface="Montserrat"/>
                <a:sym typeface="Montserrat"/>
              </a:rPr>
              <a:t> with f1 score of 88.27%, ROC_AUC score of 98.70% on train set and 94.25% on test set. As oversampling and undersampling performed together can provide best result for imbalanced data because it equalise both true and false label. This model can be accepted and implemented as best model.</a:t>
            </a:r>
            <a:endParaRPr b="1">
              <a:latin typeface="Montserrat"/>
              <a:ea typeface="Montserrat"/>
              <a:cs typeface="Montserrat"/>
              <a:sym typeface="Montserrat"/>
            </a:endParaRPr>
          </a:p>
        </p:txBody>
      </p:sp>
      <p:pic>
        <p:nvPicPr>
          <p:cNvPr id="240" name="Google Shape;240;g17dea00f24d_0_828"/>
          <p:cNvPicPr preferRelativeResize="0"/>
          <p:nvPr/>
        </p:nvPicPr>
        <p:blipFill>
          <a:blip r:embed="rId3">
            <a:alphaModFix/>
          </a:blip>
          <a:stretch>
            <a:fillRect/>
          </a:stretch>
        </p:blipFill>
        <p:spPr>
          <a:xfrm>
            <a:off x="78375" y="3413425"/>
            <a:ext cx="2905775" cy="1666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182865b8adc_0_0"/>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69" name="Google Shape;69;g182865b8adc_0_0"/>
          <p:cNvSpPr txBox="1"/>
          <p:nvPr/>
        </p:nvSpPr>
        <p:spPr>
          <a:xfrm>
            <a:off x="719275" y="339275"/>
            <a:ext cx="705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0" name="Google Shape;70;g182865b8adc_0_0"/>
          <p:cNvSpPr txBox="1"/>
          <p:nvPr/>
        </p:nvSpPr>
        <p:spPr>
          <a:xfrm>
            <a:off x="678550" y="298575"/>
            <a:ext cx="7762800" cy="4925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400">
                <a:solidFill>
                  <a:schemeClr val="dk1"/>
                </a:solidFill>
                <a:latin typeface="Montserrat"/>
                <a:ea typeface="Montserrat"/>
                <a:cs typeface="Montserrat"/>
                <a:sym typeface="Montserrat"/>
              </a:rPr>
              <a:t>Data </a:t>
            </a:r>
            <a:r>
              <a:rPr b="1" lang="en-GB" sz="2400">
                <a:solidFill>
                  <a:schemeClr val="dk1"/>
                </a:solidFill>
                <a:latin typeface="Montserrat"/>
                <a:ea typeface="Montserrat"/>
                <a:cs typeface="Montserrat"/>
                <a:sym typeface="Montserrat"/>
              </a:rPr>
              <a:t>pipeline</a:t>
            </a:r>
            <a:endParaRPr b="1" sz="24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2400">
              <a:solidFill>
                <a:schemeClr val="dk1"/>
              </a:solidFill>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b="1" lang="en-GB" sz="1300">
                <a:latin typeface="Montserrat"/>
                <a:ea typeface="Montserrat"/>
                <a:cs typeface="Montserrat"/>
                <a:sym typeface="Montserrat"/>
              </a:rPr>
              <a:t>Data Wrangling :- </a:t>
            </a:r>
            <a:r>
              <a:rPr lang="en-GB" sz="1300">
                <a:latin typeface="Montserrat"/>
                <a:ea typeface="Montserrat"/>
                <a:cs typeface="Montserrat"/>
                <a:sym typeface="Montserrat"/>
              </a:rPr>
              <a:t>In </a:t>
            </a:r>
            <a:r>
              <a:rPr lang="en-GB" sz="1300">
                <a:latin typeface="Montserrat"/>
                <a:ea typeface="Montserrat"/>
                <a:cs typeface="Montserrat"/>
                <a:sym typeface="Montserrat"/>
              </a:rPr>
              <a:t>these</a:t>
            </a:r>
            <a:r>
              <a:rPr lang="en-GB" sz="1300">
                <a:latin typeface="Montserrat"/>
                <a:ea typeface="Montserrat"/>
                <a:cs typeface="Montserrat"/>
                <a:sym typeface="Montserrat"/>
              </a:rPr>
              <a:t> step dataset is loaded,null value is treated, duplicated rows are removed,dependent </a:t>
            </a:r>
            <a:r>
              <a:rPr lang="en-GB" sz="1300">
                <a:latin typeface="Montserrat"/>
                <a:ea typeface="Montserrat"/>
                <a:cs typeface="Montserrat"/>
                <a:sym typeface="Montserrat"/>
              </a:rPr>
              <a:t>variable distribution is checked,feature engineering is performed, correlation analysis is performed, outlier removal is performed.</a:t>
            </a:r>
            <a:endParaRPr sz="1300">
              <a:latin typeface="Montserrat"/>
              <a:ea typeface="Montserrat"/>
              <a:cs typeface="Montserrat"/>
              <a:sym typeface="Montserrat"/>
            </a:endParaRPr>
          </a:p>
          <a:p>
            <a:pPr indent="0" lvl="0" marL="457200" rtl="0" algn="l">
              <a:spcBef>
                <a:spcPts val="0"/>
              </a:spcBef>
              <a:spcAft>
                <a:spcPts val="0"/>
              </a:spcAft>
              <a:buNone/>
            </a:pPr>
            <a:r>
              <a:t/>
            </a:r>
            <a:endParaRPr b="1" sz="1300">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b="1" lang="en-GB" sz="1300">
                <a:latin typeface="Montserrat"/>
                <a:ea typeface="Montserrat"/>
                <a:cs typeface="Montserrat"/>
                <a:sym typeface="Montserrat"/>
              </a:rPr>
              <a:t>EDA on dataset :- </a:t>
            </a:r>
            <a:r>
              <a:rPr lang="en-GB" sz="1300">
                <a:latin typeface="Montserrat"/>
                <a:ea typeface="Montserrat"/>
                <a:cs typeface="Montserrat"/>
                <a:sym typeface="Montserrat"/>
              </a:rPr>
              <a:t>In these step univariate analysis in which we observed each variable individually, bivariate analysis is performed to check relation between two features.</a:t>
            </a:r>
            <a:endParaRPr sz="1300">
              <a:latin typeface="Montserrat"/>
              <a:ea typeface="Montserrat"/>
              <a:cs typeface="Montserrat"/>
              <a:sym typeface="Montserrat"/>
            </a:endParaRPr>
          </a:p>
          <a:p>
            <a:pPr indent="0" lvl="0" marL="457200" rtl="0" algn="l">
              <a:spcBef>
                <a:spcPts val="0"/>
              </a:spcBef>
              <a:spcAft>
                <a:spcPts val="0"/>
              </a:spcAft>
              <a:buNone/>
            </a:pPr>
            <a:r>
              <a:t/>
            </a:r>
            <a:endParaRPr sz="1300">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b="1" lang="en-GB" sz="1300">
                <a:latin typeface="Montserrat"/>
                <a:ea typeface="Montserrat"/>
                <a:cs typeface="Montserrat"/>
                <a:sym typeface="Montserrat"/>
              </a:rPr>
              <a:t>Data processing for ML model :- </a:t>
            </a:r>
            <a:r>
              <a:rPr lang="en-GB" sz="1300">
                <a:latin typeface="Montserrat"/>
                <a:ea typeface="Montserrat"/>
                <a:cs typeface="Montserrat"/>
                <a:sym typeface="Montserrat"/>
              </a:rPr>
              <a:t>First , VIF analysis is performed to remove multicollinearity. After that categorical encoding is performed. At last final tuning of data is done to finally use data efficiently for building ML model.</a:t>
            </a:r>
            <a:endParaRPr sz="1300">
              <a:latin typeface="Montserrat"/>
              <a:ea typeface="Montserrat"/>
              <a:cs typeface="Montserrat"/>
              <a:sym typeface="Montserrat"/>
            </a:endParaRPr>
          </a:p>
          <a:p>
            <a:pPr indent="0" lvl="0" marL="457200" rtl="0" algn="l">
              <a:spcBef>
                <a:spcPts val="0"/>
              </a:spcBef>
              <a:spcAft>
                <a:spcPts val="0"/>
              </a:spcAft>
              <a:buNone/>
            </a:pPr>
            <a:r>
              <a:t/>
            </a:r>
            <a:endParaRPr sz="1300">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b="1" lang="en-GB" sz="1300">
                <a:latin typeface="Montserrat"/>
                <a:ea typeface="Montserrat"/>
                <a:cs typeface="Montserrat"/>
                <a:sym typeface="Montserrat"/>
              </a:rPr>
              <a:t>Building ML model: </a:t>
            </a:r>
            <a:r>
              <a:rPr lang="en-GB" sz="1300">
                <a:latin typeface="Montserrat"/>
                <a:ea typeface="Montserrat"/>
                <a:cs typeface="Montserrat"/>
                <a:sym typeface="Montserrat"/>
              </a:rPr>
              <a:t>We build models after handling imbalanced data in three ways</a:t>
            </a:r>
            <a:r>
              <a:rPr b="1" lang="en-GB" sz="1300">
                <a:latin typeface="Montserrat"/>
                <a:ea typeface="Montserrat"/>
                <a:cs typeface="Montserrat"/>
                <a:sym typeface="Montserrat"/>
              </a:rPr>
              <a:t>: </a:t>
            </a:r>
            <a:endParaRPr b="1" sz="1300">
              <a:latin typeface="Montserrat"/>
              <a:ea typeface="Montserrat"/>
              <a:cs typeface="Montserrat"/>
              <a:sym typeface="Montserrat"/>
            </a:endParaRPr>
          </a:p>
          <a:p>
            <a:pPr indent="-311150" lvl="0" marL="457200" rtl="0" algn="l">
              <a:spcBef>
                <a:spcPts val="0"/>
              </a:spcBef>
              <a:spcAft>
                <a:spcPts val="0"/>
              </a:spcAft>
              <a:buSzPts val="1300"/>
              <a:buFont typeface="Montserrat"/>
              <a:buAutoNum type="arabicPeriod"/>
            </a:pPr>
            <a:r>
              <a:rPr lang="en-GB" sz="1300">
                <a:latin typeface="Montserrat"/>
                <a:ea typeface="Montserrat"/>
                <a:cs typeface="Montserrat"/>
                <a:sym typeface="Montserrat"/>
              </a:rPr>
              <a:t>Building ML models over imbalanced data and performing hyperparameter tuning using Cross-Validation over baseline model.</a:t>
            </a:r>
            <a:endParaRPr sz="1300">
              <a:latin typeface="Montserrat"/>
              <a:ea typeface="Montserrat"/>
              <a:cs typeface="Montserrat"/>
              <a:sym typeface="Montserrat"/>
            </a:endParaRPr>
          </a:p>
          <a:p>
            <a:pPr indent="-311150" lvl="0" marL="457200" rtl="0" algn="l">
              <a:spcBef>
                <a:spcPts val="0"/>
              </a:spcBef>
              <a:spcAft>
                <a:spcPts val="0"/>
              </a:spcAft>
              <a:buSzPts val="1300"/>
              <a:buFont typeface="Montserrat"/>
              <a:buAutoNum type="arabicPeriod"/>
            </a:pPr>
            <a:r>
              <a:rPr lang="en-GB" sz="1300">
                <a:latin typeface="Montserrat"/>
                <a:ea typeface="Montserrat"/>
                <a:cs typeface="Montserrat"/>
                <a:sym typeface="Montserrat"/>
              </a:rPr>
              <a:t>Building ML models after oversampling data using </a:t>
            </a:r>
            <a:r>
              <a:rPr b="1" lang="en-GB" sz="1300">
                <a:latin typeface="Montserrat"/>
                <a:ea typeface="Montserrat"/>
                <a:cs typeface="Montserrat"/>
                <a:sym typeface="Montserrat"/>
              </a:rPr>
              <a:t>SMOTE</a:t>
            </a:r>
            <a:r>
              <a:rPr lang="en-GB" sz="1300">
                <a:latin typeface="Montserrat"/>
                <a:ea typeface="Montserrat"/>
                <a:cs typeface="Montserrat"/>
                <a:sym typeface="Montserrat"/>
              </a:rPr>
              <a:t> implementation and performing hyperparameter tuning using Cross-Validation over baseline model</a:t>
            </a:r>
            <a:endParaRPr sz="1300">
              <a:latin typeface="Montserrat"/>
              <a:ea typeface="Montserrat"/>
              <a:cs typeface="Montserrat"/>
              <a:sym typeface="Montserrat"/>
            </a:endParaRPr>
          </a:p>
          <a:p>
            <a:pPr indent="-311150" lvl="0" marL="457200" rtl="0" algn="l">
              <a:spcBef>
                <a:spcPts val="0"/>
              </a:spcBef>
              <a:spcAft>
                <a:spcPts val="0"/>
              </a:spcAft>
              <a:buSzPts val="1300"/>
              <a:buFont typeface="Montserrat"/>
              <a:buAutoNum type="arabicPeriod"/>
            </a:pPr>
            <a:r>
              <a:rPr lang="en-GB" sz="1300">
                <a:latin typeface="Montserrat"/>
                <a:ea typeface="Montserrat"/>
                <a:cs typeface="Montserrat"/>
                <a:sym typeface="Montserrat"/>
              </a:rPr>
              <a:t>Building ML models after oversampling and undersampling data using </a:t>
            </a:r>
            <a:r>
              <a:rPr b="1" lang="en-GB" sz="1300">
                <a:latin typeface="Montserrat"/>
                <a:ea typeface="Montserrat"/>
                <a:cs typeface="Montserrat"/>
                <a:sym typeface="Montserrat"/>
              </a:rPr>
              <a:t>SMOTETomek</a:t>
            </a:r>
            <a:r>
              <a:rPr lang="en-GB" sz="1300">
                <a:latin typeface="Montserrat"/>
                <a:ea typeface="Montserrat"/>
                <a:cs typeface="Montserrat"/>
                <a:sym typeface="Montserrat"/>
              </a:rPr>
              <a:t> implementation and performing hyperparameter tuning using Cross-Validation over baseline model</a:t>
            </a:r>
            <a:endParaRPr sz="13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17dea00f24d_0_0"/>
          <p:cNvSpPr txBox="1"/>
          <p:nvPr/>
        </p:nvSpPr>
        <p:spPr>
          <a:xfrm>
            <a:off x="719275" y="339275"/>
            <a:ext cx="705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6" name="Google Shape;76;g17dea00f24d_0_0"/>
          <p:cNvSpPr txBox="1"/>
          <p:nvPr/>
        </p:nvSpPr>
        <p:spPr>
          <a:xfrm>
            <a:off x="678550" y="298575"/>
            <a:ext cx="7613400" cy="5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400">
                <a:solidFill>
                  <a:schemeClr val="dk1"/>
                </a:solidFill>
                <a:latin typeface="Montserrat"/>
                <a:ea typeface="Montserrat"/>
                <a:cs typeface="Montserrat"/>
                <a:sym typeface="Montserrat"/>
              </a:rPr>
              <a:t>Data Summary</a:t>
            </a:r>
            <a:endParaRPr b="1" sz="24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24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p:txBody>
      </p:sp>
      <p:pic>
        <p:nvPicPr>
          <p:cNvPr id="77" name="Google Shape;77;g17dea00f24d_0_0"/>
          <p:cNvPicPr preferRelativeResize="0"/>
          <p:nvPr/>
        </p:nvPicPr>
        <p:blipFill>
          <a:blip r:embed="rId3">
            <a:alphaModFix/>
          </a:blip>
          <a:stretch>
            <a:fillRect/>
          </a:stretch>
        </p:blipFill>
        <p:spPr>
          <a:xfrm>
            <a:off x="1047088" y="1034400"/>
            <a:ext cx="7049829" cy="3943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g17dea00f24d_0_603"/>
          <p:cNvSpPr txBox="1"/>
          <p:nvPr/>
        </p:nvSpPr>
        <p:spPr>
          <a:xfrm>
            <a:off x="719275" y="339275"/>
            <a:ext cx="705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3" name="Google Shape;83;g17dea00f24d_0_603"/>
          <p:cNvSpPr txBox="1"/>
          <p:nvPr/>
        </p:nvSpPr>
        <p:spPr>
          <a:xfrm>
            <a:off x="678550" y="298575"/>
            <a:ext cx="7613400" cy="5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400">
                <a:solidFill>
                  <a:schemeClr val="dk1"/>
                </a:solidFill>
                <a:latin typeface="Montserrat"/>
                <a:ea typeface="Montserrat"/>
                <a:cs typeface="Montserrat"/>
                <a:sym typeface="Montserrat"/>
              </a:rPr>
              <a:t>Data Summary</a:t>
            </a:r>
            <a:endParaRPr b="1" sz="24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24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p:txBody>
      </p:sp>
      <p:sp>
        <p:nvSpPr>
          <p:cNvPr id="84" name="Google Shape;84;g17dea00f24d_0_603"/>
          <p:cNvSpPr txBox="1"/>
          <p:nvPr/>
        </p:nvSpPr>
        <p:spPr>
          <a:xfrm>
            <a:off x="339275" y="814275"/>
            <a:ext cx="7952700" cy="42969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600"/>
              </a:spcBef>
              <a:spcAft>
                <a:spcPts val="0"/>
              </a:spcAft>
              <a:buClr>
                <a:schemeClr val="accent2"/>
              </a:buClr>
              <a:buSzPts val="1300"/>
              <a:buFont typeface="Montserrat SemiBold"/>
              <a:buAutoNum type="arabicPeriod"/>
            </a:pPr>
            <a:r>
              <a:rPr lang="en-GB" sz="1300">
                <a:solidFill>
                  <a:schemeClr val="accent2"/>
                </a:solidFill>
                <a:highlight>
                  <a:srgbClr val="FFFFFF"/>
                </a:highlight>
                <a:latin typeface="Montserrat SemiBold"/>
                <a:ea typeface="Montserrat SemiBold"/>
                <a:cs typeface="Montserrat SemiBold"/>
                <a:sym typeface="Montserrat SemiBold"/>
              </a:rPr>
              <a:t>id : It is Unique ID for the customer</a:t>
            </a:r>
            <a:endParaRPr sz="1300">
              <a:solidFill>
                <a:schemeClr val="accent2"/>
              </a:solidFill>
              <a:highlight>
                <a:srgbClr val="FFFFFF"/>
              </a:highlight>
              <a:latin typeface="Montserrat SemiBold"/>
              <a:ea typeface="Montserrat SemiBold"/>
              <a:cs typeface="Montserrat SemiBold"/>
              <a:sym typeface="Montserrat SemiBold"/>
            </a:endParaRPr>
          </a:p>
          <a:p>
            <a:pPr indent="-311150" lvl="0" marL="457200" rtl="0" algn="l">
              <a:lnSpc>
                <a:spcPct val="115000"/>
              </a:lnSpc>
              <a:spcBef>
                <a:spcPts val="0"/>
              </a:spcBef>
              <a:spcAft>
                <a:spcPts val="0"/>
              </a:spcAft>
              <a:buClr>
                <a:schemeClr val="accent2"/>
              </a:buClr>
              <a:buSzPts val="1300"/>
              <a:buFont typeface="Montserrat SemiBold"/>
              <a:buAutoNum type="arabicPeriod"/>
            </a:pPr>
            <a:r>
              <a:rPr lang="en-GB" sz="1300">
                <a:solidFill>
                  <a:schemeClr val="accent2"/>
                </a:solidFill>
                <a:highlight>
                  <a:srgbClr val="FFFFFF"/>
                </a:highlight>
                <a:latin typeface="Montserrat SemiBold"/>
                <a:ea typeface="Montserrat SemiBold"/>
                <a:cs typeface="Montserrat SemiBold"/>
                <a:sym typeface="Montserrat SemiBold"/>
              </a:rPr>
              <a:t>Gender : Gender of the customer i.e either male or female</a:t>
            </a:r>
            <a:endParaRPr sz="1300">
              <a:solidFill>
                <a:schemeClr val="accent2"/>
              </a:solidFill>
              <a:highlight>
                <a:srgbClr val="FFFFFF"/>
              </a:highlight>
              <a:latin typeface="Montserrat SemiBold"/>
              <a:ea typeface="Montserrat SemiBold"/>
              <a:cs typeface="Montserrat SemiBold"/>
              <a:sym typeface="Montserrat SemiBold"/>
            </a:endParaRPr>
          </a:p>
          <a:p>
            <a:pPr indent="-311150" lvl="0" marL="457200" rtl="0" algn="l">
              <a:lnSpc>
                <a:spcPct val="115000"/>
              </a:lnSpc>
              <a:spcBef>
                <a:spcPts val="0"/>
              </a:spcBef>
              <a:spcAft>
                <a:spcPts val="0"/>
              </a:spcAft>
              <a:buClr>
                <a:schemeClr val="accent2"/>
              </a:buClr>
              <a:buSzPts val="1300"/>
              <a:buFont typeface="Montserrat SemiBold"/>
              <a:buAutoNum type="arabicPeriod"/>
            </a:pPr>
            <a:r>
              <a:rPr lang="en-GB" sz="1300">
                <a:solidFill>
                  <a:schemeClr val="accent2"/>
                </a:solidFill>
                <a:highlight>
                  <a:srgbClr val="FFFFFF"/>
                </a:highlight>
                <a:latin typeface="Montserrat SemiBold"/>
                <a:ea typeface="Montserrat SemiBold"/>
                <a:cs typeface="Montserrat SemiBold"/>
                <a:sym typeface="Montserrat SemiBold"/>
              </a:rPr>
              <a:t>Age : Age of the customer</a:t>
            </a:r>
            <a:endParaRPr sz="1300">
              <a:solidFill>
                <a:schemeClr val="accent2"/>
              </a:solidFill>
              <a:highlight>
                <a:srgbClr val="FFFFFF"/>
              </a:highlight>
              <a:latin typeface="Montserrat SemiBold"/>
              <a:ea typeface="Montserrat SemiBold"/>
              <a:cs typeface="Montserrat SemiBold"/>
              <a:sym typeface="Montserrat SemiBold"/>
            </a:endParaRPr>
          </a:p>
          <a:p>
            <a:pPr indent="-311150" lvl="0" marL="457200" rtl="0" algn="l">
              <a:lnSpc>
                <a:spcPct val="115000"/>
              </a:lnSpc>
              <a:spcBef>
                <a:spcPts val="0"/>
              </a:spcBef>
              <a:spcAft>
                <a:spcPts val="0"/>
              </a:spcAft>
              <a:buClr>
                <a:schemeClr val="accent2"/>
              </a:buClr>
              <a:buSzPts val="1300"/>
              <a:buFont typeface="Montserrat SemiBold"/>
              <a:buAutoNum type="arabicPeriod"/>
            </a:pPr>
            <a:r>
              <a:rPr lang="en-GB" sz="1300">
                <a:solidFill>
                  <a:schemeClr val="accent2"/>
                </a:solidFill>
                <a:highlight>
                  <a:srgbClr val="FFFFFF"/>
                </a:highlight>
                <a:latin typeface="Montserrat SemiBold"/>
                <a:ea typeface="Montserrat SemiBold"/>
                <a:cs typeface="Montserrat SemiBold"/>
                <a:sym typeface="Montserrat SemiBold"/>
              </a:rPr>
              <a:t>Driving_License : If it is 0, then customer does not have, If it is 1,the customer already has DL</a:t>
            </a:r>
            <a:endParaRPr sz="1300">
              <a:solidFill>
                <a:schemeClr val="accent2"/>
              </a:solidFill>
              <a:highlight>
                <a:srgbClr val="FFFFFF"/>
              </a:highlight>
              <a:latin typeface="Montserrat SemiBold"/>
              <a:ea typeface="Montserrat SemiBold"/>
              <a:cs typeface="Montserrat SemiBold"/>
              <a:sym typeface="Montserrat SemiBold"/>
            </a:endParaRPr>
          </a:p>
          <a:p>
            <a:pPr indent="-311150" lvl="0" marL="457200" rtl="0" algn="l">
              <a:lnSpc>
                <a:spcPct val="115000"/>
              </a:lnSpc>
              <a:spcBef>
                <a:spcPts val="0"/>
              </a:spcBef>
              <a:spcAft>
                <a:spcPts val="0"/>
              </a:spcAft>
              <a:buClr>
                <a:schemeClr val="accent2"/>
              </a:buClr>
              <a:buSzPts val="1300"/>
              <a:buFont typeface="Montserrat SemiBold"/>
              <a:buAutoNum type="arabicPeriod"/>
            </a:pPr>
            <a:r>
              <a:rPr lang="en-GB" sz="1300">
                <a:solidFill>
                  <a:schemeClr val="accent2"/>
                </a:solidFill>
                <a:highlight>
                  <a:srgbClr val="FFFFFF"/>
                </a:highlight>
                <a:latin typeface="Montserrat SemiBold"/>
                <a:ea typeface="Montserrat SemiBold"/>
                <a:cs typeface="Montserrat SemiBold"/>
                <a:sym typeface="Montserrat SemiBold"/>
              </a:rPr>
              <a:t>Region_Code : It is unique code for the region of the customer</a:t>
            </a:r>
            <a:endParaRPr sz="1300">
              <a:solidFill>
                <a:schemeClr val="accent2"/>
              </a:solidFill>
              <a:highlight>
                <a:srgbClr val="FFFFFF"/>
              </a:highlight>
              <a:latin typeface="Montserrat SemiBold"/>
              <a:ea typeface="Montserrat SemiBold"/>
              <a:cs typeface="Montserrat SemiBold"/>
              <a:sym typeface="Montserrat SemiBold"/>
            </a:endParaRPr>
          </a:p>
          <a:p>
            <a:pPr indent="-311150" lvl="0" marL="457200" rtl="0" algn="l">
              <a:lnSpc>
                <a:spcPct val="115000"/>
              </a:lnSpc>
              <a:spcBef>
                <a:spcPts val="0"/>
              </a:spcBef>
              <a:spcAft>
                <a:spcPts val="0"/>
              </a:spcAft>
              <a:buClr>
                <a:schemeClr val="accent2"/>
              </a:buClr>
              <a:buSzPts val="1300"/>
              <a:buFont typeface="Montserrat SemiBold"/>
              <a:buAutoNum type="arabicPeriod"/>
            </a:pPr>
            <a:r>
              <a:rPr lang="en-GB" sz="1300">
                <a:solidFill>
                  <a:schemeClr val="accent2"/>
                </a:solidFill>
                <a:highlight>
                  <a:srgbClr val="FFFFFF"/>
                </a:highlight>
                <a:latin typeface="Montserrat SemiBold"/>
                <a:ea typeface="Montserrat SemiBold"/>
                <a:cs typeface="Montserrat SemiBold"/>
                <a:sym typeface="Montserrat SemiBold"/>
              </a:rPr>
              <a:t>Previously_Insured : It tell whether customer was previously insured or not ,If 1, then customer already has Vehicle Insurance. If 0,then Customer doesn't have Vehicle Insurance</a:t>
            </a:r>
            <a:endParaRPr sz="1300">
              <a:solidFill>
                <a:schemeClr val="accent2"/>
              </a:solidFill>
              <a:highlight>
                <a:srgbClr val="FFFFFF"/>
              </a:highlight>
              <a:latin typeface="Montserrat SemiBold"/>
              <a:ea typeface="Montserrat SemiBold"/>
              <a:cs typeface="Montserrat SemiBold"/>
              <a:sym typeface="Montserrat SemiBold"/>
            </a:endParaRPr>
          </a:p>
          <a:p>
            <a:pPr indent="-311150" lvl="0" marL="457200" rtl="0" algn="l">
              <a:lnSpc>
                <a:spcPct val="115000"/>
              </a:lnSpc>
              <a:spcBef>
                <a:spcPts val="0"/>
              </a:spcBef>
              <a:spcAft>
                <a:spcPts val="0"/>
              </a:spcAft>
              <a:buClr>
                <a:schemeClr val="accent2"/>
              </a:buClr>
              <a:buSzPts val="1300"/>
              <a:buFont typeface="Montserrat SemiBold"/>
              <a:buAutoNum type="arabicPeriod"/>
            </a:pPr>
            <a:r>
              <a:rPr lang="en-GB" sz="1300">
                <a:solidFill>
                  <a:schemeClr val="accent2"/>
                </a:solidFill>
                <a:highlight>
                  <a:srgbClr val="FFFFFF"/>
                </a:highlight>
                <a:latin typeface="Montserrat SemiBold"/>
                <a:ea typeface="Montserrat SemiBold"/>
                <a:cs typeface="Montserrat SemiBold"/>
                <a:sym typeface="Montserrat SemiBold"/>
              </a:rPr>
              <a:t>Vehicle_Age : This feature contains</a:t>
            </a:r>
            <a:r>
              <a:rPr lang="en-GB" sz="1300">
                <a:solidFill>
                  <a:schemeClr val="accent2"/>
                </a:solidFill>
                <a:highlight>
                  <a:srgbClr val="FFFFFF"/>
                </a:highlight>
                <a:latin typeface="Montserrat SemiBold"/>
                <a:ea typeface="Montserrat SemiBold"/>
                <a:cs typeface="Montserrat SemiBold"/>
                <a:sym typeface="Montserrat SemiBold"/>
              </a:rPr>
              <a:t> value of age of the Vehicle</a:t>
            </a:r>
            <a:endParaRPr sz="1300">
              <a:solidFill>
                <a:schemeClr val="accent2"/>
              </a:solidFill>
              <a:highlight>
                <a:srgbClr val="FFFFFF"/>
              </a:highlight>
              <a:latin typeface="Montserrat SemiBold"/>
              <a:ea typeface="Montserrat SemiBold"/>
              <a:cs typeface="Montserrat SemiBold"/>
              <a:sym typeface="Montserrat SemiBold"/>
            </a:endParaRPr>
          </a:p>
          <a:p>
            <a:pPr indent="-311150" lvl="0" marL="457200" rtl="0" algn="l">
              <a:lnSpc>
                <a:spcPct val="115000"/>
              </a:lnSpc>
              <a:spcBef>
                <a:spcPts val="0"/>
              </a:spcBef>
              <a:spcAft>
                <a:spcPts val="0"/>
              </a:spcAft>
              <a:buClr>
                <a:schemeClr val="accent2"/>
              </a:buClr>
              <a:buSzPts val="1300"/>
              <a:buFont typeface="Montserrat SemiBold"/>
              <a:buAutoNum type="arabicPeriod"/>
            </a:pPr>
            <a:r>
              <a:rPr lang="en-GB" sz="1300">
                <a:solidFill>
                  <a:schemeClr val="accent2"/>
                </a:solidFill>
                <a:highlight>
                  <a:srgbClr val="FFFFFF"/>
                </a:highlight>
                <a:latin typeface="Montserrat SemiBold"/>
                <a:ea typeface="Montserrat SemiBold"/>
                <a:cs typeface="Montserrat SemiBold"/>
                <a:sym typeface="Montserrat SemiBold"/>
              </a:rPr>
              <a:t>Vehicle_Damage :If value is 1,then  c</a:t>
            </a:r>
            <a:r>
              <a:rPr lang="en-GB" sz="1300">
                <a:solidFill>
                  <a:schemeClr val="accent2"/>
                </a:solidFill>
                <a:highlight>
                  <a:srgbClr val="FFFFFF"/>
                </a:highlight>
                <a:latin typeface="Montserrat SemiBold"/>
                <a:ea typeface="Montserrat SemiBold"/>
                <a:cs typeface="Montserrat SemiBold"/>
                <a:sym typeface="Montserrat SemiBold"/>
              </a:rPr>
              <a:t>ustomer got his/her vehicle damaged in the past.If value is 0, then customer didn't get his/her vehicle damaged in the past.</a:t>
            </a:r>
            <a:endParaRPr sz="1300">
              <a:solidFill>
                <a:schemeClr val="accent2"/>
              </a:solidFill>
              <a:highlight>
                <a:srgbClr val="FFFFFF"/>
              </a:highlight>
              <a:latin typeface="Montserrat SemiBold"/>
              <a:ea typeface="Montserrat SemiBold"/>
              <a:cs typeface="Montserrat SemiBold"/>
              <a:sym typeface="Montserrat SemiBold"/>
            </a:endParaRPr>
          </a:p>
          <a:p>
            <a:pPr indent="-311150" lvl="0" marL="457200" rtl="0" algn="l">
              <a:lnSpc>
                <a:spcPct val="115000"/>
              </a:lnSpc>
              <a:spcBef>
                <a:spcPts val="0"/>
              </a:spcBef>
              <a:spcAft>
                <a:spcPts val="0"/>
              </a:spcAft>
              <a:buClr>
                <a:schemeClr val="accent2"/>
              </a:buClr>
              <a:buSzPts val="1300"/>
              <a:buFont typeface="Montserrat SemiBold"/>
              <a:buAutoNum type="arabicPeriod"/>
            </a:pPr>
            <a:r>
              <a:rPr lang="en-GB" sz="1300">
                <a:solidFill>
                  <a:schemeClr val="accent2"/>
                </a:solidFill>
                <a:highlight>
                  <a:srgbClr val="FFFFFF"/>
                </a:highlight>
                <a:latin typeface="Montserrat SemiBold"/>
                <a:ea typeface="Montserrat SemiBold"/>
                <a:cs typeface="Montserrat SemiBold"/>
                <a:sym typeface="Montserrat SemiBold"/>
              </a:rPr>
              <a:t>Annual_Premium : The amount customer needs to pay as premium in the year</a:t>
            </a:r>
            <a:endParaRPr sz="1300">
              <a:solidFill>
                <a:schemeClr val="accent2"/>
              </a:solidFill>
              <a:highlight>
                <a:srgbClr val="FFFFFF"/>
              </a:highlight>
              <a:latin typeface="Montserrat SemiBold"/>
              <a:ea typeface="Montserrat SemiBold"/>
              <a:cs typeface="Montserrat SemiBold"/>
              <a:sym typeface="Montserrat SemiBold"/>
            </a:endParaRPr>
          </a:p>
          <a:p>
            <a:pPr indent="-311150" lvl="0" marL="457200" rtl="0" algn="l">
              <a:lnSpc>
                <a:spcPct val="115000"/>
              </a:lnSpc>
              <a:spcBef>
                <a:spcPts val="0"/>
              </a:spcBef>
              <a:spcAft>
                <a:spcPts val="0"/>
              </a:spcAft>
              <a:buClr>
                <a:schemeClr val="accent2"/>
              </a:buClr>
              <a:buSzPts val="1300"/>
              <a:buFont typeface="Montserrat SemiBold"/>
              <a:buAutoNum type="arabicPeriod"/>
            </a:pPr>
            <a:r>
              <a:rPr lang="en-GB" sz="1300">
                <a:solidFill>
                  <a:schemeClr val="accent2"/>
                </a:solidFill>
                <a:highlight>
                  <a:srgbClr val="FFFFFF"/>
                </a:highlight>
                <a:latin typeface="Montserrat SemiBold"/>
                <a:ea typeface="Montserrat SemiBold"/>
                <a:cs typeface="Montserrat SemiBold"/>
                <a:sym typeface="Montserrat SemiBold"/>
              </a:rPr>
              <a:t>PolicySalesChannel : Anonymized Code for the channel of outreaching to the customer ie. Different Agents, Over Mail, Over Phone, In Person, etc.</a:t>
            </a:r>
            <a:endParaRPr sz="1300">
              <a:solidFill>
                <a:schemeClr val="accent2"/>
              </a:solidFill>
              <a:highlight>
                <a:srgbClr val="FFFFFF"/>
              </a:highlight>
              <a:latin typeface="Montserrat SemiBold"/>
              <a:ea typeface="Montserrat SemiBold"/>
              <a:cs typeface="Montserrat SemiBold"/>
              <a:sym typeface="Montserrat SemiBold"/>
            </a:endParaRPr>
          </a:p>
          <a:p>
            <a:pPr indent="-311150" lvl="0" marL="457200" rtl="0" algn="l">
              <a:lnSpc>
                <a:spcPct val="115000"/>
              </a:lnSpc>
              <a:spcBef>
                <a:spcPts val="0"/>
              </a:spcBef>
              <a:spcAft>
                <a:spcPts val="0"/>
              </a:spcAft>
              <a:buClr>
                <a:schemeClr val="accent2"/>
              </a:buClr>
              <a:buSzPts val="1300"/>
              <a:buFont typeface="Montserrat SemiBold"/>
              <a:buAutoNum type="arabicPeriod"/>
            </a:pPr>
            <a:r>
              <a:rPr lang="en-GB" sz="1300">
                <a:solidFill>
                  <a:schemeClr val="accent2"/>
                </a:solidFill>
                <a:highlight>
                  <a:srgbClr val="FFFFFF"/>
                </a:highlight>
                <a:latin typeface="Montserrat SemiBold"/>
                <a:ea typeface="Montserrat SemiBold"/>
                <a:cs typeface="Montserrat SemiBold"/>
                <a:sym typeface="Montserrat SemiBold"/>
              </a:rPr>
              <a:t>Vintage :It is Number of Days, Customer has been associated with the company</a:t>
            </a:r>
            <a:endParaRPr sz="1300">
              <a:solidFill>
                <a:schemeClr val="accent2"/>
              </a:solidFill>
              <a:highlight>
                <a:srgbClr val="FFFFFF"/>
              </a:highlight>
              <a:latin typeface="Montserrat SemiBold"/>
              <a:ea typeface="Montserrat SemiBold"/>
              <a:cs typeface="Montserrat SemiBold"/>
              <a:sym typeface="Montserrat SemiBold"/>
            </a:endParaRPr>
          </a:p>
          <a:p>
            <a:pPr indent="-311150" lvl="0" marL="457200" rtl="0" algn="l">
              <a:lnSpc>
                <a:spcPct val="115000"/>
              </a:lnSpc>
              <a:spcBef>
                <a:spcPts val="0"/>
              </a:spcBef>
              <a:spcAft>
                <a:spcPts val="0"/>
              </a:spcAft>
              <a:buClr>
                <a:schemeClr val="accent2"/>
              </a:buClr>
              <a:buSzPts val="1300"/>
              <a:buFont typeface="Montserrat SemiBold"/>
              <a:buAutoNum type="arabicPeriod"/>
            </a:pPr>
            <a:r>
              <a:rPr lang="en-GB" sz="1300">
                <a:solidFill>
                  <a:schemeClr val="accent2"/>
                </a:solidFill>
                <a:highlight>
                  <a:srgbClr val="FFFFFF"/>
                </a:highlight>
                <a:latin typeface="Montserrat SemiBold"/>
                <a:ea typeface="Montserrat SemiBold"/>
                <a:cs typeface="Montserrat SemiBold"/>
                <a:sym typeface="Montserrat SemiBold"/>
              </a:rPr>
              <a:t>Response : If value is 1, then customer is interested.If 1, then customer is not interested</a:t>
            </a:r>
            <a:endParaRPr sz="1300">
              <a:latin typeface="Montserrat SemiBold"/>
              <a:ea typeface="Montserrat SemiBold"/>
              <a:cs typeface="Montserrat SemiBold"/>
              <a:sym typeface="Montserrat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17dea00f24d_0_611"/>
          <p:cNvSpPr txBox="1"/>
          <p:nvPr/>
        </p:nvSpPr>
        <p:spPr>
          <a:xfrm>
            <a:off x="719275" y="339275"/>
            <a:ext cx="705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0" name="Google Shape;90;g17dea00f24d_0_611"/>
          <p:cNvSpPr txBox="1"/>
          <p:nvPr/>
        </p:nvSpPr>
        <p:spPr>
          <a:xfrm>
            <a:off x="678550" y="298575"/>
            <a:ext cx="7613400" cy="5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400">
                <a:solidFill>
                  <a:schemeClr val="dk1"/>
                </a:solidFill>
                <a:latin typeface="Montserrat"/>
                <a:ea typeface="Montserrat"/>
                <a:cs typeface="Montserrat"/>
                <a:sym typeface="Montserrat"/>
              </a:rPr>
              <a:t>Dependent feature analysis</a:t>
            </a:r>
            <a:endParaRPr b="1" sz="24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24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p:txBody>
      </p:sp>
      <p:sp>
        <p:nvSpPr>
          <p:cNvPr id="91" name="Google Shape;91;g17dea00f24d_0_611"/>
          <p:cNvSpPr txBox="1"/>
          <p:nvPr/>
        </p:nvSpPr>
        <p:spPr>
          <a:xfrm>
            <a:off x="339275" y="814275"/>
            <a:ext cx="5252100" cy="3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n-GB" sz="1300">
                <a:solidFill>
                  <a:schemeClr val="lt1"/>
                </a:solidFill>
                <a:highlight>
                  <a:srgbClr val="FFFFFF"/>
                </a:highlight>
                <a:latin typeface="Montserrat SemiBold"/>
                <a:ea typeface="Montserrat SemiBold"/>
                <a:cs typeface="Montserrat SemiBold"/>
                <a:sym typeface="Montserrat SemiBold"/>
              </a:rPr>
              <a:t>In this dataset out dependent feature is</a:t>
            </a:r>
            <a:r>
              <a:rPr lang="en-GB" sz="1300">
                <a:solidFill>
                  <a:schemeClr val="accent2"/>
                </a:solidFill>
                <a:highlight>
                  <a:srgbClr val="FFFFFF"/>
                </a:highlight>
                <a:latin typeface="Montserrat SemiBold"/>
                <a:ea typeface="Montserrat SemiBold"/>
                <a:cs typeface="Montserrat SemiBold"/>
                <a:sym typeface="Montserrat SemiBold"/>
              </a:rPr>
              <a:t> : </a:t>
            </a:r>
            <a:r>
              <a:rPr b="1" lang="en-GB" sz="1300">
                <a:solidFill>
                  <a:schemeClr val="accent2"/>
                </a:solidFill>
                <a:highlight>
                  <a:srgbClr val="FFFFFF"/>
                </a:highlight>
                <a:latin typeface="Montserrat"/>
                <a:ea typeface="Montserrat"/>
                <a:cs typeface="Montserrat"/>
                <a:sym typeface="Montserrat"/>
              </a:rPr>
              <a:t>Response</a:t>
            </a:r>
            <a:r>
              <a:rPr lang="en-GB">
                <a:solidFill>
                  <a:schemeClr val="accent2"/>
                </a:solidFill>
                <a:highlight>
                  <a:srgbClr val="FFFFFF"/>
                </a:highlight>
                <a:latin typeface="Montserrat SemiBold"/>
                <a:ea typeface="Montserrat SemiBold"/>
                <a:cs typeface="Montserrat SemiBold"/>
                <a:sym typeface="Montserrat SemiBold"/>
              </a:rPr>
              <a:t> </a:t>
            </a:r>
            <a:endParaRPr>
              <a:solidFill>
                <a:schemeClr val="accent2"/>
              </a:solidFill>
              <a:highlight>
                <a:srgbClr val="FFFFFF"/>
              </a:highlight>
              <a:latin typeface="Montserrat SemiBold"/>
              <a:ea typeface="Montserrat SemiBold"/>
              <a:cs typeface="Montserrat SemiBold"/>
              <a:sym typeface="Montserrat SemiBold"/>
            </a:endParaRPr>
          </a:p>
          <a:p>
            <a:pPr indent="0" lvl="0" marL="0" rtl="0" algn="l">
              <a:lnSpc>
                <a:spcPct val="115000"/>
              </a:lnSpc>
              <a:spcBef>
                <a:spcPts val="1200"/>
              </a:spcBef>
              <a:spcAft>
                <a:spcPts val="0"/>
              </a:spcAft>
              <a:buNone/>
            </a:pPr>
            <a:r>
              <a:rPr lang="en-GB">
                <a:solidFill>
                  <a:schemeClr val="accent2"/>
                </a:solidFill>
                <a:highlight>
                  <a:srgbClr val="FFFFFF"/>
                </a:highlight>
                <a:latin typeface="Montserrat SemiBold"/>
                <a:ea typeface="Montserrat SemiBold"/>
                <a:cs typeface="Montserrat SemiBold"/>
                <a:sym typeface="Montserrat SemiBold"/>
              </a:rPr>
              <a:t>It is a </a:t>
            </a:r>
            <a:r>
              <a:rPr lang="en-GB">
                <a:solidFill>
                  <a:schemeClr val="accent2"/>
                </a:solidFill>
                <a:highlight>
                  <a:srgbClr val="FFFFFF"/>
                </a:highlight>
                <a:latin typeface="Montserrat SemiBold"/>
                <a:ea typeface="Montserrat SemiBold"/>
                <a:cs typeface="Montserrat SemiBold"/>
                <a:sym typeface="Montserrat SemiBold"/>
              </a:rPr>
              <a:t>binary feature that contain two values:</a:t>
            </a:r>
            <a:endParaRPr>
              <a:solidFill>
                <a:schemeClr val="accent2"/>
              </a:solidFill>
              <a:highlight>
                <a:srgbClr val="FFFFFF"/>
              </a:highlight>
              <a:latin typeface="Montserrat SemiBold"/>
              <a:ea typeface="Montserrat SemiBold"/>
              <a:cs typeface="Montserrat SemiBold"/>
              <a:sym typeface="Montserrat SemiBold"/>
            </a:endParaRPr>
          </a:p>
          <a:p>
            <a:pPr indent="-317500" lvl="0" marL="457200" rtl="0" algn="l">
              <a:lnSpc>
                <a:spcPct val="115000"/>
              </a:lnSpc>
              <a:spcBef>
                <a:spcPts val="1200"/>
              </a:spcBef>
              <a:spcAft>
                <a:spcPts val="0"/>
              </a:spcAft>
              <a:buClr>
                <a:schemeClr val="accent2"/>
              </a:buClr>
              <a:buSzPts val="1400"/>
              <a:buFont typeface="Montserrat SemiBold"/>
              <a:buChar char="●"/>
            </a:pPr>
            <a:r>
              <a:rPr lang="en-GB">
                <a:solidFill>
                  <a:schemeClr val="accent2"/>
                </a:solidFill>
                <a:highlight>
                  <a:srgbClr val="FFFFFF"/>
                </a:highlight>
                <a:latin typeface="Montserrat SemiBold"/>
                <a:ea typeface="Montserrat SemiBold"/>
                <a:cs typeface="Montserrat SemiBold"/>
                <a:sym typeface="Montserrat SemiBold"/>
              </a:rPr>
              <a:t> 1 , if policyholder(customer) is interested</a:t>
            </a:r>
            <a:endParaRPr>
              <a:solidFill>
                <a:schemeClr val="accent2"/>
              </a:solidFill>
              <a:highlight>
                <a:srgbClr val="FFFFFF"/>
              </a:highlight>
              <a:latin typeface="Montserrat SemiBold"/>
              <a:ea typeface="Montserrat SemiBold"/>
              <a:cs typeface="Montserrat SemiBold"/>
              <a:sym typeface="Montserrat SemiBold"/>
            </a:endParaRPr>
          </a:p>
          <a:p>
            <a:pPr indent="-317500" lvl="0" marL="457200" rtl="0" algn="l">
              <a:lnSpc>
                <a:spcPct val="115000"/>
              </a:lnSpc>
              <a:spcBef>
                <a:spcPts val="0"/>
              </a:spcBef>
              <a:spcAft>
                <a:spcPts val="0"/>
              </a:spcAft>
              <a:buClr>
                <a:schemeClr val="accent2"/>
              </a:buClr>
              <a:buSzPts val="1400"/>
              <a:buFont typeface="Montserrat SemiBold"/>
              <a:buChar char="●"/>
            </a:pPr>
            <a:r>
              <a:rPr lang="en-GB">
                <a:solidFill>
                  <a:schemeClr val="accent2"/>
                </a:solidFill>
                <a:highlight>
                  <a:srgbClr val="FFFFFF"/>
                </a:highlight>
                <a:latin typeface="Montserrat SemiBold"/>
                <a:ea typeface="Montserrat SemiBold"/>
                <a:cs typeface="Montserrat SemiBold"/>
                <a:sym typeface="Montserrat SemiBold"/>
              </a:rPr>
              <a:t>0, if policyholder(customer) is not interested in buying policy based on his/her previous purchase of health insurance</a:t>
            </a:r>
            <a:endParaRPr>
              <a:solidFill>
                <a:schemeClr val="accent2"/>
              </a:solidFill>
              <a:highlight>
                <a:srgbClr val="FFFFFF"/>
              </a:highlight>
              <a:latin typeface="Montserrat SemiBold"/>
              <a:ea typeface="Montserrat SemiBold"/>
              <a:cs typeface="Montserrat SemiBold"/>
              <a:sym typeface="Montserrat SemiBold"/>
            </a:endParaRPr>
          </a:p>
          <a:p>
            <a:pPr indent="0" lvl="0" marL="0" rtl="0" algn="l">
              <a:lnSpc>
                <a:spcPct val="115000"/>
              </a:lnSpc>
              <a:spcBef>
                <a:spcPts val="1200"/>
              </a:spcBef>
              <a:spcAft>
                <a:spcPts val="0"/>
              </a:spcAft>
              <a:buNone/>
            </a:pPr>
            <a:r>
              <a:rPr lang="en-GB">
                <a:solidFill>
                  <a:schemeClr val="accent2"/>
                </a:solidFill>
                <a:highlight>
                  <a:srgbClr val="FFFFFF"/>
                </a:highlight>
                <a:latin typeface="Montserrat SemiBold"/>
                <a:ea typeface="Montserrat SemiBold"/>
                <a:cs typeface="Montserrat SemiBold"/>
                <a:sym typeface="Montserrat SemiBold"/>
              </a:rPr>
              <a:t>Following are observation related to dependent variable:</a:t>
            </a:r>
            <a:endParaRPr>
              <a:solidFill>
                <a:schemeClr val="accent2"/>
              </a:solidFill>
              <a:highlight>
                <a:srgbClr val="FFFFFF"/>
              </a:highlight>
              <a:latin typeface="Montserrat SemiBold"/>
              <a:ea typeface="Montserrat SemiBold"/>
              <a:cs typeface="Montserrat SemiBold"/>
              <a:sym typeface="Montserrat SemiBold"/>
            </a:endParaRPr>
          </a:p>
          <a:p>
            <a:pPr indent="-317500" lvl="0" marL="457200" rtl="0" algn="l">
              <a:lnSpc>
                <a:spcPct val="115000"/>
              </a:lnSpc>
              <a:spcBef>
                <a:spcPts val="1200"/>
              </a:spcBef>
              <a:spcAft>
                <a:spcPts val="0"/>
              </a:spcAft>
              <a:buClr>
                <a:schemeClr val="accent2"/>
              </a:buClr>
              <a:buSzPts val="1400"/>
              <a:buFont typeface="Montserrat SemiBold"/>
              <a:buAutoNum type="arabicPeriod"/>
            </a:pPr>
            <a:r>
              <a:rPr lang="en-GB">
                <a:solidFill>
                  <a:schemeClr val="accent2"/>
                </a:solidFill>
                <a:highlight>
                  <a:srgbClr val="FFFFFF"/>
                </a:highlight>
                <a:latin typeface="Montserrat SemiBold"/>
                <a:ea typeface="Montserrat SemiBold"/>
                <a:cs typeface="Montserrat SemiBold"/>
                <a:sym typeface="Montserrat SemiBold"/>
              </a:rPr>
              <a:t>It is heavily imbalanced</a:t>
            </a:r>
            <a:endParaRPr>
              <a:solidFill>
                <a:schemeClr val="accent2"/>
              </a:solidFill>
              <a:highlight>
                <a:srgbClr val="FFFFFF"/>
              </a:highlight>
              <a:latin typeface="Montserrat SemiBold"/>
              <a:ea typeface="Montserrat SemiBold"/>
              <a:cs typeface="Montserrat SemiBold"/>
              <a:sym typeface="Montserrat SemiBold"/>
            </a:endParaRPr>
          </a:p>
          <a:p>
            <a:pPr indent="-317500" lvl="0" marL="457200" rtl="0" algn="l">
              <a:lnSpc>
                <a:spcPct val="115000"/>
              </a:lnSpc>
              <a:spcBef>
                <a:spcPts val="0"/>
              </a:spcBef>
              <a:spcAft>
                <a:spcPts val="0"/>
              </a:spcAft>
              <a:buClr>
                <a:schemeClr val="accent2"/>
              </a:buClr>
              <a:buSzPts val="1400"/>
              <a:buFont typeface="Montserrat SemiBold"/>
              <a:buAutoNum type="arabicPeriod"/>
            </a:pPr>
            <a:r>
              <a:rPr lang="en-GB">
                <a:solidFill>
                  <a:schemeClr val="accent2"/>
                </a:solidFill>
                <a:highlight>
                  <a:srgbClr val="FFFFFF"/>
                </a:highlight>
                <a:latin typeface="Montserrat SemiBold"/>
                <a:ea typeface="Montserrat SemiBold"/>
                <a:cs typeface="Montserrat SemiBold"/>
                <a:sym typeface="Montserrat SemiBold"/>
              </a:rPr>
              <a:t>It is categorical and binary in nature</a:t>
            </a:r>
            <a:endParaRPr>
              <a:solidFill>
                <a:schemeClr val="accent2"/>
              </a:solidFill>
              <a:highlight>
                <a:srgbClr val="FFFFFF"/>
              </a:highlight>
              <a:latin typeface="Montserrat SemiBold"/>
              <a:ea typeface="Montserrat SemiBold"/>
              <a:cs typeface="Montserrat SemiBold"/>
              <a:sym typeface="Montserrat SemiBold"/>
            </a:endParaRPr>
          </a:p>
          <a:p>
            <a:pPr indent="0" lvl="0" marL="457200" rtl="0" algn="l">
              <a:lnSpc>
                <a:spcPct val="115000"/>
              </a:lnSpc>
              <a:spcBef>
                <a:spcPts val="1200"/>
              </a:spcBef>
              <a:spcAft>
                <a:spcPts val="1200"/>
              </a:spcAft>
              <a:buNone/>
            </a:pPr>
            <a:r>
              <a:t/>
            </a:r>
            <a:endParaRPr>
              <a:solidFill>
                <a:schemeClr val="accent2"/>
              </a:solidFill>
              <a:highlight>
                <a:srgbClr val="FFFFFF"/>
              </a:highlight>
              <a:latin typeface="Montserrat SemiBold"/>
              <a:ea typeface="Montserrat SemiBold"/>
              <a:cs typeface="Montserrat SemiBold"/>
              <a:sym typeface="Montserrat SemiBold"/>
            </a:endParaRPr>
          </a:p>
        </p:txBody>
      </p:sp>
      <p:pic>
        <p:nvPicPr>
          <p:cNvPr id="92" name="Google Shape;92;g17dea00f24d_0_611"/>
          <p:cNvPicPr preferRelativeResize="0"/>
          <p:nvPr/>
        </p:nvPicPr>
        <p:blipFill>
          <a:blip r:embed="rId3">
            <a:alphaModFix/>
          </a:blip>
          <a:stretch>
            <a:fillRect/>
          </a:stretch>
        </p:blipFill>
        <p:spPr>
          <a:xfrm>
            <a:off x="5716650" y="1053263"/>
            <a:ext cx="3247825" cy="1742412"/>
          </a:xfrm>
          <a:prstGeom prst="rect">
            <a:avLst/>
          </a:prstGeom>
          <a:noFill/>
          <a:ln>
            <a:noFill/>
          </a:ln>
        </p:spPr>
      </p:pic>
      <p:pic>
        <p:nvPicPr>
          <p:cNvPr id="93" name="Google Shape;93;g17dea00f24d_0_611"/>
          <p:cNvPicPr preferRelativeResize="0"/>
          <p:nvPr/>
        </p:nvPicPr>
        <p:blipFill>
          <a:blip r:embed="rId4">
            <a:alphaModFix/>
          </a:blip>
          <a:stretch>
            <a:fillRect/>
          </a:stretch>
        </p:blipFill>
        <p:spPr>
          <a:xfrm>
            <a:off x="5740100" y="3192350"/>
            <a:ext cx="3200924" cy="1951150"/>
          </a:xfrm>
          <a:prstGeom prst="rect">
            <a:avLst/>
          </a:prstGeom>
          <a:noFill/>
          <a:ln>
            <a:noFill/>
          </a:ln>
        </p:spPr>
      </p:pic>
      <p:sp>
        <p:nvSpPr>
          <p:cNvPr id="94" name="Google Shape;94;g17dea00f24d_0_611"/>
          <p:cNvSpPr txBox="1"/>
          <p:nvPr/>
        </p:nvSpPr>
        <p:spPr>
          <a:xfrm>
            <a:off x="5696900" y="746425"/>
            <a:ext cx="324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t>Distribution plot of Response feature</a:t>
            </a:r>
            <a:endParaRPr/>
          </a:p>
        </p:txBody>
      </p:sp>
      <p:sp>
        <p:nvSpPr>
          <p:cNvPr id="95" name="Google Shape;95;g17dea00f24d_0_611"/>
          <p:cNvSpPr txBox="1"/>
          <p:nvPr/>
        </p:nvSpPr>
        <p:spPr>
          <a:xfrm>
            <a:off x="5716663" y="2795675"/>
            <a:ext cx="324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t>Distribution plot of Response feature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17dea00f24d_0_622"/>
          <p:cNvSpPr txBox="1"/>
          <p:nvPr/>
        </p:nvSpPr>
        <p:spPr>
          <a:xfrm>
            <a:off x="719275" y="339275"/>
            <a:ext cx="705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1" name="Google Shape;101;g17dea00f24d_0_622"/>
          <p:cNvSpPr txBox="1"/>
          <p:nvPr/>
        </p:nvSpPr>
        <p:spPr>
          <a:xfrm>
            <a:off x="678550" y="298575"/>
            <a:ext cx="7613400" cy="5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400">
                <a:solidFill>
                  <a:schemeClr val="dk1"/>
                </a:solidFill>
                <a:latin typeface="Montserrat"/>
                <a:ea typeface="Montserrat"/>
                <a:cs typeface="Montserrat"/>
                <a:sym typeface="Montserrat"/>
              </a:rPr>
              <a:t>EDA : Univariate Analysis Findings</a:t>
            </a:r>
            <a:endParaRPr b="1" sz="24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24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p:txBody>
      </p:sp>
      <p:sp>
        <p:nvSpPr>
          <p:cNvPr id="102" name="Google Shape;102;g17dea00f24d_0_622"/>
          <p:cNvSpPr txBox="1"/>
          <p:nvPr/>
        </p:nvSpPr>
        <p:spPr>
          <a:xfrm>
            <a:off x="339275" y="814275"/>
            <a:ext cx="5252100" cy="434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n-GB" sz="1500">
                <a:solidFill>
                  <a:schemeClr val="accent2"/>
                </a:solidFill>
                <a:highlight>
                  <a:srgbClr val="FFFFFF"/>
                </a:highlight>
                <a:latin typeface="Montserrat"/>
                <a:ea typeface="Montserrat"/>
                <a:cs typeface="Montserrat"/>
                <a:sym typeface="Montserrat"/>
              </a:rPr>
              <a:t>Following are the key findings:</a:t>
            </a:r>
            <a:endParaRPr sz="1500">
              <a:solidFill>
                <a:schemeClr val="accent2"/>
              </a:solidFill>
              <a:highlight>
                <a:srgbClr val="FFFFFF"/>
              </a:highlight>
              <a:latin typeface="Montserrat"/>
              <a:ea typeface="Montserrat"/>
              <a:cs typeface="Montserrat"/>
              <a:sym typeface="Montserrat"/>
            </a:endParaRPr>
          </a:p>
          <a:p>
            <a:pPr indent="-323850" lvl="0" marL="457200" rtl="0" algn="l">
              <a:lnSpc>
                <a:spcPct val="115000"/>
              </a:lnSpc>
              <a:spcBef>
                <a:spcPts val="600"/>
              </a:spcBef>
              <a:spcAft>
                <a:spcPts val="0"/>
              </a:spcAft>
              <a:buClr>
                <a:schemeClr val="accent2"/>
              </a:buClr>
              <a:buSzPts val="1500"/>
              <a:buFont typeface="Montserrat"/>
              <a:buAutoNum type="arabicPeriod"/>
            </a:pPr>
            <a:r>
              <a:rPr lang="en-GB" sz="1500">
                <a:solidFill>
                  <a:schemeClr val="accent2"/>
                </a:solidFill>
                <a:highlight>
                  <a:srgbClr val="FFFFFF"/>
                </a:highlight>
                <a:latin typeface="Montserrat"/>
                <a:ea typeface="Montserrat"/>
                <a:cs typeface="Montserrat"/>
                <a:sym typeface="Montserrat"/>
              </a:rPr>
              <a:t>Male customers are more than female customers.</a:t>
            </a:r>
            <a:endParaRPr sz="1500">
              <a:solidFill>
                <a:schemeClr val="accent2"/>
              </a:solidFill>
              <a:highlight>
                <a:srgbClr val="FFFFFF"/>
              </a:highlight>
              <a:latin typeface="Montserrat"/>
              <a:ea typeface="Montserrat"/>
              <a:cs typeface="Montserrat"/>
              <a:sym typeface="Montserrat"/>
            </a:endParaRPr>
          </a:p>
          <a:p>
            <a:pPr indent="-323850" lvl="0" marL="457200" rtl="0" algn="l">
              <a:lnSpc>
                <a:spcPct val="115000"/>
              </a:lnSpc>
              <a:spcBef>
                <a:spcPts val="0"/>
              </a:spcBef>
              <a:spcAft>
                <a:spcPts val="0"/>
              </a:spcAft>
              <a:buClr>
                <a:schemeClr val="accent2"/>
              </a:buClr>
              <a:buSzPts val="1500"/>
              <a:buFont typeface="Montserrat"/>
              <a:buAutoNum type="arabicPeriod"/>
            </a:pPr>
            <a:r>
              <a:rPr lang="en-GB" sz="1500">
                <a:solidFill>
                  <a:schemeClr val="accent2"/>
                </a:solidFill>
                <a:highlight>
                  <a:srgbClr val="FFFFFF"/>
                </a:highlight>
                <a:latin typeface="Montserrat"/>
                <a:ea typeface="Montserrat"/>
                <a:cs typeface="Montserrat"/>
                <a:sym typeface="Montserrat"/>
              </a:rPr>
              <a:t>Most of the people have driving license.</a:t>
            </a:r>
            <a:endParaRPr sz="1500">
              <a:solidFill>
                <a:schemeClr val="accent2"/>
              </a:solidFill>
              <a:highlight>
                <a:srgbClr val="FFFFFF"/>
              </a:highlight>
              <a:latin typeface="Montserrat"/>
              <a:ea typeface="Montserrat"/>
              <a:cs typeface="Montserrat"/>
              <a:sym typeface="Montserrat"/>
            </a:endParaRPr>
          </a:p>
          <a:p>
            <a:pPr indent="-323850" lvl="0" marL="457200" rtl="0" algn="l">
              <a:lnSpc>
                <a:spcPct val="115000"/>
              </a:lnSpc>
              <a:spcBef>
                <a:spcPts val="0"/>
              </a:spcBef>
              <a:spcAft>
                <a:spcPts val="0"/>
              </a:spcAft>
              <a:buClr>
                <a:schemeClr val="accent2"/>
              </a:buClr>
              <a:buSzPts val="1500"/>
              <a:buFont typeface="Montserrat"/>
              <a:buAutoNum type="arabicPeriod"/>
            </a:pPr>
            <a:r>
              <a:rPr lang="en-GB" sz="1500">
                <a:solidFill>
                  <a:schemeClr val="accent2"/>
                </a:solidFill>
                <a:highlight>
                  <a:srgbClr val="FFFFFF"/>
                </a:highlight>
                <a:latin typeface="Montserrat"/>
                <a:ea typeface="Montserrat"/>
                <a:cs typeface="Montserrat"/>
                <a:sym typeface="Montserrat"/>
              </a:rPr>
              <a:t>Most of the customers are in age group less than 28.</a:t>
            </a:r>
            <a:endParaRPr sz="1500">
              <a:solidFill>
                <a:schemeClr val="accent2"/>
              </a:solidFill>
              <a:highlight>
                <a:srgbClr val="FFFFFF"/>
              </a:highlight>
              <a:latin typeface="Montserrat"/>
              <a:ea typeface="Montserrat"/>
              <a:cs typeface="Montserrat"/>
              <a:sym typeface="Montserrat"/>
            </a:endParaRPr>
          </a:p>
          <a:p>
            <a:pPr indent="-323850" lvl="0" marL="457200" rtl="0" algn="l">
              <a:lnSpc>
                <a:spcPct val="115000"/>
              </a:lnSpc>
              <a:spcBef>
                <a:spcPts val="0"/>
              </a:spcBef>
              <a:spcAft>
                <a:spcPts val="0"/>
              </a:spcAft>
              <a:buClr>
                <a:schemeClr val="accent2"/>
              </a:buClr>
              <a:buSzPts val="1500"/>
              <a:buFont typeface="Montserrat"/>
              <a:buAutoNum type="arabicPeriod"/>
            </a:pPr>
            <a:r>
              <a:rPr lang="en-GB" sz="1500">
                <a:solidFill>
                  <a:schemeClr val="accent2"/>
                </a:solidFill>
                <a:highlight>
                  <a:srgbClr val="FFFFFF"/>
                </a:highlight>
                <a:latin typeface="Montserrat"/>
                <a:ea typeface="Montserrat"/>
                <a:cs typeface="Montserrat"/>
                <a:sym typeface="Montserrat"/>
              </a:rPr>
              <a:t>Most vehicle insured are 1-2 years old.</a:t>
            </a:r>
            <a:endParaRPr sz="1500">
              <a:solidFill>
                <a:schemeClr val="accent2"/>
              </a:solidFill>
              <a:highlight>
                <a:srgbClr val="FFFFFF"/>
              </a:highlight>
              <a:latin typeface="Montserrat"/>
              <a:ea typeface="Montserrat"/>
              <a:cs typeface="Montserrat"/>
              <a:sym typeface="Montserrat"/>
            </a:endParaRPr>
          </a:p>
          <a:p>
            <a:pPr indent="-323850" lvl="0" marL="457200" rtl="0" algn="l">
              <a:lnSpc>
                <a:spcPct val="115000"/>
              </a:lnSpc>
              <a:spcBef>
                <a:spcPts val="0"/>
              </a:spcBef>
              <a:spcAft>
                <a:spcPts val="0"/>
              </a:spcAft>
              <a:buClr>
                <a:schemeClr val="accent2"/>
              </a:buClr>
              <a:buSzPts val="1500"/>
              <a:buFont typeface="Montserrat"/>
              <a:buAutoNum type="arabicPeriod"/>
            </a:pPr>
            <a:r>
              <a:rPr lang="en-GB" sz="1500">
                <a:solidFill>
                  <a:schemeClr val="accent2"/>
                </a:solidFill>
                <a:highlight>
                  <a:srgbClr val="FFFFFF"/>
                </a:highlight>
                <a:latin typeface="Montserrat"/>
                <a:ea typeface="Montserrat"/>
                <a:cs typeface="Montserrat"/>
                <a:sym typeface="Montserrat"/>
              </a:rPr>
              <a:t>More than 50% people reported vehicle damage.</a:t>
            </a:r>
            <a:endParaRPr sz="1500">
              <a:solidFill>
                <a:schemeClr val="accent2"/>
              </a:solidFill>
              <a:highlight>
                <a:srgbClr val="FFFFFF"/>
              </a:highlight>
              <a:latin typeface="Montserrat"/>
              <a:ea typeface="Montserrat"/>
              <a:cs typeface="Montserrat"/>
              <a:sym typeface="Montserrat"/>
            </a:endParaRPr>
          </a:p>
          <a:p>
            <a:pPr indent="-323850" lvl="0" marL="457200" rtl="0" algn="l">
              <a:lnSpc>
                <a:spcPct val="115000"/>
              </a:lnSpc>
              <a:spcBef>
                <a:spcPts val="0"/>
              </a:spcBef>
              <a:spcAft>
                <a:spcPts val="0"/>
              </a:spcAft>
              <a:buClr>
                <a:schemeClr val="accent2"/>
              </a:buClr>
              <a:buSzPts val="1500"/>
              <a:buFont typeface="Montserrat"/>
              <a:buAutoNum type="arabicPeriod"/>
            </a:pPr>
            <a:r>
              <a:rPr lang="en-GB" sz="1500">
                <a:solidFill>
                  <a:schemeClr val="accent2"/>
                </a:solidFill>
                <a:highlight>
                  <a:srgbClr val="FFFFFF"/>
                </a:highlight>
                <a:latin typeface="Montserrat"/>
                <a:ea typeface="Montserrat"/>
                <a:cs typeface="Montserrat"/>
                <a:sym typeface="Montserrat"/>
              </a:rPr>
              <a:t>Most of the customers have negative response as compared to positive response.</a:t>
            </a:r>
            <a:endParaRPr sz="1500">
              <a:solidFill>
                <a:schemeClr val="accent2"/>
              </a:solidFill>
              <a:highlight>
                <a:srgbClr val="FFFFFF"/>
              </a:highlight>
              <a:latin typeface="Montserrat"/>
              <a:ea typeface="Montserrat"/>
              <a:cs typeface="Montserrat"/>
              <a:sym typeface="Montserrat"/>
            </a:endParaRPr>
          </a:p>
          <a:p>
            <a:pPr indent="-323850" lvl="0" marL="457200" rtl="0" algn="l">
              <a:lnSpc>
                <a:spcPct val="115000"/>
              </a:lnSpc>
              <a:spcBef>
                <a:spcPts val="0"/>
              </a:spcBef>
              <a:spcAft>
                <a:spcPts val="0"/>
              </a:spcAft>
              <a:buClr>
                <a:schemeClr val="accent2"/>
              </a:buClr>
              <a:buSzPts val="1500"/>
              <a:buFont typeface="Montserrat"/>
              <a:buAutoNum type="arabicPeriod"/>
            </a:pPr>
            <a:r>
              <a:rPr lang="en-GB" sz="1500">
                <a:solidFill>
                  <a:schemeClr val="accent2"/>
                </a:solidFill>
                <a:highlight>
                  <a:srgbClr val="FFFFFF"/>
                </a:highlight>
                <a:latin typeface="Montserrat"/>
                <a:ea typeface="Montserrat"/>
                <a:cs typeface="Montserrat"/>
                <a:sym typeface="Montserrat"/>
              </a:rPr>
              <a:t>Most of the people were not previously insured</a:t>
            </a:r>
            <a:endParaRPr sz="1500">
              <a:solidFill>
                <a:schemeClr val="accent2"/>
              </a:solidFill>
              <a:highlight>
                <a:srgbClr val="FFFFFF"/>
              </a:highlight>
              <a:latin typeface="Montserrat"/>
              <a:ea typeface="Montserrat"/>
              <a:cs typeface="Montserrat"/>
              <a:sym typeface="Montserrat"/>
            </a:endParaRPr>
          </a:p>
          <a:p>
            <a:pPr indent="-323850" lvl="0" marL="457200" rtl="0" algn="l">
              <a:lnSpc>
                <a:spcPct val="115000"/>
              </a:lnSpc>
              <a:spcBef>
                <a:spcPts val="0"/>
              </a:spcBef>
              <a:spcAft>
                <a:spcPts val="0"/>
              </a:spcAft>
              <a:buClr>
                <a:schemeClr val="accent2"/>
              </a:buClr>
              <a:buSzPts val="1500"/>
              <a:buFont typeface="Montserrat"/>
              <a:buAutoNum type="arabicPeriod"/>
            </a:pPr>
            <a:r>
              <a:rPr lang="en-GB" sz="1500">
                <a:solidFill>
                  <a:schemeClr val="accent2"/>
                </a:solidFill>
                <a:highlight>
                  <a:srgbClr val="FFFFFF"/>
                </a:highlight>
                <a:latin typeface="Montserrat"/>
                <a:ea typeface="Montserrat"/>
                <a:cs typeface="Montserrat"/>
                <a:sym typeface="Montserrat"/>
              </a:rPr>
              <a:t>Major customers are youth followed by middle aged.</a:t>
            </a:r>
            <a:endParaRPr sz="1600">
              <a:solidFill>
                <a:schemeClr val="lt1"/>
              </a:solidFill>
              <a:highlight>
                <a:srgbClr val="FFFFFF"/>
              </a:highlight>
              <a:latin typeface="Montserrat"/>
              <a:ea typeface="Montserrat"/>
              <a:cs typeface="Montserrat"/>
              <a:sym typeface="Montserrat"/>
            </a:endParaRPr>
          </a:p>
          <a:p>
            <a:pPr indent="0" lvl="0" marL="457200" rtl="0" algn="l">
              <a:lnSpc>
                <a:spcPct val="115000"/>
              </a:lnSpc>
              <a:spcBef>
                <a:spcPts val="1200"/>
              </a:spcBef>
              <a:spcAft>
                <a:spcPts val="1200"/>
              </a:spcAft>
              <a:buNone/>
            </a:pPr>
            <a:r>
              <a:t/>
            </a:r>
            <a:endParaRPr>
              <a:solidFill>
                <a:schemeClr val="accent2"/>
              </a:solidFill>
              <a:highlight>
                <a:srgbClr val="FFFFFF"/>
              </a:highlight>
              <a:latin typeface="Montserrat SemiBold"/>
              <a:ea typeface="Montserrat SemiBold"/>
              <a:cs typeface="Montserrat SemiBold"/>
              <a:sym typeface="Montserrat SemiBold"/>
            </a:endParaRPr>
          </a:p>
        </p:txBody>
      </p:sp>
      <p:pic>
        <p:nvPicPr>
          <p:cNvPr id="103" name="Google Shape;103;g17dea00f24d_0_622"/>
          <p:cNvPicPr preferRelativeResize="0"/>
          <p:nvPr/>
        </p:nvPicPr>
        <p:blipFill>
          <a:blip r:embed="rId3">
            <a:alphaModFix/>
          </a:blip>
          <a:stretch>
            <a:fillRect/>
          </a:stretch>
        </p:blipFill>
        <p:spPr>
          <a:xfrm>
            <a:off x="7423950" y="739475"/>
            <a:ext cx="1513350" cy="1513350"/>
          </a:xfrm>
          <a:prstGeom prst="rect">
            <a:avLst/>
          </a:prstGeom>
          <a:noFill/>
          <a:ln>
            <a:noFill/>
          </a:ln>
        </p:spPr>
      </p:pic>
      <p:pic>
        <p:nvPicPr>
          <p:cNvPr id="104" name="Google Shape;104;g17dea00f24d_0_622"/>
          <p:cNvPicPr preferRelativeResize="0"/>
          <p:nvPr/>
        </p:nvPicPr>
        <p:blipFill>
          <a:blip r:embed="rId4">
            <a:alphaModFix/>
          </a:blip>
          <a:stretch>
            <a:fillRect/>
          </a:stretch>
        </p:blipFill>
        <p:spPr>
          <a:xfrm>
            <a:off x="5591375" y="739475"/>
            <a:ext cx="1764225" cy="1513350"/>
          </a:xfrm>
          <a:prstGeom prst="rect">
            <a:avLst/>
          </a:prstGeom>
          <a:noFill/>
          <a:ln>
            <a:noFill/>
          </a:ln>
        </p:spPr>
      </p:pic>
      <p:pic>
        <p:nvPicPr>
          <p:cNvPr id="105" name="Google Shape;105;g17dea00f24d_0_622"/>
          <p:cNvPicPr preferRelativeResize="0"/>
          <p:nvPr/>
        </p:nvPicPr>
        <p:blipFill>
          <a:blip r:embed="rId5">
            <a:alphaModFix/>
          </a:blip>
          <a:stretch>
            <a:fillRect/>
          </a:stretch>
        </p:blipFill>
        <p:spPr>
          <a:xfrm>
            <a:off x="5591375" y="2391650"/>
            <a:ext cx="1832575" cy="1333475"/>
          </a:xfrm>
          <a:prstGeom prst="rect">
            <a:avLst/>
          </a:prstGeom>
          <a:noFill/>
          <a:ln>
            <a:noFill/>
          </a:ln>
        </p:spPr>
      </p:pic>
      <p:pic>
        <p:nvPicPr>
          <p:cNvPr id="106" name="Google Shape;106;g17dea00f24d_0_622"/>
          <p:cNvPicPr preferRelativeResize="0"/>
          <p:nvPr/>
        </p:nvPicPr>
        <p:blipFill>
          <a:blip r:embed="rId6">
            <a:alphaModFix/>
          </a:blip>
          <a:stretch>
            <a:fillRect/>
          </a:stretch>
        </p:blipFill>
        <p:spPr>
          <a:xfrm>
            <a:off x="7423950" y="2252825"/>
            <a:ext cx="1652175" cy="1652175"/>
          </a:xfrm>
          <a:prstGeom prst="rect">
            <a:avLst/>
          </a:prstGeom>
          <a:noFill/>
          <a:ln>
            <a:noFill/>
          </a:ln>
        </p:spPr>
      </p:pic>
      <p:pic>
        <p:nvPicPr>
          <p:cNvPr id="107" name="Google Shape;107;g17dea00f24d_0_622"/>
          <p:cNvPicPr preferRelativeResize="0"/>
          <p:nvPr/>
        </p:nvPicPr>
        <p:blipFill>
          <a:blip r:embed="rId7">
            <a:alphaModFix/>
          </a:blip>
          <a:stretch>
            <a:fillRect/>
          </a:stretch>
        </p:blipFill>
        <p:spPr>
          <a:xfrm>
            <a:off x="5659725" y="3725125"/>
            <a:ext cx="1764225" cy="1437350"/>
          </a:xfrm>
          <a:prstGeom prst="rect">
            <a:avLst/>
          </a:prstGeom>
          <a:noFill/>
          <a:ln>
            <a:noFill/>
          </a:ln>
        </p:spPr>
      </p:pic>
      <p:pic>
        <p:nvPicPr>
          <p:cNvPr id="108" name="Google Shape;108;g17dea00f24d_0_622"/>
          <p:cNvPicPr preferRelativeResize="0"/>
          <p:nvPr/>
        </p:nvPicPr>
        <p:blipFill>
          <a:blip r:embed="rId8">
            <a:alphaModFix/>
          </a:blip>
          <a:stretch>
            <a:fillRect/>
          </a:stretch>
        </p:blipFill>
        <p:spPr>
          <a:xfrm>
            <a:off x="7423950" y="3905000"/>
            <a:ext cx="1720050" cy="1257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7dea00f24d_0_639"/>
          <p:cNvSpPr txBox="1"/>
          <p:nvPr/>
        </p:nvSpPr>
        <p:spPr>
          <a:xfrm>
            <a:off x="719275" y="339275"/>
            <a:ext cx="705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4" name="Google Shape;114;g17dea00f24d_0_639"/>
          <p:cNvSpPr txBox="1"/>
          <p:nvPr/>
        </p:nvSpPr>
        <p:spPr>
          <a:xfrm>
            <a:off x="678550" y="298575"/>
            <a:ext cx="7613400" cy="5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400">
                <a:solidFill>
                  <a:schemeClr val="dk1"/>
                </a:solidFill>
                <a:latin typeface="Montserrat"/>
                <a:ea typeface="Montserrat"/>
                <a:cs typeface="Montserrat"/>
                <a:sym typeface="Montserrat"/>
              </a:rPr>
              <a:t>EDA : Bivariate Analysis Findings</a:t>
            </a:r>
            <a:endParaRPr b="1" sz="24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24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p:txBody>
      </p:sp>
      <p:sp>
        <p:nvSpPr>
          <p:cNvPr id="115" name="Google Shape;115;g17dea00f24d_0_639"/>
          <p:cNvSpPr txBox="1"/>
          <p:nvPr/>
        </p:nvSpPr>
        <p:spPr>
          <a:xfrm>
            <a:off x="284975" y="1004275"/>
            <a:ext cx="5102700" cy="408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u="sng">
                <a:solidFill>
                  <a:schemeClr val="lt1"/>
                </a:solidFill>
                <a:latin typeface="Montserrat"/>
                <a:ea typeface="Montserrat"/>
                <a:cs typeface="Montserrat"/>
                <a:sym typeface="Montserrat"/>
              </a:rPr>
              <a:t>Annual Premium depends on Vehicle A</a:t>
            </a:r>
            <a:r>
              <a:rPr b="1" lang="en-GB" sz="1600">
                <a:solidFill>
                  <a:schemeClr val="lt1"/>
                </a:solidFill>
                <a:latin typeface="Montserrat"/>
                <a:ea typeface="Montserrat"/>
                <a:cs typeface="Montserrat"/>
                <a:sym typeface="Montserrat"/>
              </a:rPr>
              <a:t>ge</a:t>
            </a:r>
            <a:endParaRPr b="1" sz="16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a:p>
          <a:p>
            <a:pPr indent="0" lvl="0" marL="76200" marR="76200" rtl="0" algn="l">
              <a:lnSpc>
                <a:spcPct val="115000"/>
              </a:lnSpc>
              <a:spcBef>
                <a:spcPts val="1100"/>
              </a:spcBef>
              <a:spcAft>
                <a:spcPts val="0"/>
              </a:spcAft>
              <a:buNone/>
            </a:pPr>
            <a:r>
              <a:rPr b="1" lang="en-GB">
                <a:latin typeface="Montserrat"/>
                <a:ea typeface="Montserrat"/>
                <a:cs typeface="Montserrat"/>
                <a:sym typeface="Montserrat"/>
              </a:rPr>
              <a:t>Key findings:</a:t>
            </a:r>
            <a:endParaRPr b="1">
              <a:latin typeface="Montserrat"/>
              <a:ea typeface="Montserrat"/>
              <a:cs typeface="Montserrat"/>
              <a:sym typeface="Montserrat"/>
            </a:endParaRPr>
          </a:p>
          <a:p>
            <a:pPr indent="0" lvl="0" marL="76200" marR="76200" rtl="0" algn="l">
              <a:lnSpc>
                <a:spcPct val="115000"/>
              </a:lnSpc>
              <a:spcBef>
                <a:spcPts val="1100"/>
              </a:spcBef>
              <a:spcAft>
                <a:spcPts val="0"/>
              </a:spcAft>
              <a:buNone/>
            </a:pPr>
            <a:r>
              <a:rPr b="1" lang="en-GB">
                <a:latin typeface="Montserrat"/>
                <a:ea typeface="Montserrat"/>
                <a:cs typeface="Montserrat"/>
                <a:sym typeface="Montserrat"/>
              </a:rPr>
              <a:t>   1. With age of vehicle premium increases</a:t>
            </a:r>
            <a:endParaRPr b="1">
              <a:latin typeface="Montserrat"/>
              <a:ea typeface="Montserrat"/>
              <a:cs typeface="Montserrat"/>
              <a:sym typeface="Montserrat"/>
            </a:endParaRPr>
          </a:p>
          <a:p>
            <a:pPr indent="0" lvl="0" marL="76200" marR="76200" rtl="0" algn="l">
              <a:lnSpc>
                <a:spcPct val="115000"/>
              </a:lnSpc>
              <a:spcBef>
                <a:spcPts val="1100"/>
              </a:spcBef>
              <a:spcAft>
                <a:spcPts val="0"/>
              </a:spcAft>
              <a:buNone/>
            </a:pPr>
            <a:r>
              <a:rPr b="1" lang="en-GB">
                <a:latin typeface="Montserrat"/>
                <a:ea typeface="Montserrat"/>
                <a:cs typeface="Montserrat"/>
                <a:sym typeface="Montserrat"/>
              </a:rPr>
              <a:t>   2. Mean annual premium is highest for vehicle older than 2 years</a:t>
            </a:r>
            <a:endParaRPr b="1">
              <a:latin typeface="Montserrat"/>
              <a:ea typeface="Montserrat"/>
              <a:cs typeface="Montserrat"/>
              <a:sym typeface="Montserrat"/>
            </a:endParaRPr>
          </a:p>
          <a:p>
            <a:pPr indent="0" lvl="0" marL="76200" marR="76200" rtl="0" algn="l">
              <a:lnSpc>
                <a:spcPct val="115000"/>
              </a:lnSpc>
              <a:spcBef>
                <a:spcPts val="1100"/>
              </a:spcBef>
              <a:spcAft>
                <a:spcPts val="0"/>
              </a:spcAft>
              <a:buNone/>
            </a:pPr>
            <a:r>
              <a:t/>
            </a:r>
            <a:endParaRPr b="1">
              <a:latin typeface="Montserrat"/>
              <a:ea typeface="Montserrat"/>
              <a:cs typeface="Montserrat"/>
              <a:sym typeface="Montserrat"/>
            </a:endParaRPr>
          </a:p>
          <a:p>
            <a:pPr indent="0" lvl="0" marL="76200" marR="76200" rtl="0" algn="l">
              <a:lnSpc>
                <a:spcPct val="115000"/>
              </a:lnSpc>
              <a:spcBef>
                <a:spcPts val="1100"/>
              </a:spcBef>
              <a:spcAft>
                <a:spcPts val="0"/>
              </a:spcAft>
              <a:buNone/>
            </a:pPr>
            <a:r>
              <a:t/>
            </a:r>
            <a:endParaRPr b="1">
              <a:latin typeface="Montserrat"/>
              <a:ea typeface="Montserrat"/>
              <a:cs typeface="Montserrat"/>
              <a:sym typeface="Montserrat"/>
            </a:endParaRPr>
          </a:p>
          <a:p>
            <a:pPr indent="0" lvl="0" marL="76200" marR="76200" rtl="0" algn="l">
              <a:lnSpc>
                <a:spcPct val="115000"/>
              </a:lnSpc>
              <a:spcBef>
                <a:spcPts val="1100"/>
              </a:spcBef>
              <a:spcAft>
                <a:spcPts val="0"/>
              </a:spcAft>
              <a:buNone/>
            </a:pPr>
            <a:r>
              <a:rPr b="1" lang="en-GB">
                <a:latin typeface="Montserrat"/>
                <a:ea typeface="Montserrat"/>
                <a:cs typeface="Montserrat"/>
                <a:sym typeface="Montserrat"/>
              </a:rPr>
              <a:t>Conclusion: It will be more beneficial for client company to get more client with vehicle older than 2 year.</a:t>
            </a:r>
            <a:endParaRPr b="1">
              <a:latin typeface="Montserrat"/>
              <a:ea typeface="Montserrat"/>
              <a:cs typeface="Montserrat"/>
              <a:sym typeface="Montserrat"/>
            </a:endParaRPr>
          </a:p>
          <a:p>
            <a:pPr indent="0" lvl="0" marL="0" rtl="0" algn="l">
              <a:spcBef>
                <a:spcPts val="1100"/>
              </a:spcBef>
              <a:spcAft>
                <a:spcPts val="0"/>
              </a:spcAft>
              <a:buNone/>
            </a:pPr>
            <a:r>
              <a:t/>
            </a:r>
            <a:endParaRPr b="1"/>
          </a:p>
        </p:txBody>
      </p:sp>
      <p:pic>
        <p:nvPicPr>
          <p:cNvPr id="116" name="Google Shape;116;g17dea00f24d_0_639"/>
          <p:cNvPicPr preferRelativeResize="0"/>
          <p:nvPr/>
        </p:nvPicPr>
        <p:blipFill>
          <a:blip r:embed="rId3">
            <a:alphaModFix/>
          </a:blip>
          <a:stretch>
            <a:fillRect/>
          </a:stretch>
        </p:blipFill>
        <p:spPr>
          <a:xfrm>
            <a:off x="5152675" y="895575"/>
            <a:ext cx="3608201" cy="2068575"/>
          </a:xfrm>
          <a:prstGeom prst="rect">
            <a:avLst/>
          </a:prstGeom>
          <a:noFill/>
          <a:ln>
            <a:noFill/>
          </a:ln>
        </p:spPr>
      </p:pic>
      <p:pic>
        <p:nvPicPr>
          <p:cNvPr id="117" name="Google Shape;117;g17dea00f24d_0_639"/>
          <p:cNvPicPr preferRelativeResize="0"/>
          <p:nvPr/>
        </p:nvPicPr>
        <p:blipFill>
          <a:blip r:embed="rId4">
            <a:alphaModFix/>
          </a:blip>
          <a:stretch>
            <a:fillRect/>
          </a:stretch>
        </p:blipFill>
        <p:spPr>
          <a:xfrm>
            <a:off x="5152673" y="2964150"/>
            <a:ext cx="3706222" cy="21793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17dea00f24d_0_655"/>
          <p:cNvSpPr txBox="1"/>
          <p:nvPr/>
        </p:nvSpPr>
        <p:spPr>
          <a:xfrm>
            <a:off x="719275" y="339275"/>
            <a:ext cx="705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3" name="Google Shape;123;g17dea00f24d_0_655"/>
          <p:cNvSpPr txBox="1"/>
          <p:nvPr/>
        </p:nvSpPr>
        <p:spPr>
          <a:xfrm>
            <a:off x="678550" y="298575"/>
            <a:ext cx="7613400" cy="5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400">
                <a:solidFill>
                  <a:schemeClr val="dk1"/>
                </a:solidFill>
                <a:latin typeface="Montserrat"/>
                <a:ea typeface="Montserrat"/>
                <a:cs typeface="Montserrat"/>
                <a:sym typeface="Montserrat"/>
              </a:rPr>
              <a:t>EDA : Bivariate Analysis Findings</a:t>
            </a:r>
            <a:endParaRPr b="1" sz="24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24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p:txBody>
      </p:sp>
      <p:sp>
        <p:nvSpPr>
          <p:cNvPr id="124" name="Google Shape;124;g17dea00f24d_0_655"/>
          <p:cNvSpPr txBox="1"/>
          <p:nvPr/>
        </p:nvSpPr>
        <p:spPr>
          <a:xfrm>
            <a:off x="284975" y="1004275"/>
            <a:ext cx="5102700" cy="422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u="sng">
                <a:solidFill>
                  <a:schemeClr val="lt1"/>
                </a:solidFill>
                <a:highlight>
                  <a:srgbClr val="FFFFFF"/>
                </a:highlight>
                <a:latin typeface="Montserrat"/>
                <a:ea typeface="Montserrat"/>
                <a:cs typeface="Montserrat"/>
                <a:sym typeface="Montserrat"/>
              </a:rPr>
              <a:t>Age group and Response</a:t>
            </a:r>
            <a:endParaRPr b="1" sz="2000" u="sng">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76200" marR="76200" rtl="0" algn="l">
              <a:lnSpc>
                <a:spcPct val="115000"/>
              </a:lnSpc>
              <a:spcBef>
                <a:spcPts val="1100"/>
              </a:spcBef>
              <a:spcAft>
                <a:spcPts val="0"/>
              </a:spcAft>
              <a:buNone/>
            </a:pPr>
            <a:r>
              <a:rPr b="1" lang="en-GB">
                <a:latin typeface="Montserrat"/>
                <a:ea typeface="Montserrat"/>
                <a:cs typeface="Montserrat"/>
                <a:sym typeface="Montserrat"/>
              </a:rPr>
              <a:t>Key findings:</a:t>
            </a:r>
            <a:endParaRPr b="1">
              <a:latin typeface="Montserrat"/>
              <a:ea typeface="Montserrat"/>
              <a:cs typeface="Montserrat"/>
              <a:sym typeface="Montserrat"/>
            </a:endParaRPr>
          </a:p>
          <a:p>
            <a:pPr indent="-317500" lvl="0" marL="457200" marR="76200" rtl="0" algn="l">
              <a:lnSpc>
                <a:spcPct val="115000"/>
              </a:lnSpc>
              <a:spcBef>
                <a:spcPts val="1100"/>
              </a:spcBef>
              <a:spcAft>
                <a:spcPts val="0"/>
              </a:spcAft>
              <a:buClr>
                <a:schemeClr val="accent2"/>
              </a:buClr>
              <a:buSzPts val="1400"/>
              <a:buFont typeface="Montserrat"/>
              <a:buAutoNum type="arabicPeriod"/>
            </a:pPr>
            <a:r>
              <a:rPr b="1" lang="en-GB">
                <a:solidFill>
                  <a:schemeClr val="accent2"/>
                </a:solidFill>
                <a:highlight>
                  <a:srgbClr val="FFFFFF"/>
                </a:highlight>
                <a:latin typeface="Montserrat"/>
                <a:ea typeface="Montserrat"/>
                <a:cs typeface="Montserrat"/>
                <a:sym typeface="Montserrat"/>
              </a:rPr>
              <a:t>Middle aged people are most resposive followed by senior.</a:t>
            </a:r>
            <a:endParaRPr b="1">
              <a:solidFill>
                <a:schemeClr val="accent2"/>
              </a:solidFill>
              <a:highlight>
                <a:srgbClr val="FFFFFF"/>
              </a:highlight>
              <a:latin typeface="Montserrat"/>
              <a:ea typeface="Montserrat"/>
              <a:cs typeface="Montserrat"/>
              <a:sym typeface="Montserrat"/>
            </a:endParaRPr>
          </a:p>
          <a:p>
            <a:pPr indent="-317500" lvl="0" marL="457200" marR="76200" rtl="0" algn="l">
              <a:lnSpc>
                <a:spcPct val="115000"/>
              </a:lnSpc>
              <a:spcBef>
                <a:spcPts val="0"/>
              </a:spcBef>
              <a:spcAft>
                <a:spcPts val="0"/>
              </a:spcAft>
              <a:buClr>
                <a:schemeClr val="accent2"/>
              </a:buClr>
              <a:buSzPts val="1400"/>
              <a:buFont typeface="Montserrat"/>
              <a:buAutoNum type="arabicPeriod"/>
            </a:pPr>
            <a:r>
              <a:rPr b="1" lang="en-GB">
                <a:solidFill>
                  <a:schemeClr val="accent2"/>
                </a:solidFill>
                <a:highlight>
                  <a:srgbClr val="FFFFFF"/>
                </a:highlight>
                <a:latin typeface="Montserrat"/>
                <a:ea typeface="Montserrat"/>
                <a:cs typeface="Montserrat"/>
                <a:sym typeface="Montserrat"/>
              </a:rPr>
              <a:t>Least responsive age group is youth</a:t>
            </a:r>
            <a:endParaRPr b="1">
              <a:solidFill>
                <a:schemeClr val="accent2"/>
              </a:solidFill>
              <a:highlight>
                <a:srgbClr val="FFFFFF"/>
              </a:highlight>
              <a:latin typeface="Montserrat"/>
              <a:ea typeface="Montserrat"/>
              <a:cs typeface="Montserrat"/>
              <a:sym typeface="Montserrat"/>
            </a:endParaRPr>
          </a:p>
          <a:p>
            <a:pPr indent="0" lvl="0" marL="0" marR="76200" rtl="0" algn="l">
              <a:lnSpc>
                <a:spcPct val="115000"/>
              </a:lnSpc>
              <a:spcBef>
                <a:spcPts val="1100"/>
              </a:spcBef>
              <a:spcAft>
                <a:spcPts val="0"/>
              </a:spcAft>
              <a:buNone/>
            </a:pPr>
            <a:r>
              <a:t/>
            </a:r>
            <a:endParaRPr b="1">
              <a:solidFill>
                <a:schemeClr val="accent2"/>
              </a:solidFill>
              <a:highlight>
                <a:srgbClr val="FFFFFF"/>
              </a:highlight>
              <a:latin typeface="Montserrat"/>
              <a:ea typeface="Montserrat"/>
              <a:cs typeface="Montserrat"/>
              <a:sym typeface="Montserrat"/>
            </a:endParaRPr>
          </a:p>
          <a:p>
            <a:pPr indent="0" lvl="0" marL="0" marR="76200" rtl="0" algn="l">
              <a:lnSpc>
                <a:spcPct val="115000"/>
              </a:lnSpc>
              <a:spcBef>
                <a:spcPts val="1100"/>
              </a:spcBef>
              <a:spcAft>
                <a:spcPts val="0"/>
              </a:spcAft>
              <a:buNone/>
            </a:pPr>
            <a:r>
              <a:rPr b="1" lang="en-GB">
                <a:solidFill>
                  <a:schemeClr val="accent2"/>
                </a:solidFill>
                <a:highlight>
                  <a:srgbClr val="FFFFFF"/>
                </a:highlight>
                <a:latin typeface="Montserrat"/>
                <a:ea typeface="Montserrat"/>
                <a:cs typeface="Montserrat"/>
                <a:sym typeface="Montserrat"/>
              </a:rPr>
              <a:t>Conclusion: The client must focus more on youth as the positive responsive is low for youth age group. They must also focus towards senior and super seniors.</a:t>
            </a:r>
            <a:endParaRPr b="1">
              <a:solidFill>
                <a:schemeClr val="accent2"/>
              </a:solidFill>
              <a:highlight>
                <a:srgbClr val="FFFFFF"/>
              </a:highlight>
              <a:latin typeface="Montserrat"/>
              <a:ea typeface="Montserrat"/>
              <a:cs typeface="Montserrat"/>
              <a:sym typeface="Montserrat"/>
            </a:endParaRPr>
          </a:p>
          <a:p>
            <a:pPr indent="0" lvl="0" marL="0" rtl="0" algn="l">
              <a:spcBef>
                <a:spcPts val="1100"/>
              </a:spcBef>
              <a:spcAft>
                <a:spcPts val="0"/>
              </a:spcAft>
              <a:buNone/>
            </a:pPr>
            <a:r>
              <a:t/>
            </a:r>
            <a:endParaRPr b="1"/>
          </a:p>
        </p:txBody>
      </p:sp>
      <p:pic>
        <p:nvPicPr>
          <p:cNvPr id="125" name="Google Shape;125;g17dea00f24d_0_655"/>
          <p:cNvPicPr preferRelativeResize="0"/>
          <p:nvPr/>
        </p:nvPicPr>
        <p:blipFill>
          <a:blip r:embed="rId3">
            <a:alphaModFix/>
          </a:blip>
          <a:stretch>
            <a:fillRect/>
          </a:stretch>
        </p:blipFill>
        <p:spPr>
          <a:xfrm>
            <a:off x="4572000" y="1047975"/>
            <a:ext cx="4419600" cy="2845061"/>
          </a:xfrm>
          <a:prstGeom prst="rect">
            <a:avLst/>
          </a:prstGeom>
          <a:noFill/>
          <a:ln>
            <a:noFill/>
          </a:ln>
        </p:spPr>
      </p:pic>
      <p:sp>
        <p:nvSpPr>
          <p:cNvPr id="126" name="Google Shape;126;g17dea00f24d_0_655"/>
          <p:cNvSpPr txBox="1"/>
          <p:nvPr/>
        </p:nvSpPr>
        <p:spPr>
          <a:xfrm>
            <a:off x="5632200" y="4110175"/>
            <a:ext cx="3511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latin typeface="Montserrat"/>
                <a:ea typeface="Montserrat"/>
                <a:cs typeface="Montserrat"/>
                <a:sym typeface="Montserrat"/>
              </a:rPr>
              <a:t>Youth : age &lt;35 years</a:t>
            </a:r>
            <a:endParaRPr b="1" sz="1200">
              <a:latin typeface="Montserrat"/>
              <a:ea typeface="Montserrat"/>
              <a:cs typeface="Montserrat"/>
              <a:sym typeface="Montserrat"/>
            </a:endParaRPr>
          </a:p>
          <a:p>
            <a:pPr indent="0" lvl="0" marL="0" rtl="0" algn="l">
              <a:spcBef>
                <a:spcPts val="0"/>
              </a:spcBef>
              <a:spcAft>
                <a:spcPts val="0"/>
              </a:spcAft>
              <a:buNone/>
            </a:pPr>
            <a:r>
              <a:rPr b="1" lang="en-GB" sz="1200">
                <a:latin typeface="Montserrat"/>
                <a:ea typeface="Montserrat"/>
                <a:cs typeface="Montserrat"/>
                <a:sym typeface="Montserrat"/>
              </a:rPr>
              <a:t>Middle aged : 50 years  &gt; age =&gt;35 years</a:t>
            </a:r>
            <a:endParaRPr b="1" sz="1200">
              <a:latin typeface="Montserrat"/>
              <a:ea typeface="Montserrat"/>
              <a:cs typeface="Montserrat"/>
              <a:sym typeface="Montserrat"/>
            </a:endParaRPr>
          </a:p>
          <a:p>
            <a:pPr indent="0" lvl="0" marL="0" rtl="0" algn="l">
              <a:spcBef>
                <a:spcPts val="0"/>
              </a:spcBef>
              <a:spcAft>
                <a:spcPts val="0"/>
              </a:spcAft>
              <a:buNone/>
            </a:pPr>
            <a:r>
              <a:rPr b="1" lang="en-GB" sz="1200">
                <a:latin typeface="Montserrat"/>
                <a:ea typeface="Montserrat"/>
                <a:cs typeface="Montserrat"/>
                <a:sym typeface="Montserrat"/>
              </a:rPr>
              <a:t>Senior : 50&lt; age &lt;62 years</a:t>
            </a:r>
            <a:endParaRPr b="1" sz="1200">
              <a:latin typeface="Montserrat"/>
              <a:ea typeface="Montserrat"/>
              <a:cs typeface="Montserrat"/>
              <a:sym typeface="Montserrat"/>
            </a:endParaRPr>
          </a:p>
          <a:p>
            <a:pPr indent="0" lvl="0" marL="0" rtl="0" algn="l">
              <a:spcBef>
                <a:spcPts val="0"/>
              </a:spcBef>
              <a:spcAft>
                <a:spcPts val="0"/>
              </a:spcAft>
              <a:buNone/>
            </a:pPr>
            <a:r>
              <a:rPr b="1" lang="en-GB" sz="1200">
                <a:latin typeface="Montserrat"/>
                <a:ea typeface="Montserrat"/>
                <a:cs typeface="Montserrat"/>
                <a:sym typeface="Montserrat"/>
              </a:rPr>
              <a:t>Super senior : age &gt;62 years</a:t>
            </a:r>
            <a:endParaRPr b="1" sz="1200">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