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Montserrat ExtraBold" panose="00000900000000000000" pitchFamily="2"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4f59e3ce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94f59e3cee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4f59e3ce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94f59e3cee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4f59e3ce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94f59e3cee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94f59e3ce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194f59e3cee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94f59e3cee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94f59e3cee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94f59e3ce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94f59e3cee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94f59e3ce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194f59e3cee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94f59e3cee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194f59e3cee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94f59e3c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194f59e3ce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94f59e3ce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94f59e3cee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94f59e3ce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194f59e3cee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94f59e3ce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194f59e3ce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94f59e3ce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94f59e3cee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4f59e3ce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94f59e3cee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94f59e3ce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94f59e3cee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94f59e3ce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94f59e3cee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51102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Project-4</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Project Title: Netflix Movies and TV shows clustering</a:t>
            </a:r>
            <a:endParaRPr sz="23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3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dirty="0">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300" b="1" dirty="0">
                <a:solidFill>
                  <a:schemeClr val="lt1"/>
                </a:solidFill>
                <a:latin typeface="Montserrat"/>
                <a:ea typeface="Montserrat"/>
                <a:cs typeface="Montserrat"/>
                <a:sym typeface="Montserrat"/>
              </a:rPr>
              <a:t>Presented by:</a:t>
            </a:r>
            <a:endParaRPr sz="2300" b="1" dirty="0">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300" b="1" dirty="0">
                <a:solidFill>
                  <a:schemeClr val="lt1"/>
                </a:solidFill>
                <a:latin typeface="Montserrat"/>
                <a:ea typeface="Montserrat"/>
                <a:cs typeface="Montserrat"/>
                <a:sym typeface="Montserrat"/>
              </a:rPr>
              <a:t>Shubham Chandrakar</a:t>
            </a:r>
            <a:endParaRPr sz="23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420700" y="162850"/>
            <a:ext cx="7925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 (Contd.)</a:t>
            </a:r>
            <a:endParaRPr sz="1900">
              <a:solidFill>
                <a:schemeClr val="dk1"/>
              </a:solidFill>
              <a:latin typeface="Montserrat ExtraBold"/>
              <a:ea typeface="Montserrat ExtraBold"/>
              <a:cs typeface="Montserrat ExtraBold"/>
              <a:sym typeface="Montserrat ExtraBold"/>
            </a:endParaRPr>
          </a:p>
        </p:txBody>
      </p:sp>
      <p:sp>
        <p:nvSpPr>
          <p:cNvPr id="135" name="Google Shape;135;p22"/>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36" name="Google Shape;136;p22"/>
          <p:cNvSpPr txBox="1"/>
          <p:nvPr/>
        </p:nvSpPr>
        <p:spPr>
          <a:xfrm>
            <a:off x="420700" y="1078650"/>
            <a:ext cx="38067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lt1"/>
                </a:solidFill>
                <a:latin typeface="Montserrat"/>
                <a:ea typeface="Montserrat"/>
                <a:cs typeface="Montserrat"/>
                <a:sym typeface="Montserrat"/>
              </a:rPr>
              <a:t>Top TV-Series producer countries  :</a:t>
            </a: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Key findings:</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Most of the TV-series title ever produced by USA</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Second most TV-series title ever produced by UK</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Other top producer countries Japan, South Korea and Canada respectively</a:t>
            </a:r>
            <a:endParaRPr b="1">
              <a:solidFill>
                <a:schemeClr val="accent2"/>
              </a:solidFill>
              <a:latin typeface="Montserrat"/>
              <a:ea typeface="Montserrat"/>
              <a:cs typeface="Montserrat"/>
              <a:sym typeface="Montserrat"/>
            </a:endParaRPr>
          </a:p>
          <a:p>
            <a:pPr marL="45720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Conclusion:</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It can be seen that USA, UK, Japan, South Korea and Canada has good market for TV-series producers.</a:t>
            </a:r>
            <a:endParaRPr b="1">
              <a:solidFill>
                <a:schemeClr val="accent2"/>
              </a:solidFill>
              <a:latin typeface="Montserrat"/>
              <a:ea typeface="Montserrat"/>
              <a:cs typeface="Montserrat"/>
              <a:sym typeface="Montserrat"/>
            </a:endParaRPr>
          </a:p>
        </p:txBody>
      </p:sp>
      <p:pic>
        <p:nvPicPr>
          <p:cNvPr id="137" name="Google Shape;137;p22"/>
          <p:cNvPicPr preferRelativeResize="0"/>
          <p:nvPr/>
        </p:nvPicPr>
        <p:blipFill>
          <a:blip r:embed="rId3">
            <a:alphaModFix/>
          </a:blip>
          <a:stretch>
            <a:fillRect/>
          </a:stretch>
        </p:blipFill>
        <p:spPr>
          <a:xfrm>
            <a:off x="4227400" y="815625"/>
            <a:ext cx="4720650" cy="2753600"/>
          </a:xfrm>
          <a:prstGeom prst="rect">
            <a:avLst/>
          </a:prstGeom>
          <a:noFill/>
          <a:ln>
            <a:noFill/>
          </a:ln>
        </p:spPr>
      </p:pic>
      <p:pic>
        <p:nvPicPr>
          <p:cNvPr id="138" name="Google Shape;138;p22"/>
          <p:cNvPicPr preferRelativeResize="0"/>
          <p:nvPr/>
        </p:nvPicPr>
        <p:blipFill>
          <a:blip r:embed="rId4">
            <a:alphaModFix/>
          </a:blip>
          <a:stretch>
            <a:fillRect/>
          </a:stretch>
        </p:blipFill>
        <p:spPr>
          <a:xfrm>
            <a:off x="4626300" y="3474225"/>
            <a:ext cx="1890125" cy="919131"/>
          </a:xfrm>
          <a:prstGeom prst="rect">
            <a:avLst/>
          </a:prstGeom>
          <a:noFill/>
          <a:ln>
            <a:noFill/>
          </a:ln>
        </p:spPr>
      </p:pic>
      <p:sp>
        <p:nvSpPr>
          <p:cNvPr id="139" name="Google Shape;139;p22"/>
          <p:cNvSpPr txBox="1"/>
          <p:nvPr/>
        </p:nvSpPr>
        <p:spPr>
          <a:xfrm>
            <a:off x="4648563" y="4574181"/>
            <a:ext cx="1845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t>USA(United States of America)</a:t>
            </a:r>
            <a:endParaRPr sz="1200"/>
          </a:p>
        </p:txBody>
      </p:sp>
      <p:pic>
        <p:nvPicPr>
          <p:cNvPr id="140" name="Google Shape;140;p22"/>
          <p:cNvPicPr preferRelativeResize="0"/>
          <p:nvPr/>
        </p:nvPicPr>
        <p:blipFill>
          <a:blip r:embed="rId5">
            <a:alphaModFix/>
          </a:blip>
          <a:stretch>
            <a:fillRect/>
          </a:stretch>
        </p:blipFill>
        <p:spPr>
          <a:xfrm>
            <a:off x="6628275" y="3474225"/>
            <a:ext cx="2319775" cy="919125"/>
          </a:xfrm>
          <a:prstGeom prst="rect">
            <a:avLst/>
          </a:prstGeom>
          <a:noFill/>
          <a:ln>
            <a:noFill/>
          </a:ln>
        </p:spPr>
      </p:pic>
      <p:sp>
        <p:nvSpPr>
          <p:cNvPr id="141" name="Google Shape;141;p22"/>
          <p:cNvSpPr txBox="1"/>
          <p:nvPr/>
        </p:nvSpPr>
        <p:spPr>
          <a:xfrm>
            <a:off x="6915350" y="4512531"/>
            <a:ext cx="1845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highlight>
                  <a:srgbClr val="F8F9FA"/>
                </a:highlight>
                <a:latin typeface="Times New Roman"/>
                <a:ea typeface="Times New Roman"/>
                <a:cs typeface="Times New Roman"/>
                <a:sym typeface="Times New Roman"/>
              </a:rPr>
              <a:t>United Kingdom of Great Britain and Northern Ireland (UK)</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420700" y="162850"/>
            <a:ext cx="7925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Data Preparation for clustering: Steps followed for data preparation</a:t>
            </a:r>
            <a:endParaRPr sz="1900">
              <a:solidFill>
                <a:schemeClr val="dk1"/>
              </a:solidFill>
              <a:latin typeface="Montserrat ExtraBold"/>
              <a:ea typeface="Montserrat ExtraBold"/>
              <a:cs typeface="Montserrat ExtraBold"/>
              <a:sym typeface="Montserrat ExtraBold"/>
            </a:endParaRPr>
          </a:p>
        </p:txBody>
      </p:sp>
      <p:sp>
        <p:nvSpPr>
          <p:cNvPr id="147" name="Google Shape;147;p23"/>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48" name="Google Shape;148;p23"/>
          <p:cNvSpPr txBox="1"/>
          <p:nvPr/>
        </p:nvSpPr>
        <p:spPr>
          <a:xfrm>
            <a:off x="420700" y="1078650"/>
            <a:ext cx="3582900" cy="20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lt1"/>
                </a:solidFill>
                <a:latin typeface="Montserrat"/>
                <a:ea typeface="Montserrat"/>
                <a:cs typeface="Montserrat"/>
                <a:sym typeface="Montserrat"/>
              </a:rPr>
              <a:t>Steps followed for Data Preparation:</a:t>
            </a: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000" b="1">
                <a:solidFill>
                  <a:schemeClr val="accent2"/>
                </a:solidFill>
                <a:latin typeface="Montserrat"/>
                <a:ea typeface="Montserrat"/>
                <a:cs typeface="Montserrat"/>
                <a:sym typeface="Montserrat"/>
              </a:rPr>
              <a:t>Following steps were performed:</a:t>
            </a:r>
            <a:endParaRPr sz="1000"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sz="1000" b="1">
              <a:solidFill>
                <a:schemeClr val="accent2"/>
              </a:solidFill>
              <a:latin typeface="Montserrat"/>
              <a:ea typeface="Montserrat"/>
              <a:cs typeface="Montserrat"/>
              <a:sym typeface="Montserrat"/>
            </a:endParaRPr>
          </a:p>
          <a:p>
            <a:pPr marL="457200" lvl="0" indent="-292100" algn="l" rtl="0">
              <a:spcBef>
                <a:spcPts val="0"/>
              </a:spcBef>
              <a:spcAft>
                <a:spcPts val="0"/>
              </a:spcAft>
              <a:buClr>
                <a:schemeClr val="accent2"/>
              </a:buClr>
              <a:buSzPts val="1000"/>
              <a:buFont typeface="Montserrat"/>
              <a:buAutoNum type="arabicPeriod"/>
            </a:pPr>
            <a:r>
              <a:rPr lang="en-GB" sz="1000" b="1">
                <a:solidFill>
                  <a:schemeClr val="accent2"/>
                </a:solidFill>
                <a:latin typeface="Montserrat"/>
                <a:ea typeface="Montserrat"/>
                <a:cs typeface="Montserrat"/>
                <a:sym typeface="Montserrat"/>
              </a:rPr>
              <a:t>Removal of punctuation.</a:t>
            </a:r>
            <a:endParaRPr sz="1000" b="1">
              <a:solidFill>
                <a:schemeClr val="accent2"/>
              </a:solidFill>
              <a:latin typeface="Montserrat"/>
              <a:ea typeface="Montserrat"/>
              <a:cs typeface="Montserrat"/>
              <a:sym typeface="Montserrat"/>
            </a:endParaRPr>
          </a:p>
          <a:p>
            <a:pPr marL="457200" lvl="0" indent="-292100" algn="l" rtl="0">
              <a:spcBef>
                <a:spcPts val="0"/>
              </a:spcBef>
              <a:spcAft>
                <a:spcPts val="0"/>
              </a:spcAft>
              <a:buClr>
                <a:schemeClr val="accent2"/>
              </a:buClr>
              <a:buSzPts val="1000"/>
              <a:buFont typeface="Montserrat"/>
              <a:buAutoNum type="arabicPeriod"/>
            </a:pPr>
            <a:r>
              <a:rPr lang="en-GB" sz="1000" b="1">
                <a:solidFill>
                  <a:schemeClr val="accent2"/>
                </a:solidFill>
                <a:latin typeface="Montserrat"/>
                <a:ea typeface="Montserrat"/>
                <a:cs typeface="Montserrat"/>
                <a:sym typeface="Montserrat"/>
              </a:rPr>
              <a:t>Removal of stop - words.</a:t>
            </a:r>
            <a:endParaRPr sz="1000" b="1">
              <a:solidFill>
                <a:schemeClr val="accent2"/>
              </a:solidFill>
              <a:latin typeface="Montserrat"/>
              <a:ea typeface="Montserrat"/>
              <a:cs typeface="Montserrat"/>
              <a:sym typeface="Montserrat"/>
            </a:endParaRPr>
          </a:p>
          <a:p>
            <a:pPr marL="457200" lvl="0" indent="-292100" algn="l" rtl="0">
              <a:spcBef>
                <a:spcPts val="0"/>
              </a:spcBef>
              <a:spcAft>
                <a:spcPts val="0"/>
              </a:spcAft>
              <a:buClr>
                <a:schemeClr val="accent2"/>
              </a:buClr>
              <a:buSzPts val="1000"/>
              <a:buFont typeface="Montserrat"/>
              <a:buAutoNum type="arabicPeriod"/>
            </a:pPr>
            <a:r>
              <a:rPr lang="en-GB" sz="1000" b="1">
                <a:solidFill>
                  <a:schemeClr val="accent2"/>
                </a:solidFill>
                <a:latin typeface="Montserrat"/>
                <a:ea typeface="Montserrat"/>
                <a:cs typeface="Montserrat"/>
                <a:sym typeface="Montserrat"/>
              </a:rPr>
              <a:t>Visualisation of Word cloud in description column.</a:t>
            </a:r>
            <a:endParaRPr sz="1000" b="1">
              <a:solidFill>
                <a:schemeClr val="accent2"/>
              </a:solidFill>
              <a:latin typeface="Montserrat"/>
              <a:ea typeface="Montserrat"/>
              <a:cs typeface="Montserrat"/>
              <a:sym typeface="Montserrat"/>
            </a:endParaRPr>
          </a:p>
          <a:p>
            <a:pPr marL="457200" lvl="0" indent="-292100" algn="l" rtl="0">
              <a:spcBef>
                <a:spcPts val="0"/>
              </a:spcBef>
              <a:spcAft>
                <a:spcPts val="0"/>
              </a:spcAft>
              <a:buClr>
                <a:schemeClr val="accent2"/>
              </a:buClr>
              <a:buSzPts val="1000"/>
              <a:buFont typeface="Montserrat"/>
              <a:buAutoNum type="arabicPeriod"/>
            </a:pPr>
            <a:r>
              <a:rPr lang="en-GB" sz="1000" b="1">
                <a:solidFill>
                  <a:schemeClr val="accent2"/>
                </a:solidFill>
                <a:latin typeface="Montserrat"/>
                <a:ea typeface="Montserrat"/>
                <a:cs typeface="Montserrat"/>
                <a:sym typeface="Montserrat"/>
              </a:rPr>
              <a:t>Stemming is performed</a:t>
            </a:r>
            <a:endParaRPr sz="1000" b="1">
              <a:solidFill>
                <a:schemeClr val="accent2"/>
              </a:solidFill>
              <a:latin typeface="Montserrat"/>
              <a:ea typeface="Montserrat"/>
              <a:cs typeface="Montserrat"/>
              <a:sym typeface="Montserrat"/>
            </a:endParaRPr>
          </a:p>
          <a:p>
            <a:pPr marL="457200" lvl="0" indent="-292100" algn="l" rtl="0">
              <a:spcBef>
                <a:spcPts val="0"/>
              </a:spcBef>
              <a:spcAft>
                <a:spcPts val="0"/>
              </a:spcAft>
              <a:buClr>
                <a:schemeClr val="accent2"/>
              </a:buClr>
              <a:buSzPts val="1000"/>
              <a:buFont typeface="Montserrat"/>
              <a:buChar char="●"/>
            </a:pPr>
            <a:r>
              <a:rPr lang="en-GB" sz="1000" b="1">
                <a:solidFill>
                  <a:schemeClr val="accent2"/>
                </a:solidFill>
                <a:latin typeface="Montserrat"/>
                <a:ea typeface="Montserrat"/>
                <a:cs typeface="Montserrat"/>
                <a:sym typeface="Montserrat"/>
              </a:rPr>
              <a:t>Checking top words before stemming.</a:t>
            </a:r>
            <a:endParaRPr sz="1000" b="1">
              <a:solidFill>
                <a:schemeClr val="accent2"/>
              </a:solidFill>
              <a:latin typeface="Montserrat"/>
              <a:ea typeface="Montserrat"/>
              <a:cs typeface="Montserrat"/>
              <a:sym typeface="Montserrat"/>
            </a:endParaRPr>
          </a:p>
          <a:p>
            <a:pPr marL="457200" lvl="0" indent="-292100" algn="l" rtl="0">
              <a:spcBef>
                <a:spcPts val="0"/>
              </a:spcBef>
              <a:spcAft>
                <a:spcPts val="0"/>
              </a:spcAft>
              <a:buClr>
                <a:schemeClr val="accent2"/>
              </a:buClr>
              <a:buSzPts val="1000"/>
              <a:buFont typeface="Montserrat"/>
              <a:buChar char="●"/>
            </a:pPr>
            <a:r>
              <a:rPr lang="en-GB" sz="1000" b="1">
                <a:solidFill>
                  <a:schemeClr val="accent2"/>
                </a:solidFill>
                <a:latin typeface="Montserrat"/>
                <a:ea typeface="Montserrat"/>
                <a:cs typeface="Montserrat"/>
                <a:sym typeface="Montserrat"/>
              </a:rPr>
              <a:t>Checking top words after stemming.</a:t>
            </a:r>
            <a:endParaRPr sz="1000" b="1">
              <a:solidFill>
                <a:schemeClr val="accent2"/>
              </a:solidFill>
              <a:latin typeface="Montserrat"/>
              <a:ea typeface="Montserrat"/>
              <a:cs typeface="Montserrat"/>
              <a:sym typeface="Montserrat"/>
            </a:endParaRPr>
          </a:p>
        </p:txBody>
      </p:sp>
      <p:pic>
        <p:nvPicPr>
          <p:cNvPr id="149" name="Google Shape;149;p23"/>
          <p:cNvPicPr preferRelativeResize="0"/>
          <p:nvPr/>
        </p:nvPicPr>
        <p:blipFill>
          <a:blip r:embed="rId3">
            <a:alphaModFix/>
          </a:blip>
          <a:stretch>
            <a:fillRect/>
          </a:stretch>
        </p:blipFill>
        <p:spPr>
          <a:xfrm>
            <a:off x="179550" y="3218250"/>
            <a:ext cx="3823974" cy="1925249"/>
          </a:xfrm>
          <a:prstGeom prst="rect">
            <a:avLst/>
          </a:prstGeom>
          <a:noFill/>
          <a:ln>
            <a:noFill/>
          </a:ln>
        </p:spPr>
      </p:pic>
      <p:pic>
        <p:nvPicPr>
          <p:cNvPr id="150" name="Google Shape;150;p23"/>
          <p:cNvPicPr preferRelativeResize="0"/>
          <p:nvPr/>
        </p:nvPicPr>
        <p:blipFill>
          <a:blip r:embed="rId4">
            <a:alphaModFix/>
          </a:blip>
          <a:stretch>
            <a:fillRect/>
          </a:stretch>
        </p:blipFill>
        <p:spPr>
          <a:xfrm>
            <a:off x="3949225" y="1487950"/>
            <a:ext cx="2791676" cy="2798450"/>
          </a:xfrm>
          <a:prstGeom prst="rect">
            <a:avLst/>
          </a:prstGeom>
          <a:noFill/>
          <a:ln>
            <a:noFill/>
          </a:ln>
        </p:spPr>
      </p:pic>
      <p:pic>
        <p:nvPicPr>
          <p:cNvPr id="151" name="Google Shape;151;p23"/>
          <p:cNvPicPr preferRelativeResize="0"/>
          <p:nvPr/>
        </p:nvPicPr>
        <p:blipFill>
          <a:blip r:embed="rId5">
            <a:alphaModFix/>
          </a:blip>
          <a:stretch>
            <a:fillRect/>
          </a:stretch>
        </p:blipFill>
        <p:spPr>
          <a:xfrm>
            <a:off x="6740900" y="1487950"/>
            <a:ext cx="2403100" cy="2798450"/>
          </a:xfrm>
          <a:prstGeom prst="rect">
            <a:avLst/>
          </a:prstGeom>
          <a:noFill/>
          <a:ln>
            <a:noFill/>
          </a:ln>
        </p:spPr>
      </p:pic>
      <p:sp>
        <p:nvSpPr>
          <p:cNvPr id="152" name="Google Shape;152;p23"/>
          <p:cNvSpPr txBox="1"/>
          <p:nvPr/>
        </p:nvSpPr>
        <p:spPr>
          <a:xfrm>
            <a:off x="4302075" y="4397075"/>
            <a:ext cx="2293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b="1">
                <a:solidFill>
                  <a:schemeClr val="lt1"/>
                </a:solidFill>
                <a:latin typeface="Montserrat"/>
                <a:ea typeface="Montserrat"/>
                <a:cs typeface="Montserrat"/>
                <a:sym typeface="Montserrat"/>
              </a:rPr>
              <a:t>Top Words before Stemming</a:t>
            </a:r>
            <a:endParaRPr sz="1200" b="1">
              <a:solidFill>
                <a:schemeClr val="lt1"/>
              </a:solidFill>
              <a:latin typeface="Montserrat"/>
              <a:ea typeface="Montserrat"/>
              <a:cs typeface="Montserrat"/>
              <a:sym typeface="Montserrat"/>
            </a:endParaRPr>
          </a:p>
        </p:txBody>
      </p:sp>
      <p:sp>
        <p:nvSpPr>
          <p:cNvPr id="153" name="Google Shape;153;p23"/>
          <p:cNvSpPr txBox="1"/>
          <p:nvPr/>
        </p:nvSpPr>
        <p:spPr>
          <a:xfrm>
            <a:off x="6740900" y="4397075"/>
            <a:ext cx="2293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b="1">
                <a:solidFill>
                  <a:schemeClr val="lt1"/>
                </a:solidFill>
                <a:latin typeface="Montserrat"/>
                <a:ea typeface="Montserrat"/>
                <a:cs typeface="Montserrat"/>
                <a:sym typeface="Montserrat"/>
              </a:rPr>
              <a:t>Top Words after Stemming</a:t>
            </a:r>
            <a:endParaRPr sz="12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420700" y="162850"/>
            <a:ext cx="79257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a:solidFill>
                  <a:schemeClr val="dk1"/>
                </a:solidFill>
                <a:latin typeface="Montserrat ExtraBold"/>
                <a:ea typeface="Montserrat ExtraBold"/>
                <a:cs typeface="Montserrat ExtraBold"/>
                <a:sym typeface="Montserrat ExtraBold"/>
              </a:rPr>
              <a:t>Topic modeling and Building clustering models. </a:t>
            </a:r>
            <a:endParaRPr sz="2600">
              <a:solidFill>
                <a:schemeClr val="dk1"/>
              </a:solidFill>
              <a:latin typeface="Montserrat ExtraBold"/>
              <a:ea typeface="Montserrat ExtraBold"/>
              <a:cs typeface="Montserrat ExtraBold"/>
              <a:sym typeface="Montserrat ExtraBold"/>
            </a:endParaRPr>
          </a:p>
        </p:txBody>
      </p:sp>
      <p:sp>
        <p:nvSpPr>
          <p:cNvPr id="159" name="Google Shape;159;p24"/>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60" name="Google Shape;160;p24"/>
          <p:cNvSpPr txBox="1"/>
          <p:nvPr/>
        </p:nvSpPr>
        <p:spPr>
          <a:xfrm>
            <a:off x="420700" y="1078650"/>
            <a:ext cx="76407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u="sng" dirty="0">
                <a:solidFill>
                  <a:schemeClr val="lt1"/>
                </a:solidFill>
                <a:latin typeface="Montserrat"/>
                <a:ea typeface="Montserrat"/>
                <a:cs typeface="Montserrat"/>
                <a:sym typeface="Montserrat"/>
              </a:rPr>
              <a:t>Steps followed for topic </a:t>
            </a:r>
            <a:r>
              <a:rPr lang="en-GB" sz="1700" b="1" u="sng" dirty="0" err="1">
                <a:solidFill>
                  <a:schemeClr val="lt1"/>
                </a:solidFill>
                <a:latin typeface="Montserrat"/>
                <a:ea typeface="Montserrat"/>
                <a:cs typeface="Montserrat"/>
                <a:sym typeface="Montserrat"/>
              </a:rPr>
              <a:t>modeling</a:t>
            </a:r>
            <a:r>
              <a:rPr lang="en-GB" sz="1700" b="1" u="sng" dirty="0">
                <a:solidFill>
                  <a:schemeClr val="lt1"/>
                </a:solidFill>
                <a:latin typeface="Montserrat"/>
                <a:ea typeface="Montserrat"/>
                <a:cs typeface="Montserrat"/>
                <a:sym typeface="Montserrat"/>
              </a:rPr>
              <a:t> :</a:t>
            </a:r>
            <a:endParaRPr sz="1700" b="1" u="sng"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sz="2100" b="1" u="sng"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700" b="1" dirty="0">
                <a:solidFill>
                  <a:schemeClr val="accent2"/>
                </a:solidFill>
                <a:latin typeface="Montserrat"/>
                <a:ea typeface="Montserrat"/>
                <a:cs typeface="Montserrat"/>
                <a:sym typeface="Montserrat"/>
              </a:rPr>
              <a:t>Following steps for topic </a:t>
            </a:r>
            <a:r>
              <a:rPr lang="en-GB" sz="1700" b="1" dirty="0" err="1">
                <a:solidFill>
                  <a:schemeClr val="accent2"/>
                </a:solidFill>
                <a:latin typeface="Montserrat"/>
                <a:ea typeface="Montserrat"/>
                <a:cs typeface="Montserrat"/>
                <a:sym typeface="Montserrat"/>
              </a:rPr>
              <a:t>modeling</a:t>
            </a:r>
            <a:r>
              <a:rPr lang="en-GB" sz="1700" b="1" dirty="0">
                <a:solidFill>
                  <a:schemeClr val="accent2"/>
                </a:solidFill>
                <a:latin typeface="Montserrat"/>
                <a:ea typeface="Montserrat"/>
                <a:cs typeface="Montserrat"/>
                <a:sym typeface="Montserrat"/>
              </a:rPr>
              <a:t>:</a:t>
            </a:r>
            <a:endParaRPr sz="1700" b="1" dirty="0">
              <a:solidFill>
                <a:schemeClr val="accent2"/>
              </a:solidFill>
              <a:latin typeface="Montserrat"/>
              <a:ea typeface="Montserrat"/>
              <a:cs typeface="Montserrat"/>
              <a:sym typeface="Montserrat"/>
            </a:endParaRPr>
          </a:p>
          <a:p>
            <a:pPr marL="0" lvl="0" indent="0" algn="l" rtl="0">
              <a:spcBef>
                <a:spcPts val="0"/>
              </a:spcBef>
              <a:spcAft>
                <a:spcPts val="0"/>
              </a:spcAft>
              <a:buNone/>
            </a:pPr>
            <a:endParaRPr sz="1700" b="1" dirty="0">
              <a:solidFill>
                <a:schemeClr val="accent2"/>
              </a:solidFill>
              <a:latin typeface="Montserrat"/>
              <a:ea typeface="Montserrat"/>
              <a:cs typeface="Montserrat"/>
              <a:sym typeface="Montserrat"/>
            </a:endParaRPr>
          </a:p>
          <a:p>
            <a:pPr marL="457200" lvl="0" indent="-336550" algn="l" rtl="0">
              <a:spcBef>
                <a:spcPts val="0"/>
              </a:spcBef>
              <a:spcAft>
                <a:spcPts val="0"/>
              </a:spcAft>
              <a:buClr>
                <a:schemeClr val="accent2"/>
              </a:buClr>
              <a:buSzPts val="1700"/>
              <a:buFont typeface="Montserrat"/>
              <a:buAutoNum type="arabicPeriod"/>
            </a:pPr>
            <a:r>
              <a:rPr lang="en-GB" sz="1700" b="1" dirty="0">
                <a:solidFill>
                  <a:schemeClr val="accent2"/>
                </a:solidFill>
                <a:latin typeface="Montserrat"/>
                <a:ea typeface="Montserrat"/>
                <a:cs typeface="Montserrat"/>
                <a:sym typeface="Montserrat"/>
              </a:rPr>
              <a:t>Data </a:t>
            </a:r>
            <a:r>
              <a:rPr lang="en-GB" sz="1700" b="1" dirty="0" err="1">
                <a:solidFill>
                  <a:schemeClr val="accent2"/>
                </a:solidFill>
                <a:latin typeface="Montserrat"/>
                <a:ea typeface="Montserrat"/>
                <a:cs typeface="Montserrat"/>
                <a:sym typeface="Montserrat"/>
              </a:rPr>
              <a:t>preprocessing</a:t>
            </a:r>
            <a:r>
              <a:rPr lang="en-GB" sz="1700" b="1" dirty="0">
                <a:solidFill>
                  <a:schemeClr val="accent2"/>
                </a:solidFill>
                <a:latin typeface="Montserrat"/>
                <a:ea typeface="Montserrat"/>
                <a:cs typeface="Montserrat"/>
                <a:sym typeface="Montserrat"/>
              </a:rPr>
              <a:t> (vectorization) using </a:t>
            </a:r>
            <a:r>
              <a:rPr lang="en-GB" sz="1700" b="1" dirty="0" err="1">
                <a:solidFill>
                  <a:schemeClr val="accent2"/>
                </a:solidFill>
                <a:latin typeface="Montserrat"/>
                <a:ea typeface="Montserrat"/>
                <a:cs typeface="Montserrat"/>
                <a:sym typeface="Montserrat"/>
              </a:rPr>
              <a:t>CountVectorizer</a:t>
            </a:r>
            <a:r>
              <a:rPr lang="en-GB" sz="1700" b="1" dirty="0">
                <a:solidFill>
                  <a:schemeClr val="accent2"/>
                </a:solidFill>
                <a:latin typeface="Montserrat"/>
                <a:ea typeface="Montserrat"/>
                <a:cs typeface="Montserrat"/>
                <a:sym typeface="Montserrat"/>
              </a:rPr>
              <a:t>().</a:t>
            </a:r>
          </a:p>
          <a:p>
            <a:pPr marL="457200" lvl="0" indent="-336550" algn="l" rtl="0">
              <a:spcBef>
                <a:spcPts val="0"/>
              </a:spcBef>
              <a:spcAft>
                <a:spcPts val="0"/>
              </a:spcAft>
              <a:buClr>
                <a:schemeClr val="accent2"/>
              </a:buClr>
              <a:buSzPts val="1700"/>
              <a:buFont typeface="Montserrat"/>
              <a:buAutoNum type="arabicPeriod"/>
            </a:pPr>
            <a:endParaRPr lang="en-GB" sz="1700" b="1" dirty="0">
              <a:solidFill>
                <a:schemeClr val="accent2"/>
              </a:solidFill>
              <a:latin typeface="Montserrat"/>
              <a:ea typeface="Montserrat"/>
              <a:cs typeface="Montserrat"/>
              <a:sym typeface="Montserrat"/>
            </a:endParaRPr>
          </a:p>
          <a:p>
            <a:pPr marL="457200" lvl="0" indent="-336550" algn="l" rtl="0">
              <a:spcBef>
                <a:spcPts val="0"/>
              </a:spcBef>
              <a:spcAft>
                <a:spcPts val="0"/>
              </a:spcAft>
              <a:buClr>
                <a:schemeClr val="accent2"/>
              </a:buClr>
              <a:buSzPts val="1700"/>
              <a:buFont typeface="Montserrat"/>
              <a:buAutoNum type="arabicPeriod"/>
            </a:pPr>
            <a:r>
              <a:rPr lang="en-GB" sz="1700" b="1" dirty="0">
                <a:solidFill>
                  <a:schemeClr val="accent2"/>
                </a:solidFill>
                <a:latin typeface="Montserrat"/>
                <a:ea typeface="Montserrat"/>
                <a:cs typeface="Montserrat"/>
                <a:sym typeface="Montserrat"/>
              </a:rPr>
              <a:t>Building </a:t>
            </a:r>
            <a:r>
              <a:rPr lang="en-GB" sz="1700" b="1" dirty="0">
                <a:solidFill>
                  <a:schemeClr val="dk1"/>
                </a:solidFill>
                <a:latin typeface="Montserrat"/>
                <a:ea typeface="Montserrat"/>
                <a:cs typeface="Montserrat"/>
                <a:sym typeface="Montserrat"/>
              </a:rPr>
              <a:t>Latent Dirichlet Allocation(LDA) model</a:t>
            </a:r>
            <a:r>
              <a:rPr lang="en-GB" sz="1700" b="1" dirty="0">
                <a:solidFill>
                  <a:schemeClr val="accent2"/>
                </a:solidFill>
                <a:latin typeface="Montserrat"/>
                <a:ea typeface="Montserrat"/>
                <a:cs typeface="Montserrat"/>
                <a:sym typeface="Montserrat"/>
              </a:rPr>
              <a:t> for clustering.</a:t>
            </a:r>
          </a:p>
          <a:p>
            <a:pPr marL="457200" lvl="0" indent="-336550" algn="l" rtl="0">
              <a:spcBef>
                <a:spcPts val="0"/>
              </a:spcBef>
              <a:spcAft>
                <a:spcPts val="0"/>
              </a:spcAft>
              <a:buClr>
                <a:schemeClr val="accent2"/>
              </a:buClr>
              <a:buSzPts val="1700"/>
              <a:buFont typeface="Montserrat"/>
              <a:buAutoNum type="arabicPeriod"/>
            </a:pPr>
            <a:endParaRPr lang="en-GB" sz="1700" b="1" dirty="0">
              <a:solidFill>
                <a:schemeClr val="accent2"/>
              </a:solidFill>
              <a:latin typeface="Montserrat"/>
              <a:ea typeface="Montserrat"/>
              <a:cs typeface="Montserrat"/>
              <a:sym typeface="Montserrat"/>
            </a:endParaRPr>
          </a:p>
          <a:p>
            <a:pPr marL="457200" lvl="0" indent="-336550" algn="l" rtl="0">
              <a:spcBef>
                <a:spcPts val="0"/>
              </a:spcBef>
              <a:spcAft>
                <a:spcPts val="0"/>
              </a:spcAft>
              <a:buClr>
                <a:schemeClr val="accent2"/>
              </a:buClr>
              <a:buSzPts val="1700"/>
              <a:buFont typeface="Montserrat"/>
              <a:buAutoNum type="arabicPeriod"/>
            </a:pPr>
            <a:r>
              <a:rPr lang="en-GB" sz="1700" b="1" dirty="0">
                <a:solidFill>
                  <a:schemeClr val="accent2"/>
                </a:solidFill>
                <a:latin typeface="Montserrat"/>
                <a:ea typeface="Montserrat"/>
                <a:cs typeface="Montserrat"/>
                <a:sym typeface="Montserrat"/>
              </a:rPr>
              <a:t>Building </a:t>
            </a:r>
            <a:r>
              <a:rPr lang="en-GB" sz="1700" b="1" dirty="0">
                <a:solidFill>
                  <a:schemeClr val="dk1"/>
                </a:solidFill>
                <a:latin typeface="Montserrat"/>
                <a:ea typeface="Montserrat"/>
                <a:cs typeface="Montserrat"/>
                <a:sym typeface="Montserrat"/>
              </a:rPr>
              <a:t>K-Means clustering model</a:t>
            </a:r>
            <a:r>
              <a:rPr lang="en-GB" sz="1700" b="1" dirty="0">
                <a:solidFill>
                  <a:schemeClr val="accent2"/>
                </a:solidFill>
                <a:latin typeface="Montserrat"/>
                <a:ea typeface="Montserrat"/>
                <a:cs typeface="Montserrat"/>
                <a:sym typeface="Montserrat"/>
              </a:rPr>
              <a:t> for clustering.</a:t>
            </a:r>
          </a:p>
          <a:p>
            <a:pPr marL="457200" lvl="0" indent="-336550" algn="l" rtl="0">
              <a:spcBef>
                <a:spcPts val="0"/>
              </a:spcBef>
              <a:spcAft>
                <a:spcPts val="0"/>
              </a:spcAft>
              <a:buClr>
                <a:schemeClr val="accent2"/>
              </a:buClr>
              <a:buSzPts val="1700"/>
              <a:buFont typeface="Montserrat"/>
              <a:buAutoNum type="arabicPeriod"/>
            </a:pPr>
            <a:endParaRPr lang="en-GB" sz="1700" b="1" dirty="0">
              <a:solidFill>
                <a:schemeClr val="accent2"/>
              </a:solidFill>
              <a:latin typeface="Montserrat"/>
              <a:ea typeface="Montserrat"/>
              <a:cs typeface="Montserrat"/>
              <a:sym typeface="Montserrat"/>
            </a:endParaRPr>
          </a:p>
          <a:p>
            <a:pPr marL="457200" lvl="0" indent="-336550" algn="l" rtl="0">
              <a:spcBef>
                <a:spcPts val="0"/>
              </a:spcBef>
              <a:spcAft>
                <a:spcPts val="0"/>
              </a:spcAft>
              <a:buClr>
                <a:schemeClr val="accent2"/>
              </a:buClr>
              <a:buSzPts val="1700"/>
              <a:buFont typeface="Montserrat"/>
              <a:buAutoNum type="arabicPeriod"/>
            </a:pPr>
            <a:r>
              <a:rPr lang="en-GB" sz="1700" b="1" dirty="0">
                <a:solidFill>
                  <a:schemeClr val="accent2"/>
                </a:solidFill>
                <a:latin typeface="Montserrat"/>
                <a:ea typeface="Montserrat"/>
                <a:cs typeface="Montserrat"/>
                <a:sym typeface="Montserrat"/>
              </a:rPr>
              <a:t>Building </a:t>
            </a:r>
            <a:r>
              <a:rPr lang="en-GB" sz="1700" b="1" dirty="0">
                <a:solidFill>
                  <a:schemeClr val="dk1"/>
                </a:solidFill>
                <a:latin typeface="Montserrat"/>
                <a:ea typeface="Montserrat"/>
                <a:cs typeface="Montserrat"/>
                <a:sym typeface="Montserrat"/>
              </a:rPr>
              <a:t>Hierarchical clustering model</a:t>
            </a:r>
            <a:r>
              <a:rPr lang="en-GB" sz="1700" b="1" dirty="0">
                <a:solidFill>
                  <a:schemeClr val="accent2"/>
                </a:solidFill>
                <a:latin typeface="Montserrat"/>
                <a:ea typeface="Montserrat"/>
                <a:cs typeface="Montserrat"/>
                <a:sym typeface="Montserrat"/>
              </a:rPr>
              <a:t> for clustering.</a:t>
            </a:r>
            <a:endParaRPr sz="1700" b="1" dirty="0">
              <a:solidFill>
                <a:schemeClr val="accent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p:nvPr/>
        </p:nvSpPr>
        <p:spPr>
          <a:xfrm>
            <a:off x="420700" y="162850"/>
            <a:ext cx="7925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solidFill>
                  <a:schemeClr val="dk1"/>
                </a:solidFill>
                <a:latin typeface="Montserrat"/>
                <a:ea typeface="Montserrat"/>
                <a:cs typeface="Montserrat"/>
                <a:sym typeface="Montserrat"/>
              </a:rPr>
              <a:t>Latent Dirichlet Allocation (LDA) model</a:t>
            </a:r>
            <a:endParaRPr sz="3000">
              <a:solidFill>
                <a:schemeClr val="dk1"/>
              </a:solidFill>
              <a:latin typeface="Montserrat ExtraBold"/>
              <a:ea typeface="Montserrat ExtraBold"/>
              <a:cs typeface="Montserrat ExtraBold"/>
              <a:sym typeface="Montserrat ExtraBold"/>
            </a:endParaRPr>
          </a:p>
        </p:txBody>
      </p:sp>
      <p:sp>
        <p:nvSpPr>
          <p:cNvPr id="166" name="Google Shape;166;p25"/>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67" name="Google Shape;167;p25"/>
          <p:cNvSpPr txBox="1"/>
          <p:nvPr/>
        </p:nvSpPr>
        <p:spPr>
          <a:xfrm>
            <a:off x="420700" y="1078650"/>
            <a:ext cx="35286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dirty="0">
                <a:solidFill>
                  <a:schemeClr val="lt1"/>
                </a:solidFill>
                <a:latin typeface="Montserrat"/>
                <a:ea typeface="Montserrat"/>
                <a:cs typeface="Montserrat"/>
                <a:sym typeface="Montserrat"/>
              </a:rPr>
              <a:t>Observation on LDA models :</a:t>
            </a:r>
            <a:endParaRPr b="1" u="sng"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After cross-validation using </a:t>
            </a:r>
            <a:r>
              <a:rPr lang="en-GB" b="1" dirty="0" err="1">
                <a:solidFill>
                  <a:schemeClr val="accent2"/>
                </a:solidFill>
                <a:latin typeface="Montserrat"/>
                <a:ea typeface="Montserrat"/>
                <a:cs typeface="Montserrat"/>
                <a:sym typeface="Montserrat"/>
              </a:rPr>
              <a:t>GridSearchCV</a:t>
            </a:r>
            <a:r>
              <a:rPr lang="en-GB" b="1" dirty="0">
                <a:solidFill>
                  <a:schemeClr val="accent2"/>
                </a:solidFill>
                <a:latin typeface="Montserrat"/>
                <a:ea typeface="Montserrat"/>
                <a:cs typeface="Montserrat"/>
                <a:sym typeface="Montserrat"/>
              </a:rPr>
              <a:t>, It is found that optimum no of clusters is 2</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highlight>
                  <a:srgbClr val="FFFFFF"/>
                </a:highlight>
                <a:latin typeface="Montserrat"/>
                <a:ea typeface="Montserrat"/>
                <a:cs typeface="Montserrat"/>
                <a:sym typeface="Montserrat"/>
              </a:rPr>
              <a:t>Best log likelihood Score for the LDA model -242625.54</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highlight>
                <a:srgbClr val="FFFFFF"/>
              </a:highlight>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highlight>
                  <a:srgbClr val="FFFFFF"/>
                </a:highlight>
                <a:latin typeface="Montserrat"/>
                <a:ea typeface="Montserrat"/>
                <a:cs typeface="Montserrat"/>
                <a:sym typeface="Montserrat"/>
              </a:rPr>
              <a:t>LDA model Perplexity on train data 3355.1382527834458</a:t>
            </a:r>
            <a:endParaRPr b="1" dirty="0">
              <a:solidFill>
                <a:schemeClr val="accent2"/>
              </a:solidFill>
              <a:highlight>
                <a:srgbClr val="FFFFFF"/>
              </a:highlight>
              <a:latin typeface="Montserrat"/>
              <a:ea typeface="Montserrat"/>
              <a:cs typeface="Montserrat"/>
              <a:sym typeface="Montserrat"/>
            </a:endParaRPr>
          </a:p>
        </p:txBody>
      </p:sp>
      <p:pic>
        <p:nvPicPr>
          <p:cNvPr id="168" name="Google Shape;168;p25"/>
          <p:cNvPicPr preferRelativeResize="0"/>
          <p:nvPr/>
        </p:nvPicPr>
        <p:blipFill>
          <a:blip r:embed="rId3">
            <a:alphaModFix/>
          </a:blip>
          <a:stretch>
            <a:fillRect/>
          </a:stretch>
        </p:blipFill>
        <p:spPr>
          <a:xfrm>
            <a:off x="5418075" y="691725"/>
            <a:ext cx="2982725" cy="3760049"/>
          </a:xfrm>
          <a:prstGeom prst="rect">
            <a:avLst/>
          </a:prstGeom>
          <a:noFill/>
          <a:ln>
            <a:noFill/>
          </a:ln>
        </p:spPr>
      </p:pic>
      <p:sp>
        <p:nvSpPr>
          <p:cNvPr id="169" name="Google Shape;169;p25"/>
          <p:cNvSpPr txBox="1"/>
          <p:nvPr/>
        </p:nvSpPr>
        <p:spPr>
          <a:xfrm>
            <a:off x="5414925" y="4587075"/>
            <a:ext cx="2999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Visualization of no of clusters using LDA models. </a:t>
            </a:r>
            <a:endParaRPr/>
          </a:p>
        </p:txBody>
      </p:sp>
      <p:pic>
        <p:nvPicPr>
          <p:cNvPr id="170" name="Google Shape;170;p25"/>
          <p:cNvPicPr preferRelativeResize="0"/>
          <p:nvPr/>
        </p:nvPicPr>
        <p:blipFill>
          <a:blip r:embed="rId4">
            <a:alphaModFix/>
          </a:blip>
          <a:stretch>
            <a:fillRect/>
          </a:stretch>
        </p:blipFill>
        <p:spPr>
          <a:xfrm>
            <a:off x="620550" y="3826050"/>
            <a:ext cx="2857500" cy="131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p:nvPr/>
        </p:nvSpPr>
        <p:spPr>
          <a:xfrm>
            <a:off x="420700" y="162850"/>
            <a:ext cx="7925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solidFill>
                  <a:schemeClr val="dk1"/>
                </a:solidFill>
                <a:latin typeface="Montserrat"/>
                <a:ea typeface="Montserrat"/>
                <a:cs typeface="Montserrat"/>
                <a:sym typeface="Montserrat"/>
              </a:rPr>
              <a:t>Latent Dirichlet Allocation (LDA) model (contd.)</a:t>
            </a:r>
            <a:endParaRPr sz="3000">
              <a:solidFill>
                <a:schemeClr val="dk1"/>
              </a:solidFill>
              <a:latin typeface="Montserrat ExtraBold"/>
              <a:ea typeface="Montserrat ExtraBold"/>
              <a:cs typeface="Montserrat ExtraBold"/>
              <a:sym typeface="Montserrat ExtraBold"/>
            </a:endParaRPr>
          </a:p>
        </p:txBody>
      </p:sp>
      <p:sp>
        <p:nvSpPr>
          <p:cNvPr id="176" name="Google Shape;176;p26"/>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77" name="Google Shape;177;p26"/>
          <p:cNvSpPr txBox="1"/>
          <p:nvPr/>
        </p:nvSpPr>
        <p:spPr>
          <a:xfrm>
            <a:off x="5414925" y="4434675"/>
            <a:ext cx="2999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t>Topics on 2nd cluster </a:t>
            </a:r>
            <a:endParaRPr sz="1500"/>
          </a:p>
        </p:txBody>
      </p:sp>
      <p:pic>
        <p:nvPicPr>
          <p:cNvPr id="178" name="Google Shape;178;p26"/>
          <p:cNvPicPr preferRelativeResize="0"/>
          <p:nvPr/>
        </p:nvPicPr>
        <p:blipFill>
          <a:blip r:embed="rId3">
            <a:alphaModFix/>
          </a:blip>
          <a:stretch>
            <a:fillRect/>
          </a:stretch>
        </p:blipFill>
        <p:spPr>
          <a:xfrm>
            <a:off x="5499475" y="963550"/>
            <a:ext cx="3270525" cy="3471124"/>
          </a:xfrm>
          <a:prstGeom prst="rect">
            <a:avLst/>
          </a:prstGeom>
          <a:noFill/>
          <a:ln>
            <a:noFill/>
          </a:ln>
        </p:spPr>
      </p:pic>
      <p:pic>
        <p:nvPicPr>
          <p:cNvPr id="179" name="Google Shape;179;p26"/>
          <p:cNvPicPr preferRelativeResize="0"/>
          <p:nvPr/>
        </p:nvPicPr>
        <p:blipFill>
          <a:blip r:embed="rId4">
            <a:alphaModFix/>
          </a:blip>
          <a:stretch>
            <a:fillRect/>
          </a:stretch>
        </p:blipFill>
        <p:spPr>
          <a:xfrm>
            <a:off x="434275" y="918875"/>
            <a:ext cx="2985375" cy="3515800"/>
          </a:xfrm>
          <a:prstGeom prst="rect">
            <a:avLst/>
          </a:prstGeom>
          <a:noFill/>
          <a:ln>
            <a:noFill/>
          </a:ln>
        </p:spPr>
      </p:pic>
      <p:sp>
        <p:nvSpPr>
          <p:cNvPr id="180" name="Google Shape;180;p26"/>
          <p:cNvSpPr txBox="1"/>
          <p:nvPr/>
        </p:nvSpPr>
        <p:spPr>
          <a:xfrm>
            <a:off x="627400" y="4434675"/>
            <a:ext cx="2999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t>Topics on 1st cluster</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420700" y="162850"/>
            <a:ext cx="7925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solidFill>
                  <a:schemeClr val="dk1"/>
                </a:solidFill>
                <a:latin typeface="Montserrat"/>
                <a:ea typeface="Montserrat"/>
                <a:cs typeface="Montserrat"/>
                <a:sym typeface="Montserrat"/>
              </a:rPr>
              <a:t>K-Means Clustering model</a:t>
            </a:r>
            <a:endParaRPr sz="3000">
              <a:solidFill>
                <a:schemeClr val="dk1"/>
              </a:solidFill>
              <a:latin typeface="Montserrat ExtraBold"/>
              <a:ea typeface="Montserrat ExtraBold"/>
              <a:cs typeface="Montserrat ExtraBold"/>
              <a:sym typeface="Montserrat ExtraBold"/>
            </a:endParaRPr>
          </a:p>
        </p:txBody>
      </p:sp>
      <p:sp>
        <p:nvSpPr>
          <p:cNvPr id="186" name="Google Shape;186;p27"/>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87" name="Google Shape;187;p27"/>
          <p:cNvSpPr txBox="1"/>
          <p:nvPr/>
        </p:nvSpPr>
        <p:spPr>
          <a:xfrm>
            <a:off x="420700" y="1078650"/>
            <a:ext cx="3528600" cy="39290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dirty="0">
                <a:solidFill>
                  <a:schemeClr val="lt1"/>
                </a:solidFill>
                <a:latin typeface="Montserrat"/>
                <a:ea typeface="Montserrat"/>
                <a:cs typeface="Montserrat"/>
                <a:sym typeface="Montserrat"/>
              </a:rPr>
              <a:t>Observation on K-Means Clustering models :</a:t>
            </a:r>
            <a:endParaRPr b="1" u="sng"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Using Elbow method, It is found that optimum no of clusters is 3.</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highlight>
                  <a:srgbClr val="FFFFFF"/>
                </a:highlight>
                <a:latin typeface="Montserrat"/>
                <a:ea typeface="Montserrat"/>
                <a:cs typeface="Montserrat"/>
                <a:sym typeface="Montserrat"/>
              </a:rPr>
              <a:t>Using Silhouette analysis, it is found that optimum number of cluster is 3.</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highlight>
                <a:srgbClr val="FFFFFF"/>
              </a:highlight>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highlight>
                  <a:srgbClr val="FFFFFF"/>
                </a:highlight>
                <a:latin typeface="Montserrat"/>
                <a:ea typeface="Montserrat"/>
                <a:cs typeface="Montserrat"/>
                <a:sym typeface="Montserrat"/>
              </a:rPr>
              <a:t>So using K-Means clustering model best model is </a:t>
            </a:r>
            <a:endParaRPr b="1" dirty="0">
              <a:solidFill>
                <a:schemeClr val="accent2"/>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050" dirty="0">
                <a:highlight>
                  <a:srgbClr val="FFFFFE"/>
                </a:highlight>
                <a:latin typeface="Courier New"/>
                <a:ea typeface="Courier New"/>
                <a:cs typeface="Courier New"/>
                <a:sym typeface="Courier New"/>
              </a:rPr>
              <a:t>    </a:t>
            </a:r>
            <a:endParaRPr sz="1050" dirty="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dirty="0">
                <a:highlight>
                  <a:srgbClr val="FFFFFE"/>
                </a:highlight>
                <a:latin typeface="Courier New"/>
                <a:ea typeface="Courier New"/>
                <a:cs typeface="Courier New"/>
                <a:sym typeface="Courier New"/>
              </a:rPr>
              <a:t>   </a:t>
            </a:r>
            <a:r>
              <a:rPr lang="en-GB" b="1" dirty="0" err="1">
                <a:solidFill>
                  <a:srgbClr val="FF0000"/>
                </a:solidFill>
                <a:highlight>
                  <a:srgbClr val="FFFFFE"/>
                </a:highlight>
                <a:latin typeface="Montserrat"/>
                <a:ea typeface="Montserrat"/>
                <a:cs typeface="Montserrat"/>
                <a:sym typeface="Montserrat"/>
              </a:rPr>
              <a:t>kmeans</a:t>
            </a:r>
            <a:r>
              <a:rPr lang="en-GB" b="1" dirty="0">
                <a:solidFill>
                  <a:srgbClr val="FF0000"/>
                </a:solidFill>
                <a:highlight>
                  <a:srgbClr val="FFFFFE"/>
                </a:highlight>
                <a:latin typeface="Montserrat"/>
                <a:ea typeface="Montserrat"/>
                <a:cs typeface="Montserrat"/>
                <a:sym typeface="Montserrat"/>
              </a:rPr>
              <a:t> = </a:t>
            </a:r>
            <a:r>
              <a:rPr lang="en-GB" b="1" dirty="0" err="1">
                <a:solidFill>
                  <a:srgbClr val="FF0000"/>
                </a:solidFill>
                <a:highlight>
                  <a:srgbClr val="FFFFFE"/>
                </a:highlight>
                <a:latin typeface="Montserrat"/>
                <a:ea typeface="Montserrat"/>
                <a:cs typeface="Montserrat"/>
                <a:sym typeface="Montserrat"/>
              </a:rPr>
              <a:t>KMeans</a:t>
            </a:r>
            <a:r>
              <a:rPr lang="en-GB" b="1" dirty="0">
                <a:solidFill>
                  <a:srgbClr val="FF0000"/>
                </a:solidFill>
                <a:highlight>
                  <a:srgbClr val="FFFFFE"/>
                </a:highlight>
                <a:latin typeface="Montserrat"/>
                <a:ea typeface="Montserrat"/>
                <a:cs typeface="Montserrat"/>
                <a:sym typeface="Montserrat"/>
              </a:rPr>
              <a:t> (</a:t>
            </a:r>
            <a:r>
              <a:rPr lang="en-GB" b="1" dirty="0" err="1">
                <a:solidFill>
                  <a:srgbClr val="FF0000"/>
                </a:solidFill>
                <a:highlight>
                  <a:srgbClr val="FFFFFE"/>
                </a:highlight>
                <a:latin typeface="Montserrat"/>
                <a:ea typeface="Montserrat"/>
                <a:cs typeface="Montserrat"/>
                <a:sym typeface="Montserrat"/>
              </a:rPr>
              <a:t>n_clusters</a:t>
            </a:r>
            <a:r>
              <a:rPr lang="en-GB" b="1" dirty="0">
                <a:solidFill>
                  <a:srgbClr val="FF0000"/>
                </a:solidFill>
                <a:highlight>
                  <a:srgbClr val="FFFFFE"/>
                </a:highlight>
                <a:latin typeface="Montserrat"/>
                <a:ea typeface="Montserrat"/>
                <a:cs typeface="Montserrat"/>
                <a:sym typeface="Montserrat"/>
              </a:rPr>
              <a:t>=3)</a:t>
            </a:r>
            <a:endParaRPr b="1" dirty="0">
              <a:solidFill>
                <a:srgbClr val="FF0000"/>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b="1" dirty="0">
              <a:solidFill>
                <a:schemeClr val="accent2"/>
              </a:solidFill>
              <a:highlight>
                <a:srgbClr val="FFFFFF"/>
              </a:highlight>
              <a:latin typeface="Montserrat"/>
              <a:ea typeface="Montserrat"/>
              <a:cs typeface="Montserrat"/>
              <a:sym typeface="Montserrat"/>
            </a:endParaRPr>
          </a:p>
        </p:txBody>
      </p:sp>
      <p:pic>
        <p:nvPicPr>
          <p:cNvPr id="188" name="Google Shape;188;p27"/>
          <p:cNvPicPr preferRelativeResize="0"/>
          <p:nvPr/>
        </p:nvPicPr>
        <p:blipFill>
          <a:blip r:embed="rId3">
            <a:alphaModFix/>
          </a:blip>
          <a:stretch>
            <a:fillRect/>
          </a:stretch>
        </p:blipFill>
        <p:spPr>
          <a:xfrm>
            <a:off x="4341275" y="852900"/>
            <a:ext cx="4543200" cy="2103550"/>
          </a:xfrm>
          <a:prstGeom prst="rect">
            <a:avLst/>
          </a:prstGeom>
          <a:noFill/>
          <a:ln>
            <a:noFill/>
          </a:ln>
        </p:spPr>
      </p:pic>
      <p:pic>
        <p:nvPicPr>
          <p:cNvPr id="189" name="Google Shape;189;p27"/>
          <p:cNvPicPr preferRelativeResize="0"/>
          <p:nvPr/>
        </p:nvPicPr>
        <p:blipFill>
          <a:blip r:embed="rId4">
            <a:alphaModFix/>
          </a:blip>
          <a:stretch>
            <a:fillRect/>
          </a:stretch>
        </p:blipFill>
        <p:spPr>
          <a:xfrm>
            <a:off x="4572000" y="3039950"/>
            <a:ext cx="4312475" cy="2103551"/>
          </a:xfrm>
          <a:prstGeom prst="rect">
            <a:avLst/>
          </a:prstGeom>
          <a:noFill/>
          <a:ln>
            <a:noFill/>
          </a:ln>
        </p:spPr>
      </p:pic>
      <p:sp>
        <p:nvSpPr>
          <p:cNvPr id="190" name="Google Shape;190;p27"/>
          <p:cNvSpPr/>
          <p:nvPr/>
        </p:nvSpPr>
        <p:spPr>
          <a:xfrm>
            <a:off x="461425" y="4179950"/>
            <a:ext cx="3623400" cy="759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p:nvPr/>
        </p:nvSpPr>
        <p:spPr>
          <a:xfrm>
            <a:off x="420700" y="162850"/>
            <a:ext cx="7925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solidFill>
                  <a:schemeClr val="dk1"/>
                </a:solidFill>
                <a:latin typeface="Montserrat"/>
                <a:ea typeface="Montserrat"/>
                <a:cs typeface="Montserrat"/>
                <a:sym typeface="Montserrat"/>
              </a:rPr>
              <a:t>Hierarchical Clustering model</a:t>
            </a:r>
            <a:endParaRPr sz="3000">
              <a:solidFill>
                <a:schemeClr val="dk1"/>
              </a:solidFill>
              <a:latin typeface="Montserrat ExtraBold"/>
              <a:ea typeface="Montserrat ExtraBold"/>
              <a:cs typeface="Montserrat ExtraBold"/>
              <a:sym typeface="Montserrat ExtraBold"/>
            </a:endParaRPr>
          </a:p>
        </p:txBody>
      </p:sp>
      <p:sp>
        <p:nvSpPr>
          <p:cNvPr id="196" name="Google Shape;196;p28"/>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97" name="Google Shape;197;p28"/>
          <p:cNvSpPr txBox="1"/>
          <p:nvPr/>
        </p:nvSpPr>
        <p:spPr>
          <a:xfrm>
            <a:off x="420700" y="1078650"/>
            <a:ext cx="3528600" cy="365321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dirty="0">
                <a:solidFill>
                  <a:schemeClr val="lt1"/>
                </a:solidFill>
                <a:latin typeface="Montserrat"/>
                <a:ea typeface="Montserrat"/>
                <a:cs typeface="Montserrat"/>
                <a:sym typeface="Montserrat"/>
              </a:rPr>
              <a:t>Observation on Hierarchical Clustering models :</a:t>
            </a:r>
            <a:endParaRPr b="1" u="sng"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Using Dendrogram, It is found that optimum no of clusters is 8.</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highlight>
                <a:srgbClr val="FFFFFF"/>
              </a:highlight>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highlight>
                  <a:srgbClr val="FFFFFF"/>
                </a:highlight>
                <a:latin typeface="Montserrat"/>
                <a:ea typeface="Montserrat"/>
                <a:cs typeface="Montserrat"/>
                <a:sym typeface="Montserrat"/>
              </a:rPr>
              <a:t>The Hierarchical clustering model best model is </a:t>
            </a:r>
            <a:endParaRPr b="1" dirty="0">
              <a:solidFill>
                <a:schemeClr val="accent2"/>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050" dirty="0">
                <a:highlight>
                  <a:srgbClr val="FFFFFE"/>
                </a:highlight>
                <a:latin typeface="Courier New"/>
                <a:ea typeface="Courier New"/>
                <a:cs typeface="Courier New"/>
                <a:sym typeface="Courier New"/>
              </a:rPr>
              <a:t>    </a:t>
            </a:r>
            <a:endParaRPr sz="1050" dirty="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dirty="0" err="1">
                <a:highlight>
                  <a:srgbClr val="FFFFFE"/>
                </a:highlight>
                <a:latin typeface="Courier New"/>
                <a:ea typeface="Courier New"/>
                <a:cs typeface="Courier New"/>
                <a:sym typeface="Courier New"/>
              </a:rPr>
              <a:t>hc</a:t>
            </a:r>
            <a:r>
              <a:rPr lang="en-GB" sz="1050" dirty="0">
                <a:highlight>
                  <a:srgbClr val="FFFFFE"/>
                </a:highlight>
                <a:latin typeface="Courier New"/>
                <a:ea typeface="Courier New"/>
                <a:cs typeface="Courier New"/>
                <a:sym typeface="Courier New"/>
              </a:rPr>
              <a:t> = </a:t>
            </a:r>
            <a:r>
              <a:rPr lang="en-GB" sz="1050" dirty="0" err="1">
                <a:highlight>
                  <a:srgbClr val="FFFFFE"/>
                </a:highlight>
                <a:latin typeface="Courier New"/>
                <a:ea typeface="Courier New"/>
                <a:cs typeface="Courier New"/>
                <a:sym typeface="Courier New"/>
              </a:rPr>
              <a:t>AgglomerativeClustering</a:t>
            </a:r>
            <a:r>
              <a:rPr lang="en-GB" sz="1050" dirty="0">
                <a:highlight>
                  <a:srgbClr val="FFFFFE"/>
                </a:highlight>
                <a:latin typeface="Courier New"/>
                <a:ea typeface="Courier New"/>
                <a:cs typeface="Courier New"/>
                <a:sym typeface="Courier New"/>
              </a:rPr>
              <a:t>(</a:t>
            </a:r>
            <a:r>
              <a:rPr lang="en-GB" sz="1050" dirty="0" err="1">
                <a:highlight>
                  <a:srgbClr val="FFFFFE"/>
                </a:highlight>
                <a:latin typeface="Courier New"/>
                <a:ea typeface="Courier New"/>
                <a:cs typeface="Courier New"/>
                <a:sym typeface="Courier New"/>
              </a:rPr>
              <a:t>n_clusters</a:t>
            </a:r>
            <a:r>
              <a:rPr lang="en-GB" sz="1050" dirty="0">
                <a:highlight>
                  <a:srgbClr val="FFFFFE"/>
                </a:highlight>
                <a:latin typeface="Courier New"/>
                <a:ea typeface="Courier New"/>
                <a:cs typeface="Courier New"/>
                <a:sym typeface="Courier New"/>
              </a:rPr>
              <a:t> = </a:t>
            </a:r>
            <a:r>
              <a:rPr lang="en-GB" sz="1050" dirty="0">
                <a:solidFill>
                  <a:srgbClr val="09885A"/>
                </a:solidFill>
                <a:highlight>
                  <a:srgbClr val="FFFFFE"/>
                </a:highlight>
                <a:latin typeface="Courier New"/>
                <a:ea typeface="Courier New"/>
                <a:cs typeface="Courier New"/>
                <a:sym typeface="Courier New"/>
              </a:rPr>
              <a:t>8</a:t>
            </a:r>
            <a:r>
              <a:rPr lang="en-GB" sz="1050" dirty="0">
                <a:highlight>
                  <a:srgbClr val="FFFFFE"/>
                </a:highlight>
                <a:latin typeface="Courier New"/>
                <a:ea typeface="Courier New"/>
                <a:cs typeface="Courier New"/>
                <a:sym typeface="Courier New"/>
              </a:rPr>
              <a:t>, affinity = </a:t>
            </a:r>
            <a:r>
              <a:rPr lang="en-GB" sz="1050" dirty="0">
                <a:solidFill>
                  <a:srgbClr val="A31515"/>
                </a:solidFill>
                <a:highlight>
                  <a:srgbClr val="FFFFFE"/>
                </a:highlight>
                <a:latin typeface="Courier New"/>
                <a:ea typeface="Courier New"/>
                <a:cs typeface="Courier New"/>
                <a:sym typeface="Courier New"/>
              </a:rPr>
              <a:t>'</a:t>
            </a:r>
            <a:r>
              <a:rPr lang="en-GB" sz="1050" dirty="0" err="1">
                <a:solidFill>
                  <a:srgbClr val="A31515"/>
                </a:solidFill>
                <a:highlight>
                  <a:srgbClr val="FFFFFE"/>
                </a:highlight>
                <a:latin typeface="Courier New"/>
                <a:ea typeface="Courier New"/>
                <a:cs typeface="Courier New"/>
                <a:sym typeface="Courier New"/>
              </a:rPr>
              <a:t>euclidean</a:t>
            </a:r>
            <a:r>
              <a:rPr lang="en-GB" sz="1050" dirty="0">
                <a:solidFill>
                  <a:srgbClr val="A31515"/>
                </a:solidFill>
                <a:highlight>
                  <a:srgbClr val="FFFFFE"/>
                </a:highlight>
                <a:latin typeface="Courier New"/>
                <a:ea typeface="Courier New"/>
                <a:cs typeface="Courier New"/>
                <a:sym typeface="Courier New"/>
              </a:rPr>
              <a:t>'</a:t>
            </a:r>
            <a:r>
              <a:rPr lang="en-GB" sz="1050" dirty="0">
                <a:highlight>
                  <a:srgbClr val="FFFFFE"/>
                </a:highlight>
                <a:latin typeface="Courier New"/>
                <a:ea typeface="Courier New"/>
                <a:cs typeface="Courier New"/>
                <a:sym typeface="Courier New"/>
              </a:rPr>
              <a:t>, linkage = </a:t>
            </a:r>
            <a:r>
              <a:rPr lang="en-GB" sz="1050" dirty="0">
                <a:solidFill>
                  <a:srgbClr val="A31515"/>
                </a:solidFill>
                <a:highlight>
                  <a:srgbClr val="FFFFFE"/>
                </a:highlight>
                <a:latin typeface="Courier New"/>
                <a:ea typeface="Courier New"/>
                <a:cs typeface="Courier New"/>
                <a:sym typeface="Courier New"/>
              </a:rPr>
              <a:t>'ward'</a:t>
            </a:r>
            <a:r>
              <a:rPr lang="en-GB" sz="1050" dirty="0">
                <a:highlight>
                  <a:srgbClr val="FFFFFE"/>
                </a:highlight>
                <a:latin typeface="Courier New"/>
                <a:ea typeface="Courier New"/>
                <a:cs typeface="Courier New"/>
                <a:sym typeface="Courier New"/>
              </a:rPr>
              <a:t>)</a:t>
            </a:r>
            <a:endParaRPr sz="1050" dirty="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highlight>
                <a:srgbClr val="FFFFFE"/>
              </a:highlight>
              <a:latin typeface="Courier New"/>
              <a:ea typeface="Courier New"/>
              <a:cs typeface="Courier New"/>
              <a:sym typeface="Courier New"/>
            </a:endParaRPr>
          </a:p>
          <a:p>
            <a:pPr marL="457200" lvl="0" indent="0" algn="l" rtl="0">
              <a:spcBef>
                <a:spcPts val="0"/>
              </a:spcBef>
              <a:spcAft>
                <a:spcPts val="0"/>
              </a:spcAft>
              <a:buNone/>
            </a:pPr>
            <a:endParaRPr b="1" dirty="0">
              <a:solidFill>
                <a:schemeClr val="accent2"/>
              </a:solidFill>
              <a:highlight>
                <a:srgbClr val="FFFFFF"/>
              </a:highlight>
              <a:latin typeface="Montserrat"/>
              <a:ea typeface="Montserrat"/>
              <a:cs typeface="Montserrat"/>
              <a:sym typeface="Montserrat"/>
            </a:endParaRPr>
          </a:p>
        </p:txBody>
      </p:sp>
      <p:pic>
        <p:nvPicPr>
          <p:cNvPr id="198" name="Google Shape;198;p28"/>
          <p:cNvPicPr preferRelativeResize="0"/>
          <p:nvPr/>
        </p:nvPicPr>
        <p:blipFill>
          <a:blip r:embed="rId3">
            <a:alphaModFix/>
          </a:blip>
          <a:stretch>
            <a:fillRect/>
          </a:stretch>
        </p:blipFill>
        <p:spPr>
          <a:xfrm>
            <a:off x="4115275" y="1078650"/>
            <a:ext cx="4598707" cy="3305751"/>
          </a:xfrm>
          <a:prstGeom prst="rect">
            <a:avLst/>
          </a:prstGeom>
          <a:noFill/>
          <a:ln>
            <a:noFill/>
          </a:ln>
        </p:spPr>
      </p:pic>
      <p:sp>
        <p:nvSpPr>
          <p:cNvPr id="199" name="Google Shape;199;p28"/>
          <p:cNvSpPr/>
          <p:nvPr/>
        </p:nvSpPr>
        <p:spPr>
          <a:xfrm>
            <a:off x="502125" y="3460675"/>
            <a:ext cx="3352200" cy="800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420700" y="162850"/>
            <a:ext cx="7925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solidFill>
                  <a:schemeClr val="dk1"/>
                </a:solidFill>
                <a:latin typeface="Montserrat"/>
                <a:ea typeface="Montserrat"/>
                <a:cs typeface="Montserrat"/>
                <a:sym typeface="Montserrat"/>
              </a:rPr>
              <a:t>Conclusion</a:t>
            </a:r>
            <a:endParaRPr sz="3000">
              <a:solidFill>
                <a:schemeClr val="dk1"/>
              </a:solidFill>
              <a:latin typeface="Montserrat ExtraBold"/>
              <a:ea typeface="Montserrat ExtraBold"/>
              <a:cs typeface="Montserrat ExtraBold"/>
              <a:sym typeface="Montserrat ExtraBold"/>
            </a:endParaRPr>
          </a:p>
        </p:txBody>
      </p:sp>
      <p:sp>
        <p:nvSpPr>
          <p:cNvPr id="205" name="Google Shape;205;p29"/>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206" name="Google Shape;206;p29"/>
          <p:cNvSpPr txBox="1"/>
          <p:nvPr/>
        </p:nvSpPr>
        <p:spPr>
          <a:xfrm>
            <a:off x="420700" y="1078650"/>
            <a:ext cx="8319300" cy="3621000"/>
          </a:xfrm>
          <a:prstGeom prst="rect">
            <a:avLst/>
          </a:prstGeom>
          <a:noFill/>
          <a:ln>
            <a:noFill/>
          </a:ln>
        </p:spPr>
        <p:txBody>
          <a:bodyPr spcFirstLastPara="1" wrap="square" lIns="91425" tIns="91425" rIns="91425" bIns="91425" anchor="t" anchorCtr="0">
            <a:spAutoFit/>
          </a:bodyPr>
          <a:lstStyle/>
          <a:p>
            <a:pPr marL="457200" lvl="0" indent="-307975" algn="just" rtl="0">
              <a:spcBef>
                <a:spcPts val="0"/>
              </a:spcBef>
              <a:spcAft>
                <a:spcPts val="0"/>
              </a:spcAft>
              <a:buSzPts val="1250"/>
              <a:buFont typeface="Montserrat"/>
              <a:buChar char="●"/>
            </a:pPr>
            <a:r>
              <a:rPr lang="en-GB" sz="1300" b="1">
                <a:latin typeface="Montserrat"/>
                <a:ea typeface="Montserrat"/>
                <a:cs typeface="Montserrat"/>
                <a:sym typeface="Montserrat"/>
              </a:rPr>
              <a:t>It is found out that after 2017 there is decline in growth of new movie titles after 2017. </a:t>
            </a:r>
            <a:endParaRPr sz="1300" b="1">
              <a:latin typeface="Montserrat"/>
              <a:ea typeface="Montserrat"/>
              <a:cs typeface="Montserrat"/>
              <a:sym typeface="Montserrat"/>
            </a:endParaRPr>
          </a:p>
          <a:p>
            <a:pPr marL="457200" lvl="0" indent="0" algn="just" rtl="0">
              <a:spcBef>
                <a:spcPts val="0"/>
              </a:spcBef>
              <a:spcAft>
                <a:spcPts val="0"/>
              </a:spcAft>
              <a:buNone/>
            </a:pPr>
            <a:endParaRPr sz="1300" b="1">
              <a:latin typeface="Montserrat"/>
              <a:ea typeface="Montserrat"/>
              <a:cs typeface="Montserrat"/>
              <a:sym typeface="Montserrat"/>
            </a:endParaRPr>
          </a:p>
          <a:p>
            <a:pPr marL="457200" lvl="0" indent="-307975" algn="just" rtl="0">
              <a:spcBef>
                <a:spcPts val="0"/>
              </a:spcBef>
              <a:spcAft>
                <a:spcPts val="0"/>
              </a:spcAft>
              <a:buSzPts val="1250"/>
              <a:buFont typeface="Montserrat"/>
              <a:buChar char="●"/>
            </a:pPr>
            <a:r>
              <a:rPr lang="en-GB" sz="1300" b="1">
                <a:latin typeface="Montserrat"/>
                <a:ea typeface="Montserrat"/>
                <a:cs typeface="Montserrat"/>
                <a:sym typeface="Montserrat"/>
              </a:rPr>
              <a:t>Top 5 countries with the most movies on Netflix are the USA,India,UK, Canada and France.</a:t>
            </a:r>
            <a:endParaRPr sz="1300" b="1">
              <a:latin typeface="Montserrat"/>
              <a:ea typeface="Montserrat"/>
              <a:cs typeface="Montserrat"/>
              <a:sym typeface="Montserrat"/>
            </a:endParaRPr>
          </a:p>
          <a:p>
            <a:pPr marL="457200" lvl="0" indent="0" algn="just" rtl="0">
              <a:spcBef>
                <a:spcPts val="0"/>
              </a:spcBef>
              <a:spcAft>
                <a:spcPts val="0"/>
              </a:spcAft>
              <a:buNone/>
            </a:pPr>
            <a:endParaRPr sz="1300" b="1">
              <a:latin typeface="Montserrat"/>
              <a:ea typeface="Montserrat"/>
              <a:cs typeface="Montserrat"/>
              <a:sym typeface="Montserrat"/>
            </a:endParaRPr>
          </a:p>
          <a:p>
            <a:pPr marL="457200" lvl="0" indent="-307975" algn="just" rtl="0">
              <a:spcBef>
                <a:spcPts val="0"/>
              </a:spcBef>
              <a:spcAft>
                <a:spcPts val="0"/>
              </a:spcAft>
              <a:buSzPts val="1250"/>
              <a:buFont typeface="Montserrat"/>
              <a:buChar char="●"/>
            </a:pPr>
            <a:r>
              <a:rPr lang="en-GB" sz="1300" b="1">
                <a:latin typeface="Montserrat"/>
                <a:ea typeface="Montserrat"/>
                <a:cs typeface="Montserrat"/>
                <a:sym typeface="Montserrat"/>
              </a:rPr>
              <a:t>Top 5 countries with the most TV shows are the USA, UK, Japan, South Korea and Canada.</a:t>
            </a:r>
            <a:endParaRPr sz="1300" b="1">
              <a:latin typeface="Montserrat"/>
              <a:ea typeface="Montserrat"/>
              <a:cs typeface="Montserrat"/>
              <a:sym typeface="Montserrat"/>
            </a:endParaRPr>
          </a:p>
          <a:p>
            <a:pPr marL="457200" lvl="0" indent="0" algn="just" rtl="0">
              <a:spcBef>
                <a:spcPts val="0"/>
              </a:spcBef>
              <a:spcAft>
                <a:spcPts val="0"/>
              </a:spcAft>
              <a:buNone/>
            </a:pPr>
            <a:endParaRPr sz="1300" b="1">
              <a:latin typeface="Montserrat"/>
              <a:ea typeface="Montserrat"/>
              <a:cs typeface="Montserrat"/>
              <a:sym typeface="Montserrat"/>
            </a:endParaRPr>
          </a:p>
          <a:p>
            <a:pPr marL="457200" lvl="0" indent="-307975" algn="just" rtl="0">
              <a:spcBef>
                <a:spcPts val="0"/>
              </a:spcBef>
              <a:spcAft>
                <a:spcPts val="0"/>
              </a:spcAft>
              <a:buSzPts val="1250"/>
              <a:buFont typeface="Montserrat"/>
              <a:buChar char="●"/>
            </a:pPr>
            <a:r>
              <a:rPr lang="en-GB" sz="1300" b="1">
                <a:latin typeface="Montserrat"/>
                <a:ea typeface="Montserrat"/>
                <a:cs typeface="Montserrat"/>
                <a:sym typeface="Montserrat"/>
              </a:rPr>
              <a:t>As we performed topic modeling, LDA gives better results as data contains multiple topics. We can say that LDA with optimal number of clusters i.e. 2 is the best model.</a:t>
            </a:r>
            <a:endParaRPr sz="1300" b="1">
              <a:latin typeface="Montserrat"/>
              <a:ea typeface="Montserrat"/>
              <a:cs typeface="Montserrat"/>
              <a:sym typeface="Montserrat"/>
            </a:endParaRPr>
          </a:p>
          <a:p>
            <a:pPr marL="0" lvl="0" indent="0" algn="just" rtl="0">
              <a:spcBef>
                <a:spcPts val="0"/>
              </a:spcBef>
              <a:spcAft>
                <a:spcPts val="0"/>
              </a:spcAft>
              <a:buNone/>
            </a:pPr>
            <a:endParaRPr sz="1300" b="1">
              <a:latin typeface="Montserrat"/>
              <a:ea typeface="Montserrat"/>
              <a:cs typeface="Montserrat"/>
              <a:sym typeface="Montserrat"/>
            </a:endParaRPr>
          </a:p>
          <a:p>
            <a:pPr marL="0" lvl="0" indent="0" algn="just" rtl="0">
              <a:spcBef>
                <a:spcPts val="0"/>
              </a:spcBef>
              <a:spcAft>
                <a:spcPts val="0"/>
              </a:spcAft>
              <a:buNone/>
            </a:pPr>
            <a:endParaRPr sz="1300" b="1">
              <a:latin typeface="Montserrat"/>
              <a:ea typeface="Montserrat"/>
              <a:cs typeface="Montserrat"/>
              <a:sym typeface="Montserrat"/>
            </a:endParaRPr>
          </a:p>
          <a:p>
            <a:pPr marL="0" lvl="0" indent="0" algn="just" rtl="0">
              <a:spcBef>
                <a:spcPts val="0"/>
              </a:spcBef>
              <a:spcAft>
                <a:spcPts val="0"/>
              </a:spcAft>
              <a:buNone/>
            </a:pPr>
            <a:endParaRPr sz="1300" b="1">
              <a:latin typeface="Montserrat"/>
              <a:ea typeface="Montserrat"/>
              <a:cs typeface="Montserrat"/>
              <a:sym typeface="Montserrat"/>
            </a:endParaRPr>
          </a:p>
          <a:p>
            <a:pPr marL="0" lvl="0" indent="0" algn="just" rtl="0">
              <a:spcBef>
                <a:spcPts val="0"/>
              </a:spcBef>
              <a:spcAft>
                <a:spcPts val="0"/>
              </a:spcAft>
              <a:buNone/>
            </a:pPr>
            <a:endParaRPr sz="1300" b="1">
              <a:latin typeface="Montserrat"/>
              <a:ea typeface="Montserrat"/>
              <a:cs typeface="Montserrat"/>
              <a:sym typeface="Montserrat"/>
            </a:endParaRPr>
          </a:p>
          <a:p>
            <a:pPr marL="0" lvl="0" indent="0" algn="ctr" rtl="0">
              <a:spcBef>
                <a:spcPts val="0"/>
              </a:spcBef>
              <a:spcAft>
                <a:spcPts val="0"/>
              </a:spcAft>
              <a:buNone/>
            </a:pPr>
            <a:r>
              <a:rPr lang="en-GB" sz="1300" b="1">
                <a:solidFill>
                  <a:schemeClr val="lt1"/>
                </a:solidFill>
                <a:latin typeface="Montserrat"/>
                <a:ea typeface="Montserrat"/>
                <a:cs typeface="Montserrat"/>
                <a:sym typeface="Montserrat"/>
              </a:rPr>
              <a:t>THANK YOU</a:t>
            </a:r>
            <a:endParaRPr sz="1300" b="1">
              <a:solidFill>
                <a:schemeClr val="lt1"/>
              </a:solidFill>
              <a:latin typeface="Montserrat"/>
              <a:ea typeface="Montserrat"/>
              <a:cs typeface="Montserrat"/>
              <a:sym typeface="Montserrat"/>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457200" lvl="0" indent="0" algn="l" rtl="0">
              <a:spcBef>
                <a:spcPts val="0"/>
              </a:spcBef>
              <a:spcAft>
                <a:spcPts val="0"/>
              </a:spcAft>
              <a:buNone/>
            </a:pPr>
            <a:endParaRPr b="1">
              <a:solidFill>
                <a:schemeClr val="accent2"/>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420700" y="162850"/>
            <a:ext cx="7925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a:solidFill>
                  <a:schemeClr val="dk1"/>
                </a:solidFill>
                <a:latin typeface="Montserrat ExtraBold"/>
                <a:ea typeface="Montserrat ExtraBold"/>
                <a:cs typeface="Montserrat ExtraBold"/>
                <a:sym typeface="Montserrat ExtraBold"/>
              </a:rPr>
              <a:t>Aim of the Project:</a:t>
            </a:r>
            <a:endParaRPr sz="2600">
              <a:solidFill>
                <a:schemeClr val="dk1"/>
              </a:solidFill>
              <a:latin typeface="Montserrat ExtraBold"/>
              <a:ea typeface="Montserrat ExtraBold"/>
              <a:cs typeface="Montserrat ExtraBold"/>
              <a:sym typeface="Montserrat ExtraBold"/>
            </a:endParaRPr>
          </a:p>
        </p:txBody>
      </p:sp>
      <p:sp>
        <p:nvSpPr>
          <p:cNvPr id="61" name="Google Shape;61;p14"/>
          <p:cNvSpPr txBox="1"/>
          <p:nvPr/>
        </p:nvSpPr>
        <p:spPr>
          <a:xfrm>
            <a:off x="434275" y="963550"/>
            <a:ext cx="7898400" cy="3832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700" b="1">
                <a:solidFill>
                  <a:schemeClr val="dk1"/>
                </a:solidFill>
                <a:latin typeface="Montserrat"/>
                <a:ea typeface="Montserrat"/>
                <a:cs typeface="Montserrat"/>
                <a:sym typeface="Montserrat"/>
              </a:rPr>
              <a:t>Problem Statement</a:t>
            </a:r>
            <a:r>
              <a:rPr lang="en-GB" sz="1200" b="1">
                <a:latin typeface="Montserrat"/>
                <a:ea typeface="Montserrat"/>
                <a:cs typeface="Montserrat"/>
                <a:sym typeface="Montserrat"/>
              </a:rPr>
              <a:t>: </a:t>
            </a:r>
            <a:endParaRPr sz="1200" b="1">
              <a:latin typeface="Montserrat"/>
              <a:ea typeface="Montserrat"/>
              <a:cs typeface="Montserrat"/>
              <a:sym typeface="Montserrat"/>
            </a:endParaRPr>
          </a:p>
          <a:p>
            <a:pPr marL="0" lvl="0" indent="0" algn="just" rtl="0">
              <a:spcBef>
                <a:spcPts val="0"/>
              </a:spcBef>
              <a:spcAft>
                <a:spcPts val="0"/>
              </a:spcAft>
              <a:buNone/>
            </a:pPr>
            <a:r>
              <a:rPr lang="en-GB" b="1">
                <a:latin typeface="Montserrat"/>
                <a:ea typeface="Montserrat"/>
                <a:cs typeface="Montserrat"/>
                <a:sym typeface="Montserrat"/>
              </a:rPr>
              <a:t>The dataset provided to us by Flexible, a third party Netflix search engine. It consists of various features related to tv show and movie title available on netflix as of 2019. In 2019, Flexible released the report stating that the number of TV shows on Netflix has nearly tripled since 2010. While the number of movies on Netflix has been decreased by 2,000 titles.</a:t>
            </a:r>
            <a:endParaRPr b="1">
              <a:latin typeface="Montserrat"/>
              <a:ea typeface="Montserrat"/>
              <a:cs typeface="Montserrat"/>
              <a:sym typeface="Montserrat"/>
            </a:endParaRPr>
          </a:p>
          <a:p>
            <a:pPr marL="0" lvl="0" indent="0" algn="just" rtl="0">
              <a:spcBef>
                <a:spcPts val="0"/>
              </a:spcBef>
              <a:spcAft>
                <a:spcPts val="0"/>
              </a:spcAft>
              <a:buNone/>
            </a:pPr>
            <a:endParaRPr sz="1200" b="1">
              <a:latin typeface="Montserrat"/>
              <a:ea typeface="Montserrat"/>
              <a:cs typeface="Montserrat"/>
              <a:sym typeface="Montserrat"/>
            </a:endParaRPr>
          </a:p>
          <a:p>
            <a:pPr marL="0" lvl="0" indent="0" algn="just" rtl="0">
              <a:spcBef>
                <a:spcPts val="0"/>
              </a:spcBef>
              <a:spcAft>
                <a:spcPts val="0"/>
              </a:spcAft>
              <a:buNone/>
            </a:pPr>
            <a:endParaRPr sz="1200" b="1">
              <a:latin typeface="Montserrat"/>
              <a:ea typeface="Montserrat"/>
              <a:cs typeface="Montserrat"/>
              <a:sym typeface="Montserrat"/>
            </a:endParaRPr>
          </a:p>
          <a:p>
            <a:pPr marL="0" lvl="0" indent="0" algn="just" rtl="0">
              <a:spcBef>
                <a:spcPts val="0"/>
              </a:spcBef>
              <a:spcAft>
                <a:spcPts val="0"/>
              </a:spcAft>
              <a:buNone/>
            </a:pPr>
            <a:r>
              <a:rPr lang="en-GB" sz="1700" b="1">
                <a:solidFill>
                  <a:schemeClr val="dk1"/>
                </a:solidFill>
                <a:latin typeface="Montserrat"/>
                <a:ea typeface="Montserrat"/>
                <a:cs typeface="Montserrat"/>
                <a:sym typeface="Montserrat"/>
              </a:rPr>
              <a:t>Our aim</a:t>
            </a:r>
            <a:r>
              <a:rPr lang="en-GB" sz="1200" b="1">
                <a:latin typeface="Montserrat"/>
                <a:ea typeface="Montserrat"/>
                <a:cs typeface="Montserrat"/>
                <a:sym typeface="Montserrat"/>
              </a:rPr>
              <a:t>: </a:t>
            </a:r>
            <a:endParaRPr sz="1200" b="1">
              <a:latin typeface="Montserrat"/>
              <a:ea typeface="Montserrat"/>
              <a:cs typeface="Montserrat"/>
              <a:sym typeface="Montserrat"/>
            </a:endParaRPr>
          </a:p>
          <a:p>
            <a:pPr marL="457200" lvl="0" indent="-317500" algn="just" rtl="0">
              <a:spcBef>
                <a:spcPts val="0"/>
              </a:spcBef>
              <a:spcAft>
                <a:spcPts val="0"/>
              </a:spcAft>
              <a:buSzPts val="1400"/>
              <a:buFont typeface="Montserrat"/>
              <a:buChar char="●"/>
            </a:pPr>
            <a:r>
              <a:rPr lang="en-GB" b="1">
                <a:latin typeface="Montserrat"/>
                <a:ea typeface="Montserrat"/>
                <a:cs typeface="Montserrat"/>
                <a:sym typeface="Montserrat"/>
              </a:rPr>
              <a:t>To perform exploratory data analysis (EDA)understand what type of content available in which country.</a:t>
            </a:r>
            <a:endParaRPr b="1">
              <a:latin typeface="Montserrat"/>
              <a:ea typeface="Montserrat"/>
              <a:cs typeface="Montserrat"/>
              <a:sym typeface="Montserrat"/>
            </a:endParaRPr>
          </a:p>
          <a:p>
            <a:pPr marL="457200" lvl="0" indent="0" algn="just" rtl="0">
              <a:spcBef>
                <a:spcPts val="0"/>
              </a:spcBef>
              <a:spcAft>
                <a:spcPts val="0"/>
              </a:spcAft>
              <a:buNone/>
            </a:pPr>
            <a:endParaRPr b="1">
              <a:latin typeface="Montserrat"/>
              <a:ea typeface="Montserrat"/>
              <a:cs typeface="Montserrat"/>
              <a:sym typeface="Montserrat"/>
            </a:endParaRPr>
          </a:p>
          <a:p>
            <a:pPr marL="457200" lvl="0" indent="-317500" algn="just" rtl="0">
              <a:spcBef>
                <a:spcPts val="0"/>
              </a:spcBef>
              <a:spcAft>
                <a:spcPts val="0"/>
              </a:spcAft>
              <a:buSzPts val="1400"/>
              <a:buFont typeface="Montserrat"/>
              <a:buChar char="●"/>
            </a:pPr>
            <a:r>
              <a:rPr lang="en-GB" b="1">
                <a:latin typeface="Montserrat"/>
                <a:ea typeface="Montserrat"/>
                <a:cs typeface="Montserrat"/>
                <a:sym typeface="Montserrat"/>
              </a:rPr>
              <a:t>To verify whether netflix is increasingly focusing on tv shows in spite of movie titles.</a:t>
            </a:r>
            <a:endParaRPr b="1">
              <a:latin typeface="Montserrat"/>
              <a:ea typeface="Montserrat"/>
              <a:cs typeface="Montserrat"/>
              <a:sym typeface="Montserrat"/>
            </a:endParaRPr>
          </a:p>
          <a:p>
            <a:pPr marL="457200" lvl="0" indent="0" algn="just" rtl="0">
              <a:spcBef>
                <a:spcPts val="0"/>
              </a:spcBef>
              <a:spcAft>
                <a:spcPts val="0"/>
              </a:spcAft>
              <a:buNone/>
            </a:pPr>
            <a:endParaRPr b="1">
              <a:latin typeface="Montserrat"/>
              <a:ea typeface="Montserrat"/>
              <a:cs typeface="Montserrat"/>
              <a:sym typeface="Montserrat"/>
            </a:endParaRPr>
          </a:p>
          <a:p>
            <a:pPr marL="457200" lvl="0" indent="-317500" algn="just" rtl="0">
              <a:spcBef>
                <a:spcPts val="0"/>
              </a:spcBef>
              <a:spcAft>
                <a:spcPts val="0"/>
              </a:spcAft>
              <a:buSzPts val="1400"/>
              <a:buFont typeface="Montserrat"/>
              <a:buChar char="●"/>
            </a:pPr>
            <a:r>
              <a:rPr lang="en-GB" b="1">
                <a:latin typeface="Montserrat"/>
                <a:ea typeface="Montserrat"/>
                <a:cs typeface="Montserrat"/>
                <a:sym typeface="Montserrat"/>
              </a:rPr>
              <a:t>Perform clustering of similar content by matching text based features.</a:t>
            </a: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420700" y="162850"/>
            <a:ext cx="7925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a:t>
            </a:r>
            <a:endParaRPr sz="1900">
              <a:solidFill>
                <a:schemeClr val="dk1"/>
              </a:solidFill>
              <a:latin typeface="Montserrat ExtraBold"/>
              <a:ea typeface="Montserrat ExtraBold"/>
              <a:cs typeface="Montserrat ExtraBold"/>
              <a:sym typeface="Montserrat ExtraBold"/>
            </a:endParaRPr>
          </a:p>
        </p:txBody>
      </p:sp>
      <p:sp>
        <p:nvSpPr>
          <p:cNvPr id="67" name="Google Shape;67;p15"/>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68" name="Google Shape;68;p15"/>
          <p:cNvSpPr txBox="1"/>
          <p:nvPr/>
        </p:nvSpPr>
        <p:spPr>
          <a:xfrm>
            <a:off x="434275" y="855000"/>
            <a:ext cx="51978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lt1"/>
                </a:solidFill>
                <a:latin typeface="Montserrat"/>
                <a:ea typeface="Montserrat"/>
                <a:cs typeface="Montserrat"/>
                <a:sym typeface="Montserrat"/>
              </a:rPr>
              <a:t>Duration of movies and TV series:</a:t>
            </a: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Key findings:</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Movie length follows normal distribution.</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Mean movie length is between 90 min to 110 min.</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Most of the TV Series has less than 5 seasons.</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Large number  of the TV Series has 1 season only. </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Conclusion:</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Good movie length can be considered as 2 hours and A good TV-Series length can be considered as 5 seasons for becoming successful in Netflix platform</a:t>
            </a:r>
            <a:endParaRPr b="1">
              <a:solidFill>
                <a:schemeClr val="accent2"/>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632075" y="792250"/>
            <a:ext cx="3359525" cy="1779500"/>
          </a:xfrm>
          <a:prstGeom prst="rect">
            <a:avLst/>
          </a:prstGeom>
          <a:noFill/>
          <a:ln>
            <a:noFill/>
          </a:ln>
        </p:spPr>
      </p:pic>
      <p:pic>
        <p:nvPicPr>
          <p:cNvPr id="70" name="Google Shape;70;p15"/>
          <p:cNvPicPr preferRelativeResize="0"/>
          <p:nvPr/>
        </p:nvPicPr>
        <p:blipFill>
          <a:blip r:embed="rId4">
            <a:alphaModFix/>
          </a:blip>
          <a:stretch>
            <a:fillRect/>
          </a:stretch>
        </p:blipFill>
        <p:spPr>
          <a:xfrm>
            <a:off x="5632075" y="2724150"/>
            <a:ext cx="3189225" cy="226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420700" y="162850"/>
            <a:ext cx="7925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a:t>
            </a:r>
            <a:endParaRPr sz="1900">
              <a:solidFill>
                <a:schemeClr val="dk1"/>
              </a:solidFill>
              <a:latin typeface="Montserrat ExtraBold"/>
              <a:ea typeface="Montserrat ExtraBold"/>
              <a:cs typeface="Montserrat ExtraBold"/>
              <a:sym typeface="Montserrat ExtraBold"/>
            </a:endParaRPr>
          </a:p>
        </p:txBody>
      </p:sp>
      <p:sp>
        <p:nvSpPr>
          <p:cNvPr id="76" name="Google Shape;76;p16"/>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77" name="Google Shape;77;p16"/>
          <p:cNvSpPr txBox="1"/>
          <p:nvPr/>
        </p:nvSpPr>
        <p:spPr>
          <a:xfrm>
            <a:off x="434275" y="855000"/>
            <a:ext cx="4247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lt1"/>
                </a:solidFill>
                <a:latin typeface="Montserrat"/>
                <a:ea typeface="Montserrat"/>
                <a:cs typeface="Montserrat"/>
                <a:sym typeface="Montserrat"/>
              </a:rPr>
              <a:t>Top 5 director and actors in Netflix (in terms of number of title):</a:t>
            </a: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Key findings:</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Anupam Kher acted in most titles followed by Takahiro Sakurai.</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Jan Sutler directed in most titles followed by Raul Campos.</a:t>
            </a:r>
            <a:endParaRPr b="1">
              <a:solidFill>
                <a:schemeClr val="accent2"/>
              </a:solidFill>
              <a:latin typeface="Montserrat"/>
              <a:ea typeface="Montserrat"/>
              <a:cs typeface="Montserrat"/>
              <a:sym typeface="Montserrat"/>
            </a:endParaRPr>
          </a:p>
        </p:txBody>
      </p:sp>
      <p:pic>
        <p:nvPicPr>
          <p:cNvPr id="78" name="Google Shape;78;p16"/>
          <p:cNvPicPr preferRelativeResize="0"/>
          <p:nvPr/>
        </p:nvPicPr>
        <p:blipFill>
          <a:blip r:embed="rId3">
            <a:alphaModFix/>
          </a:blip>
          <a:stretch>
            <a:fillRect/>
          </a:stretch>
        </p:blipFill>
        <p:spPr>
          <a:xfrm>
            <a:off x="4681988" y="785037"/>
            <a:ext cx="4462026" cy="2048536"/>
          </a:xfrm>
          <a:prstGeom prst="rect">
            <a:avLst/>
          </a:prstGeom>
          <a:noFill/>
          <a:ln>
            <a:noFill/>
          </a:ln>
        </p:spPr>
      </p:pic>
      <p:pic>
        <p:nvPicPr>
          <p:cNvPr id="79" name="Google Shape;79;p16"/>
          <p:cNvPicPr preferRelativeResize="0"/>
          <p:nvPr/>
        </p:nvPicPr>
        <p:blipFill>
          <a:blip r:embed="rId4">
            <a:alphaModFix/>
          </a:blip>
          <a:stretch>
            <a:fillRect/>
          </a:stretch>
        </p:blipFill>
        <p:spPr>
          <a:xfrm>
            <a:off x="4789138" y="2763600"/>
            <a:ext cx="4247701" cy="2364842"/>
          </a:xfrm>
          <a:prstGeom prst="rect">
            <a:avLst/>
          </a:prstGeom>
          <a:noFill/>
          <a:ln>
            <a:noFill/>
          </a:ln>
        </p:spPr>
      </p:pic>
      <p:pic>
        <p:nvPicPr>
          <p:cNvPr id="80" name="Google Shape;80;p16"/>
          <p:cNvPicPr preferRelativeResize="0"/>
          <p:nvPr/>
        </p:nvPicPr>
        <p:blipFill>
          <a:blip r:embed="rId5">
            <a:alphaModFix/>
          </a:blip>
          <a:stretch>
            <a:fillRect/>
          </a:stretch>
        </p:blipFill>
        <p:spPr>
          <a:xfrm>
            <a:off x="315250" y="3164775"/>
            <a:ext cx="1714500" cy="1562500"/>
          </a:xfrm>
          <a:prstGeom prst="rect">
            <a:avLst/>
          </a:prstGeom>
          <a:noFill/>
          <a:ln>
            <a:noFill/>
          </a:ln>
        </p:spPr>
      </p:pic>
      <p:pic>
        <p:nvPicPr>
          <p:cNvPr id="81" name="Google Shape;81;p16"/>
          <p:cNvPicPr preferRelativeResize="0"/>
          <p:nvPr/>
        </p:nvPicPr>
        <p:blipFill>
          <a:blip r:embed="rId6">
            <a:alphaModFix/>
          </a:blip>
          <a:stretch>
            <a:fillRect/>
          </a:stretch>
        </p:blipFill>
        <p:spPr>
          <a:xfrm>
            <a:off x="2670525" y="3164775"/>
            <a:ext cx="1714500" cy="1562500"/>
          </a:xfrm>
          <a:prstGeom prst="rect">
            <a:avLst/>
          </a:prstGeom>
          <a:noFill/>
          <a:ln>
            <a:noFill/>
          </a:ln>
        </p:spPr>
      </p:pic>
      <p:sp>
        <p:nvSpPr>
          <p:cNvPr id="82" name="Google Shape;82;p16"/>
          <p:cNvSpPr txBox="1"/>
          <p:nvPr/>
        </p:nvSpPr>
        <p:spPr>
          <a:xfrm>
            <a:off x="325700" y="4831350"/>
            <a:ext cx="171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Montserrat"/>
                <a:ea typeface="Montserrat"/>
                <a:cs typeface="Montserrat"/>
                <a:sym typeface="Montserrat"/>
              </a:rPr>
              <a:t>Anupam Kher</a:t>
            </a:r>
            <a:endParaRPr b="1">
              <a:latin typeface="Montserrat"/>
              <a:ea typeface="Montserrat"/>
              <a:cs typeface="Montserrat"/>
              <a:sym typeface="Montserrat"/>
            </a:endParaRPr>
          </a:p>
        </p:txBody>
      </p:sp>
      <p:sp>
        <p:nvSpPr>
          <p:cNvPr id="83" name="Google Shape;83;p16"/>
          <p:cNvSpPr txBox="1"/>
          <p:nvPr/>
        </p:nvSpPr>
        <p:spPr>
          <a:xfrm>
            <a:off x="2557425" y="4831350"/>
            <a:ext cx="171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Montserrat"/>
                <a:ea typeface="Montserrat"/>
                <a:cs typeface="Montserrat"/>
                <a:sym typeface="Montserrat"/>
              </a:rPr>
              <a:t>Raul Campos</a:t>
            </a:r>
            <a:endParaRPr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p:nvPr/>
        </p:nvSpPr>
        <p:spPr>
          <a:xfrm>
            <a:off x="420700" y="162850"/>
            <a:ext cx="7925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 (Contd.)</a:t>
            </a:r>
            <a:endParaRPr sz="1900">
              <a:solidFill>
                <a:schemeClr val="dk1"/>
              </a:solidFill>
              <a:latin typeface="Montserrat ExtraBold"/>
              <a:ea typeface="Montserrat ExtraBold"/>
              <a:cs typeface="Montserrat ExtraBold"/>
              <a:sym typeface="Montserrat ExtraBold"/>
            </a:endParaRPr>
          </a:p>
        </p:txBody>
      </p:sp>
      <p:sp>
        <p:nvSpPr>
          <p:cNvPr id="89" name="Google Shape;89;p17"/>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90" name="Google Shape;90;p17"/>
          <p:cNvSpPr txBox="1"/>
          <p:nvPr/>
        </p:nvSpPr>
        <p:spPr>
          <a:xfrm>
            <a:off x="420700" y="1078650"/>
            <a:ext cx="3806700" cy="29854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dirty="0">
                <a:solidFill>
                  <a:schemeClr val="lt1"/>
                </a:solidFill>
                <a:latin typeface="Montserrat"/>
                <a:ea typeface="Montserrat"/>
                <a:cs typeface="Montserrat"/>
                <a:sym typeface="Montserrat"/>
              </a:rPr>
              <a:t>Top genres in Netflix :</a:t>
            </a:r>
            <a:endParaRPr b="1" u="sng"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dirty="0">
                <a:solidFill>
                  <a:schemeClr val="accent2"/>
                </a:solidFill>
                <a:latin typeface="Montserrat"/>
                <a:ea typeface="Montserrat"/>
                <a:cs typeface="Montserrat"/>
                <a:sym typeface="Montserrat"/>
              </a:rPr>
              <a:t>Key findings:</a:t>
            </a:r>
            <a:endParaRPr b="1" dirty="0">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Dramas is top genre in Netflix.</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Second top genre in Netflix is Comedies.</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Other top genres are Documentaries, Action and Adventures, TV Dramas and Romantic Movies.</a:t>
            </a:r>
            <a:endParaRPr b="1" dirty="0">
              <a:solidFill>
                <a:schemeClr val="accent2"/>
              </a:solidFill>
              <a:latin typeface="Montserrat"/>
              <a:ea typeface="Montserrat"/>
              <a:cs typeface="Montserrat"/>
              <a:sym typeface="Montserrat"/>
            </a:endParaRPr>
          </a:p>
        </p:txBody>
      </p:sp>
      <p:pic>
        <p:nvPicPr>
          <p:cNvPr id="91" name="Google Shape;91;p17"/>
          <p:cNvPicPr preferRelativeResize="0"/>
          <p:nvPr/>
        </p:nvPicPr>
        <p:blipFill>
          <a:blip r:embed="rId3">
            <a:alphaModFix/>
          </a:blip>
          <a:stretch>
            <a:fillRect/>
          </a:stretch>
        </p:blipFill>
        <p:spPr>
          <a:xfrm>
            <a:off x="4241100" y="855000"/>
            <a:ext cx="4821250" cy="2290500"/>
          </a:xfrm>
          <a:prstGeom prst="rect">
            <a:avLst/>
          </a:prstGeom>
          <a:noFill/>
          <a:ln>
            <a:noFill/>
          </a:ln>
        </p:spPr>
      </p:pic>
      <p:pic>
        <p:nvPicPr>
          <p:cNvPr id="92" name="Google Shape;92;p17"/>
          <p:cNvPicPr preferRelativeResize="0"/>
          <p:nvPr/>
        </p:nvPicPr>
        <p:blipFill>
          <a:blip r:embed="rId4">
            <a:alphaModFix/>
          </a:blip>
          <a:stretch>
            <a:fillRect/>
          </a:stretch>
        </p:blipFill>
        <p:spPr>
          <a:xfrm>
            <a:off x="5207500" y="3012825"/>
            <a:ext cx="3260951" cy="2130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420700" y="162850"/>
            <a:ext cx="7925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 (Contd.)</a:t>
            </a:r>
            <a:endParaRPr sz="1900">
              <a:solidFill>
                <a:schemeClr val="dk1"/>
              </a:solidFill>
              <a:latin typeface="Montserrat ExtraBold"/>
              <a:ea typeface="Montserrat ExtraBold"/>
              <a:cs typeface="Montserrat ExtraBold"/>
              <a:sym typeface="Montserrat ExtraBold"/>
            </a:endParaRPr>
          </a:p>
        </p:txBody>
      </p:sp>
      <p:sp>
        <p:nvSpPr>
          <p:cNvPr id="98" name="Google Shape;98;p18"/>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99" name="Google Shape;99;p18"/>
          <p:cNvSpPr txBox="1"/>
          <p:nvPr/>
        </p:nvSpPr>
        <p:spPr>
          <a:xfrm>
            <a:off x="420700" y="1078650"/>
            <a:ext cx="37290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dirty="0">
                <a:solidFill>
                  <a:schemeClr val="lt1"/>
                </a:solidFill>
                <a:latin typeface="Montserrat"/>
                <a:ea typeface="Montserrat"/>
                <a:cs typeface="Montserrat"/>
                <a:sym typeface="Montserrat"/>
              </a:rPr>
              <a:t>Distribution of Rated Content  in Netflix :</a:t>
            </a:r>
            <a:endParaRPr b="1" u="sng"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dirty="0">
                <a:solidFill>
                  <a:schemeClr val="accent2"/>
                </a:solidFill>
                <a:latin typeface="Montserrat"/>
                <a:ea typeface="Montserrat"/>
                <a:cs typeface="Montserrat"/>
                <a:sym typeface="Montserrat"/>
              </a:rPr>
              <a:t>Key findings:</a:t>
            </a:r>
            <a:endParaRPr b="1" dirty="0">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36.8 % of the content is rated “TV-MA” .</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24.8 % of the content is rated </a:t>
            </a:r>
            <a:r>
              <a:rPr lang="en-GB" b="1">
                <a:solidFill>
                  <a:schemeClr val="accent2"/>
                </a:solidFill>
                <a:latin typeface="Montserrat"/>
                <a:ea typeface="Montserrat"/>
                <a:cs typeface="Montserrat"/>
                <a:sym typeface="Montserrat"/>
              </a:rPr>
              <a:t>“TV-14” </a:t>
            </a:r>
            <a:r>
              <a:rPr lang="en-GB" b="1" dirty="0">
                <a:solidFill>
                  <a:schemeClr val="accent2"/>
                </a:solidFill>
                <a:latin typeface="Montserrat"/>
                <a:ea typeface="Montserrat"/>
                <a:cs typeface="Montserrat"/>
                <a:sym typeface="Montserrat"/>
              </a:rPr>
              <a:t>.</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10.4 % of the content is rated “TV-PG” .</a:t>
            </a:r>
          </a:p>
          <a:p>
            <a:pPr marL="457200" lvl="0" indent="-317500" algn="l" rtl="0">
              <a:spcBef>
                <a:spcPts val="0"/>
              </a:spcBef>
              <a:spcAft>
                <a:spcPts val="0"/>
              </a:spcAft>
              <a:buClr>
                <a:schemeClr val="accent2"/>
              </a:buClr>
              <a:buSzPts val="1400"/>
              <a:buFont typeface="Montserrat"/>
              <a:buAutoNum type="arabicPeriod"/>
            </a:pPr>
            <a:endParaRPr lang="en-GB" b="1" dirty="0">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dirty="0">
                <a:solidFill>
                  <a:schemeClr val="accent2"/>
                </a:solidFill>
                <a:latin typeface="Montserrat"/>
                <a:ea typeface="Montserrat"/>
                <a:cs typeface="Montserrat"/>
                <a:sym typeface="Montserrat"/>
              </a:rPr>
              <a:t>8.54 % of the content is rated “R”.</a:t>
            </a:r>
            <a:endParaRPr b="1" dirty="0">
              <a:solidFill>
                <a:schemeClr val="accent2"/>
              </a:solidFill>
              <a:latin typeface="Montserrat"/>
              <a:ea typeface="Montserrat"/>
              <a:cs typeface="Montserrat"/>
              <a:sym typeface="Montserrat"/>
            </a:endParaRPr>
          </a:p>
        </p:txBody>
      </p:sp>
      <p:pic>
        <p:nvPicPr>
          <p:cNvPr id="100" name="Google Shape;100;p18"/>
          <p:cNvPicPr preferRelativeResize="0"/>
          <p:nvPr/>
        </p:nvPicPr>
        <p:blipFill>
          <a:blip r:embed="rId3">
            <a:alphaModFix/>
          </a:blip>
          <a:stretch>
            <a:fillRect/>
          </a:stretch>
        </p:blipFill>
        <p:spPr>
          <a:xfrm>
            <a:off x="4149550" y="1338950"/>
            <a:ext cx="4912799" cy="3652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420700" y="162850"/>
            <a:ext cx="7925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 (Contd.)</a:t>
            </a:r>
            <a:endParaRPr sz="1900">
              <a:solidFill>
                <a:schemeClr val="dk1"/>
              </a:solidFill>
              <a:latin typeface="Montserrat ExtraBold"/>
              <a:ea typeface="Montserrat ExtraBold"/>
              <a:cs typeface="Montserrat ExtraBold"/>
              <a:sym typeface="Montserrat ExtraBold"/>
            </a:endParaRPr>
          </a:p>
        </p:txBody>
      </p:sp>
      <p:sp>
        <p:nvSpPr>
          <p:cNvPr id="106" name="Google Shape;106;p19"/>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07" name="Google Shape;107;p19"/>
          <p:cNvSpPr txBox="1"/>
          <p:nvPr/>
        </p:nvSpPr>
        <p:spPr>
          <a:xfrm>
            <a:off x="420700" y="1078650"/>
            <a:ext cx="38067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lt1"/>
                </a:solidFill>
                <a:latin typeface="Montserrat"/>
                <a:ea typeface="Montserrat"/>
                <a:cs typeface="Montserrat"/>
                <a:sym typeface="Montserrat"/>
              </a:rPr>
              <a:t>Decline in growth rate of listing of Movies from 2017  :</a:t>
            </a: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Key findings:</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Both type of content i.e. “Movies” and “TV Series” were constantly rising till 2017</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After 2017 there is decline growth rate of listing of movies.</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During 2020 fall in both type of content due to Covid-19 pandemic</a:t>
            </a:r>
            <a:endParaRPr b="1">
              <a:solidFill>
                <a:schemeClr val="accent2"/>
              </a:solidFill>
              <a:latin typeface="Montserrat"/>
              <a:ea typeface="Montserrat"/>
              <a:cs typeface="Montserrat"/>
              <a:sym typeface="Montserrat"/>
            </a:endParaRPr>
          </a:p>
          <a:p>
            <a:pPr marL="45720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Conclusion:</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It can be seen that TV Series are more popular after 2017</a:t>
            </a:r>
            <a:endParaRPr b="1">
              <a:solidFill>
                <a:schemeClr val="accent2"/>
              </a:solidFill>
              <a:latin typeface="Montserrat"/>
              <a:ea typeface="Montserrat"/>
              <a:cs typeface="Montserrat"/>
              <a:sym typeface="Montserrat"/>
            </a:endParaRPr>
          </a:p>
        </p:txBody>
      </p:sp>
      <p:pic>
        <p:nvPicPr>
          <p:cNvPr id="108" name="Google Shape;108;p19"/>
          <p:cNvPicPr preferRelativeResize="0"/>
          <p:nvPr/>
        </p:nvPicPr>
        <p:blipFill>
          <a:blip r:embed="rId3">
            <a:alphaModFix/>
          </a:blip>
          <a:stretch>
            <a:fillRect/>
          </a:stretch>
        </p:blipFill>
        <p:spPr>
          <a:xfrm>
            <a:off x="4746225" y="963550"/>
            <a:ext cx="4075075" cy="1954275"/>
          </a:xfrm>
          <a:prstGeom prst="rect">
            <a:avLst/>
          </a:prstGeom>
          <a:noFill/>
          <a:ln>
            <a:noFill/>
          </a:ln>
        </p:spPr>
      </p:pic>
      <p:pic>
        <p:nvPicPr>
          <p:cNvPr id="109" name="Google Shape;109;p19"/>
          <p:cNvPicPr preferRelativeResize="0"/>
          <p:nvPr/>
        </p:nvPicPr>
        <p:blipFill>
          <a:blip r:embed="rId4">
            <a:alphaModFix/>
          </a:blip>
          <a:stretch>
            <a:fillRect/>
          </a:stretch>
        </p:blipFill>
        <p:spPr>
          <a:xfrm>
            <a:off x="4746225" y="2917825"/>
            <a:ext cx="4005901" cy="207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420700" y="162850"/>
            <a:ext cx="7925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 (Contd.)</a:t>
            </a:r>
            <a:endParaRPr sz="1900">
              <a:solidFill>
                <a:schemeClr val="dk1"/>
              </a:solidFill>
              <a:latin typeface="Montserrat ExtraBold"/>
              <a:ea typeface="Montserrat ExtraBold"/>
              <a:cs typeface="Montserrat ExtraBold"/>
              <a:sym typeface="Montserrat ExtraBold"/>
            </a:endParaRPr>
          </a:p>
        </p:txBody>
      </p:sp>
      <p:sp>
        <p:nvSpPr>
          <p:cNvPr id="115" name="Google Shape;115;p20"/>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16" name="Google Shape;116;p20"/>
          <p:cNvSpPr txBox="1"/>
          <p:nvPr/>
        </p:nvSpPr>
        <p:spPr>
          <a:xfrm>
            <a:off x="420700" y="1078650"/>
            <a:ext cx="38067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lt1"/>
                </a:solidFill>
                <a:latin typeface="Montserrat"/>
                <a:ea typeface="Montserrat"/>
                <a:cs typeface="Montserrat"/>
                <a:sym typeface="Montserrat"/>
              </a:rPr>
              <a:t>Sentiment analysis of content  :</a:t>
            </a: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Key findings:</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Most of the content ever produced is “Positive Sentiment”.</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Very less number of the content ever produced is “Negative Sentiment”.</a:t>
            </a:r>
            <a:endParaRPr b="1">
              <a:solidFill>
                <a:schemeClr val="accent2"/>
              </a:solidFill>
              <a:latin typeface="Montserrat"/>
              <a:ea typeface="Montserrat"/>
              <a:cs typeface="Montserrat"/>
              <a:sym typeface="Montserrat"/>
            </a:endParaRPr>
          </a:p>
          <a:p>
            <a:pPr marL="45720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Conclusion:</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It can be seen that “Positive Content” are more popular.</a:t>
            </a:r>
            <a:endParaRPr b="1">
              <a:solidFill>
                <a:schemeClr val="accent2"/>
              </a:solidFill>
              <a:latin typeface="Montserrat"/>
              <a:ea typeface="Montserrat"/>
              <a:cs typeface="Montserrat"/>
              <a:sym typeface="Montserrat"/>
            </a:endParaRPr>
          </a:p>
        </p:txBody>
      </p:sp>
      <p:pic>
        <p:nvPicPr>
          <p:cNvPr id="117" name="Google Shape;117;p20"/>
          <p:cNvPicPr preferRelativeResize="0"/>
          <p:nvPr/>
        </p:nvPicPr>
        <p:blipFill>
          <a:blip r:embed="rId3">
            <a:alphaModFix/>
          </a:blip>
          <a:stretch>
            <a:fillRect/>
          </a:stretch>
        </p:blipFill>
        <p:spPr>
          <a:xfrm>
            <a:off x="4396125" y="1295250"/>
            <a:ext cx="4611800" cy="298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420700" y="162850"/>
            <a:ext cx="7925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solidFill>
                  <a:schemeClr val="dk1"/>
                </a:solidFill>
                <a:latin typeface="Montserrat ExtraBold"/>
                <a:ea typeface="Montserrat ExtraBold"/>
                <a:cs typeface="Montserrat ExtraBold"/>
                <a:sym typeface="Montserrat ExtraBold"/>
              </a:rPr>
              <a:t>Exploratory Data Analysis (EDA): Some important findings (Contd.)</a:t>
            </a:r>
            <a:endParaRPr sz="1900">
              <a:solidFill>
                <a:schemeClr val="dk1"/>
              </a:solidFill>
              <a:latin typeface="Montserrat ExtraBold"/>
              <a:ea typeface="Montserrat ExtraBold"/>
              <a:cs typeface="Montserrat ExtraBold"/>
              <a:sym typeface="Montserrat ExtraBold"/>
            </a:endParaRPr>
          </a:p>
        </p:txBody>
      </p:sp>
      <p:sp>
        <p:nvSpPr>
          <p:cNvPr id="123" name="Google Shape;123;p21"/>
          <p:cNvSpPr txBox="1"/>
          <p:nvPr/>
        </p:nvSpPr>
        <p:spPr>
          <a:xfrm>
            <a:off x="434275" y="963550"/>
            <a:ext cx="49128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b="1">
              <a:latin typeface="Montserrat"/>
              <a:ea typeface="Montserrat"/>
              <a:cs typeface="Montserrat"/>
              <a:sym typeface="Montserrat"/>
            </a:endParaRPr>
          </a:p>
          <a:p>
            <a:pPr marL="0" lvl="0" indent="0" algn="just" rtl="0">
              <a:spcBef>
                <a:spcPts val="0"/>
              </a:spcBef>
              <a:spcAft>
                <a:spcPts val="0"/>
              </a:spcAft>
              <a:buNone/>
            </a:pPr>
            <a:endParaRPr sz="1100">
              <a:latin typeface="Montserrat"/>
              <a:ea typeface="Montserrat"/>
              <a:cs typeface="Montserrat"/>
              <a:sym typeface="Montserrat"/>
            </a:endParaRPr>
          </a:p>
        </p:txBody>
      </p:sp>
      <p:sp>
        <p:nvSpPr>
          <p:cNvPr id="124" name="Google Shape;124;p21"/>
          <p:cNvSpPr txBox="1"/>
          <p:nvPr/>
        </p:nvSpPr>
        <p:spPr>
          <a:xfrm>
            <a:off x="420700" y="1078650"/>
            <a:ext cx="38067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solidFill>
                  <a:schemeClr val="lt1"/>
                </a:solidFill>
                <a:latin typeface="Montserrat"/>
                <a:ea typeface="Montserrat"/>
                <a:cs typeface="Montserrat"/>
                <a:sym typeface="Montserrat"/>
              </a:rPr>
              <a:t>Top Movie producer countries  :</a:t>
            </a: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Key findings:</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Most of the movie title ever produced by USA</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Second most movie title ever produced by India</a:t>
            </a:r>
            <a:endParaRPr b="1">
              <a:solidFill>
                <a:schemeClr val="accent2"/>
              </a:solidFill>
              <a:latin typeface="Montserrat"/>
              <a:ea typeface="Montserrat"/>
              <a:cs typeface="Montserrat"/>
              <a:sym typeface="Montserrat"/>
            </a:endParaRPr>
          </a:p>
          <a:p>
            <a:pPr marL="457200" lvl="0" indent="-317500" algn="l" rtl="0">
              <a:spcBef>
                <a:spcPts val="0"/>
              </a:spcBef>
              <a:spcAft>
                <a:spcPts val="0"/>
              </a:spcAft>
              <a:buClr>
                <a:schemeClr val="accent2"/>
              </a:buClr>
              <a:buSzPts val="1400"/>
              <a:buFont typeface="Montserrat"/>
              <a:buAutoNum type="arabicPeriod"/>
            </a:pPr>
            <a:r>
              <a:rPr lang="en-GB" b="1">
                <a:solidFill>
                  <a:schemeClr val="accent2"/>
                </a:solidFill>
                <a:latin typeface="Montserrat"/>
                <a:ea typeface="Montserrat"/>
                <a:cs typeface="Montserrat"/>
                <a:sym typeface="Montserrat"/>
              </a:rPr>
              <a:t>Other top producer countries UK, Canada, France and Spain respectively</a:t>
            </a:r>
            <a:endParaRPr b="1">
              <a:solidFill>
                <a:schemeClr val="accent2"/>
              </a:solidFill>
              <a:latin typeface="Montserrat"/>
              <a:ea typeface="Montserrat"/>
              <a:cs typeface="Montserrat"/>
              <a:sym typeface="Montserrat"/>
            </a:endParaRPr>
          </a:p>
          <a:p>
            <a:pPr marL="45720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Conclusion:</a:t>
            </a: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endParaRPr b="1">
              <a:solidFill>
                <a:schemeClr val="accent2"/>
              </a:solidFill>
              <a:latin typeface="Montserrat"/>
              <a:ea typeface="Montserrat"/>
              <a:cs typeface="Montserrat"/>
              <a:sym typeface="Montserrat"/>
            </a:endParaRPr>
          </a:p>
          <a:p>
            <a:pPr marL="0" lvl="0" indent="0" algn="l" rtl="0">
              <a:spcBef>
                <a:spcPts val="0"/>
              </a:spcBef>
              <a:spcAft>
                <a:spcPts val="0"/>
              </a:spcAft>
              <a:buNone/>
            </a:pPr>
            <a:r>
              <a:rPr lang="en-GB" b="1">
                <a:solidFill>
                  <a:schemeClr val="accent2"/>
                </a:solidFill>
                <a:latin typeface="Montserrat"/>
                <a:ea typeface="Montserrat"/>
                <a:cs typeface="Montserrat"/>
                <a:sym typeface="Montserrat"/>
              </a:rPr>
              <a:t>It can be seen that USA, India, UK, Canada, France and Spain has good market for producers.</a:t>
            </a:r>
            <a:endParaRPr b="1">
              <a:solidFill>
                <a:schemeClr val="accent2"/>
              </a:solidFill>
              <a:latin typeface="Montserrat"/>
              <a:ea typeface="Montserrat"/>
              <a:cs typeface="Montserrat"/>
              <a:sym typeface="Montserrat"/>
            </a:endParaRPr>
          </a:p>
        </p:txBody>
      </p:sp>
      <p:pic>
        <p:nvPicPr>
          <p:cNvPr id="125" name="Google Shape;125;p21"/>
          <p:cNvPicPr preferRelativeResize="0"/>
          <p:nvPr/>
        </p:nvPicPr>
        <p:blipFill>
          <a:blip r:embed="rId3">
            <a:alphaModFix/>
          </a:blip>
          <a:stretch>
            <a:fillRect/>
          </a:stretch>
        </p:blipFill>
        <p:spPr>
          <a:xfrm>
            <a:off x="4379800" y="1078650"/>
            <a:ext cx="4611800" cy="2259876"/>
          </a:xfrm>
          <a:prstGeom prst="rect">
            <a:avLst/>
          </a:prstGeom>
          <a:noFill/>
          <a:ln>
            <a:noFill/>
          </a:ln>
        </p:spPr>
      </p:pic>
      <p:pic>
        <p:nvPicPr>
          <p:cNvPr id="126" name="Google Shape;126;p21"/>
          <p:cNvPicPr preferRelativeResize="0"/>
          <p:nvPr/>
        </p:nvPicPr>
        <p:blipFill>
          <a:blip r:embed="rId4">
            <a:alphaModFix/>
          </a:blip>
          <a:stretch>
            <a:fillRect/>
          </a:stretch>
        </p:blipFill>
        <p:spPr>
          <a:xfrm>
            <a:off x="4572000" y="3338525"/>
            <a:ext cx="1890125" cy="993850"/>
          </a:xfrm>
          <a:prstGeom prst="rect">
            <a:avLst/>
          </a:prstGeom>
          <a:noFill/>
          <a:ln>
            <a:noFill/>
          </a:ln>
        </p:spPr>
      </p:pic>
      <p:pic>
        <p:nvPicPr>
          <p:cNvPr id="127" name="Google Shape;127;p21"/>
          <p:cNvPicPr preferRelativeResize="0"/>
          <p:nvPr/>
        </p:nvPicPr>
        <p:blipFill>
          <a:blip r:embed="rId5">
            <a:alphaModFix/>
          </a:blip>
          <a:stretch>
            <a:fillRect/>
          </a:stretch>
        </p:blipFill>
        <p:spPr>
          <a:xfrm>
            <a:off x="6600950" y="3338525"/>
            <a:ext cx="2071075" cy="993850"/>
          </a:xfrm>
          <a:prstGeom prst="rect">
            <a:avLst/>
          </a:prstGeom>
          <a:noFill/>
          <a:ln>
            <a:noFill/>
          </a:ln>
        </p:spPr>
      </p:pic>
      <p:sp>
        <p:nvSpPr>
          <p:cNvPr id="128" name="Google Shape;128;p21"/>
          <p:cNvSpPr txBox="1"/>
          <p:nvPr/>
        </p:nvSpPr>
        <p:spPr>
          <a:xfrm>
            <a:off x="6713688" y="4527900"/>
            <a:ext cx="1845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India</a:t>
            </a:r>
            <a:endParaRPr/>
          </a:p>
        </p:txBody>
      </p:sp>
      <p:sp>
        <p:nvSpPr>
          <p:cNvPr id="129" name="Google Shape;129;p21"/>
          <p:cNvSpPr txBox="1"/>
          <p:nvPr/>
        </p:nvSpPr>
        <p:spPr>
          <a:xfrm>
            <a:off x="4594263" y="4527900"/>
            <a:ext cx="1845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USA(United States of America)</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1123</Words>
  <Application>Microsoft Office PowerPoint</Application>
  <PresentationFormat>On-screen Show (16:9)</PresentationFormat>
  <Paragraphs>201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Arial</vt:lpstr>
      <vt:lpstr>Montserrat</vt:lpstr>
      <vt:lpstr>Courier New</vt:lpstr>
      <vt:lpstr>Montserrat ExtraBold</vt:lpstr>
      <vt:lpstr>Simple Light</vt:lpstr>
      <vt:lpstr>           Capstone Project-4 Project Title: Netflix Movies and TV shows clustering     Presented by: Shubham Chandrakar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Project-4 Project Title: Netflix and Movies TV shows clustering     Presented by: Shubham Chandrakar   </dc:title>
  <cp:lastModifiedBy>shubham chandrakar</cp:lastModifiedBy>
  <cp:revision>3</cp:revision>
  <dcterms:modified xsi:type="dcterms:W3CDTF">2022-11-22T16:15:19Z</dcterms:modified>
</cp:coreProperties>
</file>