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italic.fntdata"/><Relationship Id="rId12" Type="http://schemas.openxmlformats.org/officeDocument/2006/relationships/slide" Target="slides/slide5.xml"/><Relationship Id="rId34" Type="http://schemas.openxmlformats.org/officeDocument/2006/relationships/font" Target="fonts/ProximaNova-bold.fntdata"/><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ProximaNova-bold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caa3f8fc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caa3f8fc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caa3f8fc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caa3f8fc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caa3f8fc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caa3f8fc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caa3f8fc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caa3f8fc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aa3f8f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caa3f8f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caa3f8fc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caa3f8fc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caa3f8fc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caa3f8fc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caa3f8fc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caa3f8fc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caa3f8fc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caa3f8fc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caa3f8fc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caa3f8fc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aa3f8f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caa3f8f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caa3f8fc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caa3f8fc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cc83368ca_1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fcc83368ca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cc83368c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fcc83368ca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cc83368c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fcc83368ca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cc83368c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fcc83368ca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aa3f8f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aa3f8f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caa3f8f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caa3f8f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caa3f8f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caa3f8f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caa3f8f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caa3f8f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caa3f8f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caa3f8f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caa3f8fc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caa3f8f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caa3f8fc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caa3f8fc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6" name="Google Shape;106;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7" name="Google Shape;10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7" name="Google Shape;11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1" name="Google Shape;121;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2" name="Google Shape;12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5" name="Google Shape;125;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6" name="Google Shape;12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9" name="Google Shape;12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3" name="Google Shape;133;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4" name="Google Shape;134;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5" name="Google Shape;1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sp>
        <p:nvSpPr>
          <p:cNvPr id="137" name="Google Shape;137;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8" name="Google Shape;13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1" name="Google Shape;141;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42" name="Google Shape;14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2" name="Google Shape;1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3" name="Google Shape;10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7"/>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50" name="Google Shape;150;p37"/>
          <p:cNvSpPr txBox="1"/>
          <p:nvPr/>
        </p:nvSpPr>
        <p:spPr>
          <a:xfrm>
            <a:off x="1078350" y="1494300"/>
            <a:ext cx="6987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Using Matrix Exponential to Solve System of Differential Equations</a:t>
            </a:r>
            <a:endParaRPr sz="3600">
              <a:latin typeface="Proxima Nova"/>
              <a:ea typeface="Proxima Nova"/>
              <a:cs typeface="Proxima Nova"/>
              <a:sym typeface="Proxima Nova"/>
            </a:endParaRPr>
          </a:p>
          <a:p>
            <a:pPr indent="0" lvl="0" marL="0" rtl="0" algn="l">
              <a:spcBef>
                <a:spcPts val="0"/>
              </a:spcBef>
              <a:spcAft>
                <a:spcPts val="0"/>
              </a:spcAft>
              <a:buNone/>
            </a:pPr>
            <a:r>
              <a:t/>
            </a:r>
            <a:endParaRPr sz="3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20" name="Google Shape;220;p46"/>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2. </a:t>
            </a:r>
            <a:r>
              <a:rPr lang="en" sz="3600">
                <a:latin typeface="Proxima Nova"/>
                <a:ea typeface="Proxima Nova"/>
                <a:cs typeface="Proxima Nova"/>
                <a:sym typeface="Proxima Nova"/>
              </a:rPr>
              <a:t>Diagonalization of a Matrix</a:t>
            </a:r>
            <a:endParaRPr sz="3200">
              <a:latin typeface="Proxima Nova"/>
              <a:ea typeface="Proxima Nova"/>
              <a:cs typeface="Proxima Nova"/>
              <a:sym typeface="Proxima Nova"/>
            </a:endParaRPr>
          </a:p>
        </p:txBody>
      </p:sp>
      <p:sp>
        <p:nvSpPr>
          <p:cNvPr id="221" name="Google Shape;221;p46"/>
          <p:cNvSpPr txBox="1"/>
          <p:nvPr/>
        </p:nvSpPr>
        <p:spPr>
          <a:xfrm>
            <a:off x="465750" y="1916700"/>
            <a:ext cx="8212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In many practical applications of linear algebra, we want to convert a matrix into a diagonal matrix(if possible).</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Because these matrices are easy to process for computers.</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Example.</a:t>
            </a:r>
            <a:endParaRPr sz="2000">
              <a:latin typeface="Proxima Nova"/>
              <a:ea typeface="Proxima Nova"/>
              <a:cs typeface="Proxima Nova"/>
              <a:sym typeface="Proxima Nova"/>
            </a:endParaRPr>
          </a:p>
          <a:p>
            <a:pPr indent="-355600" lvl="0" marL="457200" rtl="0" algn="l">
              <a:spcBef>
                <a:spcPts val="0"/>
              </a:spcBef>
              <a:spcAft>
                <a:spcPts val="0"/>
              </a:spcAft>
              <a:buSzPts val="2000"/>
              <a:buFont typeface="Proxima Nova"/>
              <a:buChar char="●"/>
            </a:pPr>
            <a:r>
              <a:rPr lang="en" sz="2000">
                <a:latin typeface="Proxima Nova"/>
                <a:ea typeface="Proxima Nova"/>
                <a:cs typeface="Proxima Nova"/>
                <a:sym typeface="Proxima Nova"/>
              </a:rPr>
              <a:t>Power of a diagonal matrix is just power of its diagonal elements</a:t>
            </a:r>
            <a:endParaRPr sz="2000">
              <a:latin typeface="Proxima Nova"/>
              <a:ea typeface="Proxima Nova"/>
              <a:cs typeface="Proxima Nova"/>
              <a:sym typeface="Proxima Nova"/>
            </a:endParaRPr>
          </a:p>
          <a:p>
            <a:pPr indent="-355600" lvl="0" marL="457200" rtl="0" algn="l">
              <a:spcBef>
                <a:spcPts val="0"/>
              </a:spcBef>
              <a:spcAft>
                <a:spcPts val="0"/>
              </a:spcAft>
              <a:buSzPts val="2000"/>
              <a:buFont typeface="Proxima Nova"/>
              <a:buChar char="●"/>
            </a:pPr>
            <a:r>
              <a:rPr lang="en" sz="2000">
                <a:latin typeface="Proxima Nova"/>
                <a:ea typeface="Proxima Nova"/>
                <a:cs typeface="Proxima Nova"/>
                <a:sym typeface="Proxima Nova"/>
              </a:rPr>
              <a:t>Determinant of diagonal matrix is just product of diagonal elements</a:t>
            </a:r>
            <a:endParaRPr sz="2000">
              <a:latin typeface="Proxima Nova"/>
              <a:ea typeface="Proxima Nova"/>
              <a:cs typeface="Proxima Nova"/>
              <a:sym typeface="Proxima Nova"/>
            </a:endParaRPr>
          </a:p>
        </p:txBody>
      </p:sp>
      <p:sp>
        <p:nvSpPr>
          <p:cNvPr id="222" name="Google Shape;222;p46"/>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7"/>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28" name="Google Shape;228;p47"/>
          <p:cNvSpPr txBox="1"/>
          <p:nvPr/>
        </p:nvSpPr>
        <p:spPr>
          <a:xfrm>
            <a:off x="436725" y="436700"/>
            <a:ext cx="698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2. </a:t>
            </a:r>
            <a:r>
              <a:rPr lang="en" sz="3600">
                <a:latin typeface="Proxima Nova"/>
                <a:ea typeface="Proxima Nova"/>
                <a:cs typeface="Proxima Nova"/>
                <a:sym typeface="Proxima Nova"/>
              </a:rPr>
              <a:t>Diagonalization of a Matrix: How ?</a:t>
            </a:r>
            <a:endParaRPr sz="3200">
              <a:latin typeface="Proxima Nova"/>
              <a:ea typeface="Proxima Nova"/>
              <a:cs typeface="Proxima Nova"/>
              <a:sym typeface="Proxima Nova"/>
            </a:endParaRPr>
          </a:p>
        </p:txBody>
      </p:sp>
      <p:sp>
        <p:nvSpPr>
          <p:cNvPr id="229" name="Google Shape;229;p47"/>
          <p:cNvSpPr txBox="1"/>
          <p:nvPr/>
        </p:nvSpPr>
        <p:spPr>
          <a:xfrm>
            <a:off x="465750" y="1729700"/>
            <a:ext cx="8212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A matrix A is diagonalizable if there exists an invertible matrix P and a diagonal matrix D such that A = PD</a:t>
            </a:r>
            <a:r>
              <a:rPr baseline="30000" lang="en" sz="2000">
                <a:latin typeface="Proxima Nova"/>
                <a:ea typeface="Proxima Nova"/>
                <a:cs typeface="Proxima Nova"/>
                <a:sym typeface="Proxima Nova"/>
              </a:rPr>
              <a:t>-1</a:t>
            </a:r>
            <a:r>
              <a:rPr lang="en" sz="2000">
                <a:latin typeface="Proxima Nova"/>
                <a:ea typeface="Proxima Nova"/>
                <a:cs typeface="Proxima Nova"/>
                <a:sym typeface="Proxima Nova"/>
              </a:rPr>
              <a:t>P.</a:t>
            </a:r>
            <a:endParaRPr sz="2000">
              <a:latin typeface="Proxima Nova"/>
              <a:ea typeface="Proxima Nova"/>
              <a:cs typeface="Proxima Nova"/>
              <a:sym typeface="Proxima Nova"/>
            </a:endParaRPr>
          </a:p>
        </p:txBody>
      </p:sp>
      <p:sp>
        <p:nvSpPr>
          <p:cNvPr id="230" name="Google Shape;230;p47"/>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36" name="Google Shape;236;p48"/>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37" name="Google Shape;237;p48"/>
          <p:cNvPicPr preferRelativeResize="0"/>
          <p:nvPr/>
        </p:nvPicPr>
        <p:blipFill>
          <a:blip r:embed="rId3">
            <a:alphaModFix/>
          </a:blip>
          <a:stretch>
            <a:fillRect/>
          </a:stretch>
        </p:blipFill>
        <p:spPr>
          <a:xfrm>
            <a:off x="2143125" y="200025"/>
            <a:ext cx="4857750" cy="474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9"/>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43" name="Google Shape;243;p49"/>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3</a:t>
            </a:r>
            <a:r>
              <a:rPr lang="en" sz="3600">
                <a:latin typeface="Proxima Nova"/>
                <a:ea typeface="Proxima Nova"/>
                <a:cs typeface="Proxima Nova"/>
                <a:sym typeface="Proxima Nova"/>
              </a:rPr>
              <a:t>. Power of a Matrix</a:t>
            </a:r>
            <a:endParaRPr sz="3200">
              <a:latin typeface="Proxima Nova"/>
              <a:ea typeface="Proxima Nova"/>
              <a:cs typeface="Proxima Nova"/>
              <a:sym typeface="Proxima Nova"/>
            </a:endParaRPr>
          </a:p>
        </p:txBody>
      </p:sp>
      <p:sp>
        <p:nvSpPr>
          <p:cNvPr id="244" name="Google Shape;244;p49"/>
          <p:cNvSpPr txBox="1"/>
          <p:nvPr/>
        </p:nvSpPr>
        <p:spPr>
          <a:xfrm>
            <a:off x="465750" y="1175600"/>
            <a:ext cx="8212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Consider the vector u</a:t>
            </a:r>
            <a:r>
              <a:rPr baseline="-25000" lang="en" sz="2000">
                <a:latin typeface="Proxima Nova"/>
                <a:ea typeface="Proxima Nova"/>
                <a:cs typeface="Proxima Nova"/>
                <a:sym typeface="Proxima Nova"/>
              </a:rPr>
              <a:t>k + 1 </a:t>
            </a:r>
            <a:r>
              <a:rPr lang="en" sz="2000">
                <a:latin typeface="Proxima Nova"/>
                <a:ea typeface="Proxima Nova"/>
                <a:cs typeface="Proxima Nova"/>
                <a:sym typeface="Proxima Nova"/>
              </a:rPr>
              <a:t>which is related to matrix A by the equation, </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u</a:t>
            </a:r>
            <a:r>
              <a:rPr baseline="-25000" lang="en" sz="2000">
                <a:latin typeface="Proxima Nova"/>
                <a:ea typeface="Proxima Nova"/>
                <a:cs typeface="Proxima Nova"/>
                <a:sym typeface="Proxima Nova"/>
              </a:rPr>
              <a:t>k + 1</a:t>
            </a:r>
            <a:r>
              <a:rPr lang="en" sz="2000">
                <a:latin typeface="Proxima Nova"/>
                <a:ea typeface="Proxima Nova"/>
                <a:cs typeface="Proxima Nova"/>
                <a:sym typeface="Proxima Nova"/>
              </a:rPr>
              <a:t> = Au</a:t>
            </a:r>
            <a:r>
              <a:rPr baseline="-25000" lang="en" sz="2000">
                <a:latin typeface="Proxima Nova"/>
                <a:ea typeface="Proxima Nova"/>
                <a:cs typeface="Proxima Nova"/>
                <a:sym typeface="Proxima Nova"/>
              </a:rPr>
              <a:t>k</a:t>
            </a:r>
            <a:r>
              <a:rPr lang="en" sz="2000">
                <a:latin typeface="Proxima Nova"/>
                <a:ea typeface="Proxima Nova"/>
                <a:cs typeface="Proxima Nova"/>
                <a:sym typeface="Proxima Nova"/>
              </a:rPr>
              <a:t>. Such equation appears frequently when solving system of linear differential equations.</a:t>
            </a:r>
            <a:endParaRPr sz="2000">
              <a:latin typeface="Proxima Nova"/>
              <a:ea typeface="Proxima Nova"/>
              <a:cs typeface="Proxima Nova"/>
              <a:sym typeface="Proxima Nova"/>
            </a:endParaRPr>
          </a:p>
          <a:p>
            <a:pPr indent="0" lvl="0" marL="0" rtl="0" algn="l">
              <a:spcBef>
                <a:spcPts val="0"/>
              </a:spcBef>
              <a:spcAft>
                <a:spcPts val="0"/>
              </a:spcAft>
              <a:buNone/>
            </a:pPr>
            <a:r>
              <a:t/>
            </a:r>
            <a:endParaRPr baseline="-25000"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Calculating u</a:t>
            </a:r>
            <a:r>
              <a:rPr baseline="-25000" lang="en" sz="2000">
                <a:latin typeface="Proxima Nova"/>
                <a:ea typeface="Proxima Nova"/>
                <a:cs typeface="Proxima Nova"/>
                <a:sym typeface="Proxima Nova"/>
              </a:rPr>
              <a:t>k</a:t>
            </a:r>
            <a:r>
              <a:rPr lang="en" sz="2000">
                <a:latin typeface="Proxima Nova"/>
                <a:ea typeface="Proxima Nova"/>
                <a:cs typeface="Proxima Nova"/>
                <a:sym typeface="Proxima Nova"/>
              </a:rPr>
              <a:t> = A</a:t>
            </a:r>
            <a:r>
              <a:rPr baseline="30000" lang="en" sz="2000">
                <a:latin typeface="Proxima Nova"/>
                <a:ea typeface="Proxima Nova"/>
                <a:cs typeface="Proxima Nova"/>
                <a:sym typeface="Proxima Nova"/>
              </a:rPr>
              <a:t>k</a:t>
            </a:r>
            <a:r>
              <a:rPr lang="en" sz="2000">
                <a:latin typeface="Proxima Nova"/>
                <a:ea typeface="Proxima Nova"/>
                <a:cs typeface="Proxima Nova"/>
                <a:sym typeface="Proxima Nova"/>
              </a:rPr>
              <a:t>u</a:t>
            </a:r>
            <a:r>
              <a:rPr baseline="-25000" lang="en" sz="2000">
                <a:latin typeface="Proxima Nova"/>
                <a:ea typeface="Proxima Nova"/>
                <a:cs typeface="Proxima Nova"/>
                <a:sym typeface="Proxima Nova"/>
              </a:rPr>
              <a:t>0</a:t>
            </a:r>
            <a:r>
              <a:rPr lang="en" sz="2000">
                <a:latin typeface="Proxima Nova"/>
                <a:ea typeface="Proxima Nova"/>
                <a:cs typeface="Proxima Nova"/>
                <a:sym typeface="Proxima Nova"/>
              </a:rPr>
              <a:t> is straightforward but tedious as it involves calculating power of matrix.</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Not practical to do this for large k.</a:t>
            </a:r>
            <a:endParaRPr sz="2000">
              <a:latin typeface="Proxima Nova"/>
              <a:ea typeface="Proxima Nova"/>
              <a:cs typeface="Proxima Nova"/>
              <a:sym typeface="Proxima Nova"/>
            </a:endParaRPr>
          </a:p>
        </p:txBody>
      </p:sp>
      <p:sp>
        <p:nvSpPr>
          <p:cNvPr id="245" name="Google Shape;245;p49"/>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0"/>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51" name="Google Shape;251;p50"/>
          <p:cNvSpPr txBox="1"/>
          <p:nvPr/>
        </p:nvSpPr>
        <p:spPr>
          <a:xfrm>
            <a:off x="436725" y="436700"/>
            <a:ext cx="698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3. Power of a Matrix: better approach ?</a:t>
            </a:r>
            <a:endParaRPr sz="3200">
              <a:latin typeface="Proxima Nova"/>
              <a:ea typeface="Proxima Nova"/>
              <a:cs typeface="Proxima Nova"/>
              <a:sym typeface="Proxima Nova"/>
            </a:endParaRPr>
          </a:p>
        </p:txBody>
      </p:sp>
      <p:sp>
        <p:nvSpPr>
          <p:cNvPr id="252" name="Google Shape;252;p50"/>
          <p:cNvSpPr txBox="1"/>
          <p:nvPr/>
        </p:nvSpPr>
        <p:spPr>
          <a:xfrm>
            <a:off x="436725" y="1672975"/>
            <a:ext cx="821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If A has n independent eigenvectors then, they form a basis. </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Vector u can be written as a linear combination of those eigenvectors.</a:t>
            </a:r>
            <a:endParaRPr sz="2000">
              <a:latin typeface="Proxima Nova"/>
              <a:ea typeface="Proxima Nova"/>
              <a:cs typeface="Proxima Nova"/>
              <a:sym typeface="Proxima Nova"/>
            </a:endParaRPr>
          </a:p>
        </p:txBody>
      </p:sp>
      <p:pic>
        <p:nvPicPr>
          <p:cNvPr id="253" name="Google Shape;253;p50"/>
          <p:cNvPicPr preferRelativeResize="0"/>
          <p:nvPr/>
        </p:nvPicPr>
        <p:blipFill>
          <a:blip r:embed="rId3">
            <a:alphaModFix/>
          </a:blip>
          <a:stretch>
            <a:fillRect/>
          </a:stretch>
        </p:blipFill>
        <p:spPr>
          <a:xfrm>
            <a:off x="2148300" y="2991188"/>
            <a:ext cx="4619625" cy="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1"/>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59" name="Google Shape;259;p51"/>
          <p:cNvSpPr txBox="1"/>
          <p:nvPr/>
        </p:nvSpPr>
        <p:spPr>
          <a:xfrm>
            <a:off x="436725" y="436700"/>
            <a:ext cx="698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3. Power of a Matrix: better approach ?</a:t>
            </a:r>
            <a:endParaRPr sz="3200">
              <a:latin typeface="Proxima Nova"/>
              <a:ea typeface="Proxima Nova"/>
              <a:cs typeface="Proxima Nova"/>
              <a:sym typeface="Proxima Nova"/>
            </a:endParaRPr>
          </a:p>
        </p:txBody>
      </p:sp>
      <p:sp>
        <p:nvSpPr>
          <p:cNvPr id="260" name="Google Shape;260;p51"/>
          <p:cNvSpPr txBox="1"/>
          <p:nvPr/>
        </p:nvSpPr>
        <p:spPr>
          <a:xfrm>
            <a:off x="436725" y="1672975"/>
            <a:ext cx="821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Then Au</a:t>
            </a:r>
            <a:r>
              <a:rPr baseline="-25000" lang="en" sz="2000">
                <a:latin typeface="Proxima Nova"/>
                <a:ea typeface="Proxima Nova"/>
                <a:cs typeface="Proxima Nova"/>
                <a:sym typeface="Proxima Nova"/>
              </a:rPr>
              <a:t>0</a:t>
            </a:r>
            <a:r>
              <a:rPr lang="en" sz="2000">
                <a:latin typeface="Proxima Nova"/>
                <a:ea typeface="Proxima Nova"/>
                <a:cs typeface="Proxima Nova"/>
                <a:sym typeface="Proxima Nova"/>
              </a:rPr>
              <a:t> can be written as, </a:t>
            </a:r>
            <a:endParaRPr sz="2000">
              <a:latin typeface="Proxima Nova"/>
              <a:ea typeface="Proxima Nova"/>
              <a:cs typeface="Proxima Nova"/>
              <a:sym typeface="Proxima Nova"/>
            </a:endParaRPr>
          </a:p>
        </p:txBody>
      </p:sp>
      <p:pic>
        <p:nvPicPr>
          <p:cNvPr id="261" name="Google Shape;261;p51"/>
          <p:cNvPicPr preferRelativeResize="0"/>
          <p:nvPr/>
        </p:nvPicPr>
        <p:blipFill>
          <a:blip r:embed="rId3">
            <a:alphaModFix/>
          </a:blip>
          <a:stretch>
            <a:fillRect/>
          </a:stretch>
        </p:blipFill>
        <p:spPr>
          <a:xfrm>
            <a:off x="1224388" y="2463525"/>
            <a:ext cx="6467475" cy="485775"/>
          </a:xfrm>
          <a:prstGeom prst="rect">
            <a:avLst/>
          </a:prstGeom>
          <a:noFill/>
          <a:ln>
            <a:noFill/>
          </a:ln>
        </p:spPr>
      </p:pic>
      <p:pic>
        <p:nvPicPr>
          <p:cNvPr id="262" name="Google Shape;262;p51"/>
          <p:cNvPicPr preferRelativeResize="0"/>
          <p:nvPr/>
        </p:nvPicPr>
        <p:blipFill>
          <a:blip r:embed="rId4">
            <a:alphaModFix/>
          </a:blip>
          <a:stretch>
            <a:fillRect/>
          </a:stretch>
        </p:blipFill>
        <p:spPr>
          <a:xfrm>
            <a:off x="1095800" y="3089575"/>
            <a:ext cx="6724650" cy="15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2"/>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68" name="Google Shape;268;p52"/>
          <p:cNvSpPr txBox="1"/>
          <p:nvPr/>
        </p:nvSpPr>
        <p:spPr>
          <a:xfrm>
            <a:off x="1078350" y="14943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Ready for </a:t>
            </a:r>
            <a:r>
              <a:rPr b="1" lang="en" sz="3600">
                <a:latin typeface="Proxima Nova"/>
                <a:ea typeface="Proxima Nova"/>
                <a:cs typeface="Proxima Nova"/>
                <a:sym typeface="Proxima Nova"/>
              </a:rPr>
              <a:t>Matrix Exponential!</a:t>
            </a:r>
            <a:endParaRPr b="1" sz="36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3"/>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74" name="Google Shape;274;p53"/>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Matrix Exponential</a:t>
            </a:r>
            <a:endParaRPr sz="3200">
              <a:latin typeface="Proxima Nova"/>
              <a:ea typeface="Proxima Nova"/>
              <a:cs typeface="Proxima Nova"/>
              <a:sym typeface="Proxima Nova"/>
            </a:endParaRPr>
          </a:p>
        </p:txBody>
      </p:sp>
      <p:sp>
        <p:nvSpPr>
          <p:cNvPr id="275" name="Google Shape;275;p53"/>
          <p:cNvSpPr txBox="1"/>
          <p:nvPr/>
        </p:nvSpPr>
        <p:spPr>
          <a:xfrm>
            <a:off x="465750" y="1175600"/>
            <a:ext cx="82125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At first glance, the matrix exponential seems a vague.</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But it is accepted as a definition unlike the e</a:t>
            </a:r>
            <a:r>
              <a:rPr baseline="30000" lang="en" sz="2000">
                <a:latin typeface="Proxima Nova"/>
                <a:ea typeface="Proxima Nova"/>
                <a:cs typeface="Proxima Nova"/>
                <a:sym typeface="Proxima Nova"/>
              </a:rPr>
              <a:t>x</a:t>
            </a:r>
            <a:r>
              <a:rPr lang="en" sz="2000">
                <a:latin typeface="Proxima Nova"/>
                <a:ea typeface="Proxima Nova"/>
                <a:cs typeface="Proxima Nova"/>
                <a:sym typeface="Proxima Nova"/>
              </a:rPr>
              <a:t> series which is a theorem.</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e</a:t>
            </a:r>
            <a:r>
              <a:rPr baseline="30000" lang="en" sz="2000">
                <a:latin typeface="Proxima Nova"/>
                <a:ea typeface="Proxima Nova"/>
                <a:cs typeface="Proxima Nova"/>
                <a:sym typeface="Proxima Nova"/>
              </a:rPr>
              <a:t>at</a:t>
            </a:r>
            <a:r>
              <a:rPr lang="en" sz="2000">
                <a:latin typeface="Proxima Nova"/>
                <a:ea typeface="Proxima Nova"/>
                <a:cs typeface="Proxima Nova"/>
                <a:sym typeface="Proxima Nova"/>
              </a:rPr>
              <a:t> is a solution to the differential equation y</a:t>
            </a:r>
            <a:r>
              <a:rPr baseline="30000" lang="en" sz="2000">
                <a:latin typeface="Proxima Nova"/>
                <a:ea typeface="Proxima Nova"/>
                <a:cs typeface="Proxima Nova"/>
                <a:sym typeface="Proxima Nova"/>
              </a:rPr>
              <a:t>’</a:t>
            </a:r>
            <a:r>
              <a:rPr lang="en" sz="2000">
                <a:latin typeface="Proxima Nova"/>
                <a:ea typeface="Proxima Nova"/>
                <a:cs typeface="Proxima Nova"/>
                <a:sym typeface="Proxima Nova"/>
              </a:rPr>
              <a:t> = ay.</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We can extend this concept into a system of linear differential equations using matrix exponential.</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Ex. If we have n linear differential equations of type </a:t>
            </a:r>
            <a:r>
              <a:rPr lang="en" sz="2000">
                <a:latin typeface="Proxima Nova"/>
                <a:ea typeface="Proxima Nova"/>
                <a:cs typeface="Proxima Nova"/>
                <a:sym typeface="Proxima Nova"/>
              </a:rPr>
              <a:t>y</a:t>
            </a:r>
            <a:r>
              <a:rPr baseline="30000" lang="en" sz="2000">
                <a:latin typeface="Proxima Nova"/>
                <a:ea typeface="Proxima Nova"/>
                <a:cs typeface="Proxima Nova"/>
                <a:sym typeface="Proxima Nova"/>
              </a:rPr>
              <a:t>’</a:t>
            </a:r>
            <a:r>
              <a:rPr lang="en" sz="2000">
                <a:latin typeface="Proxima Nova"/>
                <a:ea typeface="Proxima Nova"/>
                <a:cs typeface="Proxima Nova"/>
                <a:sym typeface="Proxima Nova"/>
              </a:rPr>
              <a:t> = ay where y and y</a:t>
            </a:r>
            <a:r>
              <a:rPr baseline="30000" lang="en" sz="2000">
                <a:latin typeface="Proxima Nova"/>
                <a:ea typeface="Proxima Nova"/>
                <a:cs typeface="Proxima Nova"/>
                <a:sym typeface="Proxima Nova"/>
              </a:rPr>
              <a:t>’</a:t>
            </a:r>
            <a:r>
              <a:rPr lang="en" sz="2000">
                <a:latin typeface="Proxima Nova"/>
                <a:ea typeface="Proxima Nova"/>
                <a:cs typeface="Proxima Nova"/>
                <a:sym typeface="Proxima Nova"/>
              </a:rPr>
              <a:t> are vectors then its solution can be given as y(t) = e</a:t>
            </a:r>
            <a:r>
              <a:rPr baseline="30000" lang="en" sz="2000">
                <a:latin typeface="Proxima Nova"/>
                <a:ea typeface="Proxima Nova"/>
                <a:cs typeface="Proxima Nova"/>
                <a:sym typeface="Proxima Nova"/>
              </a:rPr>
              <a:t>At</a:t>
            </a:r>
            <a:r>
              <a:rPr lang="en" sz="2000">
                <a:latin typeface="Proxima Nova"/>
                <a:ea typeface="Proxima Nova"/>
                <a:cs typeface="Proxima Nova"/>
                <a:sym typeface="Proxima Nova"/>
              </a:rPr>
              <a:t>y(0).</a:t>
            </a:r>
            <a:endParaRPr sz="2000">
              <a:latin typeface="Proxima Nova"/>
              <a:ea typeface="Proxima Nova"/>
              <a:cs typeface="Proxima Nova"/>
              <a:sym typeface="Proxima Nova"/>
            </a:endParaRPr>
          </a:p>
        </p:txBody>
      </p:sp>
      <p:sp>
        <p:nvSpPr>
          <p:cNvPr id="276" name="Google Shape;276;p53"/>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4"/>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82" name="Google Shape;282;p54"/>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Matrix Exponential</a:t>
            </a:r>
            <a:endParaRPr sz="3200">
              <a:latin typeface="Proxima Nova"/>
              <a:ea typeface="Proxima Nova"/>
              <a:cs typeface="Proxima Nova"/>
              <a:sym typeface="Proxima Nova"/>
            </a:endParaRPr>
          </a:p>
        </p:txBody>
      </p:sp>
      <p:sp>
        <p:nvSpPr>
          <p:cNvPr id="283" name="Google Shape;283;p54"/>
          <p:cNvSpPr txBox="1"/>
          <p:nvPr/>
        </p:nvSpPr>
        <p:spPr>
          <a:xfrm>
            <a:off x="465750" y="1175600"/>
            <a:ext cx="8212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We can verify that the given solution is correct by substituting it into original equation.</a:t>
            </a:r>
            <a:endParaRPr sz="2000">
              <a:latin typeface="Proxima Nova"/>
              <a:ea typeface="Proxima Nova"/>
              <a:cs typeface="Proxima Nova"/>
              <a:sym typeface="Proxima Nova"/>
            </a:endParaRPr>
          </a:p>
        </p:txBody>
      </p:sp>
      <p:sp>
        <p:nvSpPr>
          <p:cNvPr id="284" name="Google Shape;284;p54"/>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85" name="Google Shape;285;p54"/>
          <p:cNvPicPr preferRelativeResize="0"/>
          <p:nvPr/>
        </p:nvPicPr>
        <p:blipFill>
          <a:blip r:embed="rId3">
            <a:alphaModFix/>
          </a:blip>
          <a:stretch>
            <a:fillRect/>
          </a:stretch>
        </p:blipFill>
        <p:spPr>
          <a:xfrm>
            <a:off x="2218500" y="2306000"/>
            <a:ext cx="4876800" cy="186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5"/>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91" name="Google Shape;291;p55"/>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Matrix Exponential</a:t>
            </a:r>
            <a:endParaRPr sz="3200">
              <a:latin typeface="Proxima Nova"/>
              <a:ea typeface="Proxima Nova"/>
              <a:cs typeface="Proxima Nova"/>
              <a:sym typeface="Proxima Nova"/>
            </a:endParaRPr>
          </a:p>
        </p:txBody>
      </p:sp>
      <p:sp>
        <p:nvSpPr>
          <p:cNvPr id="292" name="Google Shape;292;p55"/>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93" name="Google Shape;293;p55"/>
          <p:cNvPicPr preferRelativeResize="0"/>
          <p:nvPr/>
        </p:nvPicPr>
        <p:blipFill>
          <a:blip r:embed="rId3">
            <a:alphaModFix/>
          </a:blip>
          <a:stretch>
            <a:fillRect/>
          </a:stretch>
        </p:blipFill>
        <p:spPr>
          <a:xfrm>
            <a:off x="2458463" y="1582750"/>
            <a:ext cx="3999331" cy="229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8"/>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56" name="Google Shape;156;p38"/>
          <p:cNvSpPr txBox="1"/>
          <p:nvPr/>
        </p:nvSpPr>
        <p:spPr>
          <a:xfrm>
            <a:off x="436725" y="436700"/>
            <a:ext cx="698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Proxima Nova"/>
                <a:ea typeface="Proxima Nova"/>
                <a:cs typeface="Proxima Nova"/>
                <a:sym typeface="Proxima Nova"/>
              </a:rPr>
              <a:t>Exponential Function</a:t>
            </a:r>
            <a:endParaRPr sz="3200">
              <a:latin typeface="Proxima Nova"/>
              <a:ea typeface="Proxima Nova"/>
              <a:cs typeface="Proxima Nova"/>
              <a:sym typeface="Proxima Nova"/>
            </a:endParaRPr>
          </a:p>
        </p:txBody>
      </p:sp>
      <p:sp>
        <p:nvSpPr>
          <p:cNvPr id="157" name="Google Shape;157;p38"/>
          <p:cNvSpPr txBox="1"/>
          <p:nvPr/>
        </p:nvSpPr>
        <p:spPr>
          <a:xfrm>
            <a:off x="465750" y="1261625"/>
            <a:ext cx="821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The function e</a:t>
            </a:r>
            <a:r>
              <a:rPr baseline="30000" lang="en" sz="2000">
                <a:latin typeface="Proxima Nova"/>
                <a:ea typeface="Proxima Nova"/>
                <a:cs typeface="Proxima Nova"/>
                <a:sym typeface="Proxima Nova"/>
              </a:rPr>
              <a:t>x</a:t>
            </a:r>
            <a:r>
              <a:rPr lang="en" sz="2000">
                <a:latin typeface="Proxima Nova"/>
                <a:ea typeface="Proxima Nova"/>
                <a:cs typeface="Proxima Nova"/>
                <a:sym typeface="Proxima Nova"/>
              </a:rPr>
              <a:t> is called exponential function.</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It’s value can be obtained by following series.</a:t>
            </a:r>
            <a:endParaRPr sz="2000">
              <a:latin typeface="Proxima Nova"/>
              <a:ea typeface="Proxima Nova"/>
              <a:cs typeface="Proxima Nova"/>
              <a:sym typeface="Proxima Nova"/>
            </a:endParaRPr>
          </a:p>
        </p:txBody>
      </p:sp>
      <p:pic>
        <p:nvPicPr>
          <p:cNvPr id="158" name="Google Shape;158;p38"/>
          <p:cNvPicPr preferRelativeResize="0"/>
          <p:nvPr/>
        </p:nvPicPr>
        <p:blipFill>
          <a:blip r:embed="rId3">
            <a:alphaModFix/>
          </a:blip>
          <a:stretch>
            <a:fillRect/>
          </a:stretch>
        </p:blipFill>
        <p:spPr>
          <a:xfrm>
            <a:off x="1057700" y="2640650"/>
            <a:ext cx="6800850" cy="876300"/>
          </a:xfrm>
          <a:prstGeom prst="rect">
            <a:avLst/>
          </a:prstGeom>
          <a:noFill/>
          <a:ln>
            <a:noFill/>
          </a:ln>
        </p:spPr>
      </p:pic>
      <p:sp>
        <p:nvSpPr>
          <p:cNvPr id="159" name="Google Shape;159;p38"/>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0" name="Google Shape;160;p38"/>
          <p:cNvSpPr txBox="1"/>
          <p:nvPr/>
        </p:nvSpPr>
        <p:spPr>
          <a:xfrm>
            <a:off x="642925" y="3726500"/>
            <a:ext cx="821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It is a converging series.</a:t>
            </a:r>
            <a:endParaRPr sz="20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99" name="Google Shape;299;p56"/>
          <p:cNvSpPr txBox="1"/>
          <p:nvPr/>
        </p:nvSpPr>
        <p:spPr>
          <a:xfrm>
            <a:off x="436725" y="436700"/>
            <a:ext cx="698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Proxima Nova"/>
                <a:ea typeface="Proxima Nova"/>
                <a:cs typeface="Proxima Nova"/>
                <a:sym typeface="Proxima Nova"/>
              </a:rPr>
              <a:t>Application of </a:t>
            </a:r>
            <a:r>
              <a:rPr lang="en" sz="2600">
                <a:latin typeface="Proxima Nova"/>
                <a:ea typeface="Proxima Nova"/>
                <a:cs typeface="Proxima Nova"/>
                <a:sym typeface="Proxima Nova"/>
              </a:rPr>
              <a:t>Matrix Exponential : Solving System of Differential Equations</a:t>
            </a:r>
            <a:endParaRPr sz="2200">
              <a:latin typeface="Proxima Nova"/>
              <a:ea typeface="Proxima Nova"/>
              <a:cs typeface="Proxima Nova"/>
              <a:sym typeface="Proxima Nova"/>
            </a:endParaRPr>
          </a:p>
        </p:txBody>
      </p:sp>
      <p:sp>
        <p:nvSpPr>
          <p:cNvPr id="300" name="Google Shape;300;p56"/>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01" name="Google Shape;301;p56"/>
          <p:cNvSpPr txBox="1"/>
          <p:nvPr/>
        </p:nvSpPr>
        <p:spPr>
          <a:xfrm>
            <a:off x="606550" y="1674075"/>
            <a:ext cx="743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See paper for solved example.</a:t>
            </a:r>
            <a:endParaRPr sz="24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type="ctrTitle"/>
          </p:nvPr>
        </p:nvSpPr>
        <p:spPr>
          <a:xfrm>
            <a:off x="0" y="0"/>
            <a:ext cx="9144000" cy="11868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34366"/>
              <a:buNone/>
            </a:pPr>
            <a:r>
              <a:rPr b="1" lang="en" sz="4300"/>
              <a:t>Application</a:t>
            </a:r>
            <a:endParaRPr b="1" sz="4300"/>
          </a:p>
          <a:p>
            <a:pPr indent="0" lvl="0" marL="0" rtl="0" algn="ctr">
              <a:lnSpc>
                <a:spcPct val="100000"/>
              </a:lnSpc>
              <a:spcBef>
                <a:spcPts val="0"/>
              </a:spcBef>
              <a:spcAft>
                <a:spcPts val="0"/>
              </a:spcAft>
              <a:buSzPct val="202374"/>
              <a:buNone/>
            </a:pPr>
            <a:r>
              <a:rPr b="1" lang="en" sz="2855">
                <a:solidFill>
                  <a:srgbClr val="20124D"/>
                </a:solidFill>
              </a:rPr>
              <a:t>Presented by Dablu Chauhan</a:t>
            </a:r>
            <a:endParaRPr b="1" sz="2855">
              <a:solidFill>
                <a:srgbClr val="20124D"/>
              </a:solidFill>
            </a:endParaRPr>
          </a:p>
        </p:txBody>
      </p:sp>
      <p:sp>
        <p:nvSpPr>
          <p:cNvPr id="307" name="Google Shape;307;p57"/>
          <p:cNvSpPr txBox="1"/>
          <p:nvPr>
            <p:ph idx="1" type="subTitle"/>
          </p:nvPr>
        </p:nvSpPr>
        <p:spPr>
          <a:xfrm>
            <a:off x="0" y="1186800"/>
            <a:ext cx="9144000" cy="3956700"/>
          </a:xfrm>
          <a:prstGeom prst="rect">
            <a:avLst/>
          </a:prstGeom>
          <a:noFill/>
          <a:ln>
            <a:noFill/>
          </a:ln>
        </p:spPr>
        <p:txBody>
          <a:bodyPr anchorCtr="0" anchor="t" bIns="91425" lIns="91425" spcFirstLastPara="1" rIns="91425" wrap="square" tIns="91425">
            <a:normAutofit lnSpcReduction="20000"/>
          </a:bodyPr>
          <a:lstStyle/>
          <a:p>
            <a:pPr indent="-381000" lvl="0" marL="457200" rtl="0" algn="l">
              <a:lnSpc>
                <a:spcPct val="100000"/>
              </a:lnSpc>
              <a:spcBef>
                <a:spcPts val="0"/>
              </a:spcBef>
              <a:spcAft>
                <a:spcPts val="0"/>
              </a:spcAft>
              <a:buClr>
                <a:srgbClr val="000000"/>
              </a:buClr>
              <a:buSzPts val="2400"/>
              <a:buAutoNum type="arabicParenR"/>
            </a:pPr>
            <a:r>
              <a:rPr lang="en" sz="2400">
                <a:solidFill>
                  <a:srgbClr val="000000"/>
                </a:solidFill>
              </a:rPr>
              <a:t>Machine learning</a:t>
            </a:r>
            <a:endParaRPr sz="2400">
              <a:solidFill>
                <a:srgbClr val="000000"/>
              </a:solidFill>
            </a:endParaRPr>
          </a:p>
          <a:p>
            <a:pPr indent="0" lvl="0" marL="457200" rtl="0" algn="l">
              <a:lnSpc>
                <a:spcPct val="100000"/>
              </a:lnSpc>
              <a:spcBef>
                <a:spcPts val="0"/>
              </a:spcBef>
              <a:spcAft>
                <a:spcPts val="0"/>
              </a:spcAft>
              <a:buSzPts val="2800"/>
              <a:buNone/>
            </a:pPr>
            <a:r>
              <a:t/>
            </a:r>
            <a:endParaRPr sz="2500">
              <a:solidFill>
                <a:srgbClr val="000000"/>
              </a:solidFill>
            </a:endParaRPr>
          </a:p>
          <a:p>
            <a:pPr indent="0" lvl="0" marL="457200" rtl="0" algn="l">
              <a:lnSpc>
                <a:spcPct val="100000"/>
              </a:lnSpc>
              <a:spcBef>
                <a:spcPts val="0"/>
              </a:spcBef>
              <a:spcAft>
                <a:spcPts val="0"/>
              </a:spcAft>
              <a:buSzPts val="2800"/>
              <a:buNone/>
            </a:pPr>
            <a:r>
              <a:rPr lang="en" sz="1600">
                <a:solidFill>
                  <a:schemeClr val="dk1"/>
                </a:solidFill>
                <a:highlight>
                  <a:srgbClr val="FFFFFF"/>
                </a:highlight>
              </a:rPr>
              <a:t>Eigenvalue and eigenvector are probably one of the most important concepts in linear algebra.</a:t>
            </a:r>
            <a:endParaRPr sz="1600">
              <a:solidFill>
                <a:schemeClr val="dk1"/>
              </a:solidFill>
              <a:highlight>
                <a:srgbClr val="FFFFFF"/>
              </a:highlight>
            </a:endParaRPr>
          </a:p>
          <a:p>
            <a:pPr indent="0" lvl="0" marL="457200" rtl="0" algn="l">
              <a:lnSpc>
                <a:spcPct val="100000"/>
              </a:lnSpc>
              <a:spcBef>
                <a:spcPts val="0"/>
              </a:spcBef>
              <a:spcAft>
                <a:spcPts val="0"/>
              </a:spcAft>
              <a:buSzPts val="2800"/>
              <a:buNone/>
            </a:pPr>
            <a:r>
              <a:rPr lang="en" sz="1600">
                <a:solidFill>
                  <a:schemeClr val="dk1"/>
                </a:solidFill>
                <a:highlight>
                  <a:srgbClr val="FFFFFF"/>
                </a:highlight>
              </a:rPr>
              <a:t>From machine learning to quantum computing, many problems can be solved by finding the eigenvalue and eigenvectors of a matrix.</a:t>
            </a:r>
            <a:endParaRPr sz="1600">
              <a:solidFill>
                <a:schemeClr val="dk1"/>
              </a:solidFill>
              <a:highlight>
                <a:srgbClr val="FFFFFF"/>
              </a:highlight>
            </a:endParaRPr>
          </a:p>
          <a:p>
            <a:pPr indent="0" lvl="0" marL="457200" rtl="0" algn="l">
              <a:lnSpc>
                <a:spcPct val="100000"/>
              </a:lnSpc>
              <a:spcBef>
                <a:spcPts val="0"/>
              </a:spcBef>
              <a:spcAft>
                <a:spcPts val="0"/>
              </a:spcAft>
              <a:buSzPts val="2800"/>
              <a:buNone/>
            </a:pPr>
            <a:r>
              <a:t/>
            </a:r>
            <a:endParaRPr sz="1600">
              <a:solidFill>
                <a:schemeClr val="dk1"/>
              </a:solidFill>
              <a:highlight>
                <a:srgbClr val="FFFFFF"/>
              </a:highlight>
            </a:endParaRPr>
          </a:p>
          <a:p>
            <a:pPr indent="0" lvl="0" marL="457200" rtl="0" algn="l">
              <a:lnSpc>
                <a:spcPct val="100000"/>
              </a:lnSpc>
              <a:spcBef>
                <a:spcPts val="0"/>
              </a:spcBef>
              <a:spcAft>
                <a:spcPts val="0"/>
              </a:spcAft>
              <a:buSzPts val="2800"/>
              <a:buNone/>
            </a:pPr>
            <a:r>
              <a:rPr lang="en" sz="1600">
                <a:solidFill>
                  <a:schemeClr val="dk1"/>
                </a:solidFill>
                <a:highlight>
                  <a:srgbClr val="FFFFFF"/>
                </a:highlight>
              </a:rPr>
              <a:t>PCA is a very popular classical dimensionality reduction technique which uses this concept to compress your data by reducing its dimensionality since curse of dimensionality has been very critical issue in classical Computer Vision to deal with images and even in Machine Learning, features with high dimensionality increase model capacity which in turn requires a large amount of data to train</a:t>
            </a:r>
            <a:endParaRPr sz="1600">
              <a:solidFill>
                <a:schemeClr val="dk1"/>
              </a:solidFill>
              <a:highlight>
                <a:srgbClr val="FFFFFF"/>
              </a:highlight>
            </a:endParaRPr>
          </a:p>
          <a:p>
            <a:pPr indent="0" lvl="0" marL="457200" rtl="0" algn="just">
              <a:lnSpc>
                <a:spcPct val="100000"/>
              </a:lnSpc>
              <a:spcBef>
                <a:spcPts val="1400"/>
              </a:spcBef>
              <a:spcAft>
                <a:spcPts val="0"/>
              </a:spcAft>
              <a:buSzPts val="2800"/>
              <a:buNone/>
            </a:pPr>
            <a:r>
              <a:rPr lang="en" sz="1600">
                <a:solidFill>
                  <a:schemeClr val="dk1"/>
                </a:solidFill>
                <a:highlight>
                  <a:srgbClr val="FFFFFF"/>
                </a:highlight>
              </a:rPr>
              <a:t>It is a method that uses simple matrix operations and statistics to calculate a projection of the original data into the same number or fewer dimensions.</a:t>
            </a:r>
            <a:endParaRPr sz="1600">
              <a:solidFill>
                <a:schemeClr val="dk1"/>
              </a:solidFill>
              <a:highlight>
                <a:srgbClr val="FFFFFF"/>
              </a:highlight>
            </a:endParaRPr>
          </a:p>
          <a:p>
            <a:pPr indent="0" lvl="0" marL="457200" rtl="0" algn="l">
              <a:lnSpc>
                <a:spcPct val="100000"/>
              </a:lnSpc>
              <a:spcBef>
                <a:spcPts val="0"/>
              </a:spcBef>
              <a:spcAft>
                <a:spcPts val="0"/>
              </a:spcAft>
              <a:buSzPts val="2800"/>
              <a:buNone/>
            </a:pPr>
            <a:r>
              <a:t/>
            </a:r>
            <a:endParaRPr sz="1600">
              <a:solidFill>
                <a:schemeClr val="dk1"/>
              </a:solidFill>
              <a:highlight>
                <a:srgbClr val="FFFFFF"/>
              </a:highlight>
            </a:endParaRPr>
          </a:p>
          <a:p>
            <a:pPr indent="0" lvl="0" marL="457200" rtl="0" algn="l">
              <a:lnSpc>
                <a:spcPct val="100000"/>
              </a:lnSpc>
              <a:spcBef>
                <a:spcPts val="0"/>
              </a:spcBef>
              <a:spcAft>
                <a:spcPts val="0"/>
              </a:spcAft>
              <a:buSzPts val="2800"/>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0" y="0"/>
            <a:ext cx="9144000" cy="5143500"/>
          </a:xfrm>
          <a:prstGeom prst="rect">
            <a:avLst/>
          </a:prstGeom>
          <a:noFill/>
          <a:ln>
            <a:noFill/>
          </a:ln>
        </p:spPr>
        <p:txBody>
          <a:bodyPr anchorCtr="0" anchor="t" bIns="91425" lIns="91425" spcFirstLastPara="1" rIns="91425" wrap="square" tIns="91425">
            <a:normAutofit/>
          </a:bodyPr>
          <a:lstStyle/>
          <a:p>
            <a:pPr indent="0" lvl="0" marL="0" rtl="0" algn="l">
              <a:lnSpc>
                <a:spcPct val="123529"/>
              </a:lnSpc>
              <a:spcBef>
                <a:spcPts val="2900"/>
              </a:spcBef>
              <a:spcAft>
                <a:spcPts val="0"/>
              </a:spcAft>
              <a:buClr>
                <a:schemeClr val="dk1"/>
              </a:buClr>
              <a:buSzPts val="1100"/>
              <a:buFont typeface="Arial"/>
              <a:buNone/>
            </a:pPr>
            <a:r>
              <a:rPr b="1" lang="en" sz="1850">
                <a:solidFill>
                  <a:srgbClr val="292929"/>
                </a:solidFill>
                <a:highlight>
                  <a:srgbClr val="FFFFFF"/>
                </a:highlight>
              </a:rPr>
              <a:t>Spectral Clustering</a:t>
            </a:r>
            <a:endParaRPr b="1" sz="1850">
              <a:solidFill>
                <a:srgbClr val="292929"/>
              </a:solidFill>
              <a:highlight>
                <a:srgbClr val="FFFFFF"/>
              </a:highlight>
            </a:endParaRPr>
          </a:p>
          <a:p>
            <a:pPr indent="0" lvl="0" marL="0" rtl="0" algn="l">
              <a:lnSpc>
                <a:spcPct val="100000"/>
              </a:lnSpc>
              <a:spcBef>
                <a:spcPts val="1400"/>
              </a:spcBef>
              <a:spcAft>
                <a:spcPts val="0"/>
              </a:spcAft>
              <a:buClr>
                <a:schemeClr val="dk1"/>
              </a:buClr>
              <a:buSzPts val="1100"/>
              <a:buFont typeface="Arial"/>
              <a:buNone/>
            </a:pPr>
            <a:r>
              <a:rPr lang="en" sz="1600">
                <a:highlight>
                  <a:srgbClr val="FFFFFF"/>
                </a:highlight>
                <a:latin typeface="Georgia"/>
                <a:ea typeface="Georgia"/>
                <a:cs typeface="Georgia"/>
                <a:sym typeface="Georgia"/>
              </a:rPr>
              <a:t>K-Means is the most popular algorithm for clustering but it has several issues associated with it such as dependence upon cluster initialization and dimensionality of features</a:t>
            </a:r>
            <a:endParaRPr sz="1600">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313" name="Google Shape;313;p58"/>
          <p:cNvPicPr preferRelativeResize="0"/>
          <p:nvPr/>
        </p:nvPicPr>
        <p:blipFill rotWithShape="1">
          <a:blip r:embed="rId3">
            <a:alphaModFix/>
          </a:blip>
          <a:srcRect b="0" l="0" r="0" t="0"/>
          <a:stretch/>
        </p:blipFill>
        <p:spPr>
          <a:xfrm>
            <a:off x="0" y="1106525"/>
            <a:ext cx="9144000" cy="4036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9"/>
          <p:cNvSpPr txBox="1"/>
          <p:nvPr>
            <p:ph type="title"/>
          </p:nvPr>
        </p:nvSpPr>
        <p:spPr>
          <a:xfrm>
            <a:off x="0" y="0"/>
            <a:ext cx="9144000" cy="5094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2)</a:t>
            </a:r>
            <a:r>
              <a:rPr b="1" lang="en" sz="2400"/>
              <a:t>Vibrations</a:t>
            </a:r>
            <a:endParaRPr b="1" sz="2400"/>
          </a:p>
          <a:p>
            <a:pPr indent="0" lvl="0" marL="0" rtl="0" algn="l">
              <a:lnSpc>
                <a:spcPct val="100000"/>
              </a:lnSpc>
              <a:spcBef>
                <a:spcPts val="0"/>
              </a:spcBef>
              <a:spcAft>
                <a:spcPts val="0"/>
              </a:spcAft>
              <a:buSzPts val="2800"/>
              <a:buNone/>
            </a:pPr>
            <a:r>
              <a:t/>
            </a:r>
            <a:endParaRPr b="1" sz="2400"/>
          </a:p>
          <a:p>
            <a:pPr indent="0" lvl="0" marL="457200" rtl="0" algn="l">
              <a:lnSpc>
                <a:spcPct val="100000"/>
              </a:lnSpc>
              <a:spcBef>
                <a:spcPts val="0"/>
              </a:spcBef>
              <a:spcAft>
                <a:spcPts val="0"/>
              </a:spcAft>
              <a:buSzPts val="2800"/>
              <a:buNone/>
            </a:pPr>
            <a:r>
              <a:rPr lang="en" sz="1500"/>
              <a:t>V</a:t>
            </a:r>
            <a:r>
              <a:rPr lang="en" sz="1600"/>
              <a:t>ibrations are widely used in mechanical engineering; civil engineering, communication engineering, and automobile engineering. </a:t>
            </a:r>
            <a:endParaRPr sz="1600"/>
          </a:p>
          <a:p>
            <a:pPr indent="0" lvl="0" marL="1371600" rtl="0" algn="l">
              <a:lnSpc>
                <a:spcPct val="100000"/>
              </a:lnSpc>
              <a:spcBef>
                <a:spcPts val="0"/>
              </a:spcBef>
              <a:spcAft>
                <a:spcPts val="0"/>
              </a:spcAft>
              <a:buSzPts val="2800"/>
              <a:buNone/>
            </a:pPr>
            <a:r>
              <a:t/>
            </a:r>
            <a:endParaRPr sz="1600"/>
          </a:p>
          <a:p>
            <a:pPr indent="0" lvl="0" marL="457200" rtl="0" algn="l">
              <a:lnSpc>
                <a:spcPct val="100000"/>
              </a:lnSpc>
              <a:spcBef>
                <a:spcPts val="0"/>
              </a:spcBef>
              <a:spcAft>
                <a:spcPts val="0"/>
              </a:spcAft>
              <a:buSzPts val="2800"/>
              <a:buNone/>
            </a:pPr>
            <a:r>
              <a:rPr lang="en" sz="1600"/>
              <a:t>The axial motion of bar, beam vibrations, buckling of a beam bar, a stereo system of car, aerodynamics, etc. The continuous cyclic motion of an equilibrium point is called vibration. </a:t>
            </a:r>
            <a:endParaRPr sz="1600"/>
          </a:p>
          <a:p>
            <a:pPr indent="0" lvl="0" marL="0" rtl="0" algn="l">
              <a:lnSpc>
                <a:spcPct val="100000"/>
              </a:lnSpc>
              <a:spcBef>
                <a:spcPts val="0"/>
              </a:spcBef>
              <a:spcAft>
                <a:spcPts val="0"/>
              </a:spcAft>
              <a:buSzPts val="2800"/>
              <a:buNone/>
            </a:pPr>
            <a:r>
              <a:t/>
            </a:r>
            <a:endParaRPr sz="1600"/>
          </a:p>
          <a:p>
            <a:pPr indent="0" lvl="0" marL="457200" rtl="0" algn="l">
              <a:lnSpc>
                <a:spcPct val="100000"/>
              </a:lnSpc>
              <a:spcBef>
                <a:spcPts val="0"/>
              </a:spcBef>
              <a:spcAft>
                <a:spcPts val="0"/>
              </a:spcAft>
              <a:buSzPts val="2800"/>
              <a:buNone/>
            </a:pPr>
            <a:r>
              <a:rPr lang="en" sz="1600"/>
              <a:t>Engineers try to avoid it due to damaging effects caused by cyclic forces created by cyclic motions, unwanted sounds, and wasting of energy. </a:t>
            </a:r>
            <a:endParaRPr sz="1600"/>
          </a:p>
          <a:p>
            <a:pPr indent="0" lvl="0" marL="1371600" rtl="0" algn="l">
              <a:lnSpc>
                <a:spcPct val="100000"/>
              </a:lnSpc>
              <a:spcBef>
                <a:spcPts val="0"/>
              </a:spcBef>
              <a:spcAft>
                <a:spcPts val="0"/>
              </a:spcAft>
              <a:buSzPts val="2800"/>
              <a:buNone/>
            </a:pPr>
            <a:r>
              <a:t/>
            </a:r>
            <a:endParaRPr sz="1600"/>
          </a:p>
          <a:p>
            <a:pPr indent="0" lvl="0" marL="457200" rtl="0" algn="l">
              <a:lnSpc>
                <a:spcPct val="100000"/>
              </a:lnSpc>
              <a:spcBef>
                <a:spcPts val="0"/>
              </a:spcBef>
              <a:spcAft>
                <a:spcPts val="0"/>
              </a:spcAft>
              <a:buSzPts val="2800"/>
              <a:buNone/>
            </a:pPr>
            <a:r>
              <a:rPr lang="en" sz="1600"/>
              <a:t>The mass-spring-damper model, one of the basic concepts of vibrations uses eigenvalues to calculate frequency and mode shape for vibrations. The natural frequency of the bridge is the eigenvalue of the smallest magnitude of a system that models the bridge.</a:t>
            </a:r>
            <a:endParaRPr sz="1600"/>
          </a:p>
          <a:p>
            <a:pPr indent="0" lvl="0" marL="1371600" rtl="0" algn="l">
              <a:lnSpc>
                <a:spcPct val="100000"/>
              </a:lnSpc>
              <a:spcBef>
                <a:spcPts val="0"/>
              </a:spcBef>
              <a:spcAft>
                <a:spcPts val="0"/>
              </a:spcAft>
              <a:buSzPts val="2800"/>
              <a:buNone/>
            </a:pPr>
            <a:r>
              <a:t/>
            </a:r>
            <a:endParaRPr sz="1500"/>
          </a:p>
          <a:p>
            <a:pPr indent="0" lvl="0" marL="457200" rtl="0" algn="l">
              <a:lnSpc>
                <a:spcPct val="100000"/>
              </a:lnSpc>
              <a:spcBef>
                <a:spcPts val="0"/>
              </a:spcBef>
              <a:spcAft>
                <a:spcPts val="0"/>
              </a:spcAft>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type="title"/>
          </p:nvPr>
        </p:nvSpPr>
        <p:spPr>
          <a:xfrm>
            <a:off x="0" y="42600"/>
            <a:ext cx="9144000" cy="505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 sz="1900"/>
              <a:t>3) Oil companies frequently use eigenvalue analysis to explore land for oil</a:t>
            </a:r>
            <a:r>
              <a:rPr lang="en" sz="1900"/>
              <a:t>:</a:t>
            </a:r>
            <a:endParaRPr sz="1500"/>
          </a:p>
          <a:p>
            <a:pPr indent="0" lvl="0" marL="0" rtl="0" algn="l">
              <a:lnSpc>
                <a:spcPct val="115000"/>
              </a:lnSpc>
              <a:spcBef>
                <a:spcPts val="1200"/>
              </a:spcBef>
              <a:spcAft>
                <a:spcPts val="0"/>
              </a:spcAft>
              <a:buSzPts val="2800"/>
              <a:buNone/>
            </a:pPr>
            <a:r>
              <a:rPr lang="en" sz="1400"/>
              <a:t> </a:t>
            </a:r>
            <a:r>
              <a:rPr lang="en" sz="1600"/>
              <a:t>Oil, dirt, and other substances all give rise to linear systems which have different eigenvalues, so eigenvalue analysis can give a good indication of where oil reserves are located. Oil companies place probes around a site to pick up the waves that result from a huge truck used to vibrate the ground. The waves are changed as they pass through the different substances in the ground. The analysis of these waves directs the oil companies to possible drilling sites.</a:t>
            </a:r>
            <a:endParaRPr sz="14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1"/>
          <p:cNvSpPr txBox="1"/>
          <p:nvPr>
            <p:ph idx="4294967295" type="title"/>
          </p:nvPr>
        </p:nvSpPr>
        <p:spPr>
          <a:xfrm>
            <a:off x="507915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References</a:t>
            </a:r>
            <a:endParaRPr sz="3200"/>
          </a:p>
          <a:p>
            <a:pPr indent="0" lvl="0" marL="0" rtl="0" algn="l">
              <a:lnSpc>
                <a:spcPct val="80000"/>
              </a:lnSpc>
              <a:spcBef>
                <a:spcPts val="1600"/>
              </a:spcBef>
              <a:spcAft>
                <a:spcPts val="0"/>
              </a:spcAft>
              <a:buNone/>
            </a:pPr>
            <a:r>
              <a:rPr lang="en" sz="1100">
                <a:solidFill>
                  <a:srgbClr val="0000FF"/>
                </a:solidFill>
              </a:rPr>
              <a:t>1. Yann Le Cun, Ido Kanter, and Sara A. Solla, “Eigenvalues of covariance matrices: Application to neural-network learning”, Phys. Rev. Lett., Vol. 66, 1991.</a:t>
            </a:r>
            <a:endParaRPr sz="1100">
              <a:solidFill>
                <a:srgbClr val="0000FF"/>
              </a:solidFill>
            </a:endParaRPr>
          </a:p>
          <a:p>
            <a:pPr indent="0" lvl="0" marL="0" rtl="0" algn="l">
              <a:lnSpc>
                <a:spcPct val="80000"/>
              </a:lnSpc>
              <a:spcBef>
                <a:spcPts val="0"/>
              </a:spcBef>
              <a:spcAft>
                <a:spcPts val="0"/>
              </a:spcAft>
              <a:buNone/>
            </a:pPr>
            <a:r>
              <a:t/>
            </a:r>
            <a:endParaRPr sz="1100">
              <a:solidFill>
                <a:schemeClr val="accent3"/>
              </a:solidFill>
            </a:endParaRPr>
          </a:p>
          <a:p>
            <a:pPr indent="0" lvl="0" marL="0" rtl="0" algn="l">
              <a:lnSpc>
                <a:spcPct val="80000"/>
              </a:lnSpc>
              <a:spcBef>
                <a:spcPts val="0"/>
              </a:spcBef>
              <a:spcAft>
                <a:spcPts val="0"/>
              </a:spcAft>
              <a:buNone/>
            </a:pPr>
            <a:r>
              <a:rPr lang="en" sz="1100">
                <a:solidFill>
                  <a:srgbClr val="0000FF"/>
                </a:solidFill>
              </a:rPr>
              <a:t>2</a:t>
            </a:r>
            <a:r>
              <a:rPr lang="en" sz="1100">
                <a:solidFill>
                  <a:srgbClr val="0000FF"/>
                </a:solidFill>
              </a:rPr>
              <a:t>. W Thomson, “Theory of vibration with applications”, Upper Saddle River, NJ: Prentice-Hall, 1998.</a:t>
            </a:r>
            <a:endParaRPr sz="1100">
              <a:solidFill>
                <a:srgbClr val="0000FF"/>
              </a:solidFill>
            </a:endParaRPr>
          </a:p>
          <a:p>
            <a:pPr indent="0" lvl="0" marL="0" rtl="0" algn="l">
              <a:lnSpc>
                <a:spcPct val="80000"/>
              </a:lnSpc>
              <a:spcBef>
                <a:spcPts val="0"/>
              </a:spcBef>
              <a:spcAft>
                <a:spcPts val="0"/>
              </a:spcAft>
              <a:buNone/>
            </a:pPr>
            <a:r>
              <a:t/>
            </a:r>
            <a:endParaRPr sz="1100">
              <a:solidFill>
                <a:srgbClr val="0000FF"/>
              </a:solidFill>
            </a:endParaRPr>
          </a:p>
          <a:p>
            <a:pPr indent="0" lvl="0" marL="0" rtl="0" algn="l">
              <a:lnSpc>
                <a:spcPct val="80000"/>
              </a:lnSpc>
              <a:spcBef>
                <a:spcPts val="0"/>
              </a:spcBef>
              <a:spcAft>
                <a:spcPts val="0"/>
              </a:spcAft>
              <a:buNone/>
            </a:pPr>
            <a:r>
              <a:t/>
            </a:r>
            <a:endParaRPr sz="1100">
              <a:solidFill>
                <a:srgbClr val="0000FF"/>
              </a:solidFill>
            </a:endParaRPr>
          </a:p>
          <a:p>
            <a:pPr indent="0" lvl="0" marL="0" rtl="0" algn="l">
              <a:lnSpc>
                <a:spcPct val="80000"/>
              </a:lnSpc>
              <a:spcBef>
                <a:spcPts val="0"/>
              </a:spcBef>
              <a:spcAft>
                <a:spcPts val="0"/>
              </a:spcAft>
              <a:buNone/>
            </a:pPr>
            <a:r>
              <a:rPr lang="en" sz="1100">
                <a:solidFill>
                  <a:srgbClr val="0000FF"/>
                </a:solidFill>
              </a:rPr>
              <a:t>3. Introduction to Linear Algebra, 5th Edition - MIT Mathematics</a:t>
            </a:r>
            <a:endParaRPr sz="1100">
              <a:solidFill>
                <a:srgbClr val="0000FF"/>
              </a:solidFill>
            </a:endParaRPr>
          </a:p>
          <a:p>
            <a:pPr indent="0" lvl="0" marL="0" rtl="0" algn="l">
              <a:lnSpc>
                <a:spcPct val="80000"/>
              </a:lnSpc>
              <a:spcBef>
                <a:spcPts val="0"/>
              </a:spcBef>
              <a:spcAft>
                <a:spcPts val="0"/>
              </a:spcAft>
              <a:buNone/>
            </a:pPr>
            <a:r>
              <a:t/>
            </a:r>
            <a:endParaRPr sz="1100">
              <a:solidFill>
                <a:srgbClr val="0000FF"/>
              </a:solidFill>
            </a:endParaRPr>
          </a:p>
          <a:p>
            <a:pPr indent="0" lvl="0" marL="0" rtl="0" algn="l">
              <a:lnSpc>
                <a:spcPct val="80000"/>
              </a:lnSpc>
              <a:spcBef>
                <a:spcPts val="0"/>
              </a:spcBef>
              <a:spcAft>
                <a:spcPts val="0"/>
              </a:spcAft>
              <a:buNone/>
            </a:pPr>
            <a:r>
              <a:rPr lang="en" sz="1100">
                <a:solidFill>
                  <a:srgbClr val="0000FF"/>
                </a:solidFill>
              </a:rPr>
              <a:t>4.https://towardsdatascience.com/the-essence-of-eigenvalues-and-eigenvectors-in-machine-learning-f28c4727f56f</a:t>
            </a:r>
            <a:endParaRPr sz="1100">
              <a:solidFill>
                <a:srgbClr val="0000FF"/>
              </a:solidFill>
            </a:endParaRPr>
          </a:p>
          <a:p>
            <a:pPr indent="0" lvl="0" marL="0" rtl="0" algn="l">
              <a:lnSpc>
                <a:spcPct val="80000"/>
              </a:lnSpc>
              <a:spcBef>
                <a:spcPts val="0"/>
              </a:spcBef>
              <a:spcAft>
                <a:spcPts val="0"/>
              </a:spcAft>
              <a:buNone/>
            </a:pPr>
            <a:r>
              <a:t/>
            </a:r>
            <a:endParaRPr sz="1100">
              <a:solidFill>
                <a:srgbClr val="0000FF"/>
              </a:solidFill>
            </a:endParaRPr>
          </a:p>
          <a:p>
            <a:pPr indent="0" lvl="0" marL="0" rtl="0" algn="l">
              <a:lnSpc>
                <a:spcPct val="80000"/>
              </a:lnSpc>
              <a:spcBef>
                <a:spcPts val="0"/>
              </a:spcBef>
              <a:spcAft>
                <a:spcPts val="0"/>
              </a:spcAft>
              <a:buNone/>
            </a:pPr>
            <a:r>
              <a:t/>
            </a:r>
            <a:endParaRPr sz="1100">
              <a:solidFill>
                <a:srgbClr val="0000FF"/>
              </a:solidFill>
            </a:endParaRPr>
          </a:p>
        </p:txBody>
      </p:sp>
      <p:sp>
        <p:nvSpPr>
          <p:cNvPr id="329" name="Google Shape;329;p61"/>
          <p:cNvSpPr txBox="1"/>
          <p:nvPr>
            <p:ph idx="4294967295" type="title"/>
          </p:nvPr>
        </p:nvSpPr>
        <p:spPr>
          <a:xfrm>
            <a:off x="457200" y="45720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Presentation Contributors</a:t>
            </a:r>
            <a:endParaRPr sz="3200"/>
          </a:p>
          <a:p>
            <a:pPr indent="0" lvl="0" marL="0" rtl="0" algn="l">
              <a:lnSpc>
                <a:spcPct val="115000"/>
              </a:lnSpc>
              <a:spcBef>
                <a:spcPts val="1600"/>
              </a:spcBef>
              <a:spcAft>
                <a:spcPts val="0"/>
              </a:spcAft>
              <a:buNone/>
            </a:pPr>
            <a:r>
              <a:rPr lang="en" sz="1800">
                <a:solidFill>
                  <a:schemeClr val="accent3"/>
                </a:solidFill>
              </a:rPr>
              <a:t>Chandrakishor Singh: slide 1-20 </a:t>
            </a:r>
            <a:endParaRPr sz="1800">
              <a:solidFill>
                <a:schemeClr val="accent3"/>
              </a:solidFill>
            </a:endParaRPr>
          </a:p>
          <a:p>
            <a:pPr indent="0" lvl="0" marL="0" rtl="0" algn="l">
              <a:lnSpc>
                <a:spcPct val="115000"/>
              </a:lnSpc>
              <a:spcBef>
                <a:spcPts val="1600"/>
              </a:spcBef>
              <a:spcAft>
                <a:spcPts val="1600"/>
              </a:spcAft>
              <a:buNone/>
            </a:pPr>
            <a:r>
              <a:rPr lang="en" sz="1800">
                <a:solidFill>
                  <a:schemeClr val="accent3"/>
                </a:solidFill>
              </a:rPr>
              <a:t>Dablu Chauhan: slide </a:t>
            </a:r>
            <a:r>
              <a:rPr lang="en" sz="1800">
                <a:solidFill>
                  <a:schemeClr val="accent3"/>
                </a:solidFill>
              </a:rPr>
              <a:t>21-24</a:t>
            </a:r>
            <a:endParaRPr sz="18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9"/>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66" name="Google Shape;166;p39"/>
          <p:cNvSpPr txBox="1"/>
          <p:nvPr/>
        </p:nvSpPr>
        <p:spPr>
          <a:xfrm>
            <a:off x="436725" y="436700"/>
            <a:ext cx="698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Proxima Nova"/>
                <a:ea typeface="Proxima Nova"/>
                <a:cs typeface="Proxima Nova"/>
                <a:sym typeface="Proxima Nova"/>
              </a:rPr>
              <a:t>Matrix Exponential: Definition</a:t>
            </a:r>
            <a:endParaRPr sz="3200">
              <a:latin typeface="Proxima Nova"/>
              <a:ea typeface="Proxima Nova"/>
              <a:cs typeface="Proxima Nova"/>
              <a:sym typeface="Proxima Nova"/>
            </a:endParaRPr>
          </a:p>
        </p:txBody>
      </p:sp>
      <p:sp>
        <p:nvSpPr>
          <p:cNvPr id="167" name="Google Shape;167;p39"/>
          <p:cNvSpPr txBox="1"/>
          <p:nvPr/>
        </p:nvSpPr>
        <p:spPr>
          <a:xfrm>
            <a:off x="465750" y="1261625"/>
            <a:ext cx="8212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The function e</a:t>
            </a:r>
            <a:r>
              <a:rPr baseline="30000" lang="en" sz="2000">
                <a:latin typeface="Proxima Nova"/>
                <a:ea typeface="Proxima Nova"/>
                <a:cs typeface="Proxima Nova"/>
                <a:sym typeface="Proxima Nova"/>
              </a:rPr>
              <a:t>A</a:t>
            </a:r>
            <a:r>
              <a:rPr lang="en" sz="2000">
                <a:latin typeface="Proxima Nova"/>
                <a:ea typeface="Proxima Nova"/>
                <a:cs typeface="Proxima Nova"/>
                <a:sym typeface="Proxima Nova"/>
              </a:rPr>
              <a:t> where A is a square matrix is called matrix exponential function.</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It’s value can be obtained by following series.</a:t>
            </a:r>
            <a:endParaRPr sz="2000">
              <a:latin typeface="Proxima Nova"/>
              <a:ea typeface="Proxima Nova"/>
              <a:cs typeface="Proxima Nova"/>
              <a:sym typeface="Proxima Nova"/>
            </a:endParaRPr>
          </a:p>
        </p:txBody>
      </p:sp>
      <p:sp>
        <p:nvSpPr>
          <p:cNvPr id="168" name="Google Shape;168;p39"/>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9" name="Google Shape;169;p39"/>
          <p:cNvSpPr txBox="1"/>
          <p:nvPr/>
        </p:nvSpPr>
        <p:spPr>
          <a:xfrm>
            <a:off x="642925" y="3726500"/>
            <a:ext cx="821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It is also a converging series.</a:t>
            </a:r>
            <a:endParaRPr sz="2000">
              <a:latin typeface="Proxima Nova"/>
              <a:ea typeface="Proxima Nova"/>
              <a:cs typeface="Proxima Nova"/>
              <a:sym typeface="Proxima Nova"/>
            </a:endParaRPr>
          </a:p>
        </p:txBody>
      </p:sp>
      <p:pic>
        <p:nvPicPr>
          <p:cNvPr id="170" name="Google Shape;170;p39"/>
          <p:cNvPicPr preferRelativeResize="0"/>
          <p:nvPr/>
        </p:nvPicPr>
        <p:blipFill>
          <a:blip r:embed="rId3">
            <a:alphaModFix/>
          </a:blip>
          <a:stretch>
            <a:fillRect/>
          </a:stretch>
        </p:blipFill>
        <p:spPr>
          <a:xfrm>
            <a:off x="1692087" y="2825450"/>
            <a:ext cx="4779771" cy="6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0"/>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76" name="Google Shape;176;p40"/>
          <p:cNvSpPr txBox="1"/>
          <p:nvPr/>
        </p:nvSpPr>
        <p:spPr>
          <a:xfrm>
            <a:off x="436725" y="436700"/>
            <a:ext cx="698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Proxima Nova"/>
                <a:ea typeface="Proxima Nova"/>
                <a:cs typeface="Proxima Nova"/>
                <a:sym typeface="Proxima Nova"/>
              </a:rPr>
              <a:t>Matrix Exponential: But why ?</a:t>
            </a:r>
            <a:endParaRPr sz="3200">
              <a:latin typeface="Proxima Nova"/>
              <a:ea typeface="Proxima Nova"/>
              <a:cs typeface="Proxima Nova"/>
              <a:sym typeface="Proxima Nova"/>
            </a:endParaRPr>
          </a:p>
        </p:txBody>
      </p:sp>
      <p:sp>
        <p:nvSpPr>
          <p:cNvPr id="177" name="Google Shape;177;p40"/>
          <p:cNvSpPr txBox="1"/>
          <p:nvPr/>
        </p:nvSpPr>
        <p:spPr>
          <a:xfrm>
            <a:off x="465750" y="1261625"/>
            <a:ext cx="8212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The function e</a:t>
            </a:r>
            <a:r>
              <a:rPr baseline="30000" lang="en" sz="2000">
                <a:latin typeface="Proxima Nova"/>
                <a:ea typeface="Proxima Nova"/>
                <a:cs typeface="Proxima Nova"/>
                <a:sym typeface="Proxima Nova"/>
              </a:rPr>
              <a:t>x</a:t>
            </a:r>
            <a:r>
              <a:rPr lang="en" sz="2000">
                <a:latin typeface="Proxima Nova"/>
                <a:ea typeface="Proxima Nova"/>
                <a:cs typeface="Proxima Nova"/>
                <a:sym typeface="Proxima Nova"/>
              </a:rPr>
              <a:t> is </a:t>
            </a:r>
            <a:r>
              <a:rPr lang="en" sz="2000">
                <a:latin typeface="Proxima Nova"/>
                <a:ea typeface="Proxima Nova"/>
                <a:cs typeface="Proxima Nova"/>
                <a:sym typeface="Proxima Nova"/>
              </a:rPr>
              <a:t>intuitive</a:t>
            </a:r>
            <a:r>
              <a:rPr lang="en" sz="2000">
                <a:latin typeface="Proxima Nova"/>
                <a:ea typeface="Proxima Nova"/>
                <a:cs typeface="Proxima Nova"/>
                <a:sym typeface="Proxima Nova"/>
              </a:rPr>
              <a:t> and straightforward.</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But not the </a:t>
            </a:r>
            <a:r>
              <a:rPr lang="en" sz="2000">
                <a:latin typeface="Proxima Nova"/>
                <a:ea typeface="Proxima Nova"/>
                <a:cs typeface="Proxima Nova"/>
                <a:sym typeface="Proxima Nova"/>
              </a:rPr>
              <a:t>matrix</a:t>
            </a:r>
            <a:r>
              <a:rPr lang="en" sz="2000">
                <a:latin typeface="Proxima Nova"/>
                <a:ea typeface="Proxima Nova"/>
                <a:cs typeface="Proxima Nova"/>
                <a:sym typeface="Proxima Nova"/>
              </a:rPr>
              <a:t> exponential.</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What is the use of this definition ?</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It </a:t>
            </a:r>
            <a:r>
              <a:rPr b="1" lang="en" sz="2000">
                <a:latin typeface="Proxima Nova"/>
                <a:ea typeface="Proxima Nova"/>
                <a:cs typeface="Proxima Nova"/>
                <a:sym typeface="Proxima Nova"/>
              </a:rPr>
              <a:t>helps</a:t>
            </a:r>
            <a:r>
              <a:rPr lang="en" sz="2000">
                <a:latin typeface="Proxima Nova"/>
                <a:ea typeface="Proxima Nova"/>
                <a:cs typeface="Proxima Nova"/>
                <a:sym typeface="Proxima Nova"/>
              </a:rPr>
              <a:t> in </a:t>
            </a:r>
            <a:r>
              <a:rPr b="1" lang="en" sz="2000">
                <a:latin typeface="Proxima Nova"/>
                <a:ea typeface="Proxima Nova"/>
                <a:cs typeface="Proxima Nova"/>
                <a:sym typeface="Proxima Nova"/>
              </a:rPr>
              <a:t>solving system of linear differential equations</a:t>
            </a:r>
            <a:r>
              <a:rPr lang="en" sz="2000">
                <a:latin typeface="Proxima Nova"/>
                <a:ea typeface="Proxima Nova"/>
                <a:cs typeface="Proxima Nova"/>
                <a:sym typeface="Proxima Nova"/>
              </a:rPr>
              <a:t>.</a:t>
            </a:r>
            <a:endParaRPr sz="2000">
              <a:latin typeface="Proxima Nova"/>
              <a:ea typeface="Proxima Nova"/>
              <a:cs typeface="Proxima Nova"/>
              <a:sym typeface="Proxima Nova"/>
            </a:endParaRPr>
          </a:p>
        </p:txBody>
      </p:sp>
      <p:sp>
        <p:nvSpPr>
          <p:cNvPr id="178" name="Google Shape;178;p40"/>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1"/>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84" name="Google Shape;184;p41"/>
          <p:cNvSpPr txBox="1"/>
          <p:nvPr/>
        </p:nvSpPr>
        <p:spPr>
          <a:xfrm>
            <a:off x="1078350" y="1494300"/>
            <a:ext cx="698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Proxima Nova"/>
                <a:ea typeface="Proxima Nova"/>
                <a:cs typeface="Proxima Nova"/>
                <a:sym typeface="Proxima Nova"/>
              </a:rPr>
              <a:t>Prerequisites</a:t>
            </a:r>
            <a:endParaRPr sz="36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2"/>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90" name="Google Shape;190;p42"/>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Proxima Nova"/>
              <a:buAutoNum type="arabicPeriod"/>
            </a:pPr>
            <a:r>
              <a:rPr lang="en" sz="3600">
                <a:latin typeface="Proxima Nova"/>
                <a:ea typeface="Proxima Nova"/>
                <a:cs typeface="Proxima Nova"/>
                <a:sym typeface="Proxima Nova"/>
              </a:rPr>
              <a:t>Eigenvalue and Eigenvector</a:t>
            </a:r>
            <a:endParaRPr sz="3200">
              <a:latin typeface="Proxima Nova"/>
              <a:ea typeface="Proxima Nova"/>
              <a:cs typeface="Proxima Nova"/>
              <a:sym typeface="Proxima Nova"/>
            </a:endParaRPr>
          </a:p>
        </p:txBody>
      </p:sp>
      <p:sp>
        <p:nvSpPr>
          <p:cNvPr id="191" name="Google Shape;191;p42"/>
          <p:cNvSpPr txBox="1"/>
          <p:nvPr/>
        </p:nvSpPr>
        <p:spPr>
          <a:xfrm>
            <a:off x="465750" y="1916700"/>
            <a:ext cx="82125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Eigenvalue and eigenvector are some of the most important properties of a matrix.</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A vector x is said to be an eigenvector of matrix A, if there exists a scalar </a:t>
            </a:r>
            <a:r>
              <a:rPr lang="en" sz="2400">
                <a:highlight>
                  <a:srgbClr val="FFFFFF"/>
                </a:highlight>
                <a:latin typeface="Roboto"/>
                <a:ea typeface="Roboto"/>
                <a:cs typeface="Roboto"/>
                <a:sym typeface="Roboto"/>
              </a:rPr>
              <a:t>ƛ</a:t>
            </a:r>
            <a:r>
              <a:rPr lang="en" sz="2000">
                <a:latin typeface="Proxima Nova"/>
                <a:ea typeface="Proxima Nova"/>
                <a:cs typeface="Proxima Nova"/>
                <a:sym typeface="Proxima Nova"/>
              </a:rPr>
              <a:t> such that Ax = </a:t>
            </a:r>
            <a:r>
              <a:rPr lang="en" sz="2400">
                <a:highlight>
                  <a:srgbClr val="FFFFFF"/>
                </a:highlight>
                <a:latin typeface="Roboto"/>
                <a:ea typeface="Roboto"/>
                <a:cs typeface="Roboto"/>
                <a:sym typeface="Roboto"/>
              </a:rPr>
              <a:t>ƛ</a:t>
            </a:r>
            <a:r>
              <a:rPr lang="en" sz="2000">
                <a:latin typeface="Proxima Nova"/>
                <a:ea typeface="Proxima Nova"/>
                <a:cs typeface="Proxima Nova"/>
                <a:sym typeface="Proxima Nova"/>
              </a:rPr>
              <a:t>x. </a:t>
            </a:r>
            <a:r>
              <a:rPr lang="en" sz="2400">
                <a:highlight>
                  <a:srgbClr val="FFFFFF"/>
                </a:highlight>
                <a:latin typeface="Roboto"/>
                <a:ea typeface="Roboto"/>
                <a:cs typeface="Roboto"/>
                <a:sym typeface="Roboto"/>
              </a:rPr>
              <a:t>ƛ </a:t>
            </a:r>
            <a:r>
              <a:rPr lang="en" sz="2000">
                <a:latin typeface="Proxima Nova"/>
                <a:ea typeface="Proxima Nova"/>
                <a:cs typeface="Proxima Nova"/>
                <a:sym typeface="Proxima Nova"/>
              </a:rPr>
              <a:t>is called the corresponding eigenvalue.</a:t>
            </a:r>
            <a:endParaRPr sz="2000">
              <a:latin typeface="Proxima Nova"/>
              <a:ea typeface="Proxima Nova"/>
              <a:cs typeface="Proxima Nova"/>
              <a:sym typeface="Proxima Nova"/>
            </a:endParaRPr>
          </a:p>
        </p:txBody>
      </p:sp>
      <p:sp>
        <p:nvSpPr>
          <p:cNvPr id="192" name="Google Shape;192;p42"/>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3"/>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198" name="Google Shape;198;p43"/>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9" name="Google Shape;199;p43"/>
          <p:cNvPicPr preferRelativeResize="0"/>
          <p:nvPr/>
        </p:nvPicPr>
        <p:blipFill>
          <a:blip r:embed="rId3">
            <a:alphaModFix/>
          </a:blip>
          <a:stretch>
            <a:fillRect/>
          </a:stretch>
        </p:blipFill>
        <p:spPr>
          <a:xfrm>
            <a:off x="1335427" y="315850"/>
            <a:ext cx="6473150" cy="4511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4"/>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05" name="Google Shape;205;p44"/>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6" name="Google Shape;206;p44"/>
          <p:cNvPicPr preferRelativeResize="0"/>
          <p:nvPr/>
        </p:nvPicPr>
        <p:blipFill>
          <a:blip r:embed="rId3">
            <a:alphaModFix/>
          </a:blip>
          <a:stretch>
            <a:fillRect/>
          </a:stretch>
        </p:blipFill>
        <p:spPr>
          <a:xfrm>
            <a:off x="2390838" y="508175"/>
            <a:ext cx="4362325" cy="436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5"/>
          <p:cNvSpPr txBox="1"/>
          <p:nvPr/>
        </p:nvSpPr>
        <p:spPr>
          <a:xfrm>
            <a:off x="873425" y="436700"/>
            <a:ext cx="716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Proxima Nova"/>
              <a:ea typeface="Proxima Nova"/>
              <a:cs typeface="Proxima Nova"/>
              <a:sym typeface="Proxima Nova"/>
            </a:endParaRPr>
          </a:p>
        </p:txBody>
      </p:sp>
      <p:sp>
        <p:nvSpPr>
          <p:cNvPr id="212" name="Google Shape;212;p45"/>
          <p:cNvSpPr txBox="1"/>
          <p:nvPr/>
        </p:nvSpPr>
        <p:spPr>
          <a:xfrm>
            <a:off x="436725" y="436700"/>
            <a:ext cx="69873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Proxima Nova"/>
              <a:buAutoNum type="arabicPeriod"/>
            </a:pPr>
            <a:r>
              <a:rPr lang="en" sz="3600">
                <a:latin typeface="Proxima Nova"/>
                <a:ea typeface="Proxima Nova"/>
                <a:cs typeface="Proxima Nova"/>
                <a:sym typeface="Proxima Nova"/>
              </a:rPr>
              <a:t>Eigenvalue and Eigenvector</a:t>
            </a:r>
            <a:endParaRPr sz="3200">
              <a:latin typeface="Proxima Nova"/>
              <a:ea typeface="Proxima Nova"/>
              <a:cs typeface="Proxima Nova"/>
              <a:sym typeface="Proxima Nova"/>
            </a:endParaRPr>
          </a:p>
        </p:txBody>
      </p:sp>
      <p:sp>
        <p:nvSpPr>
          <p:cNvPr id="213" name="Google Shape;213;p45"/>
          <p:cNvSpPr txBox="1"/>
          <p:nvPr/>
        </p:nvSpPr>
        <p:spPr>
          <a:xfrm>
            <a:off x="465750" y="1916700"/>
            <a:ext cx="8212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Some properties of eigenvalues and eigenvectors.</a:t>
            </a:r>
            <a:endParaRPr sz="2000">
              <a:latin typeface="Proxima Nova"/>
              <a:ea typeface="Proxima Nova"/>
              <a:cs typeface="Proxima Nova"/>
              <a:sym typeface="Proxima Nova"/>
            </a:endParaRPr>
          </a:p>
          <a:p>
            <a:pPr indent="0" lvl="0" marL="0" rtl="0" algn="l">
              <a:spcBef>
                <a:spcPts val="0"/>
              </a:spcBef>
              <a:spcAft>
                <a:spcPts val="0"/>
              </a:spcAft>
              <a:buNone/>
            </a:pPr>
            <a:r>
              <a:t/>
            </a:r>
            <a:endParaRPr sz="2000">
              <a:latin typeface="Proxima Nova"/>
              <a:ea typeface="Proxima Nova"/>
              <a:cs typeface="Proxima Nova"/>
              <a:sym typeface="Proxima Nova"/>
            </a:endParaRPr>
          </a:p>
          <a:p>
            <a:pPr indent="-355600" lvl="0" marL="457200" rtl="0" algn="l">
              <a:spcBef>
                <a:spcPts val="0"/>
              </a:spcBef>
              <a:spcAft>
                <a:spcPts val="0"/>
              </a:spcAft>
              <a:buSzPts val="2000"/>
              <a:buFont typeface="Proxima Nova"/>
              <a:buChar char="●"/>
            </a:pPr>
            <a:r>
              <a:rPr lang="en" sz="2000">
                <a:latin typeface="Proxima Nova"/>
                <a:ea typeface="Proxima Nova"/>
                <a:cs typeface="Proxima Nova"/>
                <a:sym typeface="Proxima Nova"/>
              </a:rPr>
              <a:t>If Ax = λx then A</a:t>
            </a:r>
            <a:r>
              <a:rPr baseline="30000" lang="en" sz="2000">
                <a:latin typeface="Proxima Nova"/>
                <a:ea typeface="Proxima Nova"/>
                <a:cs typeface="Proxima Nova"/>
                <a:sym typeface="Proxima Nova"/>
              </a:rPr>
              <a:t>n</a:t>
            </a:r>
            <a:r>
              <a:rPr lang="en" sz="2000">
                <a:latin typeface="Proxima Nova"/>
                <a:ea typeface="Proxima Nova"/>
                <a:cs typeface="Proxima Nova"/>
                <a:sym typeface="Proxima Nova"/>
              </a:rPr>
              <a:t> x = λ</a:t>
            </a:r>
            <a:r>
              <a:rPr baseline="30000" lang="en" sz="2000">
                <a:latin typeface="Proxima Nova"/>
                <a:ea typeface="Proxima Nova"/>
                <a:cs typeface="Proxima Nova"/>
                <a:sym typeface="Proxima Nova"/>
              </a:rPr>
              <a:t>n</a:t>
            </a:r>
            <a:r>
              <a:rPr lang="en" sz="2000">
                <a:latin typeface="Proxima Nova"/>
                <a:ea typeface="Proxima Nova"/>
                <a:cs typeface="Proxima Nova"/>
                <a:sym typeface="Proxima Nova"/>
              </a:rPr>
              <a:t> x i.e., the eigenvectors of the powers of the same matrix remain unchanged while the eigenvalues change in an exponential manner.</a:t>
            </a:r>
            <a:endParaRPr sz="2000">
              <a:latin typeface="Proxima Nova"/>
              <a:ea typeface="Proxima Nova"/>
              <a:cs typeface="Proxima Nova"/>
              <a:sym typeface="Proxima Nova"/>
            </a:endParaRPr>
          </a:p>
          <a:p>
            <a:pPr indent="-355600" lvl="0" marL="457200" rtl="0" algn="l">
              <a:spcBef>
                <a:spcPts val="0"/>
              </a:spcBef>
              <a:spcAft>
                <a:spcPts val="0"/>
              </a:spcAft>
              <a:buSzPts val="2000"/>
              <a:buFont typeface="Proxima Nova"/>
              <a:buChar char="●"/>
            </a:pPr>
            <a:r>
              <a:rPr lang="en" sz="2000">
                <a:latin typeface="Proxima Nova"/>
                <a:ea typeface="Proxima Nova"/>
                <a:cs typeface="Proxima Nova"/>
                <a:sym typeface="Proxima Nova"/>
              </a:rPr>
              <a:t>If Ax = λx then (A + cI)x = (λ + c)x</a:t>
            </a:r>
            <a:endParaRPr sz="2000">
              <a:latin typeface="Proxima Nova"/>
              <a:ea typeface="Proxima Nova"/>
              <a:cs typeface="Proxima Nova"/>
              <a:sym typeface="Proxima Nova"/>
            </a:endParaRPr>
          </a:p>
        </p:txBody>
      </p:sp>
      <p:sp>
        <p:nvSpPr>
          <p:cNvPr id="214" name="Google Shape;214;p45"/>
          <p:cNvSpPr txBox="1"/>
          <p:nvPr/>
        </p:nvSpPr>
        <p:spPr>
          <a:xfrm>
            <a:off x="739975" y="3772700"/>
            <a:ext cx="66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