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 autoAdjust="0"/>
    <p:restoredTop sz="94660"/>
  </p:normalViewPr>
  <p:slideViewPr>
    <p:cSldViewPr>
      <p:cViewPr varScale="1">
        <p:scale>
          <a:sx n="103" d="100"/>
          <a:sy n="103" d="100"/>
        </p:scale>
        <p:origin x="-91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2524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2524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4884" y="1304544"/>
            <a:ext cx="3926204" cy="435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2524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2524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2524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6990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0" y="469391"/>
                </a:moveTo>
                <a:lnTo>
                  <a:pt x="9144000" y="469391"/>
                </a:lnTo>
                <a:lnTo>
                  <a:pt x="91440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75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510" y="618490"/>
            <a:ext cx="824097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5407" y="1912282"/>
            <a:ext cx="5885815" cy="264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0414" y="6515617"/>
            <a:ext cx="221615" cy="28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2524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‹#›</a:t>
            </a:fld>
            <a:endParaRPr spc="-5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118646"/>
            <a:ext cx="6858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600" b="1" i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IIITA</a:t>
            </a:r>
            <a:endParaRPr lang="en-US" sz="1600" b="1" i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2.png"/><Relationship Id="rId7" Type="http://schemas.openxmlformats.org/officeDocument/2006/relationships/image" Target="../media/image13.png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png"/><Relationship Id="rId11" Type="http://schemas.openxmlformats.org/officeDocument/2006/relationships/image" Target="../media/image17.png"/><Relationship Id="rId5" Type="http://schemas.openxmlformats.org/officeDocument/2006/relationships/image" Target="../media/image54.png"/><Relationship Id="rId10" Type="http://schemas.openxmlformats.org/officeDocument/2006/relationships/image" Target="../media/image16.png"/><Relationship Id="rId4" Type="http://schemas.openxmlformats.org/officeDocument/2006/relationships/image" Target="../media/image53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0.png"/><Relationship Id="rId3" Type="http://schemas.openxmlformats.org/officeDocument/2006/relationships/image" Target="../media/image22.png"/><Relationship Id="rId7" Type="http://schemas.openxmlformats.org/officeDocument/2006/relationships/image" Target="../media/image59.png"/><Relationship Id="rId12" Type="http://schemas.openxmlformats.org/officeDocument/2006/relationships/image" Target="../media/image28.png"/><Relationship Id="rId1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png"/><Relationship Id="rId11" Type="http://schemas.openxmlformats.org/officeDocument/2006/relationships/image" Target="../media/image27.png"/><Relationship Id="rId5" Type="http://schemas.openxmlformats.org/officeDocument/2006/relationships/image" Target="../media/image57.png"/><Relationship Id="rId15" Type="http://schemas.openxmlformats.org/officeDocument/2006/relationships/image" Target="../media/image61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4.png"/><Relationship Id="rId3" Type="http://schemas.openxmlformats.org/officeDocument/2006/relationships/image" Target="../media/image63.png"/><Relationship Id="rId21" Type="http://schemas.openxmlformats.org/officeDocument/2006/relationships/image" Target="../media/image79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png"/><Relationship Id="rId20" Type="http://schemas.openxmlformats.org/officeDocument/2006/relationships/image" Target="../media/image78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2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9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80h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2.png"/><Relationship Id="rId21" Type="http://schemas.openxmlformats.org/officeDocument/2006/relationships/image" Target="../media/image10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1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image" Target="../media/image107.png"/><Relationship Id="rId5" Type="http://schemas.openxmlformats.org/officeDocument/2006/relationships/image" Target="../media/image4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8.png"/><Relationship Id="rId19" Type="http://schemas.openxmlformats.org/officeDocument/2006/relationships/image" Target="../media/image10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8.png"/><Relationship Id="rId7" Type="http://schemas.openxmlformats.org/officeDocument/2006/relationships/image" Target="../media/image9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1.png"/><Relationship Id="rId4" Type="http://schemas.openxmlformats.org/officeDocument/2006/relationships/image" Target="../media/image89.png"/><Relationship Id="rId9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0.png"/><Relationship Id="rId18" Type="http://schemas.openxmlformats.org/officeDocument/2006/relationships/image" Target="../media/image116.png"/><Relationship Id="rId3" Type="http://schemas.openxmlformats.org/officeDocument/2006/relationships/image" Target="../media/image113.png"/><Relationship Id="rId21" Type="http://schemas.openxmlformats.org/officeDocument/2006/relationships/image" Target="../media/image108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01.png"/><Relationship Id="rId2" Type="http://schemas.openxmlformats.org/officeDocument/2006/relationships/image" Target="../media/image1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5.png"/><Relationship Id="rId10" Type="http://schemas.openxmlformats.org/officeDocument/2006/relationships/image" Target="../media/image5.png"/><Relationship Id="rId19" Type="http://schemas.openxmlformats.org/officeDocument/2006/relationships/image" Target="../media/image103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8.png"/><Relationship Id="rId7" Type="http://schemas.openxmlformats.org/officeDocument/2006/relationships/image" Target="../media/image9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3.png"/><Relationship Id="rId4" Type="http://schemas.openxmlformats.org/officeDocument/2006/relationships/image" Target="../media/image89.png"/><Relationship Id="rId9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www.recurse.com/blog/7-understanding-c-by-learning-assembl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701800" y="1298012"/>
            <a:ext cx="6680200" cy="111697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45"/>
              </a:spcBef>
            </a:pPr>
            <a:r>
              <a:rPr sz="3200" b="1" spc="-5" dirty="0" smtClean="0">
                <a:latin typeface="Arial"/>
                <a:cs typeface="Arial"/>
              </a:rPr>
              <a:t>Operating </a:t>
            </a:r>
            <a:r>
              <a:rPr sz="3200" b="1" spc="-10" dirty="0" smtClean="0">
                <a:latin typeface="Arial"/>
                <a:cs typeface="Arial"/>
              </a:rPr>
              <a:t>Systems</a:t>
            </a:r>
            <a:endParaRPr lang="en-US" sz="3200" b="1" spc="-10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445"/>
              </a:spcBef>
            </a:pPr>
            <a:endParaRPr sz="10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en-US" sz="2400" b="1" spc="-5" dirty="0" smtClean="0">
                <a:latin typeface="Arial"/>
                <a:cs typeface="Arial"/>
              </a:rPr>
              <a:t>Processes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40149" y="3244334"/>
            <a:ext cx="2175468" cy="64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90"/>
              </a:spcBef>
            </a:pPr>
            <a:r>
              <a:rPr lang="en-US" b="1" spc="-20" dirty="0">
                <a:latin typeface="Arial"/>
                <a:cs typeface="Arial"/>
              </a:rPr>
              <a:t>Jagpreet </a:t>
            </a:r>
            <a:r>
              <a:rPr lang="en-US" b="1" spc="-20" dirty="0" smtClean="0">
                <a:latin typeface="Arial"/>
                <a:cs typeface="Arial"/>
              </a:rPr>
              <a:t>Singh</a:t>
            </a:r>
          </a:p>
          <a:p>
            <a:pPr marL="12700" algn="ctr">
              <a:lnSpc>
                <a:spcPct val="100000"/>
              </a:lnSpc>
              <a:spcBef>
                <a:spcPts val="390"/>
              </a:spcBef>
            </a:pPr>
            <a:r>
              <a:rPr lang="en-US" sz="1450" spc="-20" dirty="0" smtClean="0">
                <a:latin typeface="Arial"/>
                <a:cs typeface="Arial"/>
              </a:rPr>
              <a:t>Asst. Prof. IIIT Allahabad</a:t>
            </a:r>
            <a:endParaRPr lang="en-US" sz="145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600" y="4583668"/>
            <a:ext cx="4966295" cy="64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90"/>
              </a:spcBef>
            </a:pPr>
            <a:r>
              <a:rPr lang="en-US" b="1" spc="-20" dirty="0" smtClean="0">
                <a:latin typeface="Arial"/>
                <a:cs typeface="Arial"/>
              </a:rPr>
              <a:t>Thanks to Prof. Torsten Hoefler (ETH Zurich)</a:t>
            </a:r>
          </a:p>
          <a:p>
            <a:pPr marL="12700" algn="ctr">
              <a:lnSpc>
                <a:spcPct val="100000"/>
              </a:lnSpc>
              <a:spcBef>
                <a:spcPts val="390"/>
              </a:spcBef>
            </a:pPr>
            <a:r>
              <a:rPr lang="en-US" sz="1450" spc="-20" dirty="0">
                <a:latin typeface="Arial"/>
                <a:cs typeface="Arial"/>
              </a:rPr>
              <a:t>f</a:t>
            </a:r>
            <a:r>
              <a:rPr lang="en-US" sz="1450" spc="-20" dirty="0" smtClean="0">
                <a:latin typeface="Arial"/>
                <a:cs typeface="Arial"/>
              </a:rPr>
              <a:t>or the original slides</a:t>
            </a:r>
            <a:endParaRPr lang="en-US" sz="1450" dirty="0">
              <a:latin typeface="Arial"/>
              <a:cs typeface="Arial"/>
            </a:endParaRPr>
          </a:p>
        </p:txBody>
      </p:sp>
      <p:sp>
        <p:nvSpPr>
          <p:cNvPr id="5" name="bk object 16"/>
          <p:cNvSpPr/>
          <p:nvPr/>
        </p:nvSpPr>
        <p:spPr>
          <a:xfrm>
            <a:off x="0" y="0"/>
            <a:ext cx="1371600" cy="685800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0" y="469391"/>
                </a:moveTo>
                <a:lnTo>
                  <a:pt x="9144000" y="469391"/>
                </a:lnTo>
                <a:lnTo>
                  <a:pt x="91440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75A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3612" y="3152648"/>
            <a:ext cx="2950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30" dirty="0"/>
              <a:t> </a:t>
            </a:r>
            <a:r>
              <a:rPr spc="-5" dirty="0"/>
              <a:t>Creation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10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289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25" dirty="0"/>
              <a:t> </a:t>
            </a:r>
            <a:r>
              <a:rPr spc="-5" dirty="0"/>
              <a:t>creation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11</a:t>
            </a:fld>
            <a:endParaRPr sz="1050"/>
          </a:p>
        </p:txBody>
      </p:sp>
      <p:sp>
        <p:nvSpPr>
          <p:cNvPr id="6" name="object 6"/>
          <p:cNvSpPr txBox="1"/>
          <p:nvPr/>
        </p:nvSpPr>
        <p:spPr>
          <a:xfrm>
            <a:off x="451510" y="1272360"/>
            <a:ext cx="7443470" cy="24580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31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Bootstrapping problem.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Need: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Code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Basic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set up (so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talk 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it)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25" dirty="0">
                <a:latin typeface="Arial"/>
                <a:cs typeface="Arial"/>
              </a:rPr>
              <a:t>Way </a:t>
            </a:r>
            <a:r>
              <a:rPr sz="1800" dirty="0">
                <a:latin typeface="Arial"/>
                <a:cs typeface="Arial"/>
              </a:rPr>
              <a:t>to refer to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375285" indent="-362585">
              <a:lnSpc>
                <a:spcPts val="228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40" dirty="0">
                <a:latin typeface="Arial"/>
                <a:cs typeface="Arial"/>
              </a:rPr>
              <a:t>Typically, </a:t>
            </a:r>
            <a:r>
              <a:rPr sz="2000" b="1" dirty="0">
                <a:latin typeface="Arial"/>
                <a:cs typeface="Arial"/>
              </a:rPr>
              <a:t>“spawn” </a:t>
            </a:r>
            <a:r>
              <a:rPr sz="2000" b="1" spc="-5" dirty="0">
                <a:latin typeface="Arial"/>
                <a:cs typeface="Arial"/>
              </a:rPr>
              <a:t>system </a:t>
            </a:r>
            <a:r>
              <a:rPr sz="2000" b="1" dirty="0">
                <a:latin typeface="Arial"/>
                <a:cs typeface="Arial"/>
              </a:rPr>
              <a:t>call takes enough arguments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75285">
              <a:lnSpc>
                <a:spcPts val="2280"/>
              </a:lnSpc>
            </a:pPr>
            <a:r>
              <a:rPr sz="2000" b="1" dirty="0">
                <a:latin typeface="Arial"/>
                <a:cs typeface="Arial"/>
              </a:rPr>
              <a:t>construct, from scratch, a </a:t>
            </a:r>
            <a:r>
              <a:rPr sz="2000" b="1" spc="-5" dirty="0">
                <a:latin typeface="Arial"/>
                <a:cs typeface="Arial"/>
              </a:rPr>
              <a:t>new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 creation on</a:t>
            </a:r>
            <a:r>
              <a:rPr spc="5" dirty="0"/>
              <a:t> </a:t>
            </a:r>
            <a:r>
              <a:rPr spc="-10" dirty="0"/>
              <a:t>Windows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1742" y="1787931"/>
            <a:ext cx="878205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1600" b="1" spc="-10" dirty="0">
                <a:latin typeface="Courier New"/>
                <a:cs typeface="Courier New"/>
              </a:rPr>
              <a:t>L</a:t>
            </a:r>
            <a:r>
              <a:rPr sz="1600" b="1" spc="-5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C</a:t>
            </a:r>
            <a:r>
              <a:rPr sz="1600" b="1" spc="-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TR  LPTSTR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0796" y="1787931"/>
            <a:ext cx="1977389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5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p</a:t>
            </a:r>
            <a:r>
              <a:rPr sz="1600" b="1" spc="-5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c</a:t>
            </a:r>
            <a:r>
              <a:rPr sz="1600" b="1" spc="5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n</a:t>
            </a:r>
            <a:r>
              <a:rPr sz="1600" b="1" spc="5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spc="-5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e,  </a:t>
            </a:r>
            <a:r>
              <a:rPr sz="1600" b="1" spc="-5" dirty="0">
                <a:latin typeface="Courier New"/>
                <a:cs typeface="Courier New"/>
              </a:rPr>
              <a:t>CommandLine,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1742" y="2357145"/>
            <a:ext cx="490664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LPSECURITY_ATTRIBUTES ProcessAttributes,  LPSECURITY_ATTRIBUTES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ThreadAttributes,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1742" y="2921025"/>
            <a:ext cx="1612265" cy="144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8505">
              <a:lnSpc>
                <a:spcPct val="1161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BOOL  DWORD  LPVOID  </a:t>
            </a:r>
            <a:r>
              <a:rPr sz="1600" b="1" spc="-10" dirty="0">
                <a:latin typeface="Courier New"/>
                <a:cs typeface="Courier New"/>
              </a:rPr>
              <a:t>L</a:t>
            </a:r>
            <a:r>
              <a:rPr sz="1600" b="1" spc="-5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C</a:t>
            </a:r>
            <a:r>
              <a:rPr sz="1600" b="1" spc="-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TR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Courier New"/>
                <a:cs typeface="Courier New"/>
              </a:rPr>
              <a:t>LPSTARTUPINFO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0796" y="2921025"/>
            <a:ext cx="2099310" cy="144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InheritHandles,  CreationFlags,  Environment,  </a:t>
            </a:r>
            <a:r>
              <a:rPr sz="1600" b="1" spc="-10" dirty="0">
                <a:latin typeface="Courier New"/>
                <a:cs typeface="Courier New"/>
              </a:rPr>
              <a:t>C</a:t>
            </a:r>
            <a:r>
              <a:rPr sz="1600" b="1" spc="-5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n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D</a:t>
            </a:r>
            <a:r>
              <a:rPr sz="1600" b="1" spc="-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e</a:t>
            </a:r>
            <a:r>
              <a:rPr sz="1600" b="1" spc="5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y,  StartupInfo,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1742" y="4375784"/>
            <a:ext cx="490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LPPROCESS_INFORMATION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ProcessInformation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612" y="1787931"/>
            <a:ext cx="1367155" cy="3140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540" marR="5080">
              <a:lnSpc>
                <a:spcPct val="116100"/>
              </a:lnSpc>
              <a:spcBef>
                <a:spcPts val="105"/>
              </a:spcBef>
            </a:pPr>
            <a:r>
              <a:rPr sz="1600" b="1" spc="-5" dirty="0">
                <a:latin typeface="Courier New"/>
                <a:cs typeface="Courier New"/>
              </a:rPr>
              <a:t>in_opt  </a:t>
            </a:r>
            <a:r>
              <a:rPr sz="1600" b="1" spc="-10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u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_</a:t>
            </a:r>
            <a:r>
              <a:rPr sz="1600" b="1" spc="-5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pt  </a:t>
            </a:r>
            <a:r>
              <a:rPr sz="1600" b="1" spc="-5" dirty="0">
                <a:latin typeface="Courier New"/>
                <a:cs typeface="Courier New"/>
              </a:rPr>
              <a:t>in_opt  in_opt</a:t>
            </a:r>
            <a:endParaRPr sz="1600">
              <a:latin typeface="Courier New"/>
              <a:cs typeface="Courier New"/>
            </a:endParaRPr>
          </a:p>
          <a:p>
            <a:pPr marL="256540" marR="858519">
              <a:lnSpc>
                <a:spcPct val="116300"/>
              </a:lnSpc>
            </a:pPr>
            <a:r>
              <a:rPr sz="1600" b="1" spc="-10" dirty="0">
                <a:latin typeface="Courier New"/>
                <a:cs typeface="Courier New"/>
              </a:rPr>
              <a:t>in  </a:t>
            </a:r>
            <a:r>
              <a:rPr sz="1600" b="1" spc="-5" dirty="0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latin typeface="Courier New"/>
                <a:cs typeface="Courier New"/>
              </a:rPr>
              <a:t>in_opt</a:t>
            </a:r>
            <a:endParaRPr sz="1600">
              <a:latin typeface="Courier New"/>
              <a:cs typeface="Courier New"/>
            </a:endParaRPr>
          </a:p>
          <a:p>
            <a:pPr marL="256540" marR="370205">
              <a:lnSpc>
                <a:spcPct val="116199"/>
              </a:lnSpc>
            </a:pPr>
            <a:r>
              <a:rPr sz="1600" b="1" spc="-10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_</a:t>
            </a:r>
            <a:r>
              <a:rPr sz="1600" b="1" spc="-5" dirty="0">
                <a:latin typeface="Courier New"/>
                <a:cs typeface="Courier New"/>
              </a:rPr>
              <a:t>o</a:t>
            </a:r>
            <a:r>
              <a:rPr sz="1600" b="1" spc="5" dirty="0">
                <a:latin typeface="Courier New"/>
                <a:cs typeface="Courier New"/>
              </a:rPr>
              <a:t>p</a:t>
            </a:r>
            <a:r>
              <a:rPr sz="1600" b="1" spc="-5" dirty="0">
                <a:latin typeface="Courier New"/>
                <a:cs typeface="Courier New"/>
              </a:rPr>
              <a:t>t  </a:t>
            </a:r>
            <a:r>
              <a:rPr sz="1600" b="1" spc="-10" dirty="0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latin typeface="Courier New"/>
                <a:cs typeface="Courier New"/>
              </a:rPr>
              <a:t>out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41135" y="1869909"/>
            <a:ext cx="338391" cy="640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761" y="1905761"/>
            <a:ext cx="231775" cy="533400"/>
          </a:xfrm>
          <a:custGeom>
            <a:avLst/>
            <a:gdLst/>
            <a:ahLst/>
            <a:cxnLst/>
            <a:rect l="l" t="t" r="r" b="b"/>
            <a:pathLst>
              <a:path w="231775" h="533400">
                <a:moveTo>
                  <a:pt x="0" y="0"/>
                </a:moveTo>
                <a:lnTo>
                  <a:pt x="45100" y="1516"/>
                </a:lnTo>
                <a:lnTo>
                  <a:pt x="81914" y="5651"/>
                </a:lnTo>
                <a:lnTo>
                  <a:pt x="106727" y="11787"/>
                </a:lnTo>
                <a:lnTo>
                  <a:pt x="115824" y="19303"/>
                </a:lnTo>
                <a:lnTo>
                  <a:pt x="115824" y="247396"/>
                </a:lnTo>
                <a:lnTo>
                  <a:pt x="124920" y="254912"/>
                </a:lnTo>
                <a:lnTo>
                  <a:pt x="149733" y="261048"/>
                </a:lnTo>
                <a:lnTo>
                  <a:pt x="186547" y="265183"/>
                </a:lnTo>
                <a:lnTo>
                  <a:pt x="231648" y="266700"/>
                </a:lnTo>
                <a:lnTo>
                  <a:pt x="186547" y="268216"/>
                </a:lnTo>
                <a:lnTo>
                  <a:pt x="149733" y="272351"/>
                </a:lnTo>
                <a:lnTo>
                  <a:pt x="124920" y="278487"/>
                </a:lnTo>
                <a:lnTo>
                  <a:pt x="115824" y="286003"/>
                </a:lnTo>
                <a:lnTo>
                  <a:pt x="115824" y="514096"/>
                </a:lnTo>
                <a:lnTo>
                  <a:pt x="106727" y="521612"/>
                </a:lnTo>
                <a:lnTo>
                  <a:pt x="81914" y="527748"/>
                </a:lnTo>
                <a:lnTo>
                  <a:pt x="45100" y="531883"/>
                </a:lnTo>
                <a:lnTo>
                  <a:pt x="0" y="533400"/>
                </a:lnTo>
              </a:path>
            </a:pathLst>
          </a:custGeom>
          <a:ln w="25908">
            <a:solidFill>
              <a:srgbClr val="910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21373" y="2020315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 to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run?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7831" y="2350007"/>
            <a:ext cx="338391" cy="1249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3457" y="2385822"/>
            <a:ext cx="231775" cy="1143000"/>
          </a:xfrm>
          <a:custGeom>
            <a:avLst/>
            <a:gdLst/>
            <a:ahLst/>
            <a:cxnLst/>
            <a:rect l="l" t="t" r="r" b="b"/>
            <a:pathLst>
              <a:path w="231775" h="1143000">
                <a:moveTo>
                  <a:pt x="0" y="0"/>
                </a:moveTo>
                <a:lnTo>
                  <a:pt x="45100" y="1516"/>
                </a:lnTo>
                <a:lnTo>
                  <a:pt x="81914" y="5651"/>
                </a:lnTo>
                <a:lnTo>
                  <a:pt x="106727" y="11787"/>
                </a:lnTo>
                <a:lnTo>
                  <a:pt x="115824" y="19303"/>
                </a:lnTo>
                <a:lnTo>
                  <a:pt x="115824" y="552195"/>
                </a:lnTo>
                <a:lnTo>
                  <a:pt x="124920" y="559712"/>
                </a:lnTo>
                <a:lnTo>
                  <a:pt x="149733" y="565848"/>
                </a:lnTo>
                <a:lnTo>
                  <a:pt x="186547" y="569983"/>
                </a:lnTo>
                <a:lnTo>
                  <a:pt x="231648" y="571500"/>
                </a:lnTo>
                <a:lnTo>
                  <a:pt x="186547" y="573016"/>
                </a:lnTo>
                <a:lnTo>
                  <a:pt x="149733" y="577151"/>
                </a:lnTo>
                <a:lnTo>
                  <a:pt x="124920" y="583287"/>
                </a:lnTo>
                <a:lnTo>
                  <a:pt x="115824" y="590803"/>
                </a:lnTo>
                <a:lnTo>
                  <a:pt x="115824" y="1123695"/>
                </a:lnTo>
                <a:lnTo>
                  <a:pt x="106727" y="1131212"/>
                </a:lnTo>
                <a:lnTo>
                  <a:pt x="81915" y="1137348"/>
                </a:lnTo>
                <a:lnTo>
                  <a:pt x="45100" y="1141483"/>
                </a:lnTo>
                <a:lnTo>
                  <a:pt x="0" y="1143000"/>
                </a:lnTo>
              </a:path>
            </a:pathLst>
          </a:custGeom>
          <a:ln w="25908">
            <a:solidFill>
              <a:srgbClr val="910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78648" y="2770759"/>
            <a:ext cx="120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rights 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have?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14288" y="3573767"/>
            <a:ext cx="309321" cy="934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9914" y="3609594"/>
            <a:ext cx="203200" cy="828040"/>
          </a:xfrm>
          <a:custGeom>
            <a:avLst/>
            <a:gdLst/>
            <a:ahLst/>
            <a:cxnLst/>
            <a:rect l="l" t="t" r="r" b="b"/>
            <a:pathLst>
              <a:path w="203200" h="828039">
                <a:moveTo>
                  <a:pt x="0" y="0"/>
                </a:moveTo>
                <a:lnTo>
                  <a:pt x="39463" y="1335"/>
                </a:lnTo>
                <a:lnTo>
                  <a:pt x="71675" y="4968"/>
                </a:lnTo>
                <a:lnTo>
                  <a:pt x="93386" y="10340"/>
                </a:lnTo>
                <a:lnTo>
                  <a:pt x="101346" y="16890"/>
                </a:lnTo>
                <a:lnTo>
                  <a:pt x="101346" y="396874"/>
                </a:lnTo>
                <a:lnTo>
                  <a:pt x="109305" y="403425"/>
                </a:lnTo>
                <a:lnTo>
                  <a:pt x="131016" y="408797"/>
                </a:lnTo>
                <a:lnTo>
                  <a:pt x="163228" y="412430"/>
                </a:lnTo>
                <a:lnTo>
                  <a:pt x="202691" y="413765"/>
                </a:lnTo>
                <a:lnTo>
                  <a:pt x="163228" y="415101"/>
                </a:lnTo>
                <a:lnTo>
                  <a:pt x="131016" y="418734"/>
                </a:lnTo>
                <a:lnTo>
                  <a:pt x="109305" y="424106"/>
                </a:lnTo>
                <a:lnTo>
                  <a:pt x="101346" y="430656"/>
                </a:lnTo>
                <a:lnTo>
                  <a:pt x="101346" y="810640"/>
                </a:lnTo>
                <a:lnTo>
                  <a:pt x="93386" y="817191"/>
                </a:lnTo>
                <a:lnTo>
                  <a:pt x="71675" y="822563"/>
                </a:lnTo>
                <a:lnTo>
                  <a:pt x="39463" y="826196"/>
                </a:lnTo>
                <a:lnTo>
                  <a:pt x="0" y="827531"/>
                </a:lnTo>
              </a:path>
            </a:pathLst>
          </a:custGeom>
          <a:ln w="25908">
            <a:solidFill>
              <a:srgbClr val="910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60057" y="3816857"/>
            <a:ext cx="18154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see 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starts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up?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0554" y="5249036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29428" y="4700028"/>
            <a:ext cx="353542" cy="737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6301" y="4877561"/>
            <a:ext cx="189865" cy="543560"/>
          </a:xfrm>
          <a:custGeom>
            <a:avLst/>
            <a:gdLst/>
            <a:ahLst/>
            <a:cxnLst/>
            <a:rect l="l" t="t" r="r" b="b"/>
            <a:pathLst>
              <a:path w="189864" h="543560">
                <a:moveTo>
                  <a:pt x="44414" y="49592"/>
                </a:moveTo>
                <a:lnTo>
                  <a:pt x="37782" y="74417"/>
                </a:lnTo>
                <a:lnTo>
                  <a:pt x="162940" y="532384"/>
                </a:lnTo>
                <a:lnTo>
                  <a:pt x="164719" y="539241"/>
                </a:lnTo>
                <a:lnTo>
                  <a:pt x="171831" y="543306"/>
                </a:lnTo>
                <a:lnTo>
                  <a:pt x="185674" y="539496"/>
                </a:lnTo>
                <a:lnTo>
                  <a:pt x="189737" y="532384"/>
                </a:lnTo>
                <a:lnTo>
                  <a:pt x="187833" y="525526"/>
                </a:lnTo>
                <a:lnTo>
                  <a:pt x="62815" y="67666"/>
                </a:lnTo>
                <a:lnTo>
                  <a:pt x="44414" y="49592"/>
                </a:lnTo>
                <a:close/>
              </a:path>
              <a:path w="189864" h="543560">
                <a:moveTo>
                  <a:pt x="24227" y="24818"/>
                </a:moveTo>
                <a:lnTo>
                  <a:pt x="1904" y="108331"/>
                </a:lnTo>
                <a:lnTo>
                  <a:pt x="0" y="115188"/>
                </a:lnTo>
                <a:lnTo>
                  <a:pt x="4063" y="122300"/>
                </a:lnTo>
                <a:lnTo>
                  <a:pt x="11049" y="124206"/>
                </a:lnTo>
                <a:lnTo>
                  <a:pt x="17907" y="125983"/>
                </a:lnTo>
                <a:lnTo>
                  <a:pt x="25019" y="121919"/>
                </a:lnTo>
                <a:lnTo>
                  <a:pt x="26924" y="115062"/>
                </a:lnTo>
                <a:lnTo>
                  <a:pt x="37782" y="74417"/>
                </a:lnTo>
                <a:lnTo>
                  <a:pt x="24227" y="24818"/>
                </a:lnTo>
                <a:close/>
              </a:path>
              <a:path w="189864" h="543560">
                <a:moveTo>
                  <a:pt x="49248" y="18037"/>
                </a:moveTo>
                <a:lnTo>
                  <a:pt x="50164" y="21336"/>
                </a:lnTo>
                <a:lnTo>
                  <a:pt x="62815" y="67666"/>
                </a:lnTo>
                <a:lnTo>
                  <a:pt x="92710" y="97027"/>
                </a:lnTo>
                <a:lnTo>
                  <a:pt x="97916" y="101981"/>
                </a:lnTo>
                <a:lnTo>
                  <a:pt x="106045" y="101981"/>
                </a:lnTo>
                <a:lnTo>
                  <a:pt x="111125" y="96900"/>
                </a:lnTo>
                <a:lnTo>
                  <a:pt x="116077" y="91693"/>
                </a:lnTo>
                <a:lnTo>
                  <a:pt x="116077" y="83565"/>
                </a:lnTo>
                <a:lnTo>
                  <a:pt x="49248" y="18037"/>
                </a:lnTo>
                <a:close/>
              </a:path>
              <a:path w="189864" h="543560">
                <a:moveTo>
                  <a:pt x="41148" y="10413"/>
                </a:moveTo>
                <a:lnTo>
                  <a:pt x="34162" y="12192"/>
                </a:lnTo>
                <a:lnTo>
                  <a:pt x="27304" y="14096"/>
                </a:lnTo>
                <a:lnTo>
                  <a:pt x="26906" y="14794"/>
                </a:lnTo>
                <a:lnTo>
                  <a:pt x="24227" y="24818"/>
                </a:lnTo>
                <a:lnTo>
                  <a:pt x="37782" y="74417"/>
                </a:lnTo>
                <a:lnTo>
                  <a:pt x="44414" y="49592"/>
                </a:lnTo>
                <a:lnTo>
                  <a:pt x="28575" y="34036"/>
                </a:lnTo>
                <a:lnTo>
                  <a:pt x="50164" y="28067"/>
                </a:lnTo>
                <a:lnTo>
                  <a:pt x="52002" y="28067"/>
                </a:lnTo>
                <a:lnTo>
                  <a:pt x="49248" y="18037"/>
                </a:lnTo>
                <a:lnTo>
                  <a:pt x="41936" y="10864"/>
                </a:lnTo>
                <a:lnTo>
                  <a:pt x="41148" y="10413"/>
                </a:lnTo>
                <a:close/>
              </a:path>
              <a:path w="189864" h="543560">
                <a:moveTo>
                  <a:pt x="52002" y="28067"/>
                </a:moveTo>
                <a:lnTo>
                  <a:pt x="50164" y="28067"/>
                </a:lnTo>
                <a:lnTo>
                  <a:pt x="44414" y="49592"/>
                </a:lnTo>
                <a:lnTo>
                  <a:pt x="62815" y="67666"/>
                </a:lnTo>
                <a:lnTo>
                  <a:pt x="52002" y="28067"/>
                </a:lnTo>
                <a:close/>
              </a:path>
              <a:path w="189864" h="543560">
                <a:moveTo>
                  <a:pt x="50164" y="28067"/>
                </a:moveTo>
                <a:lnTo>
                  <a:pt x="28575" y="34036"/>
                </a:lnTo>
                <a:lnTo>
                  <a:pt x="44414" y="49592"/>
                </a:lnTo>
                <a:lnTo>
                  <a:pt x="50164" y="28067"/>
                </a:lnTo>
                <a:close/>
              </a:path>
              <a:path w="189864" h="543560">
                <a:moveTo>
                  <a:pt x="26906" y="14794"/>
                </a:moveTo>
                <a:lnTo>
                  <a:pt x="23240" y="21208"/>
                </a:lnTo>
                <a:lnTo>
                  <a:pt x="24227" y="24818"/>
                </a:lnTo>
                <a:lnTo>
                  <a:pt x="26906" y="14794"/>
                </a:lnTo>
                <a:close/>
              </a:path>
              <a:path w="189864" h="543560">
                <a:moveTo>
                  <a:pt x="41936" y="10864"/>
                </a:moveTo>
                <a:lnTo>
                  <a:pt x="49248" y="18037"/>
                </a:lnTo>
                <a:lnTo>
                  <a:pt x="48260" y="14477"/>
                </a:lnTo>
                <a:lnTo>
                  <a:pt x="41936" y="10864"/>
                </a:lnTo>
                <a:close/>
              </a:path>
              <a:path w="189864" h="543560">
                <a:moveTo>
                  <a:pt x="30861" y="0"/>
                </a:moveTo>
                <a:lnTo>
                  <a:pt x="26906" y="14794"/>
                </a:lnTo>
                <a:lnTo>
                  <a:pt x="27304" y="14096"/>
                </a:lnTo>
                <a:lnTo>
                  <a:pt x="34162" y="12192"/>
                </a:lnTo>
                <a:lnTo>
                  <a:pt x="41148" y="10413"/>
                </a:lnTo>
                <a:lnTo>
                  <a:pt x="41477" y="10413"/>
                </a:lnTo>
                <a:lnTo>
                  <a:pt x="30861" y="0"/>
                </a:lnTo>
                <a:close/>
              </a:path>
              <a:path w="189864" h="543560">
                <a:moveTo>
                  <a:pt x="41477" y="10413"/>
                </a:moveTo>
                <a:lnTo>
                  <a:pt x="41148" y="10413"/>
                </a:lnTo>
                <a:lnTo>
                  <a:pt x="41936" y="10864"/>
                </a:lnTo>
                <a:lnTo>
                  <a:pt x="41477" y="10413"/>
                </a:lnTo>
                <a:close/>
              </a:path>
            </a:pathLst>
          </a:custGeom>
          <a:solidFill>
            <a:srgbClr val="910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2612" y="976206"/>
            <a:ext cx="2343150" cy="839469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56515" algn="ctr">
              <a:lnSpc>
                <a:spcPct val="100000"/>
              </a:lnSpc>
              <a:spcBef>
                <a:spcPts val="133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work?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1600" b="1" spc="-5" dirty="0">
                <a:latin typeface="Courier New"/>
                <a:cs typeface="Courier New"/>
              </a:rPr>
              <a:t>BOOL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CreateProcess(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6427" y="1255788"/>
            <a:ext cx="560844" cy="518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111" y="1277111"/>
            <a:ext cx="367665" cy="323850"/>
          </a:xfrm>
          <a:custGeom>
            <a:avLst/>
            <a:gdLst/>
            <a:ahLst/>
            <a:cxnLst/>
            <a:rect l="l" t="t" r="r" b="b"/>
            <a:pathLst>
              <a:path w="367665" h="323850">
                <a:moveTo>
                  <a:pt x="4944" y="308958"/>
                </a:moveTo>
                <a:lnTo>
                  <a:pt x="0" y="323723"/>
                </a:lnTo>
                <a:lnTo>
                  <a:pt x="14892" y="320837"/>
                </a:lnTo>
                <a:lnTo>
                  <a:pt x="14312" y="320801"/>
                </a:lnTo>
                <a:lnTo>
                  <a:pt x="9601" y="315340"/>
                </a:lnTo>
                <a:lnTo>
                  <a:pt x="4876" y="310007"/>
                </a:lnTo>
                <a:lnTo>
                  <a:pt x="4944" y="308958"/>
                </a:lnTo>
                <a:close/>
              </a:path>
              <a:path w="367665" h="323850">
                <a:moveTo>
                  <a:pt x="25355" y="318810"/>
                </a:moveTo>
                <a:lnTo>
                  <a:pt x="14892" y="320837"/>
                </a:lnTo>
                <a:lnTo>
                  <a:pt x="22491" y="321310"/>
                </a:lnTo>
                <a:lnTo>
                  <a:pt x="25355" y="318810"/>
                </a:lnTo>
                <a:close/>
              </a:path>
              <a:path w="367665" h="323850">
                <a:moveTo>
                  <a:pt x="46828" y="265456"/>
                </a:moveTo>
                <a:lnTo>
                  <a:pt x="8161" y="299350"/>
                </a:lnTo>
                <a:lnTo>
                  <a:pt x="4944" y="308958"/>
                </a:lnTo>
                <a:lnTo>
                  <a:pt x="4876" y="310007"/>
                </a:lnTo>
                <a:lnTo>
                  <a:pt x="9601" y="315340"/>
                </a:lnTo>
                <a:lnTo>
                  <a:pt x="14312" y="320801"/>
                </a:lnTo>
                <a:lnTo>
                  <a:pt x="14892" y="320837"/>
                </a:lnTo>
                <a:lnTo>
                  <a:pt x="25355" y="318810"/>
                </a:lnTo>
                <a:lnTo>
                  <a:pt x="34393" y="310896"/>
                </a:lnTo>
                <a:lnTo>
                  <a:pt x="31623" y="310896"/>
                </a:lnTo>
                <a:lnTo>
                  <a:pt x="16865" y="294132"/>
                </a:lnTo>
                <a:lnTo>
                  <a:pt x="38647" y="289904"/>
                </a:lnTo>
                <a:lnTo>
                  <a:pt x="46828" y="265456"/>
                </a:lnTo>
                <a:close/>
              </a:path>
              <a:path w="367665" h="323850">
                <a:moveTo>
                  <a:pt x="112217" y="275589"/>
                </a:moveTo>
                <a:lnTo>
                  <a:pt x="63929" y="284996"/>
                </a:lnTo>
                <a:lnTo>
                  <a:pt x="25355" y="318810"/>
                </a:lnTo>
                <a:lnTo>
                  <a:pt x="117157" y="300989"/>
                </a:lnTo>
                <a:lnTo>
                  <a:pt x="121742" y="294259"/>
                </a:lnTo>
                <a:lnTo>
                  <a:pt x="119024" y="280162"/>
                </a:lnTo>
                <a:lnTo>
                  <a:pt x="112217" y="275589"/>
                </a:lnTo>
                <a:close/>
              </a:path>
              <a:path w="367665" h="323850">
                <a:moveTo>
                  <a:pt x="38647" y="289904"/>
                </a:moveTo>
                <a:lnTo>
                  <a:pt x="16865" y="294132"/>
                </a:lnTo>
                <a:lnTo>
                  <a:pt x="31623" y="310896"/>
                </a:lnTo>
                <a:lnTo>
                  <a:pt x="38647" y="289904"/>
                </a:lnTo>
                <a:close/>
              </a:path>
              <a:path w="367665" h="323850">
                <a:moveTo>
                  <a:pt x="63929" y="284996"/>
                </a:moveTo>
                <a:lnTo>
                  <a:pt x="38647" y="289904"/>
                </a:lnTo>
                <a:lnTo>
                  <a:pt x="31623" y="310896"/>
                </a:lnTo>
                <a:lnTo>
                  <a:pt x="34393" y="310896"/>
                </a:lnTo>
                <a:lnTo>
                  <a:pt x="63929" y="284996"/>
                </a:lnTo>
                <a:close/>
              </a:path>
              <a:path w="367665" h="323850">
                <a:moveTo>
                  <a:pt x="8161" y="299350"/>
                </a:moveTo>
                <a:lnTo>
                  <a:pt x="5410" y="301751"/>
                </a:lnTo>
                <a:lnTo>
                  <a:pt x="4944" y="308958"/>
                </a:lnTo>
                <a:lnTo>
                  <a:pt x="8161" y="299350"/>
                </a:lnTo>
                <a:close/>
              </a:path>
              <a:path w="367665" h="323850">
                <a:moveTo>
                  <a:pt x="45212" y="206883"/>
                </a:moveTo>
                <a:lnTo>
                  <a:pt x="37871" y="210565"/>
                </a:lnTo>
                <a:lnTo>
                  <a:pt x="35598" y="217424"/>
                </a:lnTo>
                <a:lnTo>
                  <a:pt x="8161" y="299350"/>
                </a:lnTo>
                <a:lnTo>
                  <a:pt x="46828" y="265456"/>
                </a:lnTo>
                <a:lnTo>
                  <a:pt x="62433" y="218821"/>
                </a:lnTo>
                <a:lnTo>
                  <a:pt x="58775" y="211454"/>
                </a:lnTo>
                <a:lnTo>
                  <a:pt x="45212" y="206883"/>
                </a:lnTo>
                <a:close/>
              </a:path>
              <a:path w="367665" h="323850">
                <a:moveTo>
                  <a:pt x="349580" y="0"/>
                </a:moveTo>
                <a:lnTo>
                  <a:pt x="46828" y="265456"/>
                </a:lnTo>
                <a:lnTo>
                  <a:pt x="38647" y="289904"/>
                </a:lnTo>
                <a:lnTo>
                  <a:pt x="63929" y="284996"/>
                </a:lnTo>
                <a:lnTo>
                  <a:pt x="366661" y="19558"/>
                </a:lnTo>
                <a:lnTo>
                  <a:pt x="367195" y="11302"/>
                </a:lnTo>
                <a:lnTo>
                  <a:pt x="362483" y="5968"/>
                </a:lnTo>
                <a:lnTo>
                  <a:pt x="357759" y="508"/>
                </a:lnTo>
                <a:lnTo>
                  <a:pt x="349580" y="0"/>
                </a:lnTo>
                <a:close/>
              </a:path>
            </a:pathLst>
          </a:custGeom>
          <a:solidFill>
            <a:srgbClr val="910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3167" y="5835396"/>
            <a:ext cx="5163311" cy="551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300" y="5794247"/>
            <a:ext cx="5411724" cy="7208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0411" y="5862828"/>
            <a:ext cx="5073396" cy="461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0411" y="5862828"/>
            <a:ext cx="5073650" cy="462280"/>
          </a:xfrm>
          <a:prstGeom prst="rect">
            <a:avLst/>
          </a:prstGeom>
          <a:ln w="9144">
            <a:solidFill>
              <a:srgbClr val="910069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Moral: the </a:t>
            </a:r>
            <a:r>
              <a:rPr sz="2400" spc="-5" dirty="0">
                <a:latin typeface="Arial"/>
                <a:cs typeface="Arial"/>
              </a:rPr>
              <a:t>parameter space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large!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12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1510" y="1420469"/>
            <a:ext cx="8002270" cy="22174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Arial"/>
                <a:cs typeface="Arial"/>
              </a:rPr>
              <a:t>Dramatically </a:t>
            </a:r>
            <a:r>
              <a:rPr sz="2000" b="1" spc="-5" dirty="0">
                <a:latin typeface="Arial"/>
                <a:cs typeface="Arial"/>
              </a:rPr>
              <a:t>simplifies </a:t>
            </a:r>
            <a:r>
              <a:rPr sz="2000" b="1" dirty="0">
                <a:latin typeface="Arial"/>
                <a:cs typeface="Arial"/>
              </a:rPr>
              <a:t>creating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processes:</a:t>
            </a:r>
            <a:endParaRPr sz="2000">
              <a:latin typeface="Arial"/>
              <a:cs typeface="Arial"/>
            </a:endParaRPr>
          </a:p>
          <a:p>
            <a:pPr marL="692150" indent="-679450">
              <a:lnSpc>
                <a:spcPct val="100000"/>
              </a:lnSpc>
              <a:spcBef>
                <a:spcPts val="359"/>
              </a:spcBef>
              <a:buClr>
                <a:srgbClr val="475A2C"/>
              </a:buClr>
              <a:buFont typeface="Arial"/>
              <a:buAutoNum type="arabicPeriod"/>
              <a:tabLst>
                <a:tab pos="692150" algn="l"/>
                <a:tab pos="692785" algn="l"/>
              </a:tabLst>
            </a:pPr>
            <a:r>
              <a:rPr sz="2000" b="1" spc="-5" dirty="0">
                <a:latin typeface="Courier New"/>
                <a:cs typeface="Courier New"/>
              </a:rPr>
              <a:t>fork()</a:t>
            </a:r>
            <a:r>
              <a:rPr sz="2000" b="1" spc="-5" dirty="0">
                <a:latin typeface="Arial"/>
                <a:cs typeface="Arial"/>
              </a:rPr>
              <a:t>: </a:t>
            </a:r>
            <a:r>
              <a:rPr sz="2000" b="1" dirty="0">
                <a:latin typeface="Arial"/>
                <a:cs typeface="Arial"/>
              </a:rPr>
              <a:t>creates “child” copy of calling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692150" indent="-679450">
              <a:lnSpc>
                <a:spcPct val="100000"/>
              </a:lnSpc>
              <a:spcBef>
                <a:spcPts val="500"/>
              </a:spcBef>
              <a:buClr>
                <a:srgbClr val="475A2C"/>
              </a:buClr>
              <a:buFont typeface="Arial"/>
              <a:buAutoNum type="arabicPeriod"/>
              <a:tabLst>
                <a:tab pos="692150" algn="l"/>
                <a:tab pos="692785" algn="l"/>
              </a:tabLst>
            </a:pPr>
            <a:r>
              <a:rPr sz="2000" b="1" spc="-5" dirty="0">
                <a:latin typeface="Courier New"/>
                <a:cs typeface="Courier New"/>
              </a:rPr>
              <a:t>exec()</a:t>
            </a:r>
            <a:r>
              <a:rPr sz="2000" b="1" spc="-5" dirty="0">
                <a:latin typeface="Arial"/>
                <a:cs typeface="Arial"/>
              </a:rPr>
              <a:t>: </a:t>
            </a:r>
            <a:r>
              <a:rPr sz="2000" b="1" dirty="0">
                <a:latin typeface="Arial"/>
                <a:cs typeface="Arial"/>
              </a:rPr>
              <a:t>replaces text of calling process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new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b="1" dirty="0">
                <a:latin typeface="Arial"/>
                <a:cs typeface="Arial"/>
              </a:rPr>
              <a:t>There is no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“</a:t>
            </a:r>
            <a:r>
              <a:rPr sz="2000" b="1" spc="-5" dirty="0">
                <a:latin typeface="Courier New"/>
                <a:cs typeface="Courier New"/>
              </a:rPr>
              <a:t>CreateProcess(...)</a:t>
            </a:r>
            <a:r>
              <a:rPr sz="2000" b="1" spc="-5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Unix is entirely constructed as a family tree of such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13</a:t>
            </a:fld>
            <a:endParaRPr sz="10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1510" y="510285"/>
            <a:ext cx="465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6469" algn="l"/>
              </a:tabLst>
            </a:pPr>
            <a:r>
              <a:rPr spc="-5" dirty="0"/>
              <a:t>Unix	</a:t>
            </a:r>
            <a:r>
              <a:rPr sz="3200" spc="-5" dirty="0">
                <a:latin typeface="Courier New"/>
                <a:cs typeface="Courier New"/>
              </a:rPr>
              <a:t>fork(</a:t>
            </a:r>
            <a:r>
              <a:rPr sz="3600" spc="-5" dirty="0">
                <a:latin typeface="Courier New"/>
                <a:cs typeface="Courier New"/>
              </a:rPr>
              <a:t>)</a:t>
            </a:r>
            <a:r>
              <a:rPr spc="-5" dirty="0"/>
              <a:t>and</a:t>
            </a:r>
            <a:r>
              <a:rPr spc="-130" dirty="0"/>
              <a:t> </a:t>
            </a:r>
            <a:r>
              <a:rPr sz="3200" spc="-5" dirty="0">
                <a:latin typeface="Courier New"/>
                <a:cs typeface="Courier New"/>
              </a:rPr>
              <a:t>exec()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80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Unix as a process</a:t>
            </a:r>
            <a:r>
              <a:rPr spc="5" dirty="0"/>
              <a:t> </a:t>
            </a:r>
            <a:r>
              <a:rPr spc="-5" dirty="0"/>
              <a:t>tree</a:t>
            </a:r>
          </a:p>
        </p:txBody>
      </p:sp>
      <p:sp>
        <p:nvSpPr>
          <p:cNvPr id="6" name="object 6"/>
          <p:cNvSpPr/>
          <p:nvPr/>
        </p:nvSpPr>
        <p:spPr>
          <a:xfrm>
            <a:off x="228600" y="1219200"/>
            <a:ext cx="6172200" cy="5483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6956" y="1953767"/>
            <a:ext cx="1766316" cy="3061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0568" y="2301239"/>
            <a:ext cx="1866900" cy="2442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981200"/>
            <a:ext cx="1676400" cy="297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34200" y="1981200"/>
            <a:ext cx="1676400" cy="2971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92075" marR="1638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Exercise:  work out  how to do  this on your  favorite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Unix  or Linux  machine…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14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2355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Fork in</a:t>
            </a:r>
            <a:r>
              <a:rPr spc="-55" dirty="0"/>
              <a:t> </a:t>
            </a:r>
            <a:r>
              <a:rPr spc="-5" dirty="0"/>
              <a:t>action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600200"/>
            <a:ext cx="4942840" cy="4526280"/>
          </a:xfrm>
          <a:custGeom>
            <a:avLst/>
            <a:gdLst/>
            <a:ahLst/>
            <a:cxnLst/>
            <a:rect l="l" t="t" r="r" b="b"/>
            <a:pathLst>
              <a:path w="4942840" h="4526280">
                <a:moveTo>
                  <a:pt x="0" y="4526280"/>
                </a:moveTo>
                <a:lnTo>
                  <a:pt x="4942332" y="4526280"/>
                </a:lnTo>
                <a:lnTo>
                  <a:pt x="4942332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012" y="1496703"/>
            <a:ext cx="4486275" cy="44183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spc="-10" dirty="0">
                <a:latin typeface="Courier New"/>
                <a:cs typeface="Courier New"/>
              </a:rPr>
              <a:t>pid_t </a:t>
            </a:r>
            <a:r>
              <a:rPr sz="1800" b="1" dirty="0">
                <a:latin typeface="Courier New"/>
                <a:cs typeface="Courier New"/>
              </a:rPr>
              <a:t>p =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fork();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 p &lt; 0 )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75285" marR="2872105">
              <a:lnSpc>
                <a:spcPct val="122800"/>
              </a:lnSpc>
              <a:spcBef>
                <a:spcPts val="15"/>
              </a:spcBef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Error…  </a:t>
            </a:r>
            <a:r>
              <a:rPr sz="1800" b="1" spc="-5" dirty="0">
                <a:latin typeface="Courier New"/>
                <a:cs typeface="Courier New"/>
              </a:rPr>
              <a:t>ex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1</a:t>
            </a:r>
            <a:r>
              <a:rPr sz="1800" b="1" spc="-1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spc="-10" dirty="0">
                <a:latin typeface="Courier New"/>
                <a:cs typeface="Courier New"/>
              </a:rPr>
              <a:t>else if </a:t>
            </a:r>
            <a:r>
              <a:rPr sz="1800" b="1" dirty="0">
                <a:latin typeface="Courier New"/>
                <a:cs typeface="Courier New"/>
              </a:rPr>
              <a:t>( p </a:t>
            </a:r>
            <a:r>
              <a:rPr sz="1800" b="1" spc="-5" dirty="0">
                <a:latin typeface="Courier New"/>
                <a:cs typeface="Courier New"/>
              </a:rPr>
              <a:t>== </a:t>
            </a:r>
            <a:r>
              <a:rPr sz="1800" b="1" dirty="0">
                <a:latin typeface="Courier New"/>
                <a:cs typeface="Courier New"/>
              </a:rPr>
              <a:t>0 )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  <a:spcBef>
                <a:spcPts val="505"/>
              </a:spcBef>
            </a:pPr>
            <a:r>
              <a:rPr sz="1800" b="1" spc="-5" dirty="0">
                <a:latin typeface="Courier New"/>
                <a:cs typeface="Courier New"/>
              </a:rPr>
              <a:t>// We’re </a:t>
            </a:r>
            <a:r>
              <a:rPr sz="1800" b="1" spc="-10" dirty="0">
                <a:latin typeface="Courier New"/>
                <a:cs typeface="Courier New"/>
              </a:rPr>
              <a:t>in the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child</a:t>
            </a:r>
            <a:endParaRPr sz="18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latin typeface="Courier New"/>
                <a:cs typeface="Courier New"/>
              </a:rPr>
              <a:t>execlp(“/bin/ls”, “ls”,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spc="-10" dirty="0">
                <a:latin typeface="Courier New"/>
                <a:cs typeface="Courier New"/>
              </a:rPr>
              <a:t>else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  <a:spcBef>
                <a:spcPts val="505"/>
              </a:spcBef>
            </a:pPr>
            <a:r>
              <a:rPr sz="1800" b="1" spc="-5" dirty="0">
                <a:latin typeface="Courier New"/>
                <a:cs typeface="Courier New"/>
              </a:rPr>
              <a:t>// We’re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parent.</a:t>
            </a:r>
            <a:endParaRPr sz="1800">
              <a:latin typeface="Courier New"/>
              <a:cs typeface="Courier New"/>
            </a:endParaRPr>
          </a:p>
          <a:p>
            <a:pPr marL="375285" marR="280035">
              <a:lnSpc>
                <a:spcPts val="2660"/>
              </a:lnSpc>
              <a:spcBef>
                <a:spcPts val="160"/>
              </a:spcBef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dirty="0">
                <a:latin typeface="Courier New"/>
                <a:cs typeface="Courier New"/>
              </a:rPr>
              <a:t>p </a:t>
            </a:r>
            <a:r>
              <a:rPr sz="1800" b="1" spc="-5" dirty="0">
                <a:latin typeface="Courier New"/>
                <a:cs typeface="Courier New"/>
              </a:rPr>
              <a:t>is </a:t>
            </a:r>
            <a:r>
              <a:rPr sz="1800" b="1" spc="-10" dirty="0">
                <a:latin typeface="Courier New"/>
                <a:cs typeface="Courier New"/>
              </a:rPr>
              <a:t>the pid </a:t>
            </a:r>
            <a:r>
              <a:rPr sz="1800" b="1" spc="-5" dirty="0">
                <a:latin typeface="Courier New"/>
                <a:cs typeface="Courier New"/>
              </a:rPr>
              <a:t>of </a:t>
            </a:r>
            <a:r>
              <a:rPr sz="1800" b="1" spc="-10" dirty="0">
                <a:latin typeface="Courier New"/>
                <a:cs typeface="Courier New"/>
              </a:rPr>
              <a:t>the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child  wait(NULL);</a:t>
            </a:r>
            <a:endParaRPr sz="18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  <a:spcBef>
                <a:spcPts val="340"/>
              </a:spcBef>
            </a:pPr>
            <a:r>
              <a:rPr sz="1800" b="1" spc="-10" dirty="0">
                <a:latin typeface="Courier New"/>
                <a:cs typeface="Courier New"/>
              </a:rPr>
              <a:t>exit(0);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7355" y="5346190"/>
            <a:ext cx="5373624" cy="1385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0491" y="5327903"/>
            <a:ext cx="2374391" cy="138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854" y="5373623"/>
            <a:ext cx="5283454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854" y="5373623"/>
            <a:ext cx="5283835" cy="1295400"/>
          </a:xfrm>
          <a:custGeom>
            <a:avLst/>
            <a:gdLst/>
            <a:ahLst/>
            <a:cxnLst/>
            <a:rect l="l" t="t" r="r" b="b"/>
            <a:pathLst>
              <a:path w="5283834" h="1295400">
                <a:moveTo>
                  <a:pt x="2921254" y="0"/>
                </a:moveTo>
                <a:lnTo>
                  <a:pt x="3314954" y="0"/>
                </a:lnTo>
                <a:lnTo>
                  <a:pt x="3905504" y="0"/>
                </a:lnTo>
                <a:lnTo>
                  <a:pt x="5283454" y="0"/>
                </a:lnTo>
                <a:lnTo>
                  <a:pt x="5283454" y="215900"/>
                </a:lnTo>
                <a:lnTo>
                  <a:pt x="5283454" y="539750"/>
                </a:lnTo>
                <a:lnTo>
                  <a:pt x="5283454" y="1295400"/>
                </a:lnTo>
                <a:lnTo>
                  <a:pt x="3905504" y="1295400"/>
                </a:lnTo>
                <a:lnTo>
                  <a:pt x="3314954" y="1295400"/>
                </a:lnTo>
                <a:lnTo>
                  <a:pt x="2921254" y="1295400"/>
                </a:lnTo>
                <a:lnTo>
                  <a:pt x="2921254" y="539750"/>
                </a:lnTo>
                <a:lnTo>
                  <a:pt x="0" y="30479"/>
                </a:lnTo>
                <a:lnTo>
                  <a:pt x="2921254" y="215900"/>
                </a:lnTo>
                <a:lnTo>
                  <a:pt x="2921254" y="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29147" y="5401157"/>
            <a:ext cx="1978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Child process can’t  actually be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cleaned  up until parent  </a:t>
            </a:r>
            <a:r>
              <a:rPr sz="1800" spc="-10" dirty="0">
                <a:latin typeface="Arial"/>
                <a:cs typeface="Arial"/>
              </a:rPr>
              <a:t>“waits”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2051" y="1313688"/>
            <a:ext cx="5247132" cy="1673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4876" y="1295400"/>
            <a:ext cx="2538983" cy="1658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9295" y="1341119"/>
            <a:ext cx="5157215" cy="1583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9295" y="1341119"/>
            <a:ext cx="5157470" cy="1583690"/>
          </a:xfrm>
          <a:custGeom>
            <a:avLst/>
            <a:gdLst/>
            <a:ahLst/>
            <a:cxnLst/>
            <a:rect l="l" t="t" r="r" b="b"/>
            <a:pathLst>
              <a:path w="5157470" h="1583689">
                <a:moveTo>
                  <a:pt x="2795016" y="0"/>
                </a:moveTo>
                <a:lnTo>
                  <a:pt x="3188716" y="0"/>
                </a:lnTo>
                <a:lnTo>
                  <a:pt x="3779265" y="0"/>
                </a:lnTo>
                <a:lnTo>
                  <a:pt x="5157215" y="0"/>
                </a:lnTo>
                <a:lnTo>
                  <a:pt x="5157215" y="889000"/>
                </a:lnTo>
                <a:lnTo>
                  <a:pt x="5157215" y="1270000"/>
                </a:lnTo>
                <a:lnTo>
                  <a:pt x="5157215" y="1524000"/>
                </a:lnTo>
                <a:lnTo>
                  <a:pt x="3779265" y="1524000"/>
                </a:lnTo>
                <a:lnTo>
                  <a:pt x="3188716" y="1524000"/>
                </a:lnTo>
                <a:lnTo>
                  <a:pt x="2795016" y="1524000"/>
                </a:lnTo>
                <a:lnTo>
                  <a:pt x="2795016" y="1270000"/>
                </a:lnTo>
                <a:lnTo>
                  <a:pt x="0" y="1583435"/>
                </a:lnTo>
                <a:lnTo>
                  <a:pt x="2795016" y="889000"/>
                </a:lnTo>
                <a:lnTo>
                  <a:pt x="2795016" y="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53278" y="1368044"/>
            <a:ext cx="21463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84150" indent="-1676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Return code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 fork() </a:t>
            </a:r>
            <a:r>
              <a:rPr sz="1800" spc="-5" dirty="0">
                <a:latin typeface="Arial"/>
                <a:cs typeface="Arial"/>
              </a:rPr>
              <a:t>tells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whether you’re </a:t>
            </a:r>
            <a:r>
              <a:rPr sz="1800" spc="-5" dirty="0">
                <a:latin typeface="Arial"/>
                <a:cs typeface="Arial"/>
              </a:rPr>
              <a:t>in the  </a:t>
            </a:r>
            <a:r>
              <a:rPr sz="1800" spc="-10" dirty="0">
                <a:latin typeface="Arial"/>
                <a:cs typeface="Arial"/>
              </a:rPr>
              <a:t>parent </a:t>
            </a:r>
            <a:r>
              <a:rPr sz="1800" spc="-5" dirty="0">
                <a:latin typeface="Arial"/>
                <a:cs typeface="Arial"/>
              </a:rPr>
              <a:t>or child  </a:t>
            </a:r>
            <a:r>
              <a:rPr sz="1800" dirty="0">
                <a:latin typeface="Arial"/>
                <a:cs typeface="Arial"/>
              </a:rPr>
              <a:t>(cf.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setjmp())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15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526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 state diagram for</a:t>
            </a:r>
            <a:r>
              <a:rPr spc="25" dirty="0"/>
              <a:t> </a:t>
            </a:r>
            <a:r>
              <a:rPr spc="-5" dirty="0"/>
              <a:t>Unix</a:t>
            </a:r>
          </a:p>
        </p:txBody>
      </p:sp>
      <p:sp>
        <p:nvSpPr>
          <p:cNvPr id="6" name="object 6"/>
          <p:cNvSpPr/>
          <p:nvPr/>
        </p:nvSpPr>
        <p:spPr>
          <a:xfrm>
            <a:off x="603504" y="2822829"/>
            <a:ext cx="5721858" cy="2744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2498" y="5514543"/>
            <a:ext cx="1129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47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dead  </a:t>
            </a:r>
            <a:r>
              <a:rPr sz="1800" spc="-5" dirty="0">
                <a:latin typeface="Arial"/>
                <a:cs typeface="Arial"/>
              </a:rPr>
              <a:t>(and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gone)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480309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fork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8998" y="3609213"/>
            <a:ext cx="87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sp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398" y="2161159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0909" y="4447413"/>
            <a:ext cx="97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95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I/O 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2102" y="4447413"/>
            <a:ext cx="106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5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I/O  </a:t>
            </a: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77761" y="4420108"/>
            <a:ext cx="706120" cy="1422400"/>
          </a:xfrm>
          <a:custGeom>
            <a:avLst/>
            <a:gdLst/>
            <a:ahLst/>
            <a:cxnLst/>
            <a:rect l="l" t="t" r="r" b="b"/>
            <a:pathLst>
              <a:path w="706120" h="1422400">
                <a:moveTo>
                  <a:pt x="99821" y="1310424"/>
                </a:moveTo>
                <a:lnTo>
                  <a:pt x="0" y="1390230"/>
                </a:lnTo>
                <a:lnTo>
                  <a:pt x="123697" y="1422196"/>
                </a:lnTo>
                <a:lnTo>
                  <a:pt x="116587" y="1388910"/>
                </a:lnTo>
                <a:lnTo>
                  <a:pt x="97155" y="1388910"/>
                </a:lnTo>
                <a:lnTo>
                  <a:pt x="89027" y="1351686"/>
                </a:lnTo>
                <a:lnTo>
                  <a:pt x="106205" y="1347954"/>
                </a:lnTo>
                <a:lnTo>
                  <a:pt x="107696" y="1347287"/>
                </a:lnTo>
                <a:lnTo>
                  <a:pt x="99821" y="1310424"/>
                </a:lnTo>
                <a:close/>
              </a:path>
              <a:path w="706120" h="1422400">
                <a:moveTo>
                  <a:pt x="106205" y="1347954"/>
                </a:moveTo>
                <a:lnTo>
                  <a:pt x="89027" y="1351686"/>
                </a:lnTo>
                <a:lnTo>
                  <a:pt x="97155" y="1388910"/>
                </a:lnTo>
                <a:lnTo>
                  <a:pt x="115720" y="1384850"/>
                </a:lnTo>
                <a:lnTo>
                  <a:pt x="108012" y="1348765"/>
                </a:lnTo>
                <a:lnTo>
                  <a:pt x="104393" y="1348765"/>
                </a:lnTo>
                <a:lnTo>
                  <a:pt x="106205" y="1347954"/>
                </a:lnTo>
                <a:close/>
              </a:path>
              <a:path w="706120" h="1422400">
                <a:moveTo>
                  <a:pt x="115720" y="1384850"/>
                </a:moveTo>
                <a:lnTo>
                  <a:pt x="97155" y="1388910"/>
                </a:lnTo>
                <a:lnTo>
                  <a:pt x="116587" y="1388910"/>
                </a:lnTo>
                <a:lnTo>
                  <a:pt x="115720" y="1384850"/>
                </a:lnTo>
                <a:close/>
              </a:path>
              <a:path w="706120" h="1422400">
                <a:moveTo>
                  <a:pt x="186553" y="1347520"/>
                </a:moveTo>
                <a:lnTo>
                  <a:pt x="108204" y="1347520"/>
                </a:lnTo>
                <a:lnTo>
                  <a:pt x="107913" y="1347615"/>
                </a:lnTo>
                <a:lnTo>
                  <a:pt x="107839" y="1347954"/>
                </a:lnTo>
                <a:lnTo>
                  <a:pt x="115720" y="1384850"/>
                </a:lnTo>
                <a:lnTo>
                  <a:pt x="117602" y="1384465"/>
                </a:lnTo>
                <a:lnTo>
                  <a:pt x="118871" y="1384058"/>
                </a:lnTo>
                <a:lnTo>
                  <a:pt x="120014" y="1383512"/>
                </a:lnTo>
                <a:lnTo>
                  <a:pt x="136779" y="1375930"/>
                </a:lnTo>
                <a:lnTo>
                  <a:pt x="153162" y="1367472"/>
                </a:lnTo>
                <a:lnTo>
                  <a:pt x="169798" y="1358074"/>
                </a:lnTo>
                <a:lnTo>
                  <a:pt x="186055" y="1347863"/>
                </a:lnTo>
                <a:lnTo>
                  <a:pt x="186553" y="1347520"/>
                </a:lnTo>
                <a:close/>
              </a:path>
              <a:path w="706120" h="1422400">
                <a:moveTo>
                  <a:pt x="107766" y="1347615"/>
                </a:moveTo>
                <a:lnTo>
                  <a:pt x="106205" y="1347954"/>
                </a:lnTo>
                <a:lnTo>
                  <a:pt x="104393" y="1348765"/>
                </a:lnTo>
                <a:lnTo>
                  <a:pt x="107776" y="1347660"/>
                </a:lnTo>
                <a:close/>
              </a:path>
              <a:path w="706120" h="1422400">
                <a:moveTo>
                  <a:pt x="107776" y="1347660"/>
                </a:moveTo>
                <a:lnTo>
                  <a:pt x="104393" y="1348765"/>
                </a:lnTo>
                <a:lnTo>
                  <a:pt x="108012" y="1348765"/>
                </a:lnTo>
                <a:lnTo>
                  <a:pt x="107776" y="1347660"/>
                </a:lnTo>
                <a:close/>
              </a:path>
              <a:path w="706120" h="1422400">
                <a:moveTo>
                  <a:pt x="107696" y="1347287"/>
                </a:moveTo>
                <a:lnTo>
                  <a:pt x="106205" y="1347954"/>
                </a:lnTo>
                <a:lnTo>
                  <a:pt x="107766" y="1347615"/>
                </a:lnTo>
                <a:lnTo>
                  <a:pt x="107696" y="1347287"/>
                </a:lnTo>
                <a:close/>
              </a:path>
              <a:path w="706120" h="1422400">
                <a:moveTo>
                  <a:pt x="108204" y="1347520"/>
                </a:moveTo>
                <a:lnTo>
                  <a:pt x="107766" y="1347615"/>
                </a:lnTo>
                <a:lnTo>
                  <a:pt x="108204" y="1347520"/>
                </a:lnTo>
                <a:close/>
              </a:path>
              <a:path w="706120" h="1422400">
                <a:moveTo>
                  <a:pt x="667512" y="0"/>
                </a:moveTo>
                <a:lnTo>
                  <a:pt x="666622" y="65151"/>
                </a:lnTo>
                <a:lnTo>
                  <a:pt x="663574" y="129540"/>
                </a:lnTo>
                <a:lnTo>
                  <a:pt x="658748" y="193675"/>
                </a:lnTo>
                <a:lnTo>
                  <a:pt x="652144" y="257556"/>
                </a:lnTo>
                <a:lnTo>
                  <a:pt x="643889" y="320929"/>
                </a:lnTo>
                <a:lnTo>
                  <a:pt x="633857" y="383540"/>
                </a:lnTo>
                <a:lnTo>
                  <a:pt x="622172" y="445516"/>
                </a:lnTo>
                <a:lnTo>
                  <a:pt x="608964" y="506730"/>
                </a:lnTo>
                <a:lnTo>
                  <a:pt x="594233" y="566674"/>
                </a:lnTo>
                <a:lnTo>
                  <a:pt x="578104" y="625602"/>
                </a:lnTo>
                <a:lnTo>
                  <a:pt x="560578" y="683133"/>
                </a:lnTo>
                <a:lnTo>
                  <a:pt x="541782" y="739394"/>
                </a:lnTo>
                <a:lnTo>
                  <a:pt x="521715" y="794131"/>
                </a:lnTo>
                <a:lnTo>
                  <a:pt x="500507" y="847217"/>
                </a:lnTo>
                <a:lnTo>
                  <a:pt x="478155" y="898398"/>
                </a:lnTo>
                <a:lnTo>
                  <a:pt x="454787" y="947801"/>
                </a:lnTo>
                <a:lnTo>
                  <a:pt x="430403" y="994918"/>
                </a:lnTo>
                <a:lnTo>
                  <a:pt x="405257" y="1039876"/>
                </a:lnTo>
                <a:lnTo>
                  <a:pt x="379221" y="1082675"/>
                </a:lnTo>
                <a:lnTo>
                  <a:pt x="352297" y="1122934"/>
                </a:lnTo>
                <a:lnTo>
                  <a:pt x="324738" y="1160653"/>
                </a:lnTo>
                <a:lnTo>
                  <a:pt x="296671" y="1195743"/>
                </a:lnTo>
                <a:lnTo>
                  <a:pt x="267969" y="1227912"/>
                </a:lnTo>
                <a:lnTo>
                  <a:pt x="238760" y="1257198"/>
                </a:lnTo>
                <a:lnTo>
                  <a:pt x="209295" y="1283284"/>
                </a:lnTo>
                <a:lnTo>
                  <a:pt x="164464" y="1316405"/>
                </a:lnTo>
                <a:lnTo>
                  <a:pt x="119380" y="1342059"/>
                </a:lnTo>
                <a:lnTo>
                  <a:pt x="107696" y="1347287"/>
                </a:lnTo>
                <a:lnTo>
                  <a:pt x="107766" y="1347615"/>
                </a:lnTo>
                <a:lnTo>
                  <a:pt x="108204" y="1347520"/>
                </a:lnTo>
                <a:lnTo>
                  <a:pt x="186553" y="1347520"/>
                </a:lnTo>
                <a:lnTo>
                  <a:pt x="202184" y="1336776"/>
                </a:lnTo>
                <a:lnTo>
                  <a:pt x="234061" y="1312214"/>
                </a:lnTo>
                <a:lnTo>
                  <a:pt x="265430" y="1284389"/>
                </a:lnTo>
                <a:lnTo>
                  <a:pt x="296037" y="1253667"/>
                </a:lnTo>
                <a:lnTo>
                  <a:pt x="326136" y="1219923"/>
                </a:lnTo>
                <a:lnTo>
                  <a:pt x="355345" y="1183525"/>
                </a:lnTo>
                <a:lnTo>
                  <a:pt x="383793" y="1144524"/>
                </a:lnTo>
                <a:lnTo>
                  <a:pt x="411607" y="1102868"/>
                </a:lnTo>
                <a:lnTo>
                  <a:pt x="438277" y="1058799"/>
                </a:lnTo>
                <a:lnTo>
                  <a:pt x="464312" y="1012444"/>
                </a:lnTo>
                <a:lnTo>
                  <a:pt x="489331" y="964057"/>
                </a:lnTo>
                <a:lnTo>
                  <a:pt x="513207" y="913638"/>
                </a:lnTo>
                <a:lnTo>
                  <a:pt x="535813" y="861314"/>
                </a:lnTo>
                <a:lnTo>
                  <a:pt x="557530" y="807339"/>
                </a:lnTo>
                <a:lnTo>
                  <a:pt x="577977" y="751586"/>
                </a:lnTo>
                <a:lnTo>
                  <a:pt x="597027" y="694309"/>
                </a:lnTo>
                <a:lnTo>
                  <a:pt x="614807" y="635635"/>
                </a:lnTo>
                <a:lnTo>
                  <a:pt x="631189" y="575691"/>
                </a:lnTo>
                <a:lnTo>
                  <a:pt x="646176" y="514731"/>
                </a:lnTo>
                <a:lnTo>
                  <a:pt x="659511" y="452628"/>
                </a:lnTo>
                <a:lnTo>
                  <a:pt x="671448" y="389636"/>
                </a:lnTo>
                <a:lnTo>
                  <a:pt x="681609" y="325882"/>
                </a:lnTo>
                <a:lnTo>
                  <a:pt x="690117" y="261493"/>
                </a:lnTo>
                <a:lnTo>
                  <a:pt x="696848" y="196596"/>
                </a:lnTo>
                <a:lnTo>
                  <a:pt x="701674" y="131191"/>
                </a:lnTo>
                <a:lnTo>
                  <a:pt x="704595" y="65659"/>
                </a:lnTo>
                <a:lnTo>
                  <a:pt x="705612" y="508"/>
                </a:lnTo>
                <a:lnTo>
                  <a:pt x="667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17766" y="5132908"/>
            <a:ext cx="1099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parent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calls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wait()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34556" y="2334767"/>
            <a:ext cx="1461516" cy="1354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4659" y="2316479"/>
            <a:ext cx="1383792" cy="1109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1800" y="2362200"/>
            <a:ext cx="1371600" cy="1265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1800" y="2362200"/>
            <a:ext cx="1371600" cy="1265555"/>
          </a:xfrm>
          <a:custGeom>
            <a:avLst/>
            <a:gdLst/>
            <a:ahLst/>
            <a:cxnLst/>
            <a:rect l="l" t="t" r="r" b="b"/>
            <a:pathLst>
              <a:path w="1371600" h="1265554">
                <a:moveTo>
                  <a:pt x="0" y="0"/>
                </a:moveTo>
                <a:lnTo>
                  <a:pt x="228600" y="0"/>
                </a:lnTo>
                <a:lnTo>
                  <a:pt x="571500" y="0"/>
                </a:lnTo>
                <a:lnTo>
                  <a:pt x="1371600" y="0"/>
                </a:lnTo>
                <a:lnTo>
                  <a:pt x="1371600" y="577850"/>
                </a:lnTo>
                <a:lnTo>
                  <a:pt x="1371600" y="825500"/>
                </a:lnTo>
                <a:lnTo>
                  <a:pt x="1371600" y="990600"/>
                </a:lnTo>
                <a:lnTo>
                  <a:pt x="571500" y="990600"/>
                </a:lnTo>
                <a:lnTo>
                  <a:pt x="585724" y="1265174"/>
                </a:lnTo>
                <a:lnTo>
                  <a:pt x="228600" y="990600"/>
                </a:lnTo>
                <a:lnTo>
                  <a:pt x="0" y="990600"/>
                </a:lnTo>
                <a:lnTo>
                  <a:pt x="0" y="82550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3569" y="2389759"/>
            <a:ext cx="990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really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  called a  Zombie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1760" y="4773167"/>
            <a:ext cx="1766315" cy="851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7604" y="4815840"/>
            <a:ext cx="1211580" cy="835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9004" y="4800600"/>
            <a:ext cx="1676399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9004" y="4800600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0" y="381000"/>
                </a:moveTo>
                <a:lnTo>
                  <a:pt x="9963" y="322072"/>
                </a:lnTo>
                <a:lnTo>
                  <a:pt x="38859" y="265992"/>
                </a:lnTo>
                <a:lnTo>
                  <a:pt x="85197" y="213437"/>
                </a:lnTo>
                <a:lnTo>
                  <a:pt x="114441" y="188693"/>
                </a:lnTo>
                <a:lnTo>
                  <a:pt x="147486" y="165085"/>
                </a:lnTo>
                <a:lnTo>
                  <a:pt x="184146" y="142696"/>
                </a:lnTo>
                <a:lnTo>
                  <a:pt x="224235" y="121611"/>
                </a:lnTo>
                <a:lnTo>
                  <a:pt x="267566" y="101916"/>
                </a:lnTo>
                <a:lnTo>
                  <a:pt x="313952" y="83695"/>
                </a:lnTo>
                <a:lnTo>
                  <a:pt x="363209" y="67032"/>
                </a:lnTo>
                <a:lnTo>
                  <a:pt x="415148" y="52013"/>
                </a:lnTo>
                <a:lnTo>
                  <a:pt x="469585" y="38722"/>
                </a:lnTo>
                <a:lnTo>
                  <a:pt x="526332" y="27243"/>
                </a:lnTo>
                <a:lnTo>
                  <a:pt x="585202" y="17661"/>
                </a:lnTo>
                <a:lnTo>
                  <a:pt x="646011" y="10061"/>
                </a:lnTo>
                <a:lnTo>
                  <a:pt x="708571" y="4528"/>
                </a:lnTo>
                <a:lnTo>
                  <a:pt x="772696" y="1146"/>
                </a:lnTo>
                <a:lnTo>
                  <a:pt x="838199" y="0"/>
                </a:lnTo>
                <a:lnTo>
                  <a:pt x="903703" y="1146"/>
                </a:lnTo>
                <a:lnTo>
                  <a:pt x="967828" y="4528"/>
                </a:lnTo>
                <a:lnTo>
                  <a:pt x="1030388" y="10061"/>
                </a:lnTo>
                <a:lnTo>
                  <a:pt x="1091197" y="17661"/>
                </a:lnTo>
                <a:lnTo>
                  <a:pt x="1150067" y="27243"/>
                </a:lnTo>
                <a:lnTo>
                  <a:pt x="1206814" y="38722"/>
                </a:lnTo>
                <a:lnTo>
                  <a:pt x="1261251" y="52013"/>
                </a:lnTo>
                <a:lnTo>
                  <a:pt x="1313190" y="67032"/>
                </a:lnTo>
                <a:lnTo>
                  <a:pt x="1362447" y="83695"/>
                </a:lnTo>
                <a:lnTo>
                  <a:pt x="1408833" y="101916"/>
                </a:lnTo>
                <a:lnTo>
                  <a:pt x="1452164" y="121611"/>
                </a:lnTo>
                <a:lnTo>
                  <a:pt x="1492253" y="142696"/>
                </a:lnTo>
                <a:lnTo>
                  <a:pt x="1528913" y="165085"/>
                </a:lnTo>
                <a:lnTo>
                  <a:pt x="1561958" y="188693"/>
                </a:lnTo>
                <a:lnTo>
                  <a:pt x="1591202" y="213437"/>
                </a:lnTo>
                <a:lnTo>
                  <a:pt x="1637540" y="265992"/>
                </a:lnTo>
                <a:lnTo>
                  <a:pt x="1666436" y="322072"/>
                </a:lnTo>
                <a:lnTo>
                  <a:pt x="1676399" y="381000"/>
                </a:lnTo>
                <a:lnTo>
                  <a:pt x="1673878" y="410777"/>
                </a:lnTo>
                <a:lnTo>
                  <a:pt x="1654262" y="468365"/>
                </a:lnTo>
                <a:lnTo>
                  <a:pt x="1616458" y="522767"/>
                </a:lnTo>
                <a:lnTo>
                  <a:pt x="1561958" y="573306"/>
                </a:lnTo>
                <a:lnTo>
                  <a:pt x="1528913" y="596914"/>
                </a:lnTo>
                <a:lnTo>
                  <a:pt x="1492253" y="619303"/>
                </a:lnTo>
                <a:lnTo>
                  <a:pt x="1452164" y="640388"/>
                </a:lnTo>
                <a:lnTo>
                  <a:pt x="1408833" y="660083"/>
                </a:lnTo>
                <a:lnTo>
                  <a:pt x="1362447" y="678304"/>
                </a:lnTo>
                <a:lnTo>
                  <a:pt x="1313190" y="694967"/>
                </a:lnTo>
                <a:lnTo>
                  <a:pt x="1261251" y="709986"/>
                </a:lnTo>
                <a:lnTo>
                  <a:pt x="1206814" y="723277"/>
                </a:lnTo>
                <a:lnTo>
                  <a:pt x="1150067" y="734756"/>
                </a:lnTo>
                <a:lnTo>
                  <a:pt x="1091197" y="744338"/>
                </a:lnTo>
                <a:lnTo>
                  <a:pt x="1030388" y="751938"/>
                </a:lnTo>
                <a:lnTo>
                  <a:pt x="967828" y="757471"/>
                </a:lnTo>
                <a:lnTo>
                  <a:pt x="903703" y="760853"/>
                </a:lnTo>
                <a:lnTo>
                  <a:pt x="838199" y="762000"/>
                </a:lnTo>
                <a:lnTo>
                  <a:pt x="772696" y="760853"/>
                </a:lnTo>
                <a:lnTo>
                  <a:pt x="708571" y="757471"/>
                </a:lnTo>
                <a:lnTo>
                  <a:pt x="646011" y="751938"/>
                </a:lnTo>
                <a:lnTo>
                  <a:pt x="585202" y="744338"/>
                </a:lnTo>
                <a:lnTo>
                  <a:pt x="526332" y="734756"/>
                </a:lnTo>
                <a:lnTo>
                  <a:pt x="469585" y="723277"/>
                </a:lnTo>
                <a:lnTo>
                  <a:pt x="415148" y="709986"/>
                </a:lnTo>
                <a:lnTo>
                  <a:pt x="363209" y="694967"/>
                </a:lnTo>
                <a:lnTo>
                  <a:pt x="313952" y="678304"/>
                </a:lnTo>
                <a:lnTo>
                  <a:pt x="267566" y="660083"/>
                </a:lnTo>
                <a:lnTo>
                  <a:pt x="224235" y="640388"/>
                </a:lnTo>
                <a:lnTo>
                  <a:pt x="184146" y="619303"/>
                </a:lnTo>
                <a:lnTo>
                  <a:pt x="147486" y="596914"/>
                </a:lnTo>
                <a:lnTo>
                  <a:pt x="114441" y="573306"/>
                </a:lnTo>
                <a:lnTo>
                  <a:pt x="85197" y="548562"/>
                </a:lnTo>
                <a:lnTo>
                  <a:pt x="38859" y="496007"/>
                </a:lnTo>
                <a:lnTo>
                  <a:pt x="9963" y="439927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95625" y="4889372"/>
            <a:ext cx="882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blocked  (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91355" y="3096755"/>
            <a:ext cx="1766316" cy="851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5967" y="3276587"/>
            <a:ext cx="1114031" cy="560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3124200"/>
            <a:ext cx="16764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3124200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0" y="381000"/>
                </a:moveTo>
                <a:lnTo>
                  <a:pt x="9963" y="322072"/>
                </a:lnTo>
                <a:lnTo>
                  <a:pt x="38859" y="265992"/>
                </a:lnTo>
                <a:lnTo>
                  <a:pt x="85197" y="213437"/>
                </a:lnTo>
                <a:lnTo>
                  <a:pt x="114441" y="188693"/>
                </a:lnTo>
                <a:lnTo>
                  <a:pt x="147486" y="165085"/>
                </a:lnTo>
                <a:lnTo>
                  <a:pt x="184146" y="142696"/>
                </a:lnTo>
                <a:lnTo>
                  <a:pt x="224235" y="121611"/>
                </a:lnTo>
                <a:lnTo>
                  <a:pt x="267566" y="101916"/>
                </a:lnTo>
                <a:lnTo>
                  <a:pt x="313952" y="83695"/>
                </a:lnTo>
                <a:lnTo>
                  <a:pt x="363209" y="67032"/>
                </a:lnTo>
                <a:lnTo>
                  <a:pt x="415148" y="52013"/>
                </a:lnTo>
                <a:lnTo>
                  <a:pt x="469585" y="38722"/>
                </a:lnTo>
                <a:lnTo>
                  <a:pt x="526332" y="27243"/>
                </a:lnTo>
                <a:lnTo>
                  <a:pt x="585202" y="17661"/>
                </a:lnTo>
                <a:lnTo>
                  <a:pt x="646011" y="10061"/>
                </a:lnTo>
                <a:lnTo>
                  <a:pt x="708571" y="4528"/>
                </a:lnTo>
                <a:lnTo>
                  <a:pt x="772696" y="1146"/>
                </a:lnTo>
                <a:lnTo>
                  <a:pt x="838200" y="0"/>
                </a:lnTo>
                <a:lnTo>
                  <a:pt x="903703" y="1146"/>
                </a:lnTo>
                <a:lnTo>
                  <a:pt x="967828" y="4528"/>
                </a:lnTo>
                <a:lnTo>
                  <a:pt x="1030388" y="10061"/>
                </a:lnTo>
                <a:lnTo>
                  <a:pt x="1091197" y="17661"/>
                </a:lnTo>
                <a:lnTo>
                  <a:pt x="1150067" y="27243"/>
                </a:lnTo>
                <a:lnTo>
                  <a:pt x="1206814" y="38722"/>
                </a:lnTo>
                <a:lnTo>
                  <a:pt x="1261251" y="52013"/>
                </a:lnTo>
                <a:lnTo>
                  <a:pt x="1313190" y="67032"/>
                </a:lnTo>
                <a:lnTo>
                  <a:pt x="1362447" y="83695"/>
                </a:lnTo>
                <a:lnTo>
                  <a:pt x="1408833" y="101916"/>
                </a:lnTo>
                <a:lnTo>
                  <a:pt x="1452164" y="121611"/>
                </a:lnTo>
                <a:lnTo>
                  <a:pt x="1492253" y="142696"/>
                </a:lnTo>
                <a:lnTo>
                  <a:pt x="1528913" y="165085"/>
                </a:lnTo>
                <a:lnTo>
                  <a:pt x="1561958" y="188693"/>
                </a:lnTo>
                <a:lnTo>
                  <a:pt x="1591202" y="213437"/>
                </a:lnTo>
                <a:lnTo>
                  <a:pt x="1637540" y="265992"/>
                </a:lnTo>
                <a:lnTo>
                  <a:pt x="1666436" y="322072"/>
                </a:lnTo>
                <a:lnTo>
                  <a:pt x="1676400" y="381000"/>
                </a:lnTo>
                <a:lnTo>
                  <a:pt x="1673878" y="410777"/>
                </a:lnTo>
                <a:lnTo>
                  <a:pt x="1654262" y="468365"/>
                </a:lnTo>
                <a:lnTo>
                  <a:pt x="1616458" y="522767"/>
                </a:lnTo>
                <a:lnTo>
                  <a:pt x="1561958" y="573306"/>
                </a:lnTo>
                <a:lnTo>
                  <a:pt x="1528913" y="596914"/>
                </a:lnTo>
                <a:lnTo>
                  <a:pt x="1492253" y="619303"/>
                </a:lnTo>
                <a:lnTo>
                  <a:pt x="1452164" y="640388"/>
                </a:lnTo>
                <a:lnTo>
                  <a:pt x="1408833" y="660083"/>
                </a:lnTo>
                <a:lnTo>
                  <a:pt x="1362447" y="678304"/>
                </a:lnTo>
                <a:lnTo>
                  <a:pt x="1313190" y="694967"/>
                </a:lnTo>
                <a:lnTo>
                  <a:pt x="1261251" y="709986"/>
                </a:lnTo>
                <a:lnTo>
                  <a:pt x="1206814" y="723277"/>
                </a:lnTo>
                <a:lnTo>
                  <a:pt x="1150067" y="734756"/>
                </a:lnTo>
                <a:lnTo>
                  <a:pt x="1091197" y="744338"/>
                </a:lnTo>
                <a:lnTo>
                  <a:pt x="1030388" y="751938"/>
                </a:lnTo>
                <a:lnTo>
                  <a:pt x="967828" y="757471"/>
                </a:lnTo>
                <a:lnTo>
                  <a:pt x="903703" y="760853"/>
                </a:lnTo>
                <a:lnTo>
                  <a:pt x="838200" y="762000"/>
                </a:lnTo>
                <a:lnTo>
                  <a:pt x="772696" y="760853"/>
                </a:lnTo>
                <a:lnTo>
                  <a:pt x="708571" y="757471"/>
                </a:lnTo>
                <a:lnTo>
                  <a:pt x="646011" y="751938"/>
                </a:lnTo>
                <a:lnTo>
                  <a:pt x="585202" y="744338"/>
                </a:lnTo>
                <a:lnTo>
                  <a:pt x="526332" y="734756"/>
                </a:lnTo>
                <a:lnTo>
                  <a:pt x="469585" y="723277"/>
                </a:lnTo>
                <a:lnTo>
                  <a:pt x="415148" y="709986"/>
                </a:lnTo>
                <a:lnTo>
                  <a:pt x="363209" y="694967"/>
                </a:lnTo>
                <a:lnTo>
                  <a:pt x="313952" y="678304"/>
                </a:lnTo>
                <a:lnTo>
                  <a:pt x="267566" y="660083"/>
                </a:lnTo>
                <a:lnTo>
                  <a:pt x="224235" y="640388"/>
                </a:lnTo>
                <a:lnTo>
                  <a:pt x="184146" y="619303"/>
                </a:lnTo>
                <a:lnTo>
                  <a:pt x="147486" y="596914"/>
                </a:lnTo>
                <a:lnTo>
                  <a:pt x="114441" y="573306"/>
                </a:lnTo>
                <a:lnTo>
                  <a:pt x="85197" y="548562"/>
                </a:lnTo>
                <a:lnTo>
                  <a:pt x="38859" y="496007"/>
                </a:lnTo>
                <a:lnTo>
                  <a:pt x="9963" y="439927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84370" y="334987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Arial"/>
                <a:cs typeface="Arial"/>
              </a:rPr>
              <a:t>ru</a:t>
            </a:r>
            <a:r>
              <a:rPr sz="1800" b="1" spc="-110" dirty="0">
                <a:latin typeface="Arial"/>
                <a:cs typeface="Arial"/>
              </a:rPr>
              <a:t>n</a:t>
            </a:r>
            <a:r>
              <a:rPr sz="1800" b="1" spc="-100" dirty="0">
                <a:latin typeface="Arial"/>
                <a:cs typeface="Arial"/>
              </a:rPr>
              <a:t>n</a:t>
            </a:r>
            <a:r>
              <a:rPr sz="1800" b="1" spc="-114" dirty="0">
                <a:latin typeface="Arial"/>
                <a:cs typeface="Arial"/>
              </a:rPr>
              <a:t>i</a:t>
            </a:r>
            <a:r>
              <a:rPr sz="1800" b="1" spc="-10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6360" y="3096755"/>
            <a:ext cx="1766315" cy="851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18488" y="3139427"/>
            <a:ext cx="1240536" cy="8351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3603" y="3124200"/>
            <a:ext cx="16764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3124200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0" y="381000"/>
                </a:moveTo>
                <a:lnTo>
                  <a:pt x="9963" y="322072"/>
                </a:lnTo>
                <a:lnTo>
                  <a:pt x="38859" y="265992"/>
                </a:lnTo>
                <a:lnTo>
                  <a:pt x="85197" y="213437"/>
                </a:lnTo>
                <a:lnTo>
                  <a:pt x="114441" y="188693"/>
                </a:lnTo>
                <a:lnTo>
                  <a:pt x="147486" y="165085"/>
                </a:lnTo>
                <a:lnTo>
                  <a:pt x="184146" y="142696"/>
                </a:lnTo>
                <a:lnTo>
                  <a:pt x="224235" y="121611"/>
                </a:lnTo>
                <a:lnTo>
                  <a:pt x="267566" y="101916"/>
                </a:lnTo>
                <a:lnTo>
                  <a:pt x="313952" y="83695"/>
                </a:lnTo>
                <a:lnTo>
                  <a:pt x="363209" y="67032"/>
                </a:lnTo>
                <a:lnTo>
                  <a:pt x="415148" y="52013"/>
                </a:lnTo>
                <a:lnTo>
                  <a:pt x="469585" y="38722"/>
                </a:lnTo>
                <a:lnTo>
                  <a:pt x="526332" y="27243"/>
                </a:lnTo>
                <a:lnTo>
                  <a:pt x="585202" y="17661"/>
                </a:lnTo>
                <a:lnTo>
                  <a:pt x="646011" y="10061"/>
                </a:lnTo>
                <a:lnTo>
                  <a:pt x="708571" y="4528"/>
                </a:lnTo>
                <a:lnTo>
                  <a:pt x="772696" y="1146"/>
                </a:lnTo>
                <a:lnTo>
                  <a:pt x="838200" y="0"/>
                </a:lnTo>
                <a:lnTo>
                  <a:pt x="903703" y="1146"/>
                </a:lnTo>
                <a:lnTo>
                  <a:pt x="967828" y="4528"/>
                </a:lnTo>
                <a:lnTo>
                  <a:pt x="1030388" y="10061"/>
                </a:lnTo>
                <a:lnTo>
                  <a:pt x="1091197" y="17661"/>
                </a:lnTo>
                <a:lnTo>
                  <a:pt x="1150067" y="27243"/>
                </a:lnTo>
                <a:lnTo>
                  <a:pt x="1206814" y="38722"/>
                </a:lnTo>
                <a:lnTo>
                  <a:pt x="1261251" y="52013"/>
                </a:lnTo>
                <a:lnTo>
                  <a:pt x="1313190" y="67032"/>
                </a:lnTo>
                <a:lnTo>
                  <a:pt x="1362447" y="83695"/>
                </a:lnTo>
                <a:lnTo>
                  <a:pt x="1408833" y="101916"/>
                </a:lnTo>
                <a:lnTo>
                  <a:pt x="1452164" y="121611"/>
                </a:lnTo>
                <a:lnTo>
                  <a:pt x="1492253" y="142696"/>
                </a:lnTo>
                <a:lnTo>
                  <a:pt x="1528913" y="165085"/>
                </a:lnTo>
                <a:lnTo>
                  <a:pt x="1561958" y="188693"/>
                </a:lnTo>
                <a:lnTo>
                  <a:pt x="1591202" y="213437"/>
                </a:lnTo>
                <a:lnTo>
                  <a:pt x="1637540" y="265992"/>
                </a:lnTo>
                <a:lnTo>
                  <a:pt x="1666436" y="322072"/>
                </a:lnTo>
                <a:lnTo>
                  <a:pt x="1676400" y="381000"/>
                </a:lnTo>
                <a:lnTo>
                  <a:pt x="1673878" y="410777"/>
                </a:lnTo>
                <a:lnTo>
                  <a:pt x="1654262" y="468365"/>
                </a:lnTo>
                <a:lnTo>
                  <a:pt x="1616458" y="522767"/>
                </a:lnTo>
                <a:lnTo>
                  <a:pt x="1561958" y="573306"/>
                </a:lnTo>
                <a:lnTo>
                  <a:pt x="1528913" y="596914"/>
                </a:lnTo>
                <a:lnTo>
                  <a:pt x="1492253" y="619303"/>
                </a:lnTo>
                <a:lnTo>
                  <a:pt x="1452164" y="640388"/>
                </a:lnTo>
                <a:lnTo>
                  <a:pt x="1408833" y="660083"/>
                </a:lnTo>
                <a:lnTo>
                  <a:pt x="1362447" y="678304"/>
                </a:lnTo>
                <a:lnTo>
                  <a:pt x="1313190" y="694967"/>
                </a:lnTo>
                <a:lnTo>
                  <a:pt x="1261251" y="709986"/>
                </a:lnTo>
                <a:lnTo>
                  <a:pt x="1206814" y="723277"/>
                </a:lnTo>
                <a:lnTo>
                  <a:pt x="1150067" y="734756"/>
                </a:lnTo>
                <a:lnTo>
                  <a:pt x="1091197" y="744338"/>
                </a:lnTo>
                <a:lnTo>
                  <a:pt x="1030388" y="751938"/>
                </a:lnTo>
                <a:lnTo>
                  <a:pt x="967828" y="757471"/>
                </a:lnTo>
                <a:lnTo>
                  <a:pt x="903703" y="760853"/>
                </a:lnTo>
                <a:lnTo>
                  <a:pt x="838200" y="762000"/>
                </a:lnTo>
                <a:lnTo>
                  <a:pt x="772696" y="760853"/>
                </a:lnTo>
                <a:lnTo>
                  <a:pt x="708571" y="757471"/>
                </a:lnTo>
                <a:lnTo>
                  <a:pt x="646011" y="751938"/>
                </a:lnTo>
                <a:lnTo>
                  <a:pt x="585202" y="744338"/>
                </a:lnTo>
                <a:lnTo>
                  <a:pt x="526332" y="734756"/>
                </a:lnTo>
                <a:lnTo>
                  <a:pt x="469585" y="723277"/>
                </a:lnTo>
                <a:lnTo>
                  <a:pt x="415148" y="709986"/>
                </a:lnTo>
                <a:lnTo>
                  <a:pt x="363209" y="694967"/>
                </a:lnTo>
                <a:lnTo>
                  <a:pt x="313952" y="678304"/>
                </a:lnTo>
                <a:lnTo>
                  <a:pt x="267566" y="660083"/>
                </a:lnTo>
                <a:lnTo>
                  <a:pt x="224235" y="640388"/>
                </a:lnTo>
                <a:lnTo>
                  <a:pt x="184146" y="619303"/>
                </a:lnTo>
                <a:lnTo>
                  <a:pt x="147486" y="596914"/>
                </a:lnTo>
                <a:lnTo>
                  <a:pt x="114441" y="573306"/>
                </a:lnTo>
                <a:lnTo>
                  <a:pt x="85197" y="548562"/>
                </a:lnTo>
                <a:lnTo>
                  <a:pt x="38859" y="496007"/>
                </a:lnTo>
                <a:lnTo>
                  <a:pt x="9963" y="439927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86254" y="3212719"/>
            <a:ext cx="911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(ready)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7355" y="3630155"/>
            <a:ext cx="1766316" cy="851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5768" y="3809987"/>
            <a:ext cx="1266444" cy="560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24600" y="3657600"/>
            <a:ext cx="16764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24600" y="3657600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0" y="381000"/>
                </a:moveTo>
                <a:lnTo>
                  <a:pt x="9963" y="322072"/>
                </a:lnTo>
                <a:lnTo>
                  <a:pt x="38859" y="265992"/>
                </a:lnTo>
                <a:lnTo>
                  <a:pt x="85197" y="213437"/>
                </a:lnTo>
                <a:lnTo>
                  <a:pt x="114441" y="188693"/>
                </a:lnTo>
                <a:lnTo>
                  <a:pt x="147486" y="165085"/>
                </a:lnTo>
                <a:lnTo>
                  <a:pt x="184146" y="142696"/>
                </a:lnTo>
                <a:lnTo>
                  <a:pt x="224235" y="121611"/>
                </a:lnTo>
                <a:lnTo>
                  <a:pt x="267566" y="101916"/>
                </a:lnTo>
                <a:lnTo>
                  <a:pt x="313952" y="83695"/>
                </a:lnTo>
                <a:lnTo>
                  <a:pt x="363209" y="67032"/>
                </a:lnTo>
                <a:lnTo>
                  <a:pt x="415148" y="52013"/>
                </a:lnTo>
                <a:lnTo>
                  <a:pt x="469585" y="38722"/>
                </a:lnTo>
                <a:lnTo>
                  <a:pt x="526332" y="27243"/>
                </a:lnTo>
                <a:lnTo>
                  <a:pt x="585202" y="17661"/>
                </a:lnTo>
                <a:lnTo>
                  <a:pt x="646011" y="10061"/>
                </a:lnTo>
                <a:lnTo>
                  <a:pt x="708571" y="4528"/>
                </a:lnTo>
                <a:lnTo>
                  <a:pt x="772696" y="1146"/>
                </a:lnTo>
                <a:lnTo>
                  <a:pt x="838200" y="0"/>
                </a:lnTo>
                <a:lnTo>
                  <a:pt x="903703" y="1146"/>
                </a:lnTo>
                <a:lnTo>
                  <a:pt x="967828" y="4528"/>
                </a:lnTo>
                <a:lnTo>
                  <a:pt x="1030388" y="10061"/>
                </a:lnTo>
                <a:lnTo>
                  <a:pt x="1091197" y="17661"/>
                </a:lnTo>
                <a:lnTo>
                  <a:pt x="1150067" y="27243"/>
                </a:lnTo>
                <a:lnTo>
                  <a:pt x="1206814" y="38722"/>
                </a:lnTo>
                <a:lnTo>
                  <a:pt x="1261251" y="52013"/>
                </a:lnTo>
                <a:lnTo>
                  <a:pt x="1313190" y="67032"/>
                </a:lnTo>
                <a:lnTo>
                  <a:pt x="1362447" y="83695"/>
                </a:lnTo>
                <a:lnTo>
                  <a:pt x="1408833" y="101916"/>
                </a:lnTo>
                <a:lnTo>
                  <a:pt x="1452164" y="121611"/>
                </a:lnTo>
                <a:lnTo>
                  <a:pt x="1492253" y="142696"/>
                </a:lnTo>
                <a:lnTo>
                  <a:pt x="1528913" y="165085"/>
                </a:lnTo>
                <a:lnTo>
                  <a:pt x="1561958" y="188693"/>
                </a:lnTo>
                <a:lnTo>
                  <a:pt x="1591202" y="213437"/>
                </a:lnTo>
                <a:lnTo>
                  <a:pt x="1637540" y="265992"/>
                </a:lnTo>
                <a:lnTo>
                  <a:pt x="1666436" y="322072"/>
                </a:lnTo>
                <a:lnTo>
                  <a:pt x="1676400" y="381000"/>
                </a:lnTo>
                <a:lnTo>
                  <a:pt x="1673878" y="410777"/>
                </a:lnTo>
                <a:lnTo>
                  <a:pt x="1654262" y="468365"/>
                </a:lnTo>
                <a:lnTo>
                  <a:pt x="1616458" y="522767"/>
                </a:lnTo>
                <a:lnTo>
                  <a:pt x="1561958" y="573306"/>
                </a:lnTo>
                <a:lnTo>
                  <a:pt x="1528913" y="596914"/>
                </a:lnTo>
                <a:lnTo>
                  <a:pt x="1492253" y="619303"/>
                </a:lnTo>
                <a:lnTo>
                  <a:pt x="1452164" y="640388"/>
                </a:lnTo>
                <a:lnTo>
                  <a:pt x="1408833" y="660083"/>
                </a:lnTo>
                <a:lnTo>
                  <a:pt x="1362447" y="678304"/>
                </a:lnTo>
                <a:lnTo>
                  <a:pt x="1313190" y="694967"/>
                </a:lnTo>
                <a:lnTo>
                  <a:pt x="1261251" y="709986"/>
                </a:lnTo>
                <a:lnTo>
                  <a:pt x="1206814" y="723277"/>
                </a:lnTo>
                <a:lnTo>
                  <a:pt x="1150067" y="734756"/>
                </a:lnTo>
                <a:lnTo>
                  <a:pt x="1091197" y="744338"/>
                </a:lnTo>
                <a:lnTo>
                  <a:pt x="1030388" y="751938"/>
                </a:lnTo>
                <a:lnTo>
                  <a:pt x="967828" y="757471"/>
                </a:lnTo>
                <a:lnTo>
                  <a:pt x="903703" y="760853"/>
                </a:lnTo>
                <a:lnTo>
                  <a:pt x="838200" y="762000"/>
                </a:lnTo>
                <a:lnTo>
                  <a:pt x="772696" y="760853"/>
                </a:lnTo>
                <a:lnTo>
                  <a:pt x="708571" y="757471"/>
                </a:lnTo>
                <a:lnTo>
                  <a:pt x="646011" y="751938"/>
                </a:lnTo>
                <a:lnTo>
                  <a:pt x="585202" y="744338"/>
                </a:lnTo>
                <a:lnTo>
                  <a:pt x="526332" y="734756"/>
                </a:lnTo>
                <a:lnTo>
                  <a:pt x="469585" y="723277"/>
                </a:lnTo>
                <a:lnTo>
                  <a:pt x="415148" y="709986"/>
                </a:lnTo>
                <a:lnTo>
                  <a:pt x="363209" y="694967"/>
                </a:lnTo>
                <a:lnTo>
                  <a:pt x="313952" y="678304"/>
                </a:lnTo>
                <a:lnTo>
                  <a:pt x="267566" y="660083"/>
                </a:lnTo>
                <a:lnTo>
                  <a:pt x="224235" y="640388"/>
                </a:lnTo>
                <a:lnTo>
                  <a:pt x="184146" y="619303"/>
                </a:lnTo>
                <a:lnTo>
                  <a:pt x="147486" y="596914"/>
                </a:lnTo>
                <a:lnTo>
                  <a:pt x="114441" y="573306"/>
                </a:lnTo>
                <a:lnTo>
                  <a:pt x="85197" y="548562"/>
                </a:lnTo>
                <a:lnTo>
                  <a:pt x="38859" y="496007"/>
                </a:lnTo>
                <a:lnTo>
                  <a:pt x="9963" y="439927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94423" y="3883532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undead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16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3612" y="3152648"/>
            <a:ext cx="2612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Kernel</a:t>
            </a:r>
            <a:r>
              <a:rPr spc="-50" dirty="0"/>
              <a:t> </a:t>
            </a:r>
            <a:r>
              <a:rPr spc="-5" dirty="0"/>
              <a:t>Threads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17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760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do threads fit</a:t>
            </a:r>
            <a:r>
              <a:rPr dirty="0"/>
              <a:t> </a:t>
            </a:r>
            <a:r>
              <a:rPr spc="-5" dirty="0"/>
              <a:t>in?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18</a:t>
            </a:fld>
            <a:endParaRPr sz="1050"/>
          </a:p>
        </p:txBody>
      </p:sp>
      <p:sp>
        <p:nvSpPr>
          <p:cNvPr id="6" name="object 6"/>
          <p:cNvSpPr txBox="1"/>
          <p:nvPr/>
        </p:nvSpPr>
        <p:spPr>
          <a:xfrm>
            <a:off x="451510" y="1329308"/>
            <a:ext cx="8221345" cy="3388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0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depends…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35" dirty="0">
                <a:latin typeface="Arial"/>
                <a:cs typeface="Arial"/>
              </a:rPr>
              <a:t>Types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1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Kernel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One-to-one user-space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10" dirty="0">
                <a:latin typeface="Arial"/>
                <a:cs typeface="Arial"/>
              </a:rPr>
              <a:t>Many-to-one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10" dirty="0">
                <a:latin typeface="Arial"/>
                <a:cs typeface="Arial"/>
              </a:rPr>
              <a:t>Many-to-many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Do NOT confuse this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hardware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threads/SMT/Hyperthreading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these, the CPU </a:t>
            </a:r>
            <a:r>
              <a:rPr sz="1800" spc="-10" dirty="0">
                <a:latin typeface="Arial"/>
                <a:cs typeface="Arial"/>
              </a:rPr>
              <a:t>offers </a:t>
            </a:r>
            <a:r>
              <a:rPr sz="1800" spc="-5" dirty="0">
                <a:latin typeface="Arial"/>
                <a:cs typeface="Arial"/>
              </a:rPr>
              <a:t>more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resources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2515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Kernel</a:t>
            </a:r>
            <a:r>
              <a:rPr spc="-40" dirty="0"/>
              <a:t> </a:t>
            </a:r>
            <a:r>
              <a:rPr spc="-5" dirty="0"/>
              <a:t>threads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19</a:t>
            </a:fld>
            <a:endParaRPr sz="1050"/>
          </a:p>
        </p:txBody>
      </p:sp>
      <p:sp>
        <p:nvSpPr>
          <p:cNvPr id="6" name="object 6"/>
          <p:cNvSpPr txBox="1"/>
          <p:nvPr/>
        </p:nvSpPr>
        <p:spPr>
          <a:xfrm>
            <a:off x="451510" y="1329308"/>
            <a:ext cx="604266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0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Kernels can (and some do) </a:t>
            </a:r>
            <a:r>
              <a:rPr sz="2000" b="1" spc="-5" dirty="0">
                <a:latin typeface="Arial"/>
                <a:cs typeface="Arial"/>
              </a:rPr>
              <a:t>implement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Multiple execution contexts inside the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1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Much as in 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10" dirty="0">
                <a:latin typeface="Arial"/>
                <a:cs typeface="Arial"/>
              </a:rPr>
              <a:t>Says </a:t>
            </a:r>
            <a:r>
              <a:rPr sz="2000" b="1" dirty="0">
                <a:latin typeface="Arial"/>
                <a:cs typeface="Arial"/>
              </a:rPr>
              <a:t>nothing about user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10" dirty="0">
                <a:latin typeface="Arial"/>
                <a:cs typeface="Arial"/>
              </a:rPr>
              <a:t>Context switch </a:t>
            </a:r>
            <a:r>
              <a:rPr sz="1800" spc="-5" dirty="0">
                <a:latin typeface="Arial"/>
                <a:cs typeface="Arial"/>
              </a:rPr>
              <a:t>still required </a:t>
            </a:r>
            <a:r>
              <a:rPr sz="1800" dirty="0">
                <a:latin typeface="Arial"/>
                <a:cs typeface="Arial"/>
              </a:rPr>
              <a:t>to/from </a:t>
            </a: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First, </a:t>
            </a: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dirty="0">
                <a:latin typeface="Arial"/>
                <a:cs typeface="Arial"/>
              </a:rPr>
              <a:t>many </a:t>
            </a:r>
            <a:r>
              <a:rPr sz="2000" b="1" i="1" dirty="0">
                <a:latin typeface="Arial"/>
                <a:cs typeface="Arial"/>
              </a:rPr>
              <a:t>stacks </a:t>
            </a:r>
            <a:r>
              <a:rPr sz="2000" b="1" dirty="0">
                <a:latin typeface="Arial"/>
                <a:cs typeface="Arial"/>
              </a:rPr>
              <a:t>are there in the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kernel?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257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Course</a:t>
            </a:r>
            <a:r>
              <a:rPr spc="-25" dirty="0"/>
              <a:t> </a:t>
            </a: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49181" y="6616906"/>
            <a:ext cx="12573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5"/>
                </a:spcBef>
              </a:pPr>
              <a:t>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1304544"/>
            <a:ext cx="4052316" cy="4401205"/>
          </a:xfrm>
          <a:prstGeom prst="rect">
            <a:avLst/>
          </a:prstGeom>
          <a:solidFill>
            <a:srgbClr val="B8CE9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0</a:t>
            </a:r>
            <a:r>
              <a:rPr lang="en-US" spc="-5" dirty="0">
                <a:latin typeface="Arial"/>
                <a:cs typeface="Arial"/>
              </a:rPr>
              <a:t>2</a:t>
            </a:r>
            <a:r>
              <a:rPr sz="1800" spc="-5" dirty="0" smtClean="0">
                <a:latin typeface="Arial"/>
                <a:cs typeface="Arial"/>
              </a:rPr>
              <a:t>.0</a:t>
            </a:r>
            <a:r>
              <a:rPr lang="en-US" sz="1800" spc="-5" dirty="0" smtClean="0">
                <a:latin typeface="Arial"/>
                <a:cs typeface="Arial"/>
              </a:rPr>
              <a:t>8</a:t>
            </a:r>
            <a:r>
              <a:rPr sz="1800" spc="-5" dirty="0" smtClean="0">
                <a:latin typeface="Arial"/>
                <a:cs typeface="Arial"/>
              </a:rPr>
              <a:t>.: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5" dirty="0">
                <a:latin typeface="Arial"/>
                <a:cs typeface="Arial"/>
              </a:rPr>
              <a:t> Introduction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09</a:t>
            </a:r>
            <a:r>
              <a:rPr sz="1800" spc="-5" dirty="0" smtClean="0">
                <a:latin typeface="Arial"/>
                <a:cs typeface="Arial"/>
              </a:rPr>
              <a:t>.0</a:t>
            </a:r>
            <a:r>
              <a:rPr lang="en-US" sz="1800" spc="-5" dirty="0" smtClean="0">
                <a:latin typeface="Arial"/>
                <a:cs typeface="Arial"/>
              </a:rPr>
              <a:t>8</a:t>
            </a:r>
            <a:r>
              <a:rPr sz="1800" spc="-5" dirty="0" smtClean="0">
                <a:latin typeface="Arial"/>
                <a:cs typeface="Arial"/>
              </a:rPr>
              <a:t>.: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OS Structure and System calls</a:t>
            </a:r>
          </a:p>
          <a:p>
            <a:pPr marL="91440">
              <a:lnSpc>
                <a:spcPct val="100000"/>
              </a:lnSpc>
            </a:pP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16.08.: </a:t>
            </a:r>
            <a:r>
              <a:rPr sz="1800" spc="-5" dirty="0" smtClean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23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.0</a:t>
            </a: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8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.:</a:t>
            </a:r>
            <a:r>
              <a:rPr sz="18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Scheduling</a:t>
            </a:r>
            <a:endParaRPr lang="en-US" sz="1800" spc="-5" dirty="0" smtClean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lang="en-US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30.08.: Threads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06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.0</a:t>
            </a:r>
            <a:r>
              <a:rPr lang="en-US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9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.:</a:t>
            </a:r>
            <a:r>
              <a:rPr sz="1800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Synchronization</a:t>
            </a:r>
            <a:endParaRPr lang="en-US" sz="1800" spc="-5" dirty="0" smtClean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/>
            <a:r>
              <a:rPr lang="en-US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13.09</a:t>
            </a:r>
            <a:r>
              <a:rPr lang="en-US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.: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Deadlocks</a:t>
            </a:r>
          </a:p>
          <a:p>
            <a:pPr marL="91440" algn="ctr"/>
            <a:r>
              <a:rPr lang="en-US" sz="1800" b="1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C1 Review Test</a:t>
            </a:r>
            <a:endParaRPr sz="1800" b="1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lang="en-US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27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.0</a:t>
            </a: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9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.: </a:t>
            </a:r>
            <a:r>
              <a:rPr sz="18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Memory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Management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lang="en-US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04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10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.: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Demand</a:t>
            </a:r>
            <a:r>
              <a:rPr sz="1800" spc="-7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Paging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 marR="133985">
              <a:lnSpc>
                <a:spcPct val="100000"/>
              </a:lnSpc>
            </a:pPr>
            <a:r>
              <a:rPr lang="en-US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11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10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.: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File System Abstractions  </a:t>
            </a:r>
            <a:endParaRPr lang="en-US" sz="1800" spc="-5" dirty="0" smtClean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 marR="133985">
              <a:lnSpc>
                <a:spcPct val="100000"/>
              </a:lnSpc>
            </a:pP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01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11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.: </a:t>
            </a:r>
            <a:r>
              <a:rPr sz="1800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File System Implementations  </a:t>
            </a:r>
            <a:endParaRPr lang="en-US" sz="1800" spc="-5" dirty="0" smtClean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 marR="133985">
              <a:lnSpc>
                <a:spcPct val="100000"/>
              </a:lnSpc>
            </a:pPr>
            <a:r>
              <a:rPr lang="en-US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08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11</a:t>
            </a:r>
            <a:r>
              <a:rPr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.: </a:t>
            </a:r>
            <a:r>
              <a:rPr lang="en-US" sz="1800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Disk Management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pPr marL="91440" marR="133985" algn="ctr"/>
            <a:r>
              <a:rPr lang="en-US" b="1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C2 </a:t>
            </a:r>
            <a:r>
              <a:rPr lang="en-US" b="1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Review </a:t>
            </a:r>
            <a:r>
              <a:rPr lang="en-US" b="1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91440" marR="133985" algn="ctr"/>
            <a:r>
              <a:rPr lang="en-US" b="1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C3 Review Test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147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30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6" name="object 6"/>
          <p:cNvSpPr/>
          <p:nvPr/>
        </p:nvSpPr>
        <p:spPr>
          <a:xfrm>
            <a:off x="1697482" y="2192020"/>
            <a:ext cx="2071370" cy="507365"/>
          </a:xfrm>
          <a:custGeom>
            <a:avLst/>
            <a:gdLst/>
            <a:ahLst/>
            <a:cxnLst/>
            <a:rect l="l" t="t" r="r" b="b"/>
            <a:pathLst>
              <a:path w="2071370" h="507364">
                <a:moveTo>
                  <a:pt x="1955259" y="469601"/>
                </a:moveTo>
                <a:lnTo>
                  <a:pt x="1947037" y="506856"/>
                </a:lnTo>
                <a:lnTo>
                  <a:pt x="2070989" y="475741"/>
                </a:lnTo>
                <a:lnTo>
                  <a:pt x="2068482" y="473709"/>
                </a:lnTo>
                <a:lnTo>
                  <a:pt x="1973833" y="473709"/>
                </a:lnTo>
                <a:lnTo>
                  <a:pt x="1955259" y="469601"/>
                </a:lnTo>
                <a:close/>
              </a:path>
              <a:path w="2071370" h="507364">
                <a:moveTo>
                  <a:pt x="1963447" y="432502"/>
                </a:moveTo>
                <a:lnTo>
                  <a:pt x="1955259" y="469601"/>
                </a:lnTo>
                <a:lnTo>
                  <a:pt x="1973833" y="473709"/>
                </a:lnTo>
                <a:lnTo>
                  <a:pt x="1982089" y="436625"/>
                </a:lnTo>
                <a:lnTo>
                  <a:pt x="1963447" y="432502"/>
                </a:lnTo>
                <a:close/>
              </a:path>
              <a:path w="2071370" h="507364">
                <a:moveTo>
                  <a:pt x="1971675" y="395224"/>
                </a:moveTo>
                <a:lnTo>
                  <a:pt x="1963447" y="432502"/>
                </a:lnTo>
                <a:lnTo>
                  <a:pt x="1982089" y="436625"/>
                </a:lnTo>
                <a:lnTo>
                  <a:pt x="1973833" y="473709"/>
                </a:lnTo>
                <a:lnTo>
                  <a:pt x="2068482" y="473709"/>
                </a:lnTo>
                <a:lnTo>
                  <a:pt x="1971675" y="395224"/>
                </a:lnTo>
                <a:close/>
              </a:path>
              <a:path w="2071370" h="507364">
                <a:moveTo>
                  <a:pt x="8128" y="0"/>
                </a:moveTo>
                <a:lnTo>
                  <a:pt x="0" y="37083"/>
                </a:lnTo>
                <a:lnTo>
                  <a:pt x="1955259" y="469601"/>
                </a:lnTo>
                <a:lnTo>
                  <a:pt x="1963447" y="432502"/>
                </a:lnTo>
                <a:lnTo>
                  <a:pt x="8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8870" y="2821685"/>
            <a:ext cx="114300" cy="609600"/>
          </a:xfrm>
          <a:custGeom>
            <a:avLst/>
            <a:gdLst/>
            <a:ahLst/>
            <a:cxnLst/>
            <a:rect l="l" t="t" r="r" b="b"/>
            <a:pathLst>
              <a:path w="114300" h="609600">
                <a:moveTo>
                  <a:pt x="0" y="495173"/>
                </a:moveTo>
                <a:lnTo>
                  <a:pt x="56895" y="609600"/>
                </a:lnTo>
                <a:lnTo>
                  <a:pt x="104785" y="514350"/>
                </a:lnTo>
                <a:lnTo>
                  <a:pt x="38100" y="514350"/>
                </a:lnTo>
                <a:lnTo>
                  <a:pt x="38151" y="495257"/>
                </a:lnTo>
                <a:lnTo>
                  <a:pt x="0" y="495173"/>
                </a:lnTo>
                <a:close/>
              </a:path>
              <a:path w="114300" h="609600">
                <a:moveTo>
                  <a:pt x="38151" y="495257"/>
                </a:moveTo>
                <a:lnTo>
                  <a:pt x="38100" y="514350"/>
                </a:lnTo>
                <a:lnTo>
                  <a:pt x="76200" y="514350"/>
                </a:lnTo>
                <a:lnTo>
                  <a:pt x="76251" y="495342"/>
                </a:lnTo>
                <a:lnTo>
                  <a:pt x="38151" y="495257"/>
                </a:lnTo>
                <a:close/>
              </a:path>
              <a:path w="114300" h="609600">
                <a:moveTo>
                  <a:pt x="76251" y="495342"/>
                </a:moveTo>
                <a:lnTo>
                  <a:pt x="76200" y="514350"/>
                </a:lnTo>
                <a:lnTo>
                  <a:pt x="104785" y="514350"/>
                </a:lnTo>
                <a:lnTo>
                  <a:pt x="114300" y="495426"/>
                </a:lnTo>
                <a:lnTo>
                  <a:pt x="76251" y="495342"/>
                </a:lnTo>
                <a:close/>
              </a:path>
              <a:path w="114300" h="609600">
                <a:moveTo>
                  <a:pt x="77596" y="0"/>
                </a:moveTo>
                <a:lnTo>
                  <a:pt x="39496" y="0"/>
                </a:lnTo>
                <a:lnTo>
                  <a:pt x="38151" y="495257"/>
                </a:lnTo>
                <a:lnTo>
                  <a:pt x="76251" y="495342"/>
                </a:lnTo>
                <a:lnTo>
                  <a:pt x="77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5601" y="3563111"/>
            <a:ext cx="1668145" cy="147320"/>
          </a:xfrm>
          <a:custGeom>
            <a:avLst/>
            <a:gdLst/>
            <a:ahLst/>
            <a:cxnLst/>
            <a:rect l="l" t="t" r="r" b="b"/>
            <a:pathLst>
              <a:path w="1668145" h="147320">
                <a:moveTo>
                  <a:pt x="1556130" y="32892"/>
                </a:moveTo>
                <a:lnTo>
                  <a:pt x="1554392" y="71006"/>
                </a:lnTo>
                <a:lnTo>
                  <a:pt x="1573529" y="71881"/>
                </a:lnTo>
                <a:lnTo>
                  <a:pt x="1571752" y="109981"/>
                </a:lnTo>
                <a:lnTo>
                  <a:pt x="1552615" y="109981"/>
                </a:lnTo>
                <a:lnTo>
                  <a:pt x="1550924" y="147065"/>
                </a:lnTo>
                <a:lnTo>
                  <a:pt x="1634544" y="109981"/>
                </a:lnTo>
                <a:lnTo>
                  <a:pt x="1571752" y="109981"/>
                </a:lnTo>
                <a:lnTo>
                  <a:pt x="1552655" y="109108"/>
                </a:lnTo>
                <a:lnTo>
                  <a:pt x="1636514" y="109108"/>
                </a:lnTo>
                <a:lnTo>
                  <a:pt x="1667764" y="95250"/>
                </a:lnTo>
                <a:lnTo>
                  <a:pt x="1556130" y="32892"/>
                </a:lnTo>
                <a:close/>
              </a:path>
              <a:path w="1668145" h="147320">
                <a:moveTo>
                  <a:pt x="1554392" y="71006"/>
                </a:moveTo>
                <a:lnTo>
                  <a:pt x="1552655" y="109108"/>
                </a:lnTo>
                <a:lnTo>
                  <a:pt x="1571752" y="109981"/>
                </a:lnTo>
                <a:lnTo>
                  <a:pt x="1573529" y="71881"/>
                </a:lnTo>
                <a:lnTo>
                  <a:pt x="1554392" y="71006"/>
                </a:lnTo>
                <a:close/>
              </a:path>
              <a:path w="1668145" h="147320">
                <a:moveTo>
                  <a:pt x="1777" y="0"/>
                </a:moveTo>
                <a:lnTo>
                  <a:pt x="0" y="38100"/>
                </a:lnTo>
                <a:lnTo>
                  <a:pt x="1552655" y="109108"/>
                </a:lnTo>
                <a:lnTo>
                  <a:pt x="1554392" y="71006"/>
                </a:lnTo>
                <a:lnTo>
                  <a:pt x="1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6490" y="4782311"/>
            <a:ext cx="1668145" cy="147320"/>
          </a:xfrm>
          <a:custGeom>
            <a:avLst/>
            <a:gdLst/>
            <a:ahLst/>
            <a:cxnLst/>
            <a:rect l="l" t="t" r="r" b="b"/>
            <a:pathLst>
              <a:path w="1668145" h="147320">
                <a:moveTo>
                  <a:pt x="111506" y="32893"/>
                </a:moveTo>
                <a:lnTo>
                  <a:pt x="0" y="95250"/>
                </a:lnTo>
                <a:lnTo>
                  <a:pt x="116839" y="147065"/>
                </a:lnTo>
                <a:lnTo>
                  <a:pt x="115107" y="109981"/>
                </a:lnTo>
                <a:lnTo>
                  <a:pt x="96012" y="109981"/>
                </a:lnTo>
                <a:lnTo>
                  <a:pt x="94234" y="71881"/>
                </a:lnTo>
                <a:lnTo>
                  <a:pt x="113286" y="71010"/>
                </a:lnTo>
                <a:lnTo>
                  <a:pt x="111506" y="32893"/>
                </a:lnTo>
                <a:close/>
              </a:path>
              <a:path w="1668145" h="147320">
                <a:moveTo>
                  <a:pt x="113286" y="71010"/>
                </a:moveTo>
                <a:lnTo>
                  <a:pt x="94234" y="71881"/>
                </a:lnTo>
                <a:lnTo>
                  <a:pt x="96012" y="109981"/>
                </a:lnTo>
                <a:lnTo>
                  <a:pt x="115066" y="109110"/>
                </a:lnTo>
                <a:lnTo>
                  <a:pt x="113286" y="71010"/>
                </a:lnTo>
                <a:close/>
              </a:path>
              <a:path w="1668145" h="147320">
                <a:moveTo>
                  <a:pt x="115066" y="109110"/>
                </a:moveTo>
                <a:lnTo>
                  <a:pt x="96012" y="109981"/>
                </a:lnTo>
                <a:lnTo>
                  <a:pt x="115107" y="109981"/>
                </a:lnTo>
                <a:lnTo>
                  <a:pt x="115066" y="109110"/>
                </a:lnTo>
                <a:close/>
              </a:path>
              <a:path w="1668145" h="147320">
                <a:moveTo>
                  <a:pt x="1665986" y="0"/>
                </a:moveTo>
                <a:lnTo>
                  <a:pt x="113286" y="71010"/>
                </a:lnTo>
                <a:lnTo>
                  <a:pt x="115066" y="109110"/>
                </a:lnTo>
                <a:lnTo>
                  <a:pt x="1667764" y="38100"/>
                </a:lnTo>
                <a:lnTo>
                  <a:pt x="1665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8996" y="5031359"/>
            <a:ext cx="114300" cy="457834"/>
          </a:xfrm>
          <a:custGeom>
            <a:avLst/>
            <a:gdLst/>
            <a:ahLst/>
            <a:cxnLst/>
            <a:rect l="l" t="t" r="r" b="b"/>
            <a:pathLst>
              <a:path w="114300" h="457835">
                <a:moveTo>
                  <a:pt x="0" y="342773"/>
                </a:moveTo>
                <a:lnTo>
                  <a:pt x="56768" y="457327"/>
                </a:lnTo>
                <a:lnTo>
                  <a:pt x="104754" y="362204"/>
                </a:lnTo>
                <a:lnTo>
                  <a:pt x="76200" y="362204"/>
                </a:lnTo>
                <a:lnTo>
                  <a:pt x="38100" y="361950"/>
                </a:lnTo>
                <a:lnTo>
                  <a:pt x="38166" y="342942"/>
                </a:lnTo>
                <a:lnTo>
                  <a:pt x="0" y="342773"/>
                </a:lnTo>
                <a:close/>
              </a:path>
              <a:path w="114300" h="457835">
                <a:moveTo>
                  <a:pt x="38166" y="342942"/>
                </a:moveTo>
                <a:lnTo>
                  <a:pt x="38100" y="361950"/>
                </a:lnTo>
                <a:lnTo>
                  <a:pt x="76200" y="362204"/>
                </a:lnTo>
                <a:lnTo>
                  <a:pt x="76266" y="343111"/>
                </a:lnTo>
                <a:lnTo>
                  <a:pt x="38166" y="342942"/>
                </a:lnTo>
                <a:close/>
              </a:path>
              <a:path w="114300" h="457835">
                <a:moveTo>
                  <a:pt x="76266" y="343111"/>
                </a:moveTo>
                <a:lnTo>
                  <a:pt x="76200" y="362204"/>
                </a:lnTo>
                <a:lnTo>
                  <a:pt x="104754" y="362204"/>
                </a:lnTo>
                <a:lnTo>
                  <a:pt x="114300" y="343281"/>
                </a:lnTo>
                <a:lnTo>
                  <a:pt x="76266" y="343111"/>
                </a:lnTo>
                <a:close/>
              </a:path>
              <a:path w="114300" h="457835">
                <a:moveTo>
                  <a:pt x="39369" y="0"/>
                </a:moveTo>
                <a:lnTo>
                  <a:pt x="38166" y="342942"/>
                </a:lnTo>
                <a:lnTo>
                  <a:pt x="76266" y="343111"/>
                </a:lnTo>
                <a:lnTo>
                  <a:pt x="77469" y="254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6345" y="5621121"/>
            <a:ext cx="1767205" cy="502284"/>
          </a:xfrm>
          <a:custGeom>
            <a:avLst/>
            <a:gdLst/>
            <a:ahLst/>
            <a:cxnLst/>
            <a:rect l="l" t="t" r="r" b="b"/>
            <a:pathLst>
              <a:path w="1767204" h="502285">
                <a:moveTo>
                  <a:pt x="96266" y="391617"/>
                </a:moveTo>
                <a:lnTo>
                  <a:pt x="0" y="475640"/>
                </a:lnTo>
                <a:lnTo>
                  <a:pt x="124968" y="502246"/>
                </a:lnTo>
                <a:lnTo>
                  <a:pt x="116641" y="470153"/>
                </a:lnTo>
                <a:lnTo>
                  <a:pt x="97028" y="470153"/>
                </a:lnTo>
                <a:lnTo>
                  <a:pt x="87376" y="433273"/>
                </a:lnTo>
                <a:lnTo>
                  <a:pt x="105831" y="428484"/>
                </a:lnTo>
                <a:lnTo>
                  <a:pt x="96266" y="391617"/>
                </a:lnTo>
                <a:close/>
              </a:path>
              <a:path w="1767204" h="502285">
                <a:moveTo>
                  <a:pt x="105831" y="428484"/>
                </a:moveTo>
                <a:lnTo>
                  <a:pt x="87376" y="433273"/>
                </a:lnTo>
                <a:lnTo>
                  <a:pt x="97028" y="470153"/>
                </a:lnTo>
                <a:lnTo>
                  <a:pt x="115404" y="465386"/>
                </a:lnTo>
                <a:lnTo>
                  <a:pt x="105831" y="428484"/>
                </a:lnTo>
                <a:close/>
              </a:path>
              <a:path w="1767204" h="502285">
                <a:moveTo>
                  <a:pt x="115404" y="465386"/>
                </a:moveTo>
                <a:lnTo>
                  <a:pt x="97028" y="470153"/>
                </a:lnTo>
                <a:lnTo>
                  <a:pt x="116641" y="470153"/>
                </a:lnTo>
                <a:lnTo>
                  <a:pt x="115404" y="465386"/>
                </a:lnTo>
                <a:close/>
              </a:path>
              <a:path w="1767204" h="502285">
                <a:moveTo>
                  <a:pt x="1757299" y="0"/>
                </a:moveTo>
                <a:lnTo>
                  <a:pt x="105831" y="428484"/>
                </a:lnTo>
                <a:lnTo>
                  <a:pt x="115404" y="465386"/>
                </a:lnTo>
                <a:lnTo>
                  <a:pt x="1766951" y="36880"/>
                </a:lnTo>
                <a:lnTo>
                  <a:pt x="1757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38473" y="2999358"/>
            <a:ext cx="1398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[Kernel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8473" y="5130165"/>
            <a:ext cx="1398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[Kernel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670" y="6276543"/>
            <a:ext cx="1676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[Process A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492" y="1165860"/>
            <a:ext cx="310959" cy="561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966" y="1208532"/>
            <a:ext cx="120650" cy="5423535"/>
          </a:xfrm>
          <a:custGeom>
            <a:avLst/>
            <a:gdLst/>
            <a:ahLst/>
            <a:cxnLst/>
            <a:rect l="l" t="t" r="r" b="b"/>
            <a:pathLst>
              <a:path w="120650" h="5423534">
                <a:moveTo>
                  <a:pt x="52358" y="5409966"/>
                </a:moveTo>
                <a:lnTo>
                  <a:pt x="60071" y="5423204"/>
                </a:lnTo>
                <a:lnTo>
                  <a:pt x="67476" y="5410530"/>
                </a:lnTo>
                <a:lnTo>
                  <a:pt x="52920" y="5410530"/>
                </a:lnTo>
                <a:lnTo>
                  <a:pt x="52358" y="5409966"/>
                </a:lnTo>
                <a:close/>
              </a:path>
              <a:path w="120650" h="5423534">
                <a:moveTo>
                  <a:pt x="47162" y="5349574"/>
                </a:moveTo>
                <a:lnTo>
                  <a:pt x="47141" y="5401010"/>
                </a:lnTo>
                <a:lnTo>
                  <a:pt x="52358" y="5409966"/>
                </a:lnTo>
                <a:lnTo>
                  <a:pt x="52920" y="5410530"/>
                </a:lnTo>
                <a:lnTo>
                  <a:pt x="67233" y="5410530"/>
                </a:lnTo>
                <a:lnTo>
                  <a:pt x="67814" y="5409950"/>
                </a:lnTo>
                <a:lnTo>
                  <a:pt x="73037" y="5401010"/>
                </a:lnTo>
                <a:lnTo>
                  <a:pt x="73041" y="5390984"/>
                </a:lnTo>
                <a:lnTo>
                  <a:pt x="48894" y="5390972"/>
                </a:lnTo>
                <a:lnTo>
                  <a:pt x="60101" y="5371786"/>
                </a:lnTo>
                <a:lnTo>
                  <a:pt x="47162" y="5349574"/>
                </a:lnTo>
                <a:close/>
              </a:path>
              <a:path w="120650" h="5423534">
                <a:moveTo>
                  <a:pt x="67814" y="5409950"/>
                </a:moveTo>
                <a:lnTo>
                  <a:pt x="67233" y="5410530"/>
                </a:lnTo>
                <a:lnTo>
                  <a:pt x="67476" y="5410530"/>
                </a:lnTo>
                <a:lnTo>
                  <a:pt x="67814" y="5409950"/>
                </a:lnTo>
                <a:close/>
              </a:path>
              <a:path w="120650" h="5423534">
                <a:moveTo>
                  <a:pt x="47131" y="5400994"/>
                </a:moveTo>
                <a:lnTo>
                  <a:pt x="47142" y="5404739"/>
                </a:lnTo>
                <a:lnTo>
                  <a:pt x="52358" y="5409966"/>
                </a:lnTo>
                <a:lnTo>
                  <a:pt x="47131" y="5400994"/>
                </a:lnTo>
                <a:close/>
              </a:path>
              <a:path w="120650" h="5423534">
                <a:moveTo>
                  <a:pt x="73037" y="5401010"/>
                </a:moveTo>
                <a:lnTo>
                  <a:pt x="67814" y="5409950"/>
                </a:lnTo>
                <a:lnTo>
                  <a:pt x="73037" y="5404739"/>
                </a:lnTo>
                <a:lnTo>
                  <a:pt x="73037" y="5401010"/>
                </a:lnTo>
                <a:close/>
              </a:path>
              <a:path w="120650" h="5423534">
                <a:moveTo>
                  <a:pt x="105829" y="5305005"/>
                </a:moveTo>
                <a:lnTo>
                  <a:pt x="97891" y="5307088"/>
                </a:lnTo>
                <a:lnTo>
                  <a:pt x="73075" y="5349574"/>
                </a:lnTo>
                <a:lnTo>
                  <a:pt x="73037" y="5401010"/>
                </a:lnTo>
                <a:lnTo>
                  <a:pt x="120268" y="5320157"/>
                </a:lnTo>
                <a:lnTo>
                  <a:pt x="118186" y="5312232"/>
                </a:lnTo>
                <a:lnTo>
                  <a:pt x="105829" y="5305005"/>
                </a:lnTo>
                <a:close/>
              </a:path>
              <a:path w="120650" h="5423534">
                <a:moveTo>
                  <a:pt x="14452" y="5304955"/>
                </a:moveTo>
                <a:lnTo>
                  <a:pt x="2095" y="5312156"/>
                </a:lnTo>
                <a:lnTo>
                  <a:pt x="0" y="5320093"/>
                </a:lnTo>
                <a:lnTo>
                  <a:pt x="47131" y="5400994"/>
                </a:lnTo>
                <a:lnTo>
                  <a:pt x="47162" y="5349574"/>
                </a:lnTo>
                <a:lnTo>
                  <a:pt x="22390" y="5307050"/>
                </a:lnTo>
                <a:lnTo>
                  <a:pt x="14452" y="5304955"/>
                </a:lnTo>
                <a:close/>
              </a:path>
              <a:path w="120650" h="5423534">
                <a:moveTo>
                  <a:pt x="60101" y="5371786"/>
                </a:moveTo>
                <a:lnTo>
                  <a:pt x="48894" y="5390972"/>
                </a:lnTo>
                <a:lnTo>
                  <a:pt x="71285" y="5390984"/>
                </a:lnTo>
                <a:lnTo>
                  <a:pt x="60101" y="5371786"/>
                </a:lnTo>
                <a:close/>
              </a:path>
              <a:path w="120650" h="5423534">
                <a:moveTo>
                  <a:pt x="73065" y="5349590"/>
                </a:moveTo>
                <a:lnTo>
                  <a:pt x="60101" y="5371786"/>
                </a:lnTo>
                <a:lnTo>
                  <a:pt x="71285" y="5390984"/>
                </a:lnTo>
                <a:lnTo>
                  <a:pt x="73041" y="5390984"/>
                </a:lnTo>
                <a:lnTo>
                  <a:pt x="73065" y="5349590"/>
                </a:lnTo>
                <a:close/>
              </a:path>
              <a:path w="120650" h="5423534">
                <a:moveTo>
                  <a:pt x="70408" y="0"/>
                </a:moveTo>
                <a:lnTo>
                  <a:pt x="56095" y="0"/>
                </a:lnTo>
                <a:lnTo>
                  <a:pt x="50292" y="5841"/>
                </a:lnTo>
                <a:lnTo>
                  <a:pt x="47171" y="5349590"/>
                </a:lnTo>
                <a:lnTo>
                  <a:pt x="60101" y="5371786"/>
                </a:lnTo>
                <a:lnTo>
                  <a:pt x="73065" y="5349590"/>
                </a:lnTo>
                <a:lnTo>
                  <a:pt x="76200" y="12953"/>
                </a:lnTo>
                <a:lnTo>
                  <a:pt x="76200" y="5841"/>
                </a:lnTo>
                <a:lnTo>
                  <a:pt x="70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3378" y="2977032"/>
            <a:ext cx="281305" cy="526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20923" y="1240536"/>
            <a:ext cx="106616" cy="490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6361" y="2136648"/>
            <a:ext cx="0" cy="3960495"/>
          </a:xfrm>
          <a:custGeom>
            <a:avLst/>
            <a:gdLst/>
            <a:ahLst/>
            <a:cxnLst/>
            <a:rect l="l" t="t" r="r" b="b"/>
            <a:pathLst>
              <a:path h="3960495">
                <a:moveTo>
                  <a:pt x="0" y="0"/>
                </a:moveTo>
                <a:lnTo>
                  <a:pt x="0" y="3960114"/>
                </a:lnTo>
              </a:path>
            </a:pathLst>
          </a:custGeom>
          <a:ln w="25908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1923" y="1240536"/>
            <a:ext cx="106616" cy="490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7361" y="1296161"/>
            <a:ext cx="0" cy="2666365"/>
          </a:xfrm>
          <a:custGeom>
            <a:avLst/>
            <a:gdLst/>
            <a:ahLst/>
            <a:cxnLst/>
            <a:rect l="l" t="t" r="r" b="b"/>
            <a:pathLst>
              <a:path h="2666365">
                <a:moveTo>
                  <a:pt x="0" y="0"/>
                </a:moveTo>
                <a:lnTo>
                  <a:pt x="0" y="2666238"/>
                </a:lnTo>
              </a:path>
            </a:pathLst>
          </a:custGeom>
          <a:ln w="25907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87361" y="4270247"/>
            <a:ext cx="0" cy="1826895"/>
          </a:xfrm>
          <a:custGeom>
            <a:avLst/>
            <a:gdLst/>
            <a:ahLst/>
            <a:cxnLst/>
            <a:rect l="l" t="t" r="r" b="b"/>
            <a:pathLst>
              <a:path h="1826895">
                <a:moveTo>
                  <a:pt x="0" y="0"/>
                </a:moveTo>
                <a:lnTo>
                  <a:pt x="0" y="1826514"/>
                </a:lnTo>
              </a:path>
            </a:pathLst>
          </a:custGeom>
          <a:ln w="25907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91809" y="3990213"/>
            <a:ext cx="1696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[Process B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1670" y="1855977"/>
            <a:ext cx="1676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[Process A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00555" y="2715767"/>
            <a:ext cx="3396996" cy="1461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6191" y="2788920"/>
            <a:ext cx="1485899" cy="1383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7800" y="2743200"/>
            <a:ext cx="3306699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2743200"/>
            <a:ext cx="3307079" cy="1371600"/>
          </a:xfrm>
          <a:custGeom>
            <a:avLst/>
            <a:gdLst/>
            <a:ahLst/>
            <a:cxnLst/>
            <a:rect l="l" t="t" r="r" b="b"/>
            <a:pathLst>
              <a:path w="3307079" h="1371600">
                <a:moveTo>
                  <a:pt x="0" y="0"/>
                </a:moveTo>
                <a:lnTo>
                  <a:pt x="933450" y="0"/>
                </a:lnTo>
                <a:lnTo>
                  <a:pt x="1333500" y="0"/>
                </a:lnTo>
                <a:lnTo>
                  <a:pt x="1600200" y="0"/>
                </a:lnTo>
                <a:lnTo>
                  <a:pt x="1600200" y="228600"/>
                </a:lnTo>
                <a:lnTo>
                  <a:pt x="3306699" y="382524"/>
                </a:lnTo>
                <a:lnTo>
                  <a:pt x="1600200" y="571500"/>
                </a:lnTo>
                <a:lnTo>
                  <a:pt x="1600200" y="1371600"/>
                </a:lnTo>
                <a:lnTo>
                  <a:pt x="1333500" y="1371600"/>
                </a:lnTo>
                <a:lnTo>
                  <a:pt x="933450" y="1371600"/>
                </a:lnTo>
                <a:lnTo>
                  <a:pt x="0" y="1371600"/>
                </a:lnTo>
                <a:lnTo>
                  <a:pt x="0" y="5715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04213" y="2862198"/>
            <a:ext cx="1088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What’s 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  here?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20084" y="2487129"/>
            <a:ext cx="2528316" cy="3947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54196" y="2461260"/>
            <a:ext cx="2257044" cy="507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67328" y="2514600"/>
            <a:ext cx="24384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67328" y="2514600"/>
            <a:ext cx="2438400" cy="304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"/>
                <a:cs typeface="Arial"/>
              </a:rPr>
              <a:t>Save state 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PCB(A)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20084" y="4696929"/>
            <a:ext cx="2528316" cy="3947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54196" y="4671059"/>
            <a:ext cx="2257044" cy="5074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67328" y="4724400"/>
            <a:ext cx="24384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767328" y="4724400"/>
            <a:ext cx="2438400" cy="304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"/>
                <a:cs typeface="Arial"/>
              </a:rPr>
              <a:t>Save state 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PCB(B)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20084" y="5458967"/>
            <a:ext cx="2528316" cy="3947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0291" y="5433059"/>
            <a:ext cx="2244852" cy="507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67328" y="5486400"/>
            <a:ext cx="24384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67328" y="5486400"/>
            <a:ext cx="2438400" cy="304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209"/>
              </a:spcBef>
            </a:pPr>
            <a:r>
              <a:rPr sz="1600" spc="-5" dirty="0">
                <a:latin typeface="Arial"/>
                <a:cs typeface="Arial"/>
              </a:rPr>
              <a:t>Restore from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PCB(A)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20084" y="3401529"/>
            <a:ext cx="2528316" cy="3947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60291" y="3375659"/>
            <a:ext cx="2244852" cy="507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67328" y="3429000"/>
            <a:ext cx="24384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767328" y="3429000"/>
            <a:ext cx="2438400" cy="304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"/>
                <a:cs typeface="Arial"/>
              </a:rPr>
              <a:t>Restore from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PCB(B)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49540" y="3630180"/>
            <a:ext cx="242316" cy="12329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96783" y="3657600"/>
            <a:ext cx="152400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96783" y="3657600"/>
            <a:ext cx="152400" cy="1143000"/>
          </a:xfrm>
          <a:custGeom>
            <a:avLst/>
            <a:gdLst/>
            <a:ahLst/>
            <a:cxnLst/>
            <a:rect l="l" t="t" r="r" b="b"/>
            <a:pathLst>
              <a:path w="152400" h="1143000">
                <a:moveTo>
                  <a:pt x="0" y="1143000"/>
                </a:moveTo>
                <a:lnTo>
                  <a:pt x="152400" y="1143000"/>
                </a:lnTo>
                <a:lnTo>
                  <a:pt x="152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7339" y="1572767"/>
            <a:ext cx="242315" cy="6995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24583" y="1600200"/>
            <a:ext cx="152400" cy="609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4583" y="16002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82139" y="6068567"/>
            <a:ext cx="242315" cy="623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9383" y="6096000"/>
            <a:ext cx="152400" cy="533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29383" y="60960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533400"/>
                </a:lnTo>
                <a:lnTo>
                  <a:pt x="152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20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266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Kernel</a:t>
            </a:r>
            <a:r>
              <a:rPr spc="-2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21</a:t>
            </a:fld>
            <a:endParaRPr sz="1050"/>
          </a:p>
        </p:txBody>
      </p:sp>
      <p:sp>
        <p:nvSpPr>
          <p:cNvPr id="6" name="object 6"/>
          <p:cNvSpPr txBox="1"/>
          <p:nvPr/>
        </p:nvSpPr>
        <p:spPr>
          <a:xfrm>
            <a:off x="451510" y="1329308"/>
            <a:ext cx="7577455" cy="3987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0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Basic Question: </a:t>
            </a: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dirty="0">
                <a:latin typeface="Arial"/>
                <a:cs typeface="Arial"/>
              </a:rPr>
              <a:t>many kernel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stacks?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75A2C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Unix </a:t>
            </a:r>
            <a:r>
              <a:rPr sz="2000" b="1" spc="10" dirty="0">
                <a:latin typeface="Arial"/>
                <a:cs typeface="Arial"/>
              </a:rPr>
              <a:t>6</a:t>
            </a:r>
            <a:r>
              <a:rPr sz="1950" b="1" spc="15" baseline="25641" dirty="0">
                <a:latin typeface="Arial"/>
                <a:cs typeface="Arial"/>
              </a:rPr>
              <a:t>th </a:t>
            </a:r>
            <a:r>
              <a:rPr sz="2000" b="1" dirty="0">
                <a:latin typeface="Arial"/>
                <a:cs typeface="Arial"/>
              </a:rPr>
              <a:t>edition has a kernel stack per</a:t>
            </a:r>
            <a:r>
              <a:rPr sz="2000" b="1" spc="-3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Arguably complicates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Q. On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stack </a:t>
            </a:r>
            <a:r>
              <a:rPr sz="1800" spc="-5" dirty="0">
                <a:latin typeface="Arial"/>
                <a:cs typeface="Arial"/>
              </a:rPr>
              <a:t>does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thread scheduler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run?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A. On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thread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(#1)</a:t>
            </a:r>
            <a:endParaRPr sz="18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Every context </a:t>
            </a:r>
            <a:r>
              <a:rPr sz="1800" spc="-10" dirty="0">
                <a:latin typeface="Arial"/>
                <a:cs typeface="Arial"/>
              </a:rPr>
              <a:t>switch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actually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two!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Linux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al. replicate </a:t>
            </a:r>
            <a:r>
              <a:rPr sz="1800" dirty="0">
                <a:latin typeface="Arial"/>
                <a:cs typeface="Arial"/>
              </a:rPr>
              <a:t>this,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try to </a:t>
            </a:r>
            <a:r>
              <a:rPr sz="1800" spc="-5" dirty="0">
                <a:latin typeface="Arial"/>
                <a:cs typeface="Arial"/>
              </a:rPr>
              <a:t>optimize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Others </a:t>
            </a:r>
            <a:r>
              <a:rPr sz="2000" b="1" spc="-5" dirty="0">
                <a:latin typeface="Arial"/>
                <a:cs typeface="Arial"/>
              </a:rPr>
              <a:t>(e.g., </a:t>
            </a:r>
            <a:r>
              <a:rPr sz="2000" b="1" dirty="0">
                <a:latin typeface="Arial"/>
                <a:cs typeface="Arial"/>
              </a:rPr>
              <a:t>Barrelfish)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dirty="0">
                <a:latin typeface="Arial"/>
                <a:cs typeface="Arial"/>
              </a:rPr>
              <a:t>only one kernel stack per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Kernel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purely event driven: no long-running kernel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More </a:t>
            </a:r>
            <a:r>
              <a:rPr sz="1800" spc="-10" dirty="0">
                <a:latin typeface="Arial"/>
                <a:cs typeface="Arial"/>
              </a:rPr>
              <a:t>efficient, </a:t>
            </a:r>
            <a:r>
              <a:rPr sz="1800" spc="-5" dirty="0">
                <a:latin typeface="Arial"/>
                <a:cs typeface="Arial"/>
              </a:rPr>
              <a:t>less code, </a:t>
            </a:r>
            <a:r>
              <a:rPr sz="1800" spc="-10" dirty="0">
                <a:latin typeface="Arial"/>
                <a:cs typeface="Arial"/>
              </a:rPr>
              <a:t>harder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program (some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say).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471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 switching </a:t>
            </a:r>
            <a:r>
              <a:rPr dirty="0"/>
              <a:t>revisited</a:t>
            </a:r>
          </a:p>
        </p:txBody>
      </p:sp>
      <p:sp>
        <p:nvSpPr>
          <p:cNvPr id="6" name="object 6"/>
          <p:cNvSpPr/>
          <p:nvPr/>
        </p:nvSpPr>
        <p:spPr>
          <a:xfrm>
            <a:off x="1699514" y="2191639"/>
            <a:ext cx="1335405" cy="205740"/>
          </a:xfrm>
          <a:custGeom>
            <a:avLst/>
            <a:gdLst/>
            <a:ahLst/>
            <a:cxnLst/>
            <a:rect l="l" t="t" r="r" b="b"/>
            <a:pathLst>
              <a:path w="1335405" h="205739">
                <a:moveTo>
                  <a:pt x="1219786" y="167402"/>
                </a:moveTo>
                <a:lnTo>
                  <a:pt x="1215771" y="205232"/>
                </a:lnTo>
                <a:lnTo>
                  <a:pt x="1311614" y="169418"/>
                </a:lnTo>
                <a:lnTo>
                  <a:pt x="1238758" y="169418"/>
                </a:lnTo>
                <a:lnTo>
                  <a:pt x="1219786" y="167402"/>
                </a:lnTo>
                <a:close/>
              </a:path>
              <a:path w="1335405" h="205739">
                <a:moveTo>
                  <a:pt x="1223817" y="129428"/>
                </a:moveTo>
                <a:lnTo>
                  <a:pt x="1219786" y="167402"/>
                </a:lnTo>
                <a:lnTo>
                  <a:pt x="1238758" y="169418"/>
                </a:lnTo>
                <a:lnTo>
                  <a:pt x="1242822" y="131445"/>
                </a:lnTo>
                <a:lnTo>
                  <a:pt x="1223817" y="129428"/>
                </a:lnTo>
                <a:close/>
              </a:path>
              <a:path w="1335405" h="205739">
                <a:moveTo>
                  <a:pt x="1227836" y="91566"/>
                </a:moveTo>
                <a:lnTo>
                  <a:pt x="1223817" y="129428"/>
                </a:lnTo>
                <a:lnTo>
                  <a:pt x="1242822" y="131445"/>
                </a:lnTo>
                <a:lnTo>
                  <a:pt x="1238758" y="169418"/>
                </a:lnTo>
                <a:lnTo>
                  <a:pt x="1311614" y="169418"/>
                </a:lnTo>
                <a:lnTo>
                  <a:pt x="1335405" y="160527"/>
                </a:lnTo>
                <a:lnTo>
                  <a:pt x="1227836" y="91566"/>
                </a:lnTo>
                <a:close/>
              </a:path>
              <a:path w="1335405" h="205739">
                <a:moveTo>
                  <a:pt x="4063" y="0"/>
                </a:moveTo>
                <a:lnTo>
                  <a:pt x="0" y="37846"/>
                </a:lnTo>
                <a:lnTo>
                  <a:pt x="1219786" y="167402"/>
                </a:lnTo>
                <a:lnTo>
                  <a:pt x="1223817" y="129428"/>
                </a:lnTo>
                <a:lnTo>
                  <a:pt x="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2298" y="2493010"/>
            <a:ext cx="114300" cy="327660"/>
          </a:xfrm>
          <a:custGeom>
            <a:avLst/>
            <a:gdLst/>
            <a:ahLst/>
            <a:cxnLst/>
            <a:rect l="l" t="t" r="r" b="b"/>
            <a:pathLst>
              <a:path w="114300" h="327660">
                <a:moveTo>
                  <a:pt x="0" y="210312"/>
                </a:moveTo>
                <a:lnTo>
                  <a:pt x="50926" y="327532"/>
                </a:lnTo>
                <a:lnTo>
                  <a:pt x="104487" y="233425"/>
                </a:lnTo>
                <a:lnTo>
                  <a:pt x="75056" y="233425"/>
                </a:lnTo>
                <a:lnTo>
                  <a:pt x="37084" y="231393"/>
                </a:lnTo>
                <a:lnTo>
                  <a:pt x="38108" y="212346"/>
                </a:lnTo>
                <a:lnTo>
                  <a:pt x="0" y="210312"/>
                </a:lnTo>
                <a:close/>
              </a:path>
              <a:path w="114300" h="327660">
                <a:moveTo>
                  <a:pt x="38108" y="212346"/>
                </a:moveTo>
                <a:lnTo>
                  <a:pt x="37084" y="231393"/>
                </a:lnTo>
                <a:lnTo>
                  <a:pt x="75056" y="233425"/>
                </a:lnTo>
                <a:lnTo>
                  <a:pt x="76092" y="214374"/>
                </a:lnTo>
                <a:lnTo>
                  <a:pt x="38108" y="212346"/>
                </a:lnTo>
                <a:close/>
              </a:path>
              <a:path w="114300" h="327660">
                <a:moveTo>
                  <a:pt x="76092" y="214374"/>
                </a:moveTo>
                <a:lnTo>
                  <a:pt x="75056" y="233425"/>
                </a:lnTo>
                <a:lnTo>
                  <a:pt x="104487" y="233425"/>
                </a:lnTo>
                <a:lnTo>
                  <a:pt x="114173" y="216407"/>
                </a:lnTo>
                <a:lnTo>
                  <a:pt x="76092" y="214374"/>
                </a:lnTo>
                <a:close/>
              </a:path>
              <a:path w="114300" h="327660">
                <a:moveTo>
                  <a:pt x="49529" y="0"/>
                </a:moveTo>
                <a:lnTo>
                  <a:pt x="38108" y="212346"/>
                </a:lnTo>
                <a:lnTo>
                  <a:pt x="76092" y="214374"/>
                </a:lnTo>
                <a:lnTo>
                  <a:pt x="87629" y="2031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3705" y="5544692"/>
            <a:ext cx="1604010" cy="358775"/>
          </a:xfrm>
          <a:custGeom>
            <a:avLst/>
            <a:gdLst/>
            <a:ahLst/>
            <a:cxnLst/>
            <a:rect l="l" t="t" r="r" b="b"/>
            <a:pathLst>
              <a:path w="1604009" h="358775">
                <a:moveTo>
                  <a:pt x="1487929" y="320800"/>
                </a:moveTo>
                <a:lnTo>
                  <a:pt x="1480820" y="358216"/>
                </a:lnTo>
                <a:lnTo>
                  <a:pt x="1600610" y="324357"/>
                </a:lnTo>
                <a:lnTo>
                  <a:pt x="1506601" y="324357"/>
                </a:lnTo>
                <a:lnTo>
                  <a:pt x="1487929" y="320800"/>
                </a:lnTo>
                <a:close/>
              </a:path>
              <a:path w="1604009" h="358775">
                <a:moveTo>
                  <a:pt x="1495041" y="283375"/>
                </a:moveTo>
                <a:lnTo>
                  <a:pt x="1487929" y="320800"/>
                </a:lnTo>
                <a:lnTo>
                  <a:pt x="1506601" y="324357"/>
                </a:lnTo>
                <a:lnTo>
                  <a:pt x="1513713" y="286931"/>
                </a:lnTo>
                <a:lnTo>
                  <a:pt x="1495041" y="283375"/>
                </a:lnTo>
                <a:close/>
              </a:path>
              <a:path w="1604009" h="358775">
                <a:moveTo>
                  <a:pt x="1502155" y="245935"/>
                </a:moveTo>
                <a:lnTo>
                  <a:pt x="1495041" y="283375"/>
                </a:lnTo>
                <a:lnTo>
                  <a:pt x="1513713" y="286931"/>
                </a:lnTo>
                <a:lnTo>
                  <a:pt x="1506601" y="324357"/>
                </a:lnTo>
                <a:lnTo>
                  <a:pt x="1600610" y="324357"/>
                </a:lnTo>
                <a:lnTo>
                  <a:pt x="1603755" y="323468"/>
                </a:lnTo>
                <a:lnTo>
                  <a:pt x="1502155" y="245935"/>
                </a:lnTo>
                <a:close/>
              </a:path>
              <a:path w="1604009" h="358775">
                <a:moveTo>
                  <a:pt x="7112" y="0"/>
                </a:moveTo>
                <a:lnTo>
                  <a:pt x="0" y="37337"/>
                </a:lnTo>
                <a:lnTo>
                  <a:pt x="1487929" y="320800"/>
                </a:lnTo>
                <a:lnTo>
                  <a:pt x="1495041" y="283375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0239" y="4726432"/>
            <a:ext cx="114173" cy="228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4971" y="3488816"/>
            <a:ext cx="708660" cy="357505"/>
          </a:xfrm>
          <a:custGeom>
            <a:avLst/>
            <a:gdLst/>
            <a:ahLst/>
            <a:cxnLst/>
            <a:rect l="l" t="t" r="r" b="b"/>
            <a:pathLst>
              <a:path w="708660" h="357504">
                <a:moveTo>
                  <a:pt x="597129" y="322670"/>
                </a:moveTo>
                <a:lnTo>
                  <a:pt x="580516" y="356997"/>
                </a:lnTo>
                <a:lnTo>
                  <a:pt x="708278" y="355219"/>
                </a:lnTo>
                <a:lnTo>
                  <a:pt x="689568" y="330962"/>
                </a:lnTo>
                <a:lnTo>
                  <a:pt x="614299" y="330962"/>
                </a:lnTo>
                <a:lnTo>
                  <a:pt x="597129" y="322670"/>
                </a:lnTo>
                <a:close/>
              </a:path>
              <a:path w="708660" h="357504">
                <a:moveTo>
                  <a:pt x="613708" y="288413"/>
                </a:moveTo>
                <a:lnTo>
                  <a:pt x="597129" y="322670"/>
                </a:lnTo>
                <a:lnTo>
                  <a:pt x="614299" y="330962"/>
                </a:lnTo>
                <a:lnTo>
                  <a:pt x="630808" y="296672"/>
                </a:lnTo>
                <a:lnTo>
                  <a:pt x="613708" y="288413"/>
                </a:lnTo>
                <a:close/>
              </a:path>
              <a:path w="708660" h="357504">
                <a:moveTo>
                  <a:pt x="630301" y="254127"/>
                </a:moveTo>
                <a:lnTo>
                  <a:pt x="613708" y="288413"/>
                </a:lnTo>
                <a:lnTo>
                  <a:pt x="630808" y="296672"/>
                </a:lnTo>
                <a:lnTo>
                  <a:pt x="614299" y="330962"/>
                </a:lnTo>
                <a:lnTo>
                  <a:pt x="689568" y="330962"/>
                </a:lnTo>
                <a:lnTo>
                  <a:pt x="630301" y="254127"/>
                </a:lnTo>
                <a:close/>
              </a:path>
              <a:path w="708660" h="357504">
                <a:moveTo>
                  <a:pt x="16509" y="0"/>
                </a:moveTo>
                <a:lnTo>
                  <a:pt x="0" y="34290"/>
                </a:lnTo>
                <a:lnTo>
                  <a:pt x="597129" y="322670"/>
                </a:lnTo>
                <a:lnTo>
                  <a:pt x="613708" y="288413"/>
                </a:lnTo>
                <a:lnTo>
                  <a:pt x="16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3815" y="1290954"/>
            <a:ext cx="3085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4825" algn="l"/>
              </a:tabLst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	Kernel stack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3013" y="1284478"/>
            <a:ext cx="951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20923" y="1240536"/>
            <a:ext cx="106616" cy="490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361" y="1296161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25908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1923" y="1240536"/>
            <a:ext cx="106616" cy="490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87361" y="1296161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25908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25159" y="1290954"/>
            <a:ext cx="1335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Kernel stack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3151" y="1519554"/>
            <a:ext cx="1312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Kernel stack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20945" y="4088257"/>
            <a:ext cx="847725" cy="313055"/>
          </a:xfrm>
          <a:custGeom>
            <a:avLst/>
            <a:gdLst/>
            <a:ahLst/>
            <a:cxnLst/>
            <a:rect l="l" t="t" r="r" b="b"/>
            <a:pathLst>
              <a:path w="847725" h="313054">
                <a:moveTo>
                  <a:pt x="732826" y="276879"/>
                </a:moveTo>
                <a:lnTo>
                  <a:pt x="720978" y="313055"/>
                </a:lnTo>
                <a:lnTo>
                  <a:pt x="847343" y="294386"/>
                </a:lnTo>
                <a:lnTo>
                  <a:pt x="835672" y="282829"/>
                </a:lnTo>
                <a:lnTo>
                  <a:pt x="750951" y="282829"/>
                </a:lnTo>
                <a:lnTo>
                  <a:pt x="732826" y="276879"/>
                </a:lnTo>
                <a:close/>
              </a:path>
              <a:path w="847725" h="313054">
                <a:moveTo>
                  <a:pt x="744676" y="240693"/>
                </a:moveTo>
                <a:lnTo>
                  <a:pt x="732826" y="276879"/>
                </a:lnTo>
                <a:lnTo>
                  <a:pt x="750951" y="282829"/>
                </a:lnTo>
                <a:lnTo>
                  <a:pt x="762762" y="246634"/>
                </a:lnTo>
                <a:lnTo>
                  <a:pt x="744676" y="240693"/>
                </a:lnTo>
                <a:close/>
              </a:path>
              <a:path w="847725" h="313054">
                <a:moveTo>
                  <a:pt x="756538" y="204470"/>
                </a:moveTo>
                <a:lnTo>
                  <a:pt x="744676" y="240693"/>
                </a:lnTo>
                <a:lnTo>
                  <a:pt x="762762" y="246634"/>
                </a:lnTo>
                <a:lnTo>
                  <a:pt x="750951" y="282829"/>
                </a:lnTo>
                <a:lnTo>
                  <a:pt x="835672" y="282829"/>
                </a:lnTo>
                <a:lnTo>
                  <a:pt x="756538" y="204470"/>
                </a:lnTo>
                <a:close/>
              </a:path>
              <a:path w="847725" h="313054">
                <a:moveTo>
                  <a:pt x="11937" y="0"/>
                </a:moveTo>
                <a:lnTo>
                  <a:pt x="0" y="36322"/>
                </a:lnTo>
                <a:lnTo>
                  <a:pt x="732826" y="276879"/>
                </a:lnTo>
                <a:lnTo>
                  <a:pt x="744676" y="240693"/>
                </a:lnTo>
                <a:lnTo>
                  <a:pt x="11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555" y="3401580"/>
            <a:ext cx="2071116" cy="1232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795" y="3497579"/>
            <a:ext cx="2107692" cy="1109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3429000"/>
            <a:ext cx="1981200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5800" y="3429000"/>
            <a:ext cx="1981200" cy="1143000"/>
          </a:xfrm>
          <a:prstGeom prst="rect">
            <a:avLst/>
          </a:prstGeom>
          <a:ln w="9144">
            <a:solidFill>
              <a:srgbClr val="910069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48590" marR="139700" algn="ctr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Arial"/>
                <a:cs typeface="Arial"/>
              </a:rPr>
              <a:t>For a </a:t>
            </a:r>
            <a:r>
              <a:rPr sz="1800" spc="-5" dirty="0">
                <a:latin typeface="Arial"/>
                <a:cs typeface="Arial"/>
              </a:rPr>
              <a:t>kernel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spc="-5" dirty="0">
                <a:latin typeface="Arial"/>
                <a:cs typeface="Arial"/>
              </a:rPr>
              <a:t>multiple kernel  </a:t>
            </a:r>
            <a:r>
              <a:rPr sz="1800" dirty="0">
                <a:latin typeface="Arial"/>
                <a:cs typeface="Arial"/>
              </a:rPr>
              <a:t>stacks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8555" y="4773155"/>
            <a:ext cx="2071116" cy="1690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651" y="4823459"/>
            <a:ext cx="2119884" cy="1658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4800600"/>
            <a:ext cx="1981200" cy="1600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5800" y="4800600"/>
            <a:ext cx="1981200" cy="1600200"/>
          </a:xfrm>
          <a:prstGeom prst="rect">
            <a:avLst/>
          </a:prstGeom>
          <a:ln w="9144">
            <a:solidFill>
              <a:srgbClr val="91006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39065" marR="131445" algn="ctr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cleverness,  can sometimes  run scheduler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  current process’  kernel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7039" y="2182406"/>
            <a:ext cx="1484376" cy="373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5035" y="2168664"/>
            <a:ext cx="1548384" cy="454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4283" y="2209800"/>
            <a:ext cx="1394459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34283" y="2209800"/>
            <a:ext cx="1394460" cy="283845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29"/>
              </a:spcBef>
            </a:pPr>
            <a:r>
              <a:rPr sz="1400" spc="-5" dirty="0">
                <a:latin typeface="Arial"/>
                <a:cs typeface="Arial"/>
              </a:rPr>
              <a:t>Save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PCB(A)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20155" y="4925567"/>
            <a:ext cx="928116" cy="6995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01867" y="4968240"/>
            <a:ext cx="964691" cy="6675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4953000"/>
            <a:ext cx="838200" cy="609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7400" y="4953000"/>
            <a:ext cx="838200" cy="6096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16839" marR="109220" indent="-32384">
              <a:lnSpc>
                <a:spcPct val="100000"/>
              </a:lnSpc>
              <a:spcBef>
                <a:spcPts val="680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estore  P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B(B)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25156" y="5839972"/>
            <a:ext cx="318477" cy="10180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72400" y="5867399"/>
            <a:ext cx="228600" cy="990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72400" y="5867399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990599"/>
                </a:moveTo>
                <a:lnTo>
                  <a:pt x="228600" y="990599"/>
                </a:lnTo>
                <a:lnTo>
                  <a:pt x="228600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7339" y="1572767"/>
            <a:ext cx="242315" cy="6995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24583" y="1600200"/>
            <a:ext cx="152400" cy="609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24583" y="16002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6120" y="2791980"/>
            <a:ext cx="928116" cy="7757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65348" y="2766047"/>
            <a:ext cx="1092708" cy="8808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3364" y="2819400"/>
            <a:ext cx="838200" cy="685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93364" y="2819400"/>
            <a:ext cx="838200" cy="685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1590" marR="57785" algn="ctr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latin typeface="Arial"/>
                <a:cs typeface="Arial"/>
              </a:rPr>
              <a:t>Decide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 </a:t>
            </a:r>
            <a:r>
              <a:rPr sz="1400" spc="-5" dirty="0">
                <a:latin typeface="Arial"/>
                <a:cs typeface="Arial"/>
              </a:rPr>
              <a:t>switch  </a:t>
            </a:r>
            <a:r>
              <a:rPr sz="1400" dirty="0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66259" y="3553942"/>
            <a:ext cx="1315212" cy="6141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14444" y="3553942"/>
            <a:ext cx="1418844" cy="6675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13503" y="3581400"/>
            <a:ext cx="1225296" cy="5242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13503" y="3581400"/>
            <a:ext cx="1225550" cy="52451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0800" marR="41910" indent="39179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Arial"/>
                <a:cs typeface="Arial"/>
              </a:rPr>
              <a:t>Pick  process to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20155" y="4011180"/>
            <a:ext cx="928116" cy="7757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75959" y="3985247"/>
            <a:ext cx="1016520" cy="8808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67400" y="4038600"/>
            <a:ext cx="838200" cy="685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67400" y="4038600"/>
            <a:ext cx="838200" cy="685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27635" marR="48895" indent="-68580">
              <a:lnSpc>
                <a:spcPct val="100000"/>
              </a:lnSpc>
              <a:spcBef>
                <a:spcPts val="140"/>
              </a:spcBef>
            </a:pPr>
            <a:r>
              <a:rPr sz="1400" spc="-5" dirty="0">
                <a:latin typeface="Arial"/>
                <a:cs typeface="Arial"/>
              </a:rPr>
              <a:t>Switch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 </a:t>
            </a:r>
            <a:r>
              <a:rPr sz="1400" spc="-5" dirty="0">
                <a:latin typeface="Arial"/>
                <a:cs typeface="Arial"/>
              </a:rPr>
              <a:t>Kernel  </a:t>
            </a:r>
            <a:r>
              <a:rPr sz="1400" dirty="0">
                <a:latin typeface="Arial"/>
                <a:cs typeface="Arial"/>
              </a:rPr>
              <a:t>stack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22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4592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System </a:t>
            </a:r>
            <a:r>
              <a:rPr spc="-5" dirty="0"/>
              <a:t>calls in more</a:t>
            </a:r>
            <a:r>
              <a:rPr spc="40" dirty="0"/>
              <a:t> </a:t>
            </a:r>
            <a:r>
              <a:rPr spc="-5" dirty="0"/>
              <a:t>detail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1510" y="1329308"/>
            <a:ext cx="8086725" cy="3735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5"/>
              </a:spcBef>
              <a:buClr>
                <a:srgbClr val="475A2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000" b="1" spc="-1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can </a:t>
            </a:r>
            <a:r>
              <a:rPr sz="2000" b="1" spc="-5" dirty="0">
                <a:latin typeface="Arial"/>
                <a:cs typeface="Arial"/>
              </a:rPr>
              <a:t>now </a:t>
            </a:r>
            <a:r>
              <a:rPr sz="2000" b="1" dirty="0">
                <a:latin typeface="Arial"/>
                <a:cs typeface="Arial"/>
              </a:rPr>
              <a:t>say in more detail </a:t>
            </a:r>
            <a:r>
              <a:rPr sz="2000" b="1" spc="5" dirty="0">
                <a:latin typeface="Arial"/>
                <a:cs typeface="Arial"/>
              </a:rPr>
              <a:t>what </a:t>
            </a:r>
            <a:r>
              <a:rPr sz="2000" b="1" dirty="0">
                <a:latin typeface="Arial"/>
                <a:cs typeface="Arial"/>
              </a:rPr>
              <a:t>happens during a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system  </a:t>
            </a:r>
            <a:r>
              <a:rPr sz="2000" b="1" dirty="0">
                <a:latin typeface="Arial"/>
                <a:cs typeface="Arial"/>
              </a:rPr>
              <a:t>call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000" b="1" dirty="0">
                <a:latin typeface="Arial"/>
                <a:cs typeface="Arial"/>
              </a:rPr>
              <a:t>Precise details are </a:t>
            </a:r>
            <a:r>
              <a:rPr sz="2000" b="1" i="1" dirty="0">
                <a:latin typeface="Arial"/>
                <a:cs typeface="Arial"/>
              </a:rPr>
              <a:t>very </a:t>
            </a:r>
            <a:r>
              <a:rPr sz="2000" b="1" dirty="0">
                <a:latin typeface="Arial"/>
                <a:cs typeface="Arial"/>
              </a:rPr>
              <a:t>dependent on OS and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415"/>
              </a:spcBef>
              <a:buFont typeface="Wingdings"/>
              <a:buChar char="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Linux has 3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15" dirty="0">
                <a:latin typeface="Arial"/>
                <a:cs typeface="Arial"/>
              </a:rPr>
              <a:t>ways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do this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32-bit </a:t>
            </a:r>
            <a:r>
              <a:rPr sz="1800" spc="-10" dirty="0">
                <a:latin typeface="Arial"/>
                <a:cs typeface="Arial"/>
              </a:rPr>
              <a:t>x86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alone!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000" b="1" dirty="0">
                <a:latin typeface="Arial"/>
                <a:cs typeface="Arial"/>
              </a:rPr>
              <a:t>Linux:</a:t>
            </a:r>
            <a:endParaRPr sz="20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Good old int </a:t>
            </a:r>
            <a:r>
              <a:rPr sz="1800" spc="-10" dirty="0">
                <a:latin typeface="Arial"/>
                <a:cs typeface="Arial"/>
              </a:rPr>
              <a:t>0x80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0x2e </a:t>
            </a:r>
            <a:r>
              <a:rPr sz="1800" spc="-5" dirty="0">
                <a:latin typeface="Arial"/>
                <a:cs typeface="Arial"/>
              </a:rPr>
              <a:t>(software interrupt, </a:t>
            </a:r>
            <a:r>
              <a:rPr sz="1800" spc="-10" dirty="0">
                <a:latin typeface="Arial"/>
                <a:cs typeface="Arial"/>
              </a:rPr>
              <a:t>syscall </a:t>
            </a:r>
            <a:r>
              <a:rPr sz="1800" spc="-5" dirty="0">
                <a:latin typeface="Arial"/>
                <a:cs typeface="Arial"/>
              </a:rPr>
              <a:t>number in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EAX)</a:t>
            </a:r>
            <a:endParaRPr sz="1800">
              <a:latin typeface="Arial"/>
              <a:cs typeface="Arial"/>
            </a:endParaRPr>
          </a:p>
          <a:p>
            <a:pPr marL="736600">
              <a:lnSpc>
                <a:spcPct val="100000"/>
              </a:lnSpc>
              <a:spcBef>
                <a:spcPts val="409"/>
              </a:spcBef>
            </a:pPr>
            <a:r>
              <a:rPr sz="1800" i="1" spc="-5" dirty="0">
                <a:latin typeface="Arial"/>
                <a:cs typeface="Arial"/>
              </a:rPr>
              <a:t>Set up registers and call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handler</a:t>
            </a:r>
            <a:endParaRPr sz="18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1003300" algn="l"/>
                <a:tab pos="1003935" algn="l"/>
              </a:tabLst>
            </a:pPr>
            <a:r>
              <a:rPr sz="1800" dirty="0">
                <a:latin typeface="Arial"/>
                <a:cs typeface="Arial"/>
              </a:rPr>
              <a:t>Fast </a:t>
            </a:r>
            <a:r>
              <a:rPr sz="1800" spc="-5" dirty="0">
                <a:latin typeface="Arial"/>
                <a:cs typeface="Arial"/>
              </a:rPr>
              <a:t>system calls (sysenter/sysexit, &gt;Pentium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II)</a:t>
            </a:r>
            <a:endParaRPr sz="1800">
              <a:latin typeface="Arial"/>
              <a:cs typeface="Arial"/>
            </a:endParaRPr>
          </a:p>
          <a:p>
            <a:pPr marL="736600">
              <a:lnSpc>
                <a:spcPct val="100000"/>
              </a:lnSpc>
              <a:spcBef>
                <a:spcPts val="395"/>
              </a:spcBef>
            </a:pPr>
            <a:r>
              <a:rPr sz="1800" i="1" spc="-5" dirty="0">
                <a:latin typeface="Arial"/>
                <a:cs typeface="Arial"/>
              </a:rPr>
              <a:t>CPU </a:t>
            </a:r>
            <a:r>
              <a:rPr sz="1800" i="1" dirty="0">
                <a:latin typeface="Arial"/>
                <a:cs typeface="Arial"/>
              </a:rPr>
              <a:t>sets </a:t>
            </a:r>
            <a:r>
              <a:rPr sz="1800" i="1" spc="-5" dirty="0">
                <a:latin typeface="Arial"/>
                <a:cs typeface="Arial"/>
              </a:rPr>
              <a:t>up registers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automatically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3114" y="659262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2524A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481673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1269AF"/>
                </a:solidFill>
                <a:uFill>
                  <a:solidFill>
                    <a:srgbClr val="1269AF"/>
                  </a:solidFill>
                </a:uFill>
                <a:latin typeface="Arial"/>
                <a:cs typeface="Arial"/>
                <a:hlinkClick r:id="rId3"/>
              </a:rPr>
              <a:t>http://www.int80h.org/</a:t>
            </a:r>
            <a:r>
              <a:rPr sz="1800" spc="-5" dirty="0">
                <a:solidFill>
                  <a:srgbClr val="1269AF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-215" dirty="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423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Performing a </a:t>
            </a:r>
            <a:r>
              <a:rPr spc="-10" dirty="0"/>
              <a:t>system</a:t>
            </a:r>
            <a:r>
              <a:rPr spc="35" dirty="0"/>
              <a:t> </a:t>
            </a:r>
            <a:r>
              <a:rPr spc="-5" dirty="0"/>
              <a:t>call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24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1510" y="1272298"/>
            <a:ext cx="5143500" cy="22898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b="1" dirty="0">
                <a:latin typeface="Arial"/>
                <a:cs typeface="Arial"/>
              </a:rPr>
              <a:t>In user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space:</a:t>
            </a:r>
            <a:endParaRPr sz="2000">
              <a:latin typeface="Arial"/>
              <a:cs typeface="Arial"/>
            </a:endParaRPr>
          </a:p>
          <a:p>
            <a:pPr marL="1003300" indent="-5334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Marshall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arguments </a:t>
            </a:r>
            <a:r>
              <a:rPr sz="1800" spc="-10" dirty="0">
                <a:latin typeface="Arial"/>
                <a:cs typeface="Arial"/>
              </a:rPr>
              <a:t>somewhere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safe</a:t>
            </a:r>
            <a:endParaRPr sz="1800">
              <a:latin typeface="Arial"/>
              <a:cs typeface="Arial"/>
            </a:endParaRPr>
          </a:p>
          <a:p>
            <a:pPr marL="1003300" indent="-5334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Saves registers</a:t>
            </a:r>
            <a:endParaRPr sz="1800">
              <a:latin typeface="Arial"/>
              <a:cs typeface="Arial"/>
            </a:endParaRPr>
          </a:p>
          <a:p>
            <a:pPr marL="1003300" indent="-5334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Loads system call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1003300" marR="718820" indent="-5334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Executes SYSCALL instruction  (or </a:t>
            </a:r>
            <a:r>
              <a:rPr sz="1800" dirty="0">
                <a:latin typeface="Arial"/>
                <a:cs typeface="Arial"/>
              </a:rPr>
              <a:t>SYSENTER,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INT </a:t>
            </a:r>
            <a:r>
              <a:rPr sz="1800" spc="-10" dirty="0">
                <a:latin typeface="Arial"/>
                <a:cs typeface="Arial"/>
              </a:rPr>
              <a:t>0x80,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or..)</a:t>
            </a:r>
            <a:endParaRPr sz="1800">
              <a:latin typeface="Arial"/>
              <a:cs typeface="Arial"/>
            </a:endParaRPr>
          </a:p>
          <a:p>
            <a:pPr marL="1003300" indent="-5334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And?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4375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System </a:t>
            </a:r>
            <a:r>
              <a:rPr spc="-5" dirty="0"/>
              <a:t>calls in the</a:t>
            </a:r>
            <a:r>
              <a:rPr spc="40" dirty="0"/>
              <a:t> </a:t>
            </a:r>
            <a:r>
              <a:rPr spc="-5" dirty="0"/>
              <a:t>kernel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25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85012" y="1523538"/>
            <a:ext cx="6859905" cy="29876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550"/>
              </a:spcBef>
              <a:buClr>
                <a:srgbClr val="475A2C"/>
              </a:buClr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sz="2000" b="1" dirty="0">
                <a:latin typeface="Arial"/>
                <a:cs typeface="Arial"/>
              </a:rPr>
              <a:t>Kernel entered at fixed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1002665" lvl="1" indent="-53276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1002665" algn="l"/>
                <a:tab pos="1003300" algn="l"/>
              </a:tabLst>
            </a:pPr>
            <a:r>
              <a:rPr sz="1800" spc="-5" dirty="0">
                <a:latin typeface="Arial"/>
                <a:cs typeface="Arial"/>
              </a:rPr>
              <a:t>Privileged mode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00"/>
              </a:spcBef>
              <a:buClr>
                <a:srgbClr val="475A2C"/>
              </a:buClr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sz="2000" b="1" dirty="0">
                <a:latin typeface="Arial"/>
                <a:cs typeface="Arial"/>
              </a:rPr>
              <a:t>Need to call the right function and return,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so:</a:t>
            </a:r>
            <a:endParaRPr sz="2000">
              <a:latin typeface="Arial"/>
              <a:cs typeface="Arial"/>
            </a:endParaRPr>
          </a:p>
          <a:p>
            <a:pPr marL="1002665" indent="-532765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1800" spc="-5" dirty="0">
                <a:latin typeface="Arial"/>
                <a:cs typeface="Arial"/>
              </a:rPr>
              <a:t>Save user </a:t>
            </a:r>
            <a:r>
              <a:rPr sz="1800" dirty="0">
                <a:latin typeface="Arial"/>
                <a:cs typeface="Arial"/>
              </a:rPr>
              <a:t>stack </a:t>
            </a:r>
            <a:r>
              <a:rPr sz="1800" spc="-5" dirty="0">
                <a:latin typeface="Arial"/>
                <a:cs typeface="Arial"/>
              </a:rPr>
              <a:t>pointer and return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05"/>
              </a:spcBef>
              <a:tabLst>
                <a:tab pos="1384300" algn="l"/>
              </a:tabLst>
            </a:pPr>
            <a:r>
              <a:rPr sz="1600" spc="-5" dirty="0">
                <a:solidFill>
                  <a:srgbClr val="475A2C"/>
                </a:solidFill>
                <a:latin typeface="Arial"/>
                <a:cs typeface="Arial"/>
              </a:rPr>
              <a:t>–	</a:t>
            </a:r>
            <a:r>
              <a:rPr sz="1600" i="1" spc="-5" dirty="0">
                <a:latin typeface="Arial"/>
                <a:cs typeface="Arial"/>
              </a:rPr>
              <a:t>In the Process Control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Block</a:t>
            </a:r>
            <a:endParaRPr sz="1600">
              <a:latin typeface="Arial"/>
              <a:cs typeface="Arial"/>
            </a:endParaRPr>
          </a:p>
          <a:p>
            <a:pPr marL="1002665" indent="-532765">
              <a:lnSpc>
                <a:spcPct val="100000"/>
              </a:lnSpc>
              <a:spcBef>
                <a:spcPts val="400"/>
              </a:spcBef>
              <a:buAutoNum type="arabicPeriod" startAt="2"/>
              <a:tabLst>
                <a:tab pos="1002665" algn="l"/>
                <a:tab pos="1003300" algn="l"/>
              </a:tabLst>
            </a:pPr>
            <a:r>
              <a:rPr sz="1800" spc="-5" dirty="0">
                <a:latin typeface="Arial"/>
                <a:cs typeface="Arial"/>
              </a:rPr>
              <a:t>Load </a:t>
            </a:r>
            <a:r>
              <a:rPr sz="1800" dirty="0">
                <a:latin typeface="Arial"/>
                <a:cs typeface="Arial"/>
              </a:rPr>
              <a:t>SP for </a:t>
            </a:r>
            <a:r>
              <a:rPr sz="1800" spc="-5" dirty="0">
                <a:latin typeface="Arial"/>
                <a:cs typeface="Arial"/>
              </a:rPr>
              <a:t>this process’ </a:t>
            </a:r>
            <a:r>
              <a:rPr sz="1800" i="1" spc="-5" dirty="0">
                <a:latin typeface="Arial"/>
                <a:cs typeface="Arial"/>
              </a:rPr>
              <a:t>kernel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1002665" indent="-532765">
              <a:lnSpc>
                <a:spcPct val="100000"/>
              </a:lnSpc>
              <a:spcBef>
                <a:spcPts val="395"/>
              </a:spcBef>
              <a:buAutoNum type="arabicPeriod" startAt="2"/>
              <a:tabLst>
                <a:tab pos="1002665" algn="l"/>
                <a:tab pos="1003300" algn="l"/>
              </a:tabLst>
            </a:pPr>
            <a:r>
              <a:rPr sz="1800" spc="-5" dirty="0">
                <a:latin typeface="Arial"/>
                <a:cs typeface="Arial"/>
              </a:rPr>
              <a:t>Create </a:t>
            </a:r>
            <a:r>
              <a:rPr sz="1800" dirty="0">
                <a:latin typeface="Arial"/>
                <a:cs typeface="Arial"/>
              </a:rPr>
              <a:t>a C stack frame on the </a:t>
            </a:r>
            <a:r>
              <a:rPr sz="1800" spc="-5" dirty="0">
                <a:latin typeface="Arial"/>
                <a:cs typeface="Arial"/>
              </a:rPr>
              <a:t>kernel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1002665" indent="-532765">
              <a:lnSpc>
                <a:spcPct val="100000"/>
              </a:lnSpc>
              <a:spcBef>
                <a:spcPts val="409"/>
              </a:spcBef>
              <a:buAutoNum type="arabicPeriod" startAt="2"/>
              <a:tabLst>
                <a:tab pos="1002665" algn="l"/>
                <a:tab pos="1003300" algn="l"/>
              </a:tabLst>
            </a:pPr>
            <a:r>
              <a:rPr sz="1800" spc="-5" dirty="0">
                <a:latin typeface="Arial"/>
                <a:cs typeface="Arial"/>
              </a:rPr>
              <a:t>Look up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syscall </a:t>
            </a:r>
            <a:r>
              <a:rPr sz="1800" spc="-5" dirty="0">
                <a:latin typeface="Arial"/>
                <a:cs typeface="Arial"/>
              </a:rPr>
              <a:t>number in a jump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002665" indent="-532765">
              <a:lnSpc>
                <a:spcPct val="100000"/>
              </a:lnSpc>
              <a:spcBef>
                <a:spcPts val="275"/>
              </a:spcBef>
              <a:buAutoNum type="arabicPeriod" startAt="2"/>
              <a:tabLst>
                <a:tab pos="1002665" algn="l"/>
                <a:tab pos="1003300" algn="l"/>
              </a:tabLst>
            </a:pPr>
            <a:r>
              <a:rPr sz="1800" spc="-5" dirty="0">
                <a:latin typeface="Arial"/>
                <a:cs typeface="Arial"/>
              </a:rPr>
              <a:t>Call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function (e.g., </a:t>
            </a:r>
            <a:r>
              <a:rPr sz="1800" b="1" spc="-5" dirty="0">
                <a:latin typeface="Courier New"/>
                <a:cs typeface="Courier New"/>
              </a:rPr>
              <a:t>read()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Courier New"/>
                <a:cs typeface="Courier New"/>
              </a:rPr>
              <a:t>getpid()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Courier New"/>
                <a:cs typeface="Courier New"/>
              </a:rPr>
              <a:t>open()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89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Returning in the</a:t>
            </a:r>
            <a:r>
              <a:rPr dirty="0"/>
              <a:t> </a:t>
            </a:r>
            <a:r>
              <a:rPr spc="-5" dirty="0"/>
              <a:t>kernel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26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1510" y="1272298"/>
            <a:ext cx="7068820" cy="26898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550"/>
              </a:spcBef>
              <a:buClr>
                <a:srgbClr val="475A2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000" b="1" dirty="0">
                <a:latin typeface="Arial"/>
                <a:cs typeface="Arial"/>
              </a:rPr>
              <a:t>When function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returns:</a:t>
            </a:r>
            <a:endParaRPr sz="20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Load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user space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Adjust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return address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point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marL="927100" marR="1739900">
              <a:lnSpc>
                <a:spcPct val="120600"/>
              </a:lnSpc>
              <a:spcBef>
                <a:spcPts val="10"/>
              </a:spcBef>
            </a:pPr>
            <a:r>
              <a:rPr sz="1600" i="1" spc="-5" dirty="0">
                <a:latin typeface="Arial"/>
                <a:cs typeface="Arial"/>
              </a:rPr>
              <a:t>Return path in user space back from the call, </a:t>
            </a:r>
            <a:r>
              <a:rPr sz="1600" i="1" spc="-10" dirty="0">
                <a:latin typeface="Arial"/>
                <a:cs typeface="Arial"/>
              </a:rPr>
              <a:t>OR  </a:t>
            </a:r>
            <a:r>
              <a:rPr sz="1600" i="1" spc="-5" dirty="0">
                <a:latin typeface="Arial"/>
                <a:cs typeface="Arial"/>
              </a:rPr>
              <a:t>Loop to retry system call if</a:t>
            </a:r>
            <a:r>
              <a:rPr sz="1600" i="1" spc="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necessary</a:t>
            </a:r>
            <a:endParaRPr sz="16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400"/>
              </a:spcBef>
              <a:buAutoNum type="arabicPeriod" startAt="3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Execute “syscall return”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484"/>
              </a:spcBef>
              <a:buClr>
                <a:srgbClr val="475A2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000" b="1" dirty="0">
                <a:latin typeface="Arial"/>
                <a:cs typeface="Arial"/>
              </a:rPr>
              <a:t>Result is execution back in user space, on user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000" b="1" spc="-15" dirty="0">
                <a:latin typeface="Arial"/>
                <a:cs typeface="Arial"/>
              </a:rPr>
              <a:t>Alternatively, </a:t>
            </a:r>
            <a:r>
              <a:rPr sz="2000" b="1" spc="-5" dirty="0">
                <a:latin typeface="Arial"/>
                <a:cs typeface="Arial"/>
              </a:rPr>
              <a:t>can </a:t>
            </a:r>
            <a:r>
              <a:rPr sz="2000" b="1" dirty="0">
                <a:latin typeface="Arial"/>
                <a:cs typeface="Arial"/>
              </a:rPr>
              <a:t>do this to a </a:t>
            </a:r>
            <a:r>
              <a:rPr sz="2000" b="1" spc="-5" dirty="0">
                <a:latin typeface="Arial"/>
                <a:cs typeface="Arial"/>
              </a:rPr>
              <a:t>different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3612" y="3152648"/>
            <a:ext cx="33293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User-space threads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797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From </a:t>
            </a:r>
            <a:r>
              <a:rPr spc="-10" dirty="0"/>
              <a:t>now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assume: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28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1510" y="1272360"/>
            <a:ext cx="5678170" cy="28194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31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Previous </a:t>
            </a:r>
            <a:r>
              <a:rPr sz="2000" b="1" dirty="0">
                <a:latin typeface="Arial"/>
                <a:cs typeface="Arial"/>
              </a:rPr>
              <a:t>example </a:t>
            </a:r>
            <a:r>
              <a:rPr sz="2000" b="1" spc="5" dirty="0">
                <a:latin typeface="Arial"/>
                <a:cs typeface="Arial"/>
              </a:rPr>
              <a:t>was </a:t>
            </a:r>
            <a:r>
              <a:rPr sz="2000" b="1" dirty="0">
                <a:latin typeface="Arial"/>
                <a:cs typeface="Arial"/>
              </a:rPr>
              <a:t>Unix </a:t>
            </a:r>
            <a:r>
              <a:rPr sz="2000" b="1" spc="10" dirty="0">
                <a:latin typeface="Arial"/>
                <a:cs typeface="Arial"/>
              </a:rPr>
              <a:t>6</a:t>
            </a:r>
            <a:r>
              <a:rPr sz="1950" b="1" spc="15" baseline="25641" dirty="0">
                <a:latin typeface="Arial"/>
                <a:cs typeface="Arial"/>
              </a:rPr>
              <a:t>th</a:t>
            </a:r>
            <a:r>
              <a:rPr sz="1950" b="1" spc="142" baseline="2564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Edition: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Which had </a:t>
            </a:r>
            <a:r>
              <a:rPr sz="1800" i="1" spc="-5" dirty="0">
                <a:latin typeface="Arial"/>
                <a:cs typeface="Arial"/>
              </a:rPr>
              <a:t>no </a:t>
            </a:r>
            <a:r>
              <a:rPr sz="1800" spc="-5" dirty="0">
                <a:latin typeface="Arial"/>
                <a:cs typeface="Arial"/>
              </a:rPr>
              <a:t>threads </a:t>
            </a:r>
            <a:r>
              <a:rPr sz="1800" i="1" spc="-5" dirty="0">
                <a:latin typeface="Arial"/>
                <a:cs typeface="Arial"/>
              </a:rPr>
              <a:t>per se</a:t>
            </a:r>
            <a:r>
              <a:rPr sz="1800" spc="-5" dirty="0">
                <a:latin typeface="Arial"/>
                <a:cs typeface="Arial"/>
              </a:rPr>
              <a:t>, only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i.e., Process </a:t>
            </a:r>
            <a:r>
              <a:rPr sz="1800" dirty="0">
                <a:latin typeface="Arial"/>
                <a:cs typeface="Arial"/>
              </a:rPr>
              <a:t>↔ </a:t>
            </a:r>
            <a:r>
              <a:rPr sz="1800" spc="-5" dirty="0">
                <a:latin typeface="Arial"/>
                <a:cs typeface="Arial"/>
              </a:rPr>
              <a:t>Kernel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From </a:t>
            </a:r>
            <a:r>
              <a:rPr sz="2000" b="1" spc="-5" dirty="0">
                <a:latin typeface="Arial"/>
                <a:cs typeface="Arial"/>
              </a:rPr>
              <a:t>now </a:t>
            </a:r>
            <a:r>
              <a:rPr sz="2000" b="1" dirty="0">
                <a:latin typeface="Arial"/>
                <a:cs typeface="Arial"/>
              </a:rPr>
              <a:t>on, we’ll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assume: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8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Multiple kernel threads per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Efficient kernel context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dirty="0">
                <a:latin typeface="Arial"/>
                <a:cs typeface="Arial"/>
              </a:rPr>
              <a:t>do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implement </a:t>
            </a:r>
            <a:r>
              <a:rPr sz="2000" b="1" dirty="0">
                <a:latin typeface="Arial"/>
                <a:cs typeface="Arial"/>
              </a:rPr>
              <a:t>user-visible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7579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are </a:t>
            </a:r>
            <a:r>
              <a:rPr dirty="0"/>
              <a:t>the</a:t>
            </a:r>
            <a:r>
              <a:rPr spc="-40" dirty="0"/>
              <a:t> </a:t>
            </a:r>
            <a:r>
              <a:rPr spc="-5" dirty="0"/>
              <a:t>options?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29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1510" y="1266290"/>
            <a:ext cx="7303770" cy="18681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00"/>
              </a:spcBef>
              <a:buClr>
                <a:srgbClr val="475A2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b="1" spc="-5" dirty="0">
                <a:latin typeface="Arial"/>
                <a:cs typeface="Arial"/>
              </a:rPr>
              <a:t>Implement </a:t>
            </a:r>
            <a:r>
              <a:rPr sz="2000" b="1" dirty="0">
                <a:latin typeface="Arial"/>
                <a:cs typeface="Arial"/>
              </a:rPr>
              <a:t>threads within a process (one kernel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thread)</a:t>
            </a:r>
            <a:endParaRPr sz="20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b="1" dirty="0">
                <a:latin typeface="Arial"/>
                <a:cs typeface="Arial"/>
              </a:rPr>
              <a:t>Multiple kernel threads in a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495"/>
              </a:spcBef>
              <a:buClr>
                <a:srgbClr val="475A2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b="1" dirty="0">
                <a:latin typeface="Arial"/>
                <a:cs typeface="Arial"/>
              </a:rPr>
              <a:t>Some combination of the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above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other </a:t>
            </a:r>
            <a:r>
              <a:rPr sz="2000" b="1" spc="-5" dirty="0">
                <a:latin typeface="Arial"/>
                <a:cs typeface="Arial"/>
              </a:rPr>
              <a:t>more </a:t>
            </a:r>
            <a:r>
              <a:rPr sz="2000" b="1" dirty="0">
                <a:latin typeface="Arial"/>
                <a:cs typeface="Arial"/>
              </a:rPr>
              <a:t>unusual cases </a:t>
            </a:r>
            <a:r>
              <a:rPr sz="2000" b="1" spc="10" dirty="0">
                <a:latin typeface="Arial"/>
                <a:cs typeface="Arial"/>
              </a:rPr>
              <a:t>we </a:t>
            </a:r>
            <a:r>
              <a:rPr sz="2000" b="1" spc="5" dirty="0">
                <a:latin typeface="Arial"/>
                <a:cs typeface="Arial"/>
              </a:rPr>
              <a:t>won’t </a:t>
            </a:r>
            <a:r>
              <a:rPr sz="2000" b="1" dirty="0">
                <a:latin typeface="Arial"/>
                <a:cs typeface="Arial"/>
              </a:rPr>
              <a:t>talk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about…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2870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40" dirty="0"/>
              <a:t> </a:t>
            </a:r>
            <a:r>
              <a:rPr spc="-5" dirty="0"/>
              <a:t>concept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3</a:t>
            </a:fld>
            <a:endParaRPr sz="1050"/>
          </a:p>
        </p:txBody>
      </p:sp>
      <p:sp>
        <p:nvSpPr>
          <p:cNvPr id="6" name="object 6"/>
          <p:cNvSpPr txBox="1"/>
          <p:nvPr/>
        </p:nvSpPr>
        <p:spPr>
          <a:xfrm>
            <a:off x="451510" y="1272298"/>
            <a:ext cx="7408545" cy="416115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55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Q: What is the relation between a process and a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program?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process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execution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program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restricted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rights.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Virtual </a:t>
            </a:r>
            <a:r>
              <a:rPr sz="2000" b="1" dirty="0">
                <a:latin typeface="Arial"/>
                <a:cs typeface="Arial"/>
              </a:rPr>
              <a:t>machine, of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sorts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On older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systems: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Single dedicated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Single address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System calls </a:t>
            </a:r>
            <a:r>
              <a:rPr sz="1800" dirty="0">
                <a:latin typeface="Arial"/>
                <a:cs typeface="Arial"/>
              </a:rPr>
              <a:t>for 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software:</a:t>
            </a:r>
            <a:endParaRPr sz="20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computer </a:t>
            </a:r>
            <a:r>
              <a:rPr sz="2000" b="1" spc="-5" dirty="0">
                <a:latin typeface="Arial"/>
                <a:cs typeface="Arial"/>
              </a:rPr>
              <a:t>system </a:t>
            </a:r>
            <a:r>
              <a:rPr sz="2000" b="1" dirty="0">
                <a:latin typeface="Arial"/>
                <a:cs typeface="Arial"/>
              </a:rPr>
              <a:t>= (kernel +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processes)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526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Many-to-one</a:t>
            </a:r>
            <a:r>
              <a:rPr spc="5" dirty="0"/>
              <a:t> </a:t>
            </a:r>
            <a:r>
              <a:rPr spc="-5" dirty="0"/>
              <a:t>threads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1510" y="1272298"/>
            <a:ext cx="6033135" cy="30340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55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Early “thread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libraries”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Green threads (original Java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VM)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GNU </a:t>
            </a:r>
            <a:r>
              <a:rPr sz="1800" spc="-5" dirty="0">
                <a:latin typeface="Arial"/>
                <a:cs typeface="Arial"/>
              </a:rPr>
              <a:t>Portable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Standard student exercise: implement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them!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Sometimes called </a:t>
            </a:r>
            <a:r>
              <a:rPr sz="2000" b="1" dirty="0">
                <a:latin typeface="Arial"/>
                <a:cs typeface="Arial"/>
              </a:rPr>
              <a:t>“pure </a:t>
            </a:r>
            <a:r>
              <a:rPr sz="2000" b="1" spc="-5" dirty="0">
                <a:latin typeface="Arial"/>
                <a:cs typeface="Arial"/>
              </a:rPr>
              <a:t>user-level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threads”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aka. </a:t>
            </a:r>
            <a:r>
              <a:rPr sz="1800" spc="-10" dirty="0">
                <a:latin typeface="Arial"/>
                <a:cs typeface="Arial"/>
              </a:rPr>
              <a:t>lightweight </a:t>
            </a:r>
            <a:r>
              <a:rPr sz="1800" spc="-5" dirty="0">
                <a:latin typeface="Arial"/>
                <a:cs typeface="Arial"/>
              </a:rPr>
              <a:t>threads, </a:t>
            </a:r>
            <a:r>
              <a:rPr sz="1800" dirty="0">
                <a:latin typeface="Arial"/>
                <a:cs typeface="Arial"/>
              </a:rPr>
              <a:t>tasks </a:t>
            </a:r>
            <a:r>
              <a:rPr sz="1800" spc="-10" dirty="0">
                <a:latin typeface="Arial"/>
                <a:cs typeface="Arial"/>
              </a:rPr>
              <a:t>(differences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control)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No kernel support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Also </a:t>
            </a:r>
            <a:r>
              <a:rPr sz="1800" spc="-5" dirty="0">
                <a:latin typeface="Arial"/>
                <a:cs typeface="Arial"/>
              </a:rPr>
              <a:t>(confusingly) </a:t>
            </a:r>
            <a:r>
              <a:rPr sz="1800" spc="-10" dirty="0">
                <a:latin typeface="Arial"/>
                <a:cs typeface="Arial"/>
              </a:rPr>
              <a:t>“Lightweight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526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Many-to-one</a:t>
            </a:r>
            <a:r>
              <a:rPr spc="5" dirty="0"/>
              <a:t> </a:t>
            </a:r>
            <a:r>
              <a:rPr spc="-5" dirty="0"/>
              <a:t>threads</a:t>
            </a:r>
          </a:p>
        </p:txBody>
      </p:sp>
      <p:sp>
        <p:nvSpPr>
          <p:cNvPr id="6" name="object 6"/>
          <p:cNvSpPr/>
          <p:nvPr/>
        </p:nvSpPr>
        <p:spPr>
          <a:xfrm>
            <a:off x="783336" y="3927284"/>
            <a:ext cx="7269480" cy="10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961" y="3963161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5908">
            <a:solidFill>
              <a:srgbClr val="6E6E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5083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0710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33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1084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67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93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7084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27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53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1999" y="1447800"/>
                </a:lnTo>
                <a:lnTo>
                  <a:pt x="7619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66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22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99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4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49957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7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420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7657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53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1224" y="3015995"/>
            <a:ext cx="754380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661" y="3071622"/>
            <a:ext cx="647700" cy="1273175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64770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8548" y="3015995"/>
            <a:ext cx="106616" cy="1379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43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8548" y="3015995"/>
            <a:ext cx="754380" cy="1379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4361" y="3071622"/>
            <a:ext cx="647700" cy="1273175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0" y="1273175"/>
                </a:moveTo>
                <a:lnTo>
                  <a:pt x="647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326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82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9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80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359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3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280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836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013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97223" y="3015995"/>
            <a:ext cx="754379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72661" y="3071622"/>
            <a:ext cx="647700" cy="1273175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64770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84547" y="3015995"/>
            <a:ext cx="106616" cy="1379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03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4547" y="3015995"/>
            <a:ext cx="754379" cy="1379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0361" y="3071622"/>
            <a:ext cx="647700" cy="1273175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0" y="1273175"/>
                </a:moveTo>
                <a:lnTo>
                  <a:pt x="647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186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742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919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66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21957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70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39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399" y="1013460"/>
                </a:lnTo>
                <a:lnTo>
                  <a:pt x="533399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4031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69657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70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73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83223" y="3015995"/>
            <a:ext cx="754379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58661" y="3071622"/>
            <a:ext cx="647700" cy="1273175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647699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70547" y="3015995"/>
            <a:ext cx="106616" cy="1379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063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70547" y="3015995"/>
            <a:ext cx="754379" cy="1379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06361" y="3071622"/>
            <a:ext cx="647700" cy="1273175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0" y="1273175"/>
                </a:moveTo>
                <a:lnTo>
                  <a:pt x="647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59740" y="3532454"/>
            <a:ext cx="68453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201923" y="1697735"/>
            <a:ext cx="106616" cy="2164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7361" y="1753361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25908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87923" y="1697735"/>
            <a:ext cx="106616" cy="2164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63361" y="1753361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25908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14955" y="5992367"/>
            <a:ext cx="1842516" cy="623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3388" y="6057900"/>
            <a:ext cx="1027188" cy="560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62200" y="6019800"/>
            <a:ext cx="1752600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62200" y="60198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890520" y="6131763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743955" y="5992367"/>
            <a:ext cx="1842516" cy="623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52388" y="6057900"/>
            <a:ext cx="1027175" cy="560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91200" y="6019800"/>
            <a:ext cx="1752600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1200" y="60198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319773" y="6131763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740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Address space </a:t>
            </a:r>
            <a:r>
              <a:rPr spc="-10" dirty="0"/>
              <a:t>layout </a:t>
            </a:r>
            <a:r>
              <a:rPr spc="-5" dirty="0"/>
              <a:t>for user level</a:t>
            </a:r>
            <a:r>
              <a:rPr spc="135" dirty="0"/>
              <a:t> </a:t>
            </a:r>
            <a:r>
              <a:rPr spc="-5" dirty="0"/>
              <a:t>threads</a:t>
            </a:r>
          </a:p>
        </p:txBody>
      </p:sp>
      <p:sp>
        <p:nvSpPr>
          <p:cNvPr id="6" name="object 6"/>
          <p:cNvSpPr/>
          <p:nvPr/>
        </p:nvSpPr>
        <p:spPr>
          <a:xfrm>
            <a:off x="1095755" y="1801355"/>
            <a:ext cx="1994916" cy="10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1828800"/>
            <a:ext cx="1905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3000" y="1828800"/>
            <a:ext cx="1905000" cy="990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5755" y="5687567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5355" y="5715000"/>
            <a:ext cx="774179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5715000"/>
            <a:ext cx="19050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5755" y="5230367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3351" y="5257800"/>
            <a:ext cx="836676" cy="560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5257800"/>
            <a:ext cx="19050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5755" y="4773193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5544" y="4800587"/>
            <a:ext cx="812279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000" y="4800600"/>
            <a:ext cx="19050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38427" y="4796028"/>
          <a:ext cx="1905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R="71183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6997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7308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842516" y="2868167"/>
            <a:ext cx="501370" cy="470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5000" y="2895600"/>
            <a:ext cx="381000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2895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285750"/>
                </a:moveTo>
                <a:lnTo>
                  <a:pt x="95250" y="285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85750"/>
                </a:lnTo>
                <a:lnTo>
                  <a:pt x="381000" y="285750"/>
                </a:lnTo>
                <a:lnTo>
                  <a:pt x="190500" y="3810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2516" y="4276344"/>
            <a:ext cx="501370" cy="470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4343400"/>
            <a:ext cx="3810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0" y="4343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" y="1600200"/>
            <a:ext cx="2286000" cy="4800600"/>
          </a:xfrm>
          <a:custGeom>
            <a:avLst/>
            <a:gdLst/>
            <a:ahLst/>
            <a:cxnLst/>
            <a:rect l="l" t="t" r="r" b="b"/>
            <a:pathLst>
              <a:path w="2286000" h="4800600">
                <a:moveTo>
                  <a:pt x="0" y="4800600"/>
                </a:moveTo>
                <a:lnTo>
                  <a:pt x="2286000" y="4800600"/>
                </a:lnTo>
                <a:lnTo>
                  <a:pt x="2286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1155" y="5687567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10756" y="5715000"/>
            <a:ext cx="774179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8400" y="5715000"/>
            <a:ext cx="1905000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8400" y="5715000"/>
            <a:ext cx="1905000" cy="45720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0" y="457200"/>
                </a:moveTo>
                <a:lnTo>
                  <a:pt x="1905000" y="457200"/>
                </a:lnTo>
                <a:lnTo>
                  <a:pt x="1905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48400" y="5715000"/>
            <a:ext cx="19050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80"/>
              </a:spcBef>
            </a:pPr>
            <a:r>
              <a:rPr sz="1800" spc="-55" dirty="0"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01155" y="3782567"/>
            <a:ext cx="1994916" cy="15377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90943" y="4853927"/>
            <a:ext cx="812279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8400" y="3810000"/>
            <a:ext cx="1905000" cy="1447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8400" y="3810000"/>
            <a:ext cx="1905000" cy="1447800"/>
          </a:xfrm>
          <a:custGeom>
            <a:avLst/>
            <a:gdLst/>
            <a:ahLst/>
            <a:cxnLst/>
            <a:rect l="l" t="t" r="r" b="b"/>
            <a:pathLst>
              <a:path w="1905000" h="1447800">
                <a:moveTo>
                  <a:pt x="0" y="1447800"/>
                </a:moveTo>
                <a:lnTo>
                  <a:pt x="1905000" y="1447800"/>
                </a:lnTo>
                <a:lnTo>
                  <a:pt x="1905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1155" y="1648967"/>
            <a:ext cx="1994916" cy="4709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63640" y="1638287"/>
            <a:ext cx="1866900" cy="5608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48400" y="1676400"/>
            <a:ext cx="1905000" cy="381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248400" y="1676400"/>
            <a:ext cx="19050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Thread 1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31152" y="2106167"/>
            <a:ext cx="534924" cy="2423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10400" y="2133600"/>
            <a:ext cx="381000" cy="152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0400" y="21336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4300"/>
                </a:lnTo>
                <a:lnTo>
                  <a:pt x="381000" y="114300"/>
                </a:lnTo>
                <a:lnTo>
                  <a:pt x="190500" y="1524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47916" y="3285744"/>
            <a:ext cx="501370" cy="470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0400" y="3352800"/>
            <a:ext cx="3810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0400" y="3352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19800" y="1600200"/>
            <a:ext cx="2286000" cy="4800600"/>
          </a:xfrm>
          <a:custGeom>
            <a:avLst/>
            <a:gdLst/>
            <a:ahLst/>
            <a:cxnLst/>
            <a:rect l="l" t="t" r="r" b="b"/>
            <a:pathLst>
              <a:path w="2286000" h="4800600">
                <a:moveTo>
                  <a:pt x="0" y="4800600"/>
                </a:moveTo>
                <a:lnTo>
                  <a:pt x="2286000" y="4800600"/>
                </a:lnTo>
                <a:lnTo>
                  <a:pt x="2286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3555" y="4287011"/>
            <a:ext cx="1690116" cy="470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62700" y="4299203"/>
            <a:ext cx="1670303" cy="5074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0800" y="4314444"/>
            <a:ext cx="1600200" cy="381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0800" y="4314444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380999"/>
                </a:moveTo>
                <a:lnTo>
                  <a:pt x="1600200" y="380999"/>
                </a:lnTo>
                <a:lnTo>
                  <a:pt x="16002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400800" y="4314444"/>
            <a:ext cx="1600200" cy="3810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Arial"/>
                <a:cs typeface="Arial"/>
              </a:rPr>
              <a:t>Thread 2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53555" y="3906011"/>
            <a:ext cx="1690116" cy="470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62700" y="3918203"/>
            <a:ext cx="1670303" cy="5074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3933444"/>
            <a:ext cx="1600200" cy="381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400800" y="3933444"/>
            <a:ext cx="1600200" cy="3810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Arial"/>
                <a:cs typeface="Arial"/>
              </a:rPr>
              <a:t>Thread 3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201155" y="5230367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78752" y="5257800"/>
            <a:ext cx="836676" cy="560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48400" y="5257800"/>
            <a:ext cx="19050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48400" y="5257800"/>
            <a:ext cx="1905000" cy="45720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0" y="457200"/>
                </a:moveTo>
                <a:lnTo>
                  <a:pt x="1905000" y="457200"/>
                </a:lnTo>
                <a:lnTo>
                  <a:pt x="1905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52971" y="5331714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37659" y="3169932"/>
            <a:ext cx="935748" cy="9402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1000" y="3200400"/>
            <a:ext cx="838200" cy="838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91000" y="3200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209550"/>
                </a:moveTo>
                <a:lnTo>
                  <a:pt x="419100" y="209550"/>
                </a:lnTo>
                <a:lnTo>
                  <a:pt x="419100" y="0"/>
                </a:lnTo>
                <a:lnTo>
                  <a:pt x="838200" y="419100"/>
                </a:lnTo>
                <a:lnTo>
                  <a:pt x="419100" y="838200"/>
                </a:lnTo>
                <a:lnTo>
                  <a:pt x="419100" y="628650"/>
                </a:lnTo>
                <a:lnTo>
                  <a:pt x="0" y="628650"/>
                </a:lnTo>
                <a:lnTo>
                  <a:pt x="209550" y="419100"/>
                </a:lnTo>
                <a:lnTo>
                  <a:pt x="0" y="2095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72355" y="4251972"/>
            <a:ext cx="1988820" cy="1757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18076" y="4658867"/>
            <a:ext cx="1205471" cy="13837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19600" y="4276725"/>
            <a:ext cx="1898396" cy="16668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19600" y="4276725"/>
            <a:ext cx="1898650" cy="1666875"/>
          </a:xfrm>
          <a:custGeom>
            <a:avLst/>
            <a:gdLst/>
            <a:ahLst/>
            <a:cxnLst/>
            <a:rect l="l" t="t" r="r" b="b"/>
            <a:pathLst>
              <a:path w="1898650" h="1666875">
                <a:moveTo>
                  <a:pt x="0" y="371475"/>
                </a:moveTo>
                <a:lnTo>
                  <a:pt x="666750" y="371475"/>
                </a:lnTo>
                <a:lnTo>
                  <a:pt x="952500" y="371475"/>
                </a:lnTo>
                <a:lnTo>
                  <a:pt x="1143000" y="371475"/>
                </a:lnTo>
                <a:lnTo>
                  <a:pt x="1143000" y="587375"/>
                </a:lnTo>
                <a:lnTo>
                  <a:pt x="1898396" y="0"/>
                </a:lnTo>
                <a:lnTo>
                  <a:pt x="1143000" y="911225"/>
                </a:lnTo>
                <a:lnTo>
                  <a:pt x="1143000" y="1666875"/>
                </a:lnTo>
                <a:lnTo>
                  <a:pt x="952500" y="1666875"/>
                </a:lnTo>
                <a:lnTo>
                  <a:pt x="666750" y="1666875"/>
                </a:lnTo>
                <a:lnTo>
                  <a:pt x="0" y="1666875"/>
                </a:lnTo>
                <a:lnTo>
                  <a:pt x="0" y="911225"/>
                </a:lnTo>
                <a:lnTo>
                  <a:pt x="0" y="587375"/>
                </a:lnTo>
                <a:lnTo>
                  <a:pt x="0" y="371475"/>
                </a:lnTo>
                <a:close/>
              </a:path>
            </a:pathLst>
          </a:custGeom>
          <a:ln w="9143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586478" y="4729353"/>
            <a:ext cx="810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201155" y="4776241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0943" y="4803635"/>
            <a:ext cx="812279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03647"/>
            <a:ext cx="1905000" cy="45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48400" y="4803647"/>
            <a:ext cx="1905000" cy="45720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0" y="457199"/>
                </a:moveTo>
                <a:lnTo>
                  <a:pt x="1905000" y="457199"/>
                </a:lnTo>
                <a:lnTo>
                  <a:pt x="1905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52971" y="4877816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32</a:t>
            </a:fld>
            <a:endParaRPr spc="-5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415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One-to-one user</a:t>
            </a:r>
            <a:r>
              <a:rPr spc="10" dirty="0"/>
              <a:t> </a:t>
            </a:r>
            <a:r>
              <a:rPr spc="-5" dirty="0"/>
              <a:t>threads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1510" y="1266290"/>
            <a:ext cx="6112510" cy="21069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60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Every </a:t>
            </a:r>
            <a:r>
              <a:rPr sz="2000" b="1" dirty="0">
                <a:latin typeface="Arial"/>
                <a:cs typeface="Arial"/>
              </a:rPr>
              <a:t>user thread is/has a kernel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thread.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Equivalent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multiple processes sharing an address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Except that “process” now refers </a:t>
            </a:r>
            <a:r>
              <a:rPr sz="1800" dirty="0">
                <a:latin typeface="Arial"/>
                <a:cs typeface="Arial"/>
              </a:rPr>
              <a:t>to a </a:t>
            </a:r>
            <a:r>
              <a:rPr sz="1800" spc="-5" dirty="0">
                <a:latin typeface="Arial"/>
                <a:cs typeface="Arial"/>
              </a:rPr>
              <a:t>group of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Most modern OS threads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packages: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10" dirty="0">
                <a:latin typeface="Arial"/>
                <a:cs typeface="Arial"/>
              </a:rPr>
              <a:t>Linux, </a:t>
            </a:r>
            <a:r>
              <a:rPr sz="1800" spc="-5" dirty="0">
                <a:latin typeface="Arial"/>
                <a:cs typeface="Arial"/>
              </a:rPr>
              <a:t>Solaris, </a:t>
            </a:r>
            <a:r>
              <a:rPr sz="1800" spc="-10" dirty="0">
                <a:latin typeface="Arial"/>
                <a:cs typeface="Arial"/>
              </a:rPr>
              <a:t>Windows </a:t>
            </a:r>
            <a:r>
              <a:rPr sz="1800" spc="-85" dirty="0">
                <a:latin typeface="Arial"/>
                <a:cs typeface="Arial"/>
              </a:rPr>
              <a:t>XP, </a:t>
            </a:r>
            <a:r>
              <a:rPr sz="1800" spc="-5" dirty="0">
                <a:latin typeface="Arial"/>
                <a:cs typeface="Arial"/>
              </a:rPr>
              <a:t>MacOSX,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415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One-to-one user</a:t>
            </a:r>
            <a:r>
              <a:rPr spc="10" dirty="0"/>
              <a:t> </a:t>
            </a:r>
            <a:r>
              <a:rPr spc="-5" dirty="0"/>
              <a:t>threads</a:t>
            </a:r>
          </a:p>
        </p:txBody>
      </p:sp>
      <p:sp>
        <p:nvSpPr>
          <p:cNvPr id="6" name="object 6"/>
          <p:cNvSpPr/>
          <p:nvPr/>
        </p:nvSpPr>
        <p:spPr>
          <a:xfrm>
            <a:off x="783336" y="3927284"/>
            <a:ext cx="7269480" cy="10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961" y="3963161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5908">
            <a:solidFill>
              <a:srgbClr val="6E6E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4083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9710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3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23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3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89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6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7548" y="3015995"/>
            <a:ext cx="106616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33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740" y="3532454"/>
            <a:ext cx="68453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1923" y="1697735"/>
            <a:ext cx="106616" cy="2164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7361" y="1753361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25908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8483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04110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7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77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3357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10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31948" y="3015995"/>
            <a:ext cx="106616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677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3523" y="1697735"/>
            <a:ext cx="106616" cy="2164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8961" y="1753361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25908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0084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57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583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99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549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2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03547" y="3015995"/>
            <a:ext cx="106616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93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91684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473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299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709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265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442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75147" y="3015995"/>
            <a:ext cx="106616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09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6084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17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43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1999" y="1447800"/>
                </a:lnTo>
                <a:lnTo>
                  <a:pt x="7619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85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409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58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399" y="1013460"/>
                </a:lnTo>
                <a:lnTo>
                  <a:pt x="533399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89547" y="3015995"/>
            <a:ext cx="106616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253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0483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761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3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6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587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99731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55357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70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730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03947" y="3015995"/>
            <a:ext cx="106616" cy="137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397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14955" y="5992367"/>
            <a:ext cx="1842516" cy="623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23388" y="6057900"/>
            <a:ext cx="1027188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62200" y="6019800"/>
            <a:ext cx="1752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62200" y="60198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0520" y="6131763"/>
            <a:ext cx="69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43955" y="5992367"/>
            <a:ext cx="1842516" cy="623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2388" y="6057900"/>
            <a:ext cx="1027175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1200" y="6019800"/>
            <a:ext cx="1752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91200" y="60198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319773" y="6131763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415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One-to-one user</a:t>
            </a:r>
            <a:r>
              <a:rPr spc="10" dirty="0"/>
              <a:t> </a:t>
            </a:r>
            <a:r>
              <a:rPr spc="-5" dirty="0"/>
              <a:t>threads</a:t>
            </a:r>
          </a:p>
        </p:txBody>
      </p:sp>
      <p:sp>
        <p:nvSpPr>
          <p:cNvPr id="6" name="object 6"/>
          <p:cNvSpPr/>
          <p:nvPr/>
        </p:nvSpPr>
        <p:spPr>
          <a:xfrm>
            <a:off x="1248155" y="1801355"/>
            <a:ext cx="1994916" cy="10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1828800"/>
            <a:ext cx="1905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5400" y="1828800"/>
            <a:ext cx="1905000" cy="990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8155" y="5687567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7755" y="5715000"/>
            <a:ext cx="774179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5715000"/>
            <a:ext cx="19050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8155" y="5230367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5751" y="5257800"/>
            <a:ext cx="836676" cy="560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5257800"/>
            <a:ext cx="19050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8155" y="4773193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7944" y="4800587"/>
            <a:ext cx="812279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400" y="4800600"/>
            <a:ext cx="19050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90827" y="4796028"/>
          <a:ext cx="1905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R="71183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6997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7308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994916" y="2868167"/>
            <a:ext cx="501370" cy="470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0" y="2895600"/>
            <a:ext cx="381000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7400" y="2895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285750"/>
                </a:moveTo>
                <a:lnTo>
                  <a:pt x="95250" y="285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85750"/>
                </a:lnTo>
                <a:lnTo>
                  <a:pt x="381000" y="285750"/>
                </a:lnTo>
                <a:lnTo>
                  <a:pt x="190500" y="3810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4916" y="4276344"/>
            <a:ext cx="501370" cy="4709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7400" y="4343400"/>
            <a:ext cx="381000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7400" y="4343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6800" y="1600200"/>
            <a:ext cx="2286000" cy="4800600"/>
          </a:xfrm>
          <a:custGeom>
            <a:avLst/>
            <a:gdLst/>
            <a:ahLst/>
            <a:cxnLst/>
            <a:rect l="l" t="t" r="r" b="b"/>
            <a:pathLst>
              <a:path w="2286000" h="4800600">
                <a:moveTo>
                  <a:pt x="0" y="4800600"/>
                </a:moveTo>
                <a:lnTo>
                  <a:pt x="2286000" y="4800600"/>
                </a:lnTo>
                <a:lnTo>
                  <a:pt x="2286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0155" y="5687567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29755" y="5715000"/>
            <a:ext cx="774179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67400" y="5715000"/>
            <a:ext cx="1905000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0155" y="5230367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97752" y="5257800"/>
            <a:ext cx="836676" cy="560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5257800"/>
            <a:ext cx="19050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20155" y="4773193"/>
            <a:ext cx="1994916" cy="54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9944" y="4800587"/>
            <a:ext cx="812279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4800600"/>
            <a:ext cx="19050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862828" y="4796028"/>
          <a:ext cx="1905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7283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Text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5820155" y="1648967"/>
            <a:ext cx="1994916" cy="470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2640" y="1638287"/>
            <a:ext cx="1866900" cy="5608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7400" y="1676400"/>
            <a:ext cx="1905000" cy="381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867400" y="1676400"/>
            <a:ext cx="19050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Thread 1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50152" y="2106167"/>
            <a:ext cx="534924" cy="2423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29400" y="2133600"/>
            <a:ext cx="381000" cy="152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9400" y="21336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4300"/>
                </a:lnTo>
                <a:lnTo>
                  <a:pt x="381000" y="114300"/>
                </a:lnTo>
                <a:lnTo>
                  <a:pt x="190500" y="1524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66916" y="4276344"/>
            <a:ext cx="501370" cy="4709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4343400"/>
            <a:ext cx="381000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0" y="4343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38800" y="1600200"/>
            <a:ext cx="2286000" cy="4800600"/>
          </a:xfrm>
          <a:custGeom>
            <a:avLst/>
            <a:gdLst/>
            <a:ahLst/>
            <a:cxnLst/>
            <a:rect l="l" t="t" r="r" b="b"/>
            <a:pathLst>
              <a:path w="2286000" h="4800600">
                <a:moveTo>
                  <a:pt x="0" y="4800600"/>
                </a:moveTo>
                <a:lnTo>
                  <a:pt x="2286000" y="4800600"/>
                </a:lnTo>
                <a:lnTo>
                  <a:pt x="2286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20155" y="2487167"/>
            <a:ext cx="1994916" cy="470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82640" y="2476487"/>
            <a:ext cx="1866900" cy="5608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7400" y="2514600"/>
            <a:ext cx="1905000" cy="381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67400" y="2514600"/>
            <a:ext cx="19050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Arial"/>
                <a:cs typeface="Arial"/>
              </a:rPr>
              <a:t>Thread 2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550152" y="2944367"/>
            <a:ext cx="534924" cy="2423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29400" y="2971800"/>
            <a:ext cx="381000" cy="152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29400" y="2971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4300"/>
                </a:lnTo>
                <a:lnTo>
                  <a:pt x="381000" y="114300"/>
                </a:lnTo>
                <a:lnTo>
                  <a:pt x="190500" y="1524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20155" y="3325367"/>
            <a:ext cx="1994916" cy="4709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82640" y="3314687"/>
            <a:ext cx="1866900" cy="5608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67400" y="3352800"/>
            <a:ext cx="1905000" cy="381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867400" y="3352800"/>
            <a:ext cx="19050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Arial"/>
                <a:cs typeface="Arial"/>
              </a:rPr>
              <a:t>Thread 3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550152" y="3782567"/>
            <a:ext cx="534924" cy="2423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29400" y="3810000"/>
            <a:ext cx="381000" cy="152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29400" y="38100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4300"/>
                </a:lnTo>
                <a:lnTo>
                  <a:pt x="381000" y="114300"/>
                </a:lnTo>
                <a:lnTo>
                  <a:pt x="190500" y="1524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37659" y="3169932"/>
            <a:ext cx="935748" cy="9402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91000" y="3200400"/>
            <a:ext cx="838200" cy="838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91000" y="3200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209550"/>
                </a:moveTo>
                <a:lnTo>
                  <a:pt x="419100" y="209550"/>
                </a:lnTo>
                <a:lnTo>
                  <a:pt x="419100" y="0"/>
                </a:lnTo>
                <a:lnTo>
                  <a:pt x="838200" y="419100"/>
                </a:lnTo>
                <a:lnTo>
                  <a:pt x="419100" y="838200"/>
                </a:lnTo>
                <a:lnTo>
                  <a:pt x="419100" y="628650"/>
                </a:lnTo>
                <a:lnTo>
                  <a:pt x="0" y="628650"/>
                </a:lnTo>
                <a:lnTo>
                  <a:pt x="209550" y="419100"/>
                </a:lnTo>
                <a:lnTo>
                  <a:pt x="0" y="2095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2096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</a:t>
            </a:r>
            <a:r>
              <a:rPr spc="-20" dirty="0"/>
              <a:t>p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ison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85012" y="1517115"/>
            <a:ext cx="3409315" cy="20999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Arial"/>
                <a:cs typeface="Arial"/>
              </a:rPr>
              <a:t>User-level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Cheap to create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destroy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Fast to context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Can block entire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640080" lvl="1" indent="-264795">
              <a:lnSpc>
                <a:spcPct val="100000"/>
              </a:lnSpc>
              <a:spcBef>
                <a:spcPts val="415"/>
              </a:spcBef>
              <a:buFont typeface="Wingdings"/>
              <a:buChar char=""/>
              <a:tabLst>
                <a:tab pos="640080" algn="l"/>
                <a:tab pos="640715" algn="l"/>
              </a:tabLst>
            </a:pPr>
            <a:r>
              <a:rPr sz="1600" spc="-5" dirty="0">
                <a:latin typeface="Arial"/>
                <a:cs typeface="Arial"/>
              </a:rPr>
              <a:t>Not just on system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6596" y="1517115"/>
            <a:ext cx="3282315" cy="21729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One-to-one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Memory usage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(kernel</a:t>
            </a:r>
            <a:endParaRPr sz="20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stack)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Slow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Easier to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schedule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Nicely handles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823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Many-to-many</a:t>
            </a:r>
            <a:r>
              <a:rPr spc="5" dirty="0"/>
              <a:t> </a:t>
            </a:r>
            <a:r>
              <a:rPr spc="-5" dirty="0"/>
              <a:t>threads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1510" y="1266290"/>
            <a:ext cx="7735570" cy="21285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60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Multiplex </a:t>
            </a:r>
            <a:r>
              <a:rPr sz="2000" b="1" spc="-5" dirty="0">
                <a:latin typeface="Arial"/>
                <a:cs typeface="Arial"/>
              </a:rPr>
              <a:t>user-level </a:t>
            </a:r>
            <a:r>
              <a:rPr sz="2000" b="1" dirty="0">
                <a:latin typeface="Arial"/>
                <a:cs typeface="Arial"/>
              </a:rPr>
              <a:t>threads </a:t>
            </a:r>
            <a:r>
              <a:rPr sz="2000" b="1" spc="-5" dirty="0">
                <a:latin typeface="Arial"/>
                <a:cs typeface="Arial"/>
              </a:rPr>
              <a:t>over several kernel-level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Only </a:t>
            </a:r>
            <a:r>
              <a:rPr sz="2000" b="1" spc="10" dirty="0">
                <a:latin typeface="Arial"/>
                <a:cs typeface="Arial"/>
              </a:rPr>
              <a:t>way </a:t>
            </a:r>
            <a:r>
              <a:rPr sz="2000" b="1" dirty="0">
                <a:latin typeface="Arial"/>
                <a:cs typeface="Arial"/>
              </a:rPr>
              <a:t>to go for a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multiprocessor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I.e., </a:t>
            </a:r>
            <a:r>
              <a:rPr sz="1800" spc="-5" dirty="0">
                <a:latin typeface="Arial"/>
                <a:cs typeface="Arial"/>
              </a:rPr>
              <a:t>pretty much everything these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days</a:t>
            </a:r>
            <a:endParaRPr sz="1800">
              <a:latin typeface="Arial"/>
              <a:cs typeface="Arial"/>
            </a:endParaRPr>
          </a:p>
          <a:p>
            <a:pPr marL="375285" marR="2332355" indent="-362585">
              <a:lnSpc>
                <a:spcPct val="100000"/>
              </a:lnSpc>
              <a:spcBef>
                <a:spcPts val="49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Can “pin” user thread to </a:t>
            </a:r>
            <a:r>
              <a:rPr sz="2000" b="1" spc="-5" dirty="0">
                <a:latin typeface="Arial"/>
                <a:cs typeface="Arial"/>
              </a:rPr>
              <a:t>kernel </a:t>
            </a:r>
            <a:r>
              <a:rPr sz="2000" b="1" dirty="0">
                <a:latin typeface="Arial"/>
                <a:cs typeface="Arial"/>
              </a:rPr>
              <a:t>thread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  </a:t>
            </a:r>
            <a:r>
              <a:rPr sz="2000" b="1" spc="-5" dirty="0">
                <a:latin typeface="Arial"/>
                <a:cs typeface="Arial"/>
              </a:rPr>
              <a:t>performance/predictability</a:t>
            </a:r>
            <a:endParaRPr sz="20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Thread </a:t>
            </a:r>
            <a:r>
              <a:rPr sz="2000" b="1" spc="-5" dirty="0">
                <a:latin typeface="Arial"/>
                <a:cs typeface="Arial"/>
              </a:rPr>
              <a:t>migration </a:t>
            </a:r>
            <a:r>
              <a:rPr sz="2000" b="1" dirty="0">
                <a:latin typeface="Arial"/>
                <a:cs typeface="Arial"/>
              </a:rPr>
              <a:t>costs </a:t>
            </a:r>
            <a:r>
              <a:rPr sz="2000" b="1" spc="-5" dirty="0">
                <a:latin typeface="Arial"/>
                <a:cs typeface="Arial"/>
              </a:rPr>
              <a:t>are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“interesting”…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823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Many-to-many</a:t>
            </a:r>
            <a:r>
              <a:rPr spc="5" dirty="0"/>
              <a:t> </a:t>
            </a:r>
            <a:r>
              <a:rPr spc="-5" dirty="0"/>
              <a:t>threads</a:t>
            </a:r>
          </a:p>
        </p:txBody>
      </p:sp>
      <p:sp>
        <p:nvSpPr>
          <p:cNvPr id="6" name="object 6"/>
          <p:cNvSpPr/>
          <p:nvPr/>
        </p:nvSpPr>
        <p:spPr>
          <a:xfrm>
            <a:off x="783336" y="3927284"/>
            <a:ext cx="7269480" cy="10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961" y="3963161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25908">
            <a:solidFill>
              <a:srgbClr val="6E6E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4083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9710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3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23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3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89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6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740" y="3532454"/>
            <a:ext cx="68453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1923" y="1697735"/>
            <a:ext cx="106616" cy="2164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7361" y="1753361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25908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8483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4110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7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77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83357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10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3523" y="1697735"/>
            <a:ext cx="106616" cy="2164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8961" y="1753361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25908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0084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57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83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9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49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2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03547" y="3015995"/>
            <a:ext cx="106616" cy="1379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9361" y="3071622"/>
            <a:ext cx="0" cy="1273175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09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265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42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8884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45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71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85332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40958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586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399" y="1013460"/>
                </a:lnTo>
                <a:lnTo>
                  <a:pt x="533399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63284" y="4511040"/>
            <a:ext cx="63248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909" y="4546853"/>
            <a:ext cx="525780" cy="1042669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3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6" y="10424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01561" y="4344161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1999" y="1447800"/>
                </a:lnTo>
                <a:lnTo>
                  <a:pt x="7619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9731" y="2164079"/>
            <a:ext cx="473938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5357" y="2199894"/>
            <a:ext cx="367665" cy="73025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70" y="7299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73061" y="2058161"/>
            <a:ext cx="533400" cy="101346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525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14955" y="5992367"/>
            <a:ext cx="1842516" cy="623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23388" y="6057900"/>
            <a:ext cx="1027188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62200" y="6019800"/>
            <a:ext cx="1752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62200" y="60198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90520" y="6131763"/>
            <a:ext cx="69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43955" y="5992367"/>
            <a:ext cx="1842516" cy="623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52388" y="6057900"/>
            <a:ext cx="1027175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91200" y="6019800"/>
            <a:ext cx="1752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91200" y="6019800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319773" y="6131763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410961" y="3083814"/>
            <a:ext cx="457200" cy="1247775"/>
          </a:xfrm>
          <a:custGeom>
            <a:avLst/>
            <a:gdLst/>
            <a:ahLst/>
            <a:cxnLst/>
            <a:rect l="l" t="t" r="r" b="b"/>
            <a:pathLst>
              <a:path w="457200" h="1247775">
                <a:moveTo>
                  <a:pt x="0" y="0"/>
                </a:moveTo>
                <a:lnTo>
                  <a:pt x="457200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68161" y="3083814"/>
            <a:ext cx="457200" cy="1247775"/>
          </a:xfrm>
          <a:custGeom>
            <a:avLst/>
            <a:gdLst/>
            <a:ahLst/>
            <a:cxnLst/>
            <a:rect l="l" t="t" r="r" b="b"/>
            <a:pathLst>
              <a:path w="457200" h="1247775">
                <a:moveTo>
                  <a:pt x="457200" y="0"/>
                </a:moveTo>
                <a:lnTo>
                  <a:pt x="0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25361" y="3083814"/>
            <a:ext cx="457200" cy="1247775"/>
          </a:xfrm>
          <a:custGeom>
            <a:avLst/>
            <a:gdLst/>
            <a:ahLst/>
            <a:cxnLst/>
            <a:rect l="l" t="t" r="r" b="b"/>
            <a:pathLst>
              <a:path w="457200" h="1247775">
                <a:moveTo>
                  <a:pt x="0" y="0"/>
                </a:moveTo>
                <a:lnTo>
                  <a:pt x="457199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68161" y="3048761"/>
            <a:ext cx="1371600" cy="1247775"/>
          </a:xfrm>
          <a:custGeom>
            <a:avLst/>
            <a:gdLst/>
            <a:ahLst/>
            <a:cxnLst/>
            <a:rect l="l" t="t" r="r" b="b"/>
            <a:pathLst>
              <a:path w="1371600" h="1247775">
                <a:moveTo>
                  <a:pt x="1371599" y="0"/>
                </a:moveTo>
                <a:lnTo>
                  <a:pt x="0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2561" y="3083814"/>
            <a:ext cx="457200" cy="1247775"/>
          </a:xfrm>
          <a:custGeom>
            <a:avLst/>
            <a:gdLst/>
            <a:ahLst/>
            <a:cxnLst/>
            <a:rect l="l" t="t" r="r" b="b"/>
            <a:pathLst>
              <a:path w="457200" h="1247775">
                <a:moveTo>
                  <a:pt x="457200" y="0"/>
                </a:moveTo>
                <a:lnTo>
                  <a:pt x="0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0961" y="3083814"/>
            <a:ext cx="1371600" cy="1247775"/>
          </a:xfrm>
          <a:custGeom>
            <a:avLst/>
            <a:gdLst/>
            <a:ahLst/>
            <a:cxnLst/>
            <a:rect l="l" t="t" r="r" b="b"/>
            <a:pathLst>
              <a:path w="1371600" h="1247775">
                <a:moveTo>
                  <a:pt x="0" y="0"/>
                </a:moveTo>
                <a:lnTo>
                  <a:pt x="1371599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53361" y="3083814"/>
            <a:ext cx="0" cy="1247775"/>
          </a:xfrm>
          <a:custGeom>
            <a:avLst/>
            <a:gdLst/>
            <a:ahLst/>
            <a:cxnLst/>
            <a:rect l="l" t="t" r="r" b="b"/>
            <a:pathLst>
              <a:path h="1247775">
                <a:moveTo>
                  <a:pt x="0" y="0"/>
                </a:moveTo>
                <a:lnTo>
                  <a:pt x="0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53361" y="3083814"/>
            <a:ext cx="914400" cy="1260475"/>
          </a:xfrm>
          <a:custGeom>
            <a:avLst/>
            <a:gdLst/>
            <a:ahLst/>
            <a:cxnLst/>
            <a:rect l="l" t="t" r="r" b="b"/>
            <a:pathLst>
              <a:path w="914400" h="1260475">
                <a:moveTo>
                  <a:pt x="914400" y="0"/>
                </a:moveTo>
                <a:lnTo>
                  <a:pt x="0" y="12604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7761" y="3083814"/>
            <a:ext cx="0" cy="1247775"/>
          </a:xfrm>
          <a:custGeom>
            <a:avLst/>
            <a:gdLst/>
            <a:ahLst/>
            <a:cxnLst/>
            <a:rect l="l" t="t" r="r" b="b"/>
            <a:pathLst>
              <a:path h="1247775">
                <a:moveTo>
                  <a:pt x="0" y="0"/>
                </a:moveTo>
                <a:lnTo>
                  <a:pt x="0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53361" y="3083814"/>
            <a:ext cx="914400" cy="1247775"/>
          </a:xfrm>
          <a:custGeom>
            <a:avLst/>
            <a:gdLst/>
            <a:ahLst/>
            <a:cxnLst/>
            <a:rect l="l" t="t" r="r" b="b"/>
            <a:pathLst>
              <a:path w="914400" h="1247775">
                <a:moveTo>
                  <a:pt x="0" y="0"/>
                </a:moveTo>
                <a:lnTo>
                  <a:pt x="914400" y="1247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38</a:t>
            </a:fld>
            <a:endParaRPr spc="-5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1766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Next</a:t>
            </a:r>
            <a:r>
              <a:rPr spc="-50" dirty="0"/>
              <a:t> </a:t>
            </a:r>
            <a:r>
              <a:rPr spc="-5" dirty="0"/>
              <a:t>week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pPr marL="25400">
                <a:lnSpc>
                  <a:spcPts val="1425"/>
                </a:lnSpc>
              </a:pPr>
              <a:t>39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1510" y="1640377"/>
            <a:ext cx="7861934" cy="23761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55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Synchronization: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implement those useful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primitives</a:t>
            </a:r>
            <a:endParaRPr sz="18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Interprocess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How processes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communicate</a:t>
            </a:r>
            <a:endParaRPr sz="18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Scheduling: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Now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pick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new process/thread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run, </a:t>
            </a:r>
            <a:r>
              <a:rPr sz="1800" spc="-10" dirty="0">
                <a:latin typeface="Arial"/>
                <a:cs typeface="Arial"/>
              </a:rPr>
              <a:t>how </a:t>
            </a:r>
            <a:r>
              <a:rPr sz="1800" spc="-5" dirty="0">
                <a:latin typeface="Arial"/>
                <a:cs typeface="Arial"/>
              </a:rPr>
              <a:t>do </a:t>
            </a: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decide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one?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423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30" dirty="0"/>
              <a:t> </a:t>
            </a:r>
            <a:r>
              <a:rPr spc="-5" dirty="0"/>
              <a:t>ingredients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4</a:t>
            </a:fld>
            <a:endParaRPr sz="1050"/>
          </a:p>
        </p:txBody>
      </p:sp>
      <p:sp>
        <p:nvSpPr>
          <p:cNvPr id="6" name="object 6"/>
          <p:cNvSpPr txBox="1"/>
          <p:nvPr/>
        </p:nvSpPr>
        <p:spPr>
          <a:xfrm>
            <a:off x="451510" y="1272360"/>
            <a:ext cx="4449445" cy="383412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31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spc="-5" dirty="0">
                <a:latin typeface="Arial"/>
                <a:cs typeface="Arial"/>
              </a:rPr>
              <a:t>Virtual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processor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Address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Instruction pointer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program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Program text (object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code)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75A2C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Program data (static, heap,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stack)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75A2C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OS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“stuff”: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8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Open files, sockets, CPU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share,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Security rights,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980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 address space</a:t>
            </a:r>
          </a:p>
        </p:txBody>
      </p:sp>
      <p:sp>
        <p:nvSpPr>
          <p:cNvPr id="6" name="object 6"/>
          <p:cNvSpPr/>
          <p:nvPr/>
        </p:nvSpPr>
        <p:spPr>
          <a:xfrm>
            <a:off x="2619755" y="1420355"/>
            <a:ext cx="1994916" cy="1080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1447800"/>
            <a:ext cx="19050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67000" y="1447800"/>
            <a:ext cx="1905000" cy="990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Stack</a:t>
            </a:r>
          </a:p>
        </p:txBody>
      </p:sp>
      <p:sp>
        <p:nvSpPr>
          <p:cNvPr id="9" name="object 9"/>
          <p:cNvSpPr/>
          <p:nvPr/>
        </p:nvSpPr>
        <p:spPr>
          <a:xfrm>
            <a:off x="2619755" y="5306567"/>
            <a:ext cx="1994916" cy="547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9355" y="5334000"/>
            <a:ext cx="774179" cy="560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0" y="5334000"/>
            <a:ext cx="19050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755" y="4849367"/>
            <a:ext cx="1994916" cy="547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97351" y="4876800"/>
            <a:ext cx="836676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7000" y="4876800"/>
            <a:ext cx="19050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9755" y="4392193"/>
            <a:ext cx="1994916" cy="547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9544" y="4419587"/>
            <a:ext cx="812279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000" y="4419600"/>
            <a:ext cx="19050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2427" y="4415028"/>
          <a:ext cx="1905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7277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BSS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Text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66515" y="2487167"/>
            <a:ext cx="501370" cy="470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514600"/>
            <a:ext cx="381000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514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285750"/>
                </a:moveTo>
                <a:lnTo>
                  <a:pt x="95250" y="285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85750"/>
                </a:lnTo>
                <a:lnTo>
                  <a:pt x="381000" y="285750"/>
                </a:lnTo>
                <a:lnTo>
                  <a:pt x="190500" y="3810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6515" y="3895344"/>
            <a:ext cx="501370" cy="470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000" y="3962400"/>
            <a:ext cx="3810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000" y="3962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5400" y="1219200"/>
            <a:ext cx="3429000" cy="4800600"/>
          </a:xfrm>
          <a:custGeom>
            <a:avLst/>
            <a:gdLst/>
            <a:ahLst/>
            <a:cxnLst/>
            <a:rect l="l" t="t" r="r" b="b"/>
            <a:pathLst>
              <a:path w="3429000" h="4800600">
                <a:moveTo>
                  <a:pt x="0" y="4800600"/>
                </a:moveTo>
                <a:lnTo>
                  <a:pt x="3429000" y="4800600"/>
                </a:lnTo>
                <a:lnTo>
                  <a:pt x="3429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50594" y="5590743"/>
            <a:ext cx="103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00000000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0594" y="1322578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7FF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5</a:t>
            </a:fld>
            <a:endParaRPr sz="1050"/>
          </a:p>
        </p:txBody>
      </p:sp>
      <p:cxnSp>
        <p:nvCxnSpPr>
          <p:cNvPr id="35" name="Straight Arrow Connector 34"/>
          <p:cNvCxnSpPr>
            <a:stCxn id="39" idx="1"/>
          </p:cNvCxnSpPr>
          <p:nvPr/>
        </p:nvCxnSpPr>
        <p:spPr>
          <a:xfrm flipH="1" flipV="1">
            <a:off x="4572004" y="5562601"/>
            <a:ext cx="403456" cy="209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75460" y="5587425"/>
            <a:ext cx="292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Executable program Code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569239" y="5108442"/>
            <a:ext cx="761999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00930" y="4922972"/>
            <a:ext cx="2506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Global, static variables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>
            <a:stCxn id="43" idx="1"/>
          </p:cNvCxnSpPr>
          <p:nvPr/>
        </p:nvCxnSpPr>
        <p:spPr>
          <a:xfrm flipH="1">
            <a:off x="4569240" y="4248835"/>
            <a:ext cx="917160" cy="37348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6400" y="3925669"/>
            <a:ext cx="2044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Dynamic memory </a:t>
            </a:r>
          </a:p>
          <a:p>
            <a:pPr marL="635" algn="ctr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allocation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>
            <a:stCxn id="46" idx="1"/>
          </p:cNvCxnSpPr>
          <p:nvPr/>
        </p:nvCxnSpPr>
        <p:spPr>
          <a:xfrm flipH="1" flipV="1">
            <a:off x="4724403" y="1905000"/>
            <a:ext cx="568154" cy="39936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92557" y="1981200"/>
            <a:ext cx="273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Stack dynamic variables,</a:t>
            </a:r>
          </a:p>
          <a:p>
            <a:pPr marL="635" algn="ctr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Function parameters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4800" y="6324600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14"/>
              </a:rPr>
              <a:t>a nice article using </a:t>
            </a:r>
            <a:r>
              <a:rPr lang="en-US" sz="1400" dirty="0" err="1" smtClean="0">
                <a:hlinkClick r:id="rId14"/>
              </a:rPr>
              <a:t>gdb</a:t>
            </a:r>
            <a:r>
              <a:rPr lang="en-US" sz="1400" dirty="0" smtClean="0">
                <a:hlinkClick r:id="rId14"/>
              </a:rPr>
              <a:t> to learn about process address space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2908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55" dirty="0"/>
              <a:t> </a:t>
            </a:r>
            <a:r>
              <a:rPr spc="-5" dirty="0"/>
              <a:t>lifecycle</a:t>
            </a:r>
          </a:p>
        </p:txBody>
      </p:sp>
      <p:sp>
        <p:nvSpPr>
          <p:cNvPr id="6" name="object 6"/>
          <p:cNvSpPr/>
          <p:nvPr/>
        </p:nvSpPr>
        <p:spPr>
          <a:xfrm>
            <a:off x="819911" y="2362580"/>
            <a:ext cx="7462901" cy="328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809" y="5056708"/>
            <a:ext cx="1104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terminated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008073"/>
            <a:ext cx="78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6575" y="3685413"/>
            <a:ext cx="87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sp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975" y="2237359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7788" y="4523613"/>
            <a:ext cx="97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95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I/O 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6152" y="4523613"/>
            <a:ext cx="106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5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I/O  </a:t>
            </a:r>
            <a:r>
              <a:rPr sz="1800" spc="-5" dirty="0">
                <a:latin typeface="Arial"/>
                <a:cs typeface="Arial"/>
              </a:rPr>
              <a:t>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8955" y="4849367"/>
            <a:ext cx="1766316" cy="851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4800" y="4892040"/>
            <a:ext cx="1211579" cy="835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4876800"/>
            <a:ext cx="16764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200" y="4876800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0" y="381000"/>
                </a:moveTo>
                <a:lnTo>
                  <a:pt x="9963" y="322072"/>
                </a:lnTo>
                <a:lnTo>
                  <a:pt x="38859" y="265992"/>
                </a:lnTo>
                <a:lnTo>
                  <a:pt x="85197" y="213437"/>
                </a:lnTo>
                <a:lnTo>
                  <a:pt x="114441" y="188693"/>
                </a:lnTo>
                <a:lnTo>
                  <a:pt x="147486" y="165085"/>
                </a:lnTo>
                <a:lnTo>
                  <a:pt x="184146" y="142696"/>
                </a:lnTo>
                <a:lnTo>
                  <a:pt x="224235" y="121611"/>
                </a:lnTo>
                <a:lnTo>
                  <a:pt x="267566" y="101916"/>
                </a:lnTo>
                <a:lnTo>
                  <a:pt x="313952" y="83695"/>
                </a:lnTo>
                <a:lnTo>
                  <a:pt x="363209" y="67032"/>
                </a:lnTo>
                <a:lnTo>
                  <a:pt x="415148" y="52013"/>
                </a:lnTo>
                <a:lnTo>
                  <a:pt x="469585" y="38722"/>
                </a:lnTo>
                <a:lnTo>
                  <a:pt x="526332" y="27243"/>
                </a:lnTo>
                <a:lnTo>
                  <a:pt x="585202" y="17661"/>
                </a:lnTo>
                <a:lnTo>
                  <a:pt x="646011" y="10061"/>
                </a:lnTo>
                <a:lnTo>
                  <a:pt x="708571" y="4528"/>
                </a:lnTo>
                <a:lnTo>
                  <a:pt x="772696" y="1146"/>
                </a:lnTo>
                <a:lnTo>
                  <a:pt x="838200" y="0"/>
                </a:lnTo>
                <a:lnTo>
                  <a:pt x="903703" y="1146"/>
                </a:lnTo>
                <a:lnTo>
                  <a:pt x="967828" y="4528"/>
                </a:lnTo>
                <a:lnTo>
                  <a:pt x="1030388" y="10061"/>
                </a:lnTo>
                <a:lnTo>
                  <a:pt x="1091197" y="17661"/>
                </a:lnTo>
                <a:lnTo>
                  <a:pt x="1150067" y="27243"/>
                </a:lnTo>
                <a:lnTo>
                  <a:pt x="1206814" y="38722"/>
                </a:lnTo>
                <a:lnTo>
                  <a:pt x="1261251" y="52013"/>
                </a:lnTo>
                <a:lnTo>
                  <a:pt x="1313190" y="67032"/>
                </a:lnTo>
                <a:lnTo>
                  <a:pt x="1362447" y="83695"/>
                </a:lnTo>
                <a:lnTo>
                  <a:pt x="1408833" y="101916"/>
                </a:lnTo>
                <a:lnTo>
                  <a:pt x="1452164" y="121611"/>
                </a:lnTo>
                <a:lnTo>
                  <a:pt x="1492253" y="142696"/>
                </a:lnTo>
                <a:lnTo>
                  <a:pt x="1528913" y="165085"/>
                </a:lnTo>
                <a:lnTo>
                  <a:pt x="1561958" y="188693"/>
                </a:lnTo>
                <a:lnTo>
                  <a:pt x="1591202" y="213437"/>
                </a:lnTo>
                <a:lnTo>
                  <a:pt x="1637540" y="265992"/>
                </a:lnTo>
                <a:lnTo>
                  <a:pt x="1666436" y="322072"/>
                </a:lnTo>
                <a:lnTo>
                  <a:pt x="1676400" y="381000"/>
                </a:lnTo>
                <a:lnTo>
                  <a:pt x="1673878" y="410777"/>
                </a:lnTo>
                <a:lnTo>
                  <a:pt x="1654262" y="468365"/>
                </a:lnTo>
                <a:lnTo>
                  <a:pt x="1616458" y="522767"/>
                </a:lnTo>
                <a:lnTo>
                  <a:pt x="1561958" y="573306"/>
                </a:lnTo>
                <a:lnTo>
                  <a:pt x="1528913" y="596914"/>
                </a:lnTo>
                <a:lnTo>
                  <a:pt x="1492253" y="619303"/>
                </a:lnTo>
                <a:lnTo>
                  <a:pt x="1452164" y="640388"/>
                </a:lnTo>
                <a:lnTo>
                  <a:pt x="1408833" y="660083"/>
                </a:lnTo>
                <a:lnTo>
                  <a:pt x="1362447" y="678304"/>
                </a:lnTo>
                <a:lnTo>
                  <a:pt x="1313190" y="694967"/>
                </a:lnTo>
                <a:lnTo>
                  <a:pt x="1261251" y="709986"/>
                </a:lnTo>
                <a:lnTo>
                  <a:pt x="1206814" y="723277"/>
                </a:lnTo>
                <a:lnTo>
                  <a:pt x="1150067" y="734756"/>
                </a:lnTo>
                <a:lnTo>
                  <a:pt x="1091197" y="744338"/>
                </a:lnTo>
                <a:lnTo>
                  <a:pt x="1030388" y="751938"/>
                </a:lnTo>
                <a:lnTo>
                  <a:pt x="967828" y="757471"/>
                </a:lnTo>
                <a:lnTo>
                  <a:pt x="903703" y="760853"/>
                </a:lnTo>
                <a:lnTo>
                  <a:pt x="838200" y="762000"/>
                </a:lnTo>
                <a:lnTo>
                  <a:pt x="772696" y="760853"/>
                </a:lnTo>
                <a:lnTo>
                  <a:pt x="708571" y="757471"/>
                </a:lnTo>
                <a:lnTo>
                  <a:pt x="646011" y="751938"/>
                </a:lnTo>
                <a:lnTo>
                  <a:pt x="585202" y="744338"/>
                </a:lnTo>
                <a:lnTo>
                  <a:pt x="526332" y="734756"/>
                </a:lnTo>
                <a:lnTo>
                  <a:pt x="469585" y="723277"/>
                </a:lnTo>
                <a:lnTo>
                  <a:pt x="415148" y="709986"/>
                </a:lnTo>
                <a:lnTo>
                  <a:pt x="363209" y="694967"/>
                </a:lnTo>
                <a:lnTo>
                  <a:pt x="313952" y="678304"/>
                </a:lnTo>
                <a:lnTo>
                  <a:pt x="267566" y="660083"/>
                </a:lnTo>
                <a:lnTo>
                  <a:pt x="224235" y="640388"/>
                </a:lnTo>
                <a:lnTo>
                  <a:pt x="184146" y="619303"/>
                </a:lnTo>
                <a:lnTo>
                  <a:pt x="147486" y="596914"/>
                </a:lnTo>
                <a:lnTo>
                  <a:pt x="114441" y="573306"/>
                </a:lnTo>
                <a:lnTo>
                  <a:pt x="85197" y="548562"/>
                </a:lnTo>
                <a:lnTo>
                  <a:pt x="38859" y="496007"/>
                </a:lnTo>
                <a:lnTo>
                  <a:pt x="9963" y="439927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83202" y="4965268"/>
            <a:ext cx="8820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blocked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15355" y="3172955"/>
            <a:ext cx="1766316" cy="851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9967" y="3352787"/>
            <a:ext cx="1114031" cy="560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2600" y="3200400"/>
            <a:ext cx="16764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2600" y="3200400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0" y="381000"/>
                </a:moveTo>
                <a:lnTo>
                  <a:pt x="9963" y="322072"/>
                </a:lnTo>
                <a:lnTo>
                  <a:pt x="38859" y="265992"/>
                </a:lnTo>
                <a:lnTo>
                  <a:pt x="85197" y="213437"/>
                </a:lnTo>
                <a:lnTo>
                  <a:pt x="114441" y="188693"/>
                </a:lnTo>
                <a:lnTo>
                  <a:pt x="147486" y="165085"/>
                </a:lnTo>
                <a:lnTo>
                  <a:pt x="184146" y="142696"/>
                </a:lnTo>
                <a:lnTo>
                  <a:pt x="224235" y="121611"/>
                </a:lnTo>
                <a:lnTo>
                  <a:pt x="267566" y="101916"/>
                </a:lnTo>
                <a:lnTo>
                  <a:pt x="313952" y="83695"/>
                </a:lnTo>
                <a:lnTo>
                  <a:pt x="363209" y="67032"/>
                </a:lnTo>
                <a:lnTo>
                  <a:pt x="415148" y="52013"/>
                </a:lnTo>
                <a:lnTo>
                  <a:pt x="469585" y="38722"/>
                </a:lnTo>
                <a:lnTo>
                  <a:pt x="526332" y="27243"/>
                </a:lnTo>
                <a:lnTo>
                  <a:pt x="585202" y="17661"/>
                </a:lnTo>
                <a:lnTo>
                  <a:pt x="646011" y="10061"/>
                </a:lnTo>
                <a:lnTo>
                  <a:pt x="708571" y="4528"/>
                </a:lnTo>
                <a:lnTo>
                  <a:pt x="772696" y="1146"/>
                </a:lnTo>
                <a:lnTo>
                  <a:pt x="838200" y="0"/>
                </a:lnTo>
                <a:lnTo>
                  <a:pt x="903703" y="1146"/>
                </a:lnTo>
                <a:lnTo>
                  <a:pt x="967828" y="4528"/>
                </a:lnTo>
                <a:lnTo>
                  <a:pt x="1030388" y="10061"/>
                </a:lnTo>
                <a:lnTo>
                  <a:pt x="1091197" y="17661"/>
                </a:lnTo>
                <a:lnTo>
                  <a:pt x="1150067" y="27243"/>
                </a:lnTo>
                <a:lnTo>
                  <a:pt x="1206814" y="38722"/>
                </a:lnTo>
                <a:lnTo>
                  <a:pt x="1261251" y="52013"/>
                </a:lnTo>
                <a:lnTo>
                  <a:pt x="1313190" y="67032"/>
                </a:lnTo>
                <a:lnTo>
                  <a:pt x="1362447" y="83695"/>
                </a:lnTo>
                <a:lnTo>
                  <a:pt x="1408833" y="101916"/>
                </a:lnTo>
                <a:lnTo>
                  <a:pt x="1452164" y="121611"/>
                </a:lnTo>
                <a:lnTo>
                  <a:pt x="1492253" y="142696"/>
                </a:lnTo>
                <a:lnTo>
                  <a:pt x="1528913" y="165085"/>
                </a:lnTo>
                <a:lnTo>
                  <a:pt x="1561958" y="188693"/>
                </a:lnTo>
                <a:lnTo>
                  <a:pt x="1591202" y="213437"/>
                </a:lnTo>
                <a:lnTo>
                  <a:pt x="1637540" y="265992"/>
                </a:lnTo>
                <a:lnTo>
                  <a:pt x="1666436" y="322072"/>
                </a:lnTo>
                <a:lnTo>
                  <a:pt x="1676400" y="381000"/>
                </a:lnTo>
                <a:lnTo>
                  <a:pt x="1673878" y="410777"/>
                </a:lnTo>
                <a:lnTo>
                  <a:pt x="1654262" y="468365"/>
                </a:lnTo>
                <a:lnTo>
                  <a:pt x="1616458" y="522767"/>
                </a:lnTo>
                <a:lnTo>
                  <a:pt x="1561958" y="573306"/>
                </a:lnTo>
                <a:lnTo>
                  <a:pt x="1528913" y="596914"/>
                </a:lnTo>
                <a:lnTo>
                  <a:pt x="1492253" y="619303"/>
                </a:lnTo>
                <a:lnTo>
                  <a:pt x="1452164" y="640388"/>
                </a:lnTo>
                <a:lnTo>
                  <a:pt x="1408833" y="660083"/>
                </a:lnTo>
                <a:lnTo>
                  <a:pt x="1362447" y="678304"/>
                </a:lnTo>
                <a:lnTo>
                  <a:pt x="1313190" y="694967"/>
                </a:lnTo>
                <a:lnTo>
                  <a:pt x="1261251" y="709986"/>
                </a:lnTo>
                <a:lnTo>
                  <a:pt x="1206814" y="723277"/>
                </a:lnTo>
                <a:lnTo>
                  <a:pt x="1150067" y="734756"/>
                </a:lnTo>
                <a:lnTo>
                  <a:pt x="1091197" y="744338"/>
                </a:lnTo>
                <a:lnTo>
                  <a:pt x="1030388" y="751938"/>
                </a:lnTo>
                <a:lnTo>
                  <a:pt x="967828" y="757471"/>
                </a:lnTo>
                <a:lnTo>
                  <a:pt x="903703" y="760853"/>
                </a:lnTo>
                <a:lnTo>
                  <a:pt x="838200" y="762000"/>
                </a:lnTo>
                <a:lnTo>
                  <a:pt x="772696" y="760853"/>
                </a:lnTo>
                <a:lnTo>
                  <a:pt x="708571" y="757471"/>
                </a:lnTo>
                <a:lnTo>
                  <a:pt x="646011" y="751938"/>
                </a:lnTo>
                <a:lnTo>
                  <a:pt x="585202" y="744338"/>
                </a:lnTo>
                <a:lnTo>
                  <a:pt x="526332" y="734756"/>
                </a:lnTo>
                <a:lnTo>
                  <a:pt x="469585" y="723277"/>
                </a:lnTo>
                <a:lnTo>
                  <a:pt x="415148" y="709986"/>
                </a:lnTo>
                <a:lnTo>
                  <a:pt x="363209" y="694967"/>
                </a:lnTo>
                <a:lnTo>
                  <a:pt x="313952" y="678304"/>
                </a:lnTo>
                <a:lnTo>
                  <a:pt x="267566" y="660083"/>
                </a:lnTo>
                <a:lnTo>
                  <a:pt x="224235" y="640388"/>
                </a:lnTo>
                <a:lnTo>
                  <a:pt x="184146" y="619303"/>
                </a:lnTo>
                <a:lnTo>
                  <a:pt x="147486" y="596914"/>
                </a:lnTo>
                <a:lnTo>
                  <a:pt x="114441" y="573306"/>
                </a:lnTo>
                <a:lnTo>
                  <a:pt x="85197" y="548562"/>
                </a:lnTo>
                <a:lnTo>
                  <a:pt x="38859" y="496007"/>
                </a:lnTo>
                <a:lnTo>
                  <a:pt x="9963" y="439927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08623" y="3425774"/>
            <a:ext cx="785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10155" y="3172955"/>
            <a:ext cx="1766316" cy="851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2283" y="3215627"/>
            <a:ext cx="1240536" cy="835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3200400"/>
            <a:ext cx="16764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200400"/>
            <a:ext cx="1676400" cy="762000"/>
          </a:xfrm>
          <a:custGeom>
            <a:avLst/>
            <a:gdLst/>
            <a:ahLst/>
            <a:cxnLst/>
            <a:rect l="l" t="t" r="r" b="b"/>
            <a:pathLst>
              <a:path w="1676400" h="762000">
                <a:moveTo>
                  <a:pt x="0" y="381000"/>
                </a:moveTo>
                <a:lnTo>
                  <a:pt x="9963" y="322072"/>
                </a:lnTo>
                <a:lnTo>
                  <a:pt x="38859" y="265992"/>
                </a:lnTo>
                <a:lnTo>
                  <a:pt x="85197" y="213437"/>
                </a:lnTo>
                <a:lnTo>
                  <a:pt x="114441" y="188693"/>
                </a:lnTo>
                <a:lnTo>
                  <a:pt x="147486" y="165085"/>
                </a:lnTo>
                <a:lnTo>
                  <a:pt x="184146" y="142696"/>
                </a:lnTo>
                <a:lnTo>
                  <a:pt x="224235" y="121611"/>
                </a:lnTo>
                <a:lnTo>
                  <a:pt x="267566" y="101916"/>
                </a:lnTo>
                <a:lnTo>
                  <a:pt x="313952" y="83695"/>
                </a:lnTo>
                <a:lnTo>
                  <a:pt x="363209" y="67032"/>
                </a:lnTo>
                <a:lnTo>
                  <a:pt x="415148" y="52013"/>
                </a:lnTo>
                <a:lnTo>
                  <a:pt x="469585" y="38722"/>
                </a:lnTo>
                <a:lnTo>
                  <a:pt x="526332" y="27243"/>
                </a:lnTo>
                <a:lnTo>
                  <a:pt x="585202" y="17661"/>
                </a:lnTo>
                <a:lnTo>
                  <a:pt x="646011" y="10061"/>
                </a:lnTo>
                <a:lnTo>
                  <a:pt x="708571" y="4528"/>
                </a:lnTo>
                <a:lnTo>
                  <a:pt x="772696" y="1146"/>
                </a:lnTo>
                <a:lnTo>
                  <a:pt x="838200" y="0"/>
                </a:lnTo>
                <a:lnTo>
                  <a:pt x="903703" y="1146"/>
                </a:lnTo>
                <a:lnTo>
                  <a:pt x="967828" y="4528"/>
                </a:lnTo>
                <a:lnTo>
                  <a:pt x="1030388" y="10061"/>
                </a:lnTo>
                <a:lnTo>
                  <a:pt x="1091197" y="17661"/>
                </a:lnTo>
                <a:lnTo>
                  <a:pt x="1150067" y="27243"/>
                </a:lnTo>
                <a:lnTo>
                  <a:pt x="1206814" y="38722"/>
                </a:lnTo>
                <a:lnTo>
                  <a:pt x="1261251" y="52013"/>
                </a:lnTo>
                <a:lnTo>
                  <a:pt x="1313190" y="67032"/>
                </a:lnTo>
                <a:lnTo>
                  <a:pt x="1362447" y="83695"/>
                </a:lnTo>
                <a:lnTo>
                  <a:pt x="1408833" y="101916"/>
                </a:lnTo>
                <a:lnTo>
                  <a:pt x="1452164" y="121611"/>
                </a:lnTo>
                <a:lnTo>
                  <a:pt x="1492253" y="142696"/>
                </a:lnTo>
                <a:lnTo>
                  <a:pt x="1528913" y="165085"/>
                </a:lnTo>
                <a:lnTo>
                  <a:pt x="1561958" y="188693"/>
                </a:lnTo>
                <a:lnTo>
                  <a:pt x="1591202" y="213437"/>
                </a:lnTo>
                <a:lnTo>
                  <a:pt x="1637540" y="265992"/>
                </a:lnTo>
                <a:lnTo>
                  <a:pt x="1666436" y="322072"/>
                </a:lnTo>
                <a:lnTo>
                  <a:pt x="1676400" y="381000"/>
                </a:lnTo>
                <a:lnTo>
                  <a:pt x="1673878" y="410777"/>
                </a:lnTo>
                <a:lnTo>
                  <a:pt x="1654262" y="468365"/>
                </a:lnTo>
                <a:lnTo>
                  <a:pt x="1616458" y="522767"/>
                </a:lnTo>
                <a:lnTo>
                  <a:pt x="1561958" y="573306"/>
                </a:lnTo>
                <a:lnTo>
                  <a:pt x="1528913" y="596914"/>
                </a:lnTo>
                <a:lnTo>
                  <a:pt x="1492253" y="619303"/>
                </a:lnTo>
                <a:lnTo>
                  <a:pt x="1452164" y="640388"/>
                </a:lnTo>
                <a:lnTo>
                  <a:pt x="1408833" y="660083"/>
                </a:lnTo>
                <a:lnTo>
                  <a:pt x="1362447" y="678304"/>
                </a:lnTo>
                <a:lnTo>
                  <a:pt x="1313190" y="694967"/>
                </a:lnTo>
                <a:lnTo>
                  <a:pt x="1261251" y="709986"/>
                </a:lnTo>
                <a:lnTo>
                  <a:pt x="1206814" y="723277"/>
                </a:lnTo>
                <a:lnTo>
                  <a:pt x="1150067" y="734756"/>
                </a:lnTo>
                <a:lnTo>
                  <a:pt x="1091197" y="744338"/>
                </a:lnTo>
                <a:lnTo>
                  <a:pt x="1030388" y="751938"/>
                </a:lnTo>
                <a:lnTo>
                  <a:pt x="967828" y="757471"/>
                </a:lnTo>
                <a:lnTo>
                  <a:pt x="903703" y="760853"/>
                </a:lnTo>
                <a:lnTo>
                  <a:pt x="838200" y="762000"/>
                </a:lnTo>
                <a:lnTo>
                  <a:pt x="772696" y="760853"/>
                </a:lnTo>
                <a:lnTo>
                  <a:pt x="708571" y="757471"/>
                </a:lnTo>
                <a:lnTo>
                  <a:pt x="646011" y="751938"/>
                </a:lnTo>
                <a:lnTo>
                  <a:pt x="585202" y="744338"/>
                </a:lnTo>
                <a:lnTo>
                  <a:pt x="526332" y="734756"/>
                </a:lnTo>
                <a:lnTo>
                  <a:pt x="469585" y="723277"/>
                </a:lnTo>
                <a:lnTo>
                  <a:pt x="415148" y="709986"/>
                </a:lnTo>
                <a:lnTo>
                  <a:pt x="363209" y="694967"/>
                </a:lnTo>
                <a:lnTo>
                  <a:pt x="313952" y="678304"/>
                </a:lnTo>
                <a:lnTo>
                  <a:pt x="267566" y="660083"/>
                </a:lnTo>
                <a:lnTo>
                  <a:pt x="224235" y="640388"/>
                </a:lnTo>
                <a:lnTo>
                  <a:pt x="184146" y="619303"/>
                </a:lnTo>
                <a:lnTo>
                  <a:pt x="147486" y="596914"/>
                </a:lnTo>
                <a:lnTo>
                  <a:pt x="114441" y="573306"/>
                </a:lnTo>
                <a:lnTo>
                  <a:pt x="85197" y="548562"/>
                </a:lnTo>
                <a:lnTo>
                  <a:pt x="38859" y="496007"/>
                </a:lnTo>
                <a:lnTo>
                  <a:pt x="9963" y="439927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40304" y="3288919"/>
            <a:ext cx="911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(ready)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6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209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Multiplexing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7</a:t>
            </a:fld>
            <a:endParaRPr sz="1050"/>
          </a:p>
        </p:txBody>
      </p:sp>
      <p:sp>
        <p:nvSpPr>
          <p:cNvPr id="6" name="object 6"/>
          <p:cNvSpPr txBox="1"/>
          <p:nvPr/>
        </p:nvSpPr>
        <p:spPr>
          <a:xfrm>
            <a:off x="451510" y="1272298"/>
            <a:ext cx="6330315" cy="33585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550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OS </a:t>
            </a:r>
            <a:r>
              <a:rPr sz="2000" b="1" spc="-5" dirty="0">
                <a:latin typeface="Arial"/>
                <a:cs typeface="Arial"/>
              </a:rPr>
              <a:t>time-division </a:t>
            </a:r>
            <a:r>
              <a:rPr sz="2000" b="1" dirty="0">
                <a:latin typeface="Arial"/>
                <a:cs typeface="Arial"/>
              </a:rPr>
              <a:t>multiplexes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space-division 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multiprocessors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5"/>
              </a:spcBef>
              <a:buClr>
                <a:srgbClr val="475A2C"/>
              </a:buClr>
              <a:buFont typeface="Wingdings"/>
              <a:buChar char=""/>
              <a:tabLst>
                <a:tab pos="375285" algn="l"/>
                <a:tab pos="375920" algn="l"/>
              </a:tabLst>
            </a:pPr>
            <a:r>
              <a:rPr sz="2000" b="1" dirty="0">
                <a:latin typeface="Arial"/>
                <a:cs typeface="Arial"/>
              </a:rPr>
              <a:t>Each process has a Process Control Block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(PCB)</a:t>
            </a:r>
            <a:endParaRPr sz="20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41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In-kernel data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640715" lvl="1" indent="-26543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40715" algn="l"/>
                <a:tab pos="641350" algn="l"/>
              </a:tabLst>
            </a:pPr>
            <a:r>
              <a:rPr sz="1800" spc="-5" dirty="0">
                <a:latin typeface="Arial"/>
                <a:cs typeface="Arial"/>
              </a:rPr>
              <a:t>Holds all virtual processor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  <a:spcBef>
                <a:spcPts val="395"/>
              </a:spcBef>
            </a:pPr>
            <a:r>
              <a:rPr sz="1800" i="1" spc="-5" dirty="0">
                <a:latin typeface="Arial"/>
                <a:cs typeface="Arial"/>
              </a:rPr>
              <a:t>Identifier and/or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  <a:spcBef>
                <a:spcPts val="409"/>
              </a:spcBef>
            </a:pPr>
            <a:r>
              <a:rPr sz="1800" i="1" spc="-5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640715" marR="2089150">
              <a:lnSpc>
                <a:spcPct val="118300"/>
              </a:lnSpc>
            </a:pPr>
            <a:r>
              <a:rPr sz="1800" i="1" spc="-5" dirty="0">
                <a:latin typeface="Arial"/>
                <a:cs typeface="Arial"/>
              </a:rPr>
              <a:t>Memory used, pointer to page table  Files and sockets open,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74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 control</a:t>
            </a:r>
            <a:r>
              <a:rPr spc="-10" dirty="0"/>
              <a:t> </a:t>
            </a:r>
            <a:r>
              <a:rPr spc="-5" dirty="0"/>
              <a:t>block</a:t>
            </a:r>
          </a:p>
        </p:txBody>
      </p:sp>
      <p:sp>
        <p:nvSpPr>
          <p:cNvPr id="6" name="object 6"/>
          <p:cNvSpPr/>
          <p:nvPr/>
        </p:nvSpPr>
        <p:spPr>
          <a:xfrm>
            <a:off x="2074164" y="1801355"/>
            <a:ext cx="1994915" cy="1080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1407" y="1828800"/>
            <a:ext cx="1904999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1407" y="1828800"/>
            <a:ext cx="1905000" cy="990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4164" y="5687567"/>
            <a:ext cx="1994915" cy="547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5288" y="5715000"/>
            <a:ext cx="774179" cy="560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1407" y="5715000"/>
            <a:ext cx="1904999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4164" y="5230367"/>
            <a:ext cx="1994915" cy="547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3283" y="5257800"/>
            <a:ext cx="836675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1407" y="5257800"/>
            <a:ext cx="1904999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4164" y="4773193"/>
            <a:ext cx="1994915" cy="547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5476" y="4800587"/>
            <a:ext cx="812279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1407" y="4800600"/>
            <a:ext cx="1904999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116835" y="4796028"/>
          <a:ext cx="1905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Text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820923" y="2868167"/>
            <a:ext cx="501370" cy="470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3407" y="2895600"/>
            <a:ext cx="381000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3407" y="2895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285750"/>
                </a:moveTo>
                <a:lnTo>
                  <a:pt x="95250" y="285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85750"/>
                </a:lnTo>
                <a:lnTo>
                  <a:pt x="381000" y="285750"/>
                </a:lnTo>
                <a:lnTo>
                  <a:pt x="190500" y="3810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0923" y="4276344"/>
            <a:ext cx="501370" cy="470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3407" y="4343400"/>
            <a:ext cx="3810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3407" y="4343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ln w="9144">
            <a:solidFill>
              <a:srgbClr val="910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69007" y="1600200"/>
            <a:ext cx="2209800" cy="4800600"/>
          </a:xfrm>
          <a:custGeom>
            <a:avLst/>
            <a:gdLst/>
            <a:ahLst/>
            <a:cxnLst/>
            <a:rect l="l" t="t" r="r" b="b"/>
            <a:pathLst>
              <a:path w="2209800" h="4800600">
                <a:moveTo>
                  <a:pt x="0" y="4800600"/>
                </a:moveTo>
                <a:lnTo>
                  <a:pt x="2209799" y="4800600"/>
                </a:lnTo>
                <a:lnTo>
                  <a:pt x="2209799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1555" y="5192267"/>
            <a:ext cx="1994916" cy="8900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8464" y="5117591"/>
            <a:ext cx="1179588" cy="11094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5219700"/>
            <a:ext cx="1905000" cy="800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8800" y="5219700"/>
            <a:ext cx="1905000" cy="8001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30"/>
              </a:lnSpc>
            </a:pP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10"/>
              </a:lnSpc>
            </a:pPr>
            <a:r>
              <a:rPr sz="1800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8</a:t>
            </a:fld>
            <a:endParaRPr sz="1050"/>
          </a:p>
        </p:txBody>
      </p:sp>
      <p:sp>
        <p:nvSpPr>
          <p:cNvPr id="30" name="object 30"/>
          <p:cNvSpPr txBox="1"/>
          <p:nvPr/>
        </p:nvSpPr>
        <p:spPr>
          <a:xfrm>
            <a:off x="5090224" y="1967991"/>
            <a:ext cx="281305" cy="1535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kernel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6632" y="1850720"/>
            <a:ext cx="281305" cy="2399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Process address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86400" y="1600200"/>
            <a:ext cx="2209800" cy="4800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327660" marR="2876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(other kernel  data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510" y="618490"/>
            <a:ext cx="3147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30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6" name="object 6"/>
          <p:cNvSpPr/>
          <p:nvPr/>
        </p:nvSpPr>
        <p:spPr>
          <a:xfrm>
            <a:off x="1697482" y="2192020"/>
            <a:ext cx="2071370" cy="507365"/>
          </a:xfrm>
          <a:custGeom>
            <a:avLst/>
            <a:gdLst/>
            <a:ahLst/>
            <a:cxnLst/>
            <a:rect l="l" t="t" r="r" b="b"/>
            <a:pathLst>
              <a:path w="2071370" h="507364">
                <a:moveTo>
                  <a:pt x="1955259" y="469601"/>
                </a:moveTo>
                <a:lnTo>
                  <a:pt x="1947037" y="506856"/>
                </a:lnTo>
                <a:lnTo>
                  <a:pt x="2070989" y="475741"/>
                </a:lnTo>
                <a:lnTo>
                  <a:pt x="2068482" y="473709"/>
                </a:lnTo>
                <a:lnTo>
                  <a:pt x="1973833" y="473709"/>
                </a:lnTo>
                <a:lnTo>
                  <a:pt x="1955259" y="469601"/>
                </a:lnTo>
                <a:close/>
              </a:path>
              <a:path w="2071370" h="507364">
                <a:moveTo>
                  <a:pt x="1963447" y="432502"/>
                </a:moveTo>
                <a:lnTo>
                  <a:pt x="1955259" y="469601"/>
                </a:lnTo>
                <a:lnTo>
                  <a:pt x="1973833" y="473709"/>
                </a:lnTo>
                <a:lnTo>
                  <a:pt x="1982089" y="436625"/>
                </a:lnTo>
                <a:lnTo>
                  <a:pt x="1963447" y="432502"/>
                </a:lnTo>
                <a:close/>
              </a:path>
              <a:path w="2071370" h="507364">
                <a:moveTo>
                  <a:pt x="1971675" y="395224"/>
                </a:moveTo>
                <a:lnTo>
                  <a:pt x="1963447" y="432502"/>
                </a:lnTo>
                <a:lnTo>
                  <a:pt x="1982089" y="436625"/>
                </a:lnTo>
                <a:lnTo>
                  <a:pt x="1973833" y="473709"/>
                </a:lnTo>
                <a:lnTo>
                  <a:pt x="2068482" y="473709"/>
                </a:lnTo>
                <a:lnTo>
                  <a:pt x="1971675" y="395224"/>
                </a:lnTo>
                <a:close/>
              </a:path>
              <a:path w="2071370" h="507364">
                <a:moveTo>
                  <a:pt x="8128" y="0"/>
                </a:moveTo>
                <a:lnTo>
                  <a:pt x="0" y="37083"/>
                </a:lnTo>
                <a:lnTo>
                  <a:pt x="1955259" y="469601"/>
                </a:lnTo>
                <a:lnTo>
                  <a:pt x="1963447" y="432502"/>
                </a:lnTo>
                <a:lnTo>
                  <a:pt x="8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8870" y="2821685"/>
            <a:ext cx="114300" cy="609600"/>
          </a:xfrm>
          <a:custGeom>
            <a:avLst/>
            <a:gdLst/>
            <a:ahLst/>
            <a:cxnLst/>
            <a:rect l="l" t="t" r="r" b="b"/>
            <a:pathLst>
              <a:path w="114300" h="609600">
                <a:moveTo>
                  <a:pt x="0" y="495173"/>
                </a:moveTo>
                <a:lnTo>
                  <a:pt x="56895" y="609600"/>
                </a:lnTo>
                <a:lnTo>
                  <a:pt x="104785" y="514350"/>
                </a:lnTo>
                <a:lnTo>
                  <a:pt x="38100" y="514350"/>
                </a:lnTo>
                <a:lnTo>
                  <a:pt x="38151" y="495257"/>
                </a:lnTo>
                <a:lnTo>
                  <a:pt x="0" y="495173"/>
                </a:lnTo>
                <a:close/>
              </a:path>
              <a:path w="114300" h="609600">
                <a:moveTo>
                  <a:pt x="38151" y="495257"/>
                </a:moveTo>
                <a:lnTo>
                  <a:pt x="38100" y="514350"/>
                </a:lnTo>
                <a:lnTo>
                  <a:pt x="76200" y="514350"/>
                </a:lnTo>
                <a:lnTo>
                  <a:pt x="76251" y="495342"/>
                </a:lnTo>
                <a:lnTo>
                  <a:pt x="38151" y="495257"/>
                </a:lnTo>
                <a:close/>
              </a:path>
              <a:path w="114300" h="609600">
                <a:moveTo>
                  <a:pt x="76251" y="495342"/>
                </a:moveTo>
                <a:lnTo>
                  <a:pt x="76200" y="514350"/>
                </a:lnTo>
                <a:lnTo>
                  <a:pt x="104785" y="514350"/>
                </a:lnTo>
                <a:lnTo>
                  <a:pt x="114300" y="495426"/>
                </a:lnTo>
                <a:lnTo>
                  <a:pt x="76251" y="495342"/>
                </a:lnTo>
                <a:close/>
              </a:path>
              <a:path w="114300" h="609600">
                <a:moveTo>
                  <a:pt x="77596" y="0"/>
                </a:moveTo>
                <a:lnTo>
                  <a:pt x="39496" y="0"/>
                </a:lnTo>
                <a:lnTo>
                  <a:pt x="38151" y="495257"/>
                </a:lnTo>
                <a:lnTo>
                  <a:pt x="76251" y="495342"/>
                </a:lnTo>
                <a:lnTo>
                  <a:pt x="77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5601" y="3563111"/>
            <a:ext cx="1668145" cy="147320"/>
          </a:xfrm>
          <a:custGeom>
            <a:avLst/>
            <a:gdLst/>
            <a:ahLst/>
            <a:cxnLst/>
            <a:rect l="l" t="t" r="r" b="b"/>
            <a:pathLst>
              <a:path w="1668145" h="147320">
                <a:moveTo>
                  <a:pt x="1556130" y="32892"/>
                </a:moveTo>
                <a:lnTo>
                  <a:pt x="1554392" y="71006"/>
                </a:lnTo>
                <a:lnTo>
                  <a:pt x="1573529" y="71881"/>
                </a:lnTo>
                <a:lnTo>
                  <a:pt x="1571752" y="109981"/>
                </a:lnTo>
                <a:lnTo>
                  <a:pt x="1552615" y="109981"/>
                </a:lnTo>
                <a:lnTo>
                  <a:pt x="1550924" y="147065"/>
                </a:lnTo>
                <a:lnTo>
                  <a:pt x="1634544" y="109981"/>
                </a:lnTo>
                <a:lnTo>
                  <a:pt x="1571752" y="109981"/>
                </a:lnTo>
                <a:lnTo>
                  <a:pt x="1552655" y="109108"/>
                </a:lnTo>
                <a:lnTo>
                  <a:pt x="1636514" y="109108"/>
                </a:lnTo>
                <a:lnTo>
                  <a:pt x="1667764" y="95250"/>
                </a:lnTo>
                <a:lnTo>
                  <a:pt x="1556130" y="32892"/>
                </a:lnTo>
                <a:close/>
              </a:path>
              <a:path w="1668145" h="147320">
                <a:moveTo>
                  <a:pt x="1554392" y="71006"/>
                </a:moveTo>
                <a:lnTo>
                  <a:pt x="1552655" y="109108"/>
                </a:lnTo>
                <a:lnTo>
                  <a:pt x="1571752" y="109981"/>
                </a:lnTo>
                <a:lnTo>
                  <a:pt x="1573529" y="71881"/>
                </a:lnTo>
                <a:lnTo>
                  <a:pt x="1554392" y="71006"/>
                </a:lnTo>
                <a:close/>
              </a:path>
              <a:path w="1668145" h="147320">
                <a:moveTo>
                  <a:pt x="1777" y="0"/>
                </a:moveTo>
                <a:lnTo>
                  <a:pt x="0" y="38100"/>
                </a:lnTo>
                <a:lnTo>
                  <a:pt x="1552655" y="109108"/>
                </a:lnTo>
                <a:lnTo>
                  <a:pt x="1554392" y="71006"/>
                </a:lnTo>
                <a:lnTo>
                  <a:pt x="1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6490" y="4782311"/>
            <a:ext cx="1668145" cy="147320"/>
          </a:xfrm>
          <a:custGeom>
            <a:avLst/>
            <a:gdLst/>
            <a:ahLst/>
            <a:cxnLst/>
            <a:rect l="l" t="t" r="r" b="b"/>
            <a:pathLst>
              <a:path w="1668145" h="147320">
                <a:moveTo>
                  <a:pt x="111506" y="32893"/>
                </a:moveTo>
                <a:lnTo>
                  <a:pt x="0" y="95250"/>
                </a:lnTo>
                <a:lnTo>
                  <a:pt x="116839" y="147065"/>
                </a:lnTo>
                <a:lnTo>
                  <a:pt x="115107" y="109981"/>
                </a:lnTo>
                <a:lnTo>
                  <a:pt x="96012" y="109981"/>
                </a:lnTo>
                <a:lnTo>
                  <a:pt x="94234" y="71881"/>
                </a:lnTo>
                <a:lnTo>
                  <a:pt x="113286" y="71010"/>
                </a:lnTo>
                <a:lnTo>
                  <a:pt x="111506" y="32893"/>
                </a:lnTo>
                <a:close/>
              </a:path>
              <a:path w="1668145" h="147320">
                <a:moveTo>
                  <a:pt x="113286" y="71010"/>
                </a:moveTo>
                <a:lnTo>
                  <a:pt x="94234" y="71881"/>
                </a:lnTo>
                <a:lnTo>
                  <a:pt x="96012" y="109981"/>
                </a:lnTo>
                <a:lnTo>
                  <a:pt x="115066" y="109110"/>
                </a:lnTo>
                <a:lnTo>
                  <a:pt x="113286" y="71010"/>
                </a:lnTo>
                <a:close/>
              </a:path>
              <a:path w="1668145" h="147320">
                <a:moveTo>
                  <a:pt x="115066" y="109110"/>
                </a:moveTo>
                <a:lnTo>
                  <a:pt x="96012" y="109981"/>
                </a:lnTo>
                <a:lnTo>
                  <a:pt x="115107" y="109981"/>
                </a:lnTo>
                <a:lnTo>
                  <a:pt x="115066" y="109110"/>
                </a:lnTo>
                <a:close/>
              </a:path>
              <a:path w="1668145" h="147320">
                <a:moveTo>
                  <a:pt x="1665986" y="0"/>
                </a:moveTo>
                <a:lnTo>
                  <a:pt x="113286" y="71010"/>
                </a:lnTo>
                <a:lnTo>
                  <a:pt x="115066" y="109110"/>
                </a:lnTo>
                <a:lnTo>
                  <a:pt x="1667764" y="38100"/>
                </a:lnTo>
                <a:lnTo>
                  <a:pt x="1665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8996" y="5031359"/>
            <a:ext cx="114300" cy="457834"/>
          </a:xfrm>
          <a:custGeom>
            <a:avLst/>
            <a:gdLst/>
            <a:ahLst/>
            <a:cxnLst/>
            <a:rect l="l" t="t" r="r" b="b"/>
            <a:pathLst>
              <a:path w="114300" h="457835">
                <a:moveTo>
                  <a:pt x="0" y="342773"/>
                </a:moveTo>
                <a:lnTo>
                  <a:pt x="56768" y="457327"/>
                </a:lnTo>
                <a:lnTo>
                  <a:pt x="104754" y="362204"/>
                </a:lnTo>
                <a:lnTo>
                  <a:pt x="76200" y="362204"/>
                </a:lnTo>
                <a:lnTo>
                  <a:pt x="38100" y="361950"/>
                </a:lnTo>
                <a:lnTo>
                  <a:pt x="38166" y="342942"/>
                </a:lnTo>
                <a:lnTo>
                  <a:pt x="0" y="342773"/>
                </a:lnTo>
                <a:close/>
              </a:path>
              <a:path w="114300" h="457835">
                <a:moveTo>
                  <a:pt x="38166" y="342942"/>
                </a:moveTo>
                <a:lnTo>
                  <a:pt x="38100" y="361950"/>
                </a:lnTo>
                <a:lnTo>
                  <a:pt x="76200" y="362204"/>
                </a:lnTo>
                <a:lnTo>
                  <a:pt x="76266" y="343111"/>
                </a:lnTo>
                <a:lnTo>
                  <a:pt x="38166" y="342942"/>
                </a:lnTo>
                <a:close/>
              </a:path>
              <a:path w="114300" h="457835">
                <a:moveTo>
                  <a:pt x="76266" y="343111"/>
                </a:moveTo>
                <a:lnTo>
                  <a:pt x="76200" y="362204"/>
                </a:lnTo>
                <a:lnTo>
                  <a:pt x="104754" y="362204"/>
                </a:lnTo>
                <a:lnTo>
                  <a:pt x="114300" y="343281"/>
                </a:lnTo>
                <a:lnTo>
                  <a:pt x="76266" y="343111"/>
                </a:lnTo>
                <a:close/>
              </a:path>
              <a:path w="114300" h="457835">
                <a:moveTo>
                  <a:pt x="39369" y="0"/>
                </a:moveTo>
                <a:lnTo>
                  <a:pt x="38166" y="342942"/>
                </a:lnTo>
                <a:lnTo>
                  <a:pt x="76266" y="343111"/>
                </a:lnTo>
                <a:lnTo>
                  <a:pt x="77469" y="254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6345" y="5621121"/>
            <a:ext cx="1767205" cy="502284"/>
          </a:xfrm>
          <a:custGeom>
            <a:avLst/>
            <a:gdLst/>
            <a:ahLst/>
            <a:cxnLst/>
            <a:rect l="l" t="t" r="r" b="b"/>
            <a:pathLst>
              <a:path w="1767204" h="502285">
                <a:moveTo>
                  <a:pt x="96266" y="391617"/>
                </a:moveTo>
                <a:lnTo>
                  <a:pt x="0" y="475640"/>
                </a:lnTo>
                <a:lnTo>
                  <a:pt x="124968" y="502246"/>
                </a:lnTo>
                <a:lnTo>
                  <a:pt x="116641" y="470153"/>
                </a:lnTo>
                <a:lnTo>
                  <a:pt x="97028" y="470153"/>
                </a:lnTo>
                <a:lnTo>
                  <a:pt x="87376" y="433273"/>
                </a:lnTo>
                <a:lnTo>
                  <a:pt x="105831" y="428484"/>
                </a:lnTo>
                <a:lnTo>
                  <a:pt x="96266" y="391617"/>
                </a:lnTo>
                <a:close/>
              </a:path>
              <a:path w="1767204" h="502285">
                <a:moveTo>
                  <a:pt x="105831" y="428484"/>
                </a:moveTo>
                <a:lnTo>
                  <a:pt x="87376" y="433273"/>
                </a:lnTo>
                <a:lnTo>
                  <a:pt x="97028" y="470153"/>
                </a:lnTo>
                <a:lnTo>
                  <a:pt x="115404" y="465386"/>
                </a:lnTo>
                <a:lnTo>
                  <a:pt x="105831" y="428484"/>
                </a:lnTo>
                <a:close/>
              </a:path>
              <a:path w="1767204" h="502285">
                <a:moveTo>
                  <a:pt x="115404" y="465386"/>
                </a:moveTo>
                <a:lnTo>
                  <a:pt x="97028" y="470153"/>
                </a:lnTo>
                <a:lnTo>
                  <a:pt x="116641" y="470153"/>
                </a:lnTo>
                <a:lnTo>
                  <a:pt x="115404" y="465386"/>
                </a:lnTo>
                <a:close/>
              </a:path>
              <a:path w="1767204" h="502285">
                <a:moveTo>
                  <a:pt x="1757299" y="0"/>
                </a:moveTo>
                <a:lnTo>
                  <a:pt x="105831" y="428484"/>
                </a:lnTo>
                <a:lnTo>
                  <a:pt x="115404" y="465386"/>
                </a:lnTo>
                <a:lnTo>
                  <a:pt x="1766951" y="36880"/>
                </a:lnTo>
                <a:lnTo>
                  <a:pt x="1757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38473" y="2999358"/>
            <a:ext cx="1398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[Kernel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8473" y="5130165"/>
            <a:ext cx="1398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[Kernel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670" y="6276543"/>
            <a:ext cx="1676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[Process A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3815" y="1290954"/>
            <a:ext cx="939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8477" y="1287525"/>
            <a:ext cx="611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3013" y="1284478"/>
            <a:ext cx="951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492" y="1165860"/>
            <a:ext cx="310959" cy="561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966" y="1208532"/>
            <a:ext cx="120650" cy="5423535"/>
          </a:xfrm>
          <a:custGeom>
            <a:avLst/>
            <a:gdLst/>
            <a:ahLst/>
            <a:cxnLst/>
            <a:rect l="l" t="t" r="r" b="b"/>
            <a:pathLst>
              <a:path w="120650" h="5423534">
                <a:moveTo>
                  <a:pt x="52358" y="5409966"/>
                </a:moveTo>
                <a:lnTo>
                  <a:pt x="60071" y="5423204"/>
                </a:lnTo>
                <a:lnTo>
                  <a:pt x="67476" y="5410530"/>
                </a:lnTo>
                <a:lnTo>
                  <a:pt x="52920" y="5410530"/>
                </a:lnTo>
                <a:lnTo>
                  <a:pt x="52358" y="5409966"/>
                </a:lnTo>
                <a:close/>
              </a:path>
              <a:path w="120650" h="5423534">
                <a:moveTo>
                  <a:pt x="47162" y="5349574"/>
                </a:moveTo>
                <a:lnTo>
                  <a:pt x="47141" y="5401010"/>
                </a:lnTo>
                <a:lnTo>
                  <a:pt x="52358" y="5409966"/>
                </a:lnTo>
                <a:lnTo>
                  <a:pt x="52920" y="5410530"/>
                </a:lnTo>
                <a:lnTo>
                  <a:pt x="67233" y="5410530"/>
                </a:lnTo>
                <a:lnTo>
                  <a:pt x="67814" y="5409950"/>
                </a:lnTo>
                <a:lnTo>
                  <a:pt x="73037" y="5401010"/>
                </a:lnTo>
                <a:lnTo>
                  <a:pt x="73041" y="5390984"/>
                </a:lnTo>
                <a:lnTo>
                  <a:pt x="48894" y="5390972"/>
                </a:lnTo>
                <a:lnTo>
                  <a:pt x="60101" y="5371786"/>
                </a:lnTo>
                <a:lnTo>
                  <a:pt x="47162" y="5349574"/>
                </a:lnTo>
                <a:close/>
              </a:path>
              <a:path w="120650" h="5423534">
                <a:moveTo>
                  <a:pt x="67814" y="5409950"/>
                </a:moveTo>
                <a:lnTo>
                  <a:pt x="67233" y="5410530"/>
                </a:lnTo>
                <a:lnTo>
                  <a:pt x="67476" y="5410530"/>
                </a:lnTo>
                <a:lnTo>
                  <a:pt x="67814" y="5409950"/>
                </a:lnTo>
                <a:close/>
              </a:path>
              <a:path w="120650" h="5423534">
                <a:moveTo>
                  <a:pt x="47131" y="5400994"/>
                </a:moveTo>
                <a:lnTo>
                  <a:pt x="47142" y="5404739"/>
                </a:lnTo>
                <a:lnTo>
                  <a:pt x="52358" y="5409966"/>
                </a:lnTo>
                <a:lnTo>
                  <a:pt x="47131" y="5400994"/>
                </a:lnTo>
                <a:close/>
              </a:path>
              <a:path w="120650" h="5423534">
                <a:moveTo>
                  <a:pt x="73037" y="5401010"/>
                </a:moveTo>
                <a:lnTo>
                  <a:pt x="67814" y="5409950"/>
                </a:lnTo>
                <a:lnTo>
                  <a:pt x="73037" y="5404739"/>
                </a:lnTo>
                <a:lnTo>
                  <a:pt x="73037" y="5401010"/>
                </a:lnTo>
                <a:close/>
              </a:path>
              <a:path w="120650" h="5423534">
                <a:moveTo>
                  <a:pt x="105829" y="5305005"/>
                </a:moveTo>
                <a:lnTo>
                  <a:pt x="97891" y="5307088"/>
                </a:lnTo>
                <a:lnTo>
                  <a:pt x="73075" y="5349574"/>
                </a:lnTo>
                <a:lnTo>
                  <a:pt x="73037" y="5401010"/>
                </a:lnTo>
                <a:lnTo>
                  <a:pt x="120268" y="5320157"/>
                </a:lnTo>
                <a:lnTo>
                  <a:pt x="118186" y="5312232"/>
                </a:lnTo>
                <a:lnTo>
                  <a:pt x="105829" y="5305005"/>
                </a:lnTo>
                <a:close/>
              </a:path>
              <a:path w="120650" h="5423534">
                <a:moveTo>
                  <a:pt x="14452" y="5304955"/>
                </a:moveTo>
                <a:lnTo>
                  <a:pt x="2095" y="5312156"/>
                </a:lnTo>
                <a:lnTo>
                  <a:pt x="0" y="5320093"/>
                </a:lnTo>
                <a:lnTo>
                  <a:pt x="47131" y="5400994"/>
                </a:lnTo>
                <a:lnTo>
                  <a:pt x="47162" y="5349574"/>
                </a:lnTo>
                <a:lnTo>
                  <a:pt x="22390" y="5307050"/>
                </a:lnTo>
                <a:lnTo>
                  <a:pt x="14452" y="5304955"/>
                </a:lnTo>
                <a:close/>
              </a:path>
              <a:path w="120650" h="5423534">
                <a:moveTo>
                  <a:pt x="60101" y="5371786"/>
                </a:moveTo>
                <a:lnTo>
                  <a:pt x="48894" y="5390972"/>
                </a:lnTo>
                <a:lnTo>
                  <a:pt x="71285" y="5390984"/>
                </a:lnTo>
                <a:lnTo>
                  <a:pt x="60101" y="5371786"/>
                </a:lnTo>
                <a:close/>
              </a:path>
              <a:path w="120650" h="5423534">
                <a:moveTo>
                  <a:pt x="73065" y="5349590"/>
                </a:moveTo>
                <a:lnTo>
                  <a:pt x="60101" y="5371786"/>
                </a:lnTo>
                <a:lnTo>
                  <a:pt x="71285" y="5390984"/>
                </a:lnTo>
                <a:lnTo>
                  <a:pt x="73041" y="5390984"/>
                </a:lnTo>
                <a:lnTo>
                  <a:pt x="73065" y="5349590"/>
                </a:lnTo>
                <a:close/>
              </a:path>
              <a:path w="120650" h="5423534">
                <a:moveTo>
                  <a:pt x="70408" y="0"/>
                </a:moveTo>
                <a:lnTo>
                  <a:pt x="56095" y="0"/>
                </a:lnTo>
                <a:lnTo>
                  <a:pt x="50292" y="5841"/>
                </a:lnTo>
                <a:lnTo>
                  <a:pt x="47171" y="5349590"/>
                </a:lnTo>
                <a:lnTo>
                  <a:pt x="60101" y="5371786"/>
                </a:lnTo>
                <a:lnTo>
                  <a:pt x="73065" y="5349590"/>
                </a:lnTo>
                <a:lnTo>
                  <a:pt x="76200" y="12953"/>
                </a:lnTo>
                <a:lnTo>
                  <a:pt x="76200" y="5841"/>
                </a:lnTo>
                <a:lnTo>
                  <a:pt x="70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3378" y="2977032"/>
            <a:ext cx="281305" cy="526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20923" y="1240536"/>
            <a:ext cx="106616" cy="490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6361" y="1296161"/>
            <a:ext cx="0" cy="532765"/>
          </a:xfrm>
          <a:custGeom>
            <a:avLst/>
            <a:gdLst/>
            <a:ahLst/>
            <a:cxnLst/>
            <a:rect l="l" t="t" r="r" b="b"/>
            <a:pathLst>
              <a:path h="532764">
                <a:moveTo>
                  <a:pt x="0" y="0"/>
                </a:moveTo>
                <a:lnTo>
                  <a:pt x="0" y="532638"/>
                </a:lnTo>
              </a:path>
            </a:pathLst>
          </a:custGeom>
          <a:ln w="25908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6361" y="2136648"/>
            <a:ext cx="0" cy="3960495"/>
          </a:xfrm>
          <a:custGeom>
            <a:avLst/>
            <a:gdLst/>
            <a:ahLst/>
            <a:cxnLst/>
            <a:rect l="l" t="t" r="r" b="b"/>
            <a:pathLst>
              <a:path h="3960495">
                <a:moveTo>
                  <a:pt x="0" y="0"/>
                </a:moveTo>
                <a:lnTo>
                  <a:pt x="0" y="3960114"/>
                </a:lnTo>
              </a:path>
            </a:pathLst>
          </a:custGeom>
          <a:ln w="25908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1923" y="1240536"/>
            <a:ext cx="106616" cy="490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7361" y="1296161"/>
            <a:ext cx="0" cy="2666365"/>
          </a:xfrm>
          <a:custGeom>
            <a:avLst/>
            <a:gdLst/>
            <a:ahLst/>
            <a:cxnLst/>
            <a:rect l="l" t="t" r="r" b="b"/>
            <a:pathLst>
              <a:path h="2666365">
                <a:moveTo>
                  <a:pt x="0" y="0"/>
                </a:moveTo>
                <a:lnTo>
                  <a:pt x="0" y="2666238"/>
                </a:lnTo>
              </a:path>
            </a:pathLst>
          </a:custGeom>
          <a:ln w="25907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87361" y="4270247"/>
            <a:ext cx="0" cy="1826895"/>
          </a:xfrm>
          <a:custGeom>
            <a:avLst/>
            <a:gdLst/>
            <a:ahLst/>
            <a:cxnLst/>
            <a:rect l="l" t="t" r="r" b="b"/>
            <a:pathLst>
              <a:path h="1826895">
                <a:moveTo>
                  <a:pt x="0" y="0"/>
                </a:moveTo>
                <a:lnTo>
                  <a:pt x="0" y="1826514"/>
                </a:lnTo>
              </a:path>
            </a:pathLst>
          </a:custGeom>
          <a:ln w="25907">
            <a:solidFill>
              <a:srgbClr val="945F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55867" y="3990213"/>
            <a:ext cx="1696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[Process B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1670" y="1855977"/>
            <a:ext cx="1676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[Process A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executes]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20084" y="2487129"/>
            <a:ext cx="2528316" cy="3947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54196" y="2461260"/>
            <a:ext cx="2257044" cy="507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67328" y="2514600"/>
            <a:ext cx="24384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67328" y="2514600"/>
            <a:ext cx="2438400" cy="304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"/>
                <a:cs typeface="Arial"/>
              </a:rPr>
              <a:t>Save state 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PCB(A)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20084" y="4696929"/>
            <a:ext cx="2528316" cy="3947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4196" y="4671059"/>
            <a:ext cx="2257044" cy="507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67328" y="4724400"/>
            <a:ext cx="24384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67328" y="4724400"/>
            <a:ext cx="2438400" cy="304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"/>
                <a:cs typeface="Arial"/>
              </a:rPr>
              <a:t>Save state 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PCB(B)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20084" y="5458967"/>
            <a:ext cx="2528316" cy="3947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0291" y="5433059"/>
            <a:ext cx="2244852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7328" y="5486400"/>
            <a:ext cx="24384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67328" y="5486400"/>
            <a:ext cx="2438400" cy="304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209"/>
              </a:spcBef>
            </a:pPr>
            <a:r>
              <a:rPr sz="1600" spc="-5" dirty="0">
                <a:latin typeface="Arial"/>
                <a:cs typeface="Arial"/>
              </a:rPr>
              <a:t>Restore from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PCB(A)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20084" y="3401529"/>
            <a:ext cx="2528316" cy="3947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60291" y="3375659"/>
            <a:ext cx="2244852" cy="507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7328" y="3429000"/>
            <a:ext cx="24384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767328" y="3429000"/>
            <a:ext cx="2438400" cy="304800"/>
          </a:xfrm>
          <a:prstGeom prst="rect">
            <a:avLst/>
          </a:prstGeom>
          <a:ln w="9144">
            <a:solidFill>
              <a:srgbClr val="70781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"/>
                <a:cs typeface="Arial"/>
              </a:rPr>
              <a:t>Restore from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PCB(B)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49540" y="3630180"/>
            <a:ext cx="242316" cy="12329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96783" y="3657600"/>
            <a:ext cx="1524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96783" y="3657600"/>
            <a:ext cx="152400" cy="1143000"/>
          </a:xfrm>
          <a:custGeom>
            <a:avLst/>
            <a:gdLst/>
            <a:ahLst/>
            <a:cxnLst/>
            <a:rect l="l" t="t" r="r" b="b"/>
            <a:pathLst>
              <a:path w="152400" h="1143000">
                <a:moveTo>
                  <a:pt x="0" y="1143000"/>
                </a:moveTo>
                <a:lnTo>
                  <a:pt x="152400" y="1143000"/>
                </a:lnTo>
                <a:lnTo>
                  <a:pt x="152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77339" y="1572767"/>
            <a:ext cx="242315" cy="6995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24583" y="1600200"/>
            <a:ext cx="152400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24583" y="16002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600"/>
                </a:moveTo>
                <a:lnTo>
                  <a:pt x="152400" y="609600"/>
                </a:lnTo>
                <a:lnTo>
                  <a:pt x="15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82139" y="6068567"/>
            <a:ext cx="242315" cy="6233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9383" y="6096000"/>
            <a:ext cx="152400" cy="533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29383" y="60960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533400"/>
                </a:lnTo>
                <a:lnTo>
                  <a:pt x="152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707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050" dirty="0">
                <a:solidFill>
                  <a:srgbClr val="A6A6A6"/>
                </a:solidFill>
              </a:rPr>
              <a:pPr marL="35560">
                <a:lnSpc>
                  <a:spcPct val="100000"/>
                </a:lnSpc>
                <a:spcBef>
                  <a:spcPts val="80"/>
                </a:spcBef>
              </a:pPr>
              <a:t>9</a:t>
            </a:fld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1618</Words>
  <Application>Microsoft Office PowerPoint</Application>
  <PresentationFormat>On-screen Show (4:3)</PresentationFormat>
  <Paragraphs>429</Paragraphs>
  <Slides>39</Slides>
  <Notes>0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Course Outline</vt:lpstr>
      <vt:lpstr>Process concept</vt:lpstr>
      <vt:lpstr>Process ingredients</vt:lpstr>
      <vt:lpstr>Process address space</vt:lpstr>
      <vt:lpstr>Process lifecycle</vt:lpstr>
      <vt:lpstr>Multiplexing</vt:lpstr>
      <vt:lpstr>Process control block</vt:lpstr>
      <vt:lpstr>Process switching</vt:lpstr>
      <vt:lpstr>Process Creation</vt:lpstr>
      <vt:lpstr>Process creation</vt:lpstr>
      <vt:lpstr>Process creation on Windows</vt:lpstr>
      <vt:lpstr>Unix fork()and exec()</vt:lpstr>
      <vt:lpstr>Unix as a process tree</vt:lpstr>
      <vt:lpstr>Fork in action</vt:lpstr>
      <vt:lpstr>Process state diagram for Unix</vt:lpstr>
      <vt:lpstr>Kernel Threads</vt:lpstr>
      <vt:lpstr>How do threads fit in?</vt:lpstr>
      <vt:lpstr>Kernel threads</vt:lpstr>
      <vt:lpstr>Process switching</vt:lpstr>
      <vt:lpstr>Kernel architecture</vt:lpstr>
      <vt:lpstr>Process switching revisited</vt:lpstr>
      <vt:lpstr>System calls in more detail</vt:lpstr>
      <vt:lpstr>Performing a system call</vt:lpstr>
      <vt:lpstr>System calls in the kernel</vt:lpstr>
      <vt:lpstr>Returning in the kernel</vt:lpstr>
      <vt:lpstr>User-space threads</vt:lpstr>
      <vt:lpstr>From now on assume:</vt:lpstr>
      <vt:lpstr>What are the options?</vt:lpstr>
      <vt:lpstr>Many-to-one threads</vt:lpstr>
      <vt:lpstr>Many-to-one threads</vt:lpstr>
      <vt:lpstr>Address space layout for user level threads</vt:lpstr>
      <vt:lpstr>One-to-one user threads</vt:lpstr>
      <vt:lpstr>One-to-one user threads</vt:lpstr>
      <vt:lpstr>One-to-one user threads</vt:lpstr>
      <vt:lpstr>Comparison</vt:lpstr>
      <vt:lpstr>Many-to-many threads</vt:lpstr>
      <vt:lpstr>Many-to-many threads</vt:lpstr>
      <vt:lpstr>Next week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59</cp:revision>
  <dcterms:created xsi:type="dcterms:W3CDTF">2019-08-01T09:01:03Z</dcterms:created>
  <dcterms:modified xsi:type="dcterms:W3CDTF">2020-08-28T05:34:46Z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2019-08-01T00:00:00Z</vt:filetime>
  </property>
</Properties>
</file>