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9142920" cy="46872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118800"/>
            <a:ext cx="68472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 i="1" strike="noStrike" spc="143">
                <a:solidFill>
                  <a:srgbClr val="F8F8F8"/>
                </a:solidFill>
                <a:latin typeface="Calibri"/>
                <a:ea typeface="DejaVu Sans"/>
              </a:rPr>
              <a:t>IIITA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0"/>
            <a:ext cx="9142920" cy="46872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118800"/>
            <a:ext cx="68472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 i="1" strike="noStrike" spc="143">
                <a:solidFill>
                  <a:srgbClr val="F8F8F8"/>
                </a:solidFill>
                <a:latin typeface="Calibri"/>
                <a:ea typeface="DejaVu Sans"/>
              </a:rPr>
              <a:t>IIITA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0"/>
            <a:ext cx="9142920" cy="46872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0" y="118800"/>
            <a:ext cx="68472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 i="1" strike="noStrike" spc="143">
                <a:solidFill>
                  <a:srgbClr val="F8F8F8"/>
                </a:solidFill>
                <a:latin typeface="Calibri"/>
                <a:ea typeface="DejaVu Sans"/>
              </a:rPr>
              <a:t>IIITA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0"/>
            <a:ext cx="9142920" cy="46872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118800"/>
            <a:ext cx="684720" cy="33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1600" b="1" i="1" strike="noStrike" spc="143">
                <a:solidFill>
                  <a:srgbClr val="F8F8F8"/>
                </a:solidFill>
                <a:latin typeface="Calibri"/>
                <a:ea typeface="DejaVu Sans"/>
              </a:rPr>
              <a:t>IIITA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7.png"/><Relationship Id="rId18" Type="http://schemas.openxmlformats.org/officeDocument/2006/relationships/image" Target="../media/image51.png"/><Relationship Id="rId3" Type="http://schemas.openxmlformats.org/officeDocument/2006/relationships/image" Target="../media/image48.png"/><Relationship Id="rId21" Type="http://schemas.openxmlformats.org/officeDocument/2006/relationships/image" Target="../media/image40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17" Type="http://schemas.openxmlformats.org/officeDocument/2006/relationships/image" Target="../media/image33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5" Type="http://schemas.openxmlformats.org/officeDocument/2006/relationships/image" Target="../media/image50.png"/><Relationship Id="rId10" Type="http://schemas.openxmlformats.org/officeDocument/2006/relationships/image" Target="../media/image23.png"/><Relationship Id="rId19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557720" y="1298160"/>
            <a:ext cx="6679080" cy="11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9680" rIns="0" bIns="0"/>
          <a:lstStyle/>
          <a:p>
            <a:pPr marL="12600" algn="ctr">
              <a:lnSpc>
                <a:spcPct val="100000"/>
              </a:lnSpc>
              <a:spcBef>
                <a:spcPts val="445"/>
              </a:spcBef>
            </a:pPr>
            <a:r>
              <a:rPr lang="en-IN" sz="3200" b="1" strike="noStrike" spc="-7">
                <a:solidFill>
                  <a:srgbClr val="000000"/>
                </a:solidFill>
                <a:latin typeface="Arial"/>
                <a:ea typeface="DejaVu Sans"/>
              </a:rPr>
              <a:t>Operating </a:t>
            </a:r>
            <a:r>
              <a:rPr lang="en-IN" sz="3200" b="1" strike="noStrike" spc="-12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endParaRPr lang="en-IN" sz="32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45"/>
              </a:spcBef>
            </a:pPr>
            <a:endParaRPr lang="en-IN" sz="32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IN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746520" y="3244320"/>
            <a:ext cx="2161440" cy="63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12600" algn="ctr">
              <a:lnSpc>
                <a:spcPct val="100000"/>
              </a:lnSpc>
              <a:spcBef>
                <a:spcPts val="391"/>
              </a:spcBef>
            </a:pPr>
            <a:r>
              <a:rPr lang="en-IN" sz="1800" b="1" strike="noStrike" spc="-21">
                <a:solidFill>
                  <a:srgbClr val="000000"/>
                </a:solidFill>
                <a:latin typeface="Arial"/>
                <a:ea typeface="DejaVu Sans"/>
              </a:rPr>
              <a:t>Jagpreet Singh</a:t>
            </a:r>
            <a:endParaRPr lang="en-IN" sz="1800" b="0" strike="noStrike" spc="-1"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391"/>
              </a:spcBef>
            </a:pPr>
            <a:r>
              <a:rPr lang="en-IN" sz="1450" b="0" strike="noStrike" spc="-21">
                <a:solidFill>
                  <a:srgbClr val="000000"/>
                </a:solidFill>
                <a:latin typeface="Arial"/>
                <a:ea typeface="DejaVu Sans"/>
              </a:rPr>
              <a:t>Asst. Prof. IIIT Allahabad</a:t>
            </a:r>
            <a:endParaRPr lang="en-IN" sz="145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0"/>
            <a:ext cx="1370520" cy="6856920"/>
          </a:xfrm>
          <a:custGeom>
            <a:avLst/>
            <a:gdLst/>
            <a:ahLst/>
            <a:cxnLst/>
            <a:rect l="l" t="t" r="r" b="b"/>
            <a:pathLst>
              <a:path w="9144000" h="469900">
                <a:moveTo>
                  <a:pt x="0" y="469391"/>
                </a:moveTo>
                <a:lnTo>
                  <a:pt x="9144000" y="469391"/>
                </a:lnTo>
                <a:lnTo>
                  <a:pt x="9144000" y="0"/>
                </a:lnTo>
                <a:lnTo>
                  <a:pt x="0" y="0"/>
                </a:lnTo>
                <a:lnTo>
                  <a:pt x="0" y="469391"/>
                </a:lnTo>
                <a:close/>
              </a:path>
            </a:pathLst>
          </a:custGeom>
          <a:solidFill>
            <a:srgbClr val="475A2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51440" y="618480"/>
            <a:ext cx="352512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Many-to-one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9970E31A-9498-4568-B917-AAC9E0591C79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10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451440" y="1272240"/>
            <a:ext cx="6032160" cy="303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9840" rIns="0" bIns="0"/>
          <a:lstStyle/>
          <a:p>
            <a:pPr marL="375120" indent="-361440">
              <a:lnSpc>
                <a:spcPct val="100000"/>
              </a:lnSpc>
              <a:spcBef>
                <a:spcPts val="550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Early “thread</a:t>
            </a:r>
            <a:r>
              <a:rPr lang="en-IN" sz="2000" b="1" strike="noStrike" spc="-5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libraries”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Green threads (original Java</a:t>
            </a:r>
            <a:r>
              <a:rPr lang="en-IN" sz="1800" b="0" strike="noStrike" spc="2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VM)</a:t>
            </a:r>
            <a:endParaRPr lang="en-IN" sz="18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8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GNU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Portable</a:t>
            </a:r>
            <a:r>
              <a:rPr lang="en-IN" sz="1800" b="0" strike="noStrike" spc="-3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18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Standard student exercise: implement</a:t>
            </a:r>
            <a:r>
              <a:rPr lang="en-IN" sz="1800" b="0" strike="noStrike" spc="5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them!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lang="en-IN" sz="18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Sometimes called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“pure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user-level</a:t>
            </a:r>
            <a:r>
              <a:rPr lang="en-IN" sz="2000" b="1" strike="noStrike" spc="-6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threads”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aka. </a:t>
            </a:r>
            <a:r>
              <a:rPr lang="en-IN" sz="1800" b="0" strike="noStrike" spc="-12">
                <a:solidFill>
                  <a:srgbClr val="000000"/>
                </a:solidFill>
                <a:latin typeface="Arial"/>
                <a:ea typeface="DejaVu Sans"/>
              </a:rPr>
              <a:t>lightweight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threads,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tasks </a:t>
            </a:r>
            <a:r>
              <a:rPr lang="en-IN" sz="1800" b="0" strike="noStrike" spc="-12">
                <a:solidFill>
                  <a:srgbClr val="000000"/>
                </a:solidFill>
                <a:latin typeface="Arial"/>
                <a:ea typeface="DejaVu Sans"/>
              </a:rPr>
              <a:t>(differences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lang="en-IN" sz="1800" b="0" strike="noStrike" spc="10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control)</a:t>
            </a:r>
            <a:endParaRPr lang="en-IN" sz="18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8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No kernel support</a:t>
            </a:r>
            <a:r>
              <a:rPr lang="en-IN" sz="1800" b="0" strike="noStrike" spc="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endParaRPr lang="en-IN" sz="18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Also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(confusingly) </a:t>
            </a:r>
            <a:r>
              <a:rPr lang="en-IN" sz="1800" b="0" strike="noStrike" spc="-12">
                <a:solidFill>
                  <a:srgbClr val="000000"/>
                </a:solidFill>
                <a:latin typeface="Arial"/>
                <a:ea typeface="DejaVu Sans"/>
              </a:rPr>
              <a:t>“Lightweight</a:t>
            </a:r>
            <a:r>
              <a:rPr lang="en-IN" sz="1800" b="0" strike="noStrike" spc="7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Processes”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1440" y="618480"/>
            <a:ext cx="352512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Many-to-one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83360" y="3927240"/>
            <a:ext cx="7268400" cy="10548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3"/>
          <p:cNvSpPr/>
          <p:nvPr/>
        </p:nvSpPr>
        <p:spPr>
          <a:xfrm>
            <a:off x="838800" y="3963240"/>
            <a:ext cx="7161840" cy="36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noFill/>
          <a:ln w="25920">
            <a:solidFill>
              <a:srgbClr val="6E6E6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4"/>
          <p:cNvSpPr/>
          <p:nvPr/>
        </p:nvSpPr>
        <p:spPr>
          <a:xfrm>
            <a:off x="181512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5"/>
          <p:cNvSpPr/>
          <p:nvPr/>
        </p:nvSpPr>
        <p:spPr>
          <a:xfrm>
            <a:off x="187056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6"/>
          <p:cNvSpPr/>
          <p:nvPr/>
        </p:nvSpPr>
        <p:spPr>
          <a:xfrm>
            <a:off x="175320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7"/>
          <p:cNvSpPr/>
          <p:nvPr/>
        </p:nvSpPr>
        <p:spPr>
          <a:xfrm>
            <a:off x="410112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8"/>
          <p:cNvSpPr/>
          <p:nvPr/>
        </p:nvSpPr>
        <p:spPr>
          <a:xfrm>
            <a:off x="415656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9"/>
          <p:cNvSpPr/>
          <p:nvPr/>
        </p:nvSpPr>
        <p:spPr>
          <a:xfrm>
            <a:off x="403920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10"/>
          <p:cNvSpPr/>
          <p:nvPr/>
        </p:nvSpPr>
        <p:spPr>
          <a:xfrm>
            <a:off x="638712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11"/>
          <p:cNvSpPr/>
          <p:nvPr/>
        </p:nvSpPr>
        <p:spPr>
          <a:xfrm>
            <a:off x="644256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12"/>
          <p:cNvSpPr/>
          <p:nvPr/>
        </p:nvSpPr>
        <p:spPr>
          <a:xfrm>
            <a:off x="632520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"/>
          <p:cNvSpPr/>
          <p:nvPr/>
        </p:nvSpPr>
        <p:spPr>
          <a:xfrm>
            <a:off x="124668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4"/>
          <p:cNvSpPr/>
          <p:nvPr/>
        </p:nvSpPr>
        <p:spPr>
          <a:xfrm>
            <a:off x="1302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5"/>
          <p:cNvSpPr/>
          <p:nvPr/>
        </p:nvSpPr>
        <p:spPr>
          <a:xfrm>
            <a:off x="122004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6"/>
          <p:cNvSpPr/>
          <p:nvPr/>
        </p:nvSpPr>
        <p:spPr>
          <a:xfrm>
            <a:off x="189432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7"/>
          <p:cNvSpPr/>
          <p:nvPr/>
        </p:nvSpPr>
        <p:spPr>
          <a:xfrm>
            <a:off x="1950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8"/>
          <p:cNvSpPr/>
          <p:nvPr/>
        </p:nvSpPr>
        <p:spPr>
          <a:xfrm>
            <a:off x="186768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CustomShape 19"/>
          <p:cNvSpPr/>
          <p:nvPr/>
        </p:nvSpPr>
        <p:spPr>
          <a:xfrm>
            <a:off x="254196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20"/>
          <p:cNvSpPr/>
          <p:nvPr/>
        </p:nvSpPr>
        <p:spPr>
          <a:xfrm>
            <a:off x="259776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1"/>
          <p:cNvSpPr/>
          <p:nvPr/>
        </p:nvSpPr>
        <p:spPr>
          <a:xfrm>
            <a:off x="251532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22"/>
          <p:cNvSpPr/>
          <p:nvPr/>
        </p:nvSpPr>
        <p:spPr>
          <a:xfrm>
            <a:off x="1411200" y="3016080"/>
            <a:ext cx="753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23"/>
          <p:cNvSpPr/>
          <p:nvPr/>
        </p:nvSpPr>
        <p:spPr>
          <a:xfrm>
            <a:off x="148680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70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24"/>
          <p:cNvSpPr/>
          <p:nvPr/>
        </p:nvSpPr>
        <p:spPr>
          <a:xfrm>
            <a:off x="2098440" y="3016080"/>
            <a:ext cx="105480" cy="13780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25"/>
          <p:cNvSpPr/>
          <p:nvPr/>
        </p:nvSpPr>
        <p:spPr>
          <a:xfrm>
            <a:off x="213444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26"/>
          <p:cNvSpPr/>
          <p:nvPr/>
        </p:nvSpPr>
        <p:spPr>
          <a:xfrm>
            <a:off x="2098440" y="3016080"/>
            <a:ext cx="753480" cy="137808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7"/>
          <p:cNvSpPr/>
          <p:nvPr/>
        </p:nvSpPr>
        <p:spPr>
          <a:xfrm>
            <a:off x="213444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28"/>
          <p:cNvSpPr/>
          <p:nvPr/>
        </p:nvSpPr>
        <p:spPr>
          <a:xfrm>
            <a:off x="353268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29"/>
          <p:cNvSpPr/>
          <p:nvPr/>
        </p:nvSpPr>
        <p:spPr>
          <a:xfrm>
            <a:off x="3588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0"/>
          <p:cNvSpPr/>
          <p:nvPr/>
        </p:nvSpPr>
        <p:spPr>
          <a:xfrm>
            <a:off x="350604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1"/>
          <p:cNvSpPr/>
          <p:nvPr/>
        </p:nvSpPr>
        <p:spPr>
          <a:xfrm>
            <a:off x="418032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32"/>
          <p:cNvSpPr/>
          <p:nvPr/>
        </p:nvSpPr>
        <p:spPr>
          <a:xfrm>
            <a:off x="4236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33"/>
          <p:cNvSpPr/>
          <p:nvPr/>
        </p:nvSpPr>
        <p:spPr>
          <a:xfrm>
            <a:off x="415368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34"/>
          <p:cNvSpPr/>
          <p:nvPr/>
        </p:nvSpPr>
        <p:spPr>
          <a:xfrm>
            <a:off x="482796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35"/>
          <p:cNvSpPr/>
          <p:nvPr/>
        </p:nvSpPr>
        <p:spPr>
          <a:xfrm>
            <a:off x="488376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36"/>
          <p:cNvSpPr/>
          <p:nvPr/>
        </p:nvSpPr>
        <p:spPr>
          <a:xfrm>
            <a:off x="480132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37"/>
          <p:cNvSpPr/>
          <p:nvPr/>
        </p:nvSpPr>
        <p:spPr>
          <a:xfrm>
            <a:off x="3697200" y="3016080"/>
            <a:ext cx="75312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38"/>
          <p:cNvSpPr/>
          <p:nvPr/>
        </p:nvSpPr>
        <p:spPr>
          <a:xfrm>
            <a:off x="377280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70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39"/>
          <p:cNvSpPr/>
          <p:nvPr/>
        </p:nvSpPr>
        <p:spPr>
          <a:xfrm>
            <a:off x="4384440" y="3016080"/>
            <a:ext cx="105480" cy="13780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0"/>
          <p:cNvSpPr/>
          <p:nvPr/>
        </p:nvSpPr>
        <p:spPr>
          <a:xfrm>
            <a:off x="442044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1"/>
          <p:cNvSpPr/>
          <p:nvPr/>
        </p:nvSpPr>
        <p:spPr>
          <a:xfrm>
            <a:off x="4384440" y="3016080"/>
            <a:ext cx="753120" cy="137808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42"/>
          <p:cNvSpPr/>
          <p:nvPr/>
        </p:nvSpPr>
        <p:spPr>
          <a:xfrm>
            <a:off x="442044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43"/>
          <p:cNvSpPr/>
          <p:nvPr/>
        </p:nvSpPr>
        <p:spPr>
          <a:xfrm>
            <a:off x="581868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4"/>
          <p:cNvSpPr/>
          <p:nvPr/>
        </p:nvSpPr>
        <p:spPr>
          <a:xfrm>
            <a:off x="5874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45"/>
          <p:cNvSpPr/>
          <p:nvPr/>
        </p:nvSpPr>
        <p:spPr>
          <a:xfrm>
            <a:off x="579204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46"/>
          <p:cNvSpPr/>
          <p:nvPr/>
        </p:nvSpPr>
        <p:spPr>
          <a:xfrm>
            <a:off x="646632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47"/>
          <p:cNvSpPr/>
          <p:nvPr/>
        </p:nvSpPr>
        <p:spPr>
          <a:xfrm>
            <a:off x="652212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CustomShape 48"/>
          <p:cNvSpPr/>
          <p:nvPr/>
        </p:nvSpPr>
        <p:spPr>
          <a:xfrm>
            <a:off x="643968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49"/>
          <p:cNvSpPr/>
          <p:nvPr/>
        </p:nvSpPr>
        <p:spPr>
          <a:xfrm>
            <a:off x="711396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50"/>
          <p:cNvSpPr/>
          <p:nvPr/>
        </p:nvSpPr>
        <p:spPr>
          <a:xfrm>
            <a:off x="716976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51"/>
          <p:cNvSpPr/>
          <p:nvPr/>
        </p:nvSpPr>
        <p:spPr>
          <a:xfrm>
            <a:off x="708732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52"/>
          <p:cNvSpPr/>
          <p:nvPr/>
        </p:nvSpPr>
        <p:spPr>
          <a:xfrm>
            <a:off x="5983200" y="3016080"/>
            <a:ext cx="75312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53"/>
          <p:cNvSpPr/>
          <p:nvPr/>
        </p:nvSpPr>
        <p:spPr>
          <a:xfrm>
            <a:off x="605880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647699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4"/>
          <p:cNvSpPr/>
          <p:nvPr/>
        </p:nvSpPr>
        <p:spPr>
          <a:xfrm>
            <a:off x="6670440" y="3016080"/>
            <a:ext cx="105480" cy="13780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CustomShape 55"/>
          <p:cNvSpPr/>
          <p:nvPr/>
        </p:nvSpPr>
        <p:spPr>
          <a:xfrm>
            <a:off x="670644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56"/>
          <p:cNvSpPr/>
          <p:nvPr/>
        </p:nvSpPr>
        <p:spPr>
          <a:xfrm>
            <a:off x="6670440" y="3016080"/>
            <a:ext cx="753120" cy="137808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57"/>
          <p:cNvSpPr/>
          <p:nvPr/>
        </p:nvSpPr>
        <p:spPr>
          <a:xfrm>
            <a:off x="6706440" y="3071520"/>
            <a:ext cx="646560" cy="1272240"/>
          </a:xfrm>
          <a:custGeom>
            <a:avLst/>
            <a:gdLst/>
            <a:ahLst/>
            <a:cxnLst/>
            <a:rect l="l" t="t" r="r" b="b"/>
            <a:pathLst>
              <a:path w="647700" h="1273175">
                <a:moveTo>
                  <a:pt x="0" y="1273175"/>
                </a:moveTo>
                <a:lnTo>
                  <a:pt x="64770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58"/>
          <p:cNvSpPr/>
          <p:nvPr/>
        </p:nvSpPr>
        <p:spPr>
          <a:xfrm>
            <a:off x="459720" y="3532320"/>
            <a:ext cx="683280" cy="83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rn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42" name="CustomShape 59"/>
          <p:cNvSpPr/>
          <p:nvPr/>
        </p:nvSpPr>
        <p:spPr>
          <a:xfrm>
            <a:off x="3201840" y="1697760"/>
            <a:ext cx="105480" cy="216288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60"/>
          <p:cNvSpPr/>
          <p:nvPr/>
        </p:nvSpPr>
        <p:spPr>
          <a:xfrm>
            <a:off x="32774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61"/>
          <p:cNvSpPr/>
          <p:nvPr/>
        </p:nvSpPr>
        <p:spPr>
          <a:xfrm>
            <a:off x="5487840" y="1697760"/>
            <a:ext cx="105480" cy="216288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62"/>
          <p:cNvSpPr/>
          <p:nvPr/>
        </p:nvSpPr>
        <p:spPr>
          <a:xfrm>
            <a:off x="55634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3"/>
          <p:cNvSpPr/>
          <p:nvPr/>
        </p:nvSpPr>
        <p:spPr>
          <a:xfrm>
            <a:off x="2314800" y="5992200"/>
            <a:ext cx="1841400" cy="62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64"/>
          <p:cNvSpPr/>
          <p:nvPr/>
        </p:nvSpPr>
        <p:spPr>
          <a:xfrm>
            <a:off x="2723400" y="6058080"/>
            <a:ext cx="1026000" cy="559800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65"/>
          <p:cNvSpPr/>
          <p:nvPr/>
        </p:nvSpPr>
        <p:spPr>
          <a:xfrm>
            <a:off x="2362320" y="6019920"/>
            <a:ext cx="1751400" cy="532440"/>
          </a:xfrm>
          <a:prstGeom prst="rect">
            <a:avLst/>
          </a:prstGeom>
          <a:blipFill rotWithShape="0">
            <a:blip r:embed="rId1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66"/>
          <p:cNvSpPr/>
          <p:nvPr/>
        </p:nvSpPr>
        <p:spPr>
          <a:xfrm>
            <a:off x="2362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67"/>
          <p:cNvSpPr/>
          <p:nvPr/>
        </p:nvSpPr>
        <p:spPr>
          <a:xfrm>
            <a:off x="2890440" y="6131880"/>
            <a:ext cx="69732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7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51" name="CustomShape 68"/>
          <p:cNvSpPr/>
          <p:nvPr/>
        </p:nvSpPr>
        <p:spPr>
          <a:xfrm>
            <a:off x="5743800" y="5992200"/>
            <a:ext cx="1841400" cy="62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69"/>
          <p:cNvSpPr/>
          <p:nvPr/>
        </p:nvSpPr>
        <p:spPr>
          <a:xfrm>
            <a:off x="6152400" y="6058080"/>
            <a:ext cx="1026000" cy="559800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0"/>
          <p:cNvSpPr/>
          <p:nvPr/>
        </p:nvSpPr>
        <p:spPr>
          <a:xfrm>
            <a:off x="5791320" y="6019920"/>
            <a:ext cx="1751400" cy="532440"/>
          </a:xfrm>
          <a:prstGeom prst="rect">
            <a:avLst/>
          </a:prstGeom>
          <a:blipFill rotWithShape="0">
            <a:blip r:embed="rId1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71"/>
          <p:cNvSpPr/>
          <p:nvPr/>
        </p:nvSpPr>
        <p:spPr>
          <a:xfrm>
            <a:off x="5791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72"/>
          <p:cNvSpPr/>
          <p:nvPr/>
        </p:nvSpPr>
        <p:spPr>
          <a:xfrm>
            <a:off x="6319800" y="6131880"/>
            <a:ext cx="69804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56" name="CustomShape 73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7176383C-6BB3-487E-94C4-2BD0F714E755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1440" y="618480"/>
            <a:ext cx="73998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Address space </a:t>
            </a:r>
            <a:r>
              <a:rPr lang="en-IN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layout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for user level</a:t>
            </a:r>
            <a:r>
              <a:rPr lang="en-IN" sz="2800" b="1" strike="noStrike" spc="12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095840" y="1801440"/>
            <a:ext cx="1993680" cy="107928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43000" y="1828800"/>
            <a:ext cx="1904040" cy="9896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143000" y="1828800"/>
            <a:ext cx="1904040" cy="64152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/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095840" y="568764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6"/>
          <p:cNvSpPr/>
          <p:nvPr/>
        </p:nvSpPr>
        <p:spPr>
          <a:xfrm>
            <a:off x="1705320" y="5715000"/>
            <a:ext cx="772920" cy="55980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1143000" y="5715000"/>
            <a:ext cx="1904040" cy="45612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8"/>
          <p:cNvSpPr/>
          <p:nvPr/>
        </p:nvSpPr>
        <p:spPr>
          <a:xfrm>
            <a:off x="1095840" y="523044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9"/>
          <p:cNvSpPr/>
          <p:nvPr/>
        </p:nvSpPr>
        <p:spPr>
          <a:xfrm>
            <a:off x="1673280" y="5257800"/>
            <a:ext cx="835560" cy="55980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0"/>
          <p:cNvSpPr/>
          <p:nvPr/>
        </p:nvSpPr>
        <p:spPr>
          <a:xfrm>
            <a:off x="1143000" y="5257800"/>
            <a:ext cx="1904040" cy="45612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1"/>
          <p:cNvSpPr/>
          <p:nvPr/>
        </p:nvSpPr>
        <p:spPr>
          <a:xfrm>
            <a:off x="1095840" y="477324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2"/>
          <p:cNvSpPr/>
          <p:nvPr/>
        </p:nvSpPr>
        <p:spPr>
          <a:xfrm>
            <a:off x="1685520" y="4800600"/>
            <a:ext cx="811080" cy="55980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3"/>
          <p:cNvSpPr/>
          <p:nvPr/>
        </p:nvSpPr>
        <p:spPr>
          <a:xfrm>
            <a:off x="1143000" y="4800600"/>
            <a:ext cx="1904040" cy="45612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70" name="Table 14"/>
          <p:cNvGraphicFramePr/>
          <p:nvPr/>
        </p:nvGraphicFramePr>
        <p:xfrm>
          <a:off x="1138320" y="4795920"/>
          <a:ext cx="1904760" cy="1371600"/>
        </p:xfrm>
        <a:graphic>
          <a:graphicData uri="http://schemas.openxmlformats.org/drawingml/2006/table">
            <a:tbl>
              <a:tblPr/>
              <a:tblGrid>
                <a:gridCol w="1904760"/>
              </a:tblGrid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lang="en-IN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BSS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191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CustomShape 15"/>
          <p:cNvSpPr/>
          <p:nvPr/>
        </p:nvSpPr>
        <p:spPr>
          <a:xfrm>
            <a:off x="1842480" y="2868120"/>
            <a:ext cx="500400" cy="469800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16"/>
          <p:cNvSpPr/>
          <p:nvPr/>
        </p:nvSpPr>
        <p:spPr>
          <a:xfrm>
            <a:off x="1905120" y="2895480"/>
            <a:ext cx="379800" cy="379800"/>
          </a:xfrm>
          <a:prstGeom prst="rect">
            <a:avLst/>
          </a:prstGeom>
          <a:blipFill rotWithShape="0">
            <a:blip r:embed="rId1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17"/>
          <p:cNvSpPr/>
          <p:nvPr/>
        </p:nvSpPr>
        <p:spPr>
          <a:xfrm>
            <a:off x="1905120" y="289548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18"/>
          <p:cNvSpPr/>
          <p:nvPr/>
        </p:nvSpPr>
        <p:spPr>
          <a:xfrm>
            <a:off x="1842480" y="4276440"/>
            <a:ext cx="500400" cy="469800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19"/>
          <p:cNvSpPr/>
          <p:nvPr/>
        </p:nvSpPr>
        <p:spPr>
          <a:xfrm>
            <a:off x="1905120" y="4343400"/>
            <a:ext cx="379800" cy="379800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0"/>
          <p:cNvSpPr/>
          <p:nvPr/>
        </p:nvSpPr>
        <p:spPr>
          <a:xfrm>
            <a:off x="1905120" y="434340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1"/>
          <p:cNvSpPr/>
          <p:nvPr/>
        </p:nvSpPr>
        <p:spPr>
          <a:xfrm>
            <a:off x="914400" y="1600200"/>
            <a:ext cx="2284920" cy="479952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2"/>
          <p:cNvSpPr/>
          <p:nvPr/>
        </p:nvSpPr>
        <p:spPr>
          <a:xfrm>
            <a:off x="6201000" y="568764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3"/>
          <p:cNvSpPr/>
          <p:nvPr/>
        </p:nvSpPr>
        <p:spPr>
          <a:xfrm>
            <a:off x="6810840" y="5715000"/>
            <a:ext cx="772920" cy="55980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24"/>
          <p:cNvSpPr/>
          <p:nvPr/>
        </p:nvSpPr>
        <p:spPr>
          <a:xfrm>
            <a:off x="6248520" y="5715000"/>
            <a:ext cx="1904040" cy="456120"/>
          </a:xfrm>
          <a:prstGeom prst="rect">
            <a:avLst/>
          </a:prstGeom>
          <a:blipFill rotWithShape="0">
            <a:blip r:embed="rId1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5"/>
          <p:cNvSpPr/>
          <p:nvPr/>
        </p:nvSpPr>
        <p:spPr>
          <a:xfrm>
            <a:off x="6248520" y="5715000"/>
            <a:ext cx="1904040" cy="45612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200"/>
                </a:moveTo>
                <a:lnTo>
                  <a:pt x="1905000" y="457200"/>
                </a:lnTo>
                <a:lnTo>
                  <a:pt x="1905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CustomShape 26"/>
          <p:cNvSpPr/>
          <p:nvPr/>
        </p:nvSpPr>
        <p:spPr>
          <a:xfrm>
            <a:off x="6248520" y="5715000"/>
            <a:ext cx="1904040" cy="36036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400" rIns="0" bIns="0"/>
          <a:lstStyle/>
          <a:p>
            <a:pPr marL="1440" algn="ctr">
              <a:lnSpc>
                <a:spcPct val="100000"/>
              </a:lnSpc>
              <a:spcBef>
                <a:spcPts val="680"/>
              </a:spcBef>
            </a:pPr>
            <a:r>
              <a:rPr lang="en-IN" sz="1800" b="0" strike="noStrike" spc="-55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83" name="CustomShape 27"/>
          <p:cNvSpPr/>
          <p:nvPr/>
        </p:nvSpPr>
        <p:spPr>
          <a:xfrm>
            <a:off x="6201000" y="3782520"/>
            <a:ext cx="1993680" cy="1536480"/>
          </a:xfrm>
          <a:prstGeom prst="rect">
            <a:avLst/>
          </a:prstGeom>
          <a:blipFill rotWithShape="0">
            <a:blip r:embed="rId1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28"/>
          <p:cNvSpPr/>
          <p:nvPr/>
        </p:nvSpPr>
        <p:spPr>
          <a:xfrm>
            <a:off x="6791040" y="4853880"/>
            <a:ext cx="811080" cy="55980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9"/>
          <p:cNvSpPr/>
          <p:nvPr/>
        </p:nvSpPr>
        <p:spPr>
          <a:xfrm>
            <a:off x="6248520" y="3809880"/>
            <a:ext cx="1904040" cy="1446840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30"/>
          <p:cNvSpPr/>
          <p:nvPr/>
        </p:nvSpPr>
        <p:spPr>
          <a:xfrm>
            <a:off x="6248520" y="3809880"/>
            <a:ext cx="1904040" cy="1446840"/>
          </a:xfrm>
          <a:custGeom>
            <a:avLst/>
            <a:gdLst/>
            <a:ahLst/>
            <a:cxnLst/>
            <a:rect l="l" t="t" r="r" b="b"/>
            <a:pathLst>
              <a:path w="1905000" h="1447800">
                <a:moveTo>
                  <a:pt x="0" y="1447800"/>
                </a:moveTo>
                <a:lnTo>
                  <a:pt x="1905000" y="1447800"/>
                </a:lnTo>
                <a:lnTo>
                  <a:pt x="1905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31"/>
          <p:cNvSpPr/>
          <p:nvPr/>
        </p:nvSpPr>
        <p:spPr>
          <a:xfrm>
            <a:off x="6201000" y="1648800"/>
            <a:ext cx="1993680" cy="469800"/>
          </a:xfrm>
          <a:prstGeom prst="rect">
            <a:avLst/>
          </a:prstGeom>
          <a:blipFill rotWithShape="0">
            <a:blip r:embed="rId1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CustomShape 32"/>
          <p:cNvSpPr/>
          <p:nvPr/>
        </p:nvSpPr>
        <p:spPr>
          <a:xfrm>
            <a:off x="6263640" y="1638360"/>
            <a:ext cx="1865880" cy="559800"/>
          </a:xfrm>
          <a:prstGeom prst="rect">
            <a:avLst/>
          </a:prstGeom>
          <a:blipFill rotWithShape="0">
            <a:blip r:embed="rId1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CustomShape 33"/>
          <p:cNvSpPr/>
          <p:nvPr/>
        </p:nvSpPr>
        <p:spPr>
          <a:xfrm>
            <a:off x="6248520" y="1676520"/>
            <a:ext cx="1904040" cy="379800"/>
          </a:xfrm>
          <a:prstGeom prst="rect">
            <a:avLst/>
          </a:prstGeom>
          <a:blipFill rotWithShape="0">
            <a:blip r:embed="rId2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34"/>
          <p:cNvSpPr/>
          <p:nvPr/>
        </p:nvSpPr>
        <p:spPr>
          <a:xfrm>
            <a:off x="6248520" y="1676520"/>
            <a:ext cx="1904040" cy="32112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160" rIns="0" bIns="0"/>
          <a:lstStyle/>
          <a:p>
            <a:pPr marL="196200">
              <a:lnSpc>
                <a:spcPct val="100000"/>
              </a:lnSpc>
              <a:spcBef>
                <a:spcPts val="371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1</a:t>
            </a:r>
            <a:r>
              <a:rPr lang="en-IN" sz="1800" b="0" strike="noStrike" spc="-3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291" name="CustomShape 35"/>
          <p:cNvSpPr/>
          <p:nvPr/>
        </p:nvSpPr>
        <p:spPr>
          <a:xfrm>
            <a:off x="6931080" y="2106000"/>
            <a:ext cx="533880" cy="241200"/>
          </a:xfrm>
          <a:prstGeom prst="rect">
            <a:avLst/>
          </a:prstGeom>
          <a:blipFill rotWithShape="0">
            <a:blip r:embed="rId2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36"/>
          <p:cNvSpPr/>
          <p:nvPr/>
        </p:nvSpPr>
        <p:spPr>
          <a:xfrm>
            <a:off x="7010280" y="2133720"/>
            <a:ext cx="379800" cy="151200"/>
          </a:xfrm>
          <a:prstGeom prst="rect">
            <a:avLst/>
          </a:prstGeom>
          <a:blipFill rotWithShape="0">
            <a:blip r:embed="rId2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37"/>
          <p:cNvSpPr/>
          <p:nvPr/>
        </p:nvSpPr>
        <p:spPr>
          <a:xfrm>
            <a:off x="7010280" y="2133720"/>
            <a:ext cx="379800" cy="1512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38"/>
          <p:cNvSpPr/>
          <p:nvPr/>
        </p:nvSpPr>
        <p:spPr>
          <a:xfrm>
            <a:off x="6948000" y="3285720"/>
            <a:ext cx="500400" cy="469800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9"/>
          <p:cNvSpPr/>
          <p:nvPr/>
        </p:nvSpPr>
        <p:spPr>
          <a:xfrm>
            <a:off x="7010280" y="3352680"/>
            <a:ext cx="379800" cy="379800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0"/>
          <p:cNvSpPr/>
          <p:nvPr/>
        </p:nvSpPr>
        <p:spPr>
          <a:xfrm>
            <a:off x="7010280" y="335268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41"/>
          <p:cNvSpPr/>
          <p:nvPr/>
        </p:nvSpPr>
        <p:spPr>
          <a:xfrm>
            <a:off x="6019920" y="1600200"/>
            <a:ext cx="2284920" cy="479952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42"/>
          <p:cNvSpPr/>
          <p:nvPr/>
        </p:nvSpPr>
        <p:spPr>
          <a:xfrm>
            <a:off x="6353640" y="4286880"/>
            <a:ext cx="1689120" cy="469800"/>
          </a:xfrm>
          <a:prstGeom prst="rect">
            <a:avLst/>
          </a:prstGeom>
          <a:blipFill rotWithShape="0">
            <a:blip r:embed="rId2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43"/>
          <p:cNvSpPr/>
          <p:nvPr/>
        </p:nvSpPr>
        <p:spPr>
          <a:xfrm>
            <a:off x="6362640" y="4299120"/>
            <a:ext cx="1669320" cy="506520"/>
          </a:xfrm>
          <a:prstGeom prst="rect">
            <a:avLst/>
          </a:prstGeom>
          <a:blipFill rotWithShape="0">
            <a:blip r:embed="rId2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44"/>
          <p:cNvSpPr/>
          <p:nvPr/>
        </p:nvSpPr>
        <p:spPr>
          <a:xfrm>
            <a:off x="6400800" y="4314600"/>
            <a:ext cx="1599120" cy="379800"/>
          </a:xfrm>
          <a:prstGeom prst="rect">
            <a:avLst/>
          </a:prstGeom>
          <a:blipFill rotWithShape="0">
            <a:blip r:embed="rId2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45"/>
          <p:cNvSpPr/>
          <p:nvPr/>
        </p:nvSpPr>
        <p:spPr>
          <a:xfrm>
            <a:off x="6400800" y="4314600"/>
            <a:ext cx="1599120" cy="3798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380999"/>
                </a:moveTo>
                <a:lnTo>
                  <a:pt x="1600200" y="380999"/>
                </a:lnTo>
                <a:lnTo>
                  <a:pt x="160020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noFill/>
          <a:ln w="9000">
            <a:solidFill>
              <a:srgbClr val="70781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46"/>
          <p:cNvSpPr/>
          <p:nvPr/>
        </p:nvSpPr>
        <p:spPr>
          <a:xfrm>
            <a:off x="6400800" y="4314600"/>
            <a:ext cx="1599120" cy="307080"/>
          </a:xfrm>
          <a:prstGeom prst="rect">
            <a:avLst/>
          </a:prstGeom>
          <a:noFill/>
          <a:ln w="9000">
            <a:solidFill>
              <a:srgbClr val="70781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4080" rIns="0" bIns="0"/>
          <a:lstStyle/>
          <a:p>
            <a:pPr marL="127800">
              <a:lnSpc>
                <a:spcPct val="100000"/>
              </a:lnSpc>
              <a:spcBef>
                <a:spcPts val="505"/>
              </a:spcBef>
            </a:pP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2</a:t>
            </a:r>
            <a:r>
              <a:rPr lang="en-IN" sz="1600" b="0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03" name="CustomShape 47"/>
          <p:cNvSpPr/>
          <p:nvPr/>
        </p:nvSpPr>
        <p:spPr>
          <a:xfrm>
            <a:off x="6353640" y="3906000"/>
            <a:ext cx="1689120" cy="469800"/>
          </a:xfrm>
          <a:prstGeom prst="rect">
            <a:avLst/>
          </a:prstGeom>
          <a:blipFill rotWithShape="0">
            <a:blip r:embed="rId2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48"/>
          <p:cNvSpPr/>
          <p:nvPr/>
        </p:nvSpPr>
        <p:spPr>
          <a:xfrm>
            <a:off x="6362640" y="3918240"/>
            <a:ext cx="1669320" cy="506520"/>
          </a:xfrm>
          <a:prstGeom prst="rect">
            <a:avLst/>
          </a:prstGeom>
          <a:blipFill rotWithShape="0">
            <a:blip r:embed="rId2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49"/>
          <p:cNvSpPr/>
          <p:nvPr/>
        </p:nvSpPr>
        <p:spPr>
          <a:xfrm>
            <a:off x="6400800" y="3933360"/>
            <a:ext cx="1599120" cy="379800"/>
          </a:xfrm>
          <a:prstGeom prst="rect">
            <a:avLst/>
          </a:prstGeom>
          <a:blipFill rotWithShape="0">
            <a:blip r:embed="rId2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50"/>
          <p:cNvSpPr/>
          <p:nvPr/>
        </p:nvSpPr>
        <p:spPr>
          <a:xfrm>
            <a:off x="6400800" y="3933360"/>
            <a:ext cx="1599120" cy="306360"/>
          </a:xfrm>
          <a:prstGeom prst="rect">
            <a:avLst/>
          </a:prstGeom>
          <a:noFill/>
          <a:ln w="9000">
            <a:solidFill>
              <a:srgbClr val="70781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3360" rIns="0" bIns="0"/>
          <a:lstStyle/>
          <a:p>
            <a:pPr marL="127800">
              <a:lnSpc>
                <a:spcPct val="100000"/>
              </a:lnSpc>
              <a:spcBef>
                <a:spcPts val="499"/>
              </a:spcBef>
            </a:pP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3</a:t>
            </a:r>
            <a:r>
              <a:rPr lang="en-IN" sz="1600" b="0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307" name="CustomShape 51"/>
          <p:cNvSpPr/>
          <p:nvPr/>
        </p:nvSpPr>
        <p:spPr>
          <a:xfrm>
            <a:off x="6201000" y="523044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52"/>
          <p:cNvSpPr/>
          <p:nvPr/>
        </p:nvSpPr>
        <p:spPr>
          <a:xfrm>
            <a:off x="6778800" y="5257800"/>
            <a:ext cx="835560" cy="55980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53"/>
          <p:cNvSpPr/>
          <p:nvPr/>
        </p:nvSpPr>
        <p:spPr>
          <a:xfrm>
            <a:off x="6248520" y="5257800"/>
            <a:ext cx="1904040" cy="45612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4"/>
          <p:cNvSpPr/>
          <p:nvPr/>
        </p:nvSpPr>
        <p:spPr>
          <a:xfrm>
            <a:off x="6248520" y="5257800"/>
            <a:ext cx="1904040" cy="45612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200"/>
                </a:moveTo>
                <a:lnTo>
                  <a:pt x="1905000" y="457200"/>
                </a:lnTo>
                <a:lnTo>
                  <a:pt x="1905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55"/>
          <p:cNvSpPr/>
          <p:nvPr/>
        </p:nvSpPr>
        <p:spPr>
          <a:xfrm>
            <a:off x="6252840" y="5331600"/>
            <a:ext cx="189504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12" name="CustomShape 56"/>
          <p:cNvSpPr/>
          <p:nvPr/>
        </p:nvSpPr>
        <p:spPr>
          <a:xfrm>
            <a:off x="4137480" y="3169800"/>
            <a:ext cx="934560" cy="939240"/>
          </a:xfrm>
          <a:prstGeom prst="rect">
            <a:avLst/>
          </a:prstGeom>
          <a:blipFill rotWithShape="0">
            <a:blip r:embed="rId2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57"/>
          <p:cNvSpPr/>
          <p:nvPr/>
        </p:nvSpPr>
        <p:spPr>
          <a:xfrm>
            <a:off x="4191120" y="3200400"/>
            <a:ext cx="837000" cy="837000"/>
          </a:xfrm>
          <a:prstGeom prst="rect">
            <a:avLst/>
          </a:prstGeom>
          <a:blipFill rotWithShape="0">
            <a:blip r:embed="rId2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58"/>
          <p:cNvSpPr/>
          <p:nvPr/>
        </p:nvSpPr>
        <p:spPr>
          <a:xfrm>
            <a:off x="4191120" y="3200400"/>
            <a:ext cx="837000" cy="8370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209550"/>
                </a:moveTo>
                <a:lnTo>
                  <a:pt x="419100" y="209550"/>
                </a:lnTo>
                <a:lnTo>
                  <a:pt x="419100" y="0"/>
                </a:lnTo>
                <a:lnTo>
                  <a:pt x="838200" y="419100"/>
                </a:lnTo>
                <a:lnTo>
                  <a:pt x="419100" y="838200"/>
                </a:lnTo>
                <a:lnTo>
                  <a:pt x="419100" y="628650"/>
                </a:lnTo>
                <a:lnTo>
                  <a:pt x="0" y="628650"/>
                </a:lnTo>
                <a:lnTo>
                  <a:pt x="209550" y="419100"/>
                </a:lnTo>
                <a:lnTo>
                  <a:pt x="0" y="2095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59"/>
          <p:cNvSpPr/>
          <p:nvPr/>
        </p:nvSpPr>
        <p:spPr>
          <a:xfrm>
            <a:off x="4372200" y="4251960"/>
            <a:ext cx="1987920" cy="1756080"/>
          </a:xfrm>
          <a:prstGeom prst="rect">
            <a:avLst/>
          </a:prstGeom>
          <a:blipFill rotWithShape="0">
            <a:blip r:embed="rId2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60"/>
          <p:cNvSpPr/>
          <p:nvPr/>
        </p:nvSpPr>
        <p:spPr>
          <a:xfrm>
            <a:off x="4417920" y="4658760"/>
            <a:ext cx="1204560" cy="1382760"/>
          </a:xfrm>
          <a:prstGeom prst="rect">
            <a:avLst/>
          </a:prstGeom>
          <a:blipFill rotWithShape="0">
            <a:blip r:embed="rId2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61"/>
          <p:cNvSpPr/>
          <p:nvPr/>
        </p:nvSpPr>
        <p:spPr>
          <a:xfrm>
            <a:off x="4419720" y="4276800"/>
            <a:ext cx="1897200" cy="1665720"/>
          </a:xfrm>
          <a:prstGeom prst="rect">
            <a:avLst/>
          </a:prstGeom>
          <a:blipFill rotWithShape="0">
            <a:blip r:embed="rId3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62"/>
          <p:cNvSpPr/>
          <p:nvPr/>
        </p:nvSpPr>
        <p:spPr>
          <a:xfrm>
            <a:off x="4419720" y="4276800"/>
            <a:ext cx="1897560" cy="1665720"/>
          </a:xfrm>
          <a:custGeom>
            <a:avLst/>
            <a:gdLst/>
            <a:ahLst/>
            <a:cxnLst/>
            <a:rect l="l" t="t" r="r" b="b"/>
            <a:pathLst>
              <a:path w="1898650" h="1666875">
                <a:moveTo>
                  <a:pt x="0" y="371475"/>
                </a:moveTo>
                <a:lnTo>
                  <a:pt x="666750" y="371475"/>
                </a:lnTo>
                <a:lnTo>
                  <a:pt x="952500" y="371475"/>
                </a:lnTo>
                <a:lnTo>
                  <a:pt x="1143000" y="371475"/>
                </a:lnTo>
                <a:lnTo>
                  <a:pt x="1143000" y="587375"/>
                </a:lnTo>
                <a:lnTo>
                  <a:pt x="1898396" y="0"/>
                </a:lnTo>
                <a:lnTo>
                  <a:pt x="1143000" y="911225"/>
                </a:lnTo>
                <a:lnTo>
                  <a:pt x="1143000" y="1666875"/>
                </a:lnTo>
                <a:lnTo>
                  <a:pt x="952500" y="1666875"/>
                </a:lnTo>
                <a:lnTo>
                  <a:pt x="666750" y="1666875"/>
                </a:lnTo>
                <a:lnTo>
                  <a:pt x="0" y="1666875"/>
                </a:lnTo>
                <a:lnTo>
                  <a:pt x="0" y="911225"/>
                </a:lnTo>
                <a:lnTo>
                  <a:pt x="0" y="587375"/>
                </a:lnTo>
                <a:lnTo>
                  <a:pt x="0" y="371475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63"/>
          <p:cNvSpPr/>
          <p:nvPr/>
        </p:nvSpPr>
        <p:spPr>
          <a:xfrm>
            <a:off x="4586400" y="4729320"/>
            <a:ext cx="809640" cy="110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240" algn="ctr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Just  </a:t>
            </a:r>
            <a:r>
              <a:rPr lang="en-IN" sz="1800" b="0" strike="noStrike" spc="-12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lang="en-I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r>
              <a:rPr lang="en-IN" sz="1800" b="0" strike="noStrike" spc="-12">
                <a:solidFill>
                  <a:srgbClr val="FFFFFF"/>
                </a:solidFill>
                <a:latin typeface="Arial"/>
                <a:ea typeface="DejaVu Sans"/>
              </a:rPr>
              <a:t>lo</a:t>
            </a:r>
            <a:r>
              <a:rPr lang="en-I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c</a:t>
            </a:r>
            <a:r>
              <a:rPr lang="en-IN" sz="1800" b="0" strike="noStrike" spc="-12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r>
              <a:rPr lang="en-I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te  </a:t>
            </a:r>
            <a:r>
              <a:rPr lang="en-IN" sz="1800" b="0" strike="noStrike" spc="-7">
                <a:solidFill>
                  <a:srgbClr val="FFFFFF"/>
                </a:solidFill>
                <a:latin typeface="Arial"/>
                <a:ea typeface="DejaVu Sans"/>
              </a:rPr>
              <a:t>on </a:t>
            </a:r>
            <a:r>
              <a:rPr lang="en-I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the  </a:t>
            </a:r>
            <a:r>
              <a:rPr lang="en-IN" sz="1800" b="0" strike="noStrike" spc="-12">
                <a:solidFill>
                  <a:srgbClr val="FFFFFF"/>
                </a:solidFill>
                <a:latin typeface="Arial"/>
                <a:ea typeface="DejaVu Sans"/>
              </a:rPr>
              <a:t>heap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20" name="CustomShape 64"/>
          <p:cNvSpPr/>
          <p:nvPr/>
        </p:nvSpPr>
        <p:spPr>
          <a:xfrm>
            <a:off x="6201000" y="4776120"/>
            <a:ext cx="1993680" cy="54612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CustomShape 65"/>
          <p:cNvSpPr/>
          <p:nvPr/>
        </p:nvSpPr>
        <p:spPr>
          <a:xfrm>
            <a:off x="6791040" y="4803480"/>
            <a:ext cx="811080" cy="55980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CustomShape 66"/>
          <p:cNvSpPr/>
          <p:nvPr/>
        </p:nvSpPr>
        <p:spPr>
          <a:xfrm>
            <a:off x="6248520" y="4803480"/>
            <a:ext cx="1904040" cy="45612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CustomShape 67"/>
          <p:cNvSpPr/>
          <p:nvPr/>
        </p:nvSpPr>
        <p:spPr>
          <a:xfrm>
            <a:off x="6248520" y="4803480"/>
            <a:ext cx="1904040" cy="456120"/>
          </a:xfrm>
          <a:custGeom>
            <a:avLst/>
            <a:gdLst/>
            <a:ahLst/>
            <a:cxnLst/>
            <a:rect l="l" t="t" r="r" b="b"/>
            <a:pathLst>
              <a:path w="1905000" h="457200">
                <a:moveTo>
                  <a:pt x="0" y="457199"/>
                </a:moveTo>
                <a:lnTo>
                  <a:pt x="1905000" y="457199"/>
                </a:lnTo>
                <a:lnTo>
                  <a:pt x="1905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68"/>
          <p:cNvSpPr/>
          <p:nvPr/>
        </p:nvSpPr>
        <p:spPr>
          <a:xfrm>
            <a:off x="6252840" y="4877640"/>
            <a:ext cx="189504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BSS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25" name="CustomShape 69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A36D9AA4-7B02-45EB-9FC3-8FE933F9C5A8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7" name="Picture 326"/>
          <p:cNvPicPr/>
          <p:nvPr/>
        </p:nvPicPr>
        <p:blipFill>
          <a:blip r:embed="rId3" cstate="print"/>
          <a:stretch/>
        </p:blipFill>
        <p:spPr>
          <a:xfrm>
            <a:off x="864000" y="953640"/>
            <a:ext cx="7469640" cy="510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9" name="Picture 328"/>
          <p:cNvPicPr/>
          <p:nvPr/>
        </p:nvPicPr>
        <p:blipFill>
          <a:blip r:embed="rId2" cstate="print"/>
          <a:stretch/>
        </p:blipFill>
        <p:spPr>
          <a:xfrm>
            <a:off x="1800000" y="864000"/>
            <a:ext cx="5759280" cy="577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1" name="Picture 330"/>
          <p:cNvPicPr/>
          <p:nvPr/>
        </p:nvPicPr>
        <p:blipFill>
          <a:blip r:embed="rId3" cstate="print"/>
          <a:stretch/>
        </p:blipFill>
        <p:spPr>
          <a:xfrm>
            <a:off x="775440" y="720000"/>
            <a:ext cx="7503840" cy="5854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51440" y="618480"/>
            <a:ext cx="415764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One-to-one user</a:t>
            </a:r>
            <a:r>
              <a:rPr lang="en-IN" sz="2800" b="1" strike="noStrike" spc="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9BDADA10-78D1-41DA-A01C-F123E9B94BA2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51440" y="1266120"/>
            <a:ext cx="6111360" cy="209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320" rIns="0" bIns="0"/>
          <a:lstStyle/>
          <a:p>
            <a:pPr marL="375120" indent="-361440">
              <a:lnSpc>
                <a:spcPct val="100000"/>
              </a:lnSpc>
              <a:spcBef>
                <a:spcPts val="601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Every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user thread is/has a kernel</a:t>
            </a:r>
            <a:r>
              <a:rPr lang="en-IN" sz="2000" b="1" strike="noStrike" spc="-1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thread.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Equivalent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 to: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multiple processes sharing an address</a:t>
            </a:r>
            <a:r>
              <a:rPr lang="en-IN" sz="1800" b="0" strike="noStrike" spc="4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space</a:t>
            </a:r>
            <a:endParaRPr lang="en-IN" sz="18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394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Except that “process” now refers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a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group of</a:t>
            </a:r>
            <a:r>
              <a:rPr lang="en-IN" sz="1800" b="0" strike="noStrike" spc="1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18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Most modern OS threads</a:t>
            </a:r>
            <a:r>
              <a:rPr lang="en-IN" sz="2000" b="1" strike="noStrike" spc="-8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packages: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2">
                <a:solidFill>
                  <a:srgbClr val="000000"/>
                </a:solidFill>
                <a:latin typeface="Arial"/>
                <a:ea typeface="DejaVu Sans"/>
              </a:rPr>
              <a:t>Linux,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Solaris, </a:t>
            </a:r>
            <a:r>
              <a:rPr lang="en-IN" sz="1800" b="0" strike="noStrike" spc="-12">
                <a:solidFill>
                  <a:srgbClr val="000000"/>
                </a:solidFill>
                <a:latin typeface="Arial"/>
                <a:ea typeface="DejaVu Sans"/>
              </a:rPr>
              <a:t>Windows </a:t>
            </a:r>
            <a:r>
              <a:rPr lang="en-IN" sz="1800" b="0" strike="noStrike" spc="-86">
                <a:solidFill>
                  <a:srgbClr val="000000"/>
                </a:solidFill>
                <a:latin typeface="Arial"/>
                <a:ea typeface="DejaVu Sans"/>
              </a:rPr>
              <a:t>XP,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MacOSX,</a:t>
            </a:r>
            <a:r>
              <a:rPr lang="en-IN" sz="1800" b="0" strike="noStrike" spc="19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51440" y="618480"/>
            <a:ext cx="415764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One-to-one user</a:t>
            </a:r>
            <a:r>
              <a:rPr lang="en-IN" sz="2800" b="1" strike="noStrike" spc="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783360" y="3927240"/>
            <a:ext cx="7268400" cy="10548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838800" y="3963240"/>
            <a:ext cx="7161840" cy="36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noFill/>
          <a:ln w="25920">
            <a:solidFill>
              <a:srgbClr val="6E6E6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4342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5"/>
          <p:cNvSpPr/>
          <p:nvPr/>
        </p:nvSpPr>
        <p:spPr>
          <a:xfrm>
            <a:off x="14896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6"/>
          <p:cNvSpPr/>
          <p:nvPr/>
        </p:nvSpPr>
        <p:spPr>
          <a:xfrm>
            <a:off x="13723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7"/>
          <p:cNvSpPr/>
          <p:nvPr/>
        </p:nvSpPr>
        <p:spPr>
          <a:xfrm>
            <a:off x="1513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8"/>
          <p:cNvSpPr/>
          <p:nvPr/>
        </p:nvSpPr>
        <p:spPr>
          <a:xfrm>
            <a:off x="1568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9"/>
          <p:cNvSpPr/>
          <p:nvPr/>
        </p:nvSpPr>
        <p:spPr>
          <a:xfrm>
            <a:off x="1486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0"/>
          <p:cNvSpPr/>
          <p:nvPr/>
        </p:nvSpPr>
        <p:spPr>
          <a:xfrm>
            <a:off x="17175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1"/>
          <p:cNvSpPr/>
          <p:nvPr/>
        </p:nvSpPr>
        <p:spPr>
          <a:xfrm>
            <a:off x="17532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2"/>
          <p:cNvSpPr/>
          <p:nvPr/>
        </p:nvSpPr>
        <p:spPr>
          <a:xfrm>
            <a:off x="459720" y="3532320"/>
            <a:ext cx="683280" cy="83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rn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3201840" y="1697760"/>
            <a:ext cx="105480" cy="21628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8" name="CustomShape 14"/>
          <p:cNvSpPr/>
          <p:nvPr/>
        </p:nvSpPr>
        <p:spPr>
          <a:xfrm>
            <a:off x="32774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15"/>
          <p:cNvSpPr/>
          <p:nvPr/>
        </p:nvSpPr>
        <p:spPr>
          <a:xfrm>
            <a:off x="23486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16"/>
          <p:cNvSpPr/>
          <p:nvPr/>
        </p:nvSpPr>
        <p:spPr>
          <a:xfrm>
            <a:off x="24040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17"/>
          <p:cNvSpPr/>
          <p:nvPr/>
        </p:nvSpPr>
        <p:spPr>
          <a:xfrm>
            <a:off x="22867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18"/>
          <p:cNvSpPr/>
          <p:nvPr/>
        </p:nvSpPr>
        <p:spPr>
          <a:xfrm>
            <a:off x="24278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19"/>
          <p:cNvSpPr/>
          <p:nvPr/>
        </p:nvSpPr>
        <p:spPr>
          <a:xfrm>
            <a:off x="24832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20"/>
          <p:cNvSpPr/>
          <p:nvPr/>
        </p:nvSpPr>
        <p:spPr>
          <a:xfrm>
            <a:off x="24012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1"/>
          <p:cNvSpPr/>
          <p:nvPr/>
        </p:nvSpPr>
        <p:spPr>
          <a:xfrm>
            <a:off x="26319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22"/>
          <p:cNvSpPr/>
          <p:nvPr/>
        </p:nvSpPr>
        <p:spPr>
          <a:xfrm>
            <a:off x="26676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3"/>
          <p:cNvSpPr/>
          <p:nvPr/>
        </p:nvSpPr>
        <p:spPr>
          <a:xfrm>
            <a:off x="4573440" y="1697760"/>
            <a:ext cx="105480" cy="21628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24"/>
          <p:cNvSpPr/>
          <p:nvPr/>
        </p:nvSpPr>
        <p:spPr>
          <a:xfrm>
            <a:off x="46490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25"/>
          <p:cNvSpPr/>
          <p:nvPr/>
        </p:nvSpPr>
        <p:spPr>
          <a:xfrm>
            <a:off x="37202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6"/>
          <p:cNvSpPr/>
          <p:nvPr/>
        </p:nvSpPr>
        <p:spPr>
          <a:xfrm>
            <a:off x="37756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27"/>
          <p:cNvSpPr/>
          <p:nvPr/>
        </p:nvSpPr>
        <p:spPr>
          <a:xfrm>
            <a:off x="36583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28"/>
          <p:cNvSpPr/>
          <p:nvPr/>
        </p:nvSpPr>
        <p:spPr>
          <a:xfrm>
            <a:off x="3799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29"/>
          <p:cNvSpPr/>
          <p:nvPr/>
        </p:nvSpPr>
        <p:spPr>
          <a:xfrm>
            <a:off x="3854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30"/>
          <p:cNvSpPr/>
          <p:nvPr/>
        </p:nvSpPr>
        <p:spPr>
          <a:xfrm>
            <a:off x="3772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31"/>
          <p:cNvSpPr/>
          <p:nvPr/>
        </p:nvSpPr>
        <p:spPr>
          <a:xfrm>
            <a:off x="40035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32"/>
          <p:cNvSpPr/>
          <p:nvPr/>
        </p:nvSpPr>
        <p:spPr>
          <a:xfrm>
            <a:off x="40392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33"/>
          <p:cNvSpPr/>
          <p:nvPr/>
        </p:nvSpPr>
        <p:spPr>
          <a:xfrm>
            <a:off x="50918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CustomShape 34"/>
          <p:cNvSpPr/>
          <p:nvPr/>
        </p:nvSpPr>
        <p:spPr>
          <a:xfrm>
            <a:off x="51472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5"/>
          <p:cNvSpPr/>
          <p:nvPr/>
        </p:nvSpPr>
        <p:spPr>
          <a:xfrm>
            <a:off x="50299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6"/>
          <p:cNvSpPr/>
          <p:nvPr/>
        </p:nvSpPr>
        <p:spPr>
          <a:xfrm>
            <a:off x="51710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7"/>
          <p:cNvSpPr/>
          <p:nvPr/>
        </p:nvSpPr>
        <p:spPr>
          <a:xfrm>
            <a:off x="52264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8"/>
          <p:cNvSpPr/>
          <p:nvPr/>
        </p:nvSpPr>
        <p:spPr>
          <a:xfrm>
            <a:off x="51444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9"/>
          <p:cNvSpPr/>
          <p:nvPr/>
        </p:nvSpPr>
        <p:spPr>
          <a:xfrm>
            <a:off x="53751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40"/>
          <p:cNvSpPr/>
          <p:nvPr/>
        </p:nvSpPr>
        <p:spPr>
          <a:xfrm>
            <a:off x="54108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41"/>
          <p:cNvSpPr/>
          <p:nvPr/>
        </p:nvSpPr>
        <p:spPr>
          <a:xfrm>
            <a:off x="60062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42"/>
          <p:cNvSpPr/>
          <p:nvPr/>
        </p:nvSpPr>
        <p:spPr>
          <a:xfrm>
            <a:off x="60616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43"/>
          <p:cNvSpPr/>
          <p:nvPr/>
        </p:nvSpPr>
        <p:spPr>
          <a:xfrm>
            <a:off x="59443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44"/>
          <p:cNvSpPr/>
          <p:nvPr/>
        </p:nvSpPr>
        <p:spPr>
          <a:xfrm>
            <a:off x="6085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45"/>
          <p:cNvSpPr/>
          <p:nvPr/>
        </p:nvSpPr>
        <p:spPr>
          <a:xfrm>
            <a:off x="6140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6"/>
          <p:cNvSpPr/>
          <p:nvPr/>
        </p:nvSpPr>
        <p:spPr>
          <a:xfrm>
            <a:off x="6058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47"/>
          <p:cNvSpPr/>
          <p:nvPr/>
        </p:nvSpPr>
        <p:spPr>
          <a:xfrm>
            <a:off x="62895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48"/>
          <p:cNvSpPr/>
          <p:nvPr/>
        </p:nvSpPr>
        <p:spPr>
          <a:xfrm>
            <a:off x="63252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49"/>
          <p:cNvSpPr/>
          <p:nvPr/>
        </p:nvSpPr>
        <p:spPr>
          <a:xfrm>
            <a:off x="69206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50"/>
          <p:cNvSpPr/>
          <p:nvPr/>
        </p:nvSpPr>
        <p:spPr>
          <a:xfrm>
            <a:off x="69760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6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51"/>
          <p:cNvSpPr/>
          <p:nvPr/>
        </p:nvSpPr>
        <p:spPr>
          <a:xfrm>
            <a:off x="68587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52"/>
          <p:cNvSpPr/>
          <p:nvPr/>
        </p:nvSpPr>
        <p:spPr>
          <a:xfrm>
            <a:off x="69998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53"/>
          <p:cNvSpPr/>
          <p:nvPr/>
        </p:nvSpPr>
        <p:spPr>
          <a:xfrm>
            <a:off x="70552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54"/>
          <p:cNvSpPr/>
          <p:nvPr/>
        </p:nvSpPr>
        <p:spPr>
          <a:xfrm>
            <a:off x="69732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55"/>
          <p:cNvSpPr/>
          <p:nvPr/>
        </p:nvSpPr>
        <p:spPr>
          <a:xfrm>
            <a:off x="7203960" y="3016080"/>
            <a:ext cx="105480" cy="13780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56"/>
          <p:cNvSpPr/>
          <p:nvPr/>
        </p:nvSpPr>
        <p:spPr>
          <a:xfrm>
            <a:off x="72396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7"/>
          <p:cNvSpPr/>
          <p:nvPr/>
        </p:nvSpPr>
        <p:spPr>
          <a:xfrm>
            <a:off x="2314800" y="5992200"/>
            <a:ext cx="1841400" cy="62244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58"/>
          <p:cNvSpPr/>
          <p:nvPr/>
        </p:nvSpPr>
        <p:spPr>
          <a:xfrm>
            <a:off x="2723400" y="6058080"/>
            <a:ext cx="102600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59"/>
          <p:cNvSpPr/>
          <p:nvPr/>
        </p:nvSpPr>
        <p:spPr>
          <a:xfrm>
            <a:off x="2362320" y="6019920"/>
            <a:ext cx="1751400" cy="53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60"/>
          <p:cNvSpPr/>
          <p:nvPr/>
        </p:nvSpPr>
        <p:spPr>
          <a:xfrm>
            <a:off x="2362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61"/>
          <p:cNvSpPr/>
          <p:nvPr/>
        </p:nvSpPr>
        <p:spPr>
          <a:xfrm>
            <a:off x="2890440" y="6131880"/>
            <a:ext cx="69696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8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96" name="CustomShape 62"/>
          <p:cNvSpPr/>
          <p:nvPr/>
        </p:nvSpPr>
        <p:spPr>
          <a:xfrm>
            <a:off x="5743800" y="5992200"/>
            <a:ext cx="1841400" cy="62244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3"/>
          <p:cNvSpPr/>
          <p:nvPr/>
        </p:nvSpPr>
        <p:spPr>
          <a:xfrm>
            <a:off x="6152400" y="6058080"/>
            <a:ext cx="102600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64"/>
          <p:cNvSpPr/>
          <p:nvPr/>
        </p:nvSpPr>
        <p:spPr>
          <a:xfrm>
            <a:off x="5791320" y="6019920"/>
            <a:ext cx="1751400" cy="53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65"/>
          <p:cNvSpPr/>
          <p:nvPr/>
        </p:nvSpPr>
        <p:spPr>
          <a:xfrm>
            <a:off x="5791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66"/>
          <p:cNvSpPr/>
          <p:nvPr/>
        </p:nvSpPr>
        <p:spPr>
          <a:xfrm>
            <a:off x="6319800" y="6131880"/>
            <a:ext cx="69804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1" name="CustomShape 67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5118773A-42F8-4A7E-B26D-92A40549ADA8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17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1440" y="618480"/>
            <a:ext cx="415764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One-to-one user</a:t>
            </a:r>
            <a:r>
              <a:rPr lang="en-IN" sz="2800" b="1" strike="noStrike" spc="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1248120" y="1801440"/>
            <a:ext cx="1993680" cy="1079280"/>
          </a:xfrm>
          <a:prstGeom prst="rect">
            <a:avLst/>
          </a:prstGeom>
          <a:blipFill rotWithShape="0">
            <a:blip r:embed="rId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4" name="CustomShape 3"/>
          <p:cNvSpPr/>
          <p:nvPr/>
        </p:nvSpPr>
        <p:spPr>
          <a:xfrm>
            <a:off x="1295280" y="1828800"/>
            <a:ext cx="1904040" cy="98964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4"/>
          <p:cNvSpPr/>
          <p:nvPr/>
        </p:nvSpPr>
        <p:spPr>
          <a:xfrm>
            <a:off x="1295280" y="1828800"/>
            <a:ext cx="1904040" cy="64152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800" rIns="0" bIns="0"/>
          <a:lstStyle/>
          <a:p>
            <a:pPr>
              <a:lnSpc>
                <a:spcPct val="100000"/>
              </a:lnSpc>
              <a:spcBef>
                <a:spcPts val="14"/>
              </a:spcBef>
            </a:pP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1248120" y="56876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CustomShape 6"/>
          <p:cNvSpPr/>
          <p:nvPr/>
        </p:nvSpPr>
        <p:spPr>
          <a:xfrm>
            <a:off x="1857600" y="5715000"/>
            <a:ext cx="772920" cy="55980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7"/>
          <p:cNvSpPr/>
          <p:nvPr/>
        </p:nvSpPr>
        <p:spPr>
          <a:xfrm>
            <a:off x="1295280" y="5715000"/>
            <a:ext cx="1904040" cy="45612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8"/>
          <p:cNvSpPr/>
          <p:nvPr/>
        </p:nvSpPr>
        <p:spPr>
          <a:xfrm>
            <a:off x="1248120" y="52304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9"/>
          <p:cNvSpPr/>
          <p:nvPr/>
        </p:nvSpPr>
        <p:spPr>
          <a:xfrm>
            <a:off x="1825920" y="5257800"/>
            <a:ext cx="835560" cy="5598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10"/>
          <p:cNvSpPr/>
          <p:nvPr/>
        </p:nvSpPr>
        <p:spPr>
          <a:xfrm>
            <a:off x="1295280" y="5257800"/>
            <a:ext cx="1904040" cy="45612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1"/>
          <p:cNvSpPr/>
          <p:nvPr/>
        </p:nvSpPr>
        <p:spPr>
          <a:xfrm>
            <a:off x="1248120" y="47732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2"/>
          <p:cNvSpPr/>
          <p:nvPr/>
        </p:nvSpPr>
        <p:spPr>
          <a:xfrm>
            <a:off x="1837800" y="4800600"/>
            <a:ext cx="81108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3"/>
          <p:cNvSpPr/>
          <p:nvPr/>
        </p:nvSpPr>
        <p:spPr>
          <a:xfrm>
            <a:off x="1295280" y="4800600"/>
            <a:ext cx="1904040" cy="45612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15" name="Table 14"/>
          <p:cNvGraphicFramePr/>
          <p:nvPr/>
        </p:nvGraphicFramePr>
        <p:xfrm>
          <a:off x="1290960" y="4795920"/>
          <a:ext cx="1904760" cy="1371600"/>
        </p:xfrm>
        <a:graphic>
          <a:graphicData uri="http://schemas.openxmlformats.org/drawingml/2006/table">
            <a:tbl>
              <a:tblPr/>
              <a:tblGrid>
                <a:gridCol w="1904760"/>
              </a:tblGrid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lang="en-IN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BSS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D</a:t>
                      </a:r>
                      <a:r>
                        <a:rPr lang="en-IN" sz="1800" b="0" strike="noStrike" spc="-12">
                          <a:solidFill>
                            <a:srgbClr val="000000"/>
                          </a:solidFill>
                          <a:latin typeface="Arial"/>
                        </a:rPr>
                        <a:t>a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191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e</a:t>
                      </a:r>
                      <a:r>
                        <a:rPr lang="en-IN" sz="1800" b="0" strike="noStrike" spc="-21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16" name="CustomShape 15"/>
          <p:cNvSpPr/>
          <p:nvPr/>
        </p:nvSpPr>
        <p:spPr>
          <a:xfrm>
            <a:off x="1994760" y="2868120"/>
            <a:ext cx="500400" cy="469800"/>
          </a:xfrm>
          <a:prstGeom prst="rect">
            <a:avLst/>
          </a:prstGeom>
          <a:blipFill rotWithShape="0">
            <a:blip r:embed="rId1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6"/>
          <p:cNvSpPr/>
          <p:nvPr/>
        </p:nvSpPr>
        <p:spPr>
          <a:xfrm>
            <a:off x="2057400" y="2895480"/>
            <a:ext cx="379800" cy="379800"/>
          </a:xfrm>
          <a:prstGeom prst="rect">
            <a:avLst/>
          </a:prstGeom>
          <a:blipFill rotWithShape="0">
            <a:blip r:embed="rId1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17"/>
          <p:cNvSpPr/>
          <p:nvPr/>
        </p:nvSpPr>
        <p:spPr>
          <a:xfrm>
            <a:off x="2057400" y="289548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285750"/>
                </a:moveTo>
                <a:lnTo>
                  <a:pt x="95250" y="28575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85750"/>
                </a:lnTo>
                <a:lnTo>
                  <a:pt x="381000" y="285750"/>
                </a:lnTo>
                <a:lnTo>
                  <a:pt x="190500" y="381000"/>
                </a:lnTo>
                <a:lnTo>
                  <a:pt x="0" y="2857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CustomShape 18"/>
          <p:cNvSpPr/>
          <p:nvPr/>
        </p:nvSpPr>
        <p:spPr>
          <a:xfrm>
            <a:off x="1994760" y="4276440"/>
            <a:ext cx="500400" cy="469800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19"/>
          <p:cNvSpPr/>
          <p:nvPr/>
        </p:nvSpPr>
        <p:spPr>
          <a:xfrm>
            <a:off x="2057400" y="4343400"/>
            <a:ext cx="379800" cy="379800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0"/>
          <p:cNvSpPr/>
          <p:nvPr/>
        </p:nvSpPr>
        <p:spPr>
          <a:xfrm>
            <a:off x="2057400" y="434340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21"/>
          <p:cNvSpPr/>
          <p:nvPr/>
        </p:nvSpPr>
        <p:spPr>
          <a:xfrm>
            <a:off x="1066680" y="1600200"/>
            <a:ext cx="2284920" cy="479952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22"/>
          <p:cNvSpPr/>
          <p:nvPr/>
        </p:nvSpPr>
        <p:spPr>
          <a:xfrm>
            <a:off x="5820120" y="56876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23"/>
          <p:cNvSpPr/>
          <p:nvPr/>
        </p:nvSpPr>
        <p:spPr>
          <a:xfrm>
            <a:off x="6429600" y="5715000"/>
            <a:ext cx="772920" cy="55980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24"/>
          <p:cNvSpPr/>
          <p:nvPr/>
        </p:nvSpPr>
        <p:spPr>
          <a:xfrm>
            <a:off x="5867280" y="5715000"/>
            <a:ext cx="1904040" cy="456120"/>
          </a:xfrm>
          <a:prstGeom prst="rect">
            <a:avLst/>
          </a:prstGeom>
          <a:blipFill rotWithShape="0">
            <a:blip r:embed="rId1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25"/>
          <p:cNvSpPr/>
          <p:nvPr/>
        </p:nvSpPr>
        <p:spPr>
          <a:xfrm>
            <a:off x="5820120" y="52304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7" name="CustomShape 26"/>
          <p:cNvSpPr/>
          <p:nvPr/>
        </p:nvSpPr>
        <p:spPr>
          <a:xfrm>
            <a:off x="6397920" y="5257800"/>
            <a:ext cx="835560" cy="55980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CustomShape 27"/>
          <p:cNvSpPr/>
          <p:nvPr/>
        </p:nvSpPr>
        <p:spPr>
          <a:xfrm>
            <a:off x="5867280" y="5257800"/>
            <a:ext cx="1904040" cy="45612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8"/>
          <p:cNvSpPr/>
          <p:nvPr/>
        </p:nvSpPr>
        <p:spPr>
          <a:xfrm>
            <a:off x="5820120" y="4773240"/>
            <a:ext cx="1993680" cy="54612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CustomShape 29"/>
          <p:cNvSpPr/>
          <p:nvPr/>
        </p:nvSpPr>
        <p:spPr>
          <a:xfrm>
            <a:off x="6409800" y="4800600"/>
            <a:ext cx="81108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CustomShape 30"/>
          <p:cNvSpPr/>
          <p:nvPr/>
        </p:nvSpPr>
        <p:spPr>
          <a:xfrm>
            <a:off x="5867280" y="4800600"/>
            <a:ext cx="1904040" cy="45612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432" name="Table 31"/>
          <p:cNvGraphicFramePr/>
          <p:nvPr/>
        </p:nvGraphicFramePr>
        <p:xfrm>
          <a:off x="5862960" y="4795920"/>
          <a:ext cx="1904760" cy="1371600"/>
        </p:xfrm>
        <a:graphic>
          <a:graphicData uri="http://schemas.openxmlformats.org/drawingml/2006/table">
            <a:tbl>
              <a:tblPr/>
              <a:tblGrid>
                <a:gridCol w="1904760"/>
              </a:tblGrid>
              <a:tr h="457200">
                <a:tc>
                  <a:txBody>
                    <a:bodyPr/>
                    <a:lstStyle/>
                    <a:p>
                      <a:pPr marL="72828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lang="en-IN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BSS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156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Data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7480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lang="en-IN" sz="1800" b="0" strike="noStrike" spc="-55">
                          <a:solidFill>
                            <a:srgbClr val="000000"/>
                          </a:solidFill>
                          <a:latin typeface="Arial"/>
                        </a:rPr>
                        <a:t>Text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3" name="CustomShape 32"/>
          <p:cNvSpPr/>
          <p:nvPr/>
        </p:nvSpPr>
        <p:spPr>
          <a:xfrm>
            <a:off x="5820120" y="1648800"/>
            <a:ext cx="1993680" cy="469800"/>
          </a:xfrm>
          <a:prstGeom prst="rect">
            <a:avLst/>
          </a:prstGeom>
          <a:blipFill rotWithShape="0">
            <a:blip r:embed="rId1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33"/>
          <p:cNvSpPr/>
          <p:nvPr/>
        </p:nvSpPr>
        <p:spPr>
          <a:xfrm>
            <a:off x="5882760" y="1638360"/>
            <a:ext cx="1865880" cy="559800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34"/>
          <p:cNvSpPr/>
          <p:nvPr/>
        </p:nvSpPr>
        <p:spPr>
          <a:xfrm>
            <a:off x="5867280" y="1676520"/>
            <a:ext cx="1904040" cy="379800"/>
          </a:xfrm>
          <a:prstGeom prst="rect">
            <a:avLst/>
          </a:prstGeom>
          <a:blipFill rotWithShape="0">
            <a:blip r:embed="rId1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35"/>
          <p:cNvSpPr/>
          <p:nvPr/>
        </p:nvSpPr>
        <p:spPr>
          <a:xfrm>
            <a:off x="5867280" y="1676520"/>
            <a:ext cx="1904040" cy="32112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160" rIns="0" bIns="0"/>
          <a:lstStyle/>
          <a:p>
            <a:pPr marL="196200">
              <a:lnSpc>
                <a:spcPct val="100000"/>
              </a:lnSpc>
              <a:spcBef>
                <a:spcPts val="371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1</a:t>
            </a:r>
            <a:r>
              <a:rPr lang="en-IN" sz="1800" b="0" strike="noStrike" spc="-3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37" name="CustomShape 36"/>
          <p:cNvSpPr/>
          <p:nvPr/>
        </p:nvSpPr>
        <p:spPr>
          <a:xfrm>
            <a:off x="6550200" y="2106000"/>
            <a:ext cx="533880" cy="241200"/>
          </a:xfrm>
          <a:prstGeom prst="rect">
            <a:avLst/>
          </a:prstGeom>
          <a:blipFill rotWithShape="0">
            <a:blip r:embed="rId1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37"/>
          <p:cNvSpPr/>
          <p:nvPr/>
        </p:nvSpPr>
        <p:spPr>
          <a:xfrm>
            <a:off x="6629400" y="2133720"/>
            <a:ext cx="379800" cy="151200"/>
          </a:xfrm>
          <a:prstGeom prst="rect">
            <a:avLst/>
          </a:prstGeom>
          <a:blipFill rotWithShape="0">
            <a:blip r:embed="rId2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8"/>
          <p:cNvSpPr/>
          <p:nvPr/>
        </p:nvSpPr>
        <p:spPr>
          <a:xfrm>
            <a:off x="6629400" y="2133720"/>
            <a:ext cx="379800" cy="1512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39"/>
          <p:cNvSpPr/>
          <p:nvPr/>
        </p:nvSpPr>
        <p:spPr>
          <a:xfrm>
            <a:off x="6566760" y="4276440"/>
            <a:ext cx="500400" cy="469800"/>
          </a:xfrm>
          <a:prstGeom prst="rect">
            <a:avLst/>
          </a:prstGeom>
          <a:blipFill rotWithShape="0">
            <a:blip r:embed="rId1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40"/>
          <p:cNvSpPr/>
          <p:nvPr/>
        </p:nvSpPr>
        <p:spPr>
          <a:xfrm>
            <a:off x="6629400" y="4343400"/>
            <a:ext cx="379800" cy="379800"/>
          </a:xfrm>
          <a:prstGeom prst="rect">
            <a:avLst/>
          </a:prstGeom>
          <a:blipFill rotWithShape="0">
            <a:blip r:embed="rId1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41"/>
          <p:cNvSpPr/>
          <p:nvPr/>
        </p:nvSpPr>
        <p:spPr>
          <a:xfrm>
            <a:off x="6629400" y="4343400"/>
            <a:ext cx="379800" cy="3798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95250"/>
                </a:moveTo>
                <a:lnTo>
                  <a:pt x="285750" y="95250"/>
                </a:lnTo>
                <a:lnTo>
                  <a:pt x="285750" y="381000"/>
                </a:lnTo>
                <a:lnTo>
                  <a:pt x="95250" y="381000"/>
                </a:lnTo>
                <a:lnTo>
                  <a:pt x="95250" y="95250"/>
                </a:lnTo>
                <a:lnTo>
                  <a:pt x="0" y="95250"/>
                </a:lnTo>
                <a:lnTo>
                  <a:pt x="190500" y="0"/>
                </a:lnTo>
                <a:lnTo>
                  <a:pt x="381000" y="952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42"/>
          <p:cNvSpPr/>
          <p:nvPr/>
        </p:nvSpPr>
        <p:spPr>
          <a:xfrm>
            <a:off x="5638680" y="1600200"/>
            <a:ext cx="2284920" cy="4799520"/>
          </a:xfrm>
          <a:custGeom>
            <a:avLst/>
            <a:gdLst/>
            <a:ahLst/>
            <a:cxnLst/>
            <a:rect l="l" t="t" r="r" b="b"/>
            <a:pathLst>
              <a:path w="2286000" h="4800600">
                <a:moveTo>
                  <a:pt x="0" y="4800600"/>
                </a:moveTo>
                <a:lnTo>
                  <a:pt x="2286000" y="4800600"/>
                </a:lnTo>
                <a:lnTo>
                  <a:pt x="22860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43"/>
          <p:cNvSpPr/>
          <p:nvPr/>
        </p:nvSpPr>
        <p:spPr>
          <a:xfrm>
            <a:off x="5820120" y="2487240"/>
            <a:ext cx="1993680" cy="469800"/>
          </a:xfrm>
          <a:prstGeom prst="rect">
            <a:avLst/>
          </a:prstGeom>
          <a:blipFill rotWithShape="0">
            <a:blip r:embed="rId1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44"/>
          <p:cNvSpPr/>
          <p:nvPr/>
        </p:nvSpPr>
        <p:spPr>
          <a:xfrm>
            <a:off x="5882760" y="2476440"/>
            <a:ext cx="1865880" cy="559800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45"/>
          <p:cNvSpPr/>
          <p:nvPr/>
        </p:nvSpPr>
        <p:spPr>
          <a:xfrm>
            <a:off x="5867280" y="2514600"/>
            <a:ext cx="1904040" cy="379800"/>
          </a:xfrm>
          <a:prstGeom prst="rect">
            <a:avLst/>
          </a:prstGeom>
          <a:blipFill rotWithShape="0">
            <a:blip r:embed="rId1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CustomShape 46"/>
          <p:cNvSpPr/>
          <p:nvPr/>
        </p:nvSpPr>
        <p:spPr>
          <a:xfrm>
            <a:off x="5867280" y="2514600"/>
            <a:ext cx="1904040" cy="32148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" rIns="0" bIns="0"/>
          <a:lstStyle/>
          <a:p>
            <a:pPr marL="196200">
              <a:lnSpc>
                <a:spcPct val="100000"/>
              </a:lnSpc>
              <a:spcBef>
                <a:spcPts val="374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2</a:t>
            </a:r>
            <a:r>
              <a:rPr lang="en-IN" sz="1800" b="0" strike="noStrike" spc="-3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48" name="CustomShape 47"/>
          <p:cNvSpPr/>
          <p:nvPr/>
        </p:nvSpPr>
        <p:spPr>
          <a:xfrm>
            <a:off x="6550200" y="2944440"/>
            <a:ext cx="533880" cy="241200"/>
          </a:xfrm>
          <a:prstGeom prst="rect">
            <a:avLst/>
          </a:prstGeom>
          <a:blipFill rotWithShape="0">
            <a:blip r:embed="rId1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9" name="CustomShape 48"/>
          <p:cNvSpPr/>
          <p:nvPr/>
        </p:nvSpPr>
        <p:spPr>
          <a:xfrm>
            <a:off x="6629400" y="2971800"/>
            <a:ext cx="379800" cy="151200"/>
          </a:xfrm>
          <a:prstGeom prst="rect">
            <a:avLst/>
          </a:prstGeom>
          <a:blipFill rotWithShape="0">
            <a:blip r:embed="rId2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CustomShape 49"/>
          <p:cNvSpPr/>
          <p:nvPr/>
        </p:nvSpPr>
        <p:spPr>
          <a:xfrm>
            <a:off x="6629400" y="2971800"/>
            <a:ext cx="379800" cy="1512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1" name="CustomShape 50"/>
          <p:cNvSpPr/>
          <p:nvPr/>
        </p:nvSpPr>
        <p:spPr>
          <a:xfrm>
            <a:off x="5820120" y="3325320"/>
            <a:ext cx="1993680" cy="469800"/>
          </a:xfrm>
          <a:prstGeom prst="rect">
            <a:avLst/>
          </a:prstGeom>
          <a:blipFill rotWithShape="0">
            <a:blip r:embed="rId1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2" name="CustomShape 51"/>
          <p:cNvSpPr/>
          <p:nvPr/>
        </p:nvSpPr>
        <p:spPr>
          <a:xfrm>
            <a:off x="5882760" y="3314520"/>
            <a:ext cx="1865880" cy="559800"/>
          </a:xfrm>
          <a:prstGeom prst="rect">
            <a:avLst/>
          </a:prstGeom>
          <a:blipFill rotWithShape="0">
            <a:blip r:embed="rId1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52"/>
          <p:cNvSpPr/>
          <p:nvPr/>
        </p:nvSpPr>
        <p:spPr>
          <a:xfrm>
            <a:off x="5867280" y="3352680"/>
            <a:ext cx="1904040" cy="379800"/>
          </a:xfrm>
          <a:prstGeom prst="rect">
            <a:avLst/>
          </a:prstGeom>
          <a:blipFill rotWithShape="0">
            <a:blip r:embed="rId1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53"/>
          <p:cNvSpPr/>
          <p:nvPr/>
        </p:nvSpPr>
        <p:spPr>
          <a:xfrm>
            <a:off x="5867280" y="3352680"/>
            <a:ext cx="1904040" cy="321480"/>
          </a:xfrm>
          <a:prstGeom prst="rect">
            <a:avLst/>
          </a:prstGeom>
          <a:noFill/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7520" rIns="0" bIns="0"/>
          <a:lstStyle/>
          <a:p>
            <a:pPr marL="196200">
              <a:lnSpc>
                <a:spcPct val="100000"/>
              </a:lnSpc>
              <a:spcBef>
                <a:spcPts val="374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Thread 3</a:t>
            </a:r>
            <a:r>
              <a:rPr lang="en-IN" sz="1800" b="0" strike="noStrike" spc="-3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stack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55" name="CustomShape 54"/>
          <p:cNvSpPr/>
          <p:nvPr/>
        </p:nvSpPr>
        <p:spPr>
          <a:xfrm>
            <a:off x="6550200" y="3782520"/>
            <a:ext cx="533880" cy="241200"/>
          </a:xfrm>
          <a:prstGeom prst="rect">
            <a:avLst/>
          </a:prstGeom>
          <a:blipFill rotWithShape="0">
            <a:blip r:embed="rId1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55"/>
          <p:cNvSpPr/>
          <p:nvPr/>
        </p:nvSpPr>
        <p:spPr>
          <a:xfrm>
            <a:off x="6629400" y="3809880"/>
            <a:ext cx="379800" cy="151200"/>
          </a:xfrm>
          <a:prstGeom prst="rect">
            <a:avLst/>
          </a:prstGeom>
          <a:blipFill rotWithShape="0">
            <a:blip r:embed="rId2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7" name="CustomShape 56"/>
          <p:cNvSpPr/>
          <p:nvPr/>
        </p:nvSpPr>
        <p:spPr>
          <a:xfrm>
            <a:off x="6629400" y="3809880"/>
            <a:ext cx="379800" cy="151200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0" y="114300"/>
                </a:moveTo>
                <a:lnTo>
                  <a:pt x="95250" y="1143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114300"/>
                </a:lnTo>
                <a:lnTo>
                  <a:pt x="381000" y="114300"/>
                </a:lnTo>
                <a:lnTo>
                  <a:pt x="190500" y="152400"/>
                </a:lnTo>
                <a:lnTo>
                  <a:pt x="0" y="1143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57"/>
          <p:cNvSpPr/>
          <p:nvPr/>
        </p:nvSpPr>
        <p:spPr>
          <a:xfrm>
            <a:off x="4137480" y="3169800"/>
            <a:ext cx="934560" cy="939240"/>
          </a:xfrm>
          <a:prstGeom prst="rect">
            <a:avLst/>
          </a:prstGeom>
          <a:blipFill rotWithShape="0">
            <a:blip r:embed="rId21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58"/>
          <p:cNvSpPr/>
          <p:nvPr/>
        </p:nvSpPr>
        <p:spPr>
          <a:xfrm>
            <a:off x="4191120" y="3200400"/>
            <a:ext cx="837000" cy="837000"/>
          </a:xfrm>
          <a:prstGeom prst="rect">
            <a:avLst/>
          </a:prstGeom>
          <a:blipFill rotWithShape="0">
            <a:blip r:embed="rId22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59"/>
          <p:cNvSpPr/>
          <p:nvPr/>
        </p:nvSpPr>
        <p:spPr>
          <a:xfrm>
            <a:off x="4191120" y="3200400"/>
            <a:ext cx="837000" cy="8370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209550"/>
                </a:moveTo>
                <a:lnTo>
                  <a:pt x="419100" y="209550"/>
                </a:lnTo>
                <a:lnTo>
                  <a:pt x="419100" y="0"/>
                </a:lnTo>
                <a:lnTo>
                  <a:pt x="838200" y="419100"/>
                </a:lnTo>
                <a:lnTo>
                  <a:pt x="419100" y="838200"/>
                </a:lnTo>
                <a:lnTo>
                  <a:pt x="419100" y="628650"/>
                </a:lnTo>
                <a:lnTo>
                  <a:pt x="0" y="628650"/>
                </a:lnTo>
                <a:lnTo>
                  <a:pt x="209550" y="419100"/>
                </a:lnTo>
                <a:lnTo>
                  <a:pt x="0" y="20955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60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A2FCE320-FE22-42B7-B189-9DC0830E24A1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18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451440" y="618480"/>
            <a:ext cx="209520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Com</a:t>
            </a:r>
            <a:r>
              <a:rPr lang="en-IN" sz="2800" b="1" strike="noStrike" spc="-21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ison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B0A7A5CC-8D48-44D6-B321-F2C290E061E4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19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585000" y="1517040"/>
            <a:ext cx="3408120" cy="20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320" rIns="0" bIns="0"/>
          <a:lstStyle/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User-level</a:t>
            </a:r>
            <a:r>
              <a:rPr lang="en-IN" sz="2000" b="1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Cheap to create</a:t>
            </a:r>
            <a:r>
              <a:rPr lang="en-IN" sz="2000" b="1" strike="noStrike" spc="-7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endParaRPr lang="en-IN" sz="2000" b="0" strike="noStrike" spc="-1">
              <a:latin typeface="Arial"/>
            </a:endParaRPr>
          </a:p>
          <a:p>
            <a:pPr marL="375120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destroy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Fast to context</a:t>
            </a:r>
            <a:r>
              <a:rPr lang="en-IN" sz="2000" b="1" strike="noStrike" spc="-9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9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Can block entire</a:t>
            </a:r>
            <a:r>
              <a:rPr lang="en-IN" sz="2000" b="1" strike="noStrike" spc="-11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lang="en-IN" sz="2000" b="0" strike="noStrike" spc="-1">
              <a:latin typeface="Arial"/>
            </a:endParaRPr>
          </a:p>
          <a:p>
            <a:pPr marL="640080" lvl="1" indent="-263880">
              <a:lnSpc>
                <a:spcPct val="100000"/>
              </a:lnSpc>
              <a:spcBef>
                <a:spcPts val="414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Not just on system</a:t>
            </a:r>
            <a:r>
              <a:rPr lang="en-IN" sz="1600" b="0" strike="noStrike" spc="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600" b="0" strike="noStrike" spc="-7">
                <a:solidFill>
                  <a:srgbClr val="000000"/>
                </a:solidFill>
                <a:latin typeface="Arial"/>
                <a:ea typeface="DejaVu Sans"/>
              </a:rPr>
              <a:t>calls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776480" y="1517040"/>
            <a:ext cx="328140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320" rIns="0" bIns="0"/>
          <a:lstStyle/>
          <a:p>
            <a:pPr marL="12600">
              <a:lnSpc>
                <a:spcPct val="100000"/>
              </a:lnSpc>
              <a:spcBef>
                <a:spcPts val="601"/>
              </a:spcBef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One-to-one</a:t>
            </a:r>
            <a:r>
              <a:rPr lang="en-IN" sz="2000" b="1" strike="noStrike" spc="-6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Memory usage</a:t>
            </a:r>
            <a:r>
              <a:rPr lang="en-IN" sz="2000" b="1" strike="noStrike" spc="-6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(kernel</a:t>
            </a:r>
            <a:endParaRPr lang="en-IN" sz="2000" b="0" strike="noStrike" spc="-1">
              <a:latin typeface="Arial"/>
            </a:endParaRPr>
          </a:p>
          <a:p>
            <a:pPr marL="375120"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stack)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Slow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lang="en-IN" sz="2000" b="1" strike="noStrike" spc="-3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switch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9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Easier to</a:t>
            </a:r>
            <a:r>
              <a:rPr lang="en-IN" sz="2000" b="1" strike="noStrike" spc="-4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schedule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Nicely handles</a:t>
            </a:r>
            <a:r>
              <a:rPr lang="en-IN" sz="2000" b="1" strike="noStrike" spc="-10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blocking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1440" y="618480"/>
            <a:ext cx="257436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Course</a:t>
            </a:r>
            <a:r>
              <a:rPr lang="en-IN" sz="2800" b="1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Outline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949240" y="6616800"/>
            <a:ext cx="124560" cy="16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20" rIns="0" bIns="0"/>
          <a:lstStyle/>
          <a:p>
            <a:pPr marL="25560">
              <a:lnSpc>
                <a:spcPct val="100000"/>
              </a:lnSpc>
              <a:spcBef>
                <a:spcPts val="6"/>
              </a:spcBef>
            </a:pPr>
            <a:fld id="{403743A5-0BB5-4386-B00A-68A9D611F4C4}" type="slidenum">
              <a:rPr lang="en-IN" sz="1050" b="0" strike="noStrike" spc="-1">
                <a:solidFill>
                  <a:srgbClr val="A6A6A6"/>
                </a:solidFill>
                <a:latin typeface="Arial"/>
                <a:ea typeface="DejaVu Sans"/>
              </a:rPr>
              <a:pPr marL="25560">
                <a:lnSpc>
                  <a:spcPct val="100000"/>
                </a:lnSpc>
                <a:spcBef>
                  <a:spcPts val="6"/>
                </a:spcBef>
              </a:pPr>
              <a:t>2</a:t>
            </a:fld>
            <a:endParaRPr lang="en-IN" sz="105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990720" y="1304640"/>
            <a:ext cx="4051080" cy="4357800"/>
          </a:xfrm>
          <a:prstGeom prst="rect">
            <a:avLst/>
          </a:prstGeom>
          <a:solidFill>
            <a:srgbClr val="B8CE9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11"/>
              </a:spcBef>
            </a:pP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02.08.: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 Introduction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09.08.: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OS Structure and System calls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16.08.: Processes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28.08.: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Scheduling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04.09.: </a:t>
            </a:r>
            <a:r>
              <a:rPr lang="en-IN" sz="1800" b="0" strike="noStrike" spc="-7">
                <a:solidFill>
                  <a:srgbClr val="FF0000"/>
                </a:solidFill>
                <a:latin typeface="Arial"/>
                <a:ea typeface="DejaVu Sans"/>
              </a:rPr>
              <a:t>Threads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11.09.:</a:t>
            </a:r>
            <a:r>
              <a:rPr lang="en-IN" sz="1800" b="0" strike="noStrike" spc="-1">
                <a:solidFill>
                  <a:srgbClr val="77933C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Synchronization</a:t>
            </a:r>
            <a:endParaRPr lang="en-IN" sz="1800" b="0" strike="noStrike" spc="-1">
              <a:latin typeface="Arial"/>
            </a:endParaRPr>
          </a:p>
          <a:p>
            <a:pPr marL="91440" algn="ctr">
              <a:lnSpc>
                <a:spcPct val="100000"/>
              </a:lnSpc>
            </a:pPr>
            <a:r>
              <a:rPr lang="en-IN" sz="1800" b="1" strike="noStrike" spc="-7">
                <a:solidFill>
                  <a:srgbClr val="77933C"/>
                </a:solidFill>
                <a:latin typeface="Arial"/>
                <a:ea typeface="DejaVu Sans"/>
              </a:rPr>
              <a:t>C1 Review Test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25.09.:</a:t>
            </a:r>
            <a:r>
              <a:rPr lang="en-IN" sz="1800" b="0" strike="noStrike" spc="-1">
                <a:solidFill>
                  <a:srgbClr val="77933C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Deadlocks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__.09.: </a:t>
            </a:r>
            <a:r>
              <a:rPr lang="en-IN" sz="1800" b="0" strike="noStrike" spc="-1">
                <a:solidFill>
                  <a:srgbClr val="77933C"/>
                </a:solidFill>
                <a:latin typeface="Arial"/>
                <a:ea typeface="DejaVu Sans"/>
              </a:rPr>
              <a:t>Memory</a:t>
            </a: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 Management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__.10.: Demand</a:t>
            </a:r>
            <a:r>
              <a:rPr lang="en-IN" sz="1800" b="0" strike="noStrike" spc="-72">
                <a:solidFill>
                  <a:srgbClr val="77933C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Paging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__.10.: File System Abstractions  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__.11.: File System Implementations  </a:t>
            </a:r>
            <a:endParaRPr lang="en-IN" sz="1800" b="0" strike="noStrike" spc="-1">
              <a:latin typeface="Arial"/>
            </a:endParaRPr>
          </a:p>
          <a:p>
            <a:pPr marL="91440">
              <a:lnSpc>
                <a:spcPct val="100000"/>
              </a:lnSpc>
            </a:pPr>
            <a:r>
              <a:rPr lang="en-IN" sz="1800" b="0" strike="noStrike" spc="-7">
                <a:solidFill>
                  <a:srgbClr val="77933C"/>
                </a:solidFill>
                <a:latin typeface="Arial"/>
                <a:ea typeface="DejaVu Sans"/>
              </a:rPr>
              <a:t>__.11.: Disk Management</a:t>
            </a:r>
            <a:endParaRPr lang="en-IN" sz="1800" b="0" strike="noStrike" spc="-1">
              <a:latin typeface="Arial"/>
            </a:endParaRPr>
          </a:p>
          <a:p>
            <a:pPr marL="91440" algn="ctr">
              <a:lnSpc>
                <a:spcPct val="100000"/>
              </a:lnSpc>
            </a:pPr>
            <a:r>
              <a:rPr lang="en-IN" sz="1800" b="1" strike="noStrike" spc="-7">
                <a:solidFill>
                  <a:srgbClr val="77933C"/>
                </a:solidFill>
                <a:latin typeface="Arial"/>
                <a:ea typeface="DejaVu Sans"/>
              </a:rPr>
              <a:t>C2 Review Test</a:t>
            </a:r>
            <a:endParaRPr lang="en-IN" sz="1800" b="0" strike="noStrike" spc="-1">
              <a:latin typeface="Arial"/>
            </a:endParaRPr>
          </a:p>
          <a:p>
            <a:pPr marL="91440" algn="ctr">
              <a:lnSpc>
                <a:spcPct val="100000"/>
              </a:lnSpc>
            </a:pPr>
            <a:r>
              <a:rPr lang="en-IN" sz="1800" b="1" strike="noStrike" spc="-7">
                <a:solidFill>
                  <a:srgbClr val="77933C"/>
                </a:solidFill>
                <a:latin typeface="Arial"/>
                <a:ea typeface="DejaVu Sans"/>
              </a:rPr>
              <a:t>C3 Review Test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7" name="Picture 466"/>
          <p:cNvPicPr/>
          <p:nvPr/>
        </p:nvPicPr>
        <p:blipFill>
          <a:blip r:embed="rId3" cstate="print"/>
          <a:stretch/>
        </p:blipFill>
        <p:spPr>
          <a:xfrm>
            <a:off x="1207440" y="803880"/>
            <a:ext cx="7182000" cy="560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51440" y="618480"/>
            <a:ext cx="382212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Many-to-many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8350E655-AF1A-41A1-AD26-0715E66E0B88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21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451440" y="1266120"/>
            <a:ext cx="773460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320" rIns="0" bIns="0"/>
          <a:lstStyle/>
          <a:p>
            <a:pPr marL="375120" indent="-361440">
              <a:lnSpc>
                <a:spcPct val="100000"/>
              </a:lnSpc>
              <a:spcBef>
                <a:spcPts val="601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Multiplex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user-level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threads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over several kernel-level</a:t>
            </a:r>
            <a:r>
              <a:rPr lang="en-IN" sz="2000" b="1" strike="noStrike" spc="-4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Only </a:t>
            </a:r>
            <a:r>
              <a:rPr lang="en-IN" sz="2000" b="1" strike="noStrike" spc="4">
                <a:solidFill>
                  <a:srgbClr val="000000"/>
                </a:solidFill>
                <a:latin typeface="Arial"/>
                <a:ea typeface="DejaVu Sans"/>
              </a:rPr>
              <a:t>way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to go for a</a:t>
            </a:r>
            <a:r>
              <a:rPr lang="en-IN" sz="2000" b="1" strike="noStrike" spc="-157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multiprocessor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I.e.,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pretty much everything these</a:t>
            </a:r>
            <a:r>
              <a:rPr lang="en-IN" sz="1800" b="0" strike="noStrike" spc="2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days</a:t>
            </a:r>
            <a:endParaRPr lang="en-IN" sz="18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Can “pin” user thread to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kernel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</a:t>
            </a:r>
            <a:r>
              <a:rPr lang="en-IN" sz="2000" b="1" strike="noStrike" spc="-18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for 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performance/predictability</a:t>
            </a:r>
            <a:endParaRPr lang="en-IN" sz="20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migration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costs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en-IN" sz="2000" b="1" strike="noStrike" spc="-10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“interesting”…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451440" y="618480"/>
            <a:ext cx="382212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Many-to-many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threads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783360" y="3927240"/>
            <a:ext cx="7268400" cy="105480"/>
          </a:xfrm>
          <a:prstGeom prst="rect">
            <a:avLst/>
          </a:prstGeom>
          <a:blipFill rotWithShape="0">
            <a:blip r:embed="rId3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3"/>
          <p:cNvSpPr/>
          <p:nvPr/>
        </p:nvSpPr>
        <p:spPr>
          <a:xfrm>
            <a:off x="838800" y="3963240"/>
            <a:ext cx="7161840" cy="360"/>
          </a:xfrm>
          <a:custGeom>
            <a:avLst/>
            <a:gdLst/>
            <a:ahLst/>
            <a:cxnLst/>
            <a:rect l="l" t="t" r="r" b="b"/>
            <a:pathLst>
              <a:path w="7162800">
                <a:moveTo>
                  <a:pt x="0" y="0"/>
                </a:moveTo>
                <a:lnTo>
                  <a:pt x="7162800" y="0"/>
                </a:lnTo>
              </a:path>
            </a:pathLst>
          </a:custGeom>
          <a:noFill/>
          <a:ln w="25920">
            <a:solidFill>
              <a:srgbClr val="6E6E6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14342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14896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6" name="CustomShape 6"/>
          <p:cNvSpPr/>
          <p:nvPr/>
        </p:nvSpPr>
        <p:spPr>
          <a:xfrm>
            <a:off x="13723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7"/>
          <p:cNvSpPr/>
          <p:nvPr/>
        </p:nvSpPr>
        <p:spPr>
          <a:xfrm>
            <a:off x="1513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8" name="CustomShape 8"/>
          <p:cNvSpPr/>
          <p:nvPr/>
        </p:nvSpPr>
        <p:spPr>
          <a:xfrm>
            <a:off x="1568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9" name="CustomShape 9"/>
          <p:cNvSpPr/>
          <p:nvPr/>
        </p:nvSpPr>
        <p:spPr>
          <a:xfrm>
            <a:off x="1486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CustomShape 10"/>
          <p:cNvSpPr/>
          <p:nvPr/>
        </p:nvSpPr>
        <p:spPr>
          <a:xfrm>
            <a:off x="459720" y="3532320"/>
            <a:ext cx="683280" cy="83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</a:pPr>
            <a:endParaRPr lang="en-IN" sz="1800" b="0" strike="noStrike" spc="-1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rn</a:t>
            </a:r>
            <a:r>
              <a:rPr lang="en-IN" sz="1800" b="0" strike="noStrike" spc="-15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481" name="CustomShape 11"/>
          <p:cNvSpPr/>
          <p:nvPr/>
        </p:nvSpPr>
        <p:spPr>
          <a:xfrm>
            <a:off x="3201840" y="1697760"/>
            <a:ext cx="105480" cy="21628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CustomShape 12"/>
          <p:cNvSpPr/>
          <p:nvPr/>
        </p:nvSpPr>
        <p:spPr>
          <a:xfrm>
            <a:off x="32774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3" name="CustomShape 13"/>
          <p:cNvSpPr/>
          <p:nvPr/>
        </p:nvSpPr>
        <p:spPr>
          <a:xfrm>
            <a:off x="23486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CustomShape 14"/>
          <p:cNvSpPr/>
          <p:nvPr/>
        </p:nvSpPr>
        <p:spPr>
          <a:xfrm>
            <a:off x="24040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80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15"/>
          <p:cNvSpPr/>
          <p:nvPr/>
        </p:nvSpPr>
        <p:spPr>
          <a:xfrm>
            <a:off x="22867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16"/>
          <p:cNvSpPr/>
          <p:nvPr/>
        </p:nvSpPr>
        <p:spPr>
          <a:xfrm>
            <a:off x="24278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7" name="CustomShape 17"/>
          <p:cNvSpPr/>
          <p:nvPr/>
        </p:nvSpPr>
        <p:spPr>
          <a:xfrm>
            <a:off x="24832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18"/>
          <p:cNvSpPr/>
          <p:nvPr/>
        </p:nvSpPr>
        <p:spPr>
          <a:xfrm>
            <a:off x="24012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19"/>
          <p:cNvSpPr/>
          <p:nvPr/>
        </p:nvSpPr>
        <p:spPr>
          <a:xfrm>
            <a:off x="4573440" y="1697760"/>
            <a:ext cx="105480" cy="2162880"/>
          </a:xfrm>
          <a:prstGeom prst="rect">
            <a:avLst/>
          </a:prstGeom>
          <a:blipFill rotWithShape="0">
            <a:blip r:embed="rId6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20"/>
          <p:cNvSpPr/>
          <p:nvPr/>
        </p:nvSpPr>
        <p:spPr>
          <a:xfrm>
            <a:off x="4649040" y="1753200"/>
            <a:ext cx="360" cy="205632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noFill/>
          <a:ln w="25920">
            <a:solidFill>
              <a:srgbClr val="7179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21"/>
          <p:cNvSpPr/>
          <p:nvPr/>
        </p:nvSpPr>
        <p:spPr>
          <a:xfrm>
            <a:off x="37202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22"/>
          <p:cNvSpPr/>
          <p:nvPr/>
        </p:nvSpPr>
        <p:spPr>
          <a:xfrm>
            <a:off x="37756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23"/>
          <p:cNvSpPr/>
          <p:nvPr/>
        </p:nvSpPr>
        <p:spPr>
          <a:xfrm>
            <a:off x="36583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24"/>
          <p:cNvSpPr/>
          <p:nvPr/>
        </p:nvSpPr>
        <p:spPr>
          <a:xfrm>
            <a:off x="3799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25"/>
          <p:cNvSpPr/>
          <p:nvPr/>
        </p:nvSpPr>
        <p:spPr>
          <a:xfrm>
            <a:off x="3854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26"/>
          <p:cNvSpPr/>
          <p:nvPr/>
        </p:nvSpPr>
        <p:spPr>
          <a:xfrm>
            <a:off x="3772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7"/>
          <p:cNvSpPr/>
          <p:nvPr/>
        </p:nvSpPr>
        <p:spPr>
          <a:xfrm>
            <a:off x="4003560" y="3016080"/>
            <a:ext cx="105480" cy="1378080"/>
          </a:xfrm>
          <a:prstGeom prst="rect">
            <a:avLst/>
          </a:prstGeom>
          <a:blipFill rotWithShape="0">
            <a:blip r:embed="rId7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CustomShape 28"/>
          <p:cNvSpPr/>
          <p:nvPr/>
        </p:nvSpPr>
        <p:spPr>
          <a:xfrm>
            <a:off x="4039200" y="3071520"/>
            <a:ext cx="360" cy="1272240"/>
          </a:xfrm>
          <a:custGeom>
            <a:avLst/>
            <a:gdLst/>
            <a:ahLst/>
            <a:cxnLst/>
            <a:rect l="l" t="t" r="r" b="b"/>
            <a:pathLst>
              <a:path h="1273175">
                <a:moveTo>
                  <a:pt x="0" y="1273175"/>
                </a:moveTo>
                <a:lnTo>
                  <a:pt x="0" y="0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CustomShape 29"/>
          <p:cNvSpPr/>
          <p:nvPr/>
        </p:nvSpPr>
        <p:spPr>
          <a:xfrm>
            <a:off x="51710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0" name="CustomShape 30"/>
          <p:cNvSpPr/>
          <p:nvPr/>
        </p:nvSpPr>
        <p:spPr>
          <a:xfrm>
            <a:off x="52264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4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1" name="CustomShape 31"/>
          <p:cNvSpPr/>
          <p:nvPr/>
        </p:nvSpPr>
        <p:spPr>
          <a:xfrm>
            <a:off x="51444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2" name="CustomShape 32"/>
          <p:cNvSpPr/>
          <p:nvPr/>
        </p:nvSpPr>
        <p:spPr>
          <a:xfrm>
            <a:off x="55490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CustomShape 33"/>
          <p:cNvSpPr/>
          <p:nvPr/>
        </p:nvSpPr>
        <p:spPr>
          <a:xfrm>
            <a:off x="56044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2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2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2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5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34"/>
          <p:cNvSpPr/>
          <p:nvPr/>
        </p:nvSpPr>
        <p:spPr>
          <a:xfrm>
            <a:off x="54871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2000" y="1447800"/>
                </a:lnTo>
                <a:lnTo>
                  <a:pt x="762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5" name="CustomShape 35"/>
          <p:cNvSpPr/>
          <p:nvPr/>
        </p:nvSpPr>
        <p:spPr>
          <a:xfrm>
            <a:off x="60854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CustomShape 36"/>
          <p:cNvSpPr/>
          <p:nvPr/>
        </p:nvSpPr>
        <p:spPr>
          <a:xfrm>
            <a:off x="61408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4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4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4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69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37"/>
          <p:cNvSpPr/>
          <p:nvPr/>
        </p:nvSpPr>
        <p:spPr>
          <a:xfrm>
            <a:off x="60588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399" y="1013460"/>
                </a:lnTo>
                <a:lnTo>
                  <a:pt x="533399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8" name="CustomShape 38"/>
          <p:cNvSpPr/>
          <p:nvPr/>
        </p:nvSpPr>
        <p:spPr>
          <a:xfrm>
            <a:off x="6463440" y="4511160"/>
            <a:ext cx="631440" cy="1148040"/>
          </a:xfrm>
          <a:prstGeom prst="rect">
            <a:avLst/>
          </a:prstGeom>
          <a:blipFill rotWithShape="0">
            <a:blip r:embed="rId4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CustomShape 39"/>
          <p:cNvSpPr/>
          <p:nvPr/>
        </p:nvSpPr>
        <p:spPr>
          <a:xfrm>
            <a:off x="6518880" y="4546800"/>
            <a:ext cx="524880" cy="1041480"/>
          </a:xfrm>
          <a:custGeom>
            <a:avLst/>
            <a:gdLst/>
            <a:ahLst/>
            <a:cxnLst/>
            <a:rect l="l" t="t" r="r" b="b"/>
            <a:pathLst>
              <a:path w="525779" h="1042670">
                <a:moveTo>
                  <a:pt x="0" y="0"/>
                </a:moveTo>
                <a:lnTo>
                  <a:pt x="60343" y="19374"/>
                </a:lnTo>
                <a:lnTo>
                  <a:pt x="119975" y="38758"/>
                </a:lnTo>
                <a:lnTo>
                  <a:pt x="178185" y="58163"/>
                </a:lnTo>
                <a:lnTo>
                  <a:pt x="234262" y="77600"/>
                </a:lnTo>
                <a:lnTo>
                  <a:pt x="287496" y="97078"/>
                </a:lnTo>
                <a:lnTo>
                  <a:pt x="337174" y="116608"/>
                </a:lnTo>
                <a:lnTo>
                  <a:pt x="382586" y="136201"/>
                </a:lnTo>
                <a:lnTo>
                  <a:pt x="423020" y="155866"/>
                </a:lnTo>
                <a:lnTo>
                  <a:pt x="457767" y="175615"/>
                </a:lnTo>
                <a:lnTo>
                  <a:pt x="507352" y="215404"/>
                </a:lnTo>
                <a:lnTo>
                  <a:pt x="525653" y="255651"/>
                </a:lnTo>
                <a:lnTo>
                  <a:pt x="518441" y="274516"/>
                </a:lnTo>
                <a:lnTo>
                  <a:pt x="465425" y="312705"/>
                </a:lnTo>
                <a:lnTo>
                  <a:pt x="424152" y="331984"/>
                </a:lnTo>
                <a:lnTo>
                  <a:pt x="376057" y="351355"/>
                </a:lnTo>
                <a:lnTo>
                  <a:pt x="323405" y="370797"/>
                </a:lnTo>
                <a:lnTo>
                  <a:pt x="268462" y="390286"/>
                </a:lnTo>
                <a:lnTo>
                  <a:pt x="213493" y="409801"/>
                </a:lnTo>
                <a:lnTo>
                  <a:pt x="160765" y="429319"/>
                </a:lnTo>
                <a:lnTo>
                  <a:pt x="112543" y="448816"/>
                </a:lnTo>
                <a:lnTo>
                  <a:pt x="71093" y="468272"/>
                </a:lnTo>
                <a:lnTo>
                  <a:pt x="17572" y="506967"/>
                </a:lnTo>
                <a:lnTo>
                  <a:pt x="10033" y="526161"/>
                </a:lnTo>
                <a:lnTo>
                  <a:pt x="17525" y="545329"/>
                </a:lnTo>
                <a:lnTo>
                  <a:pt x="70736" y="583695"/>
                </a:lnTo>
                <a:lnTo>
                  <a:pt x="111966" y="602870"/>
                </a:lnTo>
                <a:lnTo>
                  <a:pt x="159953" y="622027"/>
                </a:lnTo>
                <a:lnTo>
                  <a:pt x="212453" y="641154"/>
                </a:lnTo>
                <a:lnTo>
                  <a:pt x="267223" y="660241"/>
                </a:lnTo>
                <a:lnTo>
                  <a:pt x="322019" y="679277"/>
                </a:lnTo>
                <a:lnTo>
                  <a:pt x="374595" y="698253"/>
                </a:lnTo>
                <a:lnTo>
                  <a:pt x="422708" y="717157"/>
                </a:lnTo>
                <a:lnTo>
                  <a:pt x="464115" y="735978"/>
                </a:lnTo>
                <a:lnTo>
                  <a:pt x="517831" y="773333"/>
                </a:lnTo>
                <a:lnTo>
                  <a:pt x="525653" y="791845"/>
                </a:lnTo>
                <a:lnTo>
                  <a:pt x="447351" y="867269"/>
                </a:lnTo>
                <a:lnTo>
                  <a:pt x="273478" y="949372"/>
                </a:lnTo>
                <a:lnTo>
                  <a:pt x="99296" y="1015355"/>
                </a:lnTo>
                <a:lnTo>
                  <a:pt x="20066" y="1042416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0" name="CustomShape 40"/>
          <p:cNvSpPr/>
          <p:nvPr/>
        </p:nvSpPr>
        <p:spPr>
          <a:xfrm>
            <a:off x="6401520" y="4344120"/>
            <a:ext cx="761040" cy="1446840"/>
          </a:xfrm>
          <a:custGeom>
            <a:avLst/>
            <a:gdLst/>
            <a:ahLst/>
            <a:cxnLst/>
            <a:rect l="l" t="t" r="r" b="b"/>
            <a:pathLst>
              <a:path w="762000" h="1447800">
                <a:moveTo>
                  <a:pt x="0" y="1447800"/>
                </a:moveTo>
                <a:lnTo>
                  <a:pt x="761999" y="1447800"/>
                </a:lnTo>
                <a:lnTo>
                  <a:pt x="761999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CustomShape 41"/>
          <p:cNvSpPr/>
          <p:nvPr/>
        </p:nvSpPr>
        <p:spPr>
          <a:xfrm>
            <a:off x="6999840" y="2163960"/>
            <a:ext cx="472680" cy="835560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CustomShape 42"/>
          <p:cNvSpPr/>
          <p:nvPr/>
        </p:nvSpPr>
        <p:spPr>
          <a:xfrm>
            <a:off x="7055280" y="2199960"/>
            <a:ext cx="366480" cy="729000"/>
          </a:xfrm>
          <a:custGeom>
            <a:avLst/>
            <a:gdLst/>
            <a:ahLst/>
            <a:cxnLst/>
            <a:rect l="l" t="t" r="r" b="b"/>
            <a:pathLst>
              <a:path w="367665" h="730250">
                <a:moveTo>
                  <a:pt x="0" y="0"/>
                </a:moveTo>
                <a:lnTo>
                  <a:pt x="60837" y="19603"/>
                </a:lnTo>
                <a:lnTo>
                  <a:pt x="120175" y="39228"/>
                </a:lnTo>
                <a:lnTo>
                  <a:pt x="176515" y="58895"/>
                </a:lnTo>
                <a:lnTo>
                  <a:pt x="228359" y="78624"/>
                </a:lnTo>
                <a:lnTo>
                  <a:pt x="274207" y="98437"/>
                </a:lnTo>
                <a:lnTo>
                  <a:pt x="312561" y="118354"/>
                </a:lnTo>
                <a:lnTo>
                  <a:pt x="360788" y="158586"/>
                </a:lnTo>
                <a:lnTo>
                  <a:pt x="367665" y="178942"/>
                </a:lnTo>
                <a:lnTo>
                  <a:pt x="357843" y="197498"/>
                </a:lnTo>
                <a:lnTo>
                  <a:pt x="330593" y="216255"/>
                </a:lnTo>
                <a:lnTo>
                  <a:pt x="290262" y="235172"/>
                </a:lnTo>
                <a:lnTo>
                  <a:pt x="241199" y="254208"/>
                </a:lnTo>
                <a:lnTo>
                  <a:pt x="187753" y="273319"/>
                </a:lnTo>
                <a:lnTo>
                  <a:pt x="134273" y="292465"/>
                </a:lnTo>
                <a:lnTo>
                  <a:pt x="85107" y="311604"/>
                </a:lnTo>
                <a:lnTo>
                  <a:pt x="44605" y="330692"/>
                </a:lnTo>
                <a:lnTo>
                  <a:pt x="17114" y="349690"/>
                </a:lnTo>
                <a:lnTo>
                  <a:pt x="6985" y="368553"/>
                </a:lnTo>
                <a:lnTo>
                  <a:pt x="17053" y="387318"/>
                </a:lnTo>
                <a:lnTo>
                  <a:pt x="84675" y="424892"/>
                </a:lnTo>
                <a:lnTo>
                  <a:pt x="133615" y="443656"/>
                </a:lnTo>
                <a:lnTo>
                  <a:pt x="186896" y="462375"/>
                </a:lnTo>
                <a:lnTo>
                  <a:pt x="240211" y="481025"/>
                </a:lnTo>
                <a:lnTo>
                  <a:pt x="289254" y="499583"/>
                </a:lnTo>
                <a:lnTo>
                  <a:pt x="329715" y="518027"/>
                </a:lnTo>
                <a:lnTo>
                  <a:pt x="357288" y="536334"/>
                </a:lnTo>
                <a:lnTo>
                  <a:pt x="367665" y="554481"/>
                </a:lnTo>
                <a:lnTo>
                  <a:pt x="312882" y="607355"/>
                </a:lnTo>
                <a:lnTo>
                  <a:pt x="191246" y="664860"/>
                </a:lnTo>
                <a:lnTo>
                  <a:pt x="69395" y="711055"/>
                </a:lnTo>
                <a:lnTo>
                  <a:pt x="13970" y="729995"/>
                </a:lnTo>
              </a:path>
            </a:pathLst>
          </a:cu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CustomShape 43"/>
          <p:cNvSpPr/>
          <p:nvPr/>
        </p:nvSpPr>
        <p:spPr>
          <a:xfrm>
            <a:off x="6973200" y="2058120"/>
            <a:ext cx="532440" cy="1012320"/>
          </a:xfrm>
          <a:custGeom>
            <a:avLst/>
            <a:gdLst/>
            <a:ahLst/>
            <a:cxnLst/>
            <a:rect l="l" t="t" r="r" b="b"/>
            <a:pathLst>
              <a:path w="533400" h="1013460">
                <a:moveTo>
                  <a:pt x="0" y="1013460"/>
                </a:moveTo>
                <a:lnTo>
                  <a:pt x="533400" y="1013460"/>
                </a:lnTo>
                <a:lnTo>
                  <a:pt x="533400" y="0"/>
                </a:lnTo>
                <a:lnTo>
                  <a:pt x="0" y="0"/>
                </a:lnTo>
                <a:lnTo>
                  <a:pt x="0" y="1013460"/>
                </a:lnTo>
                <a:close/>
              </a:path>
            </a:pathLst>
          </a:custGeom>
          <a:noFill/>
          <a:ln w="25920">
            <a:solidFill>
              <a:srgbClr val="52561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44"/>
          <p:cNvSpPr/>
          <p:nvPr/>
        </p:nvSpPr>
        <p:spPr>
          <a:xfrm>
            <a:off x="2314800" y="5992200"/>
            <a:ext cx="1841400" cy="62244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5" name="CustomShape 45"/>
          <p:cNvSpPr/>
          <p:nvPr/>
        </p:nvSpPr>
        <p:spPr>
          <a:xfrm>
            <a:off x="2723400" y="6058080"/>
            <a:ext cx="102600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6" name="CustomShape 46"/>
          <p:cNvSpPr/>
          <p:nvPr/>
        </p:nvSpPr>
        <p:spPr>
          <a:xfrm>
            <a:off x="2362320" y="6019920"/>
            <a:ext cx="1751400" cy="53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7" name="CustomShape 47"/>
          <p:cNvSpPr/>
          <p:nvPr/>
        </p:nvSpPr>
        <p:spPr>
          <a:xfrm>
            <a:off x="2362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CustomShape 48"/>
          <p:cNvSpPr/>
          <p:nvPr/>
        </p:nvSpPr>
        <p:spPr>
          <a:xfrm>
            <a:off x="2890440" y="6131880"/>
            <a:ext cx="69696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8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19" name="CustomShape 49"/>
          <p:cNvSpPr/>
          <p:nvPr/>
        </p:nvSpPr>
        <p:spPr>
          <a:xfrm>
            <a:off x="5743800" y="5992200"/>
            <a:ext cx="1841400" cy="622440"/>
          </a:xfrm>
          <a:prstGeom prst="rect">
            <a:avLst/>
          </a:prstGeom>
          <a:blipFill rotWithShape="0">
            <a:blip r:embed="rId8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CustomShape 50"/>
          <p:cNvSpPr/>
          <p:nvPr/>
        </p:nvSpPr>
        <p:spPr>
          <a:xfrm>
            <a:off x="6152400" y="6058080"/>
            <a:ext cx="1026000" cy="559800"/>
          </a:xfrm>
          <a:prstGeom prst="rect">
            <a:avLst/>
          </a:prstGeom>
          <a:blipFill rotWithShape="0">
            <a:blip r:embed="rId9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51"/>
          <p:cNvSpPr/>
          <p:nvPr/>
        </p:nvSpPr>
        <p:spPr>
          <a:xfrm>
            <a:off x="5791320" y="6019920"/>
            <a:ext cx="1751400" cy="532440"/>
          </a:xfrm>
          <a:prstGeom prst="rect">
            <a:avLst/>
          </a:prstGeom>
          <a:blipFill rotWithShape="0">
            <a:blip r:embed="rId10" cstate="print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CustomShape 52"/>
          <p:cNvSpPr/>
          <p:nvPr/>
        </p:nvSpPr>
        <p:spPr>
          <a:xfrm>
            <a:off x="5791320" y="6019920"/>
            <a:ext cx="1751400" cy="532440"/>
          </a:xfrm>
          <a:custGeom>
            <a:avLst/>
            <a:gdLst/>
            <a:ahLst/>
            <a:cxnLst/>
            <a:rect l="l" t="t" r="r" b="b"/>
            <a:pathLst>
              <a:path w="1752600" h="533400">
                <a:moveTo>
                  <a:pt x="0" y="266700"/>
                </a:moveTo>
                <a:lnTo>
                  <a:pt x="11468" y="223439"/>
                </a:lnTo>
                <a:lnTo>
                  <a:pt x="44671" y="182402"/>
                </a:lnTo>
                <a:lnTo>
                  <a:pt x="97805" y="144135"/>
                </a:lnTo>
                <a:lnTo>
                  <a:pt x="169066" y="109190"/>
                </a:lnTo>
                <a:lnTo>
                  <a:pt x="210931" y="93134"/>
                </a:lnTo>
                <a:lnTo>
                  <a:pt x="256651" y="78114"/>
                </a:lnTo>
                <a:lnTo>
                  <a:pt x="306001" y="64199"/>
                </a:lnTo>
                <a:lnTo>
                  <a:pt x="358755" y="51457"/>
                </a:lnTo>
                <a:lnTo>
                  <a:pt x="414689" y="39957"/>
                </a:lnTo>
                <a:lnTo>
                  <a:pt x="473576" y="29768"/>
                </a:lnTo>
                <a:lnTo>
                  <a:pt x="535191" y="20958"/>
                </a:lnTo>
                <a:lnTo>
                  <a:pt x="599309" y="13596"/>
                </a:lnTo>
                <a:lnTo>
                  <a:pt x="665705" y="7750"/>
                </a:lnTo>
                <a:lnTo>
                  <a:pt x="734152" y="3490"/>
                </a:lnTo>
                <a:lnTo>
                  <a:pt x="804425" y="884"/>
                </a:lnTo>
                <a:lnTo>
                  <a:pt x="876300" y="0"/>
                </a:lnTo>
                <a:lnTo>
                  <a:pt x="948174" y="884"/>
                </a:lnTo>
                <a:lnTo>
                  <a:pt x="1018447" y="3490"/>
                </a:lnTo>
                <a:lnTo>
                  <a:pt x="1086894" y="7750"/>
                </a:lnTo>
                <a:lnTo>
                  <a:pt x="1153290" y="13596"/>
                </a:lnTo>
                <a:lnTo>
                  <a:pt x="1217408" y="20958"/>
                </a:lnTo>
                <a:lnTo>
                  <a:pt x="1279023" y="29768"/>
                </a:lnTo>
                <a:lnTo>
                  <a:pt x="1337910" y="39957"/>
                </a:lnTo>
                <a:lnTo>
                  <a:pt x="1393844" y="51457"/>
                </a:lnTo>
                <a:lnTo>
                  <a:pt x="1446598" y="64199"/>
                </a:lnTo>
                <a:lnTo>
                  <a:pt x="1495948" y="78114"/>
                </a:lnTo>
                <a:lnTo>
                  <a:pt x="1541668" y="93134"/>
                </a:lnTo>
                <a:lnTo>
                  <a:pt x="1583533" y="109190"/>
                </a:lnTo>
                <a:lnTo>
                  <a:pt x="1621317" y="126213"/>
                </a:lnTo>
                <a:lnTo>
                  <a:pt x="1683740" y="162888"/>
                </a:lnTo>
                <a:lnTo>
                  <a:pt x="1727134" y="202608"/>
                </a:lnTo>
                <a:lnTo>
                  <a:pt x="1749695" y="244826"/>
                </a:lnTo>
                <a:lnTo>
                  <a:pt x="1752600" y="266700"/>
                </a:lnTo>
                <a:lnTo>
                  <a:pt x="1749695" y="288573"/>
                </a:lnTo>
                <a:lnTo>
                  <a:pt x="1727134" y="330791"/>
                </a:lnTo>
                <a:lnTo>
                  <a:pt x="1683740" y="370511"/>
                </a:lnTo>
                <a:lnTo>
                  <a:pt x="1621317" y="407186"/>
                </a:lnTo>
                <a:lnTo>
                  <a:pt x="1583533" y="424209"/>
                </a:lnTo>
                <a:lnTo>
                  <a:pt x="1541668" y="440265"/>
                </a:lnTo>
                <a:lnTo>
                  <a:pt x="1495948" y="455285"/>
                </a:lnTo>
                <a:lnTo>
                  <a:pt x="1446598" y="469200"/>
                </a:lnTo>
                <a:lnTo>
                  <a:pt x="1393844" y="481942"/>
                </a:lnTo>
                <a:lnTo>
                  <a:pt x="1337910" y="493442"/>
                </a:lnTo>
                <a:lnTo>
                  <a:pt x="1279023" y="503631"/>
                </a:lnTo>
                <a:lnTo>
                  <a:pt x="1217408" y="512441"/>
                </a:lnTo>
                <a:lnTo>
                  <a:pt x="1153290" y="519803"/>
                </a:lnTo>
                <a:lnTo>
                  <a:pt x="1086894" y="525649"/>
                </a:lnTo>
                <a:lnTo>
                  <a:pt x="1018447" y="529909"/>
                </a:lnTo>
                <a:lnTo>
                  <a:pt x="948174" y="532515"/>
                </a:lnTo>
                <a:lnTo>
                  <a:pt x="876300" y="533400"/>
                </a:lnTo>
                <a:lnTo>
                  <a:pt x="804425" y="532515"/>
                </a:lnTo>
                <a:lnTo>
                  <a:pt x="734152" y="529909"/>
                </a:lnTo>
                <a:lnTo>
                  <a:pt x="665705" y="525649"/>
                </a:lnTo>
                <a:lnTo>
                  <a:pt x="599309" y="519803"/>
                </a:lnTo>
                <a:lnTo>
                  <a:pt x="535191" y="512441"/>
                </a:lnTo>
                <a:lnTo>
                  <a:pt x="473576" y="503631"/>
                </a:lnTo>
                <a:lnTo>
                  <a:pt x="414689" y="493442"/>
                </a:lnTo>
                <a:lnTo>
                  <a:pt x="358755" y="481942"/>
                </a:lnTo>
                <a:lnTo>
                  <a:pt x="306001" y="469200"/>
                </a:lnTo>
                <a:lnTo>
                  <a:pt x="256651" y="455285"/>
                </a:lnTo>
                <a:lnTo>
                  <a:pt x="210931" y="440265"/>
                </a:lnTo>
                <a:lnTo>
                  <a:pt x="169066" y="424209"/>
                </a:lnTo>
                <a:lnTo>
                  <a:pt x="131282" y="407186"/>
                </a:lnTo>
                <a:lnTo>
                  <a:pt x="68859" y="370511"/>
                </a:lnTo>
                <a:lnTo>
                  <a:pt x="25465" y="330791"/>
                </a:lnTo>
                <a:lnTo>
                  <a:pt x="2904" y="288573"/>
                </a:lnTo>
                <a:lnTo>
                  <a:pt x="0" y="266700"/>
                </a:lnTo>
                <a:close/>
              </a:path>
            </a:pathLst>
          </a:custGeom>
          <a:noFill/>
          <a:ln w="9000">
            <a:solidFill>
              <a:srgbClr val="91006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CustomShape 53"/>
          <p:cNvSpPr/>
          <p:nvPr/>
        </p:nvSpPr>
        <p:spPr>
          <a:xfrm>
            <a:off x="6319800" y="6131880"/>
            <a:ext cx="698040" cy="28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CPU</a:t>
            </a:r>
            <a:r>
              <a:rPr lang="en-IN" sz="18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524" name="CustomShape 54"/>
          <p:cNvSpPr/>
          <p:nvPr/>
        </p:nvSpPr>
        <p:spPr>
          <a:xfrm>
            <a:off x="5410800" y="3083760"/>
            <a:ext cx="456120" cy="1246680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0" y="0"/>
                </a:moveTo>
                <a:lnTo>
                  <a:pt x="45720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55"/>
          <p:cNvSpPr/>
          <p:nvPr/>
        </p:nvSpPr>
        <p:spPr>
          <a:xfrm>
            <a:off x="5868000" y="3083760"/>
            <a:ext cx="456120" cy="1246680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457200" y="0"/>
                </a:moveTo>
                <a:lnTo>
                  <a:pt x="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56"/>
          <p:cNvSpPr/>
          <p:nvPr/>
        </p:nvSpPr>
        <p:spPr>
          <a:xfrm>
            <a:off x="6325200" y="3083760"/>
            <a:ext cx="456120" cy="1246680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0" y="0"/>
                </a:moveTo>
                <a:lnTo>
                  <a:pt x="457199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57"/>
          <p:cNvSpPr/>
          <p:nvPr/>
        </p:nvSpPr>
        <p:spPr>
          <a:xfrm>
            <a:off x="5868000" y="3048840"/>
            <a:ext cx="1370520" cy="1246680"/>
          </a:xfrm>
          <a:custGeom>
            <a:avLst/>
            <a:gdLst/>
            <a:ahLst/>
            <a:cxnLst/>
            <a:rect l="l" t="t" r="r" b="b"/>
            <a:pathLst>
              <a:path w="1371600" h="1247775">
                <a:moveTo>
                  <a:pt x="1371599" y="0"/>
                </a:moveTo>
                <a:lnTo>
                  <a:pt x="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58"/>
          <p:cNvSpPr/>
          <p:nvPr/>
        </p:nvSpPr>
        <p:spPr>
          <a:xfrm>
            <a:off x="6782400" y="3083760"/>
            <a:ext cx="456120" cy="1246680"/>
          </a:xfrm>
          <a:custGeom>
            <a:avLst/>
            <a:gdLst/>
            <a:ahLst/>
            <a:cxnLst/>
            <a:rect l="l" t="t" r="r" b="b"/>
            <a:pathLst>
              <a:path w="457200" h="1247775">
                <a:moveTo>
                  <a:pt x="457200" y="0"/>
                </a:moveTo>
                <a:lnTo>
                  <a:pt x="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59"/>
          <p:cNvSpPr/>
          <p:nvPr/>
        </p:nvSpPr>
        <p:spPr>
          <a:xfrm>
            <a:off x="5410800" y="3083760"/>
            <a:ext cx="1370520" cy="1246680"/>
          </a:xfrm>
          <a:custGeom>
            <a:avLst/>
            <a:gdLst/>
            <a:ahLst/>
            <a:cxnLst/>
            <a:rect l="l" t="t" r="r" b="b"/>
            <a:pathLst>
              <a:path w="1371600" h="1247775">
                <a:moveTo>
                  <a:pt x="0" y="0"/>
                </a:moveTo>
                <a:lnTo>
                  <a:pt x="1371599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60"/>
          <p:cNvSpPr/>
          <p:nvPr/>
        </p:nvSpPr>
        <p:spPr>
          <a:xfrm>
            <a:off x="1753200" y="3083760"/>
            <a:ext cx="360" cy="1246680"/>
          </a:xfrm>
          <a:custGeom>
            <a:avLst/>
            <a:gdLst/>
            <a:ahLst/>
            <a:cxnLst/>
            <a:rect l="l" t="t" r="r" b="b"/>
            <a:pathLst>
              <a:path h="1247775">
                <a:moveTo>
                  <a:pt x="0" y="0"/>
                </a:moveTo>
                <a:lnTo>
                  <a:pt x="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61"/>
          <p:cNvSpPr/>
          <p:nvPr/>
        </p:nvSpPr>
        <p:spPr>
          <a:xfrm>
            <a:off x="1753200" y="3083760"/>
            <a:ext cx="913320" cy="1259280"/>
          </a:xfrm>
          <a:custGeom>
            <a:avLst/>
            <a:gdLst/>
            <a:ahLst/>
            <a:cxnLst/>
            <a:rect l="l" t="t" r="r" b="b"/>
            <a:pathLst>
              <a:path w="914400" h="1260475">
                <a:moveTo>
                  <a:pt x="914400" y="0"/>
                </a:moveTo>
                <a:lnTo>
                  <a:pt x="0" y="12604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62"/>
          <p:cNvSpPr/>
          <p:nvPr/>
        </p:nvSpPr>
        <p:spPr>
          <a:xfrm>
            <a:off x="2667600" y="3083760"/>
            <a:ext cx="360" cy="1246680"/>
          </a:xfrm>
          <a:custGeom>
            <a:avLst/>
            <a:gdLst/>
            <a:ahLst/>
            <a:cxnLst/>
            <a:rect l="l" t="t" r="r" b="b"/>
            <a:pathLst>
              <a:path h="1247775">
                <a:moveTo>
                  <a:pt x="0" y="0"/>
                </a:moveTo>
                <a:lnTo>
                  <a:pt x="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63"/>
          <p:cNvSpPr/>
          <p:nvPr/>
        </p:nvSpPr>
        <p:spPr>
          <a:xfrm>
            <a:off x="1753200" y="3083760"/>
            <a:ext cx="913320" cy="1246680"/>
          </a:xfrm>
          <a:custGeom>
            <a:avLst/>
            <a:gdLst/>
            <a:ahLst/>
            <a:cxnLst/>
            <a:rect l="l" t="t" r="r" b="b"/>
            <a:pathLst>
              <a:path w="914400" h="1247775">
                <a:moveTo>
                  <a:pt x="0" y="0"/>
                </a:moveTo>
                <a:lnTo>
                  <a:pt x="914400" y="1247775"/>
                </a:lnTo>
              </a:path>
            </a:pathLst>
          </a:custGeom>
          <a:noFill/>
          <a:ln w="28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CustomShape 64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6519FCB8-B429-4302-9EBB-99C197A27FFE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22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Picture 535"/>
          <p:cNvPicPr/>
          <p:nvPr/>
        </p:nvPicPr>
        <p:blipFill>
          <a:blip r:embed="rId2" cstate="print"/>
          <a:stretch/>
        </p:blipFill>
        <p:spPr>
          <a:xfrm>
            <a:off x="648000" y="683280"/>
            <a:ext cx="7870320" cy="579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8" name="Picture 537"/>
          <p:cNvPicPr/>
          <p:nvPr/>
        </p:nvPicPr>
        <p:blipFill>
          <a:blip r:embed="rId3" cstate="print"/>
          <a:stretch/>
        </p:blipFill>
        <p:spPr>
          <a:xfrm>
            <a:off x="1752840" y="792000"/>
            <a:ext cx="5806440" cy="569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40" name="Picture 539"/>
          <p:cNvPicPr/>
          <p:nvPr/>
        </p:nvPicPr>
        <p:blipFill>
          <a:blip r:embed="rId3" cstate="print"/>
          <a:stretch/>
        </p:blipFill>
        <p:spPr>
          <a:xfrm>
            <a:off x="1100880" y="775440"/>
            <a:ext cx="6818400" cy="5753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451440" y="618480"/>
            <a:ext cx="176544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Next</a:t>
            </a:r>
            <a:r>
              <a:rPr lang="en-IN" sz="2800" b="1" strike="noStrike" spc="-5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week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C48D6B91-4BD2-4DEB-8F54-ABBB07FBA9E3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26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451440" y="1640520"/>
            <a:ext cx="7860960" cy="236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0560" rIns="0" bIns="0"/>
          <a:lstStyle/>
          <a:p>
            <a:pPr marL="375120" indent="-361440">
              <a:lnSpc>
                <a:spcPct val="100000"/>
              </a:lnSpc>
              <a:spcBef>
                <a:spcPts val="55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Synchronization: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08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How 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implement those useful</a:t>
            </a:r>
            <a:r>
              <a:rPr lang="en-IN" sz="1800" b="0" strike="noStrike" spc="38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primitives</a:t>
            </a:r>
            <a:endParaRPr lang="en-IN" sz="1800" b="0" strike="noStrike" spc="-1">
              <a:latin typeface="Arial"/>
            </a:endParaRPr>
          </a:p>
          <a:p>
            <a:pPr marL="375120" indent="-36144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Interprocess</a:t>
            </a:r>
            <a:r>
              <a:rPr lang="en-IN" sz="2000" b="1" strike="noStrike" spc="-4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</a:t>
            </a:r>
            <a:endParaRPr lang="en-IN" sz="2000" b="0" strike="noStrike" spc="-1">
              <a:latin typeface="Arial"/>
            </a:endParaRPr>
          </a:p>
          <a:p>
            <a:pPr marL="640800" lvl="1" indent="-264240">
              <a:lnSpc>
                <a:spcPct val="100000"/>
              </a:lnSpc>
              <a:spcBef>
                <a:spcPts val="49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How processes</a:t>
            </a:r>
            <a:r>
              <a:rPr lang="en-IN" sz="1800" b="0" strike="noStrike" spc="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1800" b="0" strike="noStrike" spc="-7">
                <a:solidFill>
                  <a:srgbClr val="000000"/>
                </a:solidFill>
                <a:latin typeface="Arial"/>
                <a:ea typeface="DejaVu Sans"/>
              </a:rPr>
              <a:t>communicate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7" name="Picture 166"/>
          <p:cNvPicPr/>
          <p:nvPr/>
        </p:nvPicPr>
        <p:blipFill>
          <a:blip r:embed="rId3" cstate="print"/>
          <a:stretch/>
        </p:blipFill>
        <p:spPr>
          <a:xfrm>
            <a:off x="878400" y="1168200"/>
            <a:ext cx="6968880" cy="4939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9" name="Picture 168"/>
          <p:cNvPicPr/>
          <p:nvPr/>
        </p:nvPicPr>
        <p:blipFill>
          <a:blip r:embed="rId3" cstate="print"/>
          <a:stretch/>
        </p:blipFill>
        <p:spPr>
          <a:xfrm>
            <a:off x="1222200" y="1168200"/>
            <a:ext cx="6985080" cy="495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1" name="Picture 170"/>
          <p:cNvPicPr/>
          <p:nvPr/>
        </p:nvPicPr>
        <p:blipFill>
          <a:blip r:embed="rId3" cstate="print"/>
          <a:stretch/>
        </p:blipFill>
        <p:spPr>
          <a:xfrm>
            <a:off x="1251720" y="1152000"/>
            <a:ext cx="6883560" cy="487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3" name="Picture 172"/>
          <p:cNvPicPr/>
          <p:nvPr/>
        </p:nvPicPr>
        <p:blipFill>
          <a:blip r:embed="rId3" cstate="print"/>
          <a:stretch/>
        </p:blipFill>
        <p:spPr>
          <a:xfrm>
            <a:off x="720000" y="1224000"/>
            <a:ext cx="7693560" cy="480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5" name="Picture 174"/>
          <p:cNvPicPr/>
          <p:nvPr/>
        </p:nvPicPr>
        <p:blipFill>
          <a:blip r:embed="rId3" cstate="print"/>
          <a:stretch/>
        </p:blipFill>
        <p:spPr>
          <a:xfrm>
            <a:off x="953640" y="1650240"/>
            <a:ext cx="7235640" cy="355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1440" y="618480"/>
            <a:ext cx="3756960" cy="115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What are </a:t>
            </a:r>
            <a:r>
              <a:rPr lang="en-IN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lang="en-IN" sz="2800" b="1" strike="noStrike" spc="-4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options?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900280" y="6515640"/>
            <a:ext cx="220680" cy="40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0"/>
          <a:lstStyle/>
          <a:p>
            <a:pPr marL="25560">
              <a:lnSpc>
                <a:spcPts val="1426"/>
              </a:lnSpc>
            </a:pPr>
            <a:fld id="{A7BBF39C-88A5-4AF9-AE87-D8D33E26B2A7}" type="slidenum">
              <a:rPr lang="en-IN" sz="1200" b="0" strike="noStrike" spc="-7">
                <a:solidFill>
                  <a:srgbClr val="52524A"/>
                </a:solidFill>
                <a:latin typeface="Arial"/>
                <a:ea typeface="DejaVu Sans"/>
              </a:rPr>
              <a:pPr marL="25560">
                <a:lnSpc>
                  <a:spcPts val="1426"/>
                </a:lnSpc>
              </a:pPr>
              <a:t>8</a:t>
            </a:fld>
            <a:endParaRPr lang="en-IN" sz="12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51440" y="1266120"/>
            <a:ext cx="7302600" cy="187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6320" rIns="0" bIns="0"/>
          <a:lstStyle/>
          <a:p>
            <a:pPr marL="622440" indent="-608400">
              <a:lnSpc>
                <a:spcPct val="100000"/>
              </a:lnSpc>
              <a:spcBef>
                <a:spcPts val="601"/>
              </a:spcBef>
              <a:buClr>
                <a:srgbClr val="475A2C"/>
              </a:buClr>
              <a:buFont typeface="StarSymbol"/>
              <a:buAutoNum type="arabicPeriod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Implement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threads within a process (one kernel</a:t>
            </a:r>
            <a:r>
              <a:rPr lang="en-IN" sz="2000" b="1" strike="noStrike" spc="-15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thread)</a:t>
            </a:r>
            <a:endParaRPr lang="en-IN" sz="2000" b="0" strike="noStrike" spc="-1">
              <a:latin typeface="Arial"/>
            </a:endParaRPr>
          </a:p>
          <a:p>
            <a:pPr marL="622440" indent="-608400">
              <a:lnSpc>
                <a:spcPct val="100000"/>
              </a:lnSpc>
              <a:spcBef>
                <a:spcPts val="505"/>
              </a:spcBef>
              <a:buClr>
                <a:srgbClr val="475A2C"/>
              </a:buClr>
              <a:buFont typeface="StarSymbol"/>
              <a:buAutoNum type="arabicPeriod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Multiple kernel threads in a</a:t>
            </a:r>
            <a:r>
              <a:rPr lang="en-IN" sz="2000" b="1" strike="noStrike" spc="-12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process</a:t>
            </a:r>
            <a:endParaRPr lang="en-IN" sz="2000" b="0" strike="noStrike" spc="-1">
              <a:latin typeface="Arial"/>
            </a:endParaRPr>
          </a:p>
          <a:p>
            <a:pPr marL="622440" indent="-608400">
              <a:lnSpc>
                <a:spcPct val="100000"/>
              </a:lnSpc>
              <a:spcBef>
                <a:spcPts val="496"/>
              </a:spcBef>
              <a:buClr>
                <a:srgbClr val="475A2C"/>
              </a:buClr>
              <a:buFont typeface="StarSymbol"/>
              <a:buAutoNum type="arabicPeriod"/>
            </a:pP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Some combination of the</a:t>
            </a:r>
            <a:r>
              <a:rPr lang="en-IN" sz="2000" b="1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above</a:t>
            </a:r>
            <a:endParaRPr lang="en-IN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lang="en-IN" sz="2000" b="0" strike="noStrike" spc="-1">
              <a:latin typeface="Arial"/>
            </a:endParaRPr>
          </a:p>
          <a:p>
            <a:pPr marL="622440" indent="-608400">
              <a:lnSpc>
                <a:spcPct val="100000"/>
              </a:lnSpc>
              <a:buClr>
                <a:srgbClr val="475A2C"/>
              </a:buClr>
              <a:buFont typeface="Wingdings" charset="2"/>
              <a:buChar char=""/>
            </a:pP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and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other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more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unusual cases </a:t>
            </a:r>
            <a:r>
              <a:rPr lang="en-IN" sz="2000" b="1" strike="noStrike" spc="4">
                <a:solidFill>
                  <a:srgbClr val="000000"/>
                </a:solidFill>
                <a:latin typeface="Arial"/>
                <a:ea typeface="DejaVu Sans"/>
              </a:rPr>
              <a:t>we </a:t>
            </a:r>
            <a:r>
              <a:rPr lang="en-IN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won’t talk</a:t>
            </a:r>
            <a:r>
              <a:rPr lang="en-IN" sz="2000" b="1" strike="noStrike" spc="-23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1" strike="noStrike" spc="-7">
                <a:solidFill>
                  <a:srgbClr val="000000"/>
                </a:solidFill>
                <a:latin typeface="Arial"/>
                <a:ea typeface="DejaVu Sans"/>
              </a:rPr>
              <a:t>about…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1440" y="618480"/>
            <a:ext cx="824004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" name="Picture 179"/>
          <p:cNvPicPr/>
          <p:nvPr/>
        </p:nvPicPr>
        <p:blipFill>
          <a:blip r:embed="rId3" cstate="print"/>
          <a:stretch/>
        </p:blipFill>
        <p:spPr>
          <a:xfrm>
            <a:off x="953640" y="978840"/>
            <a:ext cx="7591320" cy="514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392</Words>
  <Application>Microsoft Office PowerPoint</Application>
  <PresentationFormat>On-screen Show (4:3)</PresentationFormat>
  <Paragraphs>124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Lenovo</dc:creator>
  <dc:description/>
  <cp:lastModifiedBy>Lenovo</cp:lastModifiedBy>
  <cp:revision>68</cp:revision>
  <dcterms:created xsi:type="dcterms:W3CDTF">2019-08-01T09:01:03Z</dcterms:created>
  <dcterms:modified xsi:type="dcterms:W3CDTF">2020-09-04T11:42:36Z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2017-02-20T00:00:00Z</vt:filetime>
  </property>
  <property fmtid="{D5CDD505-2E9C-101B-9397-08002B2CF9AE}" pid="4" name="Creator">
    <vt:lpwstr>Microsoft® PowerPoint® 2016</vt:lpwstr>
  </property>
  <property fmtid="{D5CDD505-2E9C-101B-9397-08002B2CF9AE}" pid="5" name="HiddenSlides">
    <vt:i4>13</vt:i4>
  </property>
  <property fmtid="{D5CDD505-2E9C-101B-9397-08002B2CF9AE}" pid="6" name="HyperlinksChanged">
    <vt:bool>false</vt:bool>
  </property>
  <property fmtid="{D5CDD505-2E9C-101B-9397-08002B2CF9AE}" pid="7" name="LastSaved">
    <vt:filetime>2019-08-01T00:00:00Z</vt:filetime>
  </property>
  <property fmtid="{D5CDD505-2E9C-101B-9397-08002B2CF9AE}" pid="8" name="LinksUpToDate">
    <vt:bool>false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On-screen Show (4:3)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39</vt:i4>
  </property>
</Properties>
</file>