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84069" autoAdjust="0"/>
  </p:normalViewPr>
  <p:slideViewPr>
    <p:cSldViewPr snapToGrid="0">
      <p:cViewPr varScale="1">
        <p:scale>
          <a:sx n="64" d="100"/>
          <a:sy n="64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572DD-64AA-4902-B76A-25641CAF39D6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7E9A9-D2D5-4F0A-B0B6-45BA4C9A7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096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systematic,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44342-A6F0-4AE2-A3DC-D6551281D3E8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4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7E9A9-D2D5-4F0A-B0B6-45BA4C9A77F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257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7E9A9-D2D5-4F0A-B0B6-45BA4C9A77F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697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7E9A9-D2D5-4F0A-B0B6-45BA4C9A77F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537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7E9A9-D2D5-4F0A-B0B6-45BA4C9A77F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862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654D0-9730-4DF6-8ABE-77D1D8B66C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22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7E9A9-D2D5-4F0A-B0B6-45BA4C9A77FF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679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7E9A9-D2D5-4F0A-B0B6-45BA4C9A77FF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88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8/8a/Technological_Change.jp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Government" TargetMode="External"/><Relationship Id="rId3" Type="http://schemas.openxmlformats.org/officeDocument/2006/relationships/hyperlink" Target="http://en.wikipedia.org/wiki/Procedure_(term)" TargetMode="External"/><Relationship Id="rId7" Type="http://schemas.openxmlformats.org/officeDocument/2006/relationships/hyperlink" Target="http://en.wikipedia.org/wiki/Market" TargetMode="External"/><Relationship Id="rId2" Type="http://schemas.openxmlformats.org/officeDocument/2006/relationships/hyperlink" Target="http://en.wikipedia.org/wiki/Product_(business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Idea" TargetMode="External"/><Relationship Id="rId5" Type="http://schemas.openxmlformats.org/officeDocument/2006/relationships/hyperlink" Target="http://en.wikipedia.org/wiki/Technologies" TargetMode="External"/><Relationship Id="rId4" Type="http://schemas.openxmlformats.org/officeDocument/2006/relationships/hyperlink" Target="http://en.wikipedia.org/wiki/Service_(economics)" TargetMode="External"/><Relationship Id="rId9" Type="http://schemas.openxmlformats.org/officeDocument/2006/relationships/hyperlink" Target="http://en.wikipedia.org/wiki/Society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519289"/>
            <a:ext cx="7766936" cy="1591733"/>
          </a:xfrm>
        </p:spPr>
        <p:txBody>
          <a:bodyPr/>
          <a:lstStyle/>
          <a:p>
            <a:r>
              <a:rPr lang="en-IN" dirty="0" smtClean="0"/>
              <a:t>Research Methodology</a:t>
            </a:r>
            <a:br>
              <a:rPr lang="en-IN" dirty="0" smtClean="0"/>
            </a:br>
            <a:r>
              <a:rPr lang="en-IN" sz="4400" dirty="0" smtClean="0"/>
              <a:t>Introduction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111022"/>
            <a:ext cx="7766936" cy="3826933"/>
          </a:xfrm>
        </p:spPr>
        <p:txBody>
          <a:bodyPr>
            <a:normAutofit/>
          </a:bodyPr>
          <a:lstStyle/>
          <a:p>
            <a:endParaRPr lang="en-I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Prof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Krishna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Misra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Department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of Applied Sciences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Indian Institute of Information Technology, Allahabad</a:t>
            </a:r>
          </a:p>
          <a:p>
            <a:endParaRPr lang="en-I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Sept.28 </a:t>
            </a:r>
            <a:r>
              <a:rPr lang="en-IN" dirty="0" smtClean="0"/>
              <a:t>, 2021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969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1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      Major issues facing India today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358900" y="1371601"/>
            <a:ext cx="8851900" cy="4754563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en-US" altLang="en-US" dirty="0" smtClean="0"/>
          </a:p>
          <a:p>
            <a:pPr eaLnBrk="1" hangingPunct="1">
              <a:buFont typeface="Arial" pitchFamily="34" charset="0"/>
              <a:buNone/>
            </a:pPr>
            <a:r>
              <a:rPr lang="en-US" altLang="en-US" dirty="0" smtClean="0"/>
              <a:t>1</a:t>
            </a:r>
            <a:r>
              <a:rPr lang="en-US" altLang="en-US" sz="2400" dirty="0" smtClean="0"/>
              <a:t>.  Sustainable Agriculture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en-US" sz="2400" dirty="0" smtClean="0"/>
              <a:t>2. Drinking water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en-US" sz="2400" dirty="0" smtClean="0"/>
              <a:t>3. Food (hunger/malnutrition)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en-US" sz="2400" dirty="0" smtClean="0"/>
              <a:t>4. Health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en-US" sz="2400" dirty="0" smtClean="0"/>
              <a:t>(</a:t>
            </a:r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) Clean environment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en-US" sz="2400" dirty="0" smtClean="0"/>
              <a:t>(ii) cheap medicines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en-US" sz="2400" dirty="0" smtClean="0"/>
              <a:t>5. Facilities for science education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en-US" sz="2400" dirty="0" smtClean="0"/>
              <a:t>6. Participation of women in all programs</a:t>
            </a:r>
          </a:p>
        </p:txBody>
      </p:sp>
    </p:spTree>
    <p:extLst>
      <p:ext uri="{BB962C8B-B14F-4D97-AF65-F5344CB8AC3E}">
        <p14:creationId xmlns:p14="http://schemas.microsoft.com/office/powerpoint/2010/main" val="215594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2582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           Who should do research?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35424"/>
            <a:ext cx="8596668" cy="5005939"/>
          </a:xfrm>
        </p:spPr>
        <p:txBody>
          <a:bodyPr rtlCol="0">
            <a:normAutofit fontScale="92500"/>
          </a:bodyPr>
          <a:lstStyle/>
          <a:p>
            <a:pPr>
              <a:defRPr/>
            </a:pPr>
            <a:r>
              <a:rPr lang="en-US" dirty="0" smtClean="0"/>
              <a:t> Curiosity to investigate in depth</a:t>
            </a:r>
          </a:p>
          <a:p>
            <a:pPr>
              <a:defRPr/>
            </a:pPr>
            <a:r>
              <a:rPr lang="en-US" dirty="0" smtClean="0"/>
              <a:t>Good organizer</a:t>
            </a:r>
          </a:p>
          <a:p>
            <a:pPr>
              <a:defRPr/>
            </a:pPr>
            <a:r>
              <a:rPr lang="en-US" dirty="0" smtClean="0"/>
              <a:t>Patience </a:t>
            </a:r>
          </a:p>
          <a:p>
            <a:pPr>
              <a:defRPr/>
            </a:pPr>
            <a:r>
              <a:rPr lang="en-US" dirty="0" smtClean="0"/>
              <a:t>Aptitude for good expression in speech and writing</a:t>
            </a:r>
          </a:p>
          <a:p>
            <a:pPr>
              <a:defRPr/>
            </a:pPr>
            <a:r>
              <a:rPr lang="en-US" dirty="0" smtClean="0"/>
              <a:t>Ability to work in a team</a:t>
            </a:r>
          </a:p>
          <a:p>
            <a:pPr>
              <a:defRPr/>
            </a:pPr>
            <a:r>
              <a:rPr lang="en-US" dirty="0" smtClean="0"/>
              <a:t> Hard work and total commitment</a:t>
            </a:r>
          </a:p>
          <a:p>
            <a:pPr>
              <a:defRPr/>
            </a:pPr>
            <a:r>
              <a:rPr lang="en-IN" dirty="0"/>
              <a:t>By carrying out research in any subject you leave a legacy for the whole world to follow, therefore leaving no place for dishonesty. Plagiarism is </a:t>
            </a:r>
            <a:r>
              <a:rPr lang="en-IN" dirty="0" smtClean="0"/>
              <a:t>academic crime</a:t>
            </a:r>
          </a:p>
          <a:p>
            <a:pPr>
              <a:defRPr/>
            </a:pPr>
            <a:r>
              <a:rPr lang="en-IN" dirty="0" smtClean="0"/>
              <a:t> Creative </a:t>
            </a:r>
            <a:r>
              <a:rPr lang="en-IN" dirty="0"/>
              <a:t>and open to making discoveries, grow as an independent and critical thinker, should be able to sharpen problem-solving and analytical skills, meet new people with similar interests, should apply concepts learned in coursework to </a:t>
            </a:r>
            <a:r>
              <a:rPr lang="en-IN" dirty="0" smtClean="0"/>
              <a:t>real-life</a:t>
            </a:r>
          </a:p>
          <a:p>
            <a:pPr>
              <a:defRPr/>
            </a:pPr>
            <a:r>
              <a:rPr lang="en-IN" dirty="0"/>
              <a:t>National Education Policy 2020 emphasizes the impact of innovative research and critical thinking in higher education system to transform India into a knowledge superpower. </a:t>
            </a:r>
          </a:p>
          <a:p>
            <a:pPr>
              <a:defRPr/>
            </a:pPr>
            <a:endParaRPr lang="en-IN" dirty="0" smtClean="0"/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491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47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/>
              <a:t>National Policy on Education (NPE</a:t>
            </a:r>
            <a:r>
              <a:rPr lang="en-US" dirty="0" smtClean="0"/>
              <a:t>) 2020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94" y="1411941"/>
            <a:ext cx="9269506" cy="471422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NPE is formulated </a:t>
            </a:r>
            <a:r>
              <a:rPr lang="en-US" sz="2400" dirty="0"/>
              <a:t>by the Government of India to promote education amongst </a:t>
            </a:r>
            <a:r>
              <a:rPr lang="en-US" sz="2400" dirty="0" smtClean="0"/>
              <a:t>Indian </a:t>
            </a:r>
            <a:r>
              <a:rPr lang="en-US" sz="2400" dirty="0"/>
              <a:t>people.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policy covers </a:t>
            </a:r>
            <a:r>
              <a:rPr lang="en-US" sz="2400" dirty="0" smtClean="0"/>
              <a:t>primary to college  education in </a:t>
            </a:r>
            <a:r>
              <a:rPr lang="en-US" sz="2400" dirty="0"/>
              <a:t>both rural and urban India.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first NPE was promulgated in 1968 by the government of Prime Minister Indira </a:t>
            </a:r>
            <a:r>
              <a:rPr lang="en-US" sz="2400" dirty="0" smtClean="0"/>
              <a:t>Gandhi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second </a:t>
            </a:r>
            <a:r>
              <a:rPr lang="en-US" sz="2400" dirty="0" smtClean="0"/>
              <a:t>NPE was by </a:t>
            </a:r>
            <a:r>
              <a:rPr lang="en-US" sz="2400" dirty="0"/>
              <a:t>Prime Minister Rajiv Gandhi in 1986. </a:t>
            </a:r>
            <a:endParaRPr lang="en-US" sz="2400" dirty="0" smtClean="0"/>
          </a:p>
          <a:p>
            <a:r>
              <a:rPr lang="en-US" sz="2400" dirty="0" smtClean="0"/>
              <a:t>The  present NPE (2017)  promulgated by Modi government  has been drafted under chairmanship of  </a:t>
            </a:r>
            <a:r>
              <a:rPr lang="en-US" sz="2400" dirty="0"/>
              <a:t>K. </a:t>
            </a:r>
            <a:r>
              <a:rPr lang="en-US" sz="2400" dirty="0" err="1" smtClean="0"/>
              <a:t>Kasturirangan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All </a:t>
            </a:r>
            <a:r>
              <a:rPr lang="en-US" sz="2400" dirty="0"/>
              <a:t>education boards in India </a:t>
            </a:r>
            <a:r>
              <a:rPr lang="en-US" sz="2400" dirty="0" smtClean="0"/>
              <a:t> </a:t>
            </a:r>
            <a:r>
              <a:rPr lang="en-US" sz="2400" dirty="0"/>
              <a:t>are based on this </a:t>
            </a:r>
            <a:r>
              <a:rPr lang="en-US" sz="2400" dirty="0" smtClean="0"/>
              <a:t>policy.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462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4765"/>
          </a:xfrm>
        </p:spPr>
        <p:txBody>
          <a:bodyPr/>
          <a:lstStyle/>
          <a:p>
            <a:r>
              <a:rPr lang="en-IN" dirty="0" smtClean="0"/>
              <a:t>         National </a:t>
            </a:r>
            <a:r>
              <a:rPr lang="en-IN" dirty="0"/>
              <a:t>Education Policy 2020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4024" y="1304365"/>
            <a:ext cx="8946776" cy="4821799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The </a:t>
            </a:r>
            <a:r>
              <a:rPr lang="en-IN" dirty="0"/>
              <a:t>union Cabinet, chaired by Prime Minister Narendra Modi, approved the National Education Policy 2020 on July 29, 2020.</a:t>
            </a:r>
          </a:p>
          <a:p>
            <a:endParaRPr lang="en-IN" dirty="0"/>
          </a:p>
          <a:p>
            <a:r>
              <a:rPr lang="en-IN" dirty="0"/>
              <a:t>The policy is based on the Draft National Education Policy 2019, which the Committee for Draft National Education Policy – chaired by </a:t>
            </a:r>
            <a:r>
              <a:rPr lang="en-IN" dirty="0" err="1"/>
              <a:t>Dr.</a:t>
            </a:r>
            <a:r>
              <a:rPr lang="en-IN" dirty="0"/>
              <a:t> K. </a:t>
            </a:r>
            <a:r>
              <a:rPr lang="en-IN" dirty="0" err="1"/>
              <a:t>Kasturirangan</a:t>
            </a:r>
            <a:r>
              <a:rPr lang="en-IN" dirty="0"/>
              <a:t>, former chairman of the Indian Space Research Organisation – submitted to the Ministry of Human Resource Development on December 15, 2018.</a:t>
            </a:r>
          </a:p>
          <a:p>
            <a:endParaRPr lang="en-IN" dirty="0"/>
          </a:p>
          <a:p>
            <a:r>
              <a:rPr lang="en-IN" dirty="0"/>
              <a:t>The four-part National Education Policy covers </a:t>
            </a:r>
            <a:endParaRPr lang="en-IN" dirty="0" smtClean="0"/>
          </a:p>
          <a:p>
            <a:r>
              <a:rPr lang="en-IN" dirty="0"/>
              <a:t>(Part </a:t>
            </a:r>
            <a:r>
              <a:rPr lang="en-IN" dirty="0" smtClean="0"/>
              <a:t>I) school </a:t>
            </a:r>
            <a:r>
              <a:rPr lang="en-IN" dirty="0"/>
              <a:t>education </a:t>
            </a:r>
            <a:r>
              <a:rPr lang="en-IN" dirty="0" smtClean="0"/>
              <a:t> </a:t>
            </a:r>
          </a:p>
          <a:p>
            <a:r>
              <a:rPr lang="en-IN" dirty="0" smtClean="0"/>
              <a:t> (Part II) Higher </a:t>
            </a:r>
            <a:r>
              <a:rPr lang="en-IN" dirty="0"/>
              <a:t>education </a:t>
            </a:r>
            <a:r>
              <a:rPr lang="en-IN" dirty="0" smtClean="0"/>
              <a:t> </a:t>
            </a:r>
          </a:p>
          <a:p>
            <a:r>
              <a:rPr lang="en-IN" dirty="0" smtClean="0"/>
              <a:t>(Part III)‘Other </a:t>
            </a:r>
            <a:r>
              <a:rPr lang="en-IN" dirty="0"/>
              <a:t>Key Areas of Focus’ </a:t>
            </a:r>
            <a:r>
              <a:rPr lang="en-IN" dirty="0" smtClean="0"/>
              <a:t> </a:t>
            </a:r>
            <a:r>
              <a:rPr lang="en-IN" dirty="0"/>
              <a:t>such as adult education, promoting Indian languages and online education; and </a:t>
            </a:r>
            <a:endParaRPr lang="en-IN" dirty="0" smtClean="0"/>
          </a:p>
          <a:p>
            <a:r>
              <a:rPr lang="en-IN" dirty="0" smtClean="0"/>
              <a:t>(Part IV) ‘Making </a:t>
            </a:r>
            <a:r>
              <a:rPr lang="en-IN" dirty="0"/>
              <a:t>it Happen’ </a:t>
            </a:r>
            <a:r>
              <a:rPr lang="en-IN" dirty="0" smtClean="0"/>
              <a:t>), discusses </a:t>
            </a:r>
            <a:r>
              <a:rPr lang="en-IN" dirty="0"/>
              <a:t>the policy’s implementation.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259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/>
              <a:t>Changing phases of National policies in S &amp;T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981200" y="990600"/>
            <a:ext cx="8229600" cy="5867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en-US" sz="2400" dirty="0"/>
              <a:t>India’s Scientific Policy Resolution(SPR) of 1958 resolved to “foster, promote and sustain the cultivation of science in all respects” Technology was the expected outcome.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altLang="en-US" dirty="0" smtClean="0"/>
              <a:t> </a:t>
            </a:r>
            <a:r>
              <a:rPr lang="en-US" altLang="en-US" sz="2400" dirty="0"/>
              <a:t>The Technology Policy Statement (TPS) of 1983 emphasized the need to attain technological competence &amp; self reliance.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altLang="en-US" sz="2400" dirty="0"/>
              <a:t>The Science and Technology Policy of 2003(STP) brought S &amp; T together, emphasizing  investment in science.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altLang="en-US" sz="2400" dirty="0"/>
              <a:t>“Science, Technology and Innovation  (STI) for the people “ is the new paradigm of the Indian STI enterprise (declared  in January, 2013 in Science Congress at Kolkata).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altLang="en-US" sz="2400" dirty="0"/>
              <a:t>India </a:t>
            </a:r>
            <a:r>
              <a:rPr lang="en-US" altLang="en-US" sz="2400" dirty="0" smtClean="0"/>
              <a:t>had </a:t>
            </a:r>
            <a:r>
              <a:rPr lang="en-US" altLang="en-US" sz="2400" dirty="0"/>
              <a:t>declared 2010-2020 as the “decade of innovation”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altLang="en-US" sz="2400" dirty="0"/>
              <a:t>India’s new  National Education Policy  (NEP) was approved on 29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July, 2020.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altLang="en-US" sz="2400" dirty="0"/>
              <a:t>STI’s contribution to economic wealth of the country will determine India’s global competitiveness.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5724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   Science, Technology &amp; Innovation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3200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Science …. ………….   Applied science …… ………..  Technology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        Invention………………..Innovation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 </a:t>
            </a:r>
          </a:p>
        </p:txBody>
      </p:sp>
      <p:pic>
        <p:nvPicPr>
          <p:cNvPr id="4100" name="Picture 3" descr="File:Technological Change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200401"/>
            <a:ext cx="74676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1524000" y="5029200"/>
            <a:ext cx="91440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b="1" dirty="0">
                <a:latin typeface="+mj-lt"/>
                <a:ea typeface="Times New Roman" pitchFamily="18" charset="0"/>
                <a:cs typeface="Times New Roman" pitchFamily="18" charset="0"/>
              </a:rPr>
              <a:t>          Original model of three phases of Technological Change</a:t>
            </a:r>
            <a:endParaRPr lang="en-US" sz="2400" b="1" dirty="0">
              <a:latin typeface="+mj-lt"/>
            </a:endParaRPr>
          </a:p>
          <a:p>
            <a:pPr eaLnBrk="0" hangingPunct="0">
              <a:defRPr/>
            </a:pPr>
            <a:endParaRPr lang="en-US" dirty="0">
              <a:latin typeface="Calibri" pitchFamily="34" charset="0"/>
              <a:cs typeface="Arial" charset="0"/>
            </a:endParaRPr>
          </a:p>
        </p:txBody>
      </p:sp>
      <p:pic>
        <p:nvPicPr>
          <p:cNvPr id="6" name="Picture 3" descr="File:Technological Change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352801"/>
            <a:ext cx="74676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53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1659"/>
          </a:xfrm>
        </p:spPr>
        <p:txBody>
          <a:bodyPr/>
          <a:lstStyle/>
          <a:p>
            <a:r>
              <a:rPr lang="en-IN" dirty="0" smtClean="0"/>
              <a:t>Three phases of technological change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85047" y="1613647"/>
            <a:ext cx="7516906" cy="458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41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1981200" y="381000"/>
            <a:ext cx="5428129" cy="91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990600"/>
            <a:ext cx="8305800" cy="5257800"/>
          </a:xfrm>
        </p:spPr>
        <p:txBody>
          <a:bodyPr rtlCol="0">
            <a:normAutofit fontScale="92500" lnSpcReduction="10000"/>
          </a:bodyPr>
          <a:lstStyle/>
          <a:p>
            <a:pPr algn="just">
              <a:buFont typeface="Wingdings" pitchFamily="2" charset="2"/>
              <a:buChar char="q"/>
              <a:defRPr/>
            </a:pPr>
            <a:endParaRPr lang="en-US" dirty="0" smtClean="0"/>
          </a:p>
          <a:p>
            <a:pPr algn="just">
              <a:buFont typeface="Wingdings" pitchFamily="2" charset="2"/>
              <a:buChar char="q"/>
              <a:defRPr/>
            </a:pPr>
            <a:r>
              <a:rPr lang="en-US" sz="3600" b="1" dirty="0">
                <a:solidFill>
                  <a:schemeClr val="tx1"/>
                </a:solidFill>
              </a:rPr>
              <a:t>Technology is a combination of knowledge, techniques and concepts</a:t>
            </a:r>
          </a:p>
          <a:p>
            <a:pPr algn="just">
              <a:buFont typeface="Wingdings" pitchFamily="2" charset="2"/>
              <a:buChar char="q"/>
              <a:defRPr/>
            </a:pPr>
            <a:r>
              <a:rPr lang="en-US" sz="3600" b="1" dirty="0">
                <a:solidFill>
                  <a:schemeClr val="tx1"/>
                </a:solidFill>
              </a:rPr>
              <a:t> It is tools and machines, farms and factories.</a:t>
            </a:r>
          </a:p>
          <a:p>
            <a:pPr algn="just">
              <a:buFont typeface="Wingdings" pitchFamily="2" charset="2"/>
              <a:buChar char="q"/>
              <a:defRPr/>
            </a:pPr>
            <a:r>
              <a:rPr lang="en-US" sz="3600" b="1" dirty="0">
                <a:solidFill>
                  <a:schemeClr val="tx1"/>
                </a:solidFill>
              </a:rPr>
              <a:t> It is organization, processes and people. </a:t>
            </a:r>
          </a:p>
          <a:p>
            <a:pPr algn="just">
              <a:buFont typeface="Wingdings" pitchFamily="2" charset="2"/>
              <a:buChar char="q"/>
              <a:defRPr/>
            </a:pPr>
            <a:r>
              <a:rPr lang="en-US" sz="3600" b="1" dirty="0">
                <a:solidFill>
                  <a:schemeClr val="tx1"/>
                </a:solidFill>
              </a:rPr>
              <a:t>In short, it is the science and the art of getting things done - through application of skills and knowledge.  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1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408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b="1" dirty="0" smtClean="0"/>
              <a:t>   Science, Technology and Innovation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275" y="1425387"/>
            <a:ext cx="8596668" cy="5432613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2800" b="1" dirty="0" smtClean="0"/>
              <a:t>Science, Technology and Innovation</a:t>
            </a:r>
            <a:br>
              <a:rPr lang="en-US" sz="2800" b="1" dirty="0" smtClean="0"/>
            </a:br>
            <a:r>
              <a:rPr lang="en-US" sz="2800" b="1" dirty="0" smtClean="0"/>
              <a:t>   </a:t>
            </a:r>
            <a:r>
              <a:rPr lang="en-US" sz="2800" b="1" i="1" dirty="0" smtClean="0"/>
              <a:t>Solve,  Transform   and  Impact</a:t>
            </a:r>
            <a:endParaRPr lang="en-US" sz="2800" dirty="0" smtClean="0"/>
          </a:p>
          <a:p>
            <a:pPr>
              <a:defRPr/>
            </a:pPr>
            <a:r>
              <a:rPr lang="en-US" sz="2800" b="1" dirty="0" smtClean="0"/>
              <a:t>Innovation</a:t>
            </a:r>
            <a:r>
              <a:rPr lang="en-US" sz="2800" dirty="0" smtClean="0"/>
              <a:t> is the development of new values through solutions that meet new requirements, inarticulate needs, or old customer and market needs in value adding new ways.</a:t>
            </a:r>
          </a:p>
          <a:p>
            <a:pPr>
              <a:defRPr/>
            </a:pPr>
            <a:r>
              <a:rPr lang="en-US" sz="2800" dirty="0" smtClean="0"/>
              <a:t>This is accomplished through more effective </a:t>
            </a:r>
            <a:r>
              <a:rPr lang="en-US" sz="2800" b="1" u="sng" dirty="0" smtClean="0">
                <a:hlinkClick r:id="rId2" tooltip="Product (business)"/>
              </a:rPr>
              <a:t>products</a:t>
            </a:r>
            <a:r>
              <a:rPr lang="en-US" sz="2800" b="1" dirty="0" smtClean="0"/>
              <a:t>, </a:t>
            </a:r>
            <a:r>
              <a:rPr lang="en-US" sz="2800" b="1" u="sng" dirty="0" smtClean="0">
                <a:hlinkClick r:id="rId3" tooltip="Procedure (term)"/>
              </a:rPr>
              <a:t>processes</a:t>
            </a:r>
            <a:r>
              <a:rPr lang="en-US" sz="2800" b="1" dirty="0" smtClean="0"/>
              <a:t>, </a:t>
            </a:r>
            <a:r>
              <a:rPr lang="en-US" sz="2800" b="1" u="sng" dirty="0" smtClean="0">
                <a:hlinkClick r:id="rId4" tooltip="Service (economics)"/>
              </a:rPr>
              <a:t>services</a:t>
            </a:r>
            <a:r>
              <a:rPr lang="en-US" sz="2800" b="1" dirty="0" smtClean="0"/>
              <a:t>, </a:t>
            </a:r>
            <a:r>
              <a:rPr lang="en-US" sz="2800" b="1" u="sng" dirty="0" smtClean="0">
                <a:hlinkClick r:id="rId5" tooltip="Technologies"/>
              </a:rPr>
              <a:t>technologies</a:t>
            </a:r>
            <a:r>
              <a:rPr lang="en-US" sz="2800" dirty="0" smtClean="0"/>
              <a:t>, or </a:t>
            </a:r>
            <a:r>
              <a:rPr lang="en-US" sz="2800" b="1" u="sng" dirty="0" smtClean="0">
                <a:hlinkClick r:id="rId6" tooltip="Idea"/>
              </a:rPr>
              <a:t>ideas</a:t>
            </a:r>
            <a:r>
              <a:rPr lang="en-US" sz="2800" dirty="0" smtClean="0"/>
              <a:t> that are readily available to </a:t>
            </a:r>
            <a:r>
              <a:rPr lang="en-US" sz="2800" b="1" u="sng" dirty="0" smtClean="0">
                <a:hlinkClick r:id="rId7" tooltip="Market"/>
              </a:rPr>
              <a:t>markets</a:t>
            </a:r>
            <a:r>
              <a:rPr lang="en-US" sz="2800" dirty="0" smtClean="0"/>
              <a:t>, </a:t>
            </a:r>
            <a:r>
              <a:rPr lang="en-US" sz="2800" b="1" u="sng" dirty="0" smtClean="0">
                <a:hlinkClick r:id="rId8" tooltip="Government"/>
              </a:rPr>
              <a:t>governments</a:t>
            </a:r>
            <a:r>
              <a:rPr lang="en-US" sz="2800" dirty="0" smtClean="0"/>
              <a:t>, and </a:t>
            </a:r>
            <a:r>
              <a:rPr lang="en-US" sz="2800" b="1" u="sng" dirty="0" smtClean="0">
                <a:hlinkClick r:id="rId9" tooltip="Society"/>
              </a:rPr>
              <a:t>society</a:t>
            </a:r>
            <a:r>
              <a:rPr lang="en-US" sz="2800" dirty="0" smtClean="0"/>
              <a:t>.</a:t>
            </a:r>
          </a:p>
          <a:p>
            <a:pPr>
              <a:defRPr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2229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93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                           INNOVATION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524000" y="1219200"/>
            <a:ext cx="8686800" cy="5334000"/>
          </a:xfrm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5124" name="Picture 2" descr="http://troemar.com/wp-content/uploads/2012/01/innovati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1295400"/>
            <a:ext cx="80740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http://troemar.com/wp-content/uploads/2012/01/innovati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223211"/>
            <a:ext cx="80740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http://troemar.com/wp-content/uploads/2012/01/innovati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1219200"/>
            <a:ext cx="80740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troemar.com/wp-content/uploads/2012/01/innovati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1371600"/>
            <a:ext cx="80740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http://troemar.com/wp-content/uploads/2012/01/innovati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367589"/>
            <a:ext cx="80740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http://troemar.com/wp-content/uploads/2012/01/innovati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1215189"/>
            <a:ext cx="80740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03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Suggested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1.Introducing Research Methodology: A Beginner′s Guide to Doing a Research Project Second Edition  by  Uwe Flick   (Author) ISBN-10:  1446294242</a:t>
            </a:r>
          </a:p>
          <a:p>
            <a:pPr marL="0" indent="0">
              <a:buNone/>
            </a:pPr>
            <a:r>
              <a:rPr lang="en-US" dirty="0" smtClean="0"/>
              <a:t>2.The Research Methods Knowledge Base, 3rd Edition, by William M. K. </a:t>
            </a:r>
            <a:r>
              <a:rPr lang="en-US" dirty="0" err="1" smtClean="0"/>
              <a:t>Trochim</a:t>
            </a:r>
            <a:r>
              <a:rPr lang="en-US" dirty="0" smtClean="0"/>
              <a:t>  and  James P. Donnelly ; ISBN-13:  978-1592602919 ; ISBN-10:  1592602916</a:t>
            </a:r>
          </a:p>
          <a:p>
            <a:pPr marL="0" indent="0">
              <a:buNone/>
            </a:pPr>
            <a:r>
              <a:rPr lang="en-US" dirty="0" smtClean="0"/>
              <a:t>3.Research Design: Qualitative, Quantitative, and Mixed Methods Approaches, 4th Edition, by John W. Creswell ; ISBN-13:  978-1452226101 ; ISBN-10:  1452226105</a:t>
            </a:r>
          </a:p>
          <a:p>
            <a:pPr marL="0" indent="0">
              <a:buNone/>
            </a:pPr>
            <a:r>
              <a:rPr lang="en-US" dirty="0" smtClean="0"/>
              <a:t>4.Qualitative Research: A Guide to Design and Implementation 4th Edition, by Sharan B. Merriam and  Elizabeth J. </a:t>
            </a:r>
            <a:r>
              <a:rPr lang="en-US" dirty="0" err="1" smtClean="0"/>
              <a:t>Tisdell</a:t>
            </a:r>
            <a:r>
              <a:rPr lang="en-US" dirty="0" smtClean="0"/>
              <a:t> ; ISBN-13:  978-1119003618 ; ISBN-10:  111900361X</a:t>
            </a:r>
          </a:p>
          <a:p>
            <a:pPr marL="0" indent="0">
              <a:buNone/>
            </a:pPr>
            <a:r>
              <a:rPr lang="en-US" dirty="0" smtClean="0"/>
              <a:t>5.Doing Your Research Project (Open Up Study Skills) 5th Edition, by Judith Bell ;Paper back (2010)</a:t>
            </a:r>
          </a:p>
          <a:p>
            <a:pPr marL="0" indent="0">
              <a:buNone/>
            </a:pPr>
            <a:r>
              <a:rPr lang="en-US" dirty="0" smtClean="0"/>
              <a:t>6.How to Keep Your Research Project on Track Edited by Keith Townsend, Mark N.K. Saunders</a:t>
            </a:r>
          </a:p>
          <a:p>
            <a:pPr marL="0" indent="0">
              <a:buNone/>
            </a:pPr>
            <a:r>
              <a:rPr lang="en-US" dirty="0" smtClean="0"/>
              <a:t>7.Lectures on Research Methodology by </a:t>
            </a:r>
            <a:r>
              <a:rPr lang="en-US" dirty="0" err="1" smtClean="0"/>
              <a:t>Samiran</a:t>
            </a:r>
            <a:r>
              <a:rPr lang="en-US" dirty="0" smtClean="0"/>
              <a:t> Mandal, NITTTR, Kolkata (on line)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676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650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          Responsibility </a:t>
            </a:r>
            <a:r>
              <a:rPr lang="en-IN" dirty="0"/>
              <a:t>of Research staff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0919"/>
            <a:ext cx="8596668" cy="4750444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Research </a:t>
            </a:r>
            <a:r>
              <a:rPr lang="en-IN" dirty="0"/>
              <a:t>is mainly carried out under specific projects, sponsored by different institutions or organizations. </a:t>
            </a:r>
          </a:p>
          <a:p>
            <a:r>
              <a:rPr lang="en-IN" dirty="0"/>
              <a:t>The principle investigator (PI) of the project has primary responsibility for management of research and achieving the success of the project. </a:t>
            </a:r>
          </a:p>
          <a:p>
            <a:r>
              <a:rPr lang="en-IN" dirty="0"/>
              <a:t>The </a:t>
            </a:r>
            <a:r>
              <a:rPr lang="en-IN" dirty="0" smtClean="0"/>
              <a:t>PI has responsibilities </a:t>
            </a:r>
            <a:r>
              <a:rPr lang="en-IN" dirty="0"/>
              <a:t>in the selection, training, and evaluation of project staff. </a:t>
            </a:r>
          </a:p>
          <a:p>
            <a:r>
              <a:rPr lang="en-IN" dirty="0"/>
              <a:t>The co-ordinator or the core study team assists with study design and protocol development, prepares study materials, conducts reports for the PI and the sponsor, </a:t>
            </a:r>
          </a:p>
          <a:p>
            <a:r>
              <a:rPr lang="en-IN" dirty="0"/>
              <a:t>Sponsor is the organisation, taking overall responsibility for the trial of the research results.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sponsor is responsible for implementing and maintaining quality assurance, quality control systems </a:t>
            </a:r>
          </a:p>
          <a:p>
            <a:r>
              <a:rPr lang="en-IN" dirty="0"/>
              <a:t>Ethics and the high quality of research are ensured by committees (i.e., Internal Board Review, Ethics Research Committee).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conducting Life science experiments Biosafety protocol has to be followed.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5397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0976"/>
          </a:xfrm>
        </p:spPr>
        <p:txBody>
          <a:bodyPr>
            <a:normAutofit fontScale="90000"/>
          </a:bodyPr>
          <a:lstStyle/>
          <a:p>
            <a:r>
              <a:rPr lang="en-IN" dirty="0"/>
              <a:t>Is research waste of time and money?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50577"/>
            <a:ext cx="8596668" cy="4790786"/>
          </a:xfrm>
        </p:spPr>
        <p:txBody>
          <a:bodyPr/>
          <a:lstStyle/>
          <a:p>
            <a:r>
              <a:rPr lang="en-IN" dirty="0" smtClean="0"/>
              <a:t>Even </a:t>
            </a:r>
            <a:r>
              <a:rPr lang="en-IN" dirty="0"/>
              <a:t>if the research project is accepted, right personnel are appointed, it would be a great mistake to believe that expected results will be achieved. </a:t>
            </a:r>
            <a:endParaRPr lang="en-IN" dirty="0" smtClean="0"/>
          </a:p>
          <a:p>
            <a:r>
              <a:rPr lang="en-IN" dirty="0" smtClean="0"/>
              <a:t>Full </a:t>
            </a:r>
            <a:r>
              <a:rPr lang="en-IN" dirty="0"/>
              <a:t>commitment and dedication are of utmost importance for successful research.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main objective of research is that the students must learn and take their analytical, conceptual and critical thinking skills to the highest academic level. </a:t>
            </a:r>
            <a:endParaRPr lang="en-IN" dirty="0" smtClean="0"/>
          </a:p>
          <a:p>
            <a:r>
              <a:rPr lang="en-IN" dirty="0" smtClean="0"/>
              <a:t>Also</a:t>
            </a:r>
            <a:r>
              <a:rPr lang="en-IN" dirty="0"/>
              <a:t>, postgraduate students thus prepare themselves for a future job in the global market. </a:t>
            </a:r>
            <a:endParaRPr lang="en-IN" dirty="0" smtClean="0"/>
          </a:p>
          <a:p>
            <a:r>
              <a:rPr lang="en-IN" dirty="0" smtClean="0"/>
              <a:t>They </a:t>
            </a:r>
            <a:r>
              <a:rPr lang="en-IN" dirty="0"/>
              <a:t>must advance their knowledge for the good of society, concentrate on meaningful research and select topics being appropriate to public benefit. </a:t>
            </a:r>
            <a:endParaRPr lang="en-IN" dirty="0" smtClean="0"/>
          </a:p>
          <a:p>
            <a:r>
              <a:rPr lang="en-IN" sz="2000" b="1" dirty="0" smtClean="0">
                <a:solidFill>
                  <a:srgbClr val="FF0000"/>
                </a:solidFill>
              </a:rPr>
              <a:t>Research </a:t>
            </a:r>
            <a:r>
              <a:rPr lang="en-IN" sz="2000" b="1" dirty="0">
                <a:solidFill>
                  <a:srgbClr val="FF0000"/>
                </a:solidFill>
              </a:rPr>
              <a:t>is never waste of time or money, if carried out in right perspective.</a:t>
            </a:r>
          </a:p>
          <a:p>
            <a:endParaRPr lang="en-I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806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/>
            </a:r>
            <a:br>
              <a:rPr lang="en-IN" b="1" dirty="0" smtClean="0">
                <a:solidFill>
                  <a:srgbClr val="FF0000"/>
                </a:solidFill>
              </a:rPr>
            </a:br>
            <a:r>
              <a:rPr lang="en-IN" b="1" dirty="0" smtClean="0">
                <a:solidFill>
                  <a:srgbClr val="FF0000"/>
                </a:solidFill>
              </a:rPr>
              <a:t>   </a:t>
            </a:r>
            <a:r>
              <a:rPr lang="en-IN" sz="4000" b="1" i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Take up Research in right Perspective</a:t>
            </a:r>
            <a:endParaRPr lang="en-IN" sz="4000" b="1" i="1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6600" dirty="0" smtClean="0">
                <a:latin typeface="Baskerville Old Face" panose="02020602080505020303" pitchFamily="18" charset="0"/>
              </a:rPr>
              <a:t>      </a:t>
            </a:r>
          </a:p>
          <a:p>
            <a:pPr marL="0" indent="0">
              <a:buNone/>
            </a:pPr>
            <a:r>
              <a:rPr lang="en-IN" sz="6600" dirty="0">
                <a:latin typeface="Baskerville Old Face" panose="02020602080505020303" pitchFamily="18" charset="0"/>
              </a:rPr>
              <a:t> </a:t>
            </a:r>
            <a:r>
              <a:rPr lang="en-IN" sz="6600" dirty="0" smtClean="0">
                <a:latin typeface="Baskerville Old Face" panose="02020602080505020303" pitchFamily="18" charset="0"/>
              </a:rPr>
              <a:t>         THANK YOU</a:t>
            </a:r>
            <a:endParaRPr lang="en-IN" sz="66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01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62000"/>
            <a:ext cx="8229600" cy="59436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What is meaning of research</a:t>
            </a:r>
            <a:r>
              <a:rPr lang="en-US" sz="2400" dirty="0" smtClean="0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Research has been defined as the systematic, controlled, empirical and critical investigation of hypothetical propositions about the presumed relations among natural phenomena.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systematic investigation into the study of materials and sources in order to reach definite conclusion and establish facts.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involves first hand information i.e. carrying out  a laboratory experiment ,conducting a survey or analyzing statistical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may be examination of studies that other researchers have carried out in a subject as prescribed in books, journals or scientific debates.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actually amalgamation of the two i.e. literature research and laboratory research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Research allows you to pursue your interests and learn new things.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learn to face challenges and your problem solving skills are sharpened </a:t>
            </a:r>
          </a:p>
        </p:txBody>
      </p:sp>
    </p:spTree>
    <p:extLst>
      <p:ext uri="{BB962C8B-B14F-4D97-AF65-F5344CB8AC3E}">
        <p14:creationId xmlns:p14="http://schemas.microsoft.com/office/powerpoint/2010/main" val="236651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 What is research methodology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Research methodology is the systematic, theoretical analysis of the methods applied to the field of  study 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It comprises the theoretical analysis of the body of methods and principles associated with a branch of knowledge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735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Discovery and invention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8845"/>
            <a:ext cx="8596668" cy="456251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Both mean recognition of something which is not known. </a:t>
            </a:r>
            <a:endParaRPr lang="en-IN" dirty="0" smtClean="0"/>
          </a:p>
          <a:p>
            <a:r>
              <a:rPr lang="en-IN" dirty="0" smtClean="0"/>
              <a:t>Discovery </a:t>
            </a:r>
            <a:r>
              <a:rPr lang="en-IN" dirty="0"/>
              <a:t>is finding or exploring something that already exists but nobody has found before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An invention is creating or designing an object or a service totally new with one's own ideas and skills. </a:t>
            </a:r>
            <a:r>
              <a:rPr lang="en-IN" dirty="0" smtClean="0"/>
              <a:t>It involves experimentation.</a:t>
            </a:r>
          </a:p>
          <a:p>
            <a:r>
              <a:rPr lang="en-IN" dirty="0" smtClean="0"/>
              <a:t>Leonardo </a:t>
            </a:r>
            <a:r>
              <a:rPr lang="en-IN" dirty="0"/>
              <a:t>da Vinci, discovered sound </a:t>
            </a:r>
            <a:r>
              <a:rPr lang="en-IN" dirty="0" smtClean="0"/>
              <a:t>waves.</a:t>
            </a:r>
          </a:p>
          <a:p>
            <a:r>
              <a:rPr lang="en-IN" dirty="0" smtClean="0"/>
              <a:t>Alexander </a:t>
            </a:r>
            <a:r>
              <a:rPr lang="en-IN" dirty="0"/>
              <a:t>Graham Bell invented telephone. </a:t>
            </a:r>
            <a:r>
              <a:rPr lang="en-IN" dirty="0" smtClean="0"/>
              <a:t> </a:t>
            </a:r>
          </a:p>
          <a:p>
            <a:r>
              <a:rPr lang="en-IN" dirty="0" smtClean="0"/>
              <a:t>Discovery </a:t>
            </a:r>
            <a:r>
              <a:rPr lang="en-IN" dirty="0"/>
              <a:t>cannot be patented. An invention can be patented by its creator.</a:t>
            </a:r>
          </a:p>
          <a:p>
            <a:r>
              <a:rPr lang="en-IN" dirty="0" smtClean="0"/>
              <a:t>Any </a:t>
            </a:r>
            <a:r>
              <a:rPr lang="en-IN" dirty="0"/>
              <a:t>new discovery or invention starts with “Concept” leading to a "Hypothesis", which is open to public for self-correction leading to revision or being discarded. </a:t>
            </a:r>
            <a:endParaRPr lang="en-IN" dirty="0" smtClean="0"/>
          </a:p>
          <a:p>
            <a:r>
              <a:rPr lang="en-IN" dirty="0" smtClean="0"/>
              <a:t>Every </a:t>
            </a:r>
            <a:r>
              <a:rPr lang="en-IN" dirty="0"/>
              <a:t>Hypothesis is tested empirically so that it has a firm basis, leading to a “Principle”. Further validation of Principle leads to “Theory” and finally to “Law”.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746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8622"/>
          </a:xfrm>
        </p:spPr>
        <p:txBody>
          <a:bodyPr>
            <a:normAutofit/>
          </a:bodyPr>
          <a:lstStyle/>
          <a:p>
            <a:r>
              <a:rPr lang="en-IN" sz="3200" b="1" dirty="0"/>
              <a:t>Concept, Principle, Theory, Model and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8223"/>
            <a:ext cx="8596668" cy="4743140"/>
          </a:xfrm>
        </p:spPr>
        <p:txBody>
          <a:bodyPr/>
          <a:lstStyle/>
          <a:p>
            <a:r>
              <a:rPr lang="en-IN" dirty="0"/>
              <a:t>In scientific discovery concept, principle, theory (model) and law all evolve parallel, one does not lead to another.</a:t>
            </a:r>
          </a:p>
          <a:p>
            <a:r>
              <a:rPr lang="en-IN" dirty="0"/>
              <a:t>A concept is the formulation of an abstract idea prior to actually creating it, therefore is neither true nor false. </a:t>
            </a:r>
          </a:p>
          <a:p>
            <a:r>
              <a:rPr lang="en-IN" dirty="0"/>
              <a:t> It may become a model or prototype, but remains a concept until the innovative aspects are tested and proven. </a:t>
            </a:r>
          </a:p>
          <a:p>
            <a:r>
              <a:rPr lang="en-IN" dirty="0"/>
              <a:t>A principle is a type of specially important concept, it is a necessary judgement, from the perspective of knowledge. It can be called an “axiom” not postulated. </a:t>
            </a:r>
          </a:p>
          <a:p>
            <a:r>
              <a:rPr lang="en-IN" dirty="0"/>
              <a:t>Concept can be negated but principle cannot be negated, since it is evident and scientifically– provable idea. </a:t>
            </a:r>
          </a:p>
          <a:p>
            <a:r>
              <a:rPr lang="en-IN" dirty="0"/>
              <a:t>Principle is a fundamental truth or proposition that serves as the foundation for a system of belief or </a:t>
            </a:r>
            <a:r>
              <a:rPr lang="en-IN" dirty="0" smtClean="0"/>
              <a:t>behaviour </a:t>
            </a:r>
            <a:r>
              <a:rPr lang="en-IN" dirty="0"/>
              <a:t>or for reasoning. e.g. Archimedes principle, principles of mechanics, or the principles of light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293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1867"/>
          </a:xfrm>
        </p:spPr>
        <p:txBody>
          <a:bodyPr>
            <a:normAutofit/>
          </a:bodyPr>
          <a:lstStyle/>
          <a:p>
            <a:r>
              <a:rPr lang="en-IN" sz="2800" dirty="0"/>
              <a:t>Concept, Principle, Theory, Model and </a:t>
            </a:r>
            <a:r>
              <a:rPr lang="en-IN" sz="2800" dirty="0" smtClean="0"/>
              <a:t>Law ………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51467"/>
            <a:ext cx="8596668" cy="5181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Scientific theories are provisional.  </a:t>
            </a:r>
          </a:p>
          <a:p>
            <a:pPr marL="0" indent="0">
              <a:buNone/>
            </a:pPr>
            <a:r>
              <a:rPr lang="en-IN" dirty="0"/>
              <a:t>A theory can never be complete and can be replaced by more sophisticated theory .  Einstein's theory of relativity is an example . </a:t>
            </a:r>
          </a:p>
          <a:p>
            <a:pPr marL="0" indent="0">
              <a:buNone/>
            </a:pPr>
            <a:r>
              <a:rPr lang="en-IN" dirty="0" smtClean="0"/>
              <a:t>Even </a:t>
            </a:r>
            <a:r>
              <a:rPr lang="en-IN" dirty="0"/>
              <a:t>today this theory is challenged. </a:t>
            </a:r>
          </a:p>
          <a:p>
            <a:pPr marL="0" indent="0">
              <a:buNone/>
            </a:pPr>
            <a:r>
              <a:rPr lang="en-IN" dirty="0"/>
              <a:t>The word “Model” is sometimes used interchangeably with, “theory”. Both may be seen as explanatory tools having improved framework of collective concepts. </a:t>
            </a:r>
          </a:p>
          <a:p>
            <a:pPr marL="0" indent="0">
              <a:buNone/>
            </a:pPr>
            <a:r>
              <a:rPr lang="en-IN" dirty="0" smtClean="0"/>
              <a:t>Theories </a:t>
            </a:r>
            <a:r>
              <a:rPr lang="en-IN" dirty="0"/>
              <a:t>and models keep changing with the finding of new facts.  </a:t>
            </a:r>
          </a:p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dirty="0"/>
              <a:t>scientific law describes an observed phenomenon. It does not explain why the phenomenon exists or what causes it. </a:t>
            </a:r>
          </a:p>
          <a:p>
            <a:pPr marL="0" indent="0">
              <a:buNone/>
            </a:pPr>
            <a:r>
              <a:rPr lang="en-IN" dirty="0"/>
              <a:t>Law predicts what happens and theory explains the mechanism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Models or theories are patentable while law is not. </a:t>
            </a:r>
          </a:p>
          <a:p>
            <a:pPr marL="0" indent="0">
              <a:buNone/>
            </a:pPr>
            <a:r>
              <a:rPr lang="en-IN" dirty="0"/>
              <a:t>Evolution is a law since it happens but doesn't describe how or why. Theory of evolution by natural selection describes how and why it happens.</a:t>
            </a:r>
          </a:p>
          <a:p>
            <a:pPr marL="0" indent="0">
              <a:buNone/>
            </a:pPr>
            <a:r>
              <a:rPr lang="en-IN" dirty="0"/>
              <a:t> 	A theory will never grow up into a law, though the development of law triggers progress of theory. Though different, science needs both laws and theories to understand the whole picture. </a:t>
            </a:r>
          </a:p>
          <a:p>
            <a:pPr marL="0" indent="0">
              <a:buNone/>
            </a:pPr>
            <a:r>
              <a:rPr lang="en-IN" dirty="0"/>
              <a:t>	The doctorate degree is called </a:t>
            </a:r>
            <a:r>
              <a:rPr lang="en-IN" dirty="0" err="1"/>
              <a:t>Ph.D</a:t>
            </a:r>
            <a:r>
              <a:rPr lang="en-IN" dirty="0"/>
              <a:t> (Doctor of </a:t>
            </a:r>
            <a:r>
              <a:rPr lang="en-IN" dirty="0" smtClean="0"/>
              <a:t>Philosophy ) What </a:t>
            </a:r>
            <a:r>
              <a:rPr lang="en-IN" dirty="0"/>
              <a:t>has Philosophy to do with scientific theory? The word ‘philosophy’ has Greek roots - it literally means ‘love of learning</a:t>
            </a:r>
            <a:r>
              <a:rPr lang="en-IN" dirty="0" smtClean="0"/>
              <a:t>.’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A Ph.D. in Science means the person has come up with a novel theory based on explanation of collective data concerning natural phenomenon.</a:t>
            </a:r>
          </a:p>
        </p:txBody>
      </p:sp>
    </p:spTree>
    <p:extLst>
      <p:ext uri="{BB962C8B-B14F-4D97-AF65-F5344CB8AC3E}">
        <p14:creationId xmlns:p14="http://schemas.microsoft.com/office/powerpoint/2010/main" val="1969248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17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         Scientific facts and laws……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41779"/>
            <a:ext cx="8596668" cy="524933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difference between scientific laws and scientific facts is a bit harder to </a:t>
            </a:r>
            <a:r>
              <a:rPr lang="en-IN" dirty="0" smtClean="0"/>
              <a:t>define</a:t>
            </a:r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Facts are simple, basic observations that have been shown to be true. </a:t>
            </a:r>
          </a:p>
          <a:p>
            <a:r>
              <a:rPr lang="en-IN" dirty="0"/>
              <a:t>There are three guava trees in my garden” is a fact since the statement can be proven. </a:t>
            </a:r>
            <a:endParaRPr lang="en-IN" dirty="0" smtClean="0"/>
          </a:p>
          <a:p>
            <a:r>
              <a:rPr lang="en-IN" dirty="0" smtClean="0"/>
              <a:t>Guavas </a:t>
            </a:r>
            <a:r>
              <a:rPr lang="en-IN" dirty="0"/>
              <a:t>fall down from the tree is a law since it is a generalized observation about a relationship between two or more things in the natural world. </a:t>
            </a:r>
          </a:p>
          <a:p>
            <a:r>
              <a:rPr lang="en-IN" dirty="0"/>
              <a:t>The law can be based on facts and tested </a:t>
            </a:r>
            <a:r>
              <a:rPr lang="en-IN" dirty="0" smtClean="0"/>
              <a:t>hypotheses</a:t>
            </a:r>
            <a:r>
              <a:rPr lang="en-IN" dirty="0"/>
              <a:t>. But a law can change according to circumstances e.g. in vacuum of space a guava may float in space instead of coming down. </a:t>
            </a:r>
          </a:p>
          <a:p>
            <a:r>
              <a:rPr lang="en-IN" dirty="0"/>
              <a:t>Sometimes repeated experiments and new findings weaken these laws For example, Newton's Law of Gravity breaks down when looking at the quantum (sub-atomic) level. Mendel's Law of Independent Assortment breaks down when traits are "linked" on the same chromosome.</a:t>
            </a:r>
          </a:p>
          <a:p>
            <a:r>
              <a:rPr lang="en-IN" dirty="0"/>
              <a:t>In short, hypothesis is a limited explanation of a phenomenon; a scientific theory is an in-depth explanation of the observed phenomenon and a law is a statement about an observed phenomenon.</a:t>
            </a:r>
          </a:p>
        </p:txBody>
      </p:sp>
    </p:spTree>
    <p:extLst>
      <p:ext uri="{BB962C8B-B14F-4D97-AF65-F5344CB8AC3E}">
        <p14:creationId xmlns:p14="http://schemas.microsoft.com/office/powerpoint/2010/main" val="1998397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mtClean="0"/>
              <a:t>India’s empowerment through Science &amp; Technology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981200" y="1828800"/>
            <a:ext cx="8229600" cy="4343400"/>
          </a:xfrm>
        </p:spPr>
        <p:txBody>
          <a:bodyPr rtlCol="0">
            <a:normAutofit/>
          </a:bodyPr>
          <a:lstStyle/>
          <a:p>
            <a:pPr>
              <a:buFont typeface="Wingdings" pitchFamily="2" charset="2"/>
              <a:buChar char="v"/>
              <a:defRPr/>
            </a:pPr>
            <a:r>
              <a:rPr lang="en-US" sz="2800" dirty="0" smtClean="0"/>
              <a:t>No nation can achieve economic independence, cultural and social progress without Science and Technology.</a:t>
            </a:r>
          </a:p>
          <a:p>
            <a:pPr>
              <a:buFont typeface="Wingdings" pitchFamily="2" charset="2"/>
              <a:buChar char="v"/>
              <a:defRPr/>
            </a:pPr>
            <a:r>
              <a:rPr lang="en-US" sz="2800" dirty="0" smtClean="0"/>
              <a:t>Major problems facing India can only be solved through  Innovative Technology</a:t>
            </a:r>
          </a:p>
          <a:p>
            <a:pPr>
              <a:buFont typeface="Wingdings" pitchFamily="2" charset="2"/>
              <a:buChar char="v"/>
              <a:defRPr/>
            </a:pPr>
            <a:r>
              <a:rPr lang="en-US" sz="2800" dirty="0" smtClean="0"/>
              <a:t>Since majority population lives in villages,  emphasis should be on “Rural Technology” mainly Agriculture.</a:t>
            </a:r>
          </a:p>
        </p:txBody>
      </p:sp>
    </p:spTree>
    <p:extLst>
      <p:ext uri="{BB962C8B-B14F-4D97-AF65-F5344CB8AC3E}">
        <p14:creationId xmlns:p14="http://schemas.microsoft.com/office/powerpoint/2010/main" val="81429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159</TotalTime>
  <Words>2042</Words>
  <Application>Microsoft Office PowerPoint</Application>
  <PresentationFormat>Widescreen</PresentationFormat>
  <Paragraphs>163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Baskerville Old Face</vt:lpstr>
      <vt:lpstr>Calibri</vt:lpstr>
      <vt:lpstr>Times New Roman</vt:lpstr>
      <vt:lpstr>Trebuchet MS</vt:lpstr>
      <vt:lpstr>Wingdings</vt:lpstr>
      <vt:lpstr>Wingdings 3</vt:lpstr>
      <vt:lpstr>Facet</vt:lpstr>
      <vt:lpstr>Research Methodology Introduction</vt:lpstr>
      <vt:lpstr>                  Suggested Books</vt:lpstr>
      <vt:lpstr>                     Introduction</vt:lpstr>
      <vt:lpstr> What is research methodology</vt:lpstr>
      <vt:lpstr>             Discovery and invention</vt:lpstr>
      <vt:lpstr>Concept, Principle, Theory, Model and Law</vt:lpstr>
      <vt:lpstr>Concept, Principle, Theory, Model and Law ………</vt:lpstr>
      <vt:lpstr>          Scientific facts and laws……</vt:lpstr>
      <vt:lpstr>India’s empowerment through Science &amp; Technology</vt:lpstr>
      <vt:lpstr>      Major issues facing India today</vt:lpstr>
      <vt:lpstr>           Who should do research?</vt:lpstr>
      <vt:lpstr>The National Policy on Education (NPE) 2020 </vt:lpstr>
      <vt:lpstr>         National Education Policy 2020</vt:lpstr>
      <vt:lpstr>Changing phases of National policies in S &amp;T</vt:lpstr>
      <vt:lpstr>   Science, Technology &amp; Innovation</vt:lpstr>
      <vt:lpstr>Three phases of technological change</vt:lpstr>
      <vt:lpstr>Technology</vt:lpstr>
      <vt:lpstr>   Science, Technology and Innovation</vt:lpstr>
      <vt:lpstr>                           INNOVATION</vt:lpstr>
      <vt:lpstr>           Responsibility of Research staff </vt:lpstr>
      <vt:lpstr>Is research waste of time and money? </vt:lpstr>
      <vt:lpstr>    Take up Research in right Perspective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Methodology Introduction</dc:title>
  <dc:creator>Krishna</dc:creator>
  <cp:lastModifiedBy>Krishna</cp:lastModifiedBy>
  <cp:revision>16</cp:revision>
  <dcterms:created xsi:type="dcterms:W3CDTF">2021-01-10T16:02:17Z</dcterms:created>
  <dcterms:modified xsi:type="dcterms:W3CDTF">2021-09-27T11:27:15Z</dcterms:modified>
</cp:coreProperties>
</file>