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notesMasterIdLst>
    <p:notesMasterId r:id="rId52"/>
  </p:notesMasterIdLst>
  <p:sldIdLst>
    <p:sldId id="257" r:id="rId3"/>
    <p:sldId id="258" r:id="rId4"/>
    <p:sldId id="259" r:id="rId5"/>
    <p:sldId id="260" r:id="rId6"/>
    <p:sldId id="261" r:id="rId7"/>
    <p:sldId id="262" r:id="rId8"/>
    <p:sldId id="321" r:id="rId9"/>
    <p:sldId id="263" r:id="rId10"/>
    <p:sldId id="264" r:id="rId11"/>
    <p:sldId id="319" r:id="rId12"/>
    <p:sldId id="320"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3" r:id="rId29"/>
    <p:sldId id="284" r:id="rId30"/>
    <p:sldId id="285" r:id="rId31"/>
    <p:sldId id="286" r:id="rId32"/>
    <p:sldId id="287" r:id="rId33"/>
    <p:sldId id="289" r:id="rId34"/>
    <p:sldId id="290" r:id="rId35"/>
    <p:sldId id="291" r:id="rId36"/>
    <p:sldId id="293" r:id="rId37"/>
    <p:sldId id="292" r:id="rId38"/>
    <p:sldId id="294" r:id="rId39"/>
    <p:sldId id="295" r:id="rId40"/>
    <p:sldId id="296" r:id="rId41"/>
    <p:sldId id="297" r:id="rId42"/>
    <p:sldId id="298" r:id="rId43"/>
    <p:sldId id="299" r:id="rId44"/>
    <p:sldId id="300" r:id="rId45"/>
    <p:sldId id="304" r:id="rId46"/>
    <p:sldId id="301" r:id="rId47"/>
    <p:sldId id="303" r:id="rId48"/>
    <p:sldId id="302" r:id="rId49"/>
    <p:sldId id="305" r:id="rId50"/>
    <p:sldId id="31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_rels/data1.xml.rels><?xml version="1.0" encoding="UTF-8" standalone="yes"?>
<Relationships xmlns="http://schemas.openxmlformats.org/package/2006/relationships"><Relationship Id="rId3" Type="http://schemas.openxmlformats.org/officeDocument/2006/relationships/hyperlink" Target="http://www.elevatorladay.ca/" TargetMode="External"/><Relationship Id="rId2" Type="http://schemas.openxmlformats.org/officeDocument/2006/relationships/hyperlink" Target="http://www.latex-project.org/" TargetMode="External"/><Relationship Id="rId1" Type="http://schemas.openxmlformats.org/officeDocument/2006/relationships/hyperlink" Target="http://www.lyx.org/" TargetMode="External"/><Relationship Id="rId5" Type="http://schemas.openxmlformats.org/officeDocument/2006/relationships/hyperlink" Target="http://www.latexeditor.org/" TargetMode="External"/><Relationship Id="rId4" Type="http://schemas.openxmlformats.org/officeDocument/2006/relationships/hyperlink" Target="http://texstudio.sourceforge.net/"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www.elevatorladay.ca/" TargetMode="External"/><Relationship Id="rId2" Type="http://schemas.openxmlformats.org/officeDocument/2006/relationships/hyperlink" Target="http://www.latex-project.org/" TargetMode="External"/><Relationship Id="rId1" Type="http://schemas.openxmlformats.org/officeDocument/2006/relationships/hyperlink" Target="http://www.lyx.org/" TargetMode="External"/><Relationship Id="rId5" Type="http://schemas.openxmlformats.org/officeDocument/2006/relationships/hyperlink" Target="http://www.latexeditor.org/" TargetMode="External"/><Relationship Id="rId4" Type="http://schemas.openxmlformats.org/officeDocument/2006/relationships/hyperlink" Target="http://texstudio.sourceforge.ne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A628F-9B89-4B12-884B-F610522CE29B}"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23E7F96D-723A-4595-AE37-C65FC95CFC10}">
      <dgm:prSet/>
      <dgm:spPr/>
      <dgm:t>
        <a:bodyPr/>
        <a:lstStyle/>
        <a:p>
          <a:pPr rtl="0"/>
          <a:r>
            <a:rPr lang="en-US" dirty="0" err="1" smtClean="0"/>
            <a:t>LyX</a:t>
          </a:r>
          <a:r>
            <a:rPr lang="en-US" dirty="0" smtClean="0"/>
            <a:t> (</a:t>
          </a:r>
          <a:r>
            <a:rPr lang="en-US" i="1" dirty="0" smtClean="0">
              <a:hlinkClick xmlns:r="http://schemas.openxmlformats.org/officeDocument/2006/relationships" r:id="rId1"/>
            </a:rPr>
            <a:t>www.</a:t>
          </a:r>
          <a:r>
            <a:rPr lang="en-US" b="1" i="1" dirty="0" smtClean="0">
              <a:hlinkClick xmlns:r="http://schemas.openxmlformats.org/officeDocument/2006/relationships" r:id="rId1"/>
            </a:rPr>
            <a:t>lyx</a:t>
          </a:r>
          <a:r>
            <a:rPr lang="en-US" i="1" dirty="0" smtClean="0">
              <a:hlinkClick xmlns:r="http://schemas.openxmlformats.org/officeDocument/2006/relationships" r:id="rId1"/>
            </a:rPr>
            <a:t>.org</a:t>
          </a:r>
          <a:r>
            <a:rPr lang="en-US" i="1" dirty="0" smtClean="0"/>
            <a:t> </a:t>
          </a:r>
          <a:r>
            <a:rPr lang="en-US" dirty="0" smtClean="0"/>
            <a:t>)</a:t>
          </a:r>
          <a:endParaRPr lang="en-US" dirty="0"/>
        </a:p>
      </dgm:t>
    </dgm:pt>
    <dgm:pt modelId="{9BC4821B-CEA2-4B1B-9895-A3335A1363B2}" type="parTrans" cxnId="{D3914131-6C50-427A-81D8-EDB98D78D6EE}">
      <dgm:prSet/>
      <dgm:spPr/>
      <dgm:t>
        <a:bodyPr/>
        <a:lstStyle/>
        <a:p>
          <a:endParaRPr lang="en-US"/>
        </a:p>
      </dgm:t>
    </dgm:pt>
    <dgm:pt modelId="{FFD5F598-975D-478A-B758-3F74561414AD}" type="sibTrans" cxnId="{D3914131-6C50-427A-81D8-EDB98D78D6EE}">
      <dgm:prSet/>
      <dgm:spPr/>
      <dgm:t>
        <a:bodyPr/>
        <a:lstStyle/>
        <a:p>
          <a:endParaRPr lang="en-US"/>
        </a:p>
      </dgm:t>
    </dgm:pt>
    <dgm:pt modelId="{1BF74177-47C8-48C9-8C60-4954D2800E14}">
      <dgm:prSet/>
      <dgm:spPr/>
      <dgm:t>
        <a:bodyPr/>
        <a:lstStyle/>
        <a:p>
          <a:pPr rtl="0"/>
          <a:r>
            <a:rPr lang="en-US" dirty="0" err="1" smtClean="0"/>
            <a:t>LaTex</a:t>
          </a:r>
          <a:r>
            <a:rPr lang="en-US" dirty="0" smtClean="0"/>
            <a:t> (</a:t>
          </a:r>
          <a:r>
            <a:rPr lang="en-US" dirty="0" smtClean="0">
              <a:hlinkClick xmlns:r="http://schemas.openxmlformats.org/officeDocument/2006/relationships" r:id="rId2"/>
            </a:rPr>
            <a:t>www.latex-project.org</a:t>
          </a:r>
          <a:r>
            <a:rPr lang="en-US" dirty="0" smtClean="0"/>
            <a:t>)</a:t>
          </a:r>
          <a:endParaRPr lang="en-US" dirty="0"/>
        </a:p>
      </dgm:t>
    </dgm:pt>
    <dgm:pt modelId="{75F370E4-AD60-4842-B00C-74C152CFF93A}" type="parTrans" cxnId="{CB33DCA7-1906-4C5A-AC61-1B9019EAA96E}">
      <dgm:prSet/>
      <dgm:spPr/>
      <dgm:t>
        <a:bodyPr/>
        <a:lstStyle/>
        <a:p>
          <a:endParaRPr lang="en-US"/>
        </a:p>
      </dgm:t>
    </dgm:pt>
    <dgm:pt modelId="{E4648CB8-687D-40E1-8561-14D1BAE268A4}" type="sibTrans" cxnId="{CB33DCA7-1906-4C5A-AC61-1B9019EAA96E}">
      <dgm:prSet/>
      <dgm:spPr/>
      <dgm:t>
        <a:bodyPr/>
        <a:lstStyle/>
        <a:p>
          <a:endParaRPr lang="en-US"/>
        </a:p>
      </dgm:t>
    </dgm:pt>
    <dgm:pt modelId="{CE49CE43-67A7-4BD0-9697-92AD9EE997C7}">
      <dgm:prSet/>
      <dgm:spPr/>
      <dgm:t>
        <a:bodyPr/>
        <a:lstStyle/>
        <a:p>
          <a:pPr rtl="0"/>
          <a:r>
            <a:rPr lang="en-US" dirty="0" smtClean="0"/>
            <a:t>Aurora (</a:t>
          </a:r>
          <a:r>
            <a:rPr lang="en-US" dirty="0" smtClean="0">
              <a:hlinkClick xmlns:r="http://schemas.openxmlformats.org/officeDocument/2006/relationships" r:id="rId3"/>
            </a:rPr>
            <a:t>http/.</a:t>
          </a:r>
          <a:r>
            <a:rPr lang="en-US" dirty="0" err="1" smtClean="0">
              <a:hlinkClick xmlns:r="http://schemas.openxmlformats.org/officeDocument/2006/relationships" r:id="rId3"/>
            </a:rPr>
            <a:t>elevatorladay.ca</a:t>
          </a:r>
          <a:r>
            <a:rPr lang="en-US" dirty="0" smtClean="0"/>
            <a:t> )</a:t>
          </a:r>
          <a:endParaRPr lang="en-US" dirty="0"/>
        </a:p>
      </dgm:t>
    </dgm:pt>
    <dgm:pt modelId="{DD30D50C-15EB-437F-BCEC-3FC9D7AEC988}" type="parTrans" cxnId="{E174ACAD-071E-4AE7-80BE-503154BCDAC1}">
      <dgm:prSet/>
      <dgm:spPr/>
      <dgm:t>
        <a:bodyPr/>
        <a:lstStyle/>
        <a:p>
          <a:endParaRPr lang="en-US"/>
        </a:p>
      </dgm:t>
    </dgm:pt>
    <dgm:pt modelId="{39E4016C-3610-4052-BE79-348183AA95E8}" type="sibTrans" cxnId="{E174ACAD-071E-4AE7-80BE-503154BCDAC1}">
      <dgm:prSet/>
      <dgm:spPr/>
      <dgm:t>
        <a:bodyPr/>
        <a:lstStyle/>
        <a:p>
          <a:endParaRPr lang="en-US"/>
        </a:p>
      </dgm:t>
    </dgm:pt>
    <dgm:pt modelId="{4C6E4768-B8E7-4D82-B2C5-7A9B5563AA19}">
      <dgm:prSet/>
      <dgm:spPr/>
      <dgm:t>
        <a:bodyPr/>
        <a:lstStyle/>
        <a:p>
          <a:pPr rtl="0"/>
          <a:r>
            <a:rPr lang="en-US" dirty="0" smtClean="0"/>
            <a:t>Text studio (</a:t>
          </a:r>
          <a:r>
            <a:rPr lang="en-US" dirty="0" smtClean="0">
              <a:hlinkClick xmlns:r="http://schemas.openxmlformats.org/officeDocument/2006/relationships" r:id="rId4"/>
            </a:rPr>
            <a:t>http://texstudio.sourceforge.net/</a:t>
          </a:r>
          <a:r>
            <a:rPr lang="en-US" dirty="0" smtClean="0"/>
            <a:t>)</a:t>
          </a:r>
          <a:endParaRPr lang="en-US" dirty="0"/>
        </a:p>
      </dgm:t>
    </dgm:pt>
    <dgm:pt modelId="{1630AB81-1D67-44D8-A729-1078E4701070}" type="parTrans" cxnId="{183E260F-05B5-4F84-8CCE-2DB8A4BFA51E}">
      <dgm:prSet/>
      <dgm:spPr/>
      <dgm:t>
        <a:bodyPr/>
        <a:lstStyle/>
        <a:p>
          <a:endParaRPr lang="en-US"/>
        </a:p>
      </dgm:t>
    </dgm:pt>
    <dgm:pt modelId="{0B2D06A2-72D6-4010-A944-45841EE74CF2}" type="sibTrans" cxnId="{183E260F-05B5-4F84-8CCE-2DB8A4BFA51E}">
      <dgm:prSet/>
      <dgm:spPr/>
      <dgm:t>
        <a:bodyPr/>
        <a:lstStyle/>
        <a:p>
          <a:endParaRPr lang="en-US"/>
        </a:p>
      </dgm:t>
    </dgm:pt>
    <dgm:pt modelId="{2320A218-EF60-495F-AAE0-7FD2CCCBB146}">
      <dgm:prSet/>
      <dgm:spPr/>
      <dgm:t>
        <a:bodyPr/>
        <a:lstStyle/>
        <a:p>
          <a:pPr rtl="0"/>
          <a:r>
            <a:rPr lang="en-US" dirty="0" err="1" smtClean="0"/>
            <a:t>Latexeditor</a:t>
          </a:r>
          <a:r>
            <a:rPr lang="en-US" dirty="0" smtClean="0"/>
            <a:t> (Led)(</a:t>
          </a:r>
          <a:r>
            <a:rPr lang="en-US" dirty="0" smtClean="0">
              <a:hlinkClick xmlns:r="http://schemas.openxmlformats.org/officeDocument/2006/relationships" r:id="rId5"/>
            </a:rPr>
            <a:t>http://www.latexeditor.org/</a:t>
          </a:r>
          <a:r>
            <a:rPr lang="en-US" dirty="0" smtClean="0"/>
            <a:t> )</a:t>
          </a:r>
          <a:endParaRPr lang="en-US" dirty="0"/>
        </a:p>
      </dgm:t>
    </dgm:pt>
    <dgm:pt modelId="{DDAF8596-F545-48E6-BDFB-E353EBCED743}" type="parTrans" cxnId="{B66EB356-0892-4FAB-84A8-490E203EF3DA}">
      <dgm:prSet/>
      <dgm:spPr/>
      <dgm:t>
        <a:bodyPr/>
        <a:lstStyle/>
        <a:p>
          <a:endParaRPr lang="en-US"/>
        </a:p>
      </dgm:t>
    </dgm:pt>
    <dgm:pt modelId="{C003FE7A-F98F-4746-B273-D4B1CB8CDF1C}" type="sibTrans" cxnId="{B66EB356-0892-4FAB-84A8-490E203EF3DA}">
      <dgm:prSet/>
      <dgm:spPr/>
      <dgm:t>
        <a:bodyPr/>
        <a:lstStyle/>
        <a:p>
          <a:endParaRPr lang="en-US"/>
        </a:p>
      </dgm:t>
    </dgm:pt>
    <dgm:pt modelId="{EDD85652-E27A-4019-9F1F-AEC2039654EC}">
      <dgm:prSet/>
      <dgm:spPr/>
      <dgm:t>
        <a:bodyPr/>
        <a:lstStyle/>
        <a:p>
          <a:pPr rtl="0"/>
          <a:endParaRPr lang="en-US" dirty="0"/>
        </a:p>
      </dgm:t>
    </dgm:pt>
    <dgm:pt modelId="{E9C3560A-2047-4159-AB67-D9D661F905E1}" type="parTrans" cxnId="{43542399-C05B-4522-AFF2-458C0FB76971}">
      <dgm:prSet/>
      <dgm:spPr/>
      <dgm:t>
        <a:bodyPr/>
        <a:lstStyle/>
        <a:p>
          <a:endParaRPr lang="en-US"/>
        </a:p>
      </dgm:t>
    </dgm:pt>
    <dgm:pt modelId="{7439527B-AEF5-4900-BC86-24FAE2B28A31}" type="sibTrans" cxnId="{43542399-C05B-4522-AFF2-458C0FB76971}">
      <dgm:prSet/>
      <dgm:spPr/>
      <dgm:t>
        <a:bodyPr/>
        <a:lstStyle/>
        <a:p>
          <a:endParaRPr lang="en-US"/>
        </a:p>
      </dgm:t>
    </dgm:pt>
    <dgm:pt modelId="{9ECE80A1-C9FB-4D59-8888-D03FDC25B60E}" type="pres">
      <dgm:prSet presAssocID="{784A628F-9B89-4B12-884B-F610522CE29B}" presName="Name0" presStyleCnt="0">
        <dgm:presLayoutVars>
          <dgm:chMax val="7"/>
          <dgm:dir/>
          <dgm:animLvl val="lvl"/>
          <dgm:resizeHandles val="exact"/>
        </dgm:presLayoutVars>
      </dgm:prSet>
      <dgm:spPr/>
      <dgm:t>
        <a:bodyPr/>
        <a:lstStyle/>
        <a:p>
          <a:endParaRPr lang="en-US"/>
        </a:p>
      </dgm:t>
    </dgm:pt>
    <dgm:pt modelId="{460C38CE-25A9-4285-8E0D-F03F269DC6C8}" type="pres">
      <dgm:prSet presAssocID="{23E7F96D-723A-4595-AE37-C65FC95CFC10}" presName="circle1" presStyleLbl="node1" presStyleIdx="0" presStyleCnt="6"/>
      <dgm:spPr/>
    </dgm:pt>
    <dgm:pt modelId="{B5948328-22F8-4437-9CCC-15CBA4336F50}" type="pres">
      <dgm:prSet presAssocID="{23E7F96D-723A-4595-AE37-C65FC95CFC10}" presName="space" presStyleCnt="0"/>
      <dgm:spPr/>
    </dgm:pt>
    <dgm:pt modelId="{CFDF9CB7-A94B-4306-84AC-5BD0883A8A92}" type="pres">
      <dgm:prSet presAssocID="{23E7F96D-723A-4595-AE37-C65FC95CFC10}" presName="rect1" presStyleLbl="alignAcc1" presStyleIdx="0" presStyleCnt="6"/>
      <dgm:spPr/>
      <dgm:t>
        <a:bodyPr/>
        <a:lstStyle/>
        <a:p>
          <a:endParaRPr lang="en-US"/>
        </a:p>
      </dgm:t>
    </dgm:pt>
    <dgm:pt modelId="{D8BBF4E7-373E-4E51-91D0-E5608E91C55F}" type="pres">
      <dgm:prSet presAssocID="{1BF74177-47C8-48C9-8C60-4954D2800E14}" presName="vertSpace2" presStyleLbl="node1" presStyleIdx="0" presStyleCnt="6"/>
      <dgm:spPr/>
    </dgm:pt>
    <dgm:pt modelId="{4604F184-63B0-451B-9625-C4B82B89C66F}" type="pres">
      <dgm:prSet presAssocID="{1BF74177-47C8-48C9-8C60-4954D2800E14}" presName="circle2" presStyleLbl="node1" presStyleIdx="1" presStyleCnt="6"/>
      <dgm:spPr/>
    </dgm:pt>
    <dgm:pt modelId="{29CB3468-700A-4D39-BC97-56E91C9E5AA2}" type="pres">
      <dgm:prSet presAssocID="{1BF74177-47C8-48C9-8C60-4954D2800E14}" presName="rect2" presStyleLbl="alignAcc1" presStyleIdx="1" presStyleCnt="6"/>
      <dgm:spPr/>
      <dgm:t>
        <a:bodyPr/>
        <a:lstStyle/>
        <a:p>
          <a:endParaRPr lang="en-US"/>
        </a:p>
      </dgm:t>
    </dgm:pt>
    <dgm:pt modelId="{E8C13263-DF91-4C28-BBE9-9604666D1456}" type="pres">
      <dgm:prSet presAssocID="{CE49CE43-67A7-4BD0-9697-92AD9EE997C7}" presName="vertSpace3" presStyleLbl="node1" presStyleIdx="1" presStyleCnt="6"/>
      <dgm:spPr/>
    </dgm:pt>
    <dgm:pt modelId="{071E7AE0-3A06-4D40-9B8E-E5C41D024E2F}" type="pres">
      <dgm:prSet presAssocID="{CE49CE43-67A7-4BD0-9697-92AD9EE997C7}" presName="circle3" presStyleLbl="node1" presStyleIdx="2" presStyleCnt="6"/>
      <dgm:spPr/>
    </dgm:pt>
    <dgm:pt modelId="{1623F6D7-BAAF-4DC0-B4BA-D5BA0536954F}" type="pres">
      <dgm:prSet presAssocID="{CE49CE43-67A7-4BD0-9697-92AD9EE997C7}" presName="rect3" presStyleLbl="alignAcc1" presStyleIdx="2" presStyleCnt="6"/>
      <dgm:spPr/>
      <dgm:t>
        <a:bodyPr/>
        <a:lstStyle/>
        <a:p>
          <a:endParaRPr lang="en-US"/>
        </a:p>
      </dgm:t>
    </dgm:pt>
    <dgm:pt modelId="{2CF20A34-1CE0-448B-81DF-B8D62B242878}" type="pres">
      <dgm:prSet presAssocID="{4C6E4768-B8E7-4D82-B2C5-7A9B5563AA19}" presName="vertSpace4" presStyleLbl="node1" presStyleIdx="2" presStyleCnt="6"/>
      <dgm:spPr/>
    </dgm:pt>
    <dgm:pt modelId="{E057BB3B-EC15-4CD7-8A66-5F4C8FA26B32}" type="pres">
      <dgm:prSet presAssocID="{4C6E4768-B8E7-4D82-B2C5-7A9B5563AA19}" presName="circle4" presStyleLbl="node1" presStyleIdx="3" presStyleCnt="6"/>
      <dgm:spPr/>
    </dgm:pt>
    <dgm:pt modelId="{FD4C30AC-8A99-447C-BF48-BABE3EDD424F}" type="pres">
      <dgm:prSet presAssocID="{4C6E4768-B8E7-4D82-B2C5-7A9B5563AA19}" presName="rect4" presStyleLbl="alignAcc1" presStyleIdx="3" presStyleCnt="6"/>
      <dgm:spPr/>
      <dgm:t>
        <a:bodyPr/>
        <a:lstStyle/>
        <a:p>
          <a:endParaRPr lang="en-US"/>
        </a:p>
      </dgm:t>
    </dgm:pt>
    <dgm:pt modelId="{69D97723-D7B0-47A9-B5EF-FE8D9C4D82A8}" type="pres">
      <dgm:prSet presAssocID="{2320A218-EF60-495F-AAE0-7FD2CCCBB146}" presName="vertSpace5" presStyleLbl="node1" presStyleIdx="3" presStyleCnt="6"/>
      <dgm:spPr/>
    </dgm:pt>
    <dgm:pt modelId="{C3C32BF6-4064-40C0-A1E1-6A3A858C655F}" type="pres">
      <dgm:prSet presAssocID="{2320A218-EF60-495F-AAE0-7FD2CCCBB146}" presName="circle5" presStyleLbl="node1" presStyleIdx="4" presStyleCnt="6"/>
      <dgm:spPr/>
    </dgm:pt>
    <dgm:pt modelId="{665F2DF6-12AF-4C1C-BAB8-6BD356F4DB3B}" type="pres">
      <dgm:prSet presAssocID="{2320A218-EF60-495F-AAE0-7FD2CCCBB146}" presName="rect5" presStyleLbl="alignAcc1" presStyleIdx="4" presStyleCnt="6"/>
      <dgm:spPr/>
      <dgm:t>
        <a:bodyPr/>
        <a:lstStyle/>
        <a:p>
          <a:endParaRPr lang="en-US"/>
        </a:p>
      </dgm:t>
    </dgm:pt>
    <dgm:pt modelId="{8C38AA4C-5A15-4114-9557-B0DD37E7DCA0}" type="pres">
      <dgm:prSet presAssocID="{EDD85652-E27A-4019-9F1F-AEC2039654EC}" presName="vertSpace6" presStyleLbl="node1" presStyleIdx="4" presStyleCnt="6"/>
      <dgm:spPr/>
    </dgm:pt>
    <dgm:pt modelId="{D00DF997-2698-4D9B-85EC-99869AC877AF}" type="pres">
      <dgm:prSet presAssocID="{EDD85652-E27A-4019-9F1F-AEC2039654EC}" presName="circle6" presStyleLbl="node1" presStyleIdx="5" presStyleCnt="6"/>
      <dgm:spPr/>
    </dgm:pt>
    <dgm:pt modelId="{B7F87C3A-E15D-4EAA-BD3D-9D84E53FCA06}" type="pres">
      <dgm:prSet presAssocID="{EDD85652-E27A-4019-9F1F-AEC2039654EC}" presName="rect6" presStyleLbl="alignAcc1" presStyleIdx="5" presStyleCnt="6"/>
      <dgm:spPr/>
      <dgm:t>
        <a:bodyPr/>
        <a:lstStyle/>
        <a:p>
          <a:endParaRPr lang="en-US"/>
        </a:p>
      </dgm:t>
    </dgm:pt>
    <dgm:pt modelId="{25E2B920-661D-4A2F-9915-83B1211FE895}" type="pres">
      <dgm:prSet presAssocID="{23E7F96D-723A-4595-AE37-C65FC95CFC10}" presName="rect1ParTxNoCh" presStyleLbl="alignAcc1" presStyleIdx="5" presStyleCnt="6">
        <dgm:presLayoutVars>
          <dgm:chMax val="1"/>
          <dgm:bulletEnabled val="1"/>
        </dgm:presLayoutVars>
      </dgm:prSet>
      <dgm:spPr/>
      <dgm:t>
        <a:bodyPr/>
        <a:lstStyle/>
        <a:p>
          <a:endParaRPr lang="en-US"/>
        </a:p>
      </dgm:t>
    </dgm:pt>
    <dgm:pt modelId="{11EBD73A-6C35-402D-A392-38A79B4D411B}" type="pres">
      <dgm:prSet presAssocID="{1BF74177-47C8-48C9-8C60-4954D2800E14}" presName="rect2ParTxNoCh" presStyleLbl="alignAcc1" presStyleIdx="5" presStyleCnt="6">
        <dgm:presLayoutVars>
          <dgm:chMax val="1"/>
          <dgm:bulletEnabled val="1"/>
        </dgm:presLayoutVars>
      </dgm:prSet>
      <dgm:spPr/>
      <dgm:t>
        <a:bodyPr/>
        <a:lstStyle/>
        <a:p>
          <a:endParaRPr lang="en-US"/>
        </a:p>
      </dgm:t>
    </dgm:pt>
    <dgm:pt modelId="{E7E4F570-2570-4754-848F-A9B816CC79E8}" type="pres">
      <dgm:prSet presAssocID="{CE49CE43-67A7-4BD0-9697-92AD9EE997C7}" presName="rect3ParTxNoCh" presStyleLbl="alignAcc1" presStyleIdx="5" presStyleCnt="6">
        <dgm:presLayoutVars>
          <dgm:chMax val="1"/>
          <dgm:bulletEnabled val="1"/>
        </dgm:presLayoutVars>
      </dgm:prSet>
      <dgm:spPr/>
      <dgm:t>
        <a:bodyPr/>
        <a:lstStyle/>
        <a:p>
          <a:endParaRPr lang="en-US"/>
        </a:p>
      </dgm:t>
    </dgm:pt>
    <dgm:pt modelId="{2A10D806-79C6-4E7E-A06E-72C8F9C3F559}" type="pres">
      <dgm:prSet presAssocID="{4C6E4768-B8E7-4D82-B2C5-7A9B5563AA19}" presName="rect4ParTxNoCh" presStyleLbl="alignAcc1" presStyleIdx="5" presStyleCnt="6">
        <dgm:presLayoutVars>
          <dgm:chMax val="1"/>
          <dgm:bulletEnabled val="1"/>
        </dgm:presLayoutVars>
      </dgm:prSet>
      <dgm:spPr/>
      <dgm:t>
        <a:bodyPr/>
        <a:lstStyle/>
        <a:p>
          <a:endParaRPr lang="en-US"/>
        </a:p>
      </dgm:t>
    </dgm:pt>
    <dgm:pt modelId="{BED034C5-5439-4F69-90CE-C8C85A30C8B9}" type="pres">
      <dgm:prSet presAssocID="{2320A218-EF60-495F-AAE0-7FD2CCCBB146}" presName="rect5ParTxNoCh" presStyleLbl="alignAcc1" presStyleIdx="5" presStyleCnt="6">
        <dgm:presLayoutVars>
          <dgm:chMax val="1"/>
          <dgm:bulletEnabled val="1"/>
        </dgm:presLayoutVars>
      </dgm:prSet>
      <dgm:spPr/>
      <dgm:t>
        <a:bodyPr/>
        <a:lstStyle/>
        <a:p>
          <a:endParaRPr lang="en-US"/>
        </a:p>
      </dgm:t>
    </dgm:pt>
    <dgm:pt modelId="{6DBE5C00-23F5-4867-9CA7-9E3E705F601F}" type="pres">
      <dgm:prSet presAssocID="{EDD85652-E27A-4019-9F1F-AEC2039654EC}" presName="rect6ParTxNoCh" presStyleLbl="alignAcc1" presStyleIdx="5" presStyleCnt="6">
        <dgm:presLayoutVars>
          <dgm:chMax val="1"/>
          <dgm:bulletEnabled val="1"/>
        </dgm:presLayoutVars>
      </dgm:prSet>
      <dgm:spPr/>
      <dgm:t>
        <a:bodyPr/>
        <a:lstStyle/>
        <a:p>
          <a:endParaRPr lang="en-US"/>
        </a:p>
      </dgm:t>
    </dgm:pt>
  </dgm:ptLst>
  <dgm:cxnLst>
    <dgm:cxn modelId="{CB33DCA7-1906-4C5A-AC61-1B9019EAA96E}" srcId="{784A628F-9B89-4B12-884B-F610522CE29B}" destId="{1BF74177-47C8-48C9-8C60-4954D2800E14}" srcOrd="1" destOrd="0" parTransId="{75F370E4-AD60-4842-B00C-74C152CFF93A}" sibTransId="{E4648CB8-687D-40E1-8561-14D1BAE268A4}"/>
    <dgm:cxn modelId="{4A720BD6-AE3C-40F1-9987-64E9C520A20E}" type="presOf" srcId="{23E7F96D-723A-4595-AE37-C65FC95CFC10}" destId="{25E2B920-661D-4A2F-9915-83B1211FE895}" srcOrd="1" destOrd="0" presId="urn:microsoft.com/office/officeart/2005/8/layout/target3"/>
    <dgm:cxn modelId="{2C72FC2A-2F18-4AB2-858E-126B425C7522}" type="presOf" srcId="{23E7F96D-723A-4595-AE37-C65FC95CFC10}" destId="{CFDF9CB7-A94B-4306-84AC-5BD0883A8A92}" srcOrd="0" destOrd="0" presId="urn:microsoft.com/office/officeart/2005/8/layout/target3"/>
    <dgm:cxn modelId="{43542399-C05B-4522-AFF2-458C0FB76971}" srcId="{784A628F-9B89-4B12-884B-F610522CE29B}" destId="{EDD85652-E27A-4019-9F1F-AEC2039654EC}" srcOrd="5" destOrd="0" parTransId="{E9C3560A-2047-4159-AB67-D9D661F905E1}" sibTransId="{7439527B-AEF5-4900-BC86-24FAE2B28A31}"/>
    <dgm:cxn modelId="{C0A1DAB2-FBE5-465A-A3BF-754BD467B035}" type="presOf" srcId="{1BF74177-47C8-48C9-8C60-4954D2800E14}" destId="{11EBD73A-6C35-402D-A392-38A79B4D411B}" srcOrd="1" destOrd="0" presId="urn:microsoft.com/office/officeart/2005/8/layout/target3"/>
    <dgm:cxn modelId="{301BE436-75E4-437B-9B3A-4D336726C2B2}" type="presOf" srcId="{4C6E4768-B8E7-4D82-B2C5-7A9B5563AA19}" destId="{FD4C30AC-8A99-447C-BF48-BABE3EDD424F}" srcOrd="0" destOrd="0" presId="urn:microsoft.com/office/officeart/2005/8/layout/target3"/>
    <dgm:cxn modelId="{183E260F-05B5-4F84-8CCE-2DB8A4BFA51E}" srcId="{784A628F-9B89-4B12-884B-F610522CE29B}" destId="{4C6E4768-B8E7-4D82-B2C5-7A9B5563AA19}" srcOrd="3" destOrd="0" parTransId="{1630AB81-1D67-44D8-A729-1078E4701070}" sibTransId="{0B2D06A2-72D6-4010-A944-45841EE74CF2}"/>
    <dgm:cxn modelId="{44B52083-247E-45FB-87A4-E2E04B2412EE}" type="presOf" srcId="{CE49CE43-67A7-4BD0-9697-92AD9EE997C7}" destId="{1623F6D7-BAAF-4DC0-B4BA-D5BA0536954F}" srcOrd="0" destOrd="0" presId="urn:microsoft.com/office/officeart/2005/8/layout/target3"/>
    <dgm:cxn modelId="{8134B872-93CE-4B2B-B995-D42EE90CDE25}" type="presOf" srcId="{EDD85652-E27A-4019-9F1F-AEC2039654EC}" destId="{6DBE5C00-23F5-4867-9CA7-9E3E705F601F}" srcOrd="1" destOrd="0" presId="urn:microsoft.com/office/officeart/2005/8/layout/target3"/>
    <dgm:cxn modelId="{D3914131-6C50-427A-81D8-EDB98D78D6EE}" srcId="{784A628F-9B89-4B12-884B-F610522CE29B}" destId="{23E7F96D-723A-4595-AE37-C65FC95CFC10}" srcOrd="0" destOrd="0" parTransId="{9BC4821B-CEA2-4B1B-9895-A3335A1363B2}" sibTransId="{FFD5F598-975D-478A-B758-3F74561414AD}"/>
    <dgm:cxn modelId="{EF0C9874-DB42-4175-85E1-503C5E7BC48F}" type="presOf" srcId="{CE49CE43-67A7-4BD0-9697-92AD9EE997C7}" destId="{E7E4F570-2570-4754-848F-A9B816CC79E8}" srcOrd="1" destOrd="0" presId="urn:microsoft.com/office/officeart/2005/8/layout/target3"/>
    <dgm:cxn modelId="{59491EC7-5955-4918-9D4B-419D0CD908CE}" type="presOf" srcId="{784A628F-9B89-4B12-884B-F610522CE29B}" destId="{9ECE80A1-C9FB-4D59-8888-D03FDC25B60E}" srcOrd="0" destOrd="0" presId="urn:microsoft.com/office/officeart/2005/8/layout/target3"/>
    <dgm:cxn modelId="{B66EB356-0892-4FAB-84A8-490E203EF3DA}" srcId="{784A628F-9B89-4B12-884B-F610522CE29B}" destId="{2320A218-EF60-495F-AAE0-7FD2CCCBB146}" srcOrd="4" destOrd="0" parTransId="{DDAF8596-F545-48E6-BDFB-E353EBCED743}" sibTransId="{C003FE7A-F98F-4746-B273-D4B1CB8CDF1C}"/>
    <dgm:cxn modelId="{9949B891-A6AB-4E41-A3D5-1CCA3861CADB}" type="presOf" srcId="{2320A218-EF60-495F-AAE0-7FD2CCCBB146}" destId="{665F2DF6-12AF-4C1C-BAB8-6BD356F4DB3B}" srcOrd="0" destOrd="0" presId="urn:microsoft.com/office/officeart/2005/8/layout/target3"/>
    <dgm:cxn modelId="{DF21FB9A-B133-4947-B0F8-6F30508C532E}" type="presOf" srcId="{2320A218-EF60-495F-AAE0-7FD2CCCBB146}" destId="{BED034C5-5439-4F69-90CE-C8C85A30C8B9}" srcOrd="1" destOrd="0" presId="urn:microsoft.com/office/officeart/2005/8/layout/target3"/>
    <dgm:cxn modelId="{F4E0A755-02BC-4A9A-ABB5-3C66D3183EF5}" type="presOf" srcId="{EDD85652-E27A-4019-9F1F-AEC2039654EC}" destId="{B7F87C3A-E15D-4EAA-BD3D-9D84E53FCA06}" srcOrd="0" destOrd="0" presId="urn:microsoft.com/office/officeart/2005/8/layout/target3"/>
    <dgm:cxn modelId="{E174ACAD-071E-4AE7-80BE-503154BCDAC1}" srcId="{784A628F-9B89-4B12-884B-F610522CE29B}" destId="{CE49CE43-67A7-4BD0-9697-92AD9EE997C7}" srcOrd="2" destOrd="0" parTransId="{DD30D50C-15EB-437F-BCEC-3FC9D7AEC988}" sibTransId="{39E4016C-3610-4052-BE79-348183AA95E8}"/>
    <dgm:cxn modelId="{89584AFD-34FE-4B02-9E2B-B1BC6C23B7C8}" type="presOf" srcId="{4C6E4768-B8E7-4D82-B2C5-7A9B5563AA19}" destId="{2A10D806-79C6-4E7E-A06E-72C8F9C3F559}" srcOrd="1" destOrd="0" presId="urn:microsoft.com/office/officeart/2005/8/layout/target3"/>
    <dgm:cxn modelId="{6B84DCE0-5E04-4752-9784-3C7BDCDA13D7}" type="presOf" srcId="{1BF74177-47C8-48C9-8C60-4954D2800E14}" destId="{29CB3468-700A-4D39-BC97-56E91C9E5AA2}" srcOrd="0" destOrd="0" presId="urn:microsoft.com/office/officeart/2005/8/layout/target3"/>
    <dgm:cxn modelId="{60D47633-8161-4962-9208-FDC7C5866C7E}" type="presParOf" srcId="{9ECE80A1-C9FB-4D59-8888-D03FDC25B60E}" destId="{460C38CE-25A9-4285-8E0D-F03F269DC6C8}" srcOrd="0" destOrd="0" presId="urn:microsoft.com/office/officeart/2005/8/layout/target3"/>
    <dgm:cxn modelId="{7BAF6BEE-DE18-4D35-B609-C77FF1EAFED7}" type="presParOf" srcId="{9ECE80A1-C9FB-4D59-8888-D03FDC25B60E}" destId="{B5948328-22F8-4437-9CCC-15CBA4336F50}" srcOrd="1" destOrd="0" presId="urn:microsoft.com/office/officeart/2005/8/layout/target3"/>
    <dgm:cxn modelId="{3F0EE0E2-51BF-47E3-A27E-15B64E03D6E3}" type="presParOf" srcId="{9ECE80A1-C9FB-4D59-8888-D03FDC25B60E}" destId="{CFDF9CB7-A94B-4306-84AC-5BD0883A8A92}" srcOrd="2" destOrd="0" presId="urn:microsoft.com/office/officeart/2005/8/layout/target3"/>
    <dgm:cxn modelId="{B4E709A7-BC58-45FC-AD59-FCD5784D1001}" type="presParOf" srcId="{9ECE80A1-C9FB-4D59-8888-D03FDC25B60E}" destId="{D8BBF4E7-373E-4E51-91D0-E5608E91C55F}" srcOrd="3" destOrd="0" presId="urn:microsoft.com/office/officeart/2005/8/layout/target3"/>
    <dgm:cxn modelId="{3DC52FB6-7BAC-4C34-AB4F-5F02C0DA2C52}" type="presParOf" srcId="{9ECE80A1-C9FB-4D59-8888-D03FDC25B60E}" destId="{4604F184-63B0-451B-9625-C4B82B89C66F}" srcOrd="4" destOrd="0" presId="urn:microsoft.com/office/officeart/2005/8/layout/target3"/>
    <dgm:cxn modelId="{C25E779A-FB32-448B-B4FC-36B96C8C6DD5}" type="presParOf" srcId="{9ECE80A1-C9FB-4D59-8888-D03FDC25B60E}" destId="{29CB3468-700A-4D39-BC97-56E91C9E5AA2}" srcOrd="5" destOrd="0" presId="urn:microsoft.com/office/officeart/2005/8/layout/target3"/>
    <dgm:cxn modelId="{BD7A8249-EF56-4688-ABE7-34FD02871E73}" type="presParOf" srcId="{9ECE80A1-C9FB-4D59-8888-D03FDC25B60E}" destId="{E8C13263-DF91-4C28-BBE9-9604666D1456}" srcOrd="6" destOrd="0" presId="urn:microsoft.com/office/officeart/2005/8/layout/target3"/>
    <dgm:cxn modelId="{3CCE8507-563E-4B73-8362-61AA2CE2F352}" type="presParOf" srcId="{9ECE80A1-C9FB-4D59-8888-D03FDC25B60E}" destId="{071E7AE0-3A06-4D40-9B8E-E5C41D024E2F}" srcOrd="7" destOrd="0" presId="urn:microsoft.com/office/officeart/2005/8/layout/target3"/>
    <dgm:cxn modelId="{7BB55662-FE16-4086-B328-A33530E81E64}" type="presParOf" srcId="{9ECE80A1-C9FB-4D59-8888-D03FDC25B60E}" destId="{1623F6D7-BAAF-4DC0-B4BA-D5BA0536954F}" srcOrd="8" destOrd="0" presId="urn:microsoft.com/office/officeart/2005/8/layout/target3"/>
    <dgm:cxn modelId="{21948D57-1965-4421-83D6-DB803C0DA97C}" type="presParOf" srcId="{9ECE80A1-C9FB-4D59-8888-D03FDC25B60E}" destId="{2CF20A34-1CE0-448B-81DF-B8D62B242878}" srcOrd="9" destOrd="0" presId="urn:microsoft.com/office/officeart/2005/8/layout/target3"/>
    <dgm:cxn modelId="{3466BF0E-C314-43C1-9948-EFB161DF7BA2}" type="presParOf" srcId="{9ECE80A1-C9FB-4D59-8888-D03FDC25B60E}" destId="{E057BB3B-EC15-4CD7-8A66-5F4C8FA26B32}" srcOrd="10" destOrd="0" presId="urn:microsoft.com/office/officeart/2005/8/layout/target3"/>
    <dgm:cxn modelId="{73A0CB0F-25CF-4D61-87BE-26A460CC4EE6}" type="presParOf" srcId="{9ECE80A1-C9FB-4D59-8888-D03FDC25B60E}" destId="{FD4C30AC-8A99-447C-BF48-BABE3EDD424F}" srcOrd="11" destOrd="0" presId="urn:microsoft.com/office/officeart/2005/8/layout/target3"/>
    <dgm:cxn modelId="{7D6F8FF8-DF3F-4E18-A282-A10BAA409D40}" type="presParOf" srcId="{9ECE80A1-C9FB-4D59-8888-D03FDC25B60E}" destId="{69D97723-D7B0-47A9-B5EF-FE8D9C4D82A8}" srcOrd="12" destOrd="0" presId="urn:microsoft.com/office/officeart/2005/8/layout/target3"/>
    <dgm:cxn modelId="{FE40A22B-328E-4A0A-A4C1-D4AF149ABAEA}" type="presParOf" srcId="{9ECE80A1-C9FB-4D59-8888-D03FDC25B60E}" destId="{C3C32BF6-4064-40C0-A1E1-6A3A858C655F}" srcOrd="13" destOrd="0" presId="urn:microsoft.com/office/officeart/2005/8/layout/target3"/>
    <dgm:cxn modelId="{0D7B5DF6-BEB5-4EF8-9933-90718BEAB4E5}" type="presParOf" srcId="{9ECE80A1-C9FB-4D59-8888-D03FDC25B60E}" destId="{665F2DF6-12AF-4C1C-BAB8-6BD356F4DB3B}" srcOrd="14" destOrd="0" presId="urn:microsoft.com/office/officeart/2005/8/layout/target3"/>
    <dgm:cxn modelId="{63BBA98A-461E-40CA-A3E6-30A918901B84}" type="presParOf" srcId="{9ECE80A1-C9FB-4D59-8888-D03FDC25B60E}" destId="{8C38AA4C-5A15-4114-9557-B0DD37E7DCA0}" srcOrd="15" destOrd="0" presId="urn:microsoft.com/office/officeart/2005/8/layout/target3"/>
    <dgm:cxn modelId="{456D595A-3305-492B-926E-31309F31845D}" type="presParOf" srcId="{9ECE80A1-C9FB-4D59-8888-D03FDC25B60E}" destId="{D00DF997-2698-4D9B-85EC-99869AC877AF}" srcOrd="16" destOrd="0" presId="urn:microsoft.com/office/officeart/2005/8/layout/target3"/>
    <dgm:cxn modelId="{6A3BA04E-F0B9-4CE0-AD4C-B291F86BE144}" type="presParOf" srcId="{9ECE80A1-C9FB-4D59-8888-D03FDC25B60E}" destId="{B7F87C3A-E15D-4EAA-BD3D-9D84E53FCA06}" srcOrd="17" destOrd="0" presId="urn:microsoft.com/office/officeart/2005/8/layout/target3"/>
    <dgm:cxn modelId="{073EA8BC-AEB6-4B93-BD2D-43E75ADD106F}" type="presParOf" srcId="{9ECE80A1-C9FB-4D59-8888-D03FDC25B60E}" destId="{25E2B920-661D-4A2F-9915-83B1211FE895}" srcOrd="18" destOrd="0" presId="urn:microsoft.com/office/officeart/2005/8/layout/target3"/>
    <dgm:cxn modelId="{ACB025D9-99D4-4304-BFC7-357B1105FF1F}" type="presParOf" srcId="{9ECE80A1-C9FB-4D59-8888-D03FDC25B60E}" destId="{11EBD73A-6C35-402D-A392-38A79B4D411B}" srcOrd="19" destOrd="0" presId="urn:microsoft.com/office/officeart/2005/8/layout/target3"/>
    <dgm:cxn modelId="{DB99EC25-6371-4B06-A0C7-3EE71AC7F118}" type="presParOf" srcId="{9ECE80A1-C9FB-4D59-8888-D03FDC25B60E}" destId="{E7E4F570-2570-4754-848F-A9B816CC79E8}" srcOrd="20" destOrd="0" presId="urn:microsoft.com/office/officeart/2005/8/layout/target3"/>
    <dgm:cxn modelId="{C216B3CA-24E2-42B8-A043-D44050A37E36}" type="presParOf" srcId="{9ECE80A1-C9FB-4D59-8888-D03FDC25B60E}" destId="{2A10D806-79C6-4E7E-A06E-72C8F9C3F559}" srcOrd="21" destOrd="0" presId="urn:microsoft.com/office/officeart/2005/8/layout/target3"/>
    <dgm:cxn modelId="{CD4F3DEE-F3CD-490A-A9DD-027A2845C26A}" type="presParOf" srcId="{9ECE80A1-C9FB-4D59-8888-D03FDC25B60E}" destId="{BED034C5-5439-4F69-90CE-C8C85A30C8B9}" srcOrd="22" destOrd="0" presId="urn:microsoft.com/office/officeart/2005/8/layout/target3"/>
    <dgm:cxn modelId="{A859FB3E-1AA7-45CB-BFA1-C9EE8AFAD637}" type="presParOf" srcId="{9ECE80A1-C9FB-4D59-8888-D03FDC25B60E}" destId="{6DBE5C00-23F5-4867-9CA7-9E3E705F601F}" srcOrd="2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C38CE-25A9-4285-8E0D-F03F269DC6C8}">
      <dsp:nvSpPr>
        <dsp:cNvPr id="0" name=""/>
        <dsp:cNvSpPr/>
      </dsp:nvSpPr>
      <dsp:spPr>
        <a:xfrm>
          <a:off x="0" y="0"/>
          <a:ext cx="4389437" cy="4389437"/>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DF9CB7-A94B-4306-84AC-5BD0883A8A92}">
      <dsp:nvSpPr>
        <dsp:cNvPr id="0" name=""/>
        <dsp:cNvSpPr/>
      </dsp:nvSpPr>
      <dsp:spPr>
        <a:xfrm>
          <a:off x="2194718" y="0"/>
          <a:ext cx="6034881" cy="438943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err="1" smtClean="0"/>
            <a:t>LyX</a:t>
          </a:r>
          <a:r>
            <a:rPr lang="en-US" sz="2000" kern="1200" dirty="0" smtClean="0"/>
            <a:t> (</a:t>
          </a:r>
          <a:r>
            <a:rPr lang="en-US" sz="2000" i="1" kern="1200" dirty="0" smtClean="0">
              <a:hlinkClick xmlns:r="http://schemas.openxmlformats.org/officeDocument/2006/relationships" r:id="rId1"/>
            </a:rPr>
            <a:t>www.</a:t>
          </a:r>
          <a:r>
            <a:rPr lang="en-US" sz="2000" b="1" i="1" kern="1200" dirty="0" smtClean="0">
              <a:hlinkClick xmlns:r="http://schemas.openxmlformats.org/officeDocument/2006/relationships" r:id="rId1"/>
            </a:rPr>
            <a:t>lyx</a:t>
          </a:r>
          <a:r>
            <a:rPr lang="en-US" sz="2000" i="1" kern="1200" dirty="0" smtClean="0">
              <a:hlinkClick xmlns:r="http://schemas.openxmlformats.org/officeDocument/2006/relationships" r:id="rId1"/>
            </a:rPr>
            <a:t>.org</a:t>
          </a:r>
          <a:r>
            <a:rPr lang="en-US" sz="2000" i="1" kern="1200" dirty="0" smtClean="0"/>
            <a:t> </a:t>
          </a:r>
          <a:r>
            <a:rPr lang="en-US" sz="2000" kern="1200" dirty="0" smtClean="0"/>
            <a:t>)</a:t>
          </a:r>
          <a:endParaRPr lang="en-US" sz="2000" kern="1200" dirty="0"/>
        </a:p>
      </dsp:txBody>
      <dsp:txXfrm>
        <a:off x="2194718" y="0"/>
        <a:ext cx="6034881" cy="548680"/>
      </dsp:txXfrm>
    </dsp:sp>
    <dsp:sp modelId="{4604F184-63B0-451B-9625-C4B82B89C66F}">
      <dsp:nvSpPr>
        <dsp:cNvPr id="0" name=""/>
        <dsp:cNvSpPr/>
      </dsp:nvSpPr>
      <dsp:spPr>
        <a:xfrm>
          <a:off x="384076" y="548680"/>
          <a:ext cx="3621284" cy="3621284"/>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CB3468-700A-4D39-BC97-56E91C9E5AA2}">
      <dsp:nvSpPr>
        <dsp:cNvPr id="0" name=""/>
        <dsp:cNvSpPr/>
      </dsp:nvSpPr>
      <dsp:spPr>
        <a:xfrm>
          <a:off x="2194718" y="548680"/>
          <a:ext cx="6034881" cy="3621284"/>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err="1" smtClean="0"/>
            <a:t>LaTex</a:t>
          </a:r>
          <a:r>
            <a:rPr lang="en-US" sz="2000" kern="1200" dirty="0" smtClean="0"/>
            <a:t> (</a:t>
          </a:r>
          <a:r>
            <a:rPr lang="en-US" sz="2000" kern="1200" dirty="0" smtClean="0">
              <a:hlinkClick xmlns:r="http://schemas.openxmlformats.org/officeDocument/2006/relationships" r:id="rId2"/>
            </a:rPr>
            <a:t>www.latex-project.org</a:t>
          </a:r>
          <a:r>
            <a:rPr lang="en-US" sz="2000" kern="1200" dirty="0" smtClean="0"/>
            <a:t>)</a:t>
          </a:r>
          <a:endParaRPr lang="en-US" sz="2000" kern="1200" dirty="0"/>
        </a:p>
      </dsp:txBody>
      <dsp:txXfrm>
        <a:off x="2194718" y="548680"/>
        <a:ext cx="6034881" cy="548681"/>
      </dsp:txXfrm>
    </dsp:sp>
    <dsp:sp modelId="{071E7AE0-3A06-4D40-9B8E-E5C41D024E2F}">
      <dsp:nvSpPr>
        <dsp:cNvPr id="0" name=""/>
        <dsp:cNvSpPr/>
      </dsp:nvSpPr>
      <dsp:spPr>
        <a:xfrm>
          <a:off x="768152" y="1097362"/>
          <a:ext cx="2853131" cy="2853131"/>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23F6D7-BAAF-4DC0-B4BA-D5BA0536954F}">
      <dsp:nvSpPr>
        <dsp:cNvPr id="0" name=""/>
        <dsp:cNvSpPr/>
      </dsp:nvSpPr>
      <dsp:spPr>
        <a:xfrm>
          <a:off x="2194718" y="1097362"/>
          <a:ext cx="6034881" cy="2853131"/>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Aurora (</a:t>
          </a:r>
          <a:r>
            <a:rPr lang="en-US" sz="2000" kern="1200" dirty="0" smtClean="0">
              <a:hlinkClick xmlns:r="http://schemas.openxmlformats.org/officeDocument/2006/relationships" r:id="rId3"/>
            </a:rPr>
            <a:t>http/.</a:t>
          </a:r>
          <a:r>
            <a:rPr lang="en-US" sz="2000" kern="1200" dirty="0" err="1" smtClean="0">
              <a:hlinkClick xmlns:r="http://schemas.openxmlformats.org/officeDocument/2006/relationships" r:id="rId3"/>
            </a:rPr>
            <a:t>elevatorladay.ca</a:t>
          </a:r>
          <a:r>
            <a:rPr lang="en-US" sz="2000" kern="1200" dirty="0" smtClean="0"/>
            <a:t> )</a:t>
          </a:r>
          <a:endParaRPr lang="en-US" sz="2000" kern="1200" dirty="0"/>
        </a:p>
      </dsp:txBody>
      <dsp:txXfrm>
        <a:off x="2194718" y="1097362"/>
        <a:ext cx="6034881" cy="548676"/>
      </dsp:txXfrm>
    </dsp:sp>
    <dsp:sp modelId="{E057BB3B-EC15-4CD7-8A66-5F4C8FA26B32}">
      <dsp:nvSpPr>
        <dsp:cNvPr id="0" name=""/>
        <dsp:cNvSpPr/>
      </dsp:nvSpPr>
      <dsp:spPr>
        <a:xfrm>
          <a:off x="1152227" y="1646038"/>
          <a:ext cx="2084982" cy="2084982"/>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4C30AC-8A99-447C-BF48-BABE3EDD424F}">
      <dsp:nvSpPr>
        <dsp:cNvPr id="0" name=""/>
        <dsp:cNvSpPr/>
      </dsp:nvSpPr>
      <dsp:spPr>
        <a:xfrm>
          <a:off x="2194718" y="1646038"/>
          <a:ext cx="6034881" cy="2084982"/>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Text studio (</a:t>
          </a:r>
          <a:r>
            <a:rPr lang="en-US" sz="2000" kern="1200" dirty="0" smtClean="0">
              <a:hlinkClick xmlns:r="http://schemas.openxmlformats.org/officeDocument/2006/relationships" r:id="rId4"/>
            </a:rPr>
            <a:t>http://texstudio.sourceforge.net/</a:t>
          </a:r>
          <a:r>
            <a:rPr lang="en-US" sz="2000" kern="1200" dirty="0" smtClean="0"/>
            <a:t>)</a:t>
          </a:r>
          <a:endParaRPr lang="en-US" sz="2000" kern="1200" dirty="0"/>
        </a:p>
      </dsp:txBody>
      <dsp:txXfrm>
        <a:off x="2194718" y="1646038"/>
        <a:ext cx="6034881" cy="548680"/>
      </dsp:txXfrm>
    </dsp:sp>
    <dsp:sp modelId="{C3C32BF6-4064-40C0-A1E1-6A3A858C655F}">
      <dsp:nvSpPr>
        <dsp:cNvPr id="0" name=""/>
        <dsp:cNvSpPr/>
      </dsp:nvSpPr>
      <dsp:spPr>
        <a:xfrm>
          <a:off x="1536303" y="2194719"/>
          <a:ext cx="1316829" cy="13168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F2DF6-12AF-4C1C-BAB8-6BD356F4DB3B}">
      <dsp:nvSpPr>
        <dsp:cNvPr id="0" name=""/>
        <dsp:cNvSpPr/>
      </dsp:nvSpPr>
      <dsp:spPr>
        <a:xfrm>
          <a:off x="2194718" y="2194719"/>
          <a:ext cx="6034881" cy="13168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err="1" smtClean="0"/>
            <a:t>Latexeditor</a:t>
          </a:r>
          <a:r>
            <a:rPr lang="en-US" sz="2000" kern="1200" dirty="0" smtClean="0"/>
            <a:t> (Led)(</a:t>
          </a:r>
          <a:r>
            <a:rPr lang="en-US" sz="2000" kern="1200" dirty="0" smtClean="0">
              <a:hlinkClick xmlns:r="http://schemas.openxmlformats.org/officeDocument/2006/relationships" r:id="rId5"/>
            </a:rPr>
            <a:t>http://www.latexeditor.org/</a:t>
          </a:r>
          <a:r>
            <a:rPr lang="en-US" sz="2000" kern="1200" dirty="0" smtClean="0"/>
            <a:t> )</a:t>
          </a:r>
          <a:endParaRPr lang="en-US" sz="2000" kern="1200" dirty="0"/>
        </a:p>
      </dsp:txBody>
      <dsp:txXfrm>
        <a:off x="2194718" y="2194719"/>
        <a:ext cx="6034881" cy="548681"/>
      </dsp:txXfrm>
    </dsp:sp>
    <dsp:sp modelId="{D00DF997-2698-4D9B-85EC-99869AC877AF}">
      <dsp:nvSpPr>
        <dsp:cNvPr id="0" name=""/>
        <dsp:cNvSpPr/>
      </dsp:nvSpPr>
      <dsp:spPr>
        <a:xfrm>
          <a:off x="1920380" y="2743400"/>
          <a:ext cx="548676" cy="548676"/>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F87C3A-E15D-4EAA-BD3D-9D84E53FCA06}">
      <dsp:nvSpPr>
        <dsp:cNvPr id="0" name=""/>
        <dsp:cNvSpPr/>
      </dsp:nvSpPr>
      <dsp:spPr>
        <a:xfrm>
          <a:off x="2194718" y="2743400"/>
          <a:ext cx="6034881" cy="548676"/>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endParaRPr lang="en-US" sz="2000" kern="1200" dirty="0"/>
        </a:p>
      </dsp:txBody>
      <dsp:txXfrm>
        <a:off x="2194718" y="2743400"/>
        <a:ext cx="6034881" cy="548676"/>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A6A938-9363-4F31-821F-A1BC0ED0623F}" type="datetimeFigureOut">
              <a:rPr lang="en-IN" smtClean="0"/>
              <a:t>11-10-2021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C0050-0936-4128-882F-25BD758DA852}" type="slidenum">
              <a:rPr lang="en-IN" smtClean="0"/>
              <a:t>‹#›</a:t>
            </a:fld>
            <a:endParaRPr lang="en-IN"/>
          </a:p>
        </p:txBody>
      </p:sp>
    </p:spTree>
    <p:extLst>
      <p:ext uri="{BB962C8B-B14F-4D97-AF65-F5344CB8AC3E}">
        <p14:creationId xmlns:p14="http://schemas.microsoft.com/office/powerpoint/2010/main" val="3156850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2EC717F-5BA9-42C4-8242-6F74075E0C95}" type="slidenum">
              <a:rPr lang="en-US" altLang="en-US" smtClean="0">
                <a:latin typeface="Arial" panose="020B0604020202020204" pitchFamily="34" charset="0"/>
              </a:rPr>
              <a:pPr>
                <a:spcBef>
                  <a:spcPct val="0"/>
                </a:spcBef>
              </a:pPr>
              <a:t>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56764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2FFD1D56-2B42-4043-B11B-4CF0D930A548}" type="datetimeFigureOut">
              <a:rPr lang="en-IN"/>
              <a:pPr>
                <a:defRPr/>
              </a:pPr>
              <a:t>11-10-2021</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a:defRPr/>
            </a:pPr>
            <a:fld id="{BCD9530A-B04B-4879-B71C-B65DE25490D2}" type="slidenum">
              <a:rPr lang="en-IN" altLang="en-US"/>
              <a:pPr>
                <a:defRPr/>
              </a:pPr>
              <a:t>‹#›</a:t>
            </a:fld>
            <a:endParaRPr lang="en-IN" altLang="en-US"/>
          </a:p>
        </p:txBody>
      </p:sp>
    </p:spTree>
    <p:extLst>
      <p:ext uri="{BB962C8B-B14F-4D97-AF65-F5344CB8AC3E}">
        <p14:creationId xmlns:p14="http://schemas.microsoft.com/office/powerpoint/2010/main" val="2287334730"/>
      </p:ext>
    </p:extLst>
  </p:cSld>
  <p:clrMapOvr>
    <a:overrideClrMapping bg1="dk1" tx1="lt1" bg2="dk2" tx2="lt2" accent1="accent1" accent2="accent2" accent3="accent3" accent4="accent4" accent5="accent5" accent6="accent6" hlink="hlink" folHlink="folHlink"/>
  </p:clrMapOvr>
  <p:transition>
    <p:wheel spokes="8"/>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B7CB0F8-1D0C-4945-9B66-601377E2E1E0}" type="datetimeFigureOut">
              <a:rPr lang="en-IN"/>
              <a:pPr>
                <a:defRPr/>
              </a:pPr>
              <a:t>11-10-2021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544CA6A9-DCF2-45CB-B7A3-4D6ACDA7EA6A}" type="slidenum">
              <a:rPr lang="en-IN" altLang="en-US"/>
              <a:pPr>
                <a:defRPr/>
              </a:pPr>
              <a:t>‹#›</a:t>
            </a:fld>
            <a:endParaRPr lang="en-IN" altLang="en-US"/>
          </a:p>
        </p:txBody>
      </p:sp>
    </p:spTree>
    <p:extLst>
      <p:ext uri="{BB962C8B-B14F-4D97-AF65-F5344CB8AC3E}">
        <p14:creationId xmlns:p14="http://schemas.microsoft.com/office/powerpoint/2010/main" val="1443260332"/>
      </p:ext>
    </p:extLst>
  </p:cSld>
  <p:clrMapOvr>
    <a:masterClrMapping/>
  </p:clrMapOvr>
  <p:transition>
    <p:wheel spokes="8"/>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84AFF75-8FE9-4649-AF15-FDDA050FB0C6}" type="datetimeFigureOut">
              <a:rPr lang="en-IN"/>
              <a:pPr>
                <a:defRPr/>
              </a:pPr>
              <a:t>11-10-2021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11DE3E4D-F65A-4B93-800C-9F60F2187CD1}" type="slidenum">
              <a:rPr lang="en-IN" altLang="en-US"/>
              <a:pPr>
                <a:defRPr/>
              </a:pPr>
              <a:t>‹#›</a:t>
            </a:fld>
            <a:endParaRPr lang="en-IN" altLang="en-US"/>
          </a:p>
        </p:txBody>
      </p:sp>
    </p:spTree>
    <p:extLst>
      <p:ext uri="{BB962C8B-B14F-4D97-AF65-F5344CB8AC3E}">
        <p14:creationId xmlns:p14="http://schemas.microsoft.com/office/powerpoint/2010/main" val="556704523"/>
      </p:ext>
    </p:extLst>
  </p:cSld>
  <p:clrMapOvr>
    <a:overrideClrMapping bg1="dk1" tx1="lt1" bg2="dk2" tx2="lt2" accent1="accent1" accent2="accent2" accent3="accent3" accent4="accent4" accent5="accent5" accent6="accent6" hlink="hlink" folHlink="folHlink"/>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F31BDB61-4301-43D0-8EAF-F6238733802F}" type="datetimeFigureOut">
              <a:rPr lang="en-IN"/>
              <a:pPr>
                <a:defRPr/>
              </a:pPr>
              <a:t>11-10-2021</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5000C533-7E9F-49F8-8CB1-12D254E4E837}" type="slidenum">
              <a:rPr lang="en-IN" altLang="en-US"/>
              <a:pPr>
                <a:defRPr/>
              </a:pPr>
              <a:t>‹#›</a:t>
            </a:fld>
            <a:endParaRPr lang="en-IN" altLang="en-US"/>
          </a:p>
        </p:txBody>
      </p:sp>
    </p:spTree>
    <p:extLst>
      <p:ext uri="{BB962C8B-B14F-4D97-AF65-F5344CB8AC3E}">
        <p14:creationId xmlns:p14="http://schemas.microsoft.com/office/powerpoint/2010/main" val="1887404941"/>
      </p:ext>
    </p:extLst>
  </p:cSld>
  <p:clrMapOvr>
    <a:masterClrMapping/>
  </p:clrMapOvr>
  <p:transition>
    <p:wheel spokes="8"/>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8142B19C-85C3-4893-A4D4-659111BEC493}" type="datetimeFigureOut">
              <a:rPr lang="en-IN"/>
              <a:pPr>
                <a:defRPr/>
              </a:pPr>
              <a:t>11-10-2021</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6D4F5469-1C32-40AC-8A8D-977DD5231A25}" type="slidenum">
              <a:rPr lang="en-IN" altLang="en-US"/>
              <a:pPr>
                <a:defRPr/>
              </a:pPr>
              <a:t>‹#›</a:t>
            </a:fld>
            <a:endParaRPr lang="en-IN" altLang="en-US"/>
          </a:p>
        </p:txBody>
      </p:sp>
    </p:spTree>
    <p:extLst>
      <p:ext uri="{BB962C8B-B14F-4D97-AF65-F5344CB8AC3E}">
        <p14:creationId xmlns:p14="http://schemas.microsoft.com/office/powerpoint/2010/main" val="4219000983"/>
      </p:ext>
    </p:extLst>
  </p:cSld>
  <p:clrMapOvr>
    <a:masterClrMapping/>
  </p:clrMapOvr>
  <p:transition>
    <p:wheel spokes="8"/>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A2403B8B-0D25-41A5-A78B-25A2800860A5}" type="datetimeFigureOut">
              <a:rPr lang="en-IN"/>
              <a:pPr>
                <a:defRPr/>
              </a:pPr>
              <a:t>11-10-2021</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2D60BD74-E0B2-4EB8-B2E6-F26256B4E9A3}" type="slidenum">
              <a:rPr lang="en-IN" altLang="en-US"/>
              <a:pPr>
                <a:defRPr/>
              </a:pPr>
              <a:t>‹#›</a:t>
            </a:fld>
            <a:endParaRPr lang="en-IN" altLang="en-US"/>
          </a:p>
        </p:txBody>
      </p:sp>
    </p:spTree>
    <p:extLst>
      <p:ext uri="{BB962C8B-B14F-4D97-AF65-F5344CB8AC3E}">
        <p14:creationId xmlns:p14="http://schemas.microsoft.com/office/powerpoint/2010/main" val="864200380"/>
      </p:ext>
    </p:extLst>
  </p:cSld>
  <p:clrMapOvr>
    <a:masterClrMapping/>
  </p:clrMapOvr>
  <p:transition>
    <p:wheel spokes="8"/>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6B5876A-1266-48F0-94CA-D0AFAB6839E0}" type="datetimeFigureOut">
              <a:rPr lang="en-IN"/>
              <a:pPr>
                <a:defRPr/>
              </a:pPr>
              <a:t>11-10-2021</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500B45CA-F71C-4FB4-ADCB-9A2306D0AEBA}" type="slidenum">
              <a:rPr lang="en-IN" altLang="en-US"/>
              <a:pPr>
                <a:defRPr/>
              </a:pPr>
              <a:t>‹#›</a:t>
            </a:fld>
            <a:endParaRPr lang="en-IN" altLang="en-US"/>
          </a:p>
        </p:txBody>
      </p:sp>
    </p:spTree>
    <p:extLst>
      <p:ext uri="{BB962C8B-B14F-4D97-AF65-F5344CB8AC3E}">
        <p14:creationId xmlns:p14="http://schemas.microsoft.com/office/powerpoint/2010/main" val="4139901559"/>
      </p:ext>
    </p:extLst>
  </p:cSld>
  <p:clrMapOvr>
    <a:masterClrMapping/>
  </p:clrMapOvr>
  <p:transition>
    <p:wheel spokes="8"/>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9AC03900-42C3-422D-BA86-1541E6AE7E95}" type="datetimeFigureOut">
              <a:rPr lang="en-IN"/>
              <a:pPr>
                <a:defRPr/>
              </a:pPr>
              <a:t>11-10-2021</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7C161921-9EBB-43A6-882C-F6AC14D06398}" type="slidenum">
              <a:rPr lang="en-IN" altLang="en-US"/>
              <a:pPr>
                <a:defRPr/>
              </a:pPr>
              <a:t>‹#›</a:t>
            </a:fld>
            <a:endParaRPr lang="en-IN" altLang="en-US"/>
          </a:p>
        </p:txBody>
      </p:sp>
    </p:spTree>
    <p:extLst>
      <p:ext uri="{BB962C8B-B14F-4D97-AF65-F5344CB8AC3E}">
        <p14:creationId xmlns:p14="http://schemas.microsoft.com/office/powerpoint/2010/main" val="745201379"/>
      </p:ext>
    </p:extLst>
  </p:cSld>
  <p:clrMapOvr>
    <a:masterClrMapping/>
  </p:clrMapOvr>
  <p:transition>
    <p:wheel spokes="8"/>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55B2C0BC-4F28-4873-BE13-FF5C2FA6E8D4}" type="datetimeFigureOut">
              <a:rPr lang="en-IN"/>
              <a:pPr>
                <a:defRPr/>
              </a:pPr>
              <a:t>11-10-2021</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a:defRPr/>
            </a:pPr>
            <a:fld id="{7605F642-7A22-4849-B613-4EA511CF73F6}" type="slidenum">
              <a:rPr lang="en-IN" altLang="en-US"/>
              <a:pPr>
                <a:defRPr/>
              </a:pPr>
              <a:t>‹#›</a:t>
            </a:fld>
            <a:endParaRPr lang="en-IN" altLang="en-US"/>
          </a:p>
        </p:txBody>
      </p:sp>
    </p:spTree>
    <p:extLst>
      <p:ext uri="{BB962C8B-B14F-4D97-AF65-F5344CB8AC3E}">
        <p14:creationId xmlns:p14="http://schemas.microsoft.com/office/powerpoint/2010/main" val="1667811363"/>
      </p:ext>
    </p:extLst>
  </p:cSld>
  <p:clrMapOvr>
    <a:masterClrMapping/>
  </p:clrMapOvr>
  <p:transition>
    <p:wheel spokes="8"/>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E3D01D5-BE62-46F6-984A-45289FF63991}" type="datetimeFigureOut">
              <a:rPr lang="en-IN"/>
              <a:pPr>
                <a:defRPr/>
              </a:pPr>
              <a:t>11-10-2021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0512027A-3824-4ABB-BDFE-1D7A83659466}" type="slidenum">
              <a:rPr lang="en-IN" altLang="en-US"/>
              <a:pPr>
                <a:defRPr/>
              </a:pPr>
              <a:t>‹#›</a:t>
            </a:fld>
            <a:endParaRPr lang="en-IN" altLang="en-US"/>
          </a:p>
        </p:txBody>
      </p:sp>
    </p:spTree>
    <p:extLst>
      <p:ext uri="{BB962C8B-B14F-4D97-AF65-F5344CB8AC3E}">
        <p14:creationId xmlns:p14="http://schemas.microsoft.com/office/powerpoint/2010/main" val="1372387058"/>
      </p:ext>
    </p:extLst>
  </p:cSld>
  <p:clrMapOvr>
    <a:masterClrMapping/>
  </p:clrMapOvr>
  <p:transition>
    <p:wheel spokes="8"/>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5476AAB-245F-49FD-AB71-969E2C78CA0A}" type="datetimeFigureOut">
              <a:rPr lang="en-IN"/>
              <a:pPr>
                <a:defRPr/>
              </a:pPr>
              <a:t>11-10-2021</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7EF5F383-7736-40A8-AB79-56EA73517608}" type="slidenum">
              <a:rPr lang="en-IN" altLang="en-US"/>
              <a:pPr>
                <a:defRPr/>
              </a:pPr>
              <a:t>‹#›</a:t>
            </a:fld>
            <a:endParaRPr lang="en-IN" altLang="en-US"/>
          </a:p>
        </p:txBody>
      </p:sp>
    </p:spTree>
    <p:extLst>
      <p:ext uri="{BB962C8B-B14F-4D97-AF65-F5344CB8AC3E}">
        <p14:creationId xmlns:p14="http://schemas.microsoft.com/office/powerpoint/2010/main" val="1208248483"/>
      </p:ext>
    </p:extLst>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2.jpe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1028"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944E6149-01E5-4D31-88F4-8D0CD0601837}" type="datetimeFigureOut">
              <a:rPr lang="en-IN"/>
              <a:pPr>
                <a:defRPr/>
              </a:pPr>
              <a:t>11-10-2021</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anose="02030602050306030303" pitchFamily="18" charset="0"/>
              </a:defRPr>
            </a:lvl1pPr>
          </a:lstStyle>
          <a:p>
            <a:pPr>
              <a:defRPr/>
            </a:pPr>
            <a:fld id="{5120E63F-FAEF-4EE4-B122-BD7243FAC838}" type="slidenum">
              <a:rPr lang="en-IN" altLang="en-US"/>
              <a:pPr>
                <a:defRPr/>
              </a:pPr>
              <a:t>‹#›</a:t>
            </a:fld>
            <a:endParaRPr lang="en-IN" altLang="en-US"/>
          </a:p>
        </p:txBody>
      </p:sp>
      <p:grpSp>
        <p:nvGrpSpPr>
          <p:cNvPr id="1033"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grpSp>
    </p:spTree>
    <p:extLst>
      <p:ext uri="{BB962C8B-B14F-4D97-AF65-F5344CB8AC3E}">
        <p14:creationId xmlns:p14="http://schemas.microsoft.com/office/powerpoint/2010/main" val="249292375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wheel spokes="8"/>
  </p:transition>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neuralware.com/" TargetMode="External"/><Relationship Id="rId7" Type="http://schemas.openxmlformats.org/officeDocument/2006/relationships/hyperlink" Target="http://www.ncbi.nlm.nih.gov/books/bv.fcgi?rid=helppubmed.section.pubmedhelp.Searching_PubMed" TargetMode="External"/><Relationship Id="rId2" Type="http://schemas.openxmlformats.org/officeDocument/2006/relationships/hyperlink" Target="http://googleads.g.doubleclick.net/pagead/iclk?sa=l&amp;ai=BpQBoRkmuSeaaMpPuvgO2vaHKAomnkgfz4q2uAcCNtwGg_goQAhgCIMv8jwMoAzgAUK7okvr4_____wFg5aLpg-AOoAG-y4n_A7IBDG1lZmVlZGlhLmNvbboBCTcyOHg5MF9hc8gBAdoBJ2h0dHA6Ly9tZWZlZWRpYS5jb20vdGFncy9iaW9pbmZvcm1hdGljc-ACAeoCClRvcF9CYW5uZXKQA5oImAPwAagDAcgDB-gDuAPoA64B6AP0AvUDAAAABJgEAA&amp;num=2&amp;adurl=http://www.neuralware.com/products.jsp&amp;client=ca-pub-8192135990023521&amp;nm=27&amp;nb=1&amp;jca=1341" TargetMode="External"/><Relationship Id="rId1" Type="http://schemas.openxmlformats.org/officeDocument/2006/relationships/slideLayout" Target="../slideLayouts/slideLayout2.xml"/><Relationship Id="rId6" Type="http://schemas.openxmlformats.org/officeDocument/2006/relationships/hyperlink" Target="http://rd.a9.com/srv/redirect/?info=AB8A-HDdTZltELVHq293WP2EAewlmAXGEMfYbNFn5.O-WpVeG6RSkQl4FXJ13VnaiWcMUunS2Q2MLaaP461raqokM9xOnDYWWCMg8Wx4bql4twFSIh99JOXVgNjhy75-89lfp8fq2YFrJlsqksCSNWUx-iWlfkyhXwrsr4XU2FGtkMoZeJzuECg84Uny4s5vlF3ka0KuzXMhRSzxvbT6d8qOzsz8lckpJDAIgqadCxiu1Lgw3s-0aHSSydpaJG93wFwkOchHaH-bmeOGmwaPssHIxFWS7lKWdYLDu7c6y19ptEQlnZ7d3rPweGy2mdp.P57TSr4NkkJrOERMFHm7K9xg.Iwrdr9i3NJIHxBezoDrRnFftbNd.AmlUuaEPrFWWXRcDTQ0DZI.Xbb8l4kncBQ1DBEFIyCiZja76wNJCVv8n25iCdO.F1mepZGvbFiXTUK3CEKaGMvp&amp;awt=1&amp;s=" TargetMode="External"/><Relationship Id="rId5" Type="http://schemas.openxmlformats.org/officeDocument/2006/relationships/hyperlink" Target="http://rd.a9.com/srv/redirect/?info=AM2ITjtlxFsBCKaaA3AJ75.nTW4HXICfgpR-ufdfChXA3atdWexvClkoR9vhqCwpYd.EMXCokji2kg8eMqUPcujwy15hOKQSB23h4nP.sagYhho-qZjrP52dKe8bv5BpSdJaWnauHhxfd161xpzedyiHdGpoWV7YhEsEY03mYDoJOV4mIBURGMp367xfusy1Q17sW7Y2K8oyixBnc6PWERCng0YX21As.Jcpr0ZZMciRni.xWaOE2ygWHccGEhIPjj-4n21i-zE2vAL9MUC2KAJDrj5TVAJK3r.fqcQTT5PBEDavUUCSm99583X40-dD2SxvKHnN4ircclmdG4Q64eox4kPqjUg-pk7pKiF8DTYwW3ek5ZiXRoxoR-dAh2grUZ-gY5NK4RzdLdO79Ne3G.4a.7MvFoC0QalbgqJeTJ5Do0ekacQEiz-0s5nQ9sWtwSEYj0aAi0aj&amp;awt=1&amp;s=" TargetMode="External"/><Relationship Id="rId4" Type="http://schemas.openxmlformats.org/officeDocument/2006/relationships/hyperlink" Target="http://rd.a9.com/srv/redirect/?info=ANNLeGqWSOb7uRD0kfihkrXNR7-4EiijvaveRObLfIwQyGofG6wjHsQkIS3O1OOPtIDBDxJhkTS.dEHagbbLuJs3vu1Yn58TlIWlwZiq0de2KtRcJ4yA8wIh9-.42DTrIUfhSCkO-ROZWf8u7V-Ut54e84kaOHMGI8SMLqtA4pdcvykNO8bZSzSs8z7rsY6H0S3avqT11Sr--bm7l4X9pAxdOisF5d0nGFL-YL9I6OobpoztJJRfquiVea0p08v0ib3VW1XG6URkfvPsrp.6TELKiww.O0zQTdLSp1pMSuvXtBOIUfSjGFw60XIfMIlF-i2uD1-nFbj9scXaiUY4r9Oljo8UDAuxaI8AXR-WXFL1YzwgHZB4UjvEYYohV4Ry-il-jXqtYLuORLubYLVHZdHjmnXNjAajNvTW4EFrhZ-oo.FI2TP7D8E_&amp;awt=1&amp;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bing.com/images/search?q=search+engines&amp;view=detail&amp;id=FBAB8573834192AA82179F1F487D658842CB11DD&amp;first=31&amp;FORM=IDFRI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holar.google.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6889" y="928670"/>
            <a:ext cx="8173861" cy="1714512"/>
          </a:xfrm>
          <a:ln>
            <a:miter lim="800000"/>
            <a:headEnd/>
            <a:tailEnd/>
          </a:ln>
          <a:extLst/>
        </p:spPr>
        <p:txBody>
          <a:bodyPr/>
          <a:lstStyle/>
          <a:p>
            <a:pPr>
              <a:defRPr/>
            </a:pPr>
            <a:r>
              <a:rPr lang="en-US" dirty="0"/>
              <a:t>Application of computer in scientific writing </a:t>
            </a:r>
            <a:endParaRPr lang="en-IN" dirty="0"/>
          </a:p>
        </p:txBody>
      </p:sp>
      <p:sp>
        <p:nvSpPr>
          <p:cNvPr id="6147" name="Subtitle 2"/>
          <p:cNvSpPr>
            <a:spLocks noGrp="1"/>
          </p:cNvSpPr>
          <p:nvPr>
            <p:ph type="subTitle" idx="1"/>
          </p:nvPr>
        </p:nvSpPr>
        <p:spPr>
          <a:xfrm>
            <a:off x="1524000" y="2643182"/>
            <a:ext cx="8286750" cy="3881443"/>
          </a:xfrm>
        </p:spPr>
        <p:txBody>
          <a:bodyPr>
            <a:normAutofit/>
          </a:bodyPr>
          <a:lstStyle/>
          <a:p>
            <a:endParaRPr lang="en-US" altLang="en-US" sz="2800" dirty="0" smtClean="0"/>
          </a:p>
          <a:p>
            <a:r>
              <a:rPr lang="en-US" altLang="en-US" sz="2800" dirty="0" smtClean="0"/>
              <a:t>Krishna </a:t>
            </a:r>
            <a:r>
              <a:rPr lang="en-US" altLang="en-US" sz="2800" dirty="0" err="1"/>
              <a:t>Misra</a:t>
            </a:r>
            <a:endParaRPr lang="en-US" altLang="en-US" sz="2800" dirty="0"/>
          </a:p>
          <a:p>
            <a:r>
              <a:rPr lang="en-US" altLang="en-US" sz="2800" dirty="0" smtClean="0"/>
              <a:t>IIITA, </a:t>
            </a:r>
            <a:r>
              <a:rPr lang="en-US" altLang="en-US" sz="2800" dirty="0" err="1" smtClean="0"/>
              <a:t>Prayagraj</a:t>
            </a:r>
            <a:endParaRPr lang="en-US" altLang="en-US" sz="2800" dirty="0" smtClean="0"/>
          </a:p>
          <a:p>
            <a:endParaRPr lang="en-US" altLang="en-US" sz="2800" dirty="0"/>
          </a:p>
          <a:p>
            <a:endParaRPr lang="en-US" altLang="en-US" sz="2800" dirty="0" smtClean="0"/>
          </a:p>
          <a:p>
            <a:endParaRPr lang="en-US" altLang="en-US" sz="2800" dirty="0"/>
          </a:p>
          <a:p>
            <a:r>
              <a:rPr lang="en-US" altLang="en-US" sz="2800" dirty="0" smtClean="0"/>
              <a:t>12-10-2021</a:t>
            </a:r>
            <a:endParaRPr lang="en-US" altLang="en-US" sz="2800" dirty="0"/>
          </a:p>
        </p:txBody>
      </p:sp>
    </p:spTree>
    <p:extLst>
      <p:ext uri="{BB962C8B-B14F-4D97-AF65-F5344CB8AC3E}">
        <p14:creationId xmlns:p14="http://schemas.microsoft.com/office/powerpoint/2010/main" val="2612468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1682044" y="704850"/>
            <a:ext cx="8528756" cy="559506"/>
          </a:xfrm>
        </p:spPr>
        <p:txBody>
          <a:bodyPr>
            <a:normAutofit fontScale="90000"/>
          </a:bodyPr>
          <a:lstStyle/>
          <a:p>
            <a:r>
              <a:rPr lang="en-US" altLang="en-US" dirty="0" smtClean="0"/>
              <a:t>                    </a:t>
            </a:r>
            <a:r>
              <a:rPr lang="en-US" altLang="en-US" dirty="0" smtClean="0">
                <a:solidFill>
                  <a:srgbClr val="002060"/>
                </a:solidFill>
              </a:rPr>
              <a:t>Search Engines Cont..</a:t>
            </a:r>
          </a:p>
        </p:txBody>
      </p:sp>
      <p:sp>
        <p:nvSpPr>
          <p:cNvPr id="32771" name="Rectangle 3"/>
          <p:cNvSpPr>
            <a:spLocks noGrp="1"/>
          </p:cNvSpPr>
          <p:nvPr>
            <p:ph type="body" idx="4294967295"/>
          </p:nvPr>
        </p:nvSpPr>
        <p:spPr>
          <a:xfrm>
            <a:off x="1682044" y="1365956"/>
            <a:ext cx="8528756" cy="4958645"/>
          </a:xfrm>
        </p:spPr>
        <p:txBody>
          <a:bodyPr>
            <a:normAutofit fontScale="92500" lnSpcReduction="10000"/>
          </a:bodyPr>
          <a:lstStyle/>
          <a:p>
            <a:r>
              <a:rPr lang="en-US" altLang="en-US" sz="2400" dirty="0" smtClean="0"/>
              <a:t>Google Scholar: Provides a search of scholarly literature across many disciplines and sources, including theses, books, abstracts and articles.</a:t>
            </a:r>
          </a:p>
          <a:p>
            <a:pPr>
              <a:buFont typeface="Wingdings 2" panose="05020102010507070707" pitchFamily="18" charset="2"/>
              <a:buNone/>
            </a:pPr>
            <a:endParaRPr lang="en-US" altLang="en-US" sz="2400" dirty="0" smtClean="0"/>
          </a:p>
          <a:p>
            <a:r>
              <a:rPr lang="en-US" altLang="en-US" sz="2400" dirty="0" smtClean="0"/>
              <a:t>h-INDEX: The </a:t>
            </a:r>
            <a:r>
              <a:rPr lang="en-US" altLang="en-US" sz="2400" b="1" i="1" dirty="0" smtClean="0"/>
              <a:t>h</a:t>
            </a:r>
            <a:r>
              <a:rPr lang="en-US" altLang="en-US" sz="2400" b="1" dirty="0" smtClean="0"/>
              <a:t>-index</a:t>
            </a:r>
            <a:r>
              <a:rPr lang="en-US" altLang="en-US" sz="2400" dirty="0" smtClean="0"/>
              <a:t> is an index that attempts to measure both the productivity and impact of the published work of a scientist or scholar. </a:t>
            </a:r>
          </a:p>
          <a:p>
            <a:r>
              <a:rPr lang="en-IN" altLang="en-US" sz="2400" dirty="0" smtClean="0"/>
              <a:t>Also known as </a:t>
            </a:r>
            <a:r>
              <a:rPr lang="en-IN" altLang="en-US" sz="2400" dirty="0"/>
              <a:t>the Hirsch factor; </a:t>
            </a:r>
            <a:r>
              <a:rPr lang="en-IN" altLang="en-US" sz="2400" dirty="0" smtClean="0"/>
              <a:t>(Hirsch</a:t>
            </a:r>
            <a:r>
              <a:rPr lang="en-IN" altLang="en-US" sz="2400" dirty="0"/>
              <a:t>, 2005), an indicator created by Jorge E. Hirsch, that attempts to measure the achievements of a research scientist.</a:t>
            </a:r>
            <a:endParaRPr lang="en-US" altLang="en-US" sz="2400" dirty="0" smtClean="0"/>
          </a:p>
          <a:p>
            <a:endParaRPr lang="en-US" altLang="en-US" sz="2400" dirty="0" smtClean="0"/>
          </a:p>
          <a:p>
            <a:r>
              <a:rPr lang="en-US" altLang="en-US" sz="2400" dirty="0" smtClean="0"/>
              <a:t>The h-index is based on the set of the scientist's most cited papers and the number of citations that they have received in other publications.  </a:t>
            </a:r>
          </a:p>
        </p:txBody>
      </p:sp>
    </p:spTree>
    <p:extLst>
      <p:ext uri="{BB962C8B-B14F-4D97-AF65-F5344CB8AC3E}">
        <p14:creationId xmlns:p14="http://schemas.microsoft.com/office/powerpoint/2010/main" val="2493603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77334" y="609600"/>
            <a:ext cx="8596668" cy="857956"/>
          </a:xfrm>
        </p:spPr>
        <p:txBody>
          <a:bodyPr/>
          <a:lstStyle/>
          <a:p>
            <a:r>
              <a:rPr lang="en-US" altLang="en-US" dirty="0" smtClean="0"/>
              <a:t>                      </a:t>
            </a:r>
            <a:r>
              <a:rPr lang="en-US" altLang="en-US" sz="4000" dirty="0" smtClean="0">
                <a:solidFill>
                  <a:srgbClr val="002060"/>
                </a:solidFill>
              </a:rPr>
              <a:t>h -index</a:t>
            </a:r>
          </a:p>
        </p:txBody>
      </p:sp>
      <p:pic>
        <p:nvPicPr>
          <p:cNvPr id="33795" name="Content Placeholder 3" descr="Related imag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682045" y="1844853"/>
            <a:ext cx="8297333" cy="4389437"/>
          </a:xfrm>
        </p:spPr>
      </p:pic>
    </p:spTree>
    <p:extLst>
      <p:ext uri="{BB962C8B-B14F-4D97-AF65-F5344CB8AC3E}">
        <p14:creationId xmlns:p14="http://schemas.microsoft.com/office/powerpoint/2010/main" val="2779936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288" y="333376"/>
            <a:ext cx="8229600" cy="574675"/>
          </a:xfrm>
        </p:spPr>
        <p:txBody>
          <a:bodyPr>
            <a:normAutofit fontScale="90000"/>
          </a:bodyPr>
          <a:lstStyle/>
          <a:p>
            <a:pPr>
              <a:defRPr/>
            </a:pPr>
            <a:r>
              <a:rPr lang="en-US" b="1" dirty="0" smtClean="0"/>
              <a:t>         Microsoft Office Word</a:t>
            </a:r>
            <a:endParaRPr lang="en-IN" dirty="0"/>
          </a:p>
        </p:txBody>
      </p:sp>
      <p:sp>
        <p:nvSpPr>
          <p:cNvPr id="15363" name="Content Placeholder 2"/>
          <p:cNvSpPr>
            <a:spLocks noGrp="1"/>
          </p:cNvSpPr>
          <p:nvPr>
            <p:ph idx="1"/>
          </p:nvPr>
        </p:nvSpPr>
        <p:spPr>
          <a:xfrm>
            <a:off x="1219200" y="1125538"/>
            <a:ext cx="9240070" cy="5732462"/>
          </a:xfrm>
        </p:spPr>
        <p:txBody>
          <a:bodyPr>
            <a:normAutofit fontScale="85000" lnSpcReduction="20000"/>
          </a:bodyPr>
          <a:lstStyle/>
          <a:p>
            <a:pPr eaLnBrk="1" hangingPunct="1"/>
            <a:r>
              <a:rPr lang="en-IN" altLang="en-US" sz="1500" b="1" dirty="0">
                <a:latin typeface="Times New Roman" panose="02020603050405020304" pitchFamily="18" charset="0"/>
                <a:cs typeface="Times New Roman" panose="02020603050405020304" pitchFamily="18" charset="0"/>
              </a:rPr>
              <a:t>It is an excellent word processing tool which can be used to type letters, reports, and other documents. It provides the ability to use the computers for technical writing and publishing.</a:t>
            </a:r>
          </a:p>
          <a:p>
            <a:pPr eaLnBrk="1" hangingPunct="1"/>
            <a:r>
              <a:rPr lang="en-US" altLang="en-US" sz="1200" b="1" dirty="0" smtClean="0">
                <a:latin typeface="Times New Roman" panose="02020603050405020304" pitchFamily="18" charset="0"/>
                <a:cs typeface="Times New Roman" panose="02020603050405020304" pitchFamily="18" charset="0"/>
              </a:rPr>
              <a:t>Basic </a:t>
            </a:r>
            <a:r>
              <a:rPr lang="en-US" altLang="en-US" sz="1200" b="1" dirty="0">
                <a:latin typeface="Times New Roman" panose="02020603050405020304" pitchFamily="18" charset="0"/>
                <a:cs typeface="Times New Roman" panose="02020603050405020304" pitchFamily="18" charset="0"/>
              </a:rPr>
              <a:t>features:</a:t>
            </a:r>
          </a:p>
          <a:p>
            <a:pPr eaLnBrk="1" hangingPunct="1"/>
            <a:r>
              <a:rPr lang="en-IN" altLang="en-US" sz="1200" b="1" dirty="0">
                <a:latin typeface="Times New Roman" panose="02020603050405020304" pitchFamily="18" charset="0"/>
                <a:cs typeface="Times New Roman" panose="02020603050405020304" pitchFamily="18" charset="0"/>
              </a:rPr>
              <a:t>Writing: </a:t>
            </a:r>
          </a:p>
          <a:p>
            <a:pPr lvl="1" eaLnBrk="1" hangingPunct="1"/>
            <a:r>
              <a:rPr lang="en-IN" altLang="en-US" sz="1200" b="1" dirty="0">
                <a:latin typeface="Times New Roman" panose="02020603050405020304" pitchFamily="18" charset="0"/>
                <a:cs typeface="Times New Roman" panose="02020603050405020304" pitchFamily="18" charset="0"/>
              </a:rPr>
              <a:t>Type, Backspace, Delete, Insert and Overtype.</a:t>
            </a:r>
          </a:p>
          <a:p>
            <a:pPr lvl="1" eaLnBrk="1" hangingPunct="1"/>
            <a:r>
              <a:rPr lang="en-IN" altLang="en-US" sz="1200" b="1" dirty="0">
                <a:latin typeface="Times New Roman" panose="02020603050405020304" pitchFamily="18" charset="0"/>
                <a:cs typeface="Times New Roman" panose="02020603050405020304" pitchFamily="18" charset="0"/>
              </a:rPr>
              <a:t>Cut or Copy and Paste, Create AutoText</a:t>
            </a:r>
          </a:p>
          <a:p>
            <a:pPr lvl="1" eaLnBrk="1" hangingPunct="1"/>
            <a:r>
              <a:rPr lang="en-US" altLang="en-US" sz="1200" b="1" dirty="0">
                <a:latin typeface="Times New Roman" panose="02020603050405020304" pitchFamily="18" charset="0"/>
                <a:cs typeface="Times New Roman" panose="02020603050405020304" pitchFamily="18" charset="0"/>
              </a:rPr>
              <a:t>Line Numbering</a:t>
            </a:r>
          </a:p>
          <a:p>
            <a:pPr lvl="1" eaLnBrk="1" hangingPunct="1"/>
            <a:r>
              <a:rPr lang="en-US" altLang="en-US" sz="1200" b="1" dirty="0">
                <a:latin typeface="Times New Roman" panose="02020603050405020304" pitchFamily="18" charset="0"/>
                <a:cs typeface="Times New Roman" panose="02020603050405020304" pitchFamily="18" charset="0"/>
              </a:rPr>
              <a:t>Page numbers and date</a:t>
            </a:r>
            <a:endParaRPr lang="en-IN" altLang="en-US" sz="1200" b="1" dirty="0">
              <a:latin typeface="Times New Roman" panose="02020603050405020304" pitchFamily="18" charset="0"/>
              <a:cs typeface="Times New Roman" panose="02020603050405020304" pitchFamily="18" charset="0"/>
            </a:endParaRPr>
          </a:p>
          <a:p>
            <a:pPr eaLnBrk="1" hangingPunct="1"/>
            <a:r>
              <a:rPr lang="en-IN" altLang="en-US" sz="1200" b="1" dirty="0" smtClean="0">
                <a:latin typeface="Times New Roman" panose="02020603050405020304" pitchFamily="18" charset="0"/>
                <a:cs typeface="Times New Roman" panose="02020603050405020304" pitchFamily="18" charset="0"/>
              </a:rPr>
              <a:t>Text </a:t>
            </a:r>
            <a:r>
              <a:rPr lang="en-IN" altLang="en-US" sz="1200" b="1" dirty="0">
                <a:latin typeface="Times New Roman" panose="02020603050405020304" pitchFamily="18" charset="0"/>
                <a:cs typeface="Times New Roman" panose="02020603050405020304" pitchFamily="18" charset="0"/>
              </a:rPr>
              <a:t>Formatting:</a:t>
            </a:r>
          </a:p>
          <a:p>
            <a:pPr lvl="1" eaLnBrk="1" hangingPunct="1"/>
            <a:r>
              <a:rPr lang="en-IN" altLang="en-US" sz="1200" b="1" dirty="0">
                <a:latin typeface="Times New Roman" panose="02020603050405020304" pitchFamily="18" charset="0"/>
                <a:cs typeface="Times New Roman" panose="02020603050405020304" pitchFamily="18" charset="0"/>
              </a:rPr>
              <a:t>Bold, Italicize, and Underline</a:t>
            </a:r>
          </a:p>
          <a:p>
            <a:pPr lvl="1" eaLnBrk="1" hangingPunct="1"/>
            <a:r>
              <a:rPr lang="en-IN" altLang="en-US" sz="1200" b="1" dirty="0">
                <a:latin typeface="Times New Roman" panose="02020603050405020304" pitchFamily="18" charset="0"/>
                <a:cs typeface="Times New Roman" panose="02020603050405020304" pitchFamily="18" charset="0"/>
              </a:rPr>
              <a:t>Use Spell Check </a:t>
            </a:r>
          </a:p>
          <a:p>
            <a:pPr lvl="1" eaLnBrk="1" hangingPunct="1"/>
            <a:r>
              <a:rPr lang="en-IN" altLang="en-US" sz="1200" b="1" dirty="0">
                <a:latin typeface="Times New Roman" panose="02020603050405020304" pitchFamily="18" charset="0"/>
                <a:cs typeface="Times New Roman" panose="02020603050405020304" pitchFamily="18" charset="0"/>
              </a:rPr>
              <a:t>Find and Replace </a:t>
            </a:r>
          </a:p>
          <a:p>
            <a:pPr lvl="1" eaLnBrk="1" hangingPunct="1"/>
            <a:r>
              <a:rPr lang="en-IN" altLang="en-US" sz="1200" b="1" dirty="0">
                <a:latin typeface="Times New Roman" panose="02020603050405020304" pitchFamily="18" charset="0"/>
                <a:cs typeface="Times New Roman" panose="02020603050405020304" pitchFamily="18" charset="0"/>
              </a:rPr>
              <a:t>Change the Font Size</a:t>
            </a:r>
          </a:p>
          <a:p>
            <a:pPr lvl="1" eaLnBrk="1" hangingPunct="1"/>
            <a:r>
              <a:rPr lang="en-US" altLang="en-US" sz="1200" b="1" dirty="0">
                <a:latin typeface="Times New Roman" panose="02020603050405020304" pitchFamily="18" charset="0"/>
                <a:cs typeface="Times New Roman" panose="02020603050405020304" pitchFamily="18" charset="0"/>
              </a:rPr>
              <a:t>Change the  font type.</a:t>
            </a:r>
          </a:p>
          <a:p>
            <a:pPr lvl="1" eaLnBrk="1" hangingPunct="1"/>
            <a:r>
              <a:rPr lang="en-US" altLang="en-US" sz="1200" b="1" dirty="0">
                <a:latin typeface="Times New Roman" panose="02020603050405020304" pitchFamily="18" charset="0"/>
                <a:cs typeface="Times New Roman" panose="02020603050405020304" pitchFamily="18" charset="0"/>
              </a:rPr>
              <a:t>Text Alignment: left/right/center/justified. </a:t>
            </a:r>
          </a:p>
          <a:p>
            <a:pPr lvl="1" eaLnBrk="1" hangingPunct="1"/>
            <a:r>
              <a:rPr lang="en-US" altLang="en-US" sz="1200" b="1" dirty="0">
                <a:latin typeface="Times New Roman" panose="02020603050405020304" pitchFamily="18" charset="0"/>
                <a:cs typeface="Times New Roman" panose="02020603050405020304" pitchFamily="18" charset="0"/>
              </a:rPr>
              <a:t>Page layouts and margins setting</a:t>
            </a:r>
            <a:endParaRPr lang="en-IN" altLang="en-US" sz="1200" b="1" dirty="0">
              <a:latin typeface="Times New Roman" panose="02020603050405020304" pitchFamily="18" charset="0"/>
              <a:cs typeface="Times New Roman" panose="02020603050405020304" pitchFamily="18" charset="0"/>
            </a:endParaRPr>
          </a:p>
          <a:p>
            <a:pPr eaLnBrk="1" hangingPunct="1"/>
            <a:r>
              <a:rPr lang="en-IN" altLang="en-US" sz="1200" b="1" dirty="0">
                <a:latin typeface="Times New Roman" panose="02020603050405020304" pitchFamily="18" charset="0"/>
                <a:cs typeface="Times New Roman" panose="02020603050405020304" pitchFamily="18" charset="0"/>
              </a:rPr>
              <a:t>Page layouts</a:t>
            </a:r>
          </a:p>
          <a:p>
            <a:pPr lvl="1" eaLnBrk="1" hangingPunct="1"/>
            <a:r>
              <a:rPr lang="en-IN" altLang="en-US" sz="1200" b="1" dirty="0"/>
              <a:t>Set the Orientation</a:t>
            </a:r>
          </a:p>
          <a:p>
            <a:pPr lvl="1" eaLnBrk="1" hangingPunct="1"/>
            <a:r>
              <a:rPr lang="en-IN" altLang="en-US" sz="1200" b="1" dirty="0"/>
              <a:t>Set the Page Size</a:t>
            </a:r>
          </a:p>
          <a:p>
            <a:pPr lvl="1" eaLnBrk="1" hangingPunct="1"/>
            <a:r>
              <a:rPr lang="en-IN" altLang="en-US" sz="1200" b="1" dirty="0"/>
              <a:t>Set the Margins</a:t>
            </a:r>
          </a:p>
          <a:p>
            <a:pPr lvl="1" eaLnBrk="1" hangingPunct="1"/>
            <a:r>
              <a:rPr lang="en-IN" altLang="en-US" sz="1200" b="1" dirty="0"/>
              <a:t>Add Page Numbers</a:t>
            </a:r>
          </a:p>
          <a:p>
            <a:pPr lvl="1" eaLnBrk="1" hangingPunct="1"/>
            <a:r>
              <a:rPr lang="en-IN" altLang="en-US" sz="1200" b="1" dirty="0"/>
              <a:t>Insert Page Breaks</a:t>
            </a:r>
          </a:p>
          <a:p>
            <a:pPr lvl="1" eaLnBrk="1" hangingPunct="1"/>
            <a:r>
              <a:rPr lang="en-IN" altLang="en-US" sz="1200" b="1" dirty="0"/>
              <a:t>Preview and Print Documents</a:t>
            </a:r>
          </a:p>
        </p:txBody>
      </p:sp>
      <p:pic>
        <p:nvPicPr>
          <p:cNvPr id="1026" name="Picture 2"/>
          <p:cNvPicPr>
            <a:picLocks noChangeAspect="1" noChangeArrowheads="1"/>
          </p:cNvPicPr>
          <p:nvPr/>
        </p:nvPicPr>
        <p:blipFill>
          <a:blip r:embed="rId2" cstate="print"/>
          <a:srcRect/>
          <a:stretch>
            <a:fillRect/>
          </a:stretch>
        </p:blipFill>
        <p:spPr bwMode="auto">
          <a:xfrm>
            <a:off x="5447928" y="1700808"/>
            <a:ext cx="5011342" cy="4896544"/>
          </a:xfrm>
          <a:prstGeom prst="rect">
            <a:avLst/>
          </a:prstGeom>
          <a:noFill/>
          <a:ln w="9525">
            <a:noFill/>
            <a:miter lim="800000"/>
            <a:headEnd/>
            <a:tailEnd/>
          </a:ln>
          <a:scene3d>
            <a:camera prst="isometricOffAxis2Left"/>
            <a:lightRig rig="threePt" dir="t"/>
          </a:scene3d>
        </p:spPr>
      </p:pic>
    </p:spTree>
    <p:extLst>
      <p:ext uri="{BB962C8B-B14F-4D97-AF65-F5344CB8AC3E}">
        <p14:creationId xmlns:p14="http://schemas.microsoft.com/office/powerpoint/2010/main" val="3873614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1156" y="476250"/>
            <a:ext cx="9149644" cy="6121400"/>
          </a:xfrm>
        </p:spPr>
        <p:txBody>
          <a:bodyPr>
            <a:normAutofit fontScale="85000" lnSpcReduction="10000"/>
          </a:bodyPr>
          <a:lstStyle/>
          <a:p>
            <a:pPr marL="274320" indent="-274320">
              <a:buClr>
                <a:schemeClr val="accent3"/>
              </a:buClr>
              <a:buNone/>
              <a:defRPr/>
            </a:pPr>
            <a:r>
              <a:rPr lang="en-IN" sz="3600" b="1" dirty="0"/>
              <a:t>Formatting Paragraphs and Working with Styles</a:t>
            </a:r>
          </a:p>
          <a:p>
            <a:pPr marL="274320" indent="-274320">
              <a:buClr>
                <a:schemeClr val="accent3"/>
              </a:buClr>
              <a:buFont typeface="Wingdings 2"/>
              <a:buChar char=""/>
              <a:defRPr/>
            </a:pPr>
            <a:endParaRPr lang="en-IN" dirty="0" smtClean="0"/>
          </a:p>
          <a:p>
            <a:pPr marL="274320" indent="-274320">
              <a:buClr>
                <a:schemeClr val="accent3"/>
              </a:buClr>
              <a:buFont typeface="Wingdings 2"/>
              <a:buChar char=""/>
              <a:defRPr/>
            </a:pPr>
            <a:r>
              <a:rPr lang="en-IN" dirty="0" smtClean="0"/>
              <a:t>When you type information into Microsoft Word, each time you press the Enter key Word creates a new paragraph. You can format paragraphs.</a:t>
            </a:r>
          </a:p>
          <a:p>
            <a:pPr marL="274320" indent="-274320">
              <a:buClr>
                <a:schemeClr val="accent3"/>
              </a:buClr>
              <a:buFont typeface="Wingdings 2"/>
              <a:buChar char=""/>
              <a:defRPr/>
            </a:pPr>
            <a:r>
              <a:rPr lang="en-IN" dirty="0" smtClean="0"/>
              <a:t> For example, you can indent the first line of a paragraph, you can set the amount of space that separates paragraphs, and you can align a paragraph left, right, centre, or flush with both margins.</a:t>
            </a:r>
          </a:p>
          <a:p>
            <a:pPr marL="274320" indent="-274320">
              <a:buClr>
                <a:schemeClr val="accent3"/>
              </a:buClr>
              <a:buFont typeface="Wingdings 2"/>
              <a:buChar char=""/>
              <a:defRPr/>
            </a:pPr>
            <a:r>
              <a:rPr lang="en-IN" dirty="0" smtClean="0"/>
              <a:t>Styles are a set of formats you can quickly apply to a paragraph .By applying a style, font and font size can be set, paragraphs can be aligned all at once Formatting options may be:</a:t>
            </a:r>
          </a:p>
          <a:p>
            <a:pPr marL="640080" lvl="1" indent="-246888">
              <a:buFont typeface="Wingdings 2"/>
              <a:buChar char=""/>
              <a:defRPr/>
            </a:pPr>
            <a:endParaRPr lang="en-IN" b="1" dirty="0" smtClean="0"/>
          </a:p>
          <a:p>
            <a:pPr marL="640080" lvl="1" indent="-246888">
              <a:buFont typeface="Wingdings 2"/>
              <a:buChar char=""/>
              <a:defRPr/>
            </a:pPr>
            <a:r>
              <a:rPr lang="en-IN" b="1" dirty="0" smtClean="0"/>
              <a:t>Add Sample Text</a:t>
            </a:r>
          </a:p>
          <a:p>
            <a:pPr marL="640080" lvl="1" indent="-246888">
              <a:buFont typeface="Wingdings 2"/>
              <a:buChar char=""/>
              <a:defRPr/>
            </a:pPr>
            <a:r>
              <a:rPr lang="en-IN" b="1" dirty="0" smtClean="0"/>
              <a:t> Add Space Before or After Paragraphs</a:t>
            </a:r>
          </a:p>
          <a:p>
            <a:pPr marL="640080" lvl="1" indent="-246888">
              <a:buFont typeface="Wingdings 2"/>
              <a:buChar char=""/>
              <a:defRPr/>
            </a:pPr>
            <a:r>
              <a:rPr lang="en-IN" b="1" dirty="0" smtClean="0"/>
              <a:t> Change Line Spacing </a:t>
            </a:r>
          </a:p>
          <a:p>
            <a:pPr marL="640080" lvl="1" indent="-246888">
              <a:buFont typeface="Wingdings 2"/>
              <a:buChar char=""/>
              <a:defRPr/>
            </a:pPr>
            <a:r>
              <a:rPr lang="en-IN" b="1" dirty="0" smtClean="0"/>
              <a:t>Create a First-Line Indent </a:t>
            </a:r>
          </a:p>
          <a:p>
            <a:pPr marL="640080" lvl="1" indent="-246888">
              <a:buFont typeface="Wingdings 2"/>
              <a:buChar char=""/>
              <a:defRPr/>
            </a:pPr>
            <a:r>
              <a:rPr lang="en-IN" b="1" dirty="0" smtClean="0"/>
              <a:t>Indent Paragraphs </a:t>
            </a:r>
          </a:p>
          <a:p>
            <a:pPr marL="640080" lvl="1" indent="-246888">
              <a:buFont typeface="Wingdings 2"/>
              <a:buChar char=""/>
              <a:defRPr/>
            </a:pPr>
            <a:r>
              <a:rPr lang="en-IN" b="1" dirty="0" smtClean="0"/>
              <a:t>Align Paragraphs</a:t>
            </a:r>
          </a:p>
          <a:p>
            <a:pPr marL="640080" lvl="1" indent="-246888">
              <a:buFont typeface="Wingdings 2"/>
              <a:buChar char=""/>
              <a:defRPr/>
            </a:pPr>
            <a:r>
              <a:rPr lang="en-IN" b="1" dirty="0" smtClean="0"/>
              <a:t> Create a Hanging Indent </a:t>
            </a:r>
          </a:p>
          <a:p>
            <a:pPr marL="640080" lvl="1" indent="-246888">
              <a:buFont typeface="Wingdings 2"/>
              <a:buChar char=""/>
              <a:defRPr/>
            </a:pPr>
            <a:r>
              <a:rPr lang="en-IN" b="1" dirty="0" smtClean="0"/>
              <a:t>Choose a Style Set </a:t>
            </a:r>
          </a:p>
          <a:p>
            <a:pPr marL="640080" lvl="1" indent="-246888">
              <a:buFont typeface="Wingdings 2"/>
              <a:buChar char=""/>
              <a:defRPr/>
            </a:pPr>
            <a:r>
              <a:rPr lang="en-IN" b="1" dirty="0" smtClean="0"/>
              <a:t>Apply a Style </a:t>
            </a:r>
          </a:p>
          <a:p>
            <a:pPr marL="640080" lvl="1" indent="-246888">
              <a:buFont typeface="Wingdings 2"/>
              <a:buChar char=""/>
              <a:defRPr/>
            </a:pPr>
            <a:r>
              <a:rPr lang="en-IN" b="1" dirty="0" smtClean="0"/>
              <a:t>Change Style Sets</a:t>
            </a:r>
          </a:p>
        </p:txBody>
      </p:sp>
    </p:spTree>
    <p:extLst>
      <p:ext uri="{BB962C8B-B14F-4D97-AF65-F5344CB8AC3E}">
        <p14:creationId xmlns:p14="http://schemas.microsoft.com/office/powerpoint/2010/main" val="704987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96976"/>
            <a:ext cx="8362950" cy="5661024"/>
          </a:xfrm>
        </p:spPr>
        <p:txBody>
          <a:bodyPr>
            <a:normAutofit lnSpcReduction="10000"/>
          </a:bodyPr>
          <a:lstStyle/>
          <a:p>
            <a:pPr marL="274320" indent="-274320">
              <a:buClr>
                <a:schemeClr val="accent3"/>
              </a:buClr>
              <a:buFont typeface="Wingdings 2"/>
              <a:buChar char=""/>
              <a:defRPr/>
            </a:pPr>
            <a:r>
              <a:rPr lang="en-IN" dirty="0" smtClean="0"/>
              <a:t>Word has a built-in spell checker, thesaurus dictionary, Office Assistant and utilities for transferring, copy, pasting and editing text</a:t>
            </a:r>
          </a:p>
          <a:p>
            <a:pPr marL="274320" indent="-274320">
              <a:buClr>
                <a:schemeClr val="accent3"/>
              </a:buClr>
              <a:buFont typeface="Wingdings 2"/>
              <a:buChar char=""/>
              <a:defRPr/>
            </a:pPr>
            <a:r>
              <a:rPr lang="en-IN" b="1" dirty="0" smtClean="0"/>
              <a:t>WordArt:</a:t>
            </a:r>
          </a:p>
          <a:p>
            <a:pPr marL="640080" lvl="1" indent="-246888">
              <a:buFont typeface="Wingdings 2"/>
              <a:buChar char=""/>
              <a:defRPr/>
            </a:pPr>
            <a:r>
              <a:rPr lang="en-IN" dirty="0" smtClean="0"/>
              <a:t>WordArt enables drawing text in a Microsoft Word document such as a title, watermark, or other text, with graphical effects such as skewing, shadowing, rotating, stretching in a variety of shapes and </a:t>
            </a:r>
            <a:r>
              <a:rPr lang="en-IN" dirty="0" err="1" smtClean="0"/>
              <a:t>colors</a:t>
            </a:r>
            <a:r>
              <a:rPr lang="en-IN" dirty="0" smtClean="0"/>
              <a:t> and even including three-dimensional effects.</a:t>
            </a:r>
          </a:p>
          <a:p>
            <a:pPr marL="274320" indent="-274320">
              <a:buClr>
                <a:schemeClr val="accent3"/>
              </a:buClr>
              <a:buFont typeface="Wingdings 2"/>
              <a:buChar char=""/>
              <a:defRPr/>
            </a:pPr>
            <a:r>
              <a:rPr lang="en-IN" b="1" dirty="0" smtClean="0"/>
              <a:t>Bullets and numbering:</a:t>
            </a:r>
          </a:p>
          <a:p>
            <a:pPr marL="274320" lvl="1" indent="-274320">
              <a:buClr>
                <a:schemeClr val="accent3"/>
              </a:buClr>
              <a:buSzPct val="95000"/>
              <a:buFont typeface="Wingdings 2"/>
              <a:buChar char=""/>
              <a:defRPr/>
            </a:pPr>
            <a:r>
              <a:rPr lang="en-IN" dirty="0" smtClean="0"/>
              <a:t>Word has extensive list of bullets and numbering features used for tables, lists, pages, chapters, headers, footnotes, and tables of content. Bullets and numbering can be applied directly or using a button or by applying a style or through use of a template.</a:t>
            </a:r>
          </a:p>
          <a:p>
            <a:pPr marL="274320" indent="-274320">
              <a:buClr>
                <a:schemeClr val="accent3"/>
              </a:buClr>
              <a:buFont typeface="Wingdings 2"/>
              <a:buChar char=""/>
              <a:defRPr/>
            </a:pPr>
            <a:r>
              <a:rPr lang="en-IN" b="1" dirty="0" smtClean="0"/>
              <a:t>AutoSummarize</a:t>
            </a:r>
          </a:p>
          <a:p>
            <a:pPr marL="640080" lvl="1" indent="-246888">
              <a:buFont typeface="Wingdings 2"/>
              <a:buChar char=""/>
              <a:defRPr/>
            </a:pPr>
            <a:r>
              <a:rPr lang="en-IN" dirty="0" smtClean="0"/>
              <a:t>AutoSummarize highlights passages or phrases that it considers valuable. The amount of text to be retained can be specified by the user as a percentage of the current amount of text.</a:t>
            </a:r>
          </a:p>
          <a:p>
            <a:pPr marL="274320" indent="-274320">
              <a:buClr>
                <a:schemeClr val="accent3"/>
              </a:buClr>
              <a:buFont typeface="Wingdings 2"/>
              <a:buChar char=""/>
              <a:defRPr/>
            </a:pPr>
            <a:r>
              <a:rPr lang="en-IN" b="1" dirty="0" smtClean="0"/>
              <a:t>Creating tables </a:t>
            </a:r>
          </a:p>
          <a:p>
            <a:pPr marL="640080" lvl="1" indent="-246888">
              <a:buFont typeface="Wingdings 2"/>
              <a:buChar char=""/>
              <a:defRPr/>
            </a:pPr>
            <a:r>
              <a:rPr lang="en-IN" dirty="0" smtClean="0"/>
              <a:t>Users can also create tables in MS Word. Depending on the version, Word can perform simple calculations. Formulas are also supported .</a:t>
            </a:r>
          </a:p>
          <a:p>
            <a:pPr marL="274320" indent="-274320">
              <a:buClr>
                <a:schemeClr val="accent3"/>
              </a:buClr>
              <a:buFont typeface="Wingdings 2"/>
              <a:buChar char=""/>
              <a:defRPr/>
            </a:pPr>
            <a:endParaRPr lang="en-IN" dirty="0" smtClean="0"/>
          </a:p>
          <a:p>
            <a:pPr marL="274320" indent="-274320">
              <a:buClr>
                <a:schemeClr val="accent3"/>
              </a:buClr>
              <a:buFont typeface="Wingdings 2"/>
              <a:buChar char=""/>
              <a:defRPr/>
            </a:pPr>
            <a:endParaRPr lang="en-IN" dirty="0"/>
          </a:p>
        </p:txBody>
      </p:sp>
      <p:sp>
        <p:nvSpPr>
          <p:cNvPr id="4" name="Title 3"/>
          <p:cNvSpPr>
            <a:spLocks noGrp="1"/>
          </p:cNvSpPr>
          <p:nvPr>
            <p:ph type="title"/>
          </p:nvPr>
        </p:nvSpPr>
        <p:spPr>
          <a:xfrm>
            <a:off x="1580444" y="476250"/>
            <a:ext cx="8641469" cy="636588"/>
          </a:xfrm>
        </p:spPr>
        <p:txBody>
          <a:bodyPr>
            <a:normAutofit fontScale="90000"/>
          </a:bodyPr>
          <a:lstStyle/>
          <a:p>
            <a:pPr>
              <a:defRPr/>
            </a:pPr>
            <a:r>
              <a:rPr lang="en-US" dirty="0" smtClean="0"/>
              <a:t>          Special Features of Microsoft word</a:t>
            </a:r>
            <a:endParaRPr lang="en-IN" dirty="0"/>
          </a:p>
        </p:txBody>
      </p:sp>
    </p:spTree>
    <p:extLst>
      <p:ext uri="{BB962C8B-B14F-4D97-AF65-F5344CB8AC3E}">
        <p14:creationId xmlns:p14="http://schemas.microsoft.com/office/powerpoint/2010/main" val="4175733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404813"/>
            <a:ext cx="8901113" cy="781050"/>
          </a:xfrm>
        </p:spPr>
        <p:txBody>
          <a:bodyPr>
            <a:normAutofit/>
          </a:bodyPr>
          <a:lstStyle/>
          <a:p>
            <a:pPr>
              <a:defRPr/>
            </a:pPr>
            <a:r>
              <a:rPr lang="en-US" dirty="0" smtClean="0"/>
              <a:t>               Microsoft Office Excel</a:t>
            </a:r>
            <a:endParaRPr lang="en-IN" dirty="0"/>
          </a:p>
        </p:txBody>
      </p:sp>
      <p:sp>
        <p:nvSpPr>
          <p:cNvPr id="3" name="Content Placeholder 2"/>
          <p:cNvSpPr>
            <a:spLocks noGrp="1"/>
          </p:cNvSpPr>
          <p:nvPr>
            <p:ph idx="1"/>
          </p:nvPr>
        </p:nvSpPr>
        <p:spPr>
          <a:xfrm>
            <a:off x="1992313" y="1185863"/>
            <a:ext cx="8229600" cy="5499100"/>
          </a:xfrm>
        </p:spPr>
        <p:txBody>
          <a:bodyPr>
            <a:normAutofit lnSpcReduction="10000"/>
          </a:bodyPr>
          <a:lstStyle/>
          <a:p>
            <a:pPr marL="274320" indent="-274320">
              <a:buClr>
                <a:schemeClr val="accent3"/>
              </a:buClr>
              <a:buFont typeface="Wingdings 2"/>
              <a:buChar char=""/>
              <a:defRPr/>
            </a:pPr>
            <a:endParaRPr lang="en-IN" dirty="0" smtClean="0"/>
          </a:p>
          <a:p>
            <a:pPr marL="274320" indent="-274320">
              <a:buClr>
                <a:schemeClr val="accent3"/>
              </a:buClr>
              <a:buFont typeface="Wingdings 2"/>
              <a:buChar char=""/>
              <a:defRPr/>
            </a:pPr>
            <a:r>
              <a:rPr lang="en-IN" sz="2000" dirty="0" smtClean="0"/>
              <a:t>Microsoft Excel is a spreadsheet application which is widely used for processing statistical data and its presentation. </a:t>
            </a:r>
          </a:p>
          <a:p>
            <a:pPr marL="0" indent="0">
              <a:buClr>
                <a:schemeClr val="accent3"/>
              </a:buClr>
              <a:buNone/>
              <a:defRPr/>
            </a:pPr>
            <a:endParaRPr lang="en-IN" sz="2000" dirty="0" smtClean="0"/>
          </a:p>
          <a:p>
            <a:pPr marL="274320" indent="-274320">
              <a:buClr>
                <a:schemeClr val="accent3"/>
              </a:buClr>
              <a:buFont typeface="Wingdings 2"/>
              <a:buChar char=""/>
              <a:defRPr/>
            </a:pPr>
            <a:r>
              <a:rPr lang="en-IN" sz="2000" dirty="0" smtClean="0"/>
              <a:t>It offers very handy tool incorporated with battery of supplied functions for statistical and mathematical calculations, graphing tools, pivot tables.</a:t>
            </a:r>
          </a:p>
          <a:p>
            <a:pPr marL="0" indent="0">
              <a:buClr>
                <a:schemeClr val="accent3"/>
              </a:buClr>
              <a:buNone/>
              <a:defRPr/>
            </a:pPr>
            <a:endParaRPr lang="en-IN" sz="2000" dirty="0" smtClean="0"/>
          </a:p>
          <a:p>
            <a:pPr marL="274320" indent="-274320">
              <a:buClr>
                <a:schemeClr val="accent3"/>
              </a:buClr>
              <a:buFont typeface="Wingdings 2"/>
              <a:buChar char=""/>
              <a:defRPr/>
            </a:pPr>
            <a:r>
              <a:rPr lang="en-IN" sz="2000" dirty="0" smtClean="0"/>
              <a:t>It can display data as line graphs, histograms and charts, and with a very limited three-dimensional graphical display. </a:t>
            </a:r>
          </a:p>
          <a:p>
            <a:pPr marL="0" indent="0">
              <a:buClr>
                <a:schemeClr val="accent3"/>
              </a:buClr>
              <a:buNone/>
              <a:defRPr/>
            </a:pPr>
            <a:endParaRPr lang="en-IN" sz="2000" dirty="0" smtClean="0"/>
          </a:p>
          <a:p>
            <a:pPr marL="274320" indent="-274320">
              <a:buClr>
                <a:schemeClr val="accent3"/>
              </a:buClr>
              <a:buFont typeface="Wingdings 2"/>
              <a:buChar char=""/>
              <a:defRPr/>
            </a:pPr>
            <a:r>
              <a:rPr lang="en-IN" sz="2000" dirty="0" smtClean="0"/>
              <a:t>Excel application can automatically poll external databases and measuring instruments using an update schedule, analyze the results, make a Word report or Power Point slide show, and e-mail these presentations on a regular basis to a list of participants.</a:t>
            </a:r>
            <a:endParaRPr lang="en-IN" sz="2000" dirty="0"/>
          </a:p>
        </p:txBody>
      </p:sp>
    </p:spTree>
    <p:extLst>
      <p:ext uri="{BB962C8B-B14F-4D97-AF65-F5344CB8AC3E}">
        <p14:creationId xmlns:p14="http://schemas.microsoft.com/office/powerpoint/2010/main" val="3073710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l="3195" t="3354" r="3195" b="9013"/>
          <a:stretch>
            <a:fillRect/>
          </a:stretch>
        </p:blipFill>
        <p:spPr bwMode="auto">
          <a:xfrm>
            <a:off x="1524000" y="404665"/>
            <a:ext cx="5904656" cy="3799627"/>
          </a:xfrm>
          <a:prstGeom prst="rect">
            <a:avLst/>
          </a:prstGeom>
          <a:noFill/>
          <a:ln w="9525">
            <a:noFill/>
            <a:miter lim="800000"/>
            <a:headEnd/>
            <a:tailEnd/>
          </a:ln>
          <a:scene3d>
            <a:camera prst="isometricOffAxis1Right"/>
            <a:lightRig rig="threePt" dir="t"/>
          </a:scene3d>
        </p:spPr>
      </p:pic>
      <p:pic>
        <p:nvPicPr>
          <p:cNvPr id="6" name="Picture 3"/>
          <p:cNvPicPr>
            <a:picLocks noChangeAspect="1" noChangeArrowheads="1"/>
          </p:cNvPicPr>
          <p:nvPr/>
        </p:nvPicPr>
        <p:blipFill>
          <a:blip r:embed="rId3" cstate="print"/>
          <a:srcRect/>
          <a:stretch>
            <a:fillRect/>
          </a:stretch>
        </p:blipFill>
        <p:spPr bwMode="auto">
          <a:xfrm>
            <a:off x="4257676" y="2420888"/>
            <a:ext cx="6410325" cy="4019550"/>
          </a:xfrm>
          <a:prstGeom prst="rect">
            <a:avLst/>
          </a:prstGeom>
          <a:noFill/>
          <a:ln w="9525">
            <a:noFill/>
            <a:miter lim="800000"/>
            <a:headEnd/>
            <a:tailEnd/>
          </a:ln>
          <a:scene3d>
            <a:camera prst="isometricOffAxis1Right"/>
            <a:lightRig rig="threePt" dir="t"/>
          </a:scene3d>
        </p:spPr>
      </p:pic>
    </p:spTree>
    <p:extLst>
      <p:ext uri="{BB962C8B-B14F-4D97-AF65-F5344CB8AC3E}">
        <p14:creationId xmlns:p14="http://schemas.microsoft.com/office/powerpoint/2010/main" val="1103767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2751" t="2661" r="1806" b="4096"/>
          <a:stretch>
            <a:fillRect/>
          </a:stretch>
        </p:blipFill>
        <p:spPr bwMode="auto">
          <a:xfrm>
            <a:off x="3863753" y="2060848"/>
            <a:ext cx="6156175" cy="3961896"/>
          </a:xfrm>
          <a:prstGeom prst="rect">
            <a:avLst/>
          </a:prstGeom>
          <a:noFill/>
          <a:ln w="34925">
            <a:solidFill>
              <a:srgbClr val="FFFFFF"/>
            </a:solidFill>
            <a:miter lim="800000"/>
            <a:headEnd/>
            <a:tailEnd/>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2" name="Title 1"/>
          <p:cNvSpPr>
            <a:spLocks noGrp="1"/>
          </p:cNvSpPr>
          <p:nvPr>
            <p:ph type="title"/>
          </p:nvPr>
        </p:nvSpPr>
        <p:spPr>
          <a:xfrm>
            <a:off x="1981200" y="361244"/>
            <a:ext cx="8229600" cy="745068"/>
          </a:xfrm>
        </p:spPr>
        <p:txBody>
          <a:bodyPr>
            <a:normAutofit fontScale="90000"/>
          </a:bodyPr>
          <a:lstStyle/>
          <a:p>
            <a:pPr>
              <a:defRPr/>
            </a:pPr>
            <a:r>
              <a:rPr lang="en-US" b="1" dirty="0" smtClean="0"/>
              <a:t>                 </a:t>
            </a:r>
            <a:r>
              <a:rPr lang="en-US" sz="4400" b="1" dirty="0" smtClean="0"/>
              <a:t>Adobe reader</a:t>
            </a:r>
            <a:endParaRPr lang="en-IN" sz="4400" dirty="0"/>
          </a:p>
        </p:txBody>
      </p:sp>
      <p:sp>
        <p:nvSpPr>
          <p:cNvPr id="20484" name="Content Placeholder 2"/>
          <p:cNvSpPr>
            <a:spLocks noGrp="1"/>
          </p:cNvSpPr>
          <p:nvPr>
            <p:ph idx="1"/>
          </p:nvPr>
        </p:nvSpPr>
        <p:spPr>
          <a:xfrm>
            <a:off x="1399822" y="1399822"/>
            <a:ext cx="8810978" cy="5458178"/>
          </a:xfrm>
        </p:spPr>
        <p:txBody>
          <a:bodyPr>
            <a:normAutofit/>
          </a:bodyPr>
          <a:lstStyle/>
          <a:p>
            <a:pPr eaLnBrk="1" hangingPunct="1">
              <a:buFont typeface="Wingdings" panose="05000000000000000000" pitchFamily="2" charset="2"/>
              <a:buChar char="Ø"/>
            </a:pPr>
            <a:r>
              <a:rPr lang="en-IN" altLang="en-US" sz="2000" dirty="0"/>
              <a:t>Adobe Acrobat is a family of application software developed by Adobe Systems to view, create, manipulate, print and manage files in </a:t>
            </a:r>
            <a:r>
              <a:rPr lang="en-IN" altLang="en-US" sz="2000" dirty="0" smtClean="0"/>
              <a:t>PDF.</a:t>
            </a:r>
          </a:p>
          <a:p>
            <a:pPr marL="0" indent="0" eaLnBrk="1" hangingPunct="1">
              <a:buNone/>
            </a:pPr>
            <a:endParaRPr lang="en-IN" altLang="en-US" sz="2000" dirty="0" smtClean="0"/>
          </a:p>
          <a:p>
            <a:pPr>
              <a:buFont typeface="Wingdings" panose="05000000000000000000" pitchFamily="2" charset="2"/>
              <a:buChar char="Ø"/>
            </a:pPr>
            <a:r>
              <a:rPr lang="en-IN" altLang="en-US" sz="2000" dirty="0"/>
              <a:t>PDF stands for "portable document format".  Essentially, the format is used when you need to save files that cannot be modified but still need to be easily shared and printed. </a:t>
            </a:r>
            <a:endParaRPr lang="en-IN" altLang="en-US" sz="2000" dirty="0" smtClean="0"/>
          </a:p>
          <a:p>
            <a:pPr marL="0" indent="0">
              <a:buNone/>
            </a:pPr>
            <a:endParaRPr lang="en-IN" altLang="en-US" sz="2000" dirty="0" smtClean="0"/>
          </a:p>
          <a:p>
            <a:pPr eaLnBrk="1" hangingPunct="1">
              <a:buFont typeface="Wingdings" panose="05000000000000000000" pitchFamily="2" charset="2"/>
              <a:buChar char="Ø"/>
            </a:pPr>
            <a:r>
              <a:rPr lang="en-IN" altLang="en-US" sz="2000" dirty="0" smtClean="0"/>
              <a:t>It </a:t>
            </a:r>
            <a:r>
              <a:rPr lang="en-IN" altLang="en-US" sz="2000" dirty="0"/>
              <a:t>is available as freeware and can be downloaded from Adobe's web site</a:t>
            </a:r>
            <a:r>
              <a:rPr lang="en-IN" altLang="en-US" sz="2000" dirty="0" smtClean="0"/>
              <a:t>.</a:t>
            </a:r>
          </a:p>
          <a:p>
            <a:pPr eaLnBrk="1" hangingPunct="1">
              <a:buFont typeface="Wingdings" panose="05000000000000000000" pitchFamily="2" charset="2"/>
              <a:buChar char="Ø"/>
            </a:pPr>
            <a:endParaRPr lang="en-IN" altLang="en-US" sz="2000" dirty="0" smtClean="0"/>
          </a:p>
          <a:p>
            <a:pPr marL="0" indent="0" eaLnBrk="1" hangingPunct="1">
              <a:buNone/>
            </a:pPr>
            <a:r>
              <a:rPr lang="en-IN" altLang="en-US" sz="2000" dirty="0" smtClean="0"/>
              <a:t> Acrobat </a:t>
            </a:r>
            <a:r>
              <a:rPr lang="en-IN" altLang="en-US" sz="2000" dirty="0"/>
              <a:t>and Reader are widely used as a way to present information with a fixed layout similar to a paper publication</a:t>
            </a:r>
            <a:r>
              <a:rPr lang="en-IN" altLang="en-US" sz="1600" dirty="0" smtClean="0"/>
              <a:t>.</a:t>
            </a:r>
          </a:p>
          <a:p>
            <a:pPr>
              <a:buFont typeface="Wingdings" panose="05000000000000000000" pitchFamily="2" charset="2"/>
              <a:buChar char="Ø"/>
            </a:pPr>
            <a:endParaRPr lang="en-IN" altLang="en-US" sz="1600" dirty="0" smtClean="0"/>
          </a:p>
        </p:txBody>
      </p:sp>
    </p:spTree>
    <p:extLst>
      <p:ext uri="{BB962C8B-B14F-4D97-AF65-F5344CB8AC3E}">
        <p14:creationId xmlns:p14="http://schemas.microsoft.com/office/powerpoint/2010/main" val="85030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1981200" y="704850"/>
            <a:ext cx="8229600" cy="636588"/>
          </a:xfrm>
        </p:spPr>
        <p:txBody>
          <a:bodyPr>
            <a:normAutofit fontScale="90000"/>
          </a:bodyPr>
          <a:lstStyle/>
          <a:p>
            <a:r>
              <a:rPr lang="en-US" altLang="en-US" dirty="0">
                <a:solidFill>
                  <a:srgbClr val="002060"/>
                </a:solidFill>
              </a:rPr>
              <a:t> </a:t>
            </a:r>
            <a:r>
              <a:rPr lang="en-US" altLang="en-US" dirty="0" smtClean="0">
                <a:solidFill>
                  <a:srgbClr val="002060"/>
                </a:solidFill>
              </a:rPr>
              <a:t>           Open source file format</a:t>
            </a:r>
          </a:p>
        </p:txBody>
      </p:sp>
      <p:sp>
        <p:nvSpPr>
          <p:cNvPr id="21507" name="Rectangle 3"/>
          <p:cNvSpPr>
            <a:spLocks noGrp="1"/>
          </p:cNvSpPr>
          <p:nvPr>
            <p:ph type="body" idx="4294967295"/>
          </p:nvPr>
        </p:nvSpPr>
        <p:spPr>
          <a:xfrm>
            <a:off x="1196622" y="1444978"/>
            <a:ext cx="9014178" cy="5079647"/>
          </a:xfrm>
        </p:spPr>
        <p:txBody>
          <a:bodyPr>
            <a:normAutofit/>
          </a:bodyPr>
          <a:lstStyle/>
          <a:p>
            <a:pPr>
              <a:lnSpc>
                <a:spcPct val="90000"/>
              </a:lnSpc>
            </a:pPr>
            <a:r>
              <a:rPr lang="en-US" altLang="en-US" sz="2400" dirty="0" err="1" smtClean="0"/>
              <a:t>IrfanView</a:t>
            </a:r>
            <a:r>
              <a:rPr lang="en-US" altLang="en-US" sz="2400" dirty="0" smtClean="0"/>
              <a:t> seeks to create unique, new and interesting features : It is free for non-commercial use, </a:t>
            </a:r>
            <a:r>
              <a:rPr lang="en-US" altLang="en-US" sz="2400" dirty="0" smtClean="0"/>
              <a:t>32-Bit(4byte) </a:t>
            </a:r>
            <a:r>
              <a:rPr lang="en-US" altLang="en-US" sz="2400" dirty="0" smtClean="0"/>
              <a:t>graphic viewer for Win 9x/ME/NT/2000/XP, with multiple (animated) </a:t>
            </a:r>
            <a:r>
              <a:rPr lang="en-US" altLang="en-US" sz="2400" dirty="0" smtClean="0"/>
              <a:t>GIF (Graphic interchange format) </a:t>
            </a:r>
            <a:r>
              <a:rPr lang="en-US" altLang="en-US" sz="2400" dirty="0" smtClean="0"/>
              <a:t>support and Multipage </a:t>
            </a:r>
            <a:r>
              <a:rPr lang="en-US" altLang="en-US" sz="2400" dirty="0" smtClean="0"/>
              <a:t>TIFF (</a:t>
            </a:r>
            <a:r>
              <a:rPr lang="en-IN" altLang="en-US" sz="2400" dirty="0" smtClean="0"/>
              <a:t> </a:t>
            </a:r>
            <a:r>
              <a:rPr lang="en-IN" altLang="en-US" sz="2400" dirty="0"/>
              <a:t>Tagged Image File </a:t>
            </a:r>
            <a:r>
              <a:rPr lang="en-IN" altLang="en-US" sz="2400" dirty="0" smtClean="0"/>
              <a:t>Format)</a:t>
            </a:r>
            <a:r>
              <a:rPr lang="en-US" altLang="en-US" sz="2400" dirty="0" smtClean="0"/>
              <a:t> </a:t>
            </a:r>
            <a:r>
              <a:rPr lang="en-US" altLang="en-US" sz="2400" dirty="0" smtClean="0"/>
              <a:t>support. </a:t>
            </a:r>
          </a:p>
          <a:p>
            <a:pPr>
              <a:lnSpc>
                <a:spcPct val="90000"/>
              </a:lnSpc>
            </a:pPr>
            <a:endParaRPr lang="en-US" altLang="en-US" sz="2400" dirty="0" smtClean="0"/>
          </a:p>
          <a:p>
            <a:pPr>
              <a:lnSpc>
                <a:spcPct val="90000"/>
              </a:lnSpc>
            </a:pPr>
            <a:r>
              <a:rPr lang="en-US" altLang="en-US" sz="2400" dirty="0" err="1" smtClean="0"/>
              <a:t>Ghostscript</a:t>
            </a:r>
            <a:r>
              <a:rPr lang="en-US" altLang="en-US" sz="2400" dirty="0" smtClean="0"/>
              <a:t>: </a:t>
            </a:r>
            <a:r>
              <a:rPr lang="en-US" altLang="en-US" sz="2400" dirty="0" err="1" smtClean="0"/>
              <a:t>Ghostscript</a:t>
            </a:r>
            <a:r>
              <a:rPr lang="en-US" altLang="en-US" sz="2400" dirty="0" smtClean="0"/>
              <a:t> is a suite of software based on an interpreter for Adobe Systems' PostScript and Portable Document Format (PDF) page description languages.</a:t>
            </a:r>
          </a:p>
          <a:p>
            <a:pPr>
              <a:lnSpc>
                <a:spcPct val="90000"/>
              </a:lnSpc>
            </a:pPr>
            <a:endParaRPr lang="en-US" altLang="en-US" sz="2400" dirty="0" smtClean="0"/>
          </a:p>
          <a:p>
            <a:pPr>
              <a:lnSpc>
                <a:spcPct val="90000"/>
              </a:lnSpc>
            </a:pPr>
            <a:r>
              <a:rPr lang="en-US" altLang="en-US" sz="2400" dirty="0" err="1" smtClean="0"/>
              <a:t>MiKTeX</a:t>
            </a:r>
            <a:r>
              <a:rPr lang="en-US" altLang="en-US" sz="2400" dirty="0" smtClean="0"/>
              <a:t> project: </a:t>
            </a:r>
            <a:r>
              <a:rPr lang="en-US" altLang="en-US" sz="2400" dirty="0" err="1" smtClean="0"/>
              <a:t>MiKTeX</a:t>
            </a:r>
            <a:r>
              <a:rPr lang="en-US" altLang="en-US" sz="2400" dirty="0" smtClean="0"/>
              <a:t> is a typesetting system for the Windows operating system. </a:t>
            </a:r>
          </a:p>
        </p:txBody>
      </p:sp>
    </p:spTree>
    <p:extLst>
      <p:ext uri="{BB962C8B-B14F-4D97-AF65-F5344CB8AC3E}">
        <p14:creationId xmlns:p14="http://schemas.microsoft.com/office/powerpoint/2010/main" val="667865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298222" y="115889"/>
            <a:ext cx="8923691" cy="798511"/>
          </a:xfrm>
        </p:spPr>
        <p:txBody>
          <a:bodyPr>
            <a:normAutofit/>
          </a:bodyPr>
          <a:lstStyle/>
          <a:p>
            <a:r>
              <a:rPr lang="en-US" altLang="en-US" dirty="0" smtClean="0"/>
              <a:t>        </a:t>
            </a:r>
            <a:r>
              <a:rPr lang="en-US" altLang="en-US" dirty="0">
                <a:solidFill>
                  <a:srgbClr val="002060"/>
                </a:solidFill>
              </a:rPr>
              <a:t>GIF (Graphic Interchange </a:t>
            </a:r>
            <a:r>
              <a:rPr lang="en-US" altLang="en-US" dirty="0" smtClean="0">
                <a:solidFill>
                  <a:srgbClr val="002060"/>
                </a:solidFill>
              </a:rPr>
              <a:t>Format</a:t>
            </a:r>
          </a:p>
        </p:txBody>
      </p:sp>
      <p:sp>
        <p:nvSpPr>
          <p:cNvPr id="3" name="Content Placeholder 2"/>
          <p:cNvSpPr>
            <a:spLocks noGrp="1"/>
          </p:cNvSpPr>
          <p:nvPr>
            <p:ph idx="1"/>
          </p:nvPr>
        </p:nvSpPr>
        <p:spPr>
          <a:xfrm>
            <a:off x="1128889" y="1174044"/>
            <a:ext cx="9093024" cy="5568070"/>
          </a:xfrm>
        </p:spPr>
        <p:txBody>
          <a:bodyPr>
            <a:normAutofit lnSpcReduction="10000"/>
          </a:bodyPr>
          <a:lstStyle/>
          <a:p>
            <a:pPr>
              <a:defRPr/>
            </a:pPr>
            <a:r>
              <a:rPr lang="en-US" sz="2400" dirty="0" smtClean="0"/>
              <a:t>In the early days of the web, the GIF (a computer file for sending images)was widely used because of its ability to compress images into very small file sizes. </a:t>
            </a:r>
          </a:p>
          <a:p>
            <a:pPr>
              <a:defRPr/>
            </a:pPr>
            <a:r>
              <a:rPr lang="en-US" sz="2400" dirty="0" smtClean="0"/>
              <a:t> As people started to adopt cable and </a:t>
            </a:r>
            <a:r>
              <a:rPr lang="en-US" sz="2400" dirty="0"/>
              <a:t>DSL(Digital subscriber </a:t>
            </a:r>
            <a:r>
              <a:rPr lang="en-US" sz="2400" dirty="0" smtClean="0"/>
              <a:t>line ) connections over time, the popularity of GIFs gave way to JPEGs, which are larger files, but boast better image quality than GIF. </a:t>
            </a:r>
          </a:p>
          <a:p>
            <a:pPr>
              <a:defRPr/>
            </a:pPr>
            <a:r>
              <a:rPr lang="en-US" sz="2400" dirty="0" smtClean="0"/>
              <a:t>But GIF has made a comeback , because of animated GIFs: – small image files that load quickly and are essentially looping mini-movies.</a:t>
            </a:r>
          </a:p>
          <a:p>
            <a:pPr>
              <a:defRPr/>
            </a:pPr>
            <a:r>
              <a:rPr lang="en-US" sz="2400" dirty="0" smtClean="0"/>
              <a:t>BENEFITS: Small file size allows for quick loading.</a:t>
            </a:r>
          </a:p>
          <a:p>
            <a:pPr>
              <a:defRPr/>
            </a:pPr>
            <a:r>
              <a:rPr lang="en-US" sz="2400" dirty="0" smtClean="0"/>
              <a:t>DRAWBACKS: Standard GIFS can only render from a 256 color palette; are not suitable for use in professional applications like publishing.</a:t>
            </a:r>
          </a:p>
          <a:p>
            <a:pPr>
              <a:defRPr/>
            </a:pPr>
            <a:endParaRPr lang="en-US" sz="2400" dirty="0"/>
          </a:p>
          <a:p>
            <a:pPr marL="0" indent="0">
              <a:buNone/>
              <a:defRPr/>
            </a:pPr>
            <a:endParaRPr lang="en-US" sz="2400" dirty="0"/>
          </a:p>
          <a:p>
            <a:pPr marL="0" indent="0">
              <a:buNone/>
              <a:defRPr/>
            </a:pPr>
            <a:endParaRPr lang="en-US" dirty="0" smtClean="0"/>
          </a:p>
          <a:p>
            <a:pPr marL="0" indent="0">
              <a:buNone/>
              <a:defRPr/>
            </a:pPr>
            <a:endParaRPr lang="en-US" dirty="0"/>
          </a:p>
          <a:p>
            <a:pPr marL="0" indent="0">
              <a:buNone/>
              <a:defRPr/>
            </a:pPr>
            <a:endParaRPr lang="en-US" dirty="0" smtClean="0"/>
          </a:p>
          <a:p>
            <a:pPr marL="0" indent="0">
              <a:buNone/>
              <a:defRPr/>
            </a:pPr>
            <a:endParaRPr lang="en-US" dirty="0"/>
          </a:p>
          <a:p>
            <a:pPr marL="0" indent="0">
              <a:buNone/>
              <a:defRPr/>
            </a:pPr>
            <a:endParaRPr lang="en-US" dirty="0" smtClean="0"/>
          </a:p>
        </p:txBody>
      </p:sp>
    </p:spTree>
    <p:extLst>
      <p:ext uri="{BB962C8B-B14F-4D97-AF65-F5344CB8AC3E}">
        <p14:creationId xmlns:p14="http://schemas.microsoft.com/office/powerpoint/2010/main" val="503995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1444978" y="704851"/>
            <a:ext cx="8765822" cy="779463"/>
          </a:xfrm>
        </p:spPr>
        <p:txBody>
          <a:bodyPr>
            <a:noAutofit/>
          </a:bodyPr>
          <a:lstStyle/>
          <a:p>
            <a:r>
              <a:rPr lang="en-US" altLang="en-US" sz="4400" dirty="0" smtClean="0">
                <a:solidFill>
                  <a:srgbClr val="C00000"/>
                </a:solidFill>
              </a:rPr>
              <a:t>Importance </a:t>
            </a:r>
            <a:r>
              <a:rPr lang="en-US" altLang="en-US" sz="4400" dirty="0">
                <a:solidFill>
                  <a:srgbClr val="C00000"/>
                </a:solidFill>
              </a:rPr>
              <a:t>of computer learning</a:t>
            </a:r>
          </a:p>
        </p:txBody>
      </p:sp>
      <p:sp>
        <p:nvSpPr>
          <p:cNvPr id="8195" name="Content Placeholder 2"/>
          <p:cNvSpPr>
            <a:spLocks noGrp="1"/>
          </p:cNvSpPr>
          <p:nvPr>
            <p:ph idx="4294967295"/>
          </p:nvPr>
        </p:nvSpPr>
        <p:spPr/>
        <p:txBody>
          <a:bodyPr/>
          <a:lstStyle/>
          <a:p>
            <a:pPr>
              <a:buFont typeface="Wingdings 2" panose="05020102010507070707" pitchFamily="18" charset="2"/>
              <a:buNone/>
            </a:pPr>
            <a:r>
              <a:rPr lang="en-US" altLang="en-US" sz="5400" b="1" dirty="0"/>
              <a:t>  </a:t>
            </a:r>
            <a:r>
              <a:rPr lang="en-US" altLang="en-US" sz="5400" b="1" dirty="0">
                <a:solidFill>
                  <a:srgbClr val="002060"/>
                </a:solidFill>
              </a:rPr>
              <a:t>Basic knowledge of computers is a must for any scientific writing</a:t>
            </a:r>
          </a:p>
        </p:txBody>
      </p:sp>
    </p:spTree>
    <p:extLst>
      <p:ext uri="{BB962C8B-B14F-4D97-AF65-F5344CB8AC3E}">
        <p14:creationId xmlns:p14="http://schemas.microsoft.com/office/powerpoint/2010/main" val="2738491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35378" y="549275"/>
            <a:ext cx="9457972" cy="647700"/>
          </a:xfrm>
        </p:spPr>
        <p:txBody>
          <a:bodyPr>
            <a:normAutofit/>
          </a:bodyPr>
          <a:lstStyle/>
          <a:p>
            <a:r>
              <a:rPr lang="en-IN" altLang="en-US" sz="2800" dirty="0"/>
              <a:t>            </a:t>
            </a:r>
            <a:r>
              <a:rPr lang="en-IN" altLang="en-US" sz="2800" dirty="0" smtClean="0">
                <a:solidFill>
                  <a:srgbClr val="002060"/>
                </a:solidFill>
              </a:rPr>
              <a:t>JPEG </a:t>
            </a:r>
            <a:r>
              <a:rPr lang="en-IN" altLang="en-US" sz="2800" dirty="0">
                <a:solidFill>
                  <a:srgbClr val="002060"/>
                </a:solidFill>
              </a:rPr>
              <a:t>(Joint Photographers Expert </a:t>
            </a:r>
            <a:r>
              <a:rPr lang="en-IN" altLang="en-US" sz="2800" dirty="0" smtClean="0">
                <a:solidFill>
                  <a:srgbClr val="002060"/>
                </a:solidFill>
              </a:rPr>
              <a:t>Group)</a:t>
            </a:r>
            <a:endParaRPr lang="en-IN" altLang="en-US" sz="2800" dirty="0">
              <a:solidFill>
                <a:srgbClr val="002060"/>
              </a:solidFill>
            </a:endParaRPr>
          </a:p>
        </p:txBody>
      </p:sp>
      <p:sp>
        <p:nvSpPr>
          <p:cNvPr id="23555" name="Content Placeholder 2"/>
          <p:cNvSpPr>
            <a:spLocks noGrp="1"/>
          </p:cNvSpPr>
          <p:nvPr>
            <p:ph idx="1"/>
          </p:nvPr>
        </p:nvSpPr>
        <p:spPr>
          <a:xfrm>
            <a:off x="1106311" y="1535289"/>
            <a:ext cx="9104489" cy="4789312"/>
          </a:xfrm>
        </p:spPr>
        <p:txBody>
          <a:bodyPr>
            <a:normAutofit/>
          </a:bodyPr>
          <a:lstStyle/>
          <a:p>
            <a:r>
              <a:rPr lang="en-US" altLang="en-US" sz="2000" dirty="0"/>
              <a:t>Most popular  image format</a:t>
            </a:r>
          </a:p>
          <a:p>
            <a:r>
              <a:rPr lang="en-US" altLang="en-US" sz="2000" dirty="0"/>
              <a:t>JPEG is a compressed image format which drops unneeded color information that can’t be detected by the human eye This is known as </a:t>
            </a:r>
            <a:r>
              <a:rPr lang="en-US" altLang="en-US" sz="2000" dirty="0" err="1"/>
              <a:t>lossy</a:t>
            </a:r>
            <a:r>
              <a:rPr lang="en-US" altLang="en-US" sz="2000" dirty="0"/>
              <a:t> compression and is what allows JPEG to achieve such small file sizes.</a:t>
            </a:r>
          </a:p>
          <a:p>
            <a:r>
              <a:rPr lang="en-US" altLang="en-US" sz="2000" dirty="0"/>
              <a:t>JPEGs work best when dealing with photographs  with smooth variations of color. It is not a good choice for textual documents or documents with solid color objects as the sharp lines between colors will create artifacts in the image, causing the text or objects to have a ringed appearance.</a:t>
            </a:r>
          </a:p>
          <a:p>
            <a:r>
              <a:rPr lang="en-US" altLang="en-US" sz="2000" dirty="0"/>
              <a:t>BENEFITS: Most widely-used image type, widely adaptable. Compression can be adjusted to achieve a balance between the quality of the image and the file size.</a:t>
            </a:r>
          </a:p>
          <a:p>
            <a:r>
              <a:rPr lang="en-US" altLang="en-US" sz="2000" dirty="0"/>
              <a:t>DRAWBACKS: JPEGs use </a:t>
            </a:r>
            <a:r>
              <a:rPr lang="en-US" altLang="en-US" sz="2000" dirty="0" err="1"/>
              <a:t>lossy</a:t>
            </a:r>
            <a:r>
              <a:rPr lang="en-US" altLang="en-US" sz="2000" dirty="0"/>
              <a:t> compression which means that image quality is lost in exchange for size; not suitable for text documents.</a:t>
            </a:r>
          </a:p>
          <a:p>
            <a:endParaRPr lang="en-US" altLang="en-US" sz="2000" dirty="0"/>
          </a:p>
        </p:txBody>
      </p:sp>
    </p:spTree>
    <p:extLst>
      <p:ext uri="{BB962C8B-B14F-4D97-AF65-F5344CB8AC3E}">
        <p14:creationId xmlns:p14="http://schemas.microsoft.com/office/powerpoint/2010/main" val="2222834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399822" y="316090"/>
            <a:ext cx="8150578" cy="664986"/>
          </a:xfrm>
        </p:spPr>
        <p:txBody>
          <a:bodyPr>
            <a:normAutofit fontScale="90000"/>
          </a:bodyPr>
          <a:lstStyle/>
          <a:p>
            <a:r>
              <a:rPr lang="en-US" altLang="en-US" sz="4000" dirty="0">
                <a:solidFill>
                  <a:srgbClr val="002060"/>
                </a:solidFill>
              </a:rPr>
              <a:t>     </a:t>
            </a:r>
            <a:r>
              <a:rPr lang="en-US" altLang="en-US" sz="4000" dirty="0" smtClean="0">
                <a:solidFill>
                  <a:srgbClr val="002060"/>
                </a:solidFill>
              </a:rPr>
              <a:t>  PNG </a:t>
            </a:r>
            <a:r>
              <a:rPr lang="en-US" altLang="en-US" sz="4000" dirty="0">
                <a:solidFill>
                  <a:srgbClr val="002060"/>
                </a:solidFill>
              </a:rPr>
              <a:t>(Portable Network </a:t>
            </a:r>
            <a:r>
              <a:rPr lang="en-US" altLang="en-US" sz="4000" dirty="0" smtClean="0">
                <a:solidFill>
                  <a:srgbClr val="002060"/>
                </a:solidFill>
              </a:rPr>
              <a:t>Graphics</a:t>
            </a:r>
            <a:endParaRPr lang="en-US" altLang="en-US" sz="4000" dirty="0"/>
          </a:p>
        </p:txBody>
      </p:sp>
      <p:sp>
        <p:nvSpPr>
          <p:cNvPr id="24579" name="Content Placeholder 2"/>
          <p:cNvSpPr>
            <a:spLocks noGrp="1"/>
          </p:cNvSpPr>
          <p:nvPr>
            <p:ph idx="1"/>
          </p:nvPr>
        </p:nvSpPr>
        <p:spPr>
          <a:xfrm>
            <a:off x="1399822" y="1140177"/>
            <a:ext cx="8810978" cy="5384447"/>
          </a:xfrm>
        </p:spPr>
        <p:txBody>
          <a:bodyPr>
            <a:normAutofit lnSpcReduction="10000"/>
          </a:bodyPr>
          <a:lstStyle/>
          <a:p>
            <a:r>
              <a:rPr lang="en-US" altLang="en-US" sz="2400" dirty="0"/>
              <a:t>PNG is a lossless compressed format, which makes it good for both photographs and text documents. A PNG will generally be larger than a JPEG, and sometimes smaller than a TIFF.</a:t>
            </a:r>
          </a:p>
          <a:p>
            <a:r>
              <a:rPr lang="en-US" altLang="en-US" sz="2400" dirty="0"/>
              <a:t>Interestingly, it was originally developed to replace the GIF, but the formats are drastically different.</a:t>
            </a:r>
          </a:p>
          <a:p>
            <a:r>
              <a:rPr lang="en-US" altLang="en-US" sz="2400" dirty="0"/>
              <a:t>PNG supports more colors than GIF images as well as improved transparency. It is a useful format for line graphics and wordmarks as the lines and text will show up crisply and cleanly in the output image.</a:t>
            </a:r>
          </a:p>
          <a:p>
            <a:r>
              <a:rPr lang="en-US" altLang="en-US" sz="2400" dirty="0"/>
              <a:t>BENEFITS: Compress images without losing quality; suitable for text documents.</a:t>
            </a:r>
          </a:p>
          <a:p>
            <a:r>
              <a:rPr lang="en-US" altLang="en-US" sz="2400" dirty="0"/>
              <a:t>DRAWBACKS: Larger file size than JPEGs; not suitable for professional quality print graphics</a:t>
            </a:r>
            <a:r>
              <a:rPr lang="en-US" altLang="en-US" dirty="0" smtClean="0"/>
              <a:t>.</a:t>
            </a:r>
          </a:p>
          <a:p>
            <a:endParaRPr lang="en-US" altLang="en-US" dirty="0" smtClean="0"/>
          </a:p>
        </p:txBody>
      </p:sp>
    </p:spTree>
    <p:extLst>
      <p:ext uri="{BB962C8B-B14F-4D97-AF65-F5344CB8AC3E}">
        <p14:creationId xmlns:p14="http://schemas.microsoft.com/office/powerpoint/2010/main" val="2033630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80445" y="327379"/>
            <a:ext cx="8664222" cy="725136"/>
          </a:xfrm>
        </p:spPr>
        <p:txBody>
          <a:bodyPr>
            <a:normAutofit/>
          </a:bodyPr>
          <a:lstStyle/>
          <a:p>
            <a:r>
              <a:rPr lang="en-US" altLang="en-US" dirty="0" smtClean="0"/>
              <a:t>                       </a:t>
            </a:r>
            <a:r>
              <a:rPr lang="en-US" altLang="en-US" dirty="0" smtClean="0">
                <a:solidFill>
                  <a:srgbClr val="002060"/>
                </a:solidFill>
              </a:rPr>
              <a:t>TIFF  FORMAT</a:t>
            </a:r>
          </a:p>
        </p:txBody>
      </p:sp>
      <p:sp>
        <p:nvSpPr>
          <p:cNvPr id="26627" name="Content Placeholder 2"/>
          <p:cNvSpPr>
            <a:spLocks noGrp="1"/>
          </p:cNvSpPr>
          <p:nvPr>
            <p:ph idx="1"/>
          </p:nvPr>
        </p:nvSpPr>
        <p:spPr>
          <a:xfrm>
            <a:off x="1253067" y="1052514"/>
            <a:ext cx="9306983" cy="5805487"/>
          </a:xfrm>
        </p:spPr>
        <p:txBody>
          <a:bodyPr/>
          <a:lstStyle/>
          <a:p>
            <a:r>
              <a:rPr lang="en-US" altLang="en-US" sz="2400" dirty="0"/>
              <a:t>Like PNG, TIFF can be a lossless format, which means that essentially, what you see is what you get. </a:t>
            </a:r>
          </a:p>
          <a:p>
            <a:r>
              <a:rPr lang="en-US" altLang="en-US" sz="2400" dirty="0"/>
              <a:t>It is commonly used in the layout of newspapers, magazines and the like, because a TIFF (or TIF) will appear on the printed page just as it appears on a computer monitor. </a:t>
            </a:r>
          </a:p>
          <a:p>
            <a:r>
              <a:rPr lang="en-US" altLang="en-US" sz="2400" dirty="0"/>
              <a:t>That also makes it a good choice for scanned documents – and actually, that’s exactly what the format was first developed for in the 1980s.</a:t>
            </a:r>
          </a:p>
          <a:p>
            <a:r>
              <a:rPr lang="en-US" altLang="en-US" sz="2400" dirty="0"/>
              <a:t>BENEFITS: Can have more than one page per file (</a:t>
            </a:r>
            <a:r>
              <a:rPr lang="en-US" altLang="en-US" sz="2400" dirty="0" err="1"/>
              <a:t>multipaged</a:t>
            </a:r>
            <a:r>
              <a:rPr lang="en-US" altLang="en-US" sz="2400" dirty="0"/>
              <a:t>); can be lossless to allow editing and re-saving without losing image quality; the choice of document archiving and publishing professionals worldwide.</a:t>
            </a:r>
          </a:p>
          <a:p>
            <a:r>
              <a:rPr lang="en-US" altLang="en-US" sz="2400" dirty="0"/>
              <a:t>DRAWBACKS: Not all TIFF image viewers support viewing multipage TIFF images.</a:t>
            </a:r>
          </a:p>
          <a:p>
            <a:endParaRPr lang="en-US" altLang="en-US" sz="2400" dirty="0"/>
          </a:p>
          <a:p>
            <a:endParaRPr lang="en-US" altLang="en-US" dirty="0" smtClean="0"/>
          </a:p>
        </p:txBody>
      </p:sp>
    </p:spTree>
    <p:extLst>
      <p:ext uri="{BB962C8B-B14F-4D97-AF65-F5344CB8AC3E}">
        <p14:creationId xmlns:p14="http://schemas.microsoft.com/office/powerpoint/2010/main" val="966483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81200" y="704851"/>
            <a:ext cx="8229600" cy="563563"/>
          </a:xfrm>
        </p:spPr>
        <p:txBody>
          <a:bodyPr>
            <a:normAutofit fontScale="90000"/>
          </a:bodyPr>
          <a:lstStyle/>
          <a:p>
            <a:r>
              <a:rPr lang="en-US" altLang="en-US" dirty="0" smtClean="0"/>
              <a:t>               </a:t>
            </a:r>
            <a:r>
              <a:rPr lang="en-US" altLang="en-US" dirty="0" smtClean="0">
                <a:solidFill>
                  <a:srgbClr val="002060"/>
                </a:solidFill>
              </a:rPr>
              <a:t>Other Formats</a:t>
            </a:r>
          </a:p>
        </p:txBody>
      </p:sp>
      <p:sp>
        <p:nvSpPr>
          <p:cNvPr id="27651" name="Content Placeholder 2"/>
          <p:cNvSpPr>
            <a:spLocks noGrp="1"/>
          </p:cNvSpPr>
          <p:nvPr>
            <p:ph idx="1"/>
          </p:nvPr>
        </p:nvSpPr>
        <p:spPr>
          <a:xfrm>
            <a:off x="1264356" y="1411111"/>
            <a:ext cx="8946444" cy="4913490"/>
          </a:xfrm>
        </p:spPr>
        <p:txBody>
          <a:bodyPr>
            <a:normAutofit/>
          </a:bodyPr>
          <a:lstStyle/>
          <a:p>
            <a:r>
              <a:rPr lang="en-US" altLang="en-US" sz="2400" dirty="0" smtClean="0"/>
              <a:t>BMP (Bitmap): This is an old image format that is still used on rare occasions, but mostly has been surpassed by other formats that are more useful in the modern computing environment.</a:t>
            </a:r>
          </a:p>
          <a:p>
            <a:pPr marL="0" indent="0">
              <a:buNone/>
            </a:pPr>
            <a:endParaRPr lang="en-US" altLang="en-US" sz="2400" dirty="0" smtClean="0"/>
          </a:p>
          <a:p>
            <a:r>
              <a:rPr lang="en-US" altLang="en-US" sz="2400" dirty="0" smtClean="0"/>
              <a:t>Vector images or vector graphics (variety of file extensions): These are images that are composed of paths, with a start and end point, and other points along the way to describe lines, squares, arcs and curves to create simple or complex images. This allows them to be scaled to virtually any size with no loss in quality. </a:t>
            </a:r>
          </a:p>
          <a:p>
            <a:endParaRPr lang="en-US" altLang="en-US" sz="2400" dirty="0" smtClean="0"/>
          </a:p>
        </p:txBody>
      </p:sp>
    </p:spTree>
    <p:extLst>
      <p:ext uri="{BB962C8B-B14F-4D97-AF65-F5344CB8AC3E}">
        <p14:creationId xmlns:p14="http://schemas.microsoft.com/office/powerpoint/2010/main" val="582526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332089" y="440267"/>
            <a:ext cx="8878711" cy="972609"/>
          </a:xfrm>
        </p:spPr>
        <p:txBody>
          <a:bodyPr>
            <a:normAutofit fontScale="90000"/>
          </a:bodyPr>
          <a:lstStyle/>
          <a:p>
            <a:r>
              <a:rPr lang="en-US" altLang="en-US" dirty="0" smtClean="0"/>
              <a:t>    </a:t>
            </a:r>
            <a:r>
              <a:rPr lang="en-US" altLang="en-US" dirty="0" smtClean="0">
                <a:solidFill>
                  <a:srgbClr val="002060"/>
                </a:solidFill>
              </a:rPr>
              <a:t>Difference </a:t>
            </a:r>
            <a:r>
              <a:rPr lang="en-US" altLang="en-US" dirty="0">
                <a:solidFill>
                  <a:srgbClr val="002060"/>
                </a:solidFill>
              </a:rPr>
              <a:t>between Vector and Raster files</a:t>
            </a:r>
          </a:p>
        </p:txBody>
      </p:sp>
      <p:sp>
        <p:nvSpPr>
          <p:cNvPr id="28675" name="Content Placeholder 2"/>
          <p:cNvSpPr>
            <a:spLocks noGrp="1"/>
          </p:cNvSpPr>
          <p:nvPr>
            <p:ph idx="1"/>
          </p:nvPr>
        </p:nvSpPr>
        <p:spPr>
          <a:xfrm>
            <a:off x="1981200" y="1309512"/>
            <a:ext cx="8229600" cy="5015090"/>
          </a:xfrm>
        </p:spPr>
        <p:txBody>
          <a:bodyPr>
            <a:normAutofit fontScale="92500" lnSpcReduction="10000"/>
          </a:bodyPr>
          <a:lstStyle/>
          <a:p>
            <a:pPr>
              <a:buFont typeface="Wingdings" panose="05000000000000000000" pitchFamily="2" charset="2"/>
              <a:buChar char="q"/>
            </a:pPr>
            <a:r>
              <a:rPr lang="en-US" altLang="en-US" sz="2400" dirty="0" smtClean="0"/>
              <a:t>Raster files use thousands of pixels to build an image. Each </a:t>
            </a:r>
            <a:r>
              <a:rPr lang="en-US" altLang="en-US" sz="2400" dirty="0" smtClean="0"/>
              <a:t>pixel (0.26mm) </a:t>
            </a:r>
            <a:r>
              <a:rPr lang="en-US" altLang="en-US" sz="2400" dirty="0" smtClean="0"/>
              <a:t>has a </a:t>
            </a:r>
            <a:r>
              <a:rPr lang="en-US" altLang="en-US" sz="2400" dirty="0" err="1" smtClean="0"/>
              <a:t>colour</a:t>
            </a:r>
            <a:r>
              <a:rPr lang="en-US" altLang="en-US" sz="2400" dirty="0" smtClean="0"/>
              <a:t>. These pixels are put together like a jigsaw puzzle to create your image/ logo. </a:t>
            </a:r>
          </a:p>
          <a:p>
            <a:pPr marL="0" indent="0">
              <a:buNone/>
            </a:pPr>
            <a:endParaRPr lang="en-US" altLang="en-US" sz="2400" dirty="0" smtClean="0"/>
          </a:p>
          <a:p>
            <a:pPr>
              <a:buFont typeface="Wingdings" panose="05000000000000000000" pitchFamily="2" charset="2"/>
              <a:buChar char="q"/>
            </a:pPr>
            <a:r>
              <a:rPr lang="en-US" altLang="en-US" sz="2400" dirty="0" smtClean="0"/>
              <a:t>Common files which use Raster images are JPG, GIF and PNG files.</a:t>
            </a:r>
          </a:p>
          <a:p>
            <a:pPr>
              <a:buFont typeface="Wingdings" panose="05000000000000000000" pitchFamily="2" charset="2"/>
              <a:buChar char="q"/>
            </a:pPr>
            <a:r>
              <a:rPr lang="en-US" altLang="en-US" sz="2400" dirty="0" smtClean="0"/>
              <a:t>Raster image  cannot be resized. </a:t>
            </a:r>
          </a:p>
          <a:p>
            <a:pPr>
              <a:buFont typeface="Wingdings" panose="05000000000000000000" pitchFamily="2" charset="2"/>
              <a:buChar char="q"/>
            </a:pPr>
            <a:endParaRPr lang="en-US" altLang="en-US" sz="2400" dirty="0" smtClean="0"/>
          </a:p>
          <a:p>
            <a:pPr>
              <a:buFont typeface="Wingdings" panose="05000000000000000000" pitchFamily="2" charset="2"/>
              <a:buChar char="q"/>
            </a:pPr>
            <a:r>
              <a:rPr lang="en-US" altLang="en-US" sz="2400" dirty="0" smtClean="0"/>
              <a:t>When you resize a raster image, each pixel is equally resized and becomes fuzzier as you increase in size.</a:t>
            </a:r>
          </a:p>
          <a:p>
            <a:pPr marL="0" indent="0">
              <a:buNone/>
            </a:pPr>
            <a:r>
              <a:rPr lang="en-US" altLang="en-US" sz="2400" dirty="0" smtClean="0"/>
              <a:t> </a:t>
            </a:r>
          </a:p>
          <a:p>
            <a:pPr>
              <a:buFont typeface="Wingdings" panose="05000000000000000000" pitchFamily="2" charset="2"/>
              <a:buChar char="q"/>
            </a:pPr>
            <a:r>
              <a:rPr lang="en-US" altLang="en-US" sz="2400" dirty="0" smtClean="0"/>
              <a:t>Down scaling your image won’t effect the quality of your raster file, increasing it above it’s original size will.</a:t>
            </a:r>
          </a:p>
          <a:p>
            <a:endParaRPr lang="en-US" altLang="en-US" sz="2400" dirty="0" smtClean="0"/>
          </a:p>
        </p:txBody>
      </p:sp>
    </p:spTree>
    <p:extLst>
      <p:ext uri="{BB962C8B-B14F-4D97-AF65-F5344CB8AC3E}">
        <p14:creationId xmlns:p14="http://schemas.microsoft.com/office/powerpoint/2010/main" val="4097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981200" y="704852"/>
            <a:ext cx="8229600" cy="424038"/>
          </a:xfrm>
        </p:spPr>
        <p:txBody>
          <a:bodyPr>
            <a:normAutofit fontScale="90000"/>
          </a:bodyPr>
          <a:lstStyle/>
          <a:p>
            <a:r>
              <a:rPr lang="en-US" altLang="en-US" dirty="0" smtClean="0"/>
              <a:t>                  </a:t>
            </a:r>
            <a:r>
              <a:rPr lang="en-US" altLang="en-US" dirty="0" smtClean="0">
                <a:solidFill>
                  <a:srgbClr val="002060"/>
                </a:solidFill>
              </a:rPr>
              <a:t>Vector Files</a:t>
            </a:r>
          </a:p>
        </p:txBody>
      </p:sp>
      <p:sp>
        <p:nvSpPr>
          <p:cNvPr id="29699" name="Content Placeholder 2"/>
          <p:cNvSpPr>
            <a:spLocks noGrp="1"/>
          </p:cNvSpPr>
          <p:nvPr>
            <p:ph idx="1"/>
          </p:nvPr>
        </p:nvSpPr>
        <p:spPr>
          <a:xfrm>
            <a:off x="880533" y="1275646"/>
            <a:ext cx="9330267" cy="5271910"/>
          </a:xfrm>
        </p:spPr>
        <p:txBody>
          <a:bodyPr>
            <a:noAutofit/>
          </a:bodyPr>
          <a:lstStyle/>
          <a:p>
            <a:r>
              <a:rPr lang="en-US" altLang="en-US" sz="2400" dirty="0" smtClean="0"/>
              <a:t>More flexible and rely on mathematical equations </a:t>
            </a:r>
          </a:p>
          <a:p>
            <a:r>
              <a:rPr lang="en-US" altLang="en-US" sz="2400" dirty="0" smtClean="0"/>
              <a:t>Flawless image quality. </a:t>
            </a:r>
          </a:p>
          <a:p>
            <a:r>
              <a:rPr lang="en-US" altLang="en-US" sz="2400" dirty="0" smtClean="0"/>
              <a:t>Most commonly used with graphic designers, and </a:t>
            </a:r>
          </a:p>
          <a:p>
            <a:r>
              <a:rPr lang="en-US" altLang="en-US" sz="2400" dirty="0" smtClean="0"/>
              <a:t>With the software from Adobe Illustrator, which specializes in vector work. </a:t>
            </a:r>
          </a:p>
          <a:p>
            <a:r>
              <a:rPr lang="en-US" altLang="en-US" sz="2400" dirty="0" smtClean="0"/>
              <a:t>Your logo and all other branding items should be designed in vector formats. </a:t>
            </a:r>
          </a:p>
          <a:p>
            <a:r>
              <a:rPr lang="en-US" altLang="en-US" sz="2400" dirty="0" smtClean="0"/>
              <a:t>Branding elements like your logo can be rescaled to fit supports of any size without losing image quality. </a:t>
            </a:r>
          </a:p>
          <a:p>
            <a:r>
              <a:rPr lang="en-US" altLang="en-US" sz="2400" dirty="0" smtClean="0"/>
              <a:t>The other good thing about vector file is that they can be converted to JPG and PNG formats very easily for usage on the web so you get the best of both worlds.</a:t>
            </a:r>
          </a:p>
        </p:txBody>
      </p:sp>
    </p:spTree>
    <p:extLst>
      <p:ext uri="{BB962C8B-B14F-4D97-AF65-F5344CB8AC3E}">
        <p14:creationId xmlns:p14="http://schemas.microsoft.com/office/powerpoint/2010/main" val="3204528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1981200" y="704850"/>
            <a:ext cx="8229600" cy="636588"/>
          </a:xfrm>
        </p:spPr>
        <p:txBody>
          <a:bodyPr>
            <a:normAutofit fontScale="90000"/>
          </a:bodyPr>
          <a:lstStyle/>
          <a:p>
            <a:r>
              <a:rPr lang="en-US" altLang="en-US" dirty="0" smtClean="0"/>
              <a:t>  </a:t>
            </a:r>
            <a:r>
              <a:rPr lang="en-US" altLang="en-US" dirty="0" smtClean="0">
                <a:solidFill>
                  <a:srgbClr val="002060"/>
                </a:solidFill>
              </a:rPr>
              <a:t>Other interesting text editors</a:t>
            </a:r>
          </a:p>
        </p:txBody>
      </p:sp>
      <p:sp>
        <p:nvSpPr>
          <p:cNvPr id="30723" name="Rectangle 3"/>
          <p:cNvSpPr>
            <a:spLocks noGrp="1"/>
          </p:cNvSpPr>
          <p:nvPr>
            <p:ph type="body" idx="4294967295"/>
          </p:nvPr>
        </p:nvSpPr>
        <p:spPr>
          <a:xfrm>
            <a:off x="1761067" y="1591733"/>
            <a:ext cx="8449733" cy="4932893"/>
          </a:xfrm>
        </p:spPr>
        <p:txBody>
          <a:bodyPr>
            <a:normAutofit/>
          </a:bodyPr>
          <a:lstStyle/>
          <a:p>
            <a:pPr>
              <a:lnSpc>
                <a:spcPct val="90000"/>
              </a:lnSpc>
            </a:pPr>
            <a:r>
              <a:rPr lang="en-US" altLang="en-US" sz="2400" dirty="0" err="1" smtClean="0"/>
              <a:t>LyX</a:t>
            </a:r>
            <a:r>
              <a:rPr lang="en-US" altLang="en-US" sz="2400" dirty="0" smtClean="0"/>
              <a:t> – An open source cross-platform word processor</a:t>
            </a:r>
          </a:p>
          <a:p>
            <a:pPr>
              <a:lnSpc>
                <a:spcPct val="90000"/>
              </a:lnSpc>
            </a:pPr>
            <a:r>
              <a:rPr lang="en-US" altLang="en-US" sz="2400" dirty="0" err="1" smtClean="0"/>
              <a:t>Texmaker</a:t>
            </a:r>
            <a:r>
              <a:rPr lang="en-US" altLang="en-US" sz="2400" dirty="0" smtClean="0"/>
              <a:t> – An open source cross-platform editor and shell (operating system).</a:t>
            </a:r>
          </a:p>
          <a:p>
            <a:pPr>
              <a:lnSpc>
                <a:spcPct val="90000"/>
              </a:lnSpc>
            </a:pPr>
            <a:r>
              <a:rPr lang="en-US" altLang="en-US" sz="2400" dirty="0" err="1" smtClean="0"/>
              <a:t>TeXnicCenter</a:t>
            </a:r>
            <a:r>
              <a:rPr lang="en-US" altLang="en-US" sz="2400" dirty="0" smtClean="0"/>
              <a:t> – An open source Windows editor and shell</a:t>
            </a:r>
          </a:p>
          <a:p>
            <a:pPr>
              <a:lnSpc>
                <a:spcPct val="90000"/>
              </a:lnSpc>
            </a:pPr>
            <a:r>
              <a:rPr lang="en-US" altLang="en-US" sz="2400" dirty="0" err="1" smtClean="0"/>
              <a:t>MeWa</a:t>
            </a:r>
            <a:r>
              <a:rPr lang="en-US" altLang="en-US" sz="2400" dirty="0" smtClean="0"/>
              <a:t> – An open source Windows editor based on </a:t>
            </a:r>
            <a:r>
              <a:rPr lang="en-US" altLang="en-US" sz="2400" dirty="0" err="1" smtClean="0"/>
              <a:t>TeXnicCenter</a:t>
            </a:r>
            <a:endParaRPr lang="en-US" altLang="en-US" sz="2400" dirty="0" smtClean="0"/>
          </a:p>
          <a:p>
            <a:pPr>
              <a:lnSpc>
                <a:spcPct val="90000"/>
              </a:lnSpc>
            </a:pPr>
            <a:r>
              <a:rPr lang="en-US" altLang="en-US" sz="2400" dirty="0" err="1" smtClean="0"/>
              <a:t>WinShell</a:t>
            </a:r>
            <a:r>
              <a:rPr lang="en-US" altLang="en-US" sz="2400" dirty="0" smtClean="0"/>
              <a:t> – A Windows freeware, closed-source multilingual integrated development environment (IDE)</a:t>
            </a:r>
          </a:p>
          <a:p>
            <a:pPr>
              <a:lnSpc>
                <a:spcPct val="90000"/>
              </a:lnSpc>
            </a:pPr>
            <a:endParaRPr lang="en-US" altLang="en-US" sz="2400" dirty="0" smtClean="0"/>
          </a:p>
          <a:p>
            <a:pPr>
              <a:lnSpc>
                <a:spcPct val="90000"/>
              </a:lnSpc>
              <a:buFont typeface="Wingdings 2" panose="05020102010507070707" pitchFamily="18" charset="2"/>
              <a:buNone/>
            </a:pPr>
            <a:r>
              <a:rPr lang="en-US" altLang="en-US" sz="2400" dirty="0" smtClean="0"/>
              <a:t>#All of the above has been designed for LINUX platform</a:t>
            </a:r>
          </a:p>
        </p:txBody>
      </p:sp>
    </p:spTree>
    <p:extLst>
      <p:ext uri="{BB962C8B-B14F-4D97-AF65-F5344CB8AC3E}">
        <p14:creationId xmlns:p14="http://schemas.microsoft.com/office/powerpoint/2010/main" val="1694987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4311" y="381002"/>
            <a:ext cx="6716889" cy="1103783"/>
          </a:xfrm>
          <a:ln>
            <a:miter lim="800000"/>
            <a:headEnd/>
            <a:tailEnd/>
          </a:ln>
          <a:extLst/>
        </p:spPr>
        <p:txBody>
          <a:bodyPr/>
          <a:lstStyle/>
          <a:p>
            <a:pPr>
              <a:defRPr/>
            </a:pPr>
            <a:r>
              <a:rPr lang="en-US" dirty="0" smtClean="0"/>
              <a:t>Digital Artwork</a:t>
            </a:r>
            <a:endParaRPr lang="en-US" dirty="0"/>
          </a:p>
        </p:txBody>
      </p:sp>
      <p:sp>
        <p:nvSpPr>
          <p:cNvPr id="34819" name="Subtitle 2"/>
          <p:cNvSpPr>
            <a:spLocks noGrp="1"/>
          </p:cNvSpPr>
          <p:nvPr>
            <p:ph type="subTitle" idx="1"/>
          </p:nvPr>
        </p:nvSpPr>
        <p:spPr>
          <a:xfrm>
            <a:off x="1117600" y="1580444"/>
            <a:ext cx="8669867" cy="4515556"/>
          </a:xfrm>
        </p:spPr>
        <p:txBody>
          <a:bodyPr>
            <a:normAutofit/>
          </a:bodyPr>
          <a:lstStyle/>
          <a:p>
            <a:pPr algn="just">
              <a:lnSpc>
                <a:spcPct val="90000"/>
              </a:lnSpc>
            </a:pPr>
            <a:r>
              <a:rPr lang="en-US" altLang="en-US" sz="2400" dirty="0">
                <a:latin typeface="Times New Roman" panose="02020603050405020304" pitchFamily="18" charset="0"/>
                <a:cs typeface="Times New Roman" panose="02020603050405020304" pitchFamily="18" charset="0"/>
              </a:rPr>
              <a:t>Artwork can take several forms:  photographs, charts, graphs, diagrams, radiographs, etc. OR any scanned versions of these types of artwork. </a:t>
            </a:r>
          </a:p>
          <a:p>
            <a:pPr algn="just">
              <a:lnSpc>
                <a:spcPct val="90000"/>
              </a:lnSpc>
            </a:pPr>
            <a:endParaRPr lang="en-US" altLang="en-US" sz="2400" dirty="0">
              <a:latin typeface="Times New Roman" panose="02020603050405020304" pitchFamily="18" charset="0"/>
              <a:cs typeface="Times New Roman" panose="02020603050405020304" pitchFamily="18" charset="0"/>
            </a:endParaRPr>
          </a:p>
          <a:p>
            <a:pPr lvl="1" algn="just">
              <a:lnSpc>
                <a:spcPct val="90000"/>
              </a:lnSpc>
              <a:buFont typeface="Wingdings" panose="05000000000000000000" pitchFamily="2" charset="2"/>
              <a:buChar char="v"/>
            </a:pPr>
            <a:r>
              <a:rPr lang="en-US" altLang="en-US" sz="2400" dirty="0" smtClean="0">
                <a:latin typeface="Times New Roman" panose="02020603050405020304" pitchFamily="18" charset="0"/>
                <a:cs typeface="Times New Roman" panose="02020603050405020304" pitchFamily="18" charset="0"/>
              </a:rPr>
              <a:t>To create artwork with a camera </a:t>
            </a:r>
            <a:r>
              <a:rPr lang="en-US" altLang="en-US" sz="2400" dirty="0" smtClean="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scanner or any piece of imaging software needed at the quality required for print.</a:t>
            </a:r>
          </a:p>
          <a:p>
            <a:pPr lvl="1" algn="just">
              <a:lnSpc>
                <a:spcPct val="90000"/>
              </a:lnSpc>
              <a:buFont typeface="Wingdings" panose="05000000000000000000" pitchFamily="2" charset="2"/>
              <a:buChar char="v"/>
            </a:pPr>
            <a:endParaRPr lang="en-US" altLang="en-US" sz="2400" dirty="0" smtClean="0">
              <a:latin typeface="Times New Roman" panose="02020603050405020304" pitchFamily="18" charset="0"/>
              <a:cs typeface="Times New Roman" panose="02020603050405020304" pitchFamily="18" charset="0"/>
            </a:endParaRPr>
          </a:p>
          <a:p>
            <a:pPr lvl="1" algn="just">
              <a:lnSpc>
                <a:spcPct val="90000"/>
              </a:lnSpc>
              <a:buFont typeface="Wingdings" panose="05000000000000000000" pitchFamily="2" charset="2"/>
              <a:buChar char="v"/>
            </a:pPr>
            <a:r>
              <a:rPr lang="en-US" altLang="en-US" sz="2400" dirty="0" smtClean="0">
                <a:latin typeface="Times New Roman" panose="02020603050405020304" pitchFamily="18" charset="0"/>
                <a:cs typeface="Times New Roman" panose="02020603050405020304" pitchFamily="18" charset="0"/>
              </a:rPr>
              <a:t>To be of print-quality, artwork must be of high resolution, saved in the proper color mode and be of proper size.</a:t>
            </a:r>
          </a:p>
        </p:txBody>
      </p:sp>
    </p:spTree>
    <p:extLst>
      <p:ext uri="{BB962C8B-B14F-4D97-AF65-F5344CB8AC3E}">
        <p14:creationId xmlns:p14="http://schemas.microsoft.com/office/powerpoint/2010/main" val="2011540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pPr>
              <a:defRPr/>
            </a:pPr>
            <a:r>
              <a:rPr lang="en-US" dirty="0" smtClean="0"/>
              <a:t>                    </a:t>
            </a:r>
            <a:r>
              <a:rPr lang="en-US" dirty="0" smtClean="0">
                <a:solidFill>
                  <a:srgbClr val="002060"/>
                </a:solidFill>
              </a:rPr>
              <a:t>Art work</a:t>
            </a:r>
            <a:endParaRPr lang="en-US" dirty="0">
              <a:solidFill>
                <a:srgbClr val="002060"/>
              </a:solidFill>
            </a:endParaRPr>
          </a:p>
        </p:txBody>
      </p:sp>
      <p:sp>
        <p:nvSpPr>
          <p:cNvPr id="3" name="Content Placeholder 2"/>
          <p:cNvSpPr>
            <a:spLocks noGrp="1"/>
          </p:cNvSpPr>
          <p:nvPr>
            <p:ph idx="1"/>
          </p:nvPr>
        </p:nvSpPr>
        <p:spPr>
          <a:xfrm>
            <a:off x="620889" y="990600"/>
            <a:ext cx="9031111" cy="5489222"/>
          </a:xfrm>
        </p:spPr>
        <p:txBody>
          <a:bodyPr>
            <a:normAutofit fontScale="92500" lnSpcReduction="10000"/>
          </a:bodyPr>
          <a:lstStyle/>
          <a:p>
            <a:pPr>
              <a:buFont typeface="Wingdings" pitchFamily="2" charset="2"/>
              <a:buChar char="v"/>
              <a:defRPr/>
            </a:pPr>
            <a:r>
              <a:rPr lang="en-US" dirty="0" smtClean="0"/>
              <a:t>Before beginning to create new artwork or preparing existing artwork for print, determine which type of artwork you have</a:t>
            </a:r>
          </a:p>
          <a:p>
            <a:pPr lvl="2">
              <a:buFont typeface="Wingdings" pitchFamily="2" charset="2"/>
              <a:buChar char="Ø"/>
              <a:defRPr/>
            </a:pPr>
            <a:r>
              <a:rPr lang="en-US" sz="1700" dirty="0">
                <a:solidFill>
                  <a:srgbClr val="FF0000"/>
                </a:solidFill>
              </a:rPr>
              <a:t>Image from a digital repository or other file archive</a:t>
            </a:r>
          </a:p>
          <a:p>
            <a:pPr lvl="3" algn="just">
              <a:buFont typeface="Wingdings 2" panose="05020102010507070707" pitchFamily="18" charset="2"/>
              <a:buNone/>
              <a:defRPr/>
            </a:pPr>
            <a:r>
              <a:rPr lang="en-US" sz="2100" dirty="0"/>
              <a:t>    </a:t>
            </a:r>
            <a:r>
              <a:rPr lang="en-US" sz="2100" dirty="0">
                <a:solidFill>
                  <a:srgbClr val="002060"/>
                </a:solidFill>
              </a:rPr>
              <a:t>There is no way to increase the resolution of the file.  Resolution is set when digital artwork is first created.  If the quality is poor to begin with, there is no way to correct it. Inform the journal office if your artwork is an archive file in your cover letter or comments.</a:t>
            </a:r>
          </a:p>
          <a:p>
            <a:pPr lvl="2">
              <a:buFont typeface="Wingdings" pitchFamily="2" charset="2"/>
              <a:buChar char="Ø"/>
              <a:defRPr/>
            </a:pPr>
            <a:r>
              <a:rPr lang="en-US" sz="1700" dirty="0" smtClean="0">
                <a:solidFill>
                  <a:srgbClr val="FF0000"/>
                </a:solidFill>
              </a:rPr>
              <a:t>Photo or other scanned image.</a:t>
            </a:r>
          </a:p>
          <a:p>
            <a:pPr lvl="2">
              <a:buFont typeface="Wingdings" pitchFamily="2" charset="2"/>
              <a:buChar char="Ø"/>
              <a:defRPr/>
            </a:pPr>
            <a:r>
              <a:rPr lang="en-US" sz="1700" dirty="0" smtClean="0">
                <a:solidFill>
                  <a:srgbClr val="FF0000"/>
                </a:solidFill>
              </a:rPr>
              <a:t>Diagrams, drawings or graphs (line art) created with an art-based program</a:t>
            </a:r>
          </a:p>
          <a:p>
            <a:pPr lvl="3">
              <a:buFont typeface="Wingdings 2" panose="05020102010507070707" pitchFamily="18" charset="2"/>
              <a:buNone/>
              <a:defRPr/>
            </a:pPr>
            <a:r>
              <a:rPr lang="en-US" sz="2100" dirty="0"/>
              <a:t>	</a:t>
            </a:r>
            <a:r>
              <a:rPr lang="en-US" sz="2100" dirty="0">
                <a:solidFill>
                  <a:srgbClr val="002060"/>
                </a:solidFill>
              </a:rPr>
              <a:t>Use a non-Office suite program such as Photoshop or Adobe Illustrator.  Creating art in Office suite programs like Corel DRAW, MS Word, etc. results in poor print quality and unusable JPG and GIF files</a:t>
            </a:r>
          </a:p>
          <a:p>
            <a:pPr lvl="2">
              <a:buFont typeface="Wingdings" pitchFamily="2" charset="2"/>
              <a:buChar char="Ø"/>
              <a:defRPr/>
            </a:pPr>
            <a:r>
              <a:rPr lang="en-US" sz="1500" b="1" dirty="0" smtClean="0">
                <a:solidFill>
                  <a:srgbClr val="FF0000"/>
                </a:solidFill>
              </a:rPr>
              <a:t>Images downloaded from the Internet. </a:t>
            </a:r>
          </a:p>
          <a:p>
            <a:pPr lvl="3">
              <a:buFont typeface="Wingdings 2" panose="05020102010507070707" pitchFamily="18" charset="2"/>
              <a:buNone/>
              <a:defRPr/>
            </a:pPr>
            <a:r>
              <a:rPr lang="en-US" sz="2100" dirty="0"/>
              <a:t>	</a:t>
            </a:r>
            <a:r>
              <a:rPr lang="en-US" sz="2100" dirty="0">
                <a:solidFill>
                  <a:srgbClr val="002060"/>
                </a:solidFill>
              </a:rPr>
              <a:t>These images are generally not acceptable for print due to universally low resolutions</a:t>
            </a:r>
          </a:p>
        </p:txBody>
      </p:sp>
    </p:spTree>
    <p:extLst>
      <p:ext uri="{BB962C8B-B14F-4D97-AF65-F5344CB8AC3E}">
        <p14:creationId xmlns:p14="http://schemas.microsoft.com/office/powerpoint/2010/main" val="1546572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981200" y="704851"/>
            <a:ext cx="8229600" cy="708025"/>
          </a:xfrm>
        </p:spPr>
        <p:txBody>
          <a:bodyPr/>
          <a:lstStyle/>
          <a:p>
            <a:r>
              <a:rPr lang="en-US" altLang="en-US" dirty="0" smtClean="0"/>
              <a:t>           </a:t>
            </a:r>
            <a:r>
              <a:rPr lang="en-US" altLang="en-US" dirty="0" smtClean="0">
                <a:solidFill>
                  <a:srgbClr val="002060"/>
                </a:solidFill>
              </a:rPr>
              <a:t>Imaging Program</a:t>
            </a:r>
          </a:p>
        </p:txBody>
      </p:sp>
      <p:sp>
        <p:nvSpPr>
          <p:cNvPr id="36867" name="Content Placeholder 2"/>
          <p:cNvSpPr>
            <a:spLocks noGrp="1"/>
          </p:cNvSpPr>
          <p:nvPr>
            <p:ph idx="1"/>
          </p:nvPr>
        </p:nvSpPr>
        <p:spPr>
          <a:xfrm>
            <a:off x="1456268" y="1412876"/>
            <a:ext cx="8511822" cy="5445125"/>
          </a:xfrm>
        </p:spPr>
        <p:txBody>
          <a:bodyPr>
            <a:normAutofit lnSpcReduction="10000"/>
          </a:bodyPr>
          <a:lstStyle/>
          <a:p>
            <a:pPr>
              <a:buFont typeface="Wingdings" panose="05000000000000000000" pitchFamily="2" charset="2"/>
              <a:buChar char="v"/>
            </a:pPr>
            <a:r>
              <a:rPr lang="en-US" altLang="en-US" sz="2400" dirty="0"/>
              <a:t>If the program will not allow you to alter the resolution of an image, it is probably not an imaging program.</a:t>
            </a:r>
          </a:p>
          <a:p>
            <a:pPr>
              <a:buFont typeface="Wingdings" panose="05000000000000000000" pitchFamily="2" charset="2"/>
              <a:buChar char="Ø"/>
            </a:pPr>
            <a:r>
              <a:rPr lang="en-US" altLang="en-US" sz="2400" dirty="0"/>
              <a:t>Do not use Excel to create artwork.</a:t>
            </a:r>
          </a:p>
          <a:p>
            <a:pPr>
              <a:buFont typeface="Wingdings" panose="05000000000000000000" pitchFamily="2" charset="2"/>
              <a:buChar char="Ø"/>
            </a:pPr>
            <a:r>
              <a:rPr lang="en-US" altLang="en-US" sz="2400" dirty="0"/>
              <a:t>GIF figures should never be submitted. Submit as JPEG or PNG figures.</a:t>
            </a:r>
          </a:p>
          <a:p>
            <a:pPr>
              <a:buFont typeface="Wingdings" panose="05000000000000000000" pitchFamily="2" charset="2"/>
              <a:buChar char="v"/>
            </a:pPr>
            <a:r>
              <a:rPr lang="en-US" altLang="en-US" sz="2400" dirty="0"/>
              <a:t> If your diagrams, drawings or graphs (</a:t>
            </a:r>
            <a:r>
              <a:rPr lang="en-US" altLang="en-US" sz="2400" b="1" dirty="0"/>
              <a:t>line art) are created in PowerPoint import the file into</a:t>
            </a:r>
          </a:p>
          <a:p>
            <a:pPr>
              <a:buFont typeface="Wingdings 2" panose="05020102010507070707" pitchFamily="18" charset="2"/>
              <a:buNone/>
            </a:pPr>
            <a:r>
              <a:rPr lang="en-US" altLang="en-US" sz="2400" dirty="0"/>
              <a:t>    Photoshop and save it as a TIFF or EPS file (</a:t>
            </a:r>
            <a:r>
              <a:rPr lang="en-US" altLang="en-US" sz="2400" dirty="0" err="1"/>
              <a:t>Enscapulated</a:t>
            </a:r>
            <a:r>
              <a:rPr lang="en-US" altLang="en-US" sz="2400" dirty="0"/>
              <a:t> post script) there. Be sure the resolution is set to 1200 dpi</a:t>
            </a:r>
          </a:p>
          <a:p>
            <a:pPr>
              <a:buFont typeface="Wingdings" panose="05000000000000000000" pitchFamily="2" charset="2"/>
              <a:buChar char="Ø"/>
            </a:pPr>
            <a:r>
              <a:rPr lang="en-US" altLang="en-US" sz="2400" dirty="0"/>
              <a:t> If you do not have access to Photoshop, contact the editorial office for an alternate solution.</a:t>
            </a:r>
          </a:p>
          <a:p>
            <a:pPr>
              <a:buFont typeface="Wingdings" panose="05000000000000000000" pitchFamily="2" charset="2"/>
              <a:buChar char="Ø"/>
            </a:pPr>
            <a:r>
              <a:rPr lang="en-US" altLang="en-US" sz="2400" dirty="0"/>
              <a:t>This may include the printing and mailing of the line art.</a:t>
            </a:r>
          </a:p>
        </p:txBody>
      </p:sp>
    </p:spTree>
    <p:extLst>
      <p:ext uri="{BB962C8B-B14F-4D97-AF65-F5344CB8AC3E}">
        <p14:creationId xmlns:p14="http://schemas.microsoft.com/office/powerpoint/2010/main" val="1602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219200" y="704850"/>
            <a:ext cx="9234488" cy="1143000"/>
          </a:xfrm>
        </p:spPr>
        <p:txBody>
          <a:bodyPr>
            <a:normAutofit fontScale="90000"/>
          </a:bodyPr>
          <a:lstStyle/>
          <a:p>
            <a:pPr eaLnBrk="1" hangingPunct="1"/>
            <a:r>
              <a:rPr lang="en-US" altLang="en-US" sz="4000" b="1" dirty="0">
                <a:latin typeface="Times New Roman" panose="02020603050405020304" pitchFamily="18" charset="0"/>
                <a:cs typeface="Times New Roman" panose="02020603050405020304" pitchFamily="18" charset="0"/>
              </a:rPr>
              <a:t>Problems  of Technical Writing in Pre-computer era</a:t>
            </a:r>
            <a:endParaRPr lang="en-IN" altLang="en-US" sz="4000" b="1" dirty="0">
              <a:latin typeface="Times New Roman" panose="02020603050405020304" pitchFamily="18" charset="0"/>
              <a:cs typeface="Times New Roman" panose="02020603050405020304" pitchFamily="18" charset="0"/>
            </a:endParaRPr>
          </a:p>
        </p:txBody>
      </p:sp>
      <p:sp>
        <p:nvSpPr>
          <p:cNvPr id="9219" name="Content Placeholder 2"/>
          <p:cNvSpPr>
            <a:spLocks noGrp="1"/>
          </p:cNvSpPr>
          <p:nvPr>
            <p:ph idx="1"/>
          </p:nvPr>
        </p:nvSpPr>
        <p:spPr>
          <a:xfrm>
            <a:off x="677334" y="1998133"/>
            <a:ext cx="8596668" cy="4594578"/>
          </a:xfrm>
        </p:spPr>
        <p:txBody>
          <a:bodyPr>
            <a:normAutofit/>
          </a:bodyPr>
          <a:lstStyle/>
          <a:p>
            <a:pPr eaLnBrk="1" hangingPunct="1">
              <a:buFont typeface="Wingdings" panose="05000000000000000000" pitchFamily="2" charset="2"/>
              <a:buChar char="v"/>
            </a:pPr>
            <a:r>
              <a:rPr lang="en-US" altLang="en-US" sz="2400" b="1" dirty="0"/>
              <a:t>First draft was hand written</a:t>
            </a:r>
          </a:p>
          <a:p>
            <a:pPr eaLnBrk="1" hangingPunct="1">
              <a:buFont typeface="Wingdings" panose="05000000000000000000" pitchFamily="2" charset="2"/>
              <a:buChar char="v"/>
            </a:pPr>
            <a:r>
              <a:rPr lang="en-US" altLang="en-US" sz="2400" b="1" dirty="0"/>
              <a:t>Conversion of first draft to electronic form was through typewriter</a:t>
            </a:r>
          </a:p>
          <a:p>
            <a:pPr eaLnBrk="1" hangingPunct="1">
              <a:buFont typeface="Wingdings" panose="05000000000000000000" pitchFamily="2" charset="2"/>
              <a:buChar char="v"/>
            </a:pPr>
            <a:r>
              <a:rPr lang="en-US" altLang="en-US" b="1" dirty="0" smtClean="0"/>
              <a:t>Manual proof reading and error correction required repeated retyping of whole document.</a:t>
            </a:r>
          </a:p>
          <a:p>
            <a:pPr eaLnBrk="1" hangingPunct="1">
              <a:buFont typeface="Wingdings" panose="05000000000000000000" pitchFamily="2" charset="2"/>
              <a:buChar char="v"/>
            </a:pPr>
            <a:r>
              <a:rPr lang="en-US" altLang="en-US" b="1" dirty="0" smtClean="0"/>
              <a:t>Hand drawn figures were very difficult to prepare and tediously converted into electronic forms.</a:t>
            </a:r>
            <a:endParaRPr lang="en-US" altLang="en-US" sz="2400" b="1" dirty="0"/>
          </a:p>
          <a:p>
            <a:pPr eaLnBrk="1" hangingPunct="1">
              <a:buFont typeface="Wingdings" panose="05000000000000000000" pitchFamily="2" charset="2"/>
              <a:buChar char="v"/>
            </a:pPr>
            <a:r>
              <a:rPr lang="en-US" altLang="en-US" sz="2400" b="1" dirty="0"/>
              <a:t>Collection of literature was also cumbersome and included thorough library searches and laborious literature reading to extract the useful information</a:t>
            </a:r>
            <a:r>
              <a:rPr lang="en-US" altLang="en-US" sz="2000" dirty="0"/>
              <a:t>.</a:t>
            </a:r>
          </a:p>
        </p:txBody>
      </p:sp>
    </p:spTree>
    <p:extLst>
      <p:ext uri="{BB962C8B-B14F-4D97-AF65-F5344CB8AC3E}">
        <p14:creationId xmlns:p14="http://schemas.microsoft.com/office/powerpoint/2010/main" val="3303032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992313" y="333375"/>
            <a:ext cx="8229600" cy="647700"/>
          </a:xfrm>
        </p:spPr>
        <p:txBody>
          <a:bodyPr/>
          <a:lstStyle/>
          <a:p>
            <a:pPr eaLnBrk="1" hangingPunct="1"/>
            <a:r>
              <a:rPr lang="en-IN" altLang="en-US" b="1" smtClean="0"/>
              <a:t>                  MS Paint</a:t>
            </a:r>
            <a:endParaRPr lang="en-IN" altLang="en-US" smtClean="0"/>
          </a:p>
        </p:txBody>
      </p:sp>
      <p:sp>
        <p:nvSpPr>
          <p:cNvPr id="3" name="Content Placeholder 2"/>
          <p:cNvSpPr>
            <a:spLocks noGrp="1"/>
          </p:cNvSpPr>
          <p:nvPr>
            <p:ph idx="1"/>
          </p:nvPr>
        </p:nvSpPr>
        <p:spPr>
          <a:xfrm>
            <a:off x="1162756" y="981076"/>
            <a:ext cx="8523112" cy="5876925"/>
          </a:xfrm>
        </p:spPr>
        <p:txBody>
          <a:bodyPr>
            <a:noAutofit/>
          </a:bodyPr>
          <a:lstStyle/>
          <a:p>
            <a:pPr marL="274320" indent="-274320">
              <a:buClr>
                <a:schemeClr val="accent3"/>
              </a:buClr>
              <a:buFont typeface="Wingdings 2"/>
              <a:buChar char=""/>
              <a:defRPr/>
            </a:pPr>
            <a:r>
              <a:rPr lang="en-IN" sz="2400" b="1" dirty="0"/>
              <a:t>It is a simple graphics painting program that has been included with all versions of Microsoft Windows.</a:t>
            </a:r>
          </a:p>
          <a:p>
            <a:pPr marL="274320" indent="-274320">
              <a:buClr>
                <a:schemeClr val="accent3"/>
              </a:buClr>
              <a:buFont typeface="Wingdings 2"/>
              <a:buChar char=""/>
              <a:defRPr/>
            </a:pPr>
            <a:r>
              <a:rPr lang="en-US" sz="2400" b="1" dirty="0"/>
              <a:t>This tool is very useful for </a:t>
            </a:r>
            <a:r>
              <a:rPr lang="en-US" sz="2400" b="1" dirty="0" smtClean="0"/>
              <a:t>formatting, conversion, </a:t>
            </a:r>
            <a:r>
              <a:rPr lang="en-US" sz="2400" b="1" dirty="0"/>
              <a:t>resolution enhancement of figures used for publishing papers.</a:t>
            </a:r>
          </a:p>
          <a:p>
            <a:pPr marL="274320" lvl="1" indent="-274320">
              <a:buClr>
                <a:schemeClr val="accent3"/>
              </a:buClr>
              <a:buSzPct val="95000"/>
              <a:buFont typeface="Wingdings 2"/>
              <a:buChar char=""/>
              <a:defRPr/>
            </a:pPr>
            <a:r>
              <a:rPr lang="en-IN" sz="2000" b="1" dirty="0" smtClean="0"/>
              <a:t>The program opens and saves files as Windows bitmap [24-bit, 256 </a:t>
            </a:r>
            <a:r>
              <a:rPr lang="en-IN" sz="2000" b="1" dirty="0" err="1" smtClean="0"/>
              <a:t>color</a:t>
            </a:r>
            <a:r>
              <a:rPr lang="en-IN" sz="2000" b="1" dirty="0" smtClean="0"/>
              <a:t>, 16 </a:t>
            </a:r>
            <a:r>
              <a:rPr lang="en-IN" sz="2000" b="1" dirty="0" err="1" smtClean="0"/>
              <a:t>color</a:t>
            </a:r>
            <a:r>
              <a:rPr lang="en-IN" sz="2000" b="1" dirty="0" smtClean="0"/>
              <a:t>, and monochrome, all with the .bmp{</a:t>
            </a:r>
            <a:r>
              <a:rPr lang="en-US" sz="2000" dirty="0" smtClean="0"/>
              <a:t>Best guess for Windows bitmap }]</a:t>
            </a:r>
            <a:r>
              <a:rPr lang="en-US" sz="2000" b="1" dirty="0" smtClean="0"/>
              <a:t> </a:t>
            </a:r>
            <a:r>
              <a:rPr lang="en-IN" sz="2400" b="1" dirty="0" smtClean="0"/>
              <a:t>extension</a:t>
            </a:r>
            <a:r>
              <a:rPr lang="en-IN" sz="2400" b="1" dirty="0"/>
              <a:t>), JPEG [</a:t>
            </a:r>
            <a:r>
              <a:rPr lang="en-IN" sz="2400" dirty="0"/>
              <a:t>jay – peg;  Joint photographers expert group</a:t>
            </a:r>
            <a:r>
              <a:rPr lang="en-IN" sz="2400" b="1" dirty="0"/>
              <a:t>], GIF [</a:t>
            </a:r>
            <a:r>
              <a:rPr lang="en-US" sz="2400" dirty="0"/>
              <a:t>Graphics Interchange Format]</a:t>
            </a:r>
            <a:r>
              <a:rPr lang="en-IN" sz="2400" b="1" dirty="0"/>
              <a:t> PNG [</a:t>
            </a:r>
            <a:r>
              <a:rPr lang="en-IN" sz="2400" dirty="0"/>
              <a:t>Portable network graphics</a:t>
            </a:r>
            <a:r>
              <a:rPr lang="en-IN" sz="2400" b="1" dirty="0"/>
              <a:t>] [without and with TIFF (</a:t>
            </a:r>
            <a:r>
              <a:rPr lang="en-IN" sz="2400" dirty="0"/>
              <a:t>Tagged image file format</a:t>
            </a:r>
            <a:r>
              <a:rPr lang="en-IN" sz="2400" b="1" dirty="0"/>
              <a:t>)] .</a:t>
            </a:r>
          </a:p>
          <a:p>
            <a:pPr marL="274320" indent="-274320">
              <a:buClr>
                <a:schemeClr val="accent3"/>
              </a:buClr>
              <a:buFont typeface="Wingdings 2"/>
              <a:buChar char=""/>
              <a:defRPr/>
            </a:pPr>
            <a:r>
              <a:rPr lang="en-US" sz="2400" b="1" dirty="0"/>
              <a:t>This tool offers versatile image creation and modification capability ,the extent of which depends on the user’s capabilities.</a:t>
            </a:r>
            <a:endParaRPr lang="en-IN" sz="2400" b="1" dirty="0"/>
          </a:p>
        </p:txBody>
      </p:sp>
    </p:spTree>
    <p:extLst>
      <p:ext uri="{BB962C8B-B14F-4D97-AF65-F5344CB8AC3E}">
        <p14:creationId xmlns:p14="http://schemas.microsoft.com/office/powerpoint/2010/main" val="2122852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981200" y="404813"/>
            <a:ext cx="8229600" cy="351543"/>
          </a:xfrm>
        </p:spPr>
        <p:txBody>
          <a:bodyPr>
            <a:normAutofit fontScale="90000"/>
          </a:bodyPr>
          <a:lstStyle/>
          <a:p>
            <a:pPr eaLnBrk="1" hangingPunct="1"/>
            <a:r>
              <a:rPr lang="en-IN" altLang="en-US" dirty="0" smtClean="0"/>
              <a:t>                            Tool Box</a:t>
            </a:r>
          </a:p>
        </p:txBody>
      </p:sp>
      <p:sp>
        <p:nvSpPr>
          <p:cNvPr id="3" name="Content Placeholder 2"/>
          <p:cNvSpPr>
            <a:spLocks noGrp="1"/>
          </p:cNvSpPr>
          <p:nvPr>
            <p:ph idx="1"/>
          </p:nvPr>
        </p:nvSpPr>
        <p:spPr>
          <a:xfrm>
            <a:off x="496712" y="1083733"/>
            <a:ext cx="9369778" cy="6457244"/>
          </a:xfrm>
        </p:spPr>
        <p:txBody>
          <a:bodyPr>
            <a:noAutofit/>
          </a:bodyPr>
          <a:lstStyle/>
          <a:p>
            <a:pPr marL="274320" indent="-274320">
              <a:buClr>
                <a:schemeClr val="accent3"/>
              </a:buClr>
              <a:buFont typeface="Wingdings 2"/>
              <a:buChar char=""/>
              <a:defRPr/>
            </a:pPr>
            <a:r>
              <a:rPr lang="en-IN" sz="1600" b="1" dirty="0"/>
              <a:t>The program comes with the following options in its Tool Box (from left to right in image):</a:t>
            </a:r>
          </a:p>
          <a:p>
            <a:pPr marL="274320" indent="-274320">
              <a:buClr>
                <a:schemeClr val="accent3"/>
              </a:buClr>
              <a:buFont typeface="Wingdings 2"/>
              <a:buChar char=""/>
              <a:defRPr/>
            </a:pPr>
            <a:r>
              <a:rPr lang="en-IN" sz="1600" b="1" dirty="0"/>
              <a:t>Free-Form Select</a:t>
            </a:r>
          </a:p>
          <a:p>
            <a:pPr marL="274320" indent="-274320">
              <a:buClr>
                <a:schemeClr val="accent3"/>
              </a:buClr>
              <a:buFont typeface="Wingdings 2"/>
              <a:buChar char=""/>
              <a:defRPr/>
            </a:pPr>
            <a:r>
              <a:rPr lang="en-IN" sz="1600" b="1" dirty="0"/>
              <a:t>Select</a:t>
            </a:r>
          </a:p>
          <a:p>
            <a:pPr marL="274320" indent="-274320">
              <a:buClr>
                <a:schemeClr val="accent3"/>
              </a:buClr>
              <a:buFont typeface="Wingdings 2"/>
              <a:buChar char=""/>
              <a:defRPr/>
            </a:pPr>
            <a:r>
              <a:rPr lang="en-IN" sz="1600" b="1" dirty="0"/>
              <a:t>Eraser/</a:t>
            </a:r>
            <a:r>
              <a:rPr lang="en-IN" sz="1600" b="1" dirty="0" err="1"/>
              <a:t>Color</a:t>
            </a:r>
            <a:r>
              <a:rPr lang="en-IN" sz="1600" b="1" dirty="0"/>
              <a:t> Eraser</a:t>
            </a:r>
          </a:p>
          <a:p>
            <a:pPr marL="274320" indent="-274320">
              <a:buClr>
                <a:schemeClr val="accent3"/>
              </a:buClr>
              <a:buFont typeface="Wingdings 2"/>
              <a:buChar char=""/>
              <a:defRPr/>
            </a:pPr>
            <a:r>
              <a:rPr lang="en-IN" sz="1600" b="1" dirty="0"/>
              <a:t>Fill With </a:t>
            </a:r>
            <a:r>
              <a:rPr lang="en-IN" sz="1600" b="1" dirty="0" err="1"/>
              <a:t>Color</a:t>
            </a:r>
            <a:endParaRPr lang="en-IN" sz="1600" b="1" dirty="0"/>
          </a:p>
          <a:p>
            <a:pPr marL="274320" indent="-274320">
              <a:buClr>
                <a:schemeClr val="accent3"/>
              </a:buClr>
              <a:buFont typeface="Wingdings 2"/>
              <a:buChar char=""/>
              <a:defRPr/>
            </a:pPr>
            <a:r>
              <a:rPr lang="en-IN" sz="1600" b="1" dirty="0"/>
              <a:t>Pick </a:t>
            </a:r>
            <a:r>
              <a:rPr lang="en-IN" sz="1600" b="1" dirty="0" err="1"/>
              <a:t>Color</a:t>
            </a:r>
            <a:endParaRPr lang="en-IN" sz="1600" b="1" dirty="0"/>
          </a:p>
          <a:p>
            <a:pPr marL="274320" indent="-274320">
              <a:buClr>
                <a:schemeClr val="accent3"/>
              </a:buClr>
              <a:buFont typeface="Wingdings 2"/>
              <a:buChar char=""/>
              <a:defRPr/>
            </a:pPr>
            <a:r>
              <a:rPr lang="en-IN" sz="1600" b="1" dirty="0"/>
              <a:t>Magnifier</a:t>
            </a:r>
          </a:p>
          <a:p>
            <a:pPr marL="274320" indent="-274320">
              <a:buClr>
                <a:schemeClr val="accent3"/>
              </a:buClr>
              <a:buFont typeface="Wingdings 2"/>
              <a:buChar char=""/>
              <a:defRPr/>
            </a:pPr>
            <a:r>
              <a:rPr lang="en-IN" sz="1600" b="1" dirty="0"/>
              <a:t>Pencil</a:t>
            </a:r>
          </a:p>
          <a:p>
            <a:pPr marL="274320" indent="-274320">
              <a:buClr>
                <a:schemeClr val="accent3"/>
              </a:buClr>
              <a:buFont typeface="Wingdings 2"/>
              <a:buChar char=""/>
              <a:defRPr/>
            </a:pPr>
            <a:r>
              <a:rPr lang="en-IN" sz="1600" b="1" dirty="0"/>
              <a:t>Brush</a:t>
            </a:r>
          </a:p>
          <a:p>
            <a:pPr marL="274320" indent="-274320">
              <a:buClr>
                <a:schemeClr val="accent3"/>
              </a:buClr>
              <a:buFont typeface="Wingdings 2"/>
              <a:buChar char=""/>
              <a:defRPr/>
            </a:pPr>
            <a:r>
              <a:rPr lang="en-IN" sz="1600" b="1" dirty="0"/>
              <a:t>Airbrush</a:t>
            </a:r>
          </a:p>
          <a:p>
            <a:pPr marL="274320" indent="-274320">
              <a:buClr>
                <a:schemeClr val="accent3"/>
              </a:buClr>
              <a:buFont typeface="Wingdings 2"/>
              <a:buChar char=""/>
              <a:defRPr/>
            </a:pPr>
            <a:r>
              <a:rPr lang="en-IN" sz="1600" b="1" dirty="0"/>
              <a:t>Text</a:t>
            </a:r>
          </a:p>
          <a:p>
            <a:pPr marL="274320" indent="-274320">
              <a:buClr>
                <a:schemeClr val="accent3"/>
              </a:buClr>
              <a:buFont typeface="Wingdings 2"/>
              <a:buChar char=""/>
              <a:defRPr/>
            </a:pPr>
            <a:r>
              <a:rPr lang="en-IN" sz="1600" b="1" dirty="0"/>
              <a:t>Line</a:t>
            </a:r>
          </a:p>
          <a:p>
            <a:pPr marL="274320" indent="-274320">
              <a:buClr>
                <a:schemeClr val="accent3"/>
              </a:buClr>
              <a:buFont typeface="Wingdings 2"/>
              <a:buChar char=""/>
              <a:defRPr/>
            </a:pPr>
            <a:r>
              <a:rPr lang="en-IN" sz="1600" b="1" dirty="0"/>
              <a:t>Curve</a:t>
            </a:r>
          </a:p>
          <a:p>
            <a:pPr marL="274320" indent="-274320">
              <a:buClr>
                <a:schemeClr val="accent3"/>
              </a:buClr>
              <a:buFont typeface="Wingdings 2"/>
              <a:buChar char=""/>
              <a:defRPr/>
            </a:pPr>
            <a:r>
              <a:rPr lang="en-IN" sz="1600" b="1" dirty="0"/>
              <a:t>Rectangle</a:t>
            </a:r>
          </a:p>
          <a:p>
            <a:pPr marL="274320" indent="-274320">
              <a:buClr>
                <a:schemeClr val="accent3"/>
              </a:buClr>
              <a:buFont typeface="Wingdings 2"/>
              <a:buChar char=""/>
              <a:defRPr/>
            </a:pPr>
            <a:r>
              <a:rPr lang="en-IN" sz="1600" b="1" dirty="0"/>
              <a:t>Polygon</a:t>
            </a:r>
          </a:p>
          <a:p>
            <a:pPr marL="274320" indent="-274320">
              <a:buClr>
                <a:schemeClr val="accent3"/>
              </a:buClr>
              <a:buFont typeface="Wingdings 2"/>
              <a:buChar char=""/>
              <a:defRPr/>
            </a:pPr>
            <a:r>
              <a:rPr lang="en-IN" sz="1600" b="1" dirty="0"/>
              <a:t>Ellipse</a:t>
            </a:r>
          </a:p>
          <a:p>
            <a:pPr marL="274320" indent="-274320">
              <a:buClr>
                <a:schemeClr val="accent3"/>
              </a:buClr>
              <a:buFont typeface="Wingdings 2"/>
              <a:buChar char=""/>
              <a:defRPr/>
            </a:pPr>
            <a:r>
              <a:rPr lang="en-IN" sz="1600" b="1" dirty="0"/>
              <a:t>Rounded Rectangle</a:t>
            </a:r>
          </a:p>
          <a:p>
            <a:pPr marL="274320" indent="-274320">
              <a:buClr>
                <a:schemeClr val="accent3"/>
              </a:buClr>
              <a:buFont typeface="Wingdings 2"/>
              <a:buChar char=""/>
              <a:defRPr/>
            </a:pPr>
            <a:endParaRPr lang="en-IN" sz="1600" b="1" dirty="0"/>
          </a:p>
        </p:txBody>
      </p:sp>
      <p:pic>
        <p:nvPicPr>
          <p:cNvPr id="4" name="Picture 2"/>
          <p:cNvPicPr>
            <a:picLocks noChangeAspect="1" noChangeArrowheads="1"/>
          </p:cNvPicPr>
          <p:nvPr/>
        </p:nvPicPr>
        <p:blipFill>
          <a:blip r:embed="rId2" cstate="print"/>
          <a:srcRect/>
          <a:stretch>
            <a:fillRect/>
          </a:stretch>
        </p:blipFill>
        <p:spPr bwMode="auto">
          <a:xfrm>
            <a:off x="4236640" y="2492896"/>
            <a:ext cx="6431360" cy="4019600"/>
          </a:xfrm>
          <a:prstGeom prst="rect">
            <a:avLst/>
          </a:prstGeom>
          <a:noFill/>
          <a:ln w="9525">
            <a:noFill/>
            <a:miter lim="800000"/>
            <a:headEnd/>
            <a:tailEnd/>
          </a:ln>
          <a:scene3d>
            <a:camera prst="perspectiveRight"/>
            <a:lightRig rig="threePt" dir="t"/>
          </a:scene3d>
        </p:spPr>
      </p:pic>
    </p:spTree>
    <p:extLst>
      <p:ext uri="{BB962C8B-B14F-4D97-AF65-F5344CB8AC3E}">
        <p14:creationId xmlns:p14="http://schemas.microsoft.com/office/powerpoint/2010/main" val="196379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32656"/>
            <a:ext cx="8229600" cy="504056"/>
          </a:xfrm>
        </p:spPr>
        <p:txBody>
          <a:bodyPr>
            <a:normAutofit fontScale="90000"/>
          </a:bodyPr>
          <a:lstStyle/>
          <a:p>
            <a:pPr>
              <a:defRPr/>
            </a:pPr>
            <a:r>
              <a:rPr lang="en-US" dirty="0" smtClean="0"/>
              <a:t>                             STEP 1</a:t>
            </a:r>
            <a:br>
              <a:rPr lang="en-US" dirty="0" smtClean="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9939" name="Content Placeholder 2"/>
          <p:cNvSpPr>
            <a:spLocks noGrp="1"/>
          </p:cNvSpPr>
          <p:nvPr>
            <p:ph idx="1"/>
          </p:nvPr>
        </p:nvSpPr>
        <p:spPr>
          <a:xfrm>
            <a:off x="1981200" y="990601"/>
            <a:ext cx="8229600" cy="5135563"/>
          </a:xfrm>
        </p:spPr>
        <p:txBody>
          <a:bodyPr>
            <a:normAutofit/>
          </a:bodyPr>
          <a:lstStyle/>
          <a:p>
            <a:pPr>
              <a:buFont typeface="Wingdings 2" panose="05020102010507070707" pitchFamily="18" charset="2"/>
              <a:buNone/>
            </a:pPr>
            <a:r>
              <a:rPr lang="en-US" altLang="en-US" dirty="0" smtClean="0"/>
              <a:t>Creating Digital Artwork by Scanner select Color Choice Before Scanning and Saving</a:t>
            </a:r>
          </a:p>
          <a:p>
            <a:pPr lvl="2">
              <a:buFont typeface="Wingdings 2" panose="05020102010507070707" pitchFamily="18" charset="2"/>
              <a:buNone/>
            </a:pPr>
            <a:r>
              <a:rPr lang="en-US" altLang="en-US" sz="1800" dirty="0"/>
              <a:t>    COLOR vs. BLACK AND WHITE always choose B&amp; W until unless </a:t>
            </a:r>
            <a:r>
              <a:rPr lang="en-US" altLang="en-US" sz="1800" dirty="0" err="1"/>
              <a:t>colour</a:t>
            </a:r>
            <a:r>
              <a:rPr lang="en-US" altLang="en-US" sz="1800" dirty="0"/>
              <a:t> is  necessary</a:t>
            </a:r>
          </a:p>
          <a:p>
            <a:pPr lvl="2">
              <a:buFont typeface="Wingdings 2" panose="05020102010507070707" pitchFamily="18" charset="2"/>
              <a:buNone/>
            </a:pPr>
            <a:r>
              <a:rPr lang="en-US" altLang="en-US" sz="1800" dirty="0"/>
              <a:t>    Some journals charge authors for the cost of printing color images – check with each journal first.</a:t>
            </a:r>
          </a:p>
          <a:p>
            <a:pPr lvl="2">
              <a:buFont typeface="Wingdings 2" panose="05020102010507070707" pitchFamily="18" charset="2"/>
              <a:buNone/>
            </a:pPr>
            <a:r>
              <a:rPr lang="en-US" altLang="en-US" sz="1800" dirty="0"/>
              <a:t>    The graphic should be scanned as a grayscale image. (Also, files prepared in grayscale require much less computer </a:t>
            </a:r>
            <a:r>
              <a:rPr lang="en-US" altLang="en-US" sz="1700" dirty="0"/>
              <a:t>space than files prepared in color)</a:t>
            </a:r>
          </a:p>
          <a:p>
            <a:pPr lvl="2">
              <a:buFont typeface="Wingdings 2" panose="05020102010507070707" pitchFamily="18" charset="2"/>
              <a:buNone/>
            </a:pPr>
            <a:r>
              <a:rPr lang="en-US" altLang="en-US" sz="1800" dirty="0" smtClean="0"/>
              <a:t>For black &amp; white :</a:t>
            </a:r>
          </a:p>
          <a:p>
            <a:pPr lvl="3">
              <a:buFont typeface="Wingdings 2" panose="05020102010507070707" pitchFamily="18" charset="2"/>
              <a:buNone/>
            </a:pPr>
            <a:r>
              <a:rPr lang="en-US" altLang="en-US" sz="1800" dirty="0" smtClean="0"/>
              <a:t>Scan/photograph images and save in grayscale format.</a:t>
            </a:r>
          </a:p>
          <a:p>
            <a:pPr lvl="2">
              <a:buFont typeface="Wingdings 2" panose="05020102010507070707" pitchFamily="18" charset="2"/>
              <a:buNone/>
            </a:pPr>
            <a:r>
              <a:rPr lang="en-US" altLang="en-US" sz="1800" dirty="0" smtClean="0"/>
              <a:t>For color</a:t>
            </a:r>
          </a:p>
          <a:p>
            <a:pPr lvl="3">
              <a:buFont typeface="Wingdings 2" panose="05020102010507070707" pitchFamily="18" charset="2"/>
              <a:buNone/>
            </a:pPr>
            <a:r>
              <a:rPr lang="en-US" altLang="en-US" sz="1800" dirty="0" smtClean="0"/>
              <a:t>Scan/photograph images and save in CMYK mode (Cyan-Magenta-Yellow-</a:t>
            </a:r>
            <a:r>
              <a:rPr lang="en-US" altLang="en-US" sz="1800" dirty="0" err="1" smtClean="0"/>
              <a:t>blacK</a:t>
            </a:r>
            <a:r>
              <a:rPr lang="en-US" altLang="en-US" sz="1800" dirty="0" smtClean="0"/>
              <a:t>)  Do not use RGB mode (red, green, and blue.)</a:t>
            </a:r>
          </a:p>
          <a:p>
            <a:pPr lvl="2">
              <a:buFont typeface="Wingdings 2" panose="05020102010507070707" pitchFamily="18" charset="2"/>
              <a:buNone/>
            </a:pPr>
            <a:endParaRPr lang="en-US" altLang="en-US" sz="1800" dirty="0" smtClean="0"/>
          </a:p>
        </p:txBody>
      </p:sp>
    </p:spTree>
    <p:extLst>
      <p:ext uri="{BB962C8B-B14F-4D97-AF65-F5344CB8AC3E}">
        <p14:creationId xmlns:p14="http://schemas.microsoft.com/office/powerpoint/2010/main" val="122933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8311"/>
          </a:xfrm>
        </p:spPr>
        <p:txBody>
          <a:bodyPr>
            <a:normAutofit fontScale="90000"/>
          </a:bodyPr>
          <a:lstStyle/>
          <a:p>
            <a:pPr>
              <a:defRPr/>
            </a:pPr>
            <a:r>
              <a:rPr lang="en-US" dirty="0" smtClean="0">
                <a:latin typeface="Times New Roman" pitchFamily="18" charset="0"/>
                <a:cs typeface="Times New Roman" pitchFamily="18" charset="0"/>
              </a:rPr>
              <a:t>                                 Step 2.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982134" y="1320800"/>
            <a:ext cx="9087556" cy="5181600"/>
          </a:xfrm>
        </p:spPr>
        <p:txBody>
          <a:bodyPr>
            <a:normAutofit fontScale="92500" lnSpcReduction="20000"/>
          </a:bodyPr>
          <a:lstStyle/>
          <a:p>
            <a:pPr marL="0" indent="0">
              <a:buNone/>
              <a:defRPr/>
            </a:pPr>
            <a:r>
              <a:rPr lang="en-US" sz="2200" dirty="0" smtClean="0">
                <a:solidFill>
                  <a:srgbClr val="FF0000"/>
                </a:solidFill>
                <a:latin typeface="Times New Roman" pitchFamily="18" charset="0"/>
                <a:cs typeface="Times New Roman" pitchFamily="18" charset="0"/>
              </a:rPr>
              <a:t> Set Resolution Before Scanning and Saving</a:t>
            </a:r>
          </a:p>
          <a:p>
            <a:pPr>
              <a:buFont typeface="Wingdings 2" panose="05020102010507070707" pitchFamily="18" charset="2"/>
              <a:buNone/>
              <a:defRPr/>
            </a:pPr>
            <a:r>
              <a:rPr lang="en-US" sz="2900" dirty="0">
                <a:latin typeface="Times New Roman" pitchFamily="18" charset="0"/>
                <a:cs typeface="Times New Roman" pitchFamily="18" charset="0"/>
              </a:rPr>
              <a:t>    </a:t>
            </a:r>
            <a:r>
              <a:rPr lang="en-US" sz="3000" dirty="0">
                <a:solidFill>
                  <a:srgbClr val="002060"/>
                </a:solidFill>
                <a:latin typeface="Times New Roman" pitchFamily="18" charset="0"/>
                <a:cs typeface="Times New Roman" pitchFamily="18" charset="0"/>
              </a:rPr>
              <a:t>The resolution is often referred to as dpi (dots per inch).  This will determine the ultimate clarity of your file. </a:t>
            </a:r>
          </a:p>
          <a:p>
            <a:pPr lvl="2">
              <a:buFont typeface="Wingdings" pitchFamily="2" charset="2"/>
              <a:buChar char="Ø"/>
              <a:defRPr/>
            </a:pPr>
            <a:r>
              <a:rPr lang="en-US" sz="2200" dirty="0" smtClean="0">
                <a:solidFill>
                  <a:srgbClr val="002060"/>
                </a:solidFill>
                <a:latin typeface="Times New Roman" pitchFamily="18" charset="0"/>
                <a:cs typeface="Times New Roman" pitchFamily="18" charset="0"/>
              </a:rPr>
              <a:t>The higher the resolution, the better the print quality</a:t>
            </a:r>
          </a:p>
          <a:p>
            <a:pPr lvl="2">
              <a:buFont typeface="Wingdings" pitchFamily="2" charset="2"/>
              <a:buChar char="Ø"/>
              <a:defRPr/>
            </a:pPr>
            <a:r>
              <a:rPr lang="en-US" sz="2200" dirty="0" smtClean="0">
                <a:solidFill>
                  <a:srgbClr val="002060"/>
                </a:solidFill>
                <a:latin typeface="Times New Roman" pitchFamily="18" charset="0"/>
                <a:cs typeface="Times New Roman" pitchFamily="18" charset="0"/>
              </a:rPr>
              <a:t> Once scanned/photographed and saved, the resolution of a file can never be increased again without distorting the proper print size of the image</a:t>
            </a:r>
          </a:p>
          <a:p>
            <a:pPr>
              <a:buFont typeface="Wingdings" pitchFamily="2" charset="2"/>
              <a:buChar char="v"/>
              <a:defRPr/>
            </a:pPr>
            <a:r>
              <a:rPr lang="en-US" sz="2900" dirty="0">
                <a:solidFill>
                  <a:srgbClr val="FF0000"/>
                </a:solidFill>
                <a:latin typeface="Times New Roman" pitchFamily="18" charset="0"/>
                <a:cs typeface="Times New Roman" pitchFamily="18" charset="0"/>
              </a:rPr>
              <a:t> For diagrams, drawings and graphs (purely black and white figures with no shades of gray):  </a:t>
            </a:r>
          </a:p>
          <a:p>
            <a:pPr lvl="1">
              <a:buFont typeface="Wingdings 2" panose="05020102010507070707" pitchFamily="18" charset="2"/>
              <a:buNone/>
              <a:defRPr/>
            </a:pPr>
            <a:r>
              <a:rPr lang="en-US" sz="2500" dirty="0">
                <a:latin typeface="Times New Roman" pitchFamily="18" charset="0"/>
                <a:cs typeface="Times New Roman" pitchFamily="18" charset="0"/>
              </a:rPr>
              <a:t>     </a:t>
            </a:r>
            <a:r>
              <a:rPr lang="en-US" sz="2500" dirty="0">
                <a:solidFill>
                  <a:srgbClr val="7030A0"/>
                </a:solidFill>
                <a:latin typeface="Times New Roman" pitchFamily="18" charset="0"/>
                <a:cs typeface="Times New Roman" pitchFamily="18" charset="0"/>
              </a:rPr>
              <a:t>Use a resolution of at least 1200 dpi (dots per inch) when scanning. Print out on a photo-quality printer and set your resolution to a minimum of 1200 at 100% final size.</a:t>
            </a:r>
          </a:p>
          <a:p>
            <a:pPr>
              <a:buFont typeface="Wingdings" pitchFamily="2" charset="2"/>
              <a:buChar char="v"/>
              <a:defRPr/>
            </a:pPr>
            <a:r>
              <a:rPr lang="en-US" sz="2900" dirty="0">
                <a:solidFill>
                  <a:srgbClr val="FF0000"/>
                </a:solidFill>
                <a:latin typeface="Times New Roman" pitchFamily="18" charset="0"/>
                <a:cs typeface="Times New Roman" pitchFamily="18" charset="0"/>
              </a:rPr>
              <a:t>For photographs, radiographs and scanned images:</a:t>
            </a:r>
          </a:p>
          <a:p>
            <a:pPr>
              <a:buFont typeface="Wingdings 2" panose="05020102010507070707" pitchFamily="18" charset="2"/>
              <a:buNone/>
              <a:defRPr/>
            </a:pPr>
            <a:r>
              <a:rPr lang="en-US" sz="2900" dirty="0">
                <a:solidFill>
                  <a:srgbClr val="FF0000"/>
                </a:solidFill>
                <a:latin typeface="Times New Roman" pitchFamily="18" charset="0"/>
                <a:cs typeface="Times New Roman" pitchFamily="18" charset="0"/>
              </a:rPr>
              <a:t> 		Set the resolution to at least 300 dpi.</a:t>
            </a:r>
          </a:p>
        </p:txBody>
      </p:sp>
    </p:spTree>
    <p:extLst>
      <p:ext uri="{BB962C8B-B14F-4D97-AF65-F5344CB8AC3E}">
        <p14:creationId xmlns:p14="http://schemas.microsoft.com/office/powerpoint/2010/main" val="3278026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133" y="440267"/>
            <a:ext cx="8720667" cy="688622"/>
          </a:xfrm>
        </p:spPr>
        <p:txBody>
          <a:bodyPr>
            <a:normAutofit fontScale="90000"/>
          </a:bodyPr>
          <a:lstStyle/>
          <a:p>
            <a:pPr>
              <a:defRPr/>
            </a:pPr>
            <a:r>
              <a:rPr lang="en-US" dirty="0" smtClean="0"/>
              <a:t>STEP - 3</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a:xfrm>
            <a:off x="1016000" y="1027289"/>
            <a:ext cx="8534400" cy="5644443"/>
          </a:xfrm>
        </p:spPr>
        <p:txBody>
          <a:bodyPr>
            <a:normAutofit/>
          </a:bodyPr>
          <a:lstStyle/>
          <a:p>
            <a:pPr>
              <a:buFont typeface="Wingdings 2" panose="05020102010507070707" pitchFamily="18" charset="2"/>
              <a:buNone/>
              <a:defRPr/>
            </a:pPr>
            <a:r>
              <a:rPr lang="en-US" sz="3000" dirty="0"/>
              <a:t>    </a:t>
            </a:r>
            <a:r>
              <a:rPr lang="en-US" sz="3000" dirty="0">
                <a:solidFill>
                  <a:srgbClr val="FF0000"/>
                </a:solidFill>
              </a:rPr>
              <a:t>Set Target Size and Font Before Scanning,    Photographing or Saving</a:t>
            </a:r>
            <a:r>
              <a:rPr lang="en-US" dirty="0" smtClean="0"/>
              <a:t/>
            </a:r>
            <a:br>
              <a:rPr lang="en-US" dirty="0" smtClean="0"/>
            </a:br>
            <a:r>
              <a:rPr lang="en-US" dirty="0" smtClean="0"/>
              <a:t>SIZE &amp; FONT </a:t>
            </a:r>
          </a:p>
          <a:p>
            <a:pPr lvl="1">
              <a:buFont typeface="Wingdings" pitchFamily="2" charset="2"/>
              <a:buChar char="v"/>
              <a:defRPr/>
            </a:pPr>
            <a:r>
              <a:rPr lang="en-US" sz="1800" b="1" dirty="0" smtClean="0"/>
              <a:t>1 inch = 6 picas.  20 picas = 8.4 cm</a:t>
            </a:r>
          </a:p>
          <a:p>
            <a:pPr lvl="1">
              <a:buFont typeface="Wingdings" pitchFamily="2" charset="2"/>
              <a:buChar char="v"/>
              <a:defRPr/>
            </a:pPr>
            <a:r>
              <a:rPr lang="en-US" sz="1800" b="1" dirty="0" smtClean="0"/>
              <a:t>Figures or images should be sized to fit the width of 1, 1.5, or 2 columns with no extra white or black space surrounding them (they should be scanned at around the same size you would like them to be published). </a:t>
            </a:r>
          </a:p>
          <a:p>
            <a:pPr lvl="1">
              <a:buFont typeface="Wingdings" pitchFamily="2" charset="2"/>
              <a:buChar char="v"/>
              <a:defRPr/>
            </a:pPr>
            <a:r>
              <a:rPr lang="en-US" sz="1800" b="1" dirty="0" smtClean="0"/>
              <a:t>Column widths vary by publication.  Measure the width of the columns in the journal to which you wish to submit. </a:t>
            </a:r>
          </a:p>
          <a:p>
            <a:pPr lvl="1">
              <a:buFont typeface="Wingdings" pitchFamily="2" charset="2"/>
              <a:buChar char="v"/>
              <a:defRPr/>
            </a:pPr>
            <a:r>
              <a:rPr lang="en-US" sz="1800" b="1" dirty="0" smtClean="0"/>
              <a:t>Crop out or black out any patient identifiers.  </a:t>
            </a:r>
          </a:p>
          <a:p>
            <a:pPr lvl="1">
              <a:buFont typeface="Wingdings" pitchFamily="2" charset="2"/>
              <a:buChar char="v"/>
              <a:defRPr/>
            </a:pPr>
            <a:r>
              <a:rPr lang="en-US" sz="1800" b="1" dirty="0" smtClean="0"/>
              <a:t>If the figure or image contains text, make sure it’s embedded in the file, and use the Helvetica font</a:t>
            </a:r>
          </a:p>
          <a:p>
            <a:pPr lvl="1">
              <a:buFont typeface="Wingdings" pitchFamily="2" charset="2"/>
              <a:buChar char="v"/>
              <a:defRPr/>
            </a:pPr>
            <a:r>
              <a:rPr lang="en-US" sz="1800" b="1" dirty="0" smtClean="0"/>
              <a:t>(between 8-12pt.).</a:t>
            </a:r>
            <a:endParaRPr lang="en-US" sz="1800" b="1" dirty="0"/>
          </a:p>
        </p:txBody>
      </p:sp>
    </p:spTree>
    <p:extLst>
      <p:ext uri="{BB962C8B-B14F-4D97-AF65-F5344CB8AC3E}">
        <p14:creationId xmlns:p14="http://schemas.microsoft.com/office/powerpoint/2010/main" val="703133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575734"/>
          </a:xfrm>
        </p:spPr>
        <p:txBody>
          <a:bodyPr>
            <a:normAutofit fontScale="90000"/>
          </a:bodyPr>
          <a:lstStyle/>
          <a:p>
            <a:pPr>
              <a:defRPr/>
            </a:pPr>
            <a:r>
              <a:rPr lang="en-US" dirty="0" smtClean="0"/>
              <a:t>Step 4.            </a:t>
            </a:r>
            <a:r>
              <a:rPr lang="en-US" dirty="0" smtClean="0">
                <a:solidFill>
                  <a:srgbClr val="002060"/>
                </a:solidFill>
              </a:rPr>
              <a:t>Name your Files</a:t>
            </a:r>
            <a:br>
              <a:rPr lang="en-US" dirty="0" smtClean="0">
                <a:solidFill>
                  <a:srgbClr val="002060"/>
                </a:solidFill>
              </a:rPr>
            </a:br>
            <a:r>
              <a:rPr lang="en-US" dirty="0" smtClean="0"/>
              <a:t>            </a:t>
            </a:r>
            <a:br>
              <a:rPr lang="en-US" dirty="0" smtClean="0"/>
            </a:br>
            <a:endParaRPr lang="en-US" dirty="0"/>
          </a:p>
        </p:txBody>
      </p:sp>
      <p:sp>
        <p:nvSpPr>
          <p:cNvPr id="43011" name="Content Placeholder 2"/>
          <p:cNvSpPr>
            <a:spLocks noGrp="1"/>
          </p:cNvSpPr>
          <p:nvPr>
            <p:ph idx="1"/>
          </p:nvPr>
        </p:nvSpPr>
        <p:spPr>
          <a:xfrm>
            <a:off x="857956" y="1659467"/>
            <a:ext cx="9352844" cy="4665135"/>
          </a:xfrm>
        </p:spPr>
        <p:txBody>
          <a:bodyPr/>
          <a:lstStyle/>
          <a:p>
            <a:pPr marL="0" indent="0">
              <a:buNone/>
            </a:pPr>
            <a:r>
              <a:rPr lang="en-US" altLang="en-US" sz="2400" dirty="0" smtClean="0">
                <a:solidFill>
                  <a:srgbClr val="FF0000"/>
                </a:solidFill>
              </a:rPr>
              <a:t>                                SAVING &amp; NAMING FILES</a:t>
            </a:r>
          </a:p>
          <a:p>
            <a:pPr lvl="1">
              <a:buFont typeface="Wingdings" panose="05000000000000000000" pitchFamily="2" charset="2"/>
              <a:buChar char="v"/>
            </a:pPr>
            <a:r>
              <a:rPr lang="en-US" altLang="en-US" sz="2400" dirty="0" smtClean="0"/>
              <a:t>Save each piece of artwork separately in TIFF or EPS format.  </a:t>
            </a:r>
          </a:p>
          <a:p>
            <a:pPr lvl="1">
              <a:buFont typeface="Wingdings" panose="05000000000000000000" pitchFamily="2" charset="2"/>
              <a:buChar char="v"/>
            </a:pPr>
            <a:r>
              <a:rPr lang="en-US" altLang="en-US" sz="2400" dirty="0" smtClean="0"/>
              <a:t>PowerPoint is also acceptable.</a:t>
            </a:r>
          </a:p>
          <a:p>
            <a:pPr lvl="1">
              <a:buFont typeface="Wingdings" panose="05000000000000000000" pitchFamily="2" charset="2"/>
              <a:buChar char="v"/>
            </a:pPr>
            <a:r>
              <a:rPr lang="en-US" altLang="en-US" sz="2400" dirty="0" smtClean="0"/>
              <a:t>Name figure files using this format: Last Name_Figure1.tif and Last Name Figure2.eps, etc. </a:t>
            </a:r>
          </a:p>
          <a:p>
            <a:pPr lvl="1">
              <a:buFont typeface="Wingdings" panose="05000000000000000000" pitchFamily="2" charset="2"/>
              <a:buChar char="v"/>
            </a:pPr>
            <a:r>
              <a:rPr lang="en-US" altLang="en-US" sz="2400" dirty="0" smtClean="0"/>
              <a:t>“Last Name” is the corresponding author’s last name and the order indicates their order in the manuscript</a:t>
            </a:r>
          </a:p>
          <a:p>
            <a:pPr>
              <a:buFont typeface="Wingdings 2" panose="05020102010507070707" pitchFamily="18" charset="2"/>
              <a:buNone/>
            </a:pPr>
            <a:r>
              <a:rPr lang="en-US" altLang="en-US" sz="2400" dirty="0" smtClean="0"/>
              <a:t>        (and ultimately the figure legend). </a:t>
            </a:r>
          </a:p>
        </p:txBody>
      </p:sp>
    </p:spTree>
    <p:extLst>
      <p:ext uri="{BB962C8B-B14F-4D97-AF65-F5344CB8AC3E}">
        <p14:creationId xmlns:p14="http://schemas.microsoft.com/office/powerpoint/2010/main" val="647852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313" y="765175"/>
            <a:ext cx="8229600" cy="1143000"/>
          </a:xfrm>
        </p:spPr>
        <p:txBody>
          <a:bodyPr>
            <a:normAutofit fontScale="90000"/>
          </a:bodyPr>
          <a:lstStyle/>
          <a:p>
            <a:pPr>
              <a:defRPr/>
            </a:pPr>
            <a:r>
              <a:rPr lang="en-US" dirty="0" smtClean="0">
                <a:solidFill>
                  <a:srgbClr val="002060"/>
                </a:solidFill>
              </a:rPr>
              <a:t>Step-5 </a:t>
            </a:r>
            <a:br>
              <a:rPr lang="en-US" dirty="0" smtClean="0">
                <a:solidFill>
                  <a:srgbClr val="002060"/>
                </a:solidFill>
              </a:rPr>
            </a:br>
            <a:r>
              <a:rPr lang="en-US" dirty="0" smtClean="0">
                <a:solidFill>
                  <a:srgbClr val="002060"/>
                </a:solidFill>
              </a:rPr>
              <a:t>Submit artwork </a:t>
            </a:r>
            <a:br>
              <a:rPr lang="en-US" dirty="0" smtClean="0">
                <a:solidFill>
                  <a:srgbClr val="002060"/>
                </a:solidFill>
              </a:rPr>
            </a:br>
            <a:endParaRPr lang="en-US" dirty="0">
              <a:solidFill>
                <a:srgbClr val="002060"/>
              </a:solidFill>
            </a:endParaRPr>
          </a:p>
        </p:txBody>
      </p:sp>
      <p:sp>
        <p:nvSpPr>
          <p:cNvPr id="44035" name="Content Placeholder 2"/>
          <p:cNvSpPr>
            <a:spLocks noGrp="1"/>
          </p:cNvSpPr>
          <p:nvPr>
            <p:ph idx="1"/>
          </p:nvPr>
        </p:nvSpPr>
        <p:spPr>
          <a:xfrm>
            <a:off x="1230490" y="1908175"/>
            <a:ext cx="8455378" cy="4545014"/>
          </a:xfrm>
        </p:spPr>
        <p:txBody>
          <a:bodyPr>
            <a:normAutofit/>
          </a:bodyPr>
          <a:lstStyle/>
          <a:p>
            <a:pPr algn="just">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Submit figures to the journal according to their preferred method of delivery: online submission, e-mail, </a:t>
            </a:r>
            <a:r>
              <a:rPr lang="en-US" altLang="en-US" sz="2400" dirty="0" smtClean="0">
                <a:latin typeface="Times New Roman" panose="02020603050405020304" pitchFamily="18" charset="0"/>
                <a:cs typeface="Times New Roman" panose="02020603050405020304" pitchFamily="18" charset="0"/>
              </a:rPr>
              <a:t>disk, etc</a:t>
            </a:r>
            <a:r>
              <a:rPr lang="en-US" altLang="en-US" sz="2400" dirty="0">
                <a:latin typeface="Times New Roman" panose="02020603050405020304" pitchFamily="18" charset="0"/>
                <a:cs typeface="Times New Roman" panose="02020603050405020304" pitchFamily="18" charset="0"/>
              </a:rPr>
              <a:t>. as listed in their Instructions for Authors/Author Guidelines.</a:t>
            </a:r>
          </a:p>
          <a:p>
            <a:pPr algn="just">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Compressing figures into one ZIP file speeds submission uploading process.</a:t>
            </a:r>
          </a:p>
          <a:p>
            <a:pPr algn="just">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All electronic art that cannot be successfully uploaded must be submitted on a CD-ROM or an Iomega Zip disk, accompanied by high-resolution laser prints of each image (if available).</a:t>
            </a:r>
          </a:p>
          <a:p>
            <a:pPr algn="just">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Extremely large files may “time out” as you try to upload them to an online manuscript submission tracking system.</a:t>
            </a:r>
          </a:p>
        </p:txBody>
      </p:sp>
    </p:spTree>
    <p:extLst>
      <p:ext uri="{BB962C8B-B14F-4D97-AF65-F5344CB8AC3E}">
        <p14:creationId xmlns:p14="http://schemas.microsoft.com/office/powerpoint/2010/main" val="2820941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2" cstate="print"/>
          <a:srcRect/>
          <a:stretch>
            <a:fillRect/>
          </a:stretch>
        </p:blipFill>
        <p:spPr bwMode="auto">
          <a:xfrm>
            <a:off x="1847529" y="1340768"/>
            <a:ext cx="7965885" cy="4248472"/>
          </a:xfrm>
          <a:prstGeom prst="rect">
            <a:avLst/>
          </a:prstGeom>
          <a:noFill/>
          <a:ln w="9525">
            <a:noFill/>
            <a:miter lim="800000"/>
            <a:headEnd/>
            <a:tailEnd/>
          </a:ln>
          <a:scene3d>
            <a:camera prst="isometricRightUp"/>
            <a:lightRig rig="threePt" dir="t"/>
          </a:scene3d>
        </p:spPr>
      </p:pic>
      <p:sp>
        <p:nvSpPr>
          <p:cNvPr id="2" name="Title 1"/>
          <p:cNvSpPr>
            <a:spLocks noGrp="1"/>
          </p:cNvSpPr>
          <p:nvPr>
            <p:ph type="title"/>
          </p:nvPr>
        </p:nvSpPr>
        <p:spPr>
          <a:xfrm>
            <a:off x="1981200" y="704851"/>
            <a:ext cx="8229600" cy="779463"/>
          </a:xfrm>
        </p:spPr>
        <p:txBody>
          <a:bodyPr>
            <a:normAutofit/>
          </a:bodyPr>
          <a:lstStyle/>
          <a:p>
            <a:pPr>
              <a:defRPr/>
            </a:pPr>
            <a:r>
              <a:rPr lang="en-US" b="1" dirty="0" smtClean="0"/>
              <a:t>          </a:t>
            </a:r>
            <a:r>
              <a:rPr lang="en-US" b="1" dirty="0" smtClean="0">
                <a:solidFill>
                  <a:srgbClr val="002060"/>
                </a:solidFill>
              </a:rPr>
              <a:t>Adobe Photoshop</a:t>
            </a:r>
            <a:endParaRPr lang="en-IN" dirty="0">
              <a:solidFill>
                <a:srgbClr val="002060"/>
              </a:solidFill>
            </a:endParaRPr>
          </a:p>
        </p:txBody>
      </p:sp>
      <p:sp>
        <p:nvSpPr>
          <p:cNvPr id="3" name="Content Placeholder 2"/>
          <p:cNvSpPr>
            <a:spLocks noGrp="1"/>
          </p:cNvSpPr>
          <p:nvPr>
            <p:ph idx="1"/>
          </p:nvPr>
        </p:nvSpPr>
        <p:spPr>
          <a:xfrm>
            <a:off x="1174044" y="1340768"/>
            <a:ext cx="9036756" cy="5319676"/>
          </a:xfrm>
        </p:spPr>
        <p:txBody>
          <a:bodyPr>
            <a:noAutofit/>
          </a:bodyPr>
          <a:lstStyle/>
          <a:p>
            <a:pPr marL="274320" indent="-274320">
              <a:buClr>
                <a:schemeClr val="accent3"/>
              </a:buClr>
              <a:buFont typeface="Wingdings 2"/>
              <a:buChar char=""/>
              <a:defRPr/>
            </a:pPr>
            <a:r>
              <a:rPr lang="en-IN" sz="2400" dirty="0"/>
              <a:t>It is a graphics editing commercially available program developed and published by Adobe Systems Incorporated .</a:t>
            </a:r>
          </a:p>
          <a:p>
            <a:pPr marL="274320" indent="-274320">
              <a:buClr>
                <a:schemeClr val="accent3"/>
              </a:buClr>
              <a:buFont typeface="Wingdings 2"/>
              <a:buChar char=""/>
              <a:defRPr/>
            </a:pPr>
            <a:r>
              <a:rPr lang="en-IN" sz="2400" dirty="0"/>
              <a:t>It is very standard  tool for graphic design for web use, print layout etc. and has been recognized world-wide as the industry-standard.</a:t>
            </a:r>
          </a:p>
          <a:p>
            <a:pPr marL="274320" indent="-274320">
              <a:buClr>
                <a:schemeClr val="accent3"/>
              </a:buClr>
              <a:buFont typeface="Wingdings 2"/>
              <a:buChar char=""/>
              <a:defRPr/>
            </a:pPr>
            <a:r>
              <a:rPr lang="en-IN" sz="2400" dirty="0"/>
              <a:t>Photoshop offers one of the most robust graphics editing experiences available</a:t>
            </a:r>
            <a:r>
              <a:rPr lang="en-US" sz="2400" dirty="0"/>
              <a:t> .</a:t>
            </a:r>
          </a:p>
          <a:p>
            <a:pPr marL="274320" indent="-274320">
              <a:buClr>
                <a:schemeClr val="accent3"/>
              </a:buClr>
              <a:buFont typeface="Wingdings 2"/>
              <a:buChar char=""/>
              <a:defRPr/>
            </a:pPr>
            <a:r>
              <a:rPr lang="en-IN" sz="2400" dirty="0"/>
              <a:t>Photoshop has the ability to read and write faster and vector image formats such as .EPS, .PNG, .GIF, and .JPEG.</a:t>
            </a:r>
          </a:p>
          <a:p>
            <a:pPr marL="274320" indent="-274320">
              <a:buClr>
                <a:schemeClr val="accent3"/>
              </a:buClr>
              <a:buFont typeface="Wingdings 2"/>
              <a:buChar char=""/>
              <a:defRPr/>
            </a:pPr>
            <a:r>
              <a:rPr lang="en-US" sz="2400" dirty="0"/>
              <a:t>In paper writing it </a:t>
            </a:r>
            <a:r>
              <a:rPr lang="en-US" sz="2400" dirty="0" smtClean="0"/>
              <a:t>is </a:t>
            </a:r>
            <a:r>
              <a:rPr lang="en-US" sz="2400" dirty="0"/>
              <a:t>commonly used for enhancing the dpi(dot per inches) setting for enhancing image qualities and image format conversion.</a:t>
            </a:r>
            <a:endParaRPr lang="en-IN" sz="2400" dirty="0"/>
          </a:p>
        </p:txBody>
      </p:sp>
    </p:spTree>
    <p:extLst>
      <p:ext uri="{BB962C8B-B14F-4D97-AF65-F5344CB8AC3E}">
        <p14:creationId xmlns:p14="http://schemas.microsoft.com/office/powerpoint/2010/main" val="65854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356" y="395111"/>
            <a:ext cx="9454444" cy="6462889"/>
          </a:xfrm>
        </p:spPr>
        <p:txBody>
          <a:bodyPr>
            <a:noAutofit/>
          </a:bodyPr>
          <a:lstStyle/>
          <a:p>
            <a:pPr marL="274320" indent="-274320">
              <a:buClr>
                <a:schemeClr val="accent3"/>
              </a:buClr>
              <a:buFont typeface="Wingdings 2"/>
              <a:buChar char=""/>
              <a:defRPr/>
            </a:pPr>
            <a:r>
              <a:rPr lang="en-IN" sz="2000" dirty="0"/>
              <a:t>Photoshop enables the creation, incorporation, and manipulation of vector graphics through its Paths, Pen tools, Shape tools, Shape Layers, Type tools, Import command, and Smart object functions.</a:t>
            </a:r>
          </a:p>
          <a:p>
            <a:pPr marL="274320" indent="-274320">
              <a:buClr>
                <a:schemeClr val="accent3"/>
              </a:buClr>
              <a:buFont typeface="Wingdings 2"/>
              <a:buChar char=""/>
              <a:defRPr/>
            </a:pPr>
            <a:r>
              <a:rPr lang="en-IN" sz="2000" dirty="0"/>
              <a:t> Utilization of these tools and commands provides convenience when it is desirable to combine pixel-based and vector-based images in one Photoshop document because it can eliminate the necessity to visit more than one software program and transfer files between them.</a:t>
            </a:r>
          </a:p>
          <a:p>
            <a:pPr marL="274320" indent="-274320">
              <a:buClr>
                <a:schemeClr val="accent3"/>
              </a:buClr>
              <a:buFont typeface="Wingdings 2"/>
              <a:buChar char=""/>
              <a:defRPr/>
            </a:pPr>
            <a:r>
              <a:rPr lang="en-IN" sz="2000" dirty="0"/>
              <a:t>Photoshop functionality can be extended by add-on programs called Photoshop </a:t>
            </a:r>
            <a:r>
              <a:rPr lang="en-IN" sz="2000" dirty="0" err="1"/>
              <a:t>plugins</a:t>
            </a:r>
            <a:r>
              <a:rPr lang="en-IN" sz="2000" dirty="0"/>
              <a:t> like: </a:t>
            </a:r>
            <a:r>
              <a:rPr lang="fr-FR" sz="2000" dirty="0" err="1"/>
              <a:t>filter</a:t>
            </a:r>
            <a:r>
              <a:rPr lang="fr-FR" sz="2000" dirty="0"/>
              <a:t>, export, import, </a:t>
            </a:r>
            <a:r>
              <a:rPr lang="fr-FR" sz="2000" dirty="0" err="1"/>
              <a:t>selection</a:t>
            </a:r>
            <a:r>
              <a:rPr lang="fr-FR" sz="2000" dirty="0"/>
              <a:t>, automation, etc.</a:t>
            </a:r>
          </a:p>
          <a:p>
            <a:pPr marL="274320" indent="-274320">
              <a:buClr>
                <a:schemeClr val="accent3"/>
              </a:buClr>
              <a:buFont typeface="Wingdings 2"/>
              <a:buChar char=""/>
              <a:defRPr/>
            </a:pPr>
            <a:r>
              <a:rPr lang="en-IN" sz="2000" dirty="0"/>
              <a:t>These </a:t>
            </a:r>
            <a:r>
              <a:rPr lang="en-IN" sz="2000" dirty="0" err="1"/>
              <a:t>plugins</a:t>
            </a:r>
            <a:r>
              <a:rPr lang="en-IN" sz="2000" dirty="0"/>
              <a:t> can either modify the current image or create the all new content.</a:t>
            </a:r>
          </a:p>
          <a:p>
            <a:pPr marL="274320" indent="-274320">
              <a:buClr>
                <a:schemeClr val="accent3"/>
              </a:buClr>
              <a:buFont typeface="Wingdings 2"/>
              <a:buChar char=""/>
              <a:defRPr/>
            </a:pPr>
            <a:r>
              <a:rPr lang="en-US" sz="2000" dirty="0"/>
              <a:t>Examples of few popular </a:t>
            </a:r>
            <a:r>
              <a:rPr lang="en-US" sz="2000" dirty="0" err="1"/>
              <a:t>plugins</a:t>
            </a:r>
            <a:r>
              <a:rPr lang="en-US" sz="2000" dirty="0"/>
              <a:t> are:</a:t>
            </a:r>
          </a:p>
          <a:p>
            <a:pPr marL="274320" indent="-274320">
              <a:buClr>
                <a:schemeClr val="accent3"/>
              </a:buClr>
              <a:buFont typeface="Wingdings 2"/>
              <a:buChar char=""/>
              <a:defRPr/>
            </a:pPr>
            <a:r>
              <a:rPr lang="en-IN" sz="2000" b="1" dirty="0" err="1"/>
              <a:t>Color</a:t>
            </a:r>
            <a:r>
              <a:rPr lang="en-IN" sz="2000" b="1" dirty="0"/>
              <a:t> correction </a:t>
            </a:r>
            <a:r>
              <a:rPr lang="en-IN" sz="2000" b="1" dirty="0" err="1"/>
              <a:t>plugins</a:t>
            </a:r>
            <a:r>
              <a:rPr lang="en-IN" sz="2000" b="1" dirty="0"/>
              <a:t> :</a:t>
            </a:r>
            <a:r>
              <a:rPr lang="en-IN" sz="2000" dirty="0"/>
              <a:t>Alien Skin Software, </a:t>
            </a:r>
            <a:r>
              <a:rPr lang="en-IN" sz="2000" dirty="0" err="1"/>
              <a:t>Nik</a:t>
            </a:r>
            <a:r>
              <a:rPr lang="en-IN" sz="2000" dirty="0"/>
              <a:t> Software, </a:t>
            </a:r>
            <a:r>
              <a:rPr lang="en-IN" sz="2000" dirty="0" err="1"/>
              <a:t>OnOne</a:t>
            </a:r>
            <a:r>
              <a:rPr lang="en-IN" sz="2000" dirty="0"/>
              <a:t> Software, Topaz Labs Software, The </a:t>
            </a:r>
            <a:r>
              <a:rPr lang="en-IN" sz="2000" dirty="0" err="1"/>
              <a:t>Plugin</a:t>
            </a:r>
            <a:r>
              <a:rPr lang="en-IN" sz="2000" dirty="0"/>
              <a:t> </a:t>
            </a:r>
            <a:r>
              <a:rPr lang="en-IN" sz="2000" dirty="0" err="1"/>
              <a:t>Site,etc</a:t>
            </a:r>
            <a:r>
              <a:rPr lang="en-IN" sz="2000" dirty="0"/>
              <a:t>.</a:t>
            </a:r>
          </a:p>
          <a:p>
            <a:pPr marL="274320" indent="-274320">
              <a:buClr>
                <a:schemeClr val="accent3"/>
              </a:buClr>
              <a:buFont typeface="Wingdings 2"/>
              <a:buChar char=""/>
              <a:defRPr/>
            </a:pPr>
            <a:r>
              <a:rPr lang="en-IN" sz="2000" b="1" dirty="0"/>
              <a:t>Special effects </a:t>
            </a:r>
            <a:r>
              <a:rPr lang="en-IN" sz="2000" b="1" dirty="0" err="1"/>
              <a:t>plugins</a:t>
            </a:r>
            <a:r>
              <a:rPr lang="en-IN" sz="2000" b="1" dirty="0"/>
              <a:t> : </a:t>
            </a:r>
            <a:r>
              <a:rPr lang="en-IN" sz="2000" dirty="0"/>
              <a:t>Alien Skin Software, Auto FX Software, AV Bros., Flaming Pear Software, etc.</a:t>
            </a:r>
          </a:p>
          <a:p>
            <a:pPr marL="274320" indent="-274320">
              <a:buClr>
                <a:schemeClr val="accent3"/>
              </a:buClr>
              <a:buFont typeface="Wingdings 2"/>
              <a:buChar char=""/>
              <a:defRPr/>
            </a:pPr>
            <a:r>
              <a:rPr lang="en-IN" sz="2000" b="1" dirty="0"/>
              <a:t>3D effects </a:t>
            </a:r>
            <a:r>
              <a:rPr lang="en-IN" sz="2000" b="1" dirty="0" err="1"/>
              <a:t>plugins</a:t>
            </a:r>
            <a:r>
              <a:rPr lang="en-IN" sz="2000" b="1" dirty="0"/>
              <a:t> :</a:t>
            </a:r>
            <a:r>
              <a:rPr lang="en-IN" sz="2000" dirty="0"/>
              <a:t>Andromeda Software, Strata. </a:t>
            </a:r>
          </a:p>
          <a:p>
            <a:pPr marL="274320" indent="-274320">
              <a:buClr>
                <a:schemeClr val="accent3"/>
              </a:buClr>
              <a:buFont typeface="Wingdings 2"/>
              <a:buChar char=""/>
              <a:defRPr/>
            </a:pPr>
            <a:endParaRPr lang="en-IN" sz="2000" dirty="0"/>
          </a:p>
        </p:txBody>
      </p:sp>
    </p:spTree>
    <p:extLst>
      <p:ext uri="{BB962C8B-B14F-4D97-AF65-F5344CB8AC3E}">
        <p14:creationId xmlns:p14="http://schemas.microsoft.com/office/powerpoint/2010/main" val="235451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81200" y="333375"/>
            <a:ext cx="8229600" cy="1295400"/>
          </a:xfrm>
        </p:spPr>
        <p:txBody>
          <a:bodyPr>
            <a:normAutofit fontScale="90000"/>
          </a:bodyPr>
          <a:lstStyle/>
          <a:p>
            <a:r>
              <a:rPr lang="en-IN" altLang="en-US" sz="4400">
                <a:latin typeface="Constantia" panose="02030602050306030303" pitchFamily="18" charset="0"/>
              </a:rPr>
              <a:t>   A landscape photo composed                </a:t>
            </a:r>
            <a:br>
              <a:rPr lang="en-IN" altLang="en-US" sz="4400">
                <a:latin typeface="Constantia" panose="02030602050306030303" pitchFamily="18" charset="0"/>
              </a:rPr>
            </a:br>
            <a:r>
              <a:rPr lang="en-IN" altLang="en-US" sz="4400">
                <a:latin typeface="Constantia" panose="02030602050306030303" pitchFamily="18" charset="0"/>
              </a:rPr>
              <a:t>  and manipulated in Photoshop</a:t>
            </a:r>
            <a:endParaRPr lang="en-US" altLang="en-US" sz="4400"/>
          </a:p>
        </p:txBody>
      </p:sp>
      <p:pic>
        <p:nvPicPr>
          <p:cNvPr id="47107"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79650" y="1989139"/>
            <a:ext cx="7416800" cy="4319587"/>
          </a:xfrm>
        </p:spPr>
      </p:pic>
    </p:spTree>
    <p:extLst>
      <p:ext uri="{BB962C8B-B14F-4D97-AF65-F5344CB8AC3E}">
        <p14:creationId xmlns:p14="http://schemas.microsoft.com/office/powerpoint/2010/main" val="4291607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81200" y="704850"/>
            <a:ext cx="8229600" cy="636588"/>
          </a:xfrm>
        </p:spPr>
        <p:txBody>
          <a:bodyPr>
            <a:normAutofit fontScale="90000"/>
          </a:bodyPr>
          <a:lstStyle/>
          <a:p>
            <a:pPr eaLnBrk="1" hangingPunct="1"/>
            <a:r>
              <a:rPr lang="en-US" altLang="en-US" sz="2800">
                <a:solidFill>
                  <a:srgbClr val="C00000"/>
                </a:solidFill>
              </a:rPr>
              <a:t>   Computational tools=&gt; Accelerated Technical writing</a:t>
            </a:r>
            <a:endParaRPr lang="en-IN" altLang="en-US" sz="2800">
              <a:solidFill>
                <a:srgbClr val="C00000"/>
              </a:solidFill>
            </a:endParaRPr>
          </a:p>
        </p:txBody>
      </p:sp>
      <p:sp>
        <p:nvSpPr>
          <p:cNvPr id="3" name="Content Placeholder 2"/>
          <p:cNvSpPr>
            <a:spLocks noGrp="1"/>
          </p:cNvSpPr>
          <p:nvPr>
            <p:ph idx="1"/>
          </p:nvPr>
        </p:nvSpPr>
        <p:spPr>
          <a:xfrm>
            <a:off x="1981200" y="1557338"/>
            <a:ext cx="8229600" cy="5040312"/>
          </a:xfrm>
        </p:spPr>
        <p:txBody>
          <a:bodyPr>
            <a:normAutofit lnSpcReduction="10000"/>
          </a:bodyPr>
          <a:lstStyle/>
          <a:p>
            <a:pPr marL="274320" indent="-274320">
              <a:buClr>
                <a:schemeClr val="accent3"/>
              </a:buClr>
              <a:buFont typeface="Wingdings" pitchFamily="2" charset="2"/>
              <a:buChar char="q"/>
              <a:defRPr/>
            </a:pPr>
            <a:r>
              <a:rPr lang="en-US" sz="2400" dirty="0"/>
              <a:t>Easy Collection of Literature: Search Engines </a:t>
            </a:r>
          </a:p>
          <a:p>
            <a:pPr marL="274320" indent="-274320">
              <a:buClr>
                <a:schemeClr val="accent3"/>
              </a:buClr>
              <a:buFont typeface="Wingdings" pitchFamily="2" charset="2"/>
              <a:buChar char="q"/>
              <a:defRPr/>
            </a:pPr>
            <a:r>
              <a:rPr lang="en-US" sz="2400" dirty="0"/>
              <a:t>Computational Tools have made life easier: Most popular tools for preparing text and figures in technical writing are:</a:t>
            </a:r>
          </a:p>
          <a:p>
            <a:pPr marL="514350" indent="-514350">
              <a:buClr>
                <a:schemeClr val="accent3"/>
              </a:buClr>
              <a:buNone/>
              <a:defRPr/>
            </a:pPr>
            <a:r>
              <a:rPr lang="en-US" sz="2400" dirty="0"/>
              <a:t>     Text Writing tools:</a:t>
            </a:r>
          </a:p>
          <a:p>
            <a:pPr marL="640080" lvl="1" indent="-246888">
              <a:buFont typeface="Wingdings" pitchFamily="2" charset="2"/>
              <a:buChar char="q"/>
              <a:defRPr/>
            </a:pPr>
            <a:r>
              <a:rPr lang="en-US" b="1" dirty="0" smtClean="0"/>
              <a:t> Microsoft Word</a:t>
            </a:r>
            <a:r>
              <a:rPr lang="en-US" dirty="0" smtClean="0"/>
              <a:t>=&gt; Ultimate tool for writing text, making flow charts, fanciful text representation.</a:t>
            </a:r>
          </a:p>
          <a:p>
            <a:pPr>
              <a:buFont typeface="Wingdings" pitchFamily="2" charset="2"/>
              <a:buChar char="q"/>
              <a:defRPr/>
            </a:pPr>
            <a:r>
              <a:rPr lang="en-US" sz="2800" dirty="0"/>
              <a:t>    </a:t>
            </a:r>
            <a:r>
              <a:rPr lang="en-US" sz="2800" dirty="0" err="1"/>
              <a:t>L</a:t>
            </a:r>
            <a:r>
              <a:rPr lang="en-US" b="1" dirty="0" err="1" smtClean="0"/>
              <a:t>aTeX</a:t>
            </a:r>
            <a:r>
              <a:rPr lang="en-US" b="1" dirty="0" smtClean="0"/>
              <a:t> </a:t>
            </a:r>
            <a:r>
              <a:rPr lang="en-US" dirty="0" smtClean="0"/>
              <a:t>for writing scientific papers</a:t>
            </a:r>
          </a:p>
          <a:p>
            <a:pPr marL="640080" lvl="1" indent="-246888">
              <a:buFont typeface="Wingdings" pitchFamily="2" charset="2"/>
              <a:buChar char="q"/>
              <a:defRPr/>
            </a:pPr>
            <a:r>
              <a:rPr lang="en-US" b="1" dirty="0" smtClean="0"/>
              <a:t>Adobe reader</a:t>
            </a:r>
            <a:r>
              <a:rPr lang="en-US" dirty="0" smtClean="0"/>
              <a:t>=&gt; Offered a convenient way to represent papers for reading, printing and sending via mail. </a:t>
            </a:r>
          </a:p>
          <a:p>
            <a:pPr marL="514350" indent="-514350">
              <a:buClr>
                <a:schemeClr val="accent3"/>
              </a:buClr>
              <a:buNone/>
              <a:defRPr/>
            </a:pPr>
            <a:r>
              <a:rPr lang="en-US" sz="2400" dirty="0"/>
              <a:t>          Picture making/editing tools</a:t>
            </a:r>
          </a:p>
          <a:p>
            <a:pPr marL="640080" lvl="1" indent="-246888">
              <a:buFont typeface="Wingdings" pitchFamily="2" charset="2"/>
              <a:buChar char="q"/>
              <a:defRPr/>
            </a:pPr>
            <a:r>
              <a:rPr lang="en-US" b="1" dirty="0" smtClean="0"/>
              <a:t>Paint</a:t>
            </a:r>
            <a:r>
              <a:rPr lang="en-US" dirty="0" smtClean="0"/>
              <a:t>=&gt; Simple tool with endless applications.</a:t>
            </a:r>
          </a:p>
          <a:p>
            <a:pPr marL="640080" lvl="1" indent="-246888">
              <a:buFont typeface="Wingdings" pitchFamily="2" charset="2"/>
              <a:buChar char="q"/>
              <a:defRPr/>
            </a:pPr>
            <a:r>
              <a:rPr lang="en-US" b="1" dirty="0" smtClean="0"/>
              <a:t>Adobe Photoshop</a:t>
            </a:r>
            <a:r>
              <a:rPr lang="en-US" dirty="0" smtClean="0"/>
              <a:t>=&gt; Useful in image enhancement and designing. </a:t>
            </a:r>
          </a:p>
          <a:p>
            <a:pPr marL="640080" lvl="1" indent="-246888">
              <a:buFont typeface="Wingdings 2"/>
              <a:buChar char=""/>
              <a:defRPr/>
            </a:pPr>
            <a:endParaRPr lang="en-US" sz="2200" dirty="0"/>
          </a:p>
          <a:p>
            <a:pPr marL="274320" indent="-274320">
              <a:buClr>
                <a:schemeClr val="accent3"/>
              </a:buClr>
              <a:buFont typeface="Wingdings 2"/>
              <a:buChar char=""/>
              <a:defRPr/>
            </a:pPr>
            <a:endParaRPr lang="en-IN" dirty="0"/>
          </a:p>
        </p:txBody>
      </p:sp>
    </p:spTree>
    <p:extLst>
      <p:ext uri="{BB962C8B-B14F-4D97-AF65-F5344CB8AC3E}">
        <p14:creationId xmlns:p14="http://schemas.microsoft.com/office/powerpoint/2010/main" val="4102127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b="1" dirty="0" smtClean="0">
                <a:solidFill>
                  <a:srgbClr val="002060"/>
                </a:solidFill>
                <a:hlinkClick r:id="rId2"/>
              </a:rPr>
              <a:t>Bioinformatics Software</a:t>
            </a:r>
            <a:endParaRPr lang="en-US" altLang="en-US" dirty="0" smtClean="0">
              <a:solidFill>
                <a:srgbClr val="002060"/>
              </a:solidFill>
            </a:endParaRPr>
          </a:p>
        </p:txBody>
      </p:sp>
      <p:sp>
        <p:nvSpPr>
          <p:cNvPr id="48131" name="Content Placeholder 2"/>
          <p:cNvSpPr>
            <a:spLocks noGrp="1"/>
          </p:cNvSpPr>
          <p:nvPr>
            <p:ph idx="1"/>
          </p:nvPr>
        </p:nvSpPr>
        <p:spPr/>
        <p:txBody>
          <a:bodyPr>
            <a:normAutofit fontScale="92500" lnSpcReduction="20000"/>
          </a:bodyPr>
          <a:lstStyle/>
          <a:p>
            <a:r>
              <a:rPr lang="en-US" altLang="en-US" sz="2300"/>
              <a:t>Bioinformatics uses neural network software. Free download. </a:t>
            </a:r>
          </a:p>
          <a:p>
            <a:r>
              <a:rPr lang="en-US" altLang="en-US" sz="2300">
                <a:hlinkClick r:id="rId3"/>
              </a:rPr>
              <a:t>www.neuralware.com</a:t>
            </a:r>
            <a:endParaRPr lang="en-US" altLang="en-US" sz="2300"/>
          </a:p>
          <a:p>
            <a:r>
              <a:rPr lang="en-US" altLang="en-US" sz="2300">
                <a:hlinkClick r:id="rId4"/>
              </a:rPr>
              <a:t>Scientific </a:t>
            </a:r>
            <a:r>
              <a:rPr lang="en-US" altLang="en-US" sz="2300" b="1">
                <a:hlinkClick r:id="rId4"/>
              </a:rPr>
              <a:t>writing</a:t>
            </a:r>
            <a:r>
              <a:rPr lang="en-US" altLang="en-US" sz="2300"/>
              <a:t> </a:t>
            </a:r>
            <a:r>
              <a:rPr lang="en-US" altLang="en-US" sz="2300">
                <a:hlinkClick r:id="rId4"/>
              </a:rPr>
              <a:t>www.iThenticate.com</a:t>
            </a:r>
            <a:r>
              <a:rPr lang="en-US" altLang="en-US" sz="2300"/>
              <a:t>    Plagiarism detection for scientific medical and technical publishers  </a:t>
            </a:r>
          </a:p>
          <a:p>
            <a:r>
              <a:rPr lang="en-US" altLang="en-US" sz="2300">
                <a:hlinkClick r:id="rId5"/>
              </a:rPr>
              <a:t>Medical </a:t>
            </a:r>
            <a:r>
              <a:rPr lang="en-US" altLang="en-US" sz="2300" b="1">
                <a:hlinkClick r:id="rId5"/>
              </a:rPr>
              <a:t>writing</a:t>
            </a:r>
            <a:r>
              <a:rPr lang="en-US" altLang="en-US" sz="2300"/>
              <a:t> </a:t>
            </a:r>
            <a:r>
              <a:rPr lang="en-US" altLang="en-US" sz="2300">
                <a:hlinkClick r:id="rId5"/>
              </a:rPr>
              <a:t>www.watermeadow.com</a:t>
            </a:r>
            <a:r>
              <a:rPr lang="en-US" altLang="en-US" sz="2300"/>
              <a:t>    "The text is superb" - Cardiologist  </a:t>
            </a:r>
          </a:p>
          <a:p>
            <a:r>
              <a:rPr lang="en-US" altLang="en-US" sz="2300">
                <a:hlinkClick r:id="rId6"/>
              </a:rPr>
              <a:t>Class VI to Class XI</a:t>
            </a:r>
            <a:r>
              <a:rPr lang="en-US" altLang="en-US" sz="2300"/>
              <a:t> </a:t>
            </a:r>
            <a:r>
              <a:rPr lang="en-US" altLang="en-US" sz="2300">
                <a:hlinkClick r:id="rId6"/>
              </a:rPr>
              <a:t>www.meritnation.com</a:t>
            </a:r>
            <a:r>
              <a:rPr lang="en-US" altLang="en-US" sz="2300"/>
              <a:t>    Free Tests &amp; NCERT/CBSE Solutions, Free Videos, Animations and more</a:t>
            </a:r>
          </a:p>
          <a:p>
            <a:r>
              <a:rPr lang="en-US" altLang="en-US" sz="2300"/>
              <a:t>  </a:t>
            </a:r>
            <a:r>
              <a:rPr lang="en-US" altLang="en-US" sz="2200" b="1"/>
              <a:t>To get started with PubMed (www, enter one or more search terms.</a:t>
            </a:r>
          </a:p>
          <a:p>
            <a:r>
              <a:rPr lang="en-US" altLang="en-US" sz="2200" b="1"/>
              <a:t>Search terms may be </a:t>
            </a:r>
            <a:r>
              <a:rPr lang="en-US" altLang="en-US" sz="2200" b="1">
                <a:hlinkClick r:id="rId7" action="ppaction://hlinkfile"/>
              </a:rPr>
              <a:t>topics</a:t>
            </a:r>
            <a:r>
              <a:rPr lang="en-US" altLang="en-US" sz="2200" b="1"/>
              <a:t>, </a:t>
            </a:r>
            <a:r>
              <a:rPr lang="en-US" altLang="en-US" sz="2200" b="1">
                <a:hlinkClick r:id="rId7" action="ppaction://hlinkfile"/>
              </a:rPr>
              <a:t>authors</a:t>
            </a:r>
            <a:r>
              <a:rPr lang="en-US" altLang="en-US" sz="2200" b="1"/>
              <a:t> or </a:t>
            </a:r>
            <a:r>
              <a:rPr lang="en-US" altLang="en-US" sz="2200" b="1">
                <a:hlinkClick r:id="rId7" action="ppaction://hlinkfile"/>
              </a:rPr>
              <a:t>journals</a:t>
            </a:r>
            <a:r>
              <a:rPr lang="en-US" altLang="en-US" sz="2200" b="1"/>
              <a:t>.</a:t>
            </a:r>
          </a:p>
          <a:p>
            <a:endParaRPr lang="en-US" altLang="en-US" sz="2300"/>
          </a:p>
          <a:p>
            <a:endParaRPr lang="en-US" altLang="en-US" smtClean="0"/>
          </a:p>
        </p:txBody>
      </p:sp>
    </p:spTree>
    <p:extLst>
      <p:ext uri="{BB962C8B-B14F-4D97-AF65-F5344CB8AC3E}">
        <p14:creationId xmlns:p14="http://schemas.microsoft.com/office/powerpoint/2010/main" val="4274170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952625" y="285750"/>
            <a:ext cx="8229600" cy="1143000"/>
          </a:xfrm>
        </p:spPr>
        <p:txBody>
          <a:bodyPr>
            <a:normAutofit fontScale="90000"/>
          </a:bodyPr>
          <a:lstStyle/>
          <a:p>
            <a:r>
              <a:rPr lang="en-US" altLang="en-US" sz="4000"/>
              <a:t>Software useful for writing Research paper</a:t>
            </a:r>
          </a:p>
        </p:txBody>
      </p:sp>
      <p:sp>
        <p:nvSpPr>
          <p:cNvPr id="49155" name="Content Placeholder 2"/>
          <p:cNvSpPr>
            <a:spLocks noGrp="1"/>
          </p:cNvSpPr>
          <p:nvPr>
            <p:ph idx="1"/>
          </p:nvPr>
        </p:nvSpPr>
        <p:spPr>
          <a:xfrm>
            <a:off x="1738314" y="1506538"/>
            <a:ext cx="8929687" cy="5351462"/>
          </a:xfrm>
        </p:spPr>
        <p:txBody>
          <a:bodyPr/>
          <a:lstStyle/>
          <a:p>
            <a:r>
              <a:rPr lang="en-US" altLang="en-US" smtClean="0">
                <a:solidFill>
                  <a:srgbClr val="C00000"/>
                </a:solidFill>
              </a:rPr>
              <a:t>Win edt (</a:t>
            </a:r>
            <a:r>
              <a:rPr lang="en-US" altLang="en-US" smtClean="0">
                <a:solidFill>
                  <a:srgbClr val="002060"/>
                </a:solidFill>
              </a:rPr>
              <a:t>www.winedt.com</a:t>
            </a:r>
            <a:r>
              <a:rPr lang="en-US" altLang="en-US" smtClean="0">
                <a:solidFill>
                  <a:srgbClr val="C00000"/>
                </a:solidFill>
              </a:rPr>
              <a:t>)</a:t>
            </a:r>
          </a:p>
          <a:p>
            <a:r>
              <a:rPr lang="en-US" altLang="en-US" sz="2400">
                <a:solidFill>
                  <a:srgbClr val="C00000"/>
                </a:solidFill>
              </a:rPr>
              <a:t>WinEdt is a powerful and versatile text editor for Windows with a strong predisposition towards the creation of LaTeX documents. It has been extensively tested under Windows XP, Vista, 7, </a:t>
            </a:r>
            <a:r>
              <a:rPr lang="en-US" altLang="en-US" sz="2400" i="1">
                <a:solidFill>
                  <a:srgbClr val="C00000"/>
                </a:solidFill>
              </a:rPr>
              <a:t>and</a:t>
            </a:r>
            <a:r>
              <a:rPr lang="en-US" altLang="en-US" sz="2400">
                <a:solidFill>
                  <a:srgbClr val="C00000"/>
                </a:solidFill>
              </a:rPr>
              <a:t> 8 (32-bit </a:t>
            </a:r>
            <a:r>
              <a:rPr lang="en-US" altLang="en-US" sz="2400" i="1">
                <a:solidFill>
                  <a:srgbClr val="C00000"/>
                </a:solidFill>
              </a:rPr>
              <a:t>and</a:t>
            </a:r>
            <a:r>
              <a:rPr lang="en-US" altLang="en-US" sz="2400">
                <a:solidFill>
                  <a:srgbClr val="C00000"/>
                </a:solidFill>
              </a:rPr>
              <a:t> 64-bit).</a:t>
            </a:r>
          </a:p>
          <a:p>
            <a:r>
              <a:rPr lang="en-US" altLang="en-US" smtClean="0">
                <a:solidFill>
                  <a:srgbClr val="C00000"/>
                </a:solidFill>
              </a:rPr>
              <a:t>MiKTex </a:t>
            </a:r>
            <a:r>
              <a:rPr lang="en-US" altLang="en-US" sz="2800">
                <a:solidFill>
                  <a:srgbClr val="C00000"/>
                </a:solidFill>
              </a:rPr>
              <a:t>(MiKTeX is open source)</a:t>
            </a:r>
          </a:p>
          <a:p>
            <a:r>
              <a:rPr lang="en-US" altLang="en-US" sz="2400">
                <a:solidFill>
                  <a:srgbClr val="C00000"/>
                </a:solidFill>
              </a:rPr>
              <a:t>MiKTeX (pronounced </a:t>
            </a:r>
            <a:r>
              <a:rPr lang="en-US" altLang="en-US" sz="2400" i="1">
                <a:solidFill>
                  <a:srgbClr val="C00000"/>
                </a:solidFill>
              </a:rPr>
              <a:t>mick-tech</a:t>
            </a:r>
            <a:r>
              <a:rPr lang="en-US" altLang="en-US" sz="2400">
                <a:solidFill>
                  <a:srgbClr val="C00000"/>
                </a:solidFill>
              </a:rPr>
              <a:t>) is an up-to-date implementation of TeX/LaTeX and related programs for Windows (all current variants). </a:t>
            </a:r>
          </a:p>
          <a:p>
            <a:r>
              <a:rPr lang="en-US" altLang="en-US" sz="2400">
                <a:solidFill>
                  <a:srgbClr val="C00000"/>
                </a:solidFill>
              </a:rPr>
              <a:t>TeX is a typesetting system written by Donald Ervin Knuth</a:t>
            </a:r>
          </a:p>
        </p:txBody>
      </p:sp>
    </p:spTree>
    <p:extLst>
      <p:ext uri="{BB962C8B-B14F-4D97-AF65-F5344CB8AC3E}">
        <p14:creationId xmlns:p14="http://schemas.microsoft.com/office/powerpoint/2010/main" val="646134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z="4000"/>
              <a:t>Software useful for Typesetting Research paper</a:t>
            </a:r>
          </a:p>
        </p:txBody>
      </p:sp>
      <p:graphicFrame>
        <p:nvGraphicFramePr>
          <p:cNvPr id="4" name="Content Placeholder 3"/>
          <p:cNvGraphicFramePr>
            <a:graphicFrameLocks noGrp="1"/>
          </p:cNvGraphicFramePr>
          <p:nvPr>
            <p:ph idx="1"/>
          </p:nvPr>
        </p:nvGraphicFramePr>
        <p:xfrm>
          <a:off x="1981200" y="1935164"/>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8143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endParaRPr lang="en-US" altLang="en-US" smtClean="0"/>
          </a:p>
        </p:txBody>
      </p:sp>
      <p:sp>
        <p:nvSpPr>
          <p:cNvPr id="51203" name="Content Placeholder 2"/>
          <p:cNvSpPr>
            <a:spLocks noGrp="1"/>
          </p:cNvSpPr>
          <p:nvPr>
            <p:ph idx="1"/>
          </p:nvPr>
        </p:nvSpPr>
        <p:spPr/>
        <p:txBody>
          <a:bodyPr/>
          <a:lstStyle/>
          <a:p>
            <a:endParaRPr lang="en-US" altLang="en-US" smtClean="0"/>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7536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6935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81200" y="704851"/>
            <a:ext cx="8229600" cy="652463"/>
          </a:xfrm>
        </p:spPr>
        <p:txBody>
          <a:bodyPr/>
          <a:lstStyle/>
          <a:p>
            <a:r>
              <a:rPr lang="en-US" altLang="en-US" dirty="0" smtClean="0">
                <a:solidFill>
                  <a:srgbClr val="002060"/>
                </a:solidFill>
              </a:rPr>
              <a:t>         Latex editor (</a:t>
            </a:r>
            <a:r>
              <a:rPr lang="en-US" altLang="en-US" dirty="0" err="1" smtClean="0">
                <a:solidFill>
                  <a:srgbClr val="002060"/>
                </a:solidFill>
              </a:rPr>
              <a:t>LEd</a:t>
            </a:r>
            <a:r>
              <a:rPr lang="en-US" altLang="en-US" dirty="0" smtClean="0">
                <a:solidFill>
                  <a:srgbClr val="002060"/>
                </a:solidFill>
              </a:rPr>
              <a:t>)</a:t>
            </a:r>
          </a:p>
        </p:txBody>
      </p:sp>
      <p:sp>
        <p:nvSpPr>
          <p:cNvPr id="55299" name="Content Placeholder 2"/>
          <p:cNvSpPr>
            <a:spLocks noGrp="1"/>
          </p:cNvSpPr>
          <p:nvPr>
            <p:ph idx="1"/>
          </p:nvPr>
        </p:nvSpPr>
        <p:spPr>
          <a:xfrm>
            <a:off x="1981200" y="1785938"/>
            <a:ext cx="8229600" cy="4538662"/>
          </a:xfrm>
        </p:spPr>
        <p:txBody>
          <a:bodyPr>
            <a:normAutofit/>
          </a:bodyPr>
          <a:lstStyle/>
          <a:p>
            <a:r>
              <a:rPr lang="en-US" altLang="en-US" sz="2800" dirty="0" err="1" smtClean="0"/>
              <a:t>LaTeX</a:t>
            </a:r>
            <a:r>
              <a:rPr lang="en-US" altLang="en-US" sz="2800" dirty="0" smtClean="0"/>
              <a:t> Editor, called later </a:t>
            </a:r>
            <a:r>
              <a:rPr lang="en-US" altLang="en-US" sz="2800" b="1" dirty="0" err="1" smtClean="0"/>
              <a:t>LEd</a:t>
            </a:r>
            <a:r>
              <a:rPr lang="en-US" altLang="en-US" sz="2800" dirty="0" smtClean="0"/>
              <a:t>, is an environment for rapid </a:t>
            </a:r>
            <a:r>
              <a:rPr lang="en-US" altLang="en-US" sz="2800" dirty="0" err="1" smtClean="0"/>
              <a:t>TeX</a:t>
            </a:r>
            <a:r>
              <a:rPr lang="en-US" altLang="en-US" sz="2800" dirty="0" smtClean="0"/>
              <a:t> and </a:t>
            </a:r>
            <a:r>
              <a:rPr lang="en-US" altLang="en-US" sz="2800" dirty="0" err="1" smtClean="0"/>
              <a:t>LaTeX</a:t>
            </a:r>
            <a:r>
              <a:rPr lang="en-US" altLang="en-US" sz="2800" dirty="0" smtClean="0"/>
              <a:t> document development. </a:t>
            </a:r>
          </a:p>
          <a:p>
            <a:r>
              <a:rPr lang="en-US" altLang="en-US" sz="2800" dirty="0" smtClean="0"/>
              <a:t>It is free to use. </a:t>
            </a:r>
          </a:p>
          <a:p>
            <a:endParaRPr lang="en-US" altLang="en-US" sz="2800" dirty="0" smtClean="0"/>
          </a:p>
        </p:txBody>
      </p:sp>
    </p:spTree>
    <p:extLst>
      <p:ext uri="{BB962C8B-B14F-4D97-AF65-F5344CB8AC3E}">
        <p14:creationId xmlns:p14="http://schemas.microsoft.com/office/powerpoint/2010/main" val="36150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981200" y="285751"/>
            <a:ext cx="8229600" cy="428625"/>
          </a:xfrm>
        </p:spPr>
        <p:txBody>
          <a:bodyPr>
            <a:normAutofit fontScale="90000"/>
          </a:bodyPr>
          <a:lstStyle/>
          <a:p>
            <a:pPr algn="ctr"/>
            <a:r>
              <a:rPr lang="en-US" altLang="en-US" smtClean="0"/>
              <a:t>What is LyX? </a:t>
            </a:r>
          </a:p>
        </p:txBody>
      </p:sp>
      <p:sp>
        <p:nvSpPr>
          <p:cNvPr id="52227" name="Content Placeholder 2"/>
          <p:cNvSpPr>
            <a:spLocks noGrp="1"/>
          </p:cNvSpPr>
          <p:nvPr>
            <p:ph idx="1"/>
          </p:nvPr>
        </p:nvSpPr>
        <p:spPr>
          <a:xfrm>
            <a:off x="1332090" y="846666"/>
            <a:ext cx="9121600" cy="6011333"/>
          </a:xfrm>
        </p:spPr>
        <p:txBody>
          <a:bodyPr>
            <a:normAutofit lnSpcReduction="10000"/>
          </a:bodyPr>
          <a:lstStyle/>
          <a:p>
            <a:r>
              <a:rPr lang="en-US" altLang="en-US" sz="2400" dirty="0" err="1"/>
              <a:t>LyX</a:t>
            </a:r>
            <a:r>
              <a:rPr lang="en-US" altLang="en-US" sz="2400" dirty="0"/>
              <a:t> is a document processor that encourages an approach to writing based on the </a:t>
            </a:r>
            <a:r>
              <a:rPr lang="en-US" altLang="en-US" sz="2400" i="1" dirty="0"/>
              <a:t>structure</a:t>
            </a:r>
            <a:r>
              <a:rPr lang="en-US" altLang="en-US" sz="2400" dirty="0"/>
              <a:t> of your documents and not simply their appearance . </a:t>
            </a:r>
          </a:p>
          <a:p>
            <a:r>
              <a:rPr lang="en-US" altLang="en-US" sz="2400" dirty="0" err="1"/>
              <a:t>LyX</a:t>
            </a:r>
            <a:r>
              <a:rPr lang="en-US" altLang="en-US" sz="2400" dirty="0"/>
              <a:t> is an advanced open source document processor running on Linux/Unix, Windows, and Mac OS X.</a:t>
            </a:r>
          </a:p>
          <a:p>
            <a:r>
              <a:rPr lang="en-US" altLang="en-US" sz="2400" dirty="0"/>
              <a:t>It is called a "document processor", because unlike standard word processors, </a:t>
            </a:r>
            <a:r>
              <a:rPr lang="en-US" altLang="en-US" sz="2400" dirty="0" err="1"/>
              <a:t>LyX</a:t>
            </a:r>
            <a:r>
              <a:rPr lang="en-US" altLang="en-US" sz="2400" dirty="0"/>
              <a:t> encourages an approach to writing based on the structure of your documents, not their appearance. </a:t>
            </a:r>
          </a:p>
          <a:p>
            <a:r>
              <a:rPr lang="en-US" altLang="en-US" sz="2400" dirty="0" err="1"/>
              <a:t>LyX</a:t>
            </a:r>
            <a:r>
              <a:rPr lang="en-US" altLang="en-US" sz="2400" dirty="0"/>
              <a:t> lets you concentrate on writing, leaving details of visual layout to the software. </a:t>
            </a:r>
          </a:p>
          <a:p>
            <a:r>
              <a:rPr lang="en-US" altLang="en-US" sz="2400" dirty="0" err="1"/>
              <a:t>LyX</a:t>
            </a:r>
            <a:r>
              <a:rPr lang="en-US" altLang="en-US" sz="2400" dirty="0"/>
              <a:t> automates formatting according to predefined rule sets, yielding consistency throughout even the most complex documents.</a:t>
            </a:r>
          </a:p>
          <a:p>
            <a:r>
              <a:rPr lang="en-US" altLang="en-US" sz="2400" dirty="0"/>
              <a:t> </a:t>
            </a:r>
            <a:r>
              <a:rPr lang="en-US" altLang="en-US" sz="2400" dirty="0" err="1"/>
              <a:t>LyX</a:t>
            </a:r>
            <a:r>
              <a:rPr lang="en-US" altLang="en-US" sz="2400" dirty="0"/>
              <a:t> produces high quality, professional output – using </a:t>
            </a:r>
            <a:r>
              <a:rPr lang="en-US" altLang="en-US" sz="2400" dirty="0" err="1"/>
              <a:t>LaTeX</a:t>
            </a:r>
            <a:r>
              <a:rPr lang="en-US" altLang="en-US" sz="2400" dirty="0"/>
              <a:t>, an open source, industrial strength typesetting engine, in the background</a:t>
            </a:r>
            <a:r>
              <a:rPr lang="en-US" altLang="en-US" dirty="0" smtClean="0"/>
              <a:t>. </a:t>
            </a:r>
          </a:p>
        </p:txBody>
      </p:sp>
    </p:spTree>
    <p:extLst>
      <p:ext uri="{BB962C8B-B14F-4D97-AF65-F5344CB8AC3E}">
        <p14:creationId xmlns:p14="http://schemas.microsoft.com/office/powerpoint/2010/main" val="2464594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738314" y="0"/>
            <a:ext cx="7575019" cy="642938"/>
          </a:xfrm>
        </p:spPr>
        <p:txBody>
          <a:bodyPr/>
          <a:lstStyle/>
          <a:p>
            <a:pPr algn="ctr"/>
            <a:r>
              <a:rPr lang="en-US" altLang="en-US" dirty="0" smtClean="0"/>
              <a:t>Math toolbars</a:t>
            </a:r>
          </a:p>
        </p:txBody>
      </p:sp>
      <p:pic>
        <p:nvPicPr>
          <p:cNvPr id="53251" name="Picture 2" descr="C:\Documents and Settings\hcl\My Documents\My Pictures\math_pane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99823" y="1214438"/>
            <a:ext cx="8094134" cy="4983162"/>
          </a:xfrm>
          <a:noFill/>
        </p:spPr>
      </p:pic>
    </p:spTree>
    <p:extLst>
      <p:ext uri="{BB962C8B-B14F-4D97-AF65-F5344CB8AC3E}">
        <p14:creationId xmlns:p14="http://schemas.microsoft.com/office/powerpoint/2010/main" val="351522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952625" y="571500"/>
            <a:ext cx="7292975" cy="714376"/>
          </a:xfrm>
        </p:spPr>
        <p:txBody>
          <a:bodyPr>
            <a:normAutofit fontScale="90000"/>
          </a:bodyPr>
          <a:lstStyle/>
          <a:p>
            <a:r>
              <a:rPr lang="en-US" altLang="en-US" b="1" dirty="0" smtClean="0"/>
              <a:t>   Why Aurora is good for you</a:t>
            </a:r>
            <a:br>
              <a:rPr lang="en-US" altLang="en-US" b="1" dirty="0" smtClean="0"/>
            </a:br>
            <a:endParaRPr lang="en-US" altLang="en-US" dirty="0" smtClean="0"/>
          </a:p>
        </p:txBody>
      </p:sp>
      <p:sp>
        <p:nvSpPr>
          <p:cNvPr id="54275" name="Rectangle 3"/>
          <p:cNvSpPr>
            <a:spLocks noChangeArrowheads="1"/>
          </p:cNvSpPr>
          <p:nvPr/>
        </p:nvSpPr>
        <p:spPr bwMode="auto">
          <a:xfrm>
            <a:off x="1264357" y="1285876"/>
            <a:ext cx="8240888"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400" dirty="0">
                <a:latin typeface="Arial" panose="020B0604020202020204" pitchFamily="34" charset="0"/>
              </a:rPr>
              <a:t>No more mouse-hunting for symbols—enter </a:t>
            </a:r>
            <a:r>
              <a:rPr lang="en-US" altLang="en-US" sz="2400" b="1" dirty="0">
                <a:latin typeface="Arial" panose="020B0604020202020204" pitchFamily="34" charset="0"/>
              </a:rPr>
              <a:t>great-looking math quickly and efficiently</a:t>
            </a:r>
            <a:r>
              <a:rPr lang="en-US" altLang="en-US" sz="2400" dirty="0">
                <a:latin typeface="Arial" panose="020B0604020202020204" pitchFamily="34" charset="0"/>
              </a:rPr>
              <a:t> using the standard language of scientific typesetting. </a:t>
            </a:r>
          </a:p>
          <a:p>
            <a:pPr eaLnBrk="1" hangingPunct="1">
              <a:spcBef>
                <a:spcPct val="0"/>
              </a:spcBef>
              <a:buClrTx/>
              <a:buSzTx/>
              <a:buFontTx/>
              <a:buNone/>
            </a:pPr>
            <a:endParaRPr lang="en-US" altLang="en-US" sz="2400" dirty="0">
              <a:latin typeface="Arial" panose="020B0604020202020204" pitchFamily="34" charset="0"/>
            </a:endParaRPr>
          </a:p>
          <a:p>
            <a:pPr eaLnBrk="1" hangingPunct="1">
              <a:spcBef>
                <a:spcPct val="0"/>
              </a:spcBef>
              <a:buClrTx/>
              <a:buSzTx/>
              <a:buFontTx/>
              <a:buNone/>
            </a:pPr>
            <a:r>
              <a:rPr lang="en-US" altLang="en-US" sz="2400" dirty="0">
                <a:latin typeface="Arial" panose="020B0604020202020204" pitchFamily="34" charset="0"/>
              </a:rPr>
              <a:t>Express any scientific concept from </a:t>
            </a:r>
            <a:r>
              <a:rPr lang="en-US" altLang="en-US" sz="2400" b="1" dirty="0">
                <a:latin typeface="Arial" panose="020B0604020202020204" pitchFamily="34" charset="0"/>
              </a:rPr>
              <a:t>mathematics</a:t>
            </a:r>
            <a:r>
              <a:rPr lang="en-US" altLang="en-US" sz="2400" dirty="0">
                <a:latin typeface="Arial" panose="020B0604020202020204" pitchFamily="34" charset="0"/>
              </a:rPr>
              <a:t>, </a:t>
            </a:r>
            <a:r>
              <a:rPr lang="en-US" altLang="en-US" sz="2400" b="1" dirty="0">
                <a:latin typeface="Arial" panose="020B0604020202020204" pitchFamily="34" charset="0"/>
              </a:rPr>
              <a:t>computer science</a:t>
            </a:r>
            <a:r>
              <a:rPr lang="en-US" altLang="en-US" sz="2400" dirty="0">
                <a:latin typeface="Arial" panose="020B0604020202020204" pitchFamily="34" charset="0"/>
              </a:rPr>
              <a:t>, </a:t>
            </a:r>
            <a:r>
              <a:rPr lang="en-US" altLang="en-US" sz="2400" b="1" dirty="0">
                <a:latin typeface="Arial" panose="020B0604020202020204" pitchFamily="34" charset="0"/>
              </a:rPr>
              <a:t>chemistry</a:t>
            </a:r>
            <a:r>
              <a:rPr lang="en-US" altLang="en-US" sz="2400" dirty="0">
                <a:latin typeface="Arial" panose="020B0604020202020204" pitchFamily="34" charset="0"/>
              </a:rPr>
              <a:t>, </a:t>
            </a:r>
            <a:r>
              <a:rPr lang="en-US" altLang="en-US" sz="2400" b="1" dirty="0">
                <a:latin typeface="Arial" panose="020B0604020202020204" pitchFamily="34" charset="0"/>
              </a:rPr>
              <a:t>engineering</a:t>
            </a:r>
            <a:r>
              <a:rPr lang="en-US" altLang="en-US" sz="2400" dirty="0">
                <a:latin typeface="Arial" panose="020B0604020202020204" pitchFamily="34" charset="0"/>
              </a:rPr>
              <a:t>, and many other areas. </a:t>
            </a:r>
          </a:p>
          <a:p>
            <a:pPr eaLnBrk="1" hangingPunct="1">
              <a:spcBef>
                <a:spcPct val="0"/>
              </a:spcBef>
              <a:buClrTx/>
              <a:buSzTx/>
              <a:buFontTx/>
              <a:buNone/>
            </a:pPr>
            <a:r>
              <a:rPr lang="en-US" altLang="en-US" sz="2400" dirty="0">
                <a:latin typeface="Arial" panose="020B0604020202020204" pitchFamily="34" charset="0"/>
              </a:rPr>
              <a:t>Full integration with </a:t>
            </a:r>
            <a:r>
              <a:rPr lang="en-US" altLang="en-US" sz="2400" b="1" dirty="0">
                <a:latin typeface="Arial" panose="020B0604020202020204" pitchFamily="34" charset="0"/>
              </a:rPr>
              <a:t>Microsoft® Word</a:t>
            </a:r>
            <a:r>
              <a:rPr lang="en-US" altLang="en-US" sz="2400" dirty="0">
                <a:latin typeface="Arial" panose="020B0604020202020204" pitchFamily="34" charset="0"/>
              </a:rPr>
              <a:t>,</a:t>
            </a:r>
            <a:r>
              <a:rPr lang="en-US" altLang="en-US" sz="2400" b="1" dirty="0">
                <a:latin typeface="Arial" panose="020B0604020202020204" pitchFamily="34" charset="0"/>
              </a:rPr>
              <a:t> PowerPoint®</a:t>
            </a:r>
            <a:r>
              <a:rPr lang="en-US" altLang="en-US" sz="2400" dirty="0">
                <a:latin typeface="Arial" panose="020B0604020202020204" pitchFamily="34" charset="0"/>
              </a:rPr>
              <a:t>, </a:t>
            </a:r>
            <a:r>
              <a:rPr lang="en-US" altLang="en-US" sz="2400" b="1" dirty="0">
                <a:latin typeface="Arial" panose="020B0604020202020204" pitchFamily="34" charset="0"/>
              </a:rPr>
              <a:t>Visio®</a:t>
            </a:r>
            <a:r>
              <a:rPr lang="en-US" altLang="en-US" sz="2400" dirty="0">
                <a:latin typeface="Arial" panose="020B0604020202020204" pitchFamily="34" charset="0"/>
              </a:rPr>
              <a:t>, and </a:t>
            </a:r>
            <a:r>
              <a:rPr lang="en-US" altLang="en-US" sz="2400" b="1" dirty="0">
                <a:latin typeface="Arial" panose="020B0604020202020204" pitchFamily="34" charset="0"/>
              </a:rPr>
              <a:t>Excel®</a:t>
            </a:r>
            <a:r>
              <a:rPr lang="en-US" altLang="en-US" sz="2400" dirty="0">
                <a:latin typeface="Arial" panose="020B0604020202020204" pitchFamily="34" charset="0"/>
              </a:rPr>
              <a:t>. </a:t>
            </a:r>
            <a:endParaRPr lang="en-US" altLang="en-US" sz="2400" dirty="0" smtClean="0">
              <a:latin typeface="Arial" panose="020B0604020202020204" pitchFamily="34" charset="0"/>
            </a:endParaRPr>
          </a:p>
          <a:p>
            <a:pPr eaLnBrk="1" hangingPunct="1">
              <a:spcBef>
                <a:spcPct val="0"/>
              </a:spcBef>
              <a:buClrTx/>
              <a:buSzTx/>
              <a:buFontTx/>
              <a:buNone/>
            </a:pPr>
            <a:r>
              <a:rPr lang="en-US" altLang="en-US" sz="2400" dirty="0" smtClean="0">
                <a:latin typeface="Arial" panose="020B0604020202020204" pitchFamily="34" charset="0"/>
              </a:rPr>
              <a:t>Built-in </a:t>
            </a:r>
            <a:r>
              <a:rPr lang="en-US" altLang="en-US" sz="2400" b="1" dirty="0" err="1" smtClean="0">
                <a:latin typeface="Arial" panose="020B0604020202020204" pitchFamily="34" charset="0"/>
              </a:rPr>
              <a:t>LaTeX</a:t>
            </a:r>
            <a:r>
              <a:rPr lang="en-US" altLang="en-US" sz="2400" b="1" dirty="0" smtClean="0">
                <a:latin typeface="Arial" panose="020B0604020202020204" pitchFamily="34" charset="0"/>
              </a:rPr>
              <a:t> document converter</a:t>
            </a:r>
            <a:r>
              <a:rPr lang="en-US" altLang="en-US" sz="2400" dirty="0" smtClean="0">
                <a:latin typeface="Arial" panose="020B0604020202020204" pitchFamily="34" charset="0"/>
              </a:rPr>
              <a:t>. </a:t>
            </a:r>
          </a:p>
          <a:p>
            <a:pPr eaLnBrk="1" hangingPunct="1">
              <a:spcBef>
                <a:spcPct val="0"/>
              </a:spcBef>
              <a:buClrTx/>
              <a:buSzTx/>
              <a:buFontTx/>
              <a:buNone/>
            </a:pPr>
            <a:endParaRPr lang="en-US" altLang="en-US" sz="2400" dirty="0">
              <a:latin typeface="Arial" panose="020B0604020202020204" pitchFamily="34" charset="0"/>
            </a:endParaRPr>
          </a:p>
          <a:p>
            <a:pPr eaLnBrk="1" hangingPunct="1">
              <a:spcBef>
                <a:spcPct val="0"/>
              </a:spcBef>
              <a:buClrTx/>
              <a:buSzTx/>
              <a:buFontTx/>
              <a:buNone/>
            </a:pPr>
            <a:r>
              <a:rPr lang="en-US" altLang="en-US" sz="2400" dirty="0">
                <a:latin typeface="Arial" panose="020B0604020202020204" pitchFamily="34" charset="0"/>
              </a:rPr>
              <a:t>Advanced support for </a:t>
            </a:r>
            <a:r>
              <a:rPr lang="en-US" altLang="en-US" sz="2400" b="1" dirty="0">
                <a:latin typeface="Arial" panose="020B0604020202020204" pitchFamily="34" charset="0"/>
              </a:rPr>
              <a:t>equation numbering</a:t>
            </a:r>
            <a:r>
              <a:rPr lang="en-US" altLang="en-US" sz="2400" dirty="0">
                <a:latin typeface="Arial" panose="020B0604020202020204" pitchFamily="34" charset="0"/>
              </a:rPr>
              <a:t>. </a:t>
            </a:r>
          </a:p>
          <a:p>
            <a:pPr eaLnBrk="1" hangingPunct="1">
              <a:spcBef>
                <a:spcPct val="0"/>
              </a:spcBef>
              <a:buClrTx/>
              <a:buSzTx/>
              <a:buFontTx/>
              <a:buNone/>
            </a:pPr>
            <a:r>
              <a:rPr lang="en-US" altLang="en-US" sz="2400" dirty="0" smtClean="0">
                <a:latin typeface="Arial" panose="020B0604020202020204" pitchFamily="34" charset="0"/>
              </a:rPr>
              <a:t>Works </a:t>
            </a:r>
            <a:r>
              <a:rPr lang="en-US" altLang="en-US" sz="2400" dirty="0">
                <a:latin typeface="Arial" panose="020B0604020202020204" pitchFamily="34" charset="0"/>
              </a:rPr>
              <a:t>with </a:t>
            </a:r>
            <a:r>
              <a:rPr lang="en-US" altLang="en-US" sz="2400" b="1" dirty="0">
                <a:latin typeface="Arial" panose="020B0604020202020204" pitchFamily="34" charset="0"/>
              </a:rPr>
              <a:t>any Windows application</a:t>
            </a:r>
            <a:r>
              <a:rPr lang="en-US" altLang="en-US" sz="2400" dirty="0">
                <a:latin typeface="Arial" panose="020B0604020202020204" pitchFamily="34" charset="0"/>
              </a:rPr>
              <a:t> that has an “Insert Object...” function or lets you paste images. </a:t>
            </a:r>
          </a:p>
        </p:txBody>
      </p:sp>
    </p:spTree>
    <p:extLst>
      <p:ext uri="{BB962C8B-B14F-4D97-AF65-F5344CB8AC3E}">
        <p14:creationId xmlns:p14="http://schemas.microsoft.com/office/powerpoint/2010/main" val="1690813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981200" y="704851"/>
            <a:ext cx="8229600" cy="779463"/>
          </a:xfrm>
        </p:spPr>
        <p:txBody>
          <a:bodyPr/>
          <a:lstStyle/>
          <a:p>
            <a:r>
              <a:rPr lang="en-US" altLang="en-US" b="1" smtClean="0">
                <a:latin typeface="Times New Roman" panose="02020603050405020304" pitchFamily="18" charset="0"/>
                <a:cs typeface="Times New Roman" panose="02020603050405020304" pitchFamily="18" charset="0"/>
              </a:rPr>
              <a:t>Plagiarism</a:t>
            </a:r>
            <a:r>
              <a:rPr lang="en-US" altLang="en-US" smtClean="0">
                <a:latin typeface="Times New Roman" panose="02020603050405020304" pitchFamily="18" charset="0"/>
                <a:cs typeface="Times New Roman" panose="02020603050405020304" pitchFamily="18" charset="0"/>
              </a:rPr>
              <a:t> finder softwares</a:t>
            </a:r>
          </a:p>
        </p:txBody>
      </p:sp>
      <p:sp>
        <p:nvSpPr>
          <p:cNvPr id="56323" name="Content Placeholder 2"/>
          <p:cNvSpPr>
            <a:spLocks noGrp="1"/>
          </p:cNvSpPr>
          <p:nvPr>
            <p:ph idx="1"/>
          </p:nvPr>
        </p:nvSpPr>
        <p:spPr>
          <a:xfrm>
            <a:off x="1546578" y="1484314"/>
            <a:ext cx="8664222" cy="4840286"/>
          </a:xfrm>
        </p:spPr>
        <p:txBody>
          <a:bodyPr>
            <a:normAutofit/>
          </a:bodyPr>
          <a:lstStyle/>
          <a:p>
            <a:r>
              <a:rPr lang="en-US" altLang="en-US" sz="2000" dirty="0" err="1" smtClean="0"/>
              <a:t>Turntin</a:t>
            </a:r>
            <a:endParaRPr lang="en-US" altLang="en-US" sz="2000" dirty="0" smtClean="0"/>
          </a:p>
          <a:p>
            <a:r>
              <a:rPr lang="en-US" altLang="en-US" sz="2000" dirty="0" err="1" smtClean="0"/>
              <a:t>Dogcop</a:t>
            </a:r>
            <a:endParaRPr lang="en-US" altLang="en-US" sz="2000" dirty="0" smtClean="0"/>
          </a:p>
          <a:p>
            <a:r>
              <a:rPr lang="en-US" altLang="en-US" sz="2000" dirty="0" err="1" smtClean="0"/>
              <a:t>Duplichecker</a:t>
            </a:r>
            <a:r>
              <a:rPr lang="en-US" altLang="en-US" sz="2000" dirty="0" smtClean="0"/>
              <a:t> </a:t>
            </a:r>
          </a:p>
          <a:p>
            <a:r>
              <a:rPr lang="en-US" altLang="en-US" sz="2000" dirty="0" smtClean="0"/>
              <a:t>Viper </a:t>
            </a:r>
          </a:p>
          <a:p>
            <a:r>
              <a:rPr lang="en-US" altLang="en-US" sz="2000" dirty="0" err="1" smtClean="0"/>
              <a:t>Plagscan</a:t>
            </a:r>
            <a:endParaRPr lang="en-US" altLang="en-US" sz="2000" dirty="0" smtClean="0"/>
          </a:p>
          <a:p>
            <a:r>
              <a:rPr lang="en-US" altLang="en-US" sz="2000" dirty="0" smtClean="0"/>
              <a:t>See Sources</a:t>
            </a:r>
          </a:p>
          <a:p>
            <a:r>
              <a:rPr lang="en-US" altLang="en-US" sz="2000" dirty="0" smtClean="0"/>
              <a:t>Plagiarism detector</a:t>
            </a:r>
          </a:p>
          <a:p>
            <a:r>
              <a:rPr lang="en-US" altLang="en-US" sz="2000" dirty="0" err="1" smtClean="0"/>
              <a:t>Plagium</a:t>
            </a:r>
            <a:endParaRPr lang="en-US" altLang="en-US" sz="2000" dirty="0" smtClean="0"/>
          </a:p>
          <a:p>
            <a:r>
              <a:rPr lang="en-US" altLang="en-US" sz="2000" dirty="0" smtClean="0"/>
              <a:t>Plagiarisma.net</a:t>
            </a:r>
          </a:p>
          <a:p>
            <a:r>
              <a:rPr lang="en-US" altLang="en-US" sz="2000" dirty="0" err="1" smtClean="0"/>
              <a:t>Plag</a:t>
            </a:r>
            <a:r>
              <a:rPr lang="en-US" altLang="en-US" sz="2000" dirty="0" smtClean="0"/>
              <a:t> tracker</a:t>
            </a:r>
          </a:p>
        </p:txBody>
      </p:sp>
    </p:spTree>
    <p:extLst>
      <p:ext uri="{BB962C8B-B14F-4D97-AF65-F5344CB8AC3E}">
        <p14:creationId xmlns:p14="http://schemas.microsoft.com/office/powerpoint/2010/main" val="1063697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34291B75-8F73-4B98-B2AA-C1CEF3473768}" type="slidenum">
              <a:rPr lang="en-US" altLang="en-US" sz="1200">
                <a:solidFill>
                  <a:srgbClr val="045C75"/>
                </a:solidFill>
              </a:rPr>
              <a:pPr>
                <a:spcBef>
                  <a:spcPct val="0"/>
                </a:spcBef>
                <a:buClrTx/>
                <a:buSzTx/>
                <a:buFontTx/>
                <a:buNone/>
              </a:pPr>
              <a:t>49</a:t>
            </a:fld>
            <a:endParaRPr lang="en-US" altLang="en-US" sz="1200">
              <a:solidFill>
                <a:srgbClr val="045C75"/>
              </a:solidFill>
            </a:endParaRPr>
          </a:p>
        </p:txBody>
      </p:sp>
      <p:sp>
        <p:nvSpPr>
          <p:cNvPr id="67587" name="Rectangle 2"/>
          <p:cNvSpPr>
            <a:spLocks noChangeArrowheads="1"/>
          </p:cNvSpPr>
          <p:nvPr/>
        </p:nvSpPr>
        <p:spPr bwMode="auto">
          <a:xfrm>
            <a:off x="2286000" y="990601"/>
            <a:ext cx="7239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5400" b="1">
              <a:latin typeface="Calibri" panose="020F0502020204030204" pitchFamily="34" charset="0"/>
            </a:endParaRPr>
          </a:p>
          <a:p>
            <a:pPr eaLnBrk="1" hangingPunct="1">
              <a:spcBef>
                <a:spcPct val="0"/>
              </a:spcBef>
              <a:buClrTx/>
              <a:buSzTx/>
              <a:buFontTx/>
              <a:buNone/>
            </a:pPr>
            <a:endParaRPr lang="en-US" altLang="en-US" sz="5400" b="1">
              <a:latin typeface="Calibri" panose="020F0502020204030204" pitchFamily="34" charset="0"/>
            </a:endParaRPr>
          </a:p>
          <a:p>
            <a:pPr eaLnBrk="1" hangingPunct="1">
              <a:spcBef>
                <a:spcPct val="0"/>
              </a:spcBef>
              <a:buClrTx/>
              <a:buSzTx/>
              <a:buFontTx/>
              <a:buNone/>
            </a:pPr>
            <a:r>
              <a:rPr lang="en-US" altLang="en-US" sz="7200" b="1">
                <a:latin typeface="Calibri" panose="020F0502020204030204" pitchFamily="34" charset="0"/>
              </a:rPr>
              <a:t>      Thank you</a:t>
            </a:r>
          </a:p>
        </p:txBody>
      </p:sp>
      <p:sp>
        <p:nvSpPr>
          <p:cNvPr id="67588" name="Rectangle 3"/>
          <p:cNvSpPr>
            <a:spLocks noChangeArrowheads="1"/>
          </p:cNvSpPr>
          <p:nvPr/>
        </p:nvSpPr>
        <p:spPr bwMode="auto">
          <a:xfrm>
            <a:off x="2133600" y="1066800"/>
            <a:ext cx="7772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3200" b="1">
                <a:solidFill>
                  <a:srgbClr val="FF0000"/>
                </a:solidFill>
                <a:latin typeface="Arial" panose="020B0604020202020204" pitchFamily="34" charset="0"/>
              </a:rPr>
              <a:t> Learn Computer for technical writing</a:t>
            </a:r>
          </a:p>
        </p:txBody>
      </p:sp>
    </p:spTree>
    <p:extLst>
      <p:ext uri="{BB962C8B-B14F-4D97-AF65-F5344CB8AC3E}">
        <p14:creationId xmlns:p14="http://schemas.microsoft.com/office/powerpoint/2010/main" val="338281115"/>
      </p:ext>
    </p:extLst>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81200" y="704850"/>
            <a:ext cx="6733822" cy="649817"/>
          </a:xfrm>
        </p:spPr>
        <p:txBody>
          <a:bodyPr>
            <a:normAutofit fontScale="90000"/>
          </a:bodyPr>
          <a:lstStyle/>
          <a:p>
            <a:r>
              <a:rPr lang="en-US" altLang="en-US" dirty="0" smtClean="0"/>
              <a:t>                 </a:t>
            </a:r>
            <a:r>
              <a:rPr lang="en-US" altLang="en-US" sz="4000" dirty="0" smtClean="0"/>
              <a:t>Search Engines</a:t>
            </a:r>
          </a:p>
        </p:txBody>
      </p:sp>
      <p:pic>
        <p:nvPicPr>
          <p:cNvPr id="11267" name="Content Placeholder 3" descr="http://ts4.mm.bing.net/images/thumbnail.aspx?q=1202642621955&amp;id=36059a8ba8e3a6c3aa97b8b659e68a55&amp;url=http%3a%2f%2fwww.techistan.com%2fwp-content%2fuploads%2f2010%2f05%2fsearch_engines_logos.gif">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3143250" y="1691923"/>
            <a:ext cx="5310188" cy="4810125"/>
          </a:xfrm>
        </p:spPr>
      </p:pic>
    </p:spTree>
    <p:extLst>
      <p:ext uri="{BB962C8B-B14F-4D97-AF65-F5344CB8AC3E}">
        <p14:creationId xmlns:p14="http://schemas.microsoft.com/office/powerpoint/2010/main" val="2922701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1981200" y="575734"/>
            <a:ext cx="8229600" cy="530578"/>
          </a:xfrm>
        </p:spPr>
        <p:txBody>
          <a:bodyPr>
            <a:normAutofit fontScale="90000"/>
          </a:bodyPr>
          <a:lstStyle/>
          <a:p>
            <a:r>
              <a:rPr lang="en-US" altLang="en-US" dirty="0" smtClean="0"/>
              <a:t>Scientific Search engines</a:t>
            </a:r>
          </a:p>
        </p:txBody>
      </p:sp>
      <p:sp>
        <p:nvSpPr>
          <p:cNvPr id="12291" name="Rectangle 3"/>
          <p:cNvSpPr>
            <a:spLocks noGrp="1"/>
          </p:cNvSpPr>
          <p:nvPr>
            <p:ph type="body" idx="4294967295"/>
          </p:nvPr>
        </p:nvSpPr>
        <p:spPr>
          <a:xfrm>
            <a:off x="869244" y="1500188"/>
            <a:ext cx="9341556" cy="5137679"/>
          </a:xfrm>
        </p:spPr>
        <p:txBody>
          <a:bodyPr>
            <a:noAutofit/>
          </a:bodyPr>
          <a:lstStyle/>
          <a:p>
            <a:r>
              <a:rPr lang="en-US" altLang="en-US" sz="1600" b="1" dirty="0"/>
              <a:t>Google Scholar </a:t>
            </a:r>
            <a:r>
              <a:rPr lang="en-US" altLang="en-US" sz="1600" dirty="0"/>
              <a:t>(</a:t>
            </a:r>
            <a:r>
              <a:rPr lang="en-US" altLang="en-US" sz="1600" dirty="0">
                <a:hlinkClick r:id="rId2"/>
              </a:rPr>
              <a:t>http://scholar.google.com</a:t>
            </a:r>
            <a:r>
              <a:rPr lang="en-US" altLang="en-US" sz="1600" dirty="0" smtClean="0">
                <a:hlinkClick r:id="rId2"/>
              </a:rPr>
              <a:t>/</a:t>
            </a:r>
            <a:r>
              <a:rPr lang="en-US" altLang="en-US" sz="1600" dirty="0" smtClean="0"/>
              <a:t>)</a:t>
            </a:r>
          </a:p>
          <a:p>
            <a:pPr marL="0" indent="0">
              <a:buNone/>
            </a:pPr>
            <a:r>
              <a:rPr lang="en-IN" altLang="en-US" sz="1600" dirty="0"/>
              <a:t>Google Scholar is a free academic search engine that indexes academic information from various online web </a:t>
            </a:r>
            <a:r>
              <a:rPr lang="en-IN" altLang="en-US" sz="1600" dirty="0" err="1" smtClean="0"/>
              <a:t>resources.Founded</a:t>
            </a:r>
            <a:r>
              <a:rPr lang="en-IN" altLang="en-US" sz="1600" dirty="0" smtClean="0"/>
              <a:t> </a:t>
            </a:r>
            <a:r>
              <a:rPr lang="en-IN" altLang="en-US" sz="1600" dirty="0"/>
              <a:t>in 2004, it is one of the widely used academic resources for researchers and scholars.</a:t>
            </a:r>
            <a:endParaRPr lang="en-US" altLang="en-US" sz="1600" dirty="0" smtClean="0"/>
          </a:p>
          <a:p>
            <a:pPr>
              <a:buFont typeface="Wingdings" panose="05000000000000000000" pitchFamily="2" charset="2"/>
              <a:buChar char="q"/>
            </a:pPr>
            <a:r>
              <a:rPr lang="en-IN" altLang="en-US" sz="1600" dirty="0"/>
              <a:t>Google Scholar citation index </a:t>
            </a:r>
            <a:r>
              <a:rPr lang="en-IN" altLang="en-US" sz="1600" dirty="0" smtClean="0"/>
              <a:t>generator  : Google </a:t>
            </a:r>
            <a:r>
              <a:rPr lang="en-IN" altLang="en-US" sz="1600" dirty="0"/>
              <a:t>Scholar Citations lets you track citations to your publications over time.</a:t>
            </a:r>
          </a:p>
          <a:p>
            <a:pPr>
              <a:buFont typeface="Wingdings" panose="05000000000000000000" pitchFamily="2" charset="2"/>
              <a:buChar char="q"/>
            </a:pPr>
            <a:r>
              <a:rPr lang="en-IN" altLang="en-US" sz="1600" dirty="0"/>
              <a:t>Google H-Index for see citation ration of a </a:t>
            </a:r>
            <a:r>
              <a:rPr lang="en-IN" altLang="en-US" sz="1600" dirty="0" smtClean="0"/>
              <a:t>author</a:t>
            </a:r>
          </a:p>
          <a:p>
            <a:r>
              <a:rPr lang="en-IN" altLang="en-US" sz="1600" b="1" dirty="0"/>
              <a:t>Microsoft Academic Research </a:t>
            </a:r>
            <a:r>
              <a:rPr lang="en-IN" altLang="en-US" sz="1600" dirty="0"/>
              <a:t>(http://academic.research.microsoft.com/): </a:t>
            </a:r>
            <a:endParaRPr lang="en-IN" altLang="en-US" sz="1600" dirty="0" smtClean="0"/>
          </a:p>
          <a:p>
            <a:pPr marL="0" indent="0">
              <a:buNone/>
            </a:pPr>
            <a:r>
              <a:rPr lang="en-IN" altLang="en-US" sz="1600" dirty="0" smtClean="0"/>
              <a:t>Microsoft </a:t>
            </a:r>
            <a:r>
              <a:rPr lang="en-IN" altLang="en-US" sz="1600" dirty="0"/>
              <a:t>academic research is yet another top search engine for academic resources. Developed by Microsoft Research, it has more than 48 millions publications written by over 20 millions authors.</a:t>
            </a:r>
          </a:p>
          <a:p>
            <a:r>
              <a:rPr lang="en-IN" altLang="en-US" sz="1600" b="1" dirty="0"/>
              <a:t>PLOS ONE </a:t>
            </a:r>
            <a:r>
              <a:rPr lang="en-IN" altLang="en-US" sz="1600" dirty="0"/>
              <a:t>(http://www.plosone.org/): </a:t>
            </a:r>
            <a:endParaRPr lang="en-IN" altLang="en-US" sz="1600" dirty="0" smtClean="0"/>
          </a:p>
          <a:p>
            <a:pPr marL="0" indent="0">
              <a:buNone/>
            </a:pPr>
            <a:r>
              <a:rPr lang="en-IN" altLang="en-US" sz="1600" dirty="0" smtClean="0"/>
              <a:t>Founded </a:t>
            </a:r>
            <a:r>
              <a:rPr lang="en-IN" altLang="en-US" sz="1600" dirty="0"/>
              <a:t>in 2006, PLOSE ONE provides a free access platform to everyone searching for science-related information</a:t>
            </a:r>
            <a:r>
              <a:rPr lang="en-IN" altLang="en-US" sz="1600" dirty="0" smtClean="0"/>
              <a:t>.</a:t>
            </a:r>
          </a:p>
          <a:p>
            <a:pPr marL="0" indent="0">
              <a:buNone/>
            </a:pPr>
            <a:r>
              <a:rPr lang="en-IN" altLang="en-US" sz="1600" b="1" dirty="0" err="1"/>
              <a:t>ScienceDirect</a:t>
            </a:r>
            <a:r>
              <a:rPr lang="en-IN" altLang="en-US" sz="1600" dirty="0"/>
              <a:t> (http://www.sciencedirect.com/): </a:t>
            </a:r>
            <a:endParaRPr lang="en-IN" altLang="en-US" sz="1600" dirty="0" smtClean="0"/>
          </a:p>
          <a:p>
            <a:pPr marL="0" indent="0">
              <a:buNone/>
            </a:pPr>
            <a:r>
              <a:rPr lang="en-IN" altLang="en-US" sz="1600" dirty="0" smtClean="0"/>
              <a:t>“</a:t>
            </a:r>
            <a:r>
              <a:rPr lang="en-IN" altLang="en-US" sz="1600" dirty="0"/>
              <a:t>A leading full-text scientific database offering journal articles and book chapters from more than 2,500 journals and almost 20,000 books</a:t>
            </a:r>
            <a:r>
              <a:rPr lang="en-IN" altLang="en-US" sz="1600" dirty="0" smtClean="0"/>
              <a:t>.”</a:t>
            </a:r>
          </a:p>
        </p:txBody>
      </p:sp>
    </p:spTree>
    <p:extLst>
      <p:ext uri="{BB962C8B-B14F-4D97-AF65-F5344CB8AC3E}">
        <p14:creationId xmlns:p14="http://schemas.microsoft.com/office/powerpoint/2010/main" val="1567748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62844"/>
          </a:xfrm>
        </p:spPr>
        <p:txBody>
          <a:bodyPr>
            <a:normAutofit fontScale="90000"/>
          </a:bodyPr>
          <a:lstStyle/>
          <a:p>
            <a:r>
              <a:rPr lang="en-IN" dirty="0" smtClean="0"/>
              <a:t>            Scientific Search Engines</a:t>
            </a:r>
            <a:endParaRPr lang="en-IN" dirty="0"/>
          </a:p>
        </p:txBody>
      </p:sp>
      <p:sp>
        <p:nvSpPr>
          <p:cNvPr id="3" name="Content Placeholder 2"/>
          <p:cNvSpPr>
            <a:spLocks noGrp="1"/>
          </p:cNvSpPr>
          <p:nvPr>
            <p:ph idx="1"/>
          </p:nvPr>
        </p:nvSpPr>
        <p:spPr>
          <a:xfrm>
            <a:off x="677334" y="1298223"/>
            <a:ext cx="8596668" cy="4743140"/>
          </a:xfrm>
        </p:spPr>
        <p:txBody>
          <a:bodyPr>
            <a:normAutofit fontScale="92500" lnSpcReduction="10000"/>
          </a:bodyPr>
          <a:lstStyle/>
          <a:p>
            <a:r>
              <a:rPr lang="en-IN" b="1" dirty="0" err="1"/>
              <a:t>GetCITED</a:t>
            </a:r>
            <a:r>
              <a:rPr lang="en-IN" b="1" dirty="0"/>
              <a:t> </a:t>
            </a:r>
            <a:r>
              <a:rPr lang="en-IN" dirty="0"/>
              <a:t>(http://www.getcited.org/): </a:t>
            </a:r>
          </a:p>
          <a:p>
            <a:pPr marL="0" indent="0">
              <a:buNone/>
            </a:pPr>
            <a:r>
              <a:rPr lang="en-IN" dirty="0" err="1"/>
              <a:t>GetCITED</a:t>
            </a:r>
            <a:r>
              <a:rPr lang="en-IN" dirty="0"/>
              <a:t> is another powerful tool for searching scientific information. It is an online academic database that indexes academic journals and </a:t>
            </a:r>
            <a:r>
              <a:rPr lang="en-IN" dirty="0" smtClean="0"/>
              <a:t>citations</a:t>
            </a:r>
          </a:p>
          <a:p>
            <a:r>
              <a:rPr lang="en-IN" b="1" dirty="0" err="1"/>
              <a:t>Bioline</a:t>
            </a:r>
            <a:r>
              <a:rPr lang="en-IN" b="1" dirty="0"/>
              <a:t> International </a:t>
            </a:r>
            <a:r>
              <a:rPr lang="en-IN" dirty="0"/>
              <a:t>(http://www.bioline.org.br/): </a:t>
            </a:r>
            <a:endParaRPr lang="en-IN" dirty="0" smtClean="0"/>
          </a:p>
          <a:p>
            <a:pPr marL="0" indent="0">
              <a:buNone/>
            </a:pPr>
            <a:r>
              <a:rPr lang="en-IN" dirty="0" err="1" smtClean="0"/>
              <a:t>Bioline</a:t>
            </a:r>
            <a:r>
              <a:rPr lang="en-IN" dirty="0" smtClean="0"/>
              <a:t> </a:t>
            </a:r>
            <a:r>
              <a:rPr lang="en-IN" dirty="0"/>
              <a:t>is among the most trusted and authentic search engines that has peer-reviewed academic journals on public health, food and nutritional security, food and medicine and biodiversity. </a:t>
            </a:r>
            <a:endParaRPr lang="en-IN" dirty="0" smtClean="0"/>
          </a:p>
          <a:p>
            <a:pPr marL="0" indent="0">
              <a:buNone/>
            </a:pPr>
            <a:r>
              <a:rPr lang="en-IN" b="1" dirty="0" smtClean="0"/>
              <a:t>  </a:t>
            </a:r>
            <a:r>
              <a:rPr lang="en-IN" b="1" dirty="0" err="1" smtClean="0"/>
              <a:t>Refseek</a:t>
            </a:r>
            <a:r>
              <a:rPr lang="en-IN" dirty="0" smtClean="0"/>
              <a:t>:</a:t>
            </a:r>
          </a:p>
          <a:p>
            <a:pPr marL="0" indent="0">
              <a:buNone/>
            </a:pPr>
            <a:r>
              <a:rPr lang="en-IN" dirty="0" smtClean="0"/>
              <a:t>With </a:t>
            </a:r>
            <a:r>
              <a:rPr lang="en-IN" dirty="0"/>
              <a:t>a database of over one billion documents, web pages, books, journals, newspapers, online </a:t>
            </a:r>
            <a:r>
              <a:rPr lang="en-IN" dirty="0" err="1"/>
              <a:t>encyclopedias</a:t>
            </a:r>
            <a:r>
              <a:rPr lang="en-IN" dirty="0"/>
              <a:t> and articles, </a:t>
            </a:r>
            <a:r>
              <a:rPr lang="en-IN" dirty="0" err="1"/>
              <a:t>Refseek</a:t>
            </a:r>
            <a:r>
              <a:rPr lang="en-IN" dirty="0"/>
              <a:t> is your ultimate companion for academic research</a:t>
            </a:r>
            <a:r>
              <a:rPr lang="en-IN" dirty="0" smtClean="0"/>
              <a:t>.</a:t>
            </a:r>
          </a:p>
          <a:p>
            <a:pPr marL="0" indent="0">
              <a:buNone/>
            </a:pPr>
            <a:r>
              <a:rPr lang="en-IN" b="1" dirty="0" smtClean="0"/>
              <a:t>Scopus </a:t>
            </a:r>
            <a:r>
              <a:rPr lang="en-IN" b="1" dirty="0"/>
              <a:t>is </a:t>
            </a:r>
            <a:r>
              <a:rPr lang="en-IN" dirty="0"/>
              <a:t>Elsevier's abstract and citation database launched </a:t>
            </a:r>
            <a:r>
              <a:rPr lang="en-IN" dirty="0" smtClean="0"/>
              <a:t>in2004 .It </a:t>
            </a:r>
            <a:r>
              <a:rPr lang="en-IN" dirty="0"/>
              <a:t>covers three types of sources: book series, journals, and trade </a:t>
            </a:r>
            <a:r>
              <a:rPr lang="en-IN" dirty="0" smtClean="0"/>
              <a:t>journals including </a:t>
            </a:r>
            <a:r>
              <a:rPr lang="en-IN" dirty="0"/>
              <a:t>patent </a:t>
            </a:r>
            <a:r>
              <a:rPr lang="en-IN" dirty="0" smtClean="0"/>
              <a:t>databases The </a:t>
            </a:r>
            <a:r>
              <a:rPr lang="en-IN" dirty="0"/>
              <a:t>largest abstract and citation database of research literature and quality web sources covering nearly 18,000 titles from more than 5,000 publishers.</a:t>
            </a:r>
            <a:br>
              <a:rPr lang="en-IN" dirty="0"/>
            </a:br>
            <a:endParaRPr lang="en-IN" dirty="0"/>
          </a:p>
          <a:p>
            <a:pPr marL="0" indent="0">
              <a:buNone/>
            </a:pPr>
            <a:endParaRPr lang="en-IN" dirty="0"/>
          </a:p>
        </p:txBody>
      </p:sp>
    </p:spTree>
    <p:extLst>
      <p:ext uri="{BB962C8B-B14F-4D97-AF65-F5344CB8AC3E}">
        <p14:creationId xmlns:p14="http://schemas.microsoft.com/office/powerpoint/2010/main" val="327206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981200" y="704851"/>
            <a:ext cx="8229600" cy="492125"/>
          </a:xfrm>
        </p:spPr>
        <p:txBody>
          <a:bodyPr>
            <a:normAutofit fontScale="90000"/>
          </a:bodyPr>
          <a:lstStyle/>
          <a:p>
            <a:r>
              <a:rPr lang="en-US" altLang="en-US" dirty="0" smtClean="0"/>
              <a:t>      </a:t>
            </a:r>
            <a:r>
              <a:rPr lang="en-US" altLang="en-US" dirty="0" smtClean="0">
                <a:solidFill>
                  <a:srgbClr val="002060"/>
                </a:solidFill>
              </a:rPr>
              <a:t>Who discovered Google?</a:t>
            </a:r>
          </a:p>
        </p:txBody>
      </p:sp>
      <p:sp>
        <p:nvSpPr>
          <p:cNvPr id="13315" name="Content Placeholder 2"/>
          <p:cNvSpPr>
            <a:spLocks noGrp="1"/>
          </p:cNvSpPr>
          <p:nvPr>
            <p:ph idx="1"/>
          </p:nvPr>
        </p:nvSpPr>
        <p:spPr>
          <a:xfrm>
            <a:off x="1981200" y="1341438"/>
            <a:ext cx="8229600" cy="4983162"/>
          </a:xfrm>
        </p:spPr>
        <p:txBody>
          <a:bodyPr/>
          <a:lstStyle/>
          <a:p>
            <a:r>
              <a:rPr lang="en-US" altLang="en-US" sz="2400" dirty="0" smtClean="0"/>
              <a:t>Google LLC (</a:t>
            </a:r>
            <a:r>
              <a:rPr lang="en-US" altLang="en-US" sz="2400" dirty="0"/>
              <a:t>limited liability </a:t>
            </a:r>
            <a:r>
              <a:rPr lang="en-US" altLang="en-US" sz="2400" dirty="0" smtClean="0"/>
              <a:t>company)is an American multinational technology company that specializes in Internet-related services and products, which include online advertising technologies, search engine, cloud computing, software, and hardware. </a:t>
            </a:r>
          </a:p>
          <a:p>
            <a:r>
              <a:rPr lang="en-US" altLang="en-US" sz="2400" dirty="0" smtClean="0"/>
              <a:t>Google Inc. has now changed to Google LLC (limited liability company)</a:t>
            </a:r>
          </a:p>
          <a:p>
            <a:r>
              <a:rPr lang="en-US" altLang="en-US" sz="2400" dirty="0" smtClean="0"/>
              <a:t>Google was founded in 1998 by Larry Page and Sergey </a:t>
            </a:r>
            <a:r>
              <a:rPr lang="en-US" altLang="en-US" sz="2400" dirty="0" err="1" smtClean="0"/>
              <a:t>Brin</a:t>
            </a:r>
            <a:r>
              <a:rPr lang="en-US" altLang="en-US" sz="2400" dirty="0" smtClean="0"/>
              <a:t> while they were Ph.D. students at Stanford University, California. </a:t>
            </a:r>
          </a:p>
          <a:p>
            <a:r>
              <a:rPr lang="en-US" altLang="en-US" sz="2400" dirty="0" smtClean="0"/>
              <a:t>Together, they own about 14 percent of its shares and control 56 percent of the stockholder voting power</a:t>
            </a:r>
            <a:r>
              <a:rPr lang="en-US" altLang="en-US" dirty="0" smtClean="0"/>
              <a:t>.</a:t>
            </a:r>
          </a:p>
        </p:txBody>
      </p:sp>
    </p:spTree>
    <p:extLst>
      <p:ext uri="{BB962C8B-B14F-4D97-AF65-F5344CB8AC3E}">
        <p14:creationId xmlns:p14="http://schemas.microsoft.com/office/powerpoint/2010/main" val="848227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smtClean="0"/>
              <a:t>                     </a:t>
            </a:r>
            <a:r>
              <a:rPr lang="en-US" altLang="en-US" dirty="0" smtClean="0">
                <a:solidFill>
                  <a:srgbClr val="002060"/>
                </a:solidFill>
              </a:rPr>
              <a:t>History</a:t>
            </a:r>
          </a:p>
        </p:txBody>
      </p:sp>
      <p:sp>
        <p:nvSpPr>
          <p:cNvPr id="14339" name="Content Placeholder 2"/>
          <p:cNvSpPr>
            <a:spLocks noGrp="1"/>
          </p:cNvSpPr>
          <p:nvPr>
            <p:ph idx="1"/>
          </p:nvPr>
        </p:nvSpPr>
        <p:spPr>
          <a:xfrm>
            <a:off x="677334" y="1512711"/>
            <a:ext cx="8596668" cy="4528651"/>
          </a:xfrm>
        </p:spPr>
        <p:txBody>
          <a:bodyPr/>
          <a:lstStyle/>
          <a:p>
            <a:r>
              <a:rPr lang="en-US" altLang="en-US" sz="2400" dirty="0" smtClean="0"/>
              <a:t>In 1995 Sergey </a:t>
            </a:r>
            <a:r>
              <a:rPr lang="en-US" altLang="en-US" sz="2400" dirty="0" err="1" smtClean="0"/>
              <a:t>Brin</a:t>
            </a:r>
            <a:r>
              <a:rPr lang="en-US" altLang="en-US" sz="2400" dirty="0" smtClean="0"/>
              <a:t>, a 21-year-old student at Stanford University, took University of Michigan graduate Larry Page, just a year older, on a tour of the campus. </a:t>
            </a:r>
          </a:p>
          <a:p>
            <a:pPr marL="0" indent="0">
              <a:buNone/>
            </a:pPr>
            <a:endParaRPr lang="en-US" altLang="en-US" sz="2400" dirty="0" smtClean="0"/>
          </a:p>
          <a:p>
            <a:r>
              <a:rPr lang="en-US" altLang="en-US" sz="2400" dirty="0" smtClean="0"/>
              <a:t>Legend has it that the two disliked each other and bickered the entire tour. </a:t>
            </a:r>
          </a:p>
          <a:p>
            <a:pPr marL="0" indent="0">
              <a:buNone/>
            </a:pPr>
            <a:endParaRPr lang="en-US" altLang="en-US" sz="2400" dirty="0" smtClean="0"/>
          </a:p>
          <a:p>
            <a:r>
              <a:rPr lang="en-US" altLang="en-US" sz="2400" dirty="0" smtClean="0"/>
              <a:t>But it must not have been a complete disaster because Page enrolled in Stanford and began working to fulfill the requirements of his Ph.D. program in computer sciences</a:t>
            </a:r>
            <a:r>
              <a:rPr lang="en-US" altLang="en-US" dirty="0" smtClean="0"/>
              <a:t>.</a:t>
            </a:r>
          </a:p>
        </p:txBody>
      </p:sp>
    </p:spTree>
    <p:extLst>
      <p:ext uri="{BB962C8B-B14F-4D97-AF65-F5344CB8AC3E}">
        <p14:creationId xmlns:p14="http://schemas.microsoft.com/office/powerpoint/2010/main" val="1124724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Facet</Template>
  <TotalTime>537</TotalTime>
  <Words>4053</Words>
  <Application>Microsoft Office PowerPoint</Application>
  <PresentationFormat>Widescreen</PresentationFormat>
  <Paragraphs>351</Paragraphs>
  <Slides>49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49</vt:i4>
      </vt:variant>
    </vt:vector>
  </HeadingPairs>
  <TitlesOfParts>
    <vt:vector size="59" baseType="lpstr">
      <vt:lpstr>Arial</vt:lpstr>
      <vt:lpstr>Calibri</vt:lpstr>
      <vt:lpstr>Constantia</vt:lpstr>
      <vt:lpstr>Times New Roman</vt:lpstr>
      <vt:lpstr>Trebuchet MS</vt:lpstr>
      <vt:lpstr>Wingdings</vt:lpstr>
      <vt:lpstr>Wingdings 2</vt:lpstr>
      <vt:lpstr>Wingdings 3</vt:lpstr>
      <vt:lpstr>Facet</vt:lpstr>
      <vt:lpstr>Flow</vt:lpstr>
      <vt:lpstr>Application of computer in scientific writing </vt:lpstr>
      <vt:lpstr>Importance of computer learning</vt:lpstr>
      <vt:lpstr>Problems  of Technical Writing in Pre-computer era</vt:lpstr>
      <vt:lpstr>   Computational tools=&gt; Accelerated Technical writing</vt:lpstr>
      <vt:lpstr>                 Search Engines</vt:lpstr>
      <vt:lpstr>Scientific Search engines</vt:lpstr>
      <vt:lpstr>            Scientific Search Engines</vt:lpstr>
      <vt:lpstr>      Who discovered Google?</vt:lpstr>
      <vt:lpstr>                     History</vt:lpstr>
      <vt:lpstr>                    Search Engines Cont..</vt:lpstr>
      <vt:lpstr>                      h -index</vt:lpstr>
      <vt:lpstr>         Microsoft Office Word</vt:lpstr>
      <vt:lpstr>PowerPoint Presentation</vt:lpstr>
      <vt:lpstr>          Special Features of Microsoft word</vt:lpstr>
      <vt:lpstr>               Microsoft Office Excel</vt:lpstr>
      <vt:lpstr>PowerPoint Presentation</vt:lpstr>
      <vt:lpstr>                 Adobe reader</vt:lpstr>
      <vt:lpstr>            Open source file format</vt:lpstr>
      <vt:lpstr>        GIF (Graphic Interchange Format</vt:lpstr>
      <vt:lpstr>            JPEG (Joint Photographers Expert Group)</vt:lpstr>
      <vt:lpstr>       PNG (Portable Network Graphics</vt:lpstr>
      <vt:lpstr>                       TIFF  FORMAT</vt:lpstr>
      <vt:lpstr>               Other Formats</vt:lpstr>
      <vt:lpstr>    Difference between Vector and Raster files</vt:lpstr>
      <vt:lpstr>                  Vector Files</vt:lpstr>
      <vt:lpstr>  Other interesting text editors</vt:lpstr>
      <vt:lpstr>Digital Artwork</vt:lpstr>
      <vt:lpstr>                    Art work</vt:lpstr>
      <vt:lpstr>           Imaging Program</vt:lpstr>
      <vt:lpstr>                  MS Paint</vt:lpstr>
      <vt:lpstr>                            Tool Box</vt:lpstr>
      <vt:lpstr>                             STEP 1         </vt:lpstr>
      <vt:lpstr>                                 Step 2.  </vt:lpstr>
      <vt:lpstr>STEP - 3                         </vt:lpstr>
      <vt:lpstr>Step 4.            Name your Files              </vt:lpstr>
      <vt:lpstr>Step-5  Submit artwork  </vt:lpstr>
      <vt:lpstr>          Adobe Photoshop</vt:lpstr>
      <vt:lpstr>PowerPoint Presentation</vt:lpstr>
      <vt:lpstr>   A landscape photo composed                   and manipulated in Photoshop</vt:lpstr>
      <vt:lpstr>Bioinformatics Software</vt:lpstr>
      <vt:lpstr>Software useful for writing Research paper</vt:lpstr>
      <vt:lpstr>Software useful for Typesetting Research paper</vt:lpstr>
      <vt:lpstr>PowerPoint Presentation</vt:lpstr>
      <vt:lpstr>         Latex editor (LEd)</vt:lpstr>
      <vt:lpstr>What is LyX? </vt:lpstr>
      <vt:lpstr>Math toolbars</vt:lpstr>
      <vt:lpstr>   Why Aurora is good for you </vt:lpstr>
      <vt:lpstr>Plagiarism finder softwares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computer in scientific writing</dc:title>
  <dc:creator>Krishna</dc:creator>
  <cp:lastModifiedBy>Krishna</cp:lastModifiedBy>
  <cp:revision>41</cp:revision>
  <dcterms:created xsi:type="dcterms:W3CDTF">2021-02-07T16:40:45Z</dcterms:created>
  <dcterms:modified xsi:type="dcterms:W3CDTF">2021-10-11T15:22:24Z</dcterms:modified>
</cp:coreProperties>
</file>