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sci.scientific-direct.net/c/1080896/587350b3d936470e/4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sci.scientific-direct.net/c/1080896/587350b3d936470e/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2F23B-68D5-4014-8820-F1E97D154FF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4BF075-5613-40A7-9795-BE6F9224E063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rtl="0"/>
          <a:r>
            <a:rPr lang="en-US" b="0" i="0" baseline="0" dirty="0" smtClean="0">
              <a:solidFill>
                <a:srgbClr val="FF0000"/>
              </a:solidFill>
              <a:hlinkClick xmlns:r="http://schemas.openxmlformats.org/officeDocument/2006/relationships" r:id="rId1"/>
            </a:rPr>
            <a:t>CHEMSPIDER</a:t>
          </a:r>
          <a:endParaRPr lang="en-US" b="0" i="0" baseline="0" dirty="0">
            <a:solidFill>
              <a:srgbClr val="FF0000"/>
            </a:solidFill>
            <a:hlinkClick xmlns:r="http://schemas.openxmlformats.org/officeDocument/2006/relationships" r:id="rId1"/>
          </a:endParaRPr>
        </a:p>
      </dgm:t>
    </dgm:pt>
    <dgm:pt modelId="{B14A02B9-5224-457E-826F-2EAB2FE48405}" type="parTrans" cxnId="{92EC9FFA-E737-40E5-9F21-26A6CD12CD14}">
      <dgm:prSet/>
      <dgm:spPr/>
      <dgm:t>
        <a:bodyPr/>
        <a:lstStyle/>
        <a:p>
          <a:endParaRPr lang="en-US"/>
        </a:p>
      </dgm:t>
    </dgm:pt>
    <dgm:pt modelId="{CC40D47F-875E-4B03-8602-32E96AEAC22A}" type="sibTrans" cxnId="{92EC9FFA-E737-40E5-9F21-26A6CD12CD14}">
      <dgm:prSet/>
      <dgm:spPr/>
      <dgm:t>
        <a:bodyPr/>
        <a:lstStyle/>
        <a:p>
          <a:endParaRPr lang="en-US"/>
        </a:p>
      </dgm:t>
    </dgm:pt>
    <dgm:pt modelId="{E1401BEC-4EAC-447A-83BF-0654C577D88F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rtl="0"/>
          <a:r>
            <a:rPr lang="en-US" sz="1800" b="1" i="0" baseline="0" dirty="0" err="1" smtClean="0">
              <a:solidFill>
                <a:srgbClr val="002060"/>
              </a:solidFill>
              <a:hlinkClick xmlns:r="http://schemas.openxmlformats.org/officeDocument/2006/relationships" r:id="rId1"/>
            </a:rPr>
            <a:t>Chemspider</a:t>
          </a:r>
          <a:r>
            <a:rPr lang="en-US" sz="1800" b="1" i="0" baseline="0" dirty="0" smtClean="0">
              <a:solidFill>
                <a:srgbClr val="002060"/>
              </a:solidFill>
            </a:rPr>
            <a:t> is a free chemical structure database </a:t>
          </a:r>
          <a:endParaRPr lang="en-US" sz="1800" b="1" i="0" baseline="0" dirty="0">
            <a:solidFill>
              <a:srgbClr val="002060"/>
            </a:solidFill>
          </a:endParaRPr>
        </a:p>
      </dgm:t>
    </dgm:pt>
    <dgm:pt modelId="{7CAA3CC1-6820-4AED-AE57-72DB7A47C028}" type="parTrans" cxnId="{9904AFAD-2ABF-4B96-A083-90953C7824E6}">
      <dgm:prSet/>
      <dgm:spPr/>
      <dgm:t>
        <a:bodyPr/>
        <a:lstStyle/>
        <a:p>
          <a:endParaRPr lang="en-US"/>
        </a:p>
      </dgm:t>
    </dgm:pt>
    <dgm:pt modelId="{850C525F-3898-482C-8C20-3F7332F06EF7}" type="sibTrans" cxnId="{9904AFAD-2ABF-4B96-A083-90953C7824E6}">
      <dgm:prSet/>
      <dgm:spPr/>
      <dgm:t>
        <a:bodyPr/>
        <a:lstStyle/>
        <a:p>
          <a:endParaRPr lang="en-US"/>
        </a:p>
      </dgm:t>
    </dgm:pt>
    <dgm:pt modelId="{7E78AC5A-79CD-4ED6-81C2-9BACDC1925EF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rtl="0"/>
          <a:r>
            <a:rPr lang="en-US" sz="1800" b="1" i="0" baseline="0" dirty="0" smtClean="0">
              <a:solidFill>
                <a:srgbClr val="002060"/>
              </a:solidFill>
            </a:rPr>
            <a:t>provides fast access to over 28+ million structures, their properties and associated information.</a:t>
          </a:r>
          <a:endParaRPr lang="en-US" sz="1800" b="1" i="0" baseline="0" dirty="0">
            <a:solidFill>
              <a:srgbClr val="002060"/>
            </a:solidFill>
          </a:endParaRPr>
        </a:p>
      </dgm:t>
    </dgm:pt>
    <dgm:pt modelId="{4F79F2B3-259E-46BF-BAD5-1B066D5BF2AC}" type="parTrans" cxnId="{EC26B600-A279-4F89-BC71-24BE934B8093}">
      <dgm:prSet/>
      <dgm:spPr/>
      <dgm:t>
        <a:bodyPr/>
        <a:lstStyle/>
        <a:p>
          <a:endParaRPr lang="en-US"/>
        </a:p>
      </dgm:t>
    </dgm:pt>
    <dgm:pt modelId="{52ECF1F8-0B9F-4752-96B7-464B18EF0421}" type="sibTrans" cxnId="{EC26B600-A279-4F89-BC71-24BE934B8093}">
      <dgm:prSet/>
      <dgm:spPr/>
      <dgm:t>
        <a:bodyPr/>
        <a:lstStyle/>
        <a:p>
          <a:endParaRPr lang="en-US"/>
        </a:p>
      </dgm:t>
    </dgm:pt>
    <dgm:pt modelId="{BA7C416C-DF9F-4F3C-ABF6-6D52916221F1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rtl="0"/>
          <a:r>
            <a:rPr lang="en-US" sz="1800" b="1" i="0" baseline="0" dirty="0" smtClean="0">
              <a:solidFill>
                <a:srgbClr val="002060"/>
              </a:solidFill>
            </a:rPr>
            <a:t>Integrates and links compounds from more than 400 data sources.</a:t>
          </a:r>
          <a:endParaRPr lang="en-US" sz="1800" b="1" i="0" baseline="0" dirty="0">
            <a:solidFill>
              <a:srgbClr val="002060"/>
            </a:solidFill>
          </a:endParaRPr>
        </a:p>
      </dgm:t>
    </dgm:pt>
    <dgm:pt modelId="{3D4E942A-9C58-4148-A029-95DFEE8202C8}" type="parTrans" cxnId="{99419CCC-5F49-4FEF-8C44-72EB834D817F}">
      <dgm:prSet/>
      <dgm:spPr/>
      <dgm:t>
        <a:bodyPr/>
        <a:lstStyle/>
        <a:p>
          <a:endParaRPr lang="en-US"/>
        </a:p>
      </dgm:t>
    </dgm:pt>
    <dgm:pt modelId="{C6850730-672A-41DC-8322-403959B69AF2}" type="sibTrans" cxnId="{99419CCC-5F49-4FEF-8C44-72EB834D817F}">
      <dgm:prSet/>
      <dgm:spPr/>
      <dgm:t>
        <a:bodyPr/>
        <a:lstStyle/>
        <a:p>
          <a:endParaRPr lang="en-US"/>
        </a:p>
      </dgm:t>
    </dgm:pt>
    <dgm:pt modelId="{88F12D16-66FD-4675-9A04-A5ED7AA27430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rtl="0"/>
          <a:r>
            <a:rPr lang="en-US" sz="1400" b="1" i="0" baseline="0" dirty="0" smtClean="0"/>
            <a:t> </a:t>
          </a:r>
          <a:r>
            <a:rPr lang="en-US" sz="1800" b="1" i="0" baseline="0" dirty="0" smtClean="0">
              <a:solidFill>
                <a:srgbClr val="002060"/>
              </a:solidFill>
            </a:rPr>
            <a:t>chemical data from a single online search. </a:t>
          </a:r>
          <a:endParaRPr lang="en-US" sz="1800" b="1" i="0" baseline="0" dirty="0">
            <a:solidFill>
              <a:srgbClr val="002060"/>
            </a:solidFill>
          </a:endParaRPr>
        </a:p>
      </dgm:t>
    </dgm:pt>
    <dgm:pt modelId="{F083E88A-2B0A-42E4-96C9-FB3A2C61EE3E}" type="parTrans" cxnId="{30266C3E-3303-440F-A59E-7E58699BE1E1}">
      <dgm:prSet/>
      <dgm:spPr/>
      <dgm:t>
        <a:bodyPr/>
        <a:lstStyle/>
        <a:p>
          <a:endParaRPr lang="en-US"/>
        </a:p>
      </dgm:t>
    </dgm:pt>
    <dgm:pt modelId="{B51CC6FF-185A-4BA5-9963-D6CEEF75FECD}" type="sibTrans" cxnId="{30266C3E-3303-440F-A59E-7E58699BE1E1}">
      <dgm:prSet/>
      <dgm:spPr/>
      <dgm:t>
        <a:bodyPr/>
        <a:lstStyle/>
        <a:p>
          <a:endParaRPr lang="en-US"/>
        </a:p>
      </dgm:t>
    </dgm:pt>
    <dgm:pt modelId="{B97C97D7-772B-49EB-BD34-76BAC7261C5C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rtl="0"/>
          <a:r>
            <a:rPr lang="en-US" sz="1400" b="1" i="0" baseline="0" dirty="0" smtClean="0">
              <a:solidFill>
                <a:srgbClr val="FF0000"/>
              </a:solidFill>
            </a:rPr>
            <a:t>Watch </a:t>
          </a:r>
          <a:r>
            <a:rPr lang="en-US" sz="1400" b="1" i="0" baseline="0" dirty="0" err="1" smtClean="0">
              <a:solidFill>
                <a:srgbClr val="FF0000"/>
              </a:solidFill>
            </a:rPr>
            <a:t>ChemSpider</a:t>
          </a:r>
          <a:r>
            <a:rPr lang="en-US" sz="1400" b="1" i="0" baseline="0" dirty="0" smtClean="0"/>
            <a:t> </a:t>
          </a:r>
          <a:r>
            <a:rPr lang="en-US" sz="1800" b="1" i="0" baseline="0" dirty="0" smtClean="0">
              <a:solidFill>
                <a:srgbClr val="002060"/>
              </a:solidFill>
            </a:rPr>
            <a:t>helps videos with subtitles in 7 languages ,Chinese ,German , Hindi ,Japanese Russian ,Spanish and Turkish</a:t>
          </a:r>
          <a:endParaRPr lang="en-US" sz="1800" b="1" i="0" baseline="0" dirty="0">
            <a:solidFill>
              <a:srgbClr val="002060"/>
            </a:solidFill>
          </a:endParaRPr>
        </a:p>
      </dgm:t>
    </dgm:pt>
    <dgm:pt modelId="{CD036721-E9FF-4043-9A68-D667871DDEA7}" type="parTrans" cxnId="{81AA644C-DC70-4F0D-9BCD-6B80A85458E9}">
      <dgm:prSet/>
      <dgm:spPr/>
      <dgm:t>
        <a:bodyPr/>
        <a:lstStyle/>
        <a:p>
          <a:endParaRPr lang="en-US"/>
        </a:p>
      </dgm:t>
    </dgm:pt>
    <dgm:pt modelId="{7BF18EF3-3F74-47ED-9E3A-84E098FE095F}" type="sibTrans" cxnId="{81AA644C-DC70-4F0D-9BCD-6B80A85458E9}">
      <dgm:prSet/>
      <dgm:spPr/>
      <dgm:t>
        <a:bodyPr/>
        <a:lstStyle/>
        <a:p>
          <a:endParaRPr lang="en-US"/>
        </a:p>
      </dgm:t>
    </dgm:pt>
    <dgm:pt modelId="{9DDA1590-5063-42AF-A896-190F94061AF3}" type="pres">
      <dgm:prSet presAssocID="{E282F23B-68D5-4014-8820-F1E97D154FF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289684-0586-48B5-93DB-45A712ADE417}" type="pres">
      <dgm:prSet presAssocID="{B74BF075-5613-40A7-9795-BE6F9224E063}" presName="composite" presStyleCnt="0"/>
      <dgm:spPr/>
    </dgm:pt>
    <dgm:pt modelId="{BDC9BF1B-ACED-4D97-A37E-C2D8FEA1B937}" type="pres">
      <dgm:prSet presAssocID="{B74BF075-5613-40A7-9795-BE6F9224E063}" presName="imgShp" presStyleLbl="fgImgPlace1" presStyleIdx="0" presStyleCnt="6"/>
      <dgm:spPr/>
    </dgm:pt>
    <dgm:pt modelId="{72908292-0DEB-498F-A84F-AEFC91A75C49}" type="pres">
      <dgm:prSet presAssocID="{B74BF075-5613-40A7-9795-BE6F9224E063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8D519-ED13-4B56-828E-A7FBA8D2F6E9}" type="pres">
      <dgm:prSet presAssocID="{CC40D47F-875E-4B03-8602-32E96AEAC22A}" presName="spacing" presStyleCnt="0"/>
      <dgm:spPr/>
    </dgm:pt>
    <dgm:pt modelId="{E4A5C86D-759B-416A-A9B0-CF82F45B2296}" type="pres">
      <dgm:prSet presAssocID="{E1401BEC-4EAC-447A-83BF-0654C577D88F}" presName="composite" presStyleCnt="0"/>
      <dgm:spPr/>
    </dgm:pt>
    <dgm:pt modelId="{C8357B0C-E244-4EA8-B176-B951656CC00E}" type="pres">
      <dgm:prSet presAssocID="{E1401BEC-4EAC-447A-83BF-0654C577D88F}" presName="imgShp" presStyleLbl="fgImgPlace1" presStyleIdx="1" presStyleCnt="6"/>
      <dgm:spPr/>
    </dgm:pt>
    <dgm:pt modelId="{3ACE648A-ADAE-41C4-8366-E3378E7D4F11}" type="pres">
      <dgm:prSet presAssocID="{E1401BEC-4EAC-447A-83BF-0654C577D88F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789C5-95C1-4953-BE5D-471702E1C1BD}" type="pres">
      <dgm:prSet presAssocID="{850C525F-3898-482C-8C20-3F7332F06EF7}" presName="spacing" presStyleCnt="0"/>
      <dgm:spPr/>
    </dgm:pt>
    <dgm:pt modelId="{3825416E-3B8F-4000-B8FC-51C357EDFFC9}" type="pres">
      <dgm:prSet presAssocID="{7E78AC5A-79CD-4ED6-81C2-9BACDC1925EF}" presName="composite" presStyleCnt="0"/>
      <dgm:spPr/>
    </dgm:pt>
    <dgm:pt modelId="{84CCE05D-F27E-4AD0-A39B-D617FE525AE8}" type="pres">
      <dgm:prSet presAssocID="{7E78AC5A-79CD-4ED6-81C2-9BACDC1925EF}" presName="imgShp" presStyleLbl="fgImgPlace1" presStyleIdx="2" presStyleCnt="6"/>
      <dgm:spPr/>
    </dgm:pt>
    <dgm:pt modelId="{CFAE5AEA-0FD6-4192-BE1C-81A5BBB3086A}" type="pres">
      <dgm:prSet presAssocID="{7E78AC5A-79CD-4ED6-81C2-9BACDC1925EF}" presName="txShp" presStyleLbl="node1" presStyleIdx="2" presStyleCnt="6" custLinFactNeighborX="2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C32BB-B844-4BC8-A3E6-9536EBE3F60A}" type="pres">
      <dgm:prSet presAssocID="{52ECF1F8-0B9F-4752-96B7-464B18EF0421}" presName="spacing" presStyleCnt="0"/>
      <dgm:spPr/>
    </dgm:pt>
    <dgm:pt modelId="{A474D39D-3730-48C7-B2AF-24AAF5EA962F}" type="pres">
      <dgm:prSet presAssocID="{BA7C416C-DF9F-4F3C-ABF6-6D52916221F1}" presName="composite" presStyleCnt="0"/>
      <dgm:spPr/>
    </dgm:pt>
    <dgm:pt modelId="{AF0D9A7C-7F77-4AD6-A966-5E215A452E89}" type="pres">
      <dgm:prSet presAssocID="{BA7C416C-DF9F-4F3C-ABF6-6D52916221F1}" presName="imgShp" presStyleLbl="fgImgPlace1" presStyleIdx="3" presStyleCnt="6"/>
      <dgm:spPr/>
    </dgm:pt>
    <dgm:pt modelId="{1E950416-0A36-434E-A46C-8D9D63EAC25D}" type="pres">
      <dgm:prSet presAssocID="{BA7C416C-DF9F-4F3C-ABF6-6D52916221F1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7237D-0123-4A0F-B85A-3589668A16B5}" type="pres">
      <dgm:prSet presAssocID="{C6850730-672A-41DC-8322-403959B69AF2}" presName="spacing" presStyleCnt="0"/>
      <dgm:spPr/>
    </dgm:pt>
    <dgm:pt modelId="{3CE6E4A2-8D31-4841-8E47-8E4BEC96EC9F}" type="pres">
      <dgm:prSet presAssocID="{88F12D16-66FD-4675-9A04-A5ED7AA27430}" presName="composite" presStyleCnt="0"/>
      <dgm:spPr/>
    </dgm:pt>
    <dgm:pt modelId="{32F2A7F4-3B0A-48FE-8A3C-1614F599DD55}" type="pres">
      <dgm:prSet presAssocID="{88F12D16-66FD-4675-9A04-A5ED7AA27430}" presName="imgShp" presStyleLbl="fgImgPlace1" presStyleIdx="4" presStyleCnt="6"/>
      <dgm:spPr/>
    </dgm:pt>
    <dgm:pt modelId="{7717F5DD-6AD1-4FBE-8F92-9E52755966CD}" type="pres">
      <dgm:prSet presAssocID="{88F12D16-66FD-4675-9A04-A5ED7AA27430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CAE2C-179E-4E9C-8438-D2D910311B33}" type="pres">
      <dgm:prSet presAssocID="{B51CC6FF-185A-4BA5-9963-D6CEEF75FECD}" presName="spacing" presStyleCnt="0"/>
      <dgm:spPr/>
    </dgm:pt>
    <dgm:pt modelId="{E3A72914-FAAC-4529-808E-8B11B8AE7609}" type="pres">
      <dgm:prSet presAssocID="{B97C97D7-772B-49EB-BD34-76BAC7261C5C}" presName="composite" presStyleCnt="0"/>
      <dgm:spPr/>
    </dgm:pt>
    <dgm:pt modelId="{384ACE17-B3C6-4EAF-8994-C4E06C80A2E2}" type="pres">
      <dgm:prSet presAssocID="{B97C97D7-772B-49EB-BD34-76BAC7261C5C}" presName="imgShp" presStyleLbl="fgImgPlace1" presStyleIdx="5" presStyleCnt="6"/>
      <dgm:spPr/>
    </dgm:pt>
    <dgm:pt modelId="{462EF35C-E9D9-444D-B772-839D01669CA3}" type="pres">
      <dgm:prSet presAssocID="{B97C97D7-772B-49EB-BD34-76BAC7261C5C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266C3E-3303-440F-A59E-7E58699BE1E1}" srcId="{E282F23B-68D5-4014-8820-F1E97D154FF6}" destId="{88F12D16-66FD-4675-9A04-A5ED7AA27430}" srcOrd="4" destOrd="0" parTransId="{F083E88A-2B0A-42E4-96C9-FB3A2C61EE3E}" sibTransId="{B51CC6FF-185A-4BA5-9963-D6CEEF75FECD}"/>
    <dgm:cxn modelId="{99419CCC-5F49-4FEF-8C44-72EB834D817F}" srcId="{E282F23B-68D5-4014-8820-F1E97D154FF6}" destId="{BA7C416C-DF9F-4F3C-ABF6-6D52916221F1}" srcOrd="3" destOrd="0" parTransId="{3D4E942A-9C58-4148-A029-95DFEE8202C8}" sibTransId="{C6850730-672A-41DC-8322-403959B69AF2}"/>
    <dgm:cxn modelId="{EC26B600-A279-4F89-BC71-24BE934B8093}" srcId="{E282F23B-68D5-4014-8820-F1E97D154FF6}" destId="{7E78AC5A-79CD-4ED6-81C2-9BACDC1925EF}" srcOrd="2" destOrd="0" parTransId="{4F79F2B3-259E-46BF-BAD5-1B066D5BF2AC}" sibTransId="{52ECF1F8-0B9F-4752-96B7-464B18EF0421}"/>
    <dgm:cxn modelId="{950065C7-0FEA-4E2F-AF4D-94F9DF992ED0}" type="presOf" srcId="{88F12D16-66FD-4675-9A04-A5ED7AA27430}" destId="{7717F5DD-6AD1-4FBE-8F92-9E52755966CD}" srcOrd="0" destOrd="0" presId="urn:microsoft.com/office/officeart/2005/8/layout/vList3#1"/>
    <dgm:cxn modelId="{92EC9FFA-E737-40E5-9F21-26A6CD12CD14}" srcId="{E282F23B-68D5-4014-8820-F1E97D154FF6}" destId="{B74BF075-5613-40A7-9795-BE6F9224E063}" srcOrd="0" destOrd="0" parTransId="{B14A02B9-5224-457E-826F-2EAB2FE48405}" sibTransId="{CC40D47F-875E-4B03-8602-32E96AEAC22A}"/>
    <dgm:cxn modelId="{B2E76748-F934-4C24-9D4E-84EE59037F33}" type="presOf" srcId="{7E78AC5A-79CD-4ED6-81C2-9BACDC1925EF}" destId="{CFAE5AEA-0FD6-4192-BE1C-81A5BBB3086A}" srcOrd="0" destOrd="0" presId="urn:microsoft.com/office/officeart/2005/8/layout/vList3#1"/>
    <dgm:cxn modelId="{6C2EAA58-4885-4934-B408-0BE5BC56BC8B}" type="presOf" srcId="{B97C97D7-772B-49EB-BD34-76BAC7261C5C}" destId="{462EF35C-E9D9-444D-B772-839D01669CA3}" srcOrd="0" destOrd="0" presId="urn:microsoft.com/office/officeart/2005/8/layout/vList3#1"/>
    <dgm:cxn modelId="{9C05F4BB-DC3F-4591-860A-966D8F34265E}" type="presOf" srcId="{BA7C416C-DF9F-4F3C-ABF6-6D52916221F1}" destId="{1E950416-0A36-434E-A46C-8D9D63EAC25D}" srcOrd="0" destOrd="0" presId="urn:microsoft.com/office/officeart/2005/8/layout/vList3#1"/>
    <dgm:cxn modelId="{FF841BA7-E768-4C2B-A51D-D5FA0A3CDF67}" type="presOf" srcId="{E1401BEC-4EAC-447A-83BF-0654C577D88F}" destId="{3ACE648A-ADAE-41C4-8366-E3378E7D4F11}" srcOrd="0" destOrd="0" presId="urn:microsoft.com/office/officeart/2005/8/layout/vList3#1"/>
    <dgm:cxn modelId="{66980BD1-BF58-4051-B1D3-F6DB05FDC649}" type="presOf" srcId="{B74BF075-5613-40A7-9795-BE6F9224E063}" destId="{72908292-0DEB-498F-A84F-AEFC91A75C49}" srcOrd="0" destOrd="0" presId="urn:microsoft.com/office/officeart/2005/8/layout/vList3#1"/>
    <dgm:cxn modelId="{4AB6B24F-FE0C-40FB-B886-96B19A32D775}" type="presOf" srcId="{E282F23B-68D5-4014-8820-F1E97D154FF6}" destId="{9DDA1590-5063-42AF-A896-190F94061AF3}" srcOrd="0" destOrd="0" presId="urn:microsoft.com/office/officeart/2005/8/layout/vList3#1"/>
    <dgm:cxn modelId="{9904AFAD-2ABF-4B96-A083-90953C7824E6}" srcId="{E282F23B-68D5-4014-8820-F1E97D154FF6}" destId="{E1401BEC-4EAC-447A-83BF-0654C577D88F}" srcOrd="1" destOrd="0" parTransId="{7CAA3CC1-6820-4AED-AE57-72DB7A47C028}" sibTransId="{850C525F-3898-482C-8C20-3F7332F06EF7}"/>
    <dgm:cxn modelId="{81AA644C-DC70-4F0D-9BCD-6B80A85458E9}" srcId="{E282F23B-68D5-4014-8820-F1E97D154FF6}" destId="{B97C97D7-772B-49EB-BD34-76BAC7261C5C}" srcOrd="5" destOrd="0" parTransId="{CD036721-E9FF-4043-9A68-D667871DDEA7}" sibTransId="{7BF18EF3-3F74-47ED-9E3A-84E098FE095F}"/>
    <dgm:cxn modelId="{BEDA738C-6C7C-4680-A93F-FE5EE13926EE}" type="presParOf" srcId="{9DDA1590-5063-42AF-A896-190F94061AF3}" destId="{F9289684-0586-48B5-93DB-45A712ADE417}" srcOrd="0" destOrd="0" presId="urn:microsoft.com/office/officeart/2005/8/layout/vList3#1"/>
    <dgm:cxn modelId="{1328B24B-2022-4FBD-9CD4-7FBE4061CAED}" type="presParOf" srcId="{F9289684-0586-48B5-93DB-45A712ADE417}" destId="{BDC9BF1B-ACED-4D97-A37E-C2D8FEA1B937}" srcOrd="0" destOrd="0" presId="urn:microsoft.com/office/officeart/2005/8/layout/vList3#1"/>
    <dgm:cxn modelId="{AD3227F9-D599-408F-805F-464FD8C22B9A}" type="presParOf" srcId="{F9289684-0586-48B5-93DB-45A712ADE417}" destId="{72908292-0DEB-498F-A84F-AEFC91A75C49}" srcOrd="1" destOrd="0" presId="urn:microsoft.com/office/officeart/2005/8/layout/vList3#1"/>
    <dgm:cxn modelId="{B7030938-3A41-4914-8F41-BD91879418F3}" type="presParOf" srcId="{9DDA1590-5063-42AF-A896-190F94061AF3}" destId="{4EB8D519-ED13-4B56-828E-A7FBA8D2F6E9}" srcOrd="1" destOrd="0" presId="urn:microsoft.com/office/officeart/2005/8/layout/vList3#1"/>
    <dgm:cxn modelId="{8A069E5F-79CD-4DAF-8D56-D85EDECCB3EA}" type="presParOf" srcId="{9DDA1590-5063-42AF-A896-190F94061AF3}" destId="{E4A5C86D-759B-416A-A9B0-CF82F45B2296}" srcOrd="2" destOrd="0" presId="urn:microsoft.com/office/officeart/2005/8/layout/vList3#1"/>
    <dgm:cxn modelId="{8130615E-0D63-48E6-8A08-D6010C0DFDD4}" type="presParOf" srcId="{E4A5C86D-759B-416A-A9B0-CF82F45B2296}" destId="{C8357B0C-E244-4EA8-B176-B951656CC00E}" srcOrd="0" destOrd="0" presId="urn:microsoft.com/office/officeart/2005/8/layout/vList3#1"/>
    <dgm:cxn modelId="{1559BA2C-815D-404B-BB08-41A9578FB2B3}" type="presParOf" srcId="{E4A5C86D-759B-416A-A9B0-CF82F45B2296}" destId="{3ACE648A-ADAE-41C4-8366-E3378E7D4F11}" srcOrd="1" destOrd="0" presId="urn:microsoft.com/office/officeart/2005/8/layout/vList3#1"/>
    <dgm:cxn modelId="{CF4BEF9D-7D41-4EED-B3EC-70A8E2BC7E8D}" type="presParOf" srcId="{9DDA1590-5063-42AF-A896-190F94061AF3}" destId="{53D789C5-95C1-4953-BE5D-471702E1C1BD}" srcOrd="3" destOrd="0" presId="urn:microsoft.com/office/officeart/2005/8/layout/vList3#1"/>
    <dgm:cxn modelId="{EBC114F5-32B4-4164-ACA9-A11F7694321B}" type="presParOf" srcId="{9DDA1590-5063-42AF-A896-190F94061AF3}" destId="{3825416E-3B8F-4000-B8FC-51C357EDFFC9}" srcOrd="4" destOrd="0" presId="urn:microsoft.com/office/officeart/2005/8/layout/vList3#1"/>
    <dgm:cxn modelId="{AFA89D6D-CF72-4171-A22D-D592963CF1F8}" type="presParOf" srcId="{3825416E-3B8F-4000-B8FC-51C357EDFFC9}" destId="{84CCE05D-F27E-4AD0-A39B-D617FE525AE8}" srcOrd="0" destOrd="0" presId="urn:microsoft.com/office/officeart/2005/8/layout/vList3#1"/>
    <dgm:cxn modelId="{8AABA0D5-D899-4264-A5A0-57C3AE5FAB3D}" type="presParOf" srcId="{3825416E-3B8F-4000-B8FC-51C357EDFFC9}" destId="{CFAE5AEA-0FD6-4192-BE1C-81A5BBB3086A}" srcOrd="1" destOrd="0" presId="urn:microsoft.com/office/officeart/2005/8/layout/vList3#1"/>
    <dgm:cxn modelId="{0D6DF874-5673-4092-90E6-A67D0202E895}" type="presParOf" srcId="{9DDA1590-5063-42AF-A896-190F94061AF3}" destId="{035C32BB-B844-4BC8-A3E6-9536EBE3F60A}" srcOrd="5" destOrd="0" presId="urn:microsoft.com/office/officeart/2005/8/layout/vList3#1"/>
    <dgm:cxn modelId="{4B1AD92A-AAD8-4FD3-ABF0-FDD1C5F16191}" type="presParOf" srcId="{9DDA1590-5063-42AF-A896-190F94061AF3}" destId="{A474D39D-3730-48C7-B2AF-24AAF5EA962F}" srcOrd="6" destOrd="0" presId="urn:microsoft.com/office/officeart/2005/8/layout/vList3#1"/>
    <dgm:cxn modelId="{9742ECDF-1E58-4973-A848-69943B2C22D7}" type="presParOf" srcId="{A474D39D-3730-48C7-B2AF-24AAF5EA962F}" destId="{AF0D9A7C-7F77-4AD6-A966-5E215A452E89}" srcOrd="0" destOrd="0" presId="urn:microsoft.com/office/officeart/2005/8/layout/vList3#1"/>
    <dgm:cxn modelId="{151F9ED8-499B-4800-9E97-4D9C6757B9C0}" type="presParOf" srcId="{A474D39D-3730-48C7-B2AF-24AAF5EA962F}" destId="{1E950416-0A36-434E-A46C-8D9D63EAC25D}" srcOrd="1" destOrd="0" presId="urn:microsoft.com/office/officeart/2005/8/layout/vList3#1"/>
    <dgm:cxn modelId="{68AF10A3-00DE-46EE-9EDC-6E255171A3DC}" type="presParOf" srcId="{9DDA1590-5063-42AF-A896-190F94061AF3}" destId="{5DF7237D-0123-4A0F-B85A-3589668A16B5}" srcOrd="7" destOrd="0" presId="urn:microsoft.com/office/officeart/2005/8/layout/vList3#1"/>
    <dgm:cxn modelId="{F07755EA-3BE8-424E-9CAC-1D8F84B428C8}" type="presParOf" srcId="{9DDA1590-5063-42AF-A896-190F94061AF3}" destId="{3CE6E4A2-8D31-4841-8E47-8E4BEC96EC9F}" srcOrd="8" destOrd="0" presId="urn:microsoft.com/office/officeart/2005/8/layout/vList3#1"/>
    <dgm:cxn modelId="{BDDF575F-56AF-4A40-922A-3B39498591C1}" type="presParOf" srcId="{3CE6E4A2-8D31-4841-8E47-8E4BEC96EC9F}" destId="{32F2A7F4-3B0A-48FE-8A3C-1614F599DD55}" srcOrd="0" destOrd="0" presId="urn:microsoft.com/office/officeart/2005/8/layout/vList3#1"/>
    <dgm:cxn modelId="{9EE1E6D9-E48F-4508-9D35-392E9C0FB564}" type="presParOf" srcId="{3CE6E4A2-8D31-4841-8E47-8E4BEC96EC9F}" destId="{7717F5DD-6AD1-4FBE-8F92-9E52755966CD}" srcOrd="1" destOrd="0" presId="urn:microsoft.com/office/officeart/2005/8/layout/vList3#1"/>
    <dgm:cxn modelId="{8B2CBAD5-BF40-40F5-8B7E-0BA29240D68B}" type="presParOf" srcId="{9DDA1590-5063-42AF-A896-190F94061AF3}" destId="{FBDCAE2C-179E-4E9C-8438-D2D910311B33}" srcOrd="9" destOrd="0" presId="urn:microsoft.com/office/officeart/2005/8/layout/vList3#1"/>
    <dgm:cxn modelId="{BC0C6A25-3877-403A-8D43-C7724510088A}" type="presParOf" srcId="{9DDA1590-5063-42AF-A896-190F94061AF3}" destId="{E3A72914-FAAC-4529-808E-8B11B8AE7609}" srcOrd="10" destOrd="0" presId="urn:microsoft.com/office/officeart/2005/8/layout/vList3#1"/>
    <dgm:cxn modelId="{830E533A-AE30-4703-B7FB-6926FC5B2572}" type="presParOf" srcId="{E3A72914-FAAC-4529-808E-8B11B8AE7609}" destId="{384ACE17-B3C6-4EAF-8994-C4E06C80A2E2}" srcOrd="0" destOrd="0" presId="urn:microsoft.com/office/officeart/2005/8/layout/vList3#1"/>
    <dgm:cxn modelId="{B5F4957A-78D7-4073-BF0E-9C400A132DBB}" type="presParOf" srcId="{E3A72914-FAAC-4529-808E-8B11B8AE7609}" destId="{462EF35C-E9D9-444D-B772-839D01669CA3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08292-0DEB-498F-A84F-AEFC91A75C49}">
      <dsp:nvSpPr>
        <dsp:cNvPr id="0" name=""/>
        <dsp:cNvSpPr/>
      </dsp:nvSpPr>
      <dsp:spPr>
        <a:xfrm rot="10800000">
          <a:off x="2015457" y="776"/>
          <a:ext cx="7163895" cy="844069"/>
        </a:xfrm>
        <a:prstGeom prst="homePlat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211" tIns="152400" rIns="28448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0" i="0" kern="1200" baseline="0" dirty="0" smtClean="0">
              <a:solidFill>
                <a:srgbClr val="FF0000"/>
              </a:solidFill>
              <a:hlinkClick xmlns:r="http://schemas.openxmlformats.org/officeDocument/2006/relationships" r:id="rId1"/>
            </a:rPr>
            <a:t>CHEMSPIDER</a:t>
          </a:r>
          <a:endParaRPr lang="en-US" sz="4000" b="0" i="0" kern="1200" baseline="0" dirty="0">
            <a:solidFill>
              <a:srgbClr val="FF0000"/>
            </a:solidFill>
            <a:hlinkClick xmlns:r="http://schemas.openxmlformats.org/officeDocument/2006/relationships" r:id="rId1"/>
          </a:endParaRPr>
        </a:p>
      </dsp:txBody>
      <dsp:txXfrm rot="10800000">
        <a:off x="2226474" y="776"/>
        <a:ext cx="6952878" cy="844069"/>
      </dsp:txXfrm>
    </dsp:sp>
    <dsp:sp modelId="{BDC9BF1B-ACED-4D97-A37E-C2D8FEA1B937}">
      <dsp:nvSpPr>
        <dsp:cNvPr id="0" name=""/>
        <dsp:cNvSpPr/>
      </dsp:nvSpPr>
      <dsp:spPr>
        <a:xfrm>
          <a:off x="1593422" y="776"/>
          <a:ext cx="844069" cy="8440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E648A-ADAE-41C4-8366-E3378E7D4F11}">
      <dsp:nvSpPr>
        <dsp:cNvPr id="0" name=""/>
        <dsp:cNvSpPr/>
      </dsp:nvSpPr>
      <dsp:spPr>
        <a:xfrm rot="10800000">
          <a:off x="2015457" y="1096806"/>
          <a:ext cx="7163895" cy="844069"/>
        </a:xfrm>
        <a:prstGeom prst="homePlat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211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baseline="0" dirty="0" err="1" smtClean="0">
              <a:solidFill>
                <a:srgbClr val="002060"/>
              </a:solidFill>
              <a:hlinkClick xmlns:r="http://schemas.openxmlformats.org/officeDocument/2006/relationships" r:id="rId1"/>
            </a:rPr>
            <a:t>Chemspider</a:t>
          </a:r>
          <a:r>
            <a:rPr lang="en-US" sz="1800" b="1" i="0" kern="1200" baseline="0" dirty="0" smtClean="0">
              <a:solidFill>
                <a:srgbClr val="002060"/>
              </a:solidFill>
            </a:rPr>
            <a:t> is a free chemical structure database </a:t>
          </a:r>
          <a:endParaRPr lang="en-US" sz="1800" b="1" i="0" kern="1200" baseline="0" dirty="0">
            <a:solidFill>
              <a:srgbClr val="002060"/>
            </a:solidFill>
          </a:endParaRPr>
        </a:p>
      </dsp:txBody>
      <dsp:txXfrm rot="10800000">
        <a:off x="2226474" y="1096806"/>
        <a:ext cx="6952878" cy="844069"/>
      </dsp:txXfrm>
    </dsp:sp>
    <dsp:sp modelId="{C8357B0C-E244-4EA8-B176-B951656CC00E}">
      <dsp:nvSpPr>
        <dsp:cNvPr id="0" name=""/>
        <dsp:cNvSpPr/>
      </dsp:nvSpPr>
      <dsp:spPr>
        <a:xfrm>
          <a:off x="1593422" y="1096806"/>
          <a:ext cx="844069" cy="8440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E5AEA-0FD6-4192-BE1C-81A5BBB3086A}">
      <dsp:nvSpPr>
        <dsp:cNvPr id="0" name=""/>
        <dsp:cNvSpPr/>
      </dsp:nvSpPr>
      <dsp:spPr>
        <a:xfrm rot="10800000">
          <a:off x="2032292" y="2192836"/>
          <a:ext cx="7163895" cy="844069"/>
        </a:xfrm>
        <a:prstGeom prst="homePlat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211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baseline="0" dirty="0" smtClean="0">
              <a:solidFill>
                <a:srgbClr val="002060"/>
              </a:solidFill>
            </a:rPr>
            <a:t>provides fast access to over 28+ million structures, their properties and associated information.</a:t>
          </a:r>
          <a:endParaRPr lang="en-US" sz="1800" b="1" i="0" kern="1200" baseline="0" dirty="0">
            <a:solidFill>
              <a:srgbClr val="002060"/>
            </a:solidFill>
          </a:endParaRPr>
        </a:p>
      </dsp:txBody>
      <dsp:txXfrm rot="10800000">
        <a:off x="2243309" y="2192836"/>
        <a:ext cx="6952878" cy="844069"/>
      </dsp:txXfrm>
    </dsp:sp>
    <dsp:sp modelId="{84CCE05D-F27E-4AD0-A39B-D617FE525AE8}">
      <dsp:nvSpPr>
        <dsp:cNvPr id="0" name=""/>
        <dsp:cNvSpPr/>
      </dsp:nvSpPr>
      <dsp:spPr>
        <a:xfrm>
          <a:off x="1593422" y="2192836"/>
          <a:ext cx="844069" cy="8440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50416-0A36-434E-A46C-8D9D63EAC25D}">
      <dsp:nvSpPr>
        <dsp:cNvPr id="0" name=""/>
        <dsp:cNvSpPr/>
      </dsp:nvSpPr>
      <dsp:spPr>
        <a:xfrm rot="10800000">
          <a:off x="2015457" y="3288866"/>
          <a:ext cx="7163895" cy="844069"/>
        </a:xfrm>
        <a:prstGeom prst="homePlat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211" tIns="68580" rIns="128016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baseline="0" dirty="0" smtClean="0">
              <a:solidFill>
                <a:srgbClr val="002060"/>
              </a:solidFill>
            </a:rPr>
            <a:t>Integrates and links compounds from more than 400 data sources.</a:t>
          </a:r>
          <a:endParaRPr lang="en-US" sz="1800" b="1" i="0" kern="1200" baseline="0" dirty="0">
            <a:solidFill>
              <a:srgbClr val="002060"/>
            </a:solidFill>
          </a:endParaRPr>
        </a:p>
      </dsp:txBody>
      <dsp:txXfrm rot="10800000">
        <a:off x="2226474" y="3288866"/>
        <a:ext cx="6952878" cy="844069"/>
      </dsp:txXfrm>
    </dsp:sp>
    <dsp:sp modelId="{AF0D9A7C-7F77-4AD6-A966-5E215A452E89}">
      <dsp:nvSpPr>
        <dsp:cNvPr id="0" name=""/>
        <dsp:cNvSpPr/>
      </dsp:nvSpPr>
      <dsp:spPr>
        <a:xfrm>
          <a:off x="1593422" y="3288866"/>
          <a:ext cx="844069" cy="8440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7F5DD-6AD1-4FBE-8F92-9E52755966CD}">
      <dsp:nvSpPr>
        <dsp:cNvPr id="0" name=""/>
        <dsp:cNvSpPr/>
      </dsp:nvSpPr>
      <dsp:spPr>
        <a:xfrm rot="10800000">
          <a:off x="2015457" y="4384896"/>
          <a:ext cx="7163895" cy="844069"/>
        </a:xfrm>
        <a:prstGeom prst="homePlat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211" tIns="53340" rIns="99568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/>
            <a:t> </a:t>
          </a:r>
          <a:r>
            <a:rPr lang="en-US" sz="1800" b="1" i="0" kern="1200" baseline="0" dirty="0" smtClean="0">
              <a:solidFill>
                <a:srgbClr val="002060"/>
              </a:solidFill>
            </a:rPr>
            <a:t>chemical data from a single online search. </a:t>
          </a:r>
          <a:endParaRPr lang="en-US" sz="1800" b="1" i="0" kern="1200" baseline="0" dirty="0">
            <a:solidFill>
              <a:srgbClr val="002060"/>
            </a:solidFill>
          </a:endParaRPr>
        </a:p>
      </dsp:txBody>
      <dsp:txXfrm rot="10800000">
        <a:off x="2226474" y="4384896"/>
        <a:ext cx="6952878" cy="844069"/>
      </dsp:txXfrm>
    </dsp:sp>
    <dsp:sp modelId="{32F2A7F4-3B0A-48FE-8A3C-1614F599DD55}">
      <dsp:nvSpPr>
        <dsp:cNvPr id="0" name=""/>
        <dsp:cNvSpPr/>
      </dsp:nvSpPr>
      <dsp:spPr>
        <a:xfrm>
          <a:off x="1593422" y="4384896"/>
          <a:ext cx="844069" cy="8440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EF35C-E9D9-444D-B772-839D01669CA3}">
      <dsp:nvSpPr>
        <dsp:cNvPr id="0" name=""/>
        <dsp:cNvSpPr/>
      </dsp:nvSpPr>
      <dsp:spPr>
        <a:xfrm rot="10800000">
          <a:off x="2015457" y="5480926"/>
          <a:ext cx="7163895" cy="844069"/>
        </a:xfrm>
        <a:prstGeom prst="homePlate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211" tIns="53340" rIns="99568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baseline="0" dirty="0" smtClean="0">
              <a:solidFill>
                <a:srgbClr val="FF0000"/>
              </a:solidFill>
            </a:rPr>
            <a:t>Watch </a:t>
          </a:r>
          <a:r>
            <a:rPr lang="en-US" sz="1400" b="1" i="0" kern="1200" baseline="0" dirty="0" err="1" smtClean="0">
              <a:solidFill>
                <a:srgbClr val="FF0000"/>
              </a:solidFill>
            </a:rPr>
            <a:t>ChemSpider</a:t>
          </a:r>
          <a:r>
            <a:rPr lang="en-US" sz="1400" b="1" i="0" kern="1200" baseline="0" dirty="0" smtClean="0"/>
            <a:t> </a:t>
          </a:r>
          <a:r>
            <a:rPr lang="en-US" sz="1800" b="1" i="0" kern="1200" baseline="0" dirty="0" smtClean="0">
              <a:solidFill>
                <a:srgbClr val="002060"/>
              </a:solidFill>
            </a:rPr>
            <a:t>helps videos with subtitles in 7 languages ,Chinese ,German , Hindi ,Japanese Russian ,Spanish and Turkish</a:t>
          </a:r>
          <a:endParaRPr lang="en-US" sz="1800" b="1" i="0" kern="1200" baseline="0" dirty="0">
            <a:solidFill>
              <a:srgbClr val="002060"/>
            </a:solidFill>
          </a:endParaRPr>
        </a:p>
      </dsp:txBody>
      <dsp:txXfrm rot="10800000">
        <a:off x="2226474" y="5480926"/>
        <a:ext cx="6952878" cy="844069"/>
      </dsp:txXfrm>
    </dsp:sp>
    <dsp:sp modelId="{384ACE17-B3C6-4EAF-8994-C4E06C80A2E2}">
      <dsp:nvSpPr>
        <dsp:cNvPr id="0" name=""/>
        <dsp:cNvSpPr/>
      </dsp:nvSpPr>
      <dsp:spPr>
        <a:xfrm>
          <a:off x="1593422" y="5480926"/>
          <a:ext cx="844069" cy="8440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80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     Chemistry and Computers (Computational Chemistry)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8843"/>
            <a:ext cx="8596668" cy="4562519"/>
          </a:xfrm>
        </p:spPr>
        <p:txBody>
          <a:bodyPr>
            <a:noAutofit/>
          </a:bodyPr>
          <a:lstStyle/>
          <a:p>
            <a:r>
              <a:rPr lang="en-IN" sz="2000" dirty="0"/>
              <a:t>Computational chemistry is a branch of chemistry </a:t>
            </a:r>
            <a:r>
              <a:rPr lang="en-IN" sz="2000" dirty="0" smtClean="0"/>
              <a:t>that </a:t>
            </a:r>
            <a:r>
              <a:rPr lang="en-IN" sz="2000" dirty="0"/>
              <a:t>uses principles of computer science to assist in </a:t>
            </a:r>
            <a:r>
              <a:rPr lang="en-IN" sz="2000" dirty="0" smtClean="0"/>
              <a:t>solving </a:t>
            </a:r>
            <a:r>
              <a:rPr lang="en-IN" sz="2000" dirty="0"/>
              <a:t>chemical problems</a:t>
            </a:r>
          </a:p>
          <a:p>
            <a:r>
              <a:rPr lang="en-IN" sz="2000" dirty="0"/>
              <a:t>Databases of chemical compounds are either </a:t>
            </a:r>
            <a:r>
              <a:rPr lang="en-IN" sz="2000" dirty="0" smtClean="0"/>
              <a:t>publically </a:t>
            </a:r>
            <a:r>
              <a:rPr lang="en-IN" sz="2000" dirty="0"/>
              <a:t>accessible or proprietary</a:t>
            </a:r>
          </a:p>
          <a:p>
            <a:r>
              <a:rPr lang="en-IN" sz="2000" dirty="0"/>
              <a:t>It is now possible to search for structures and properties of compounds in these databases containing millions of compounds within seconds.</a:t>
            </a:r>
          </a:p>
          <a:p>
            <a:r>
              <a:rPr lang="en-IN" sz="2000" dirty="0"/>
              <a:t>A recent development is creation of databases of billions of virtual molecules  which do not exist ,but can be synthesized.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MyMolDB</a:t>
            </a:r>
            <a:r>
              <a:rPr lang="en-IN" sz="2000" dirty="0"/>
              <a:t> is a </a:t>
            </a:r>
            <a:r>
              <a:rPr lang="en-IN" sz="2000" dirty="0" err="1"/>
              <a:t>micromolecular</a:t>
            </a:r>
            <a:r>
              <a:rPr lang="en-IN" sz="2000" dirty="0"/>
              <a:t> database solution based on the Python scripting, a system that  can handle up to a million structures easily. </a:t>
            </a:r>
          </a:p>
        </p:txBody>
      </p:sp>
    </p:spTree>
    <p:extLst>
      <p:ext uri="{BB962C8B-B14F-4D97-AF65-F5344CB8AC3E}">
        <p14:creationId xmlns:p14="http://schemas.microsoft.com/office/powerpoint/2010/main" val="233487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9397853"/>
              </p:ext>
            </p:extLst>
          </p:nvPr>
        </p:nvGraphicFramePr>
        <p:xfrm>
          <a:off x="657225" y="0"/>
          <a:ext cx="10772775" cy="632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4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291B75-8F73-4B98-B2AA-C1CEF3473768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2286000" y="990601"/>
            <a:ext cx="7239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5400" b="1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5400" b="1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7200" b="1">
                <a:latin typeface="Calibri" panose="020F0502020204030204" pitchFamily="34" charset="0"/>
              </a:rPr>
              <a:t>      Thank you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2133600" y="106680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 Learn Computer for technical writing</a:t>
            </a:r>
          </a:p>
        </p:txBody>
      </p:sp>
    </p:spTree>
    <p:extLst>
      <p:ext uri="{BB962C8B-B14F-4D97-AF65-F5344CB8AC3E}">
        <p14:creationId xmlns:p14="http://schemas.microsoft.com/office/powerpoint/2010/main" val="179423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636889" y="704851"/>
            <a:ext cx="8573911" cy="347663"/>
          </a:xfrm>
        </p:spPr>
        <p:txBody>
          <a:bodyPr>
            <a:no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Computer Representations of Chemical Structures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1456267" y="1682044"/>
            <a:ext cx="8754533" cy="4642557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Computational representation of 2D and 3D structures.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 dirty="0" smtClean="0"/>
          </a:p>
          <a:p>
            <a:r>
              <a:rPr lang="en-US" altLang="en-US" sz="2400" dirty="0" err="1" smtClean="0"/>
              <a:t>ChemDraw</a:t>
            </a:r>
            <a:r>
              <a:rPr lang="en-US" altLang="en-US" sz="2400" dirty="0" smtClean="0"/>
              <a:t> and ISIS/Draw are two easy to use programs for drawing 2D structures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 Structures are stored in databases as molecular graphs (Graph theory).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Graph is abstract structure containing nodes (atoms) connected by edges (bonds).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3073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Content Placeholder 3" descr="01 00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4"/>
          <a:stretch>
            <a:fillRect/>
          </a:stretch>
        </p:blipFill>
        <p:spPr>
          <a:xfrm>
            <a:off x="1524000" y="0"/>
            <a:ext cx="9144000" cy="6858000"/>
          </a:xfrm>
        </p:spPr>
      </p:pic>
      <p:grpSp>
        <p:nvGrpSpPr>
          <p:cNvPr id="59395" name="Group 10"/>
          <p:cNvGrpSpPr>
            <a:grpSpLocks/>
          </p:cNvGrpSpPr>
          <p:nvPr/>
        </p:nvGrpSpPr>
        <p:grpSpPr bwMode="auto">
          <a:xfrm>
            <a:off x="1676401" y="152400"/>
            <a:ext cx="8253413" cy="6477000"/>
            <a:chOff x="152402" y="152401"/>
            <a:chExt cx="8253942" cy="6477154"/>
          </a:xfrm>
        </p:grpSpPr>
        <p:pic>
          <p:nvPicPr>
            <p:cNvPr id="59396" name="Picture 6" descr="as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2" y="152401"/>
              <a:ext cx="1467366" cy="175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397" name="Picture 7" descr="asp_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1772856"/>
              <a:ext cx="1676400" cy="1224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398" name="Picture 8" descr="asp_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5334000"/>
              <a:ext cx="1895255" cy="129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399" name="Picture 9" descr="asp_3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5562600"/>
              <a:ext cx="481544" cy="408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608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E:\P-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6" y="460022"/>
            <a:ext cx="7391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6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/>
          <a:lstStyle/>
          <a:p>
            <a:r>
              <a:rPr lang="en-IN" dirty="0" smtClean="0"/>
              <a:t>                      </a:t>
            </a:r>
            <a:r>
              <a:rPr lang="en-IN" dirty="0" smtClean="0">
                <a:solidFill>
                  <a:srgbClr val="002060"/>
                </a:solidFill>
              </a:rPr>
              <a:t>Line Notation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0445"/>
            <a:ext cx="8596668" cy="4831644"/>
          </a:xfrm>
        </p:spPr>
        <p:txBody>
          <a:bodyPr>
            <a:noAutofit/>
          </a:bodyPr>
          <a:lstStyle/>
          <a:p>
            <a:r>
              <a:rPr lang="en-IN" sz="2400" dirty="0"/>
              <a:t>1.Wiswesser line notation (WLN)</a:t>
            </a:r>
          </a:p>
          <a:p>
            <a:r>
              <a:rPr lang="en-IN" sz="2400" dirty="0"/>
              <a:t>2. SMILES(Simplified Molecular Input Line Entry Specification) </a:t>
            </a:r>
            <a:r>
              <a:rPr lang="en-IN" sz="2400" dirty="0" err="1"/>
              <a:t>Weininger</a:t>
            </a:r>
            <a:r>
              <a:rPr lang="en-IN" sz="2400" dirty="0"/>
              <a:t>, 1988)</a:t>
            </a:r>
          </a:p>
          <a:p>
            <a:r>
              <a:rPr lang="en-IN" sz="2400" dirty="0"/>
              <a:t>(more simpler; hydrogen suppressed))</a:t>
            </a:r>
          </a:p>
          <a:p>
            <a:r>
              <a:rPr lang="en-IN" sz="2400" dirty="0"/>
              <a:t>C=Methane; CC=Ethane</a:t>
            </a:r>
          </a:p>
          <a:p>
            <a:r>
              <a:rPr lang="en-IN" sz="2400" dirty="0"/>
              <a:t>CC( C ) C =2-methyl propane</a:t>
            </a:r>
          </a:p>
          <a:p>
            <a:r>
              <a:rPr lang="en-IN" sz="2400" dirty="0"/>
              <a:t>CC(=O) O =acetic acid; c1ccccc1=benzene;</a:t>
            </a:r>
          </a:p>
          <a:p>
            <a:r>
              <a:rPr lang="en-IN" sz="2400" dirty="0"/>
              <a:t>= double bond; # triple bond;@=absolute stereochemistry  at chiral atom; cis-trans by slashes e.g. trans </a:t>
            </a:r>
            <a:r>
              <a:rPr lang="en-IN" sz="2400" dirty="0" err="1"/>
              <a:t>butene</a:t>
            </a:r>
            <a:r>
              <a:rPr lang="en-IN" sz="2400" dirty="0"/>
              <a:t> C/C=C/C and cis –</a:t>
            </a:r>
            <a:r>
              <a:rPr lang="en-IN" sz="2400" dirty="0" err="1"/>
              <a:t>butene</a:t>
            </a:r>
            <a:r>
              <a:rPr lang="en-IN" sz="2400" dirty="0"/>
              <a:t>  C/C=C\C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009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E:\P-29 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7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2209800" y="457200"/>
            <a:ext cx="6900333" cy="838200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SMILES NOTATION</a:t>
            </a:r>
          </a:p>
        </p:txBody>
      </p:sp>
      <p:sp>
        <p:nvSpPr>
          <p:cNvPr id="63491" name="Subtitle 2"/>
          <p:cNvSpPr>
            <a:spLocks noGrp="1"/>
          </p:cNvSpPr>
          <p:nvPr>
            <p:ph type="subTitle" idx="1"/>
          </p:nvPr>
        </p:nvSpPr>
        <p:spPr>
          <a:xfrm>
            <a:off x="1433689" y="1636888"/>
            <a:ext cx="8319911" cy="4382911"/>
          </a:xfrm>
        </p:spPr>
        <p:txBody>
          <a:bodyPr>
            <a:normAutofit lnSpcReduction="10000"/>
          </a:bodyPr>
          <a:lstStyle/>
          <a:p>
            <a:pPr marR="0" algn="just"/>
            <a:r>
              <a:rPr lang="en-US" altLang="en-US" sz="3600" b="1" dirty="0" smtClean="0"/>
              <a:t>CANGEN, algorithm has been developed to generate a unique SMILES string for each molecule</a:t>
            </a:r>
          </a:p>
          <a:p>
            <a:pPr marR="0" algn="just"/>
            <a:r>
              <a:rPr lang="en-US" altLang="en-US" sz="3600" b="1" dirty="0" smtClean="0"/>
              <a:t>Canonical SMILES for aspirin, CC(=O)Oc1ccccc1C(=O)O</a:t>
            </a:r>
          </a:p>
          <a:p>
            <a:pPr marR="0" algn="just"/>
            <a:r>
              <a:rPr lang="en-US" altLang="en-US" sz="3600" b="1" dirty="0" smtClean="0"/>
              <a:t>IUPAC has developed CML (Chemical Markup Language) for exchanging information over internet.</a:t>
            </a:r>
          </a:p>
        </p:txBody>
      </p:sp>
    </p:spTree>
    <p:extLst>
      <p:ext uri="{BB962C8B-B14F-4D97-AF65-F5344CB8AC3E}">
        <p14:creationId xmlns:p14="http://schemas.microsoft.com/office/powerpoint/2010/main" val="395214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E:\P-29 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"/>
            <a:ext cx="78486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E:\P-29 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7924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23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356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Constantia</vt:lpstr>
      <vt:lpstr>Trebuchet MS</vt:lpstr>
      <vt:lpstr>Wingdings 2</vt:lpstr>
      <vt:lpstr>Wingdings 3</vt:lpstr>
      <vt:lpstr>Facet</vt:lpstr>
      <vt:lpstr>     Chemistry and Computers (Computational Chemistry)</vt:lpstr>
      <vt:lpstr>Computer Representations of Chemical Structures</vt:lpstr>
      <vt:lpstr>PowerPoint Presentation</vt:lpstr>
      <vt:lpstr>PowerPoint Presentation</vt:lpstr>
      <vt:lpstr>                      Line Notation</vt:lpstr>
      <vt:lpstr>PowerPoint Presentation</vt:lpstr>
      <vt:lpstr>SMILES NOTATION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and Computers (Computational Chemistry)</dc:title>
  <dc:creator>Krishna</dc:creator>
  <cp:lastModifiedBy>Krishna</cp:lastModifiedBy>
  <cp:revision>3</cp:revision>
  <dcterms:created xsi:type="dcterms:W3CDTF">2021-02-09T19:13:31Z</dcterms:created>
  <dcterms:modified xsi:type="dcterms:W3CDTF">2021-10-11T15:34:57Z</dcterms:modified>
</cp:coreProperties>
</file>