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2" r:id="rId15"/>
    <p:sldId id="271" r:id="rId16"/>
    <p:sldId id="273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naturecareerseditor@natur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622" y="406400"/>
            <a:ext cx="10351911" cy="1354667"/>
          </a:xfrm>
        </p:spPr>
        <p:txBody>
          <a:bodyPr/>
          <a:lstStyle/>
          <a:p>
            <a:r>
              <a:rPr lang="en-IN" dirty="0" smtClean="0"/>
              <a:t>How to write review  of a paper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054578"/>
            <a:ext cx="6530622" cy="3996265"/>
          </a:xfrm>
        </p:spPr>
        <p:txBody>
          <a:bodyPr>
            <a:normAutofit fontScale="92500" lnSpcReduction="10000"/>
          </a:bodyPr>
          <a:lstStyle/>
          <a:p>
            <a:endParaRPr lang="en-IN" sz="2800" dirty="0" smtClean="0"/>
          </a:p>
          <a:p>
            <a:r>
              <a:rPr lang="en-IN" sz="2800" dirty="0" err="1" smtClean="0"/>
              <a:t>Prof.</a:t>
            </a:r>
            <a:r>
              <a:rPr lang="en-IN" sz="2800" dirty="0" smtClean="0"/>
              <a:t> Krishna </a:t>
            </a:r>
            <a:r>
              <a:rPr lang="en-IN" sz="2800" dirty="0" err="1" smtClean="0"/>
              <a:t>Misra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IIITA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Dated October 13, 2021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243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 smtClean="0"/>
              <a:t>                 Do not copyedit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622" y="1219201"/>
            <a:ext cx="9014178" cy="5294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Copy editing is the process of reviewing and correcting written material to improve accuracy, readability, and fitness for its </a:t>
            </a:r>
            <a:r>
              <a:rPr lang="en-US" sz="2400" dirty="0" smtClean="0"/>
              <a:t>purpose </a:t>
            </a:r>
          </a:p>
          <a:p>
            <a:r>
              <a:rPr lang="en-US" sz="2400" dirty="0" smtClean="0"/>
              <a:t>Copy editing  is also  </a:t>
            </a:r>
            <a:r>
              <a:rPr lang="en-US" sz="2400" dirty="0"/>
              <a:t>to ensure that </a:t>
            </a:r>
            <a:r>
              <a:rPr lang="en-US" sz="2400" dirty="0" smtClean="0"/>
              <a:t>the material  </a:t>
            </a:r>
            <a:r>
              <a:rPr lang="en-US" sz="2400" dirty="0"/>
              <a:t>is free of error, omission, inconsistency, and </a:t>
            </a:r>
            <a:r>
              <a:rPr lang="en-US" sz="2400" dirty="0" smtClean="0"/>
              <a:t>repetition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Copy editing is the job of editor of the journal, not of the reviewer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Your suggestions for improving the language or grammar are welcome </a:t>
            </a:r>
          </a:p>
          <a:p>
            <a:r>
              <a:rPr lang="en-US" sz="2400" dirty="0" smtClean="0"/>
              <a:t>A few examples of how to improve may be helpful to authors and it is important part of peer review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60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27822" cy="1049867"/>
          </a:xfrm>
        </p:spPr>
        <p:txBody>
          <a:bodyPr>
            <a:normAutofit/>
          </a:bodyPr>
          <a:lstStyle/>
          <a:p>
            <a:r>
              <a:rPr lang="en-US" dirty="0" smtClean="0"/>
              <a:t>    Final list of comments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3645"/>
            <a:ext cx="8596668" cy="42577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full peer review document can comprise the following sections, </a:t>
            </a:r>
          </a:p>
          <a:p>
            <a:pPr marL="0" indent="0">
              <a:buNone/>
            </a:pPr>
            <a:r>
              <a:rPr lang="en-US" sz="2800" dirty="0" smtClean="0"/>
              <a:t>1. Introduction: Mirror the article, state your expertise ,whether the paper is publishable or rejected due to fatal flaws</a:t>
            </a:r>
          </a:p>
          <a:p>
            <a:pPr marL="0" indent="0">
              <a:buNone/>
            </a:pPr>
            <a:r>
              <a:rPr lang="en-US" sz="2800" dirty="0" smtClean="0"/>
              <a:t>2. Major flaws</a:t>
            </a:r>
          </a:p>
          <a:p>
            <a:pPr marL="0" indent="0">
              <a:buNone/>
            </a:pPr>
            <a:r>
              <a:rPr lang="en-US" sz="2800" dirty="0" smtClean="0"/>
              <a:t>3. Minor flaws</a:t>
            </a:r>
          </a:p>
          <a:p>
            <a:pPr marL="0" indent="0">
              <a:buNone/>
            </a:pPr>
            <a:r>
              <a:rPr lang="en-US" sz="2800" dirty="0" smtClean="0"/>
              <a:t>4. Others, suggestions and final comments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45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                      Conclude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1219201"/>
            <a:ext cx="9364133" cy="4906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 your review carefully (preferably loud)</a:t>
            </a:r>
          </a:p>
          <a:p>
            <a:r>
              <a:rPr lang="en-US" sz="2800" dirty="0" smtClean="0"/>
              <a:t>While  reciting your own text if you stumble ,readers will surely follow.</a:t>
            </a:r>
          </a:p>
          <a:p>
            <a:r>
              <a:rPr lang="en-US" sz="2800" dirty="0" smtClean="0"/>
              <a:t>Citing aloud will draw your attention as to how your criticism will sound to the authors.</a:t>
            </a:r>
          </a:p>
          <a:p>
            <a:r>
              <a:rPr lang="en-US" sz="2800" dirty="0" smtClean="0"/>
              <a:t>Ensure that your critiques are constructive and not offensive.</a:t>
            </a:r>
          </a:p>
          <a:p>
            <a:r>
              <a:rPr lang="en-US" sz="2800" dirty="0" smtClean="0"/>
              <a:t>Be helpful, never harmful</a:t>
            </a:r>
          </a:p>
          <a:p>
            <a:r>
              <a:rPr lang="en-US" sz="2800" dirty="0" smtClean="0"/>
              <a:t>Your comments may be harsh but not rude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609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    Aims of Peer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556" y="1230489"/>
            <a:ext cx="9251244" cy="524933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2600" dirty="0"/>
              <a:t>to prevent publication of badly conceived work</a:t>
            </a:r>
          </a:p>
          <a:p>
            <a:pPr marL="514350" indent="-514350">
              <a:buAutoNum type="arabicPeriod"/>
            </a:pPr>
            <a:r>
              <a:rPr lang="en-US" sz="2600" dirty="0"/>
              <a:t>To check if the research work has been carried out well with no flaws in design or methodology</a:t>
            </a:r>
          </a:p>
          <a:p>
            <a:pPr marL="514350" indent="-514350">
              <a:buAutoNum type="arabicPeriod"/>
            </a:pPr>
            <a:r>
              <a:rPr lang="en-US" sz="2600" dirty="0"/>
              <a:t>To ensure that work is reported correctly and unambiguously with acknowledgement to the concerned body</a:t>
            </a:r>
          </a:p>
          <a:p>
            <a:pPr marL="514350" indent="-514350">
              <a:buAutoNum type="arabicPeriod"/>
            </a:pPr>
            <a:r>
              <a:rPr lang="en-US" sz="2600" dirty="0"/>
              <a:t>To ensure that results are interpreted correctly and all possible interpretations considered</a:t>
            </a:r>
          </a:p>
          <a:p>
            <a:pPr marL="514350" indent="-514350">
              <a:buAutoNum type="arabicPeriod"/>
            </a:pPr>
            <a:r>
              <a:rPr lang="en-US" sz="2600" dirty="0"/>
              <a:t>To ensure that results are neither preliminary nor speculative ,simultaneously not blocking new innovative research and theories</a:t>
            </a:r>
          </a:p>
          <a:p>
            <a:pPr marL="514350" indent="-514350">
              <a:buAutoNum type="arabicPeriod"/>
            </a:pPr>
            <a:r>
              <a:rPr lang="en-US" sz="2600" dirty="0"/>
              <a:t>To ensure that the work is of interest to the readers</a:t>
            </a:r>
          </a:p>
          <a:p>
            <a:pPr marL="514350" indent="-514350">
              <a:buAutoNum type="arabicPeriod"/>
            </a:pPr>
            <a:r>
              <a:rPr lang="en-US" sz="2600" dirty="0"/>
              <a:t>To provide editors with evidence for judging the suitability of the select work for publication</a:t>
            </a:r>
          </a:p>
          <a:p>
            <a:pPr marL="514350" indent="-514350">
              <a:buAutoNum type="arabicPeriod"/>
            </a:pPr>
            <a:r>
              <a:rPr lang="en-US" sz="2600" dirty="0"/>
              <a:t>To check </a:t>
            </a:r>
            <a:r>
              <a:rPr lang="en-US" sz="2600" dirty="0" err="1"/>
              <a:t>plagiarised</a:t>
            </a:r>
            <a:r>
              <a:rPr lang="en-US" sz="2600" dirty="0"/>
              <a:t> work.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0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5022"/>
          </a:xfrm>
        </p:spPr>
        <p:txBody>
          <a:bodyPr>
            <a:normAutofit fontScale="90000"/>
          </a:bodyPr>
          <a:lstStyle/>
          <a:p>
            <a:r>
              <a:rPr lang="en-IN" dirty="0"/>
              <a:t>Crediting Reviewers with Peer Review Recognition Services in </a:t>
            </a:r>
            <a:r>
              <a:rPr lang="en-IN" dirty="0" smtClean="0"/>
              <a:t>EM(Editorial Manager)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04622"/>
            <a:ext cx="9369777" cy="4921955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r>
              <a:rPr lang="en-IN" sz="7200" dirty="0" smtClean="0"/>
              <a:t>Aries </a:t>
            </a:r>
            <a:r>
              <a:rPr lang="en-IN" sz="7200" dirty="0"/>
              <a:t>Systems International </a:t>
            </a:r>
            <a:r>
              <a:rPr lang="en-IN" sz="7200" dirty="0" err="1"/>
              <a:t>Inc</a:t>
            </a:r>
            <a:r>
              <a:rPr lang="en-IN" sz="7200" dirty="0"/>
              <a:t> (a computer services and consulting company) has partnered with several Reviewer recognition services to offer publishers the opportunity to extend credit to their Reviewers for their contributions using Editorial Manager (EM)</a:t>
            </a:r>
          </a:p>
          <a:p>
            <a:r>
              <a:rPr lang="en-IN" sz="7200" dirty="0"/>
              <a:t>EM is the leading, cloud-based manuscript submission and peer-review tracking system for scholarly journals, reference works, books and other publications.</a:t>
            </a:r>
          </a:p>
          <a:p>
            <a:r>
              <a:rPr lang="en-IN" sz="7200" dirty="0"/>
              <a:t> These  services include</a:t>
            </a:r>
            <a:r>
              <a:rPr lang="en-IN" sz="7200" dirty="0" smtClean="0"/>
              <a:t>:</a:t>
            </a:r>
          </a:p>
          <a:p>
            <a:r>
              <a:rPr lang="en-IN" sz="7200" dirty="0" smtClean="0"/>
              <a:t>1. ORCID</a:t>
            </a:r>
            <a:endParaRPr lang="en-IN" sz="7200" dirty="0"/>
          </a:p>
          <a:p>
            <a:r>
              <a:rPr lang="en-IN" sz="7200" dirty="0"/>
              <a:t>ORCID (Open Researcher and Contributor ID) is a not-for-profit organization that issues free, unique identifiers to scholarly researchers. Editorial Manager users can connect their ORCID </a:t>
            </a:r>
            <a:r>
              <a:rPr lang="en-IN" sz="7200" dirty="0" err="1"/>
              <a:t>iD</a:t>
            </a:r>
            <a:r>
              <a:rPr lang="en-IN" sz="7200" dirty="0"/>
              <a:t> to their EM account and through the ORCID API, peer review activity in EM can be deposited to researchers’ ORCID records. </a:t>
            </a:r>
            <a:endParaRPr lang="en-IN" sz="7200" dirty="0" smtClean="0"/>
          </a:p>
          <a:p>
            <a:endParaRPr lang="en-IN" sz="7200" dirty="0" smtClean="0"/>
          </a:p>
          <a:p>
            <a:r>
              <a:rPr lang="en-IN" sz="7200" dirty="0" smtClean="0"/>
              <a:t>2. </a:t>
            </a:r>
            <a:r>
              <a:rPr lang="en-IN" sz="7200" dirty="0" err="1" smtClean="0"/>
              <a:t>Publons</a:t>
            </a:r>
            <a:endParaRPr lang="en-IN" sz="7200" dirty="0" smtClean="0"/>
          </a:p>
          <a:p>
            <a:r>
              <a:rPr lang="en-IN" sz="7200" dirty="0"/>
              <a:t>is a free service that makes it easy for researchers to track and demonstrate their impact as Authors, Editors, and Reviewers – all in one place. Peer review activity is automatically recorded to each Reviewers’ </a:t>
            </a:r>
            <a:r>
              <a:rPr lang="en-IN" sz="7200" dirty="0" err="1"/>
              <a:t>Publons</a:t>
            </a:r>
            <a:r>
              <a:rPr lang="en-IN" sz="7200" dirty="0"/>
              <a:t> profile (client’s </a:t>
            </a:r>
            <a:r>
              <a:rPr lang="en-IN" sz="7200" dirty="0" err="1"/>
              <a:t>Publons</a:t>
            </a:r>
            <a:r>
              <a:rPr lang="en-IN" sz="7200" dirty="0"/>
              <a:t> </a:t>
            </a:r>
            <a:r>
              <a:rPr lang="en-IN" sz="7200" dirty="0" err="1"/>
              <a:t>iD</a:t>
            </a:r>
            <a:r>
              <a:rPr lang="en-IN" sz="7200" dirty="0"/>
              <a:t> is required)</a:t>
            </a:r>
          </a:p>
          <a:p>
            <a:endParaRPr lang="en-IN" sz="7200" dirty="0"/>
          </a:p>
          <a:p>
            <a:r>
              <a:rPr lang="en-IN" sz="7200" dirty="0"/>
              <a:t> </a:t>
            </a:r>
          </a:p>
          <a:p>
            <a:endParaRPr lang="en-IN" sz="7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53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24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3. </a:t>
            </a:r>
            <a:r>
              <a:rPr lang="en-IN" dirty="0" err="1" smtClean="0"/>
              <a:t>ReviewerCredits</a:t>
            </a:r>
            <a:r>
              <a:rPr lang="en-IN" dirty="0" smtClean="0"/>
              <a:t> </a:t>
            </a:r>
            <a:r>
              <a:rPr lang="en-IN" dirty="0"/>
              <a:t>- ORCIDhttps://orcid.org › 0010f00002PgykAAAR-reviewercredits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044"/>
            <a:ext cx="9640710" cy="4775199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ReviewerCredits</a:t>
            </a:r>
            <a:r>
              <a:rPr lang="en-IN" dirty="0"/>
              <a:t> is an independent a spin-off company endorsed by the university of Milan Bicocca, dedicated to scientists, journals and publishers, addressing the peer review process.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Users can now log in with their ORCID </a:t>
            </a:r>
            <a:r>
              <a:rPr lang="en-IN" dirty="0" err="1"/>
              <a:t>iD</a:t>
            </a:r>
            <a:r>
              <a:rPr lang="en-IN" dirty="0"/>
              <a:t> and in the future they will get recognition for their reviews on their ORCID </a:t>
            </a:r>
            <a:r>
              <a:rPr lang="en-IN" dirty="0" smtClean="0"/>
              <a:t>records</a:t>
            </a:r>
          </a:p>
          <a:p>
            <a:r>
              <a:rPr lang="en-IN" dirty="0" smtClean="0"/>
              <a:t>They  </a:t>
            </a:r>
            <a:r>
              <a:rPr lang="en-IN" dirty="0"/>
              <a:t>offer Journals the possibility to subscribe to one of three different plans: FREE, PLUS and PREMIUM.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freemium model gives the Journal the possibility to choose between a basic profile, FREE of charge, which includes an essential offer and more structured services, additional features if it opts for PLUS / PREMIUM profiles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Rreviewer</a:t>
            </a:r>
            <a:r>
              <a:rPr lang="en-IN" dirty="0" smtClean="0"/>
              <a:t> Credits offers to the journals and reviewers, </a:t>
            </a:r>
          </a:p>
          <a:p>
            <a:r>
              <a:rPr lang="en-IN" dirty="0"/>
              <a:t>Share how serious, transparent your Journal is with regards to peer review</a:t>
            </a:r>
          </a:p>
          <a:p>
            <a:r>
              <a:rPr lang="en-IN" dirty="0"/>
              <a:t>Join the community and find the right reviewer</a:t>
            </a:r>
          </a:p>
          <a:p>
            <a:r>
              <a:rPr lang="en-IN" dirty="0"/>
              <a:t>Join Journals, gain visibility, and get acknowledged</a:t>
            </a:r>
          </a:p>
          <a:p>
            <a:r>
              <a:rPr lang="en-IN" dirty="0"/>
              <a:t>Reward your reviewer with credits: they are attributed to reviewers based on the plan you will subscribe, taking advantages on an incentive model</a:t>
            </a:r>
          </a:p>
          <a:p>
            <a:r>
              <a:rPr lang="en-IN" dirty="0"/>
              <a:t>Attract readers and authors by partnering with us and our Reward </a:t>
            </a:r>
            <a:r>
              <a:rPr lang="en-IN" dirty="0" err="1"/>
              <a:t>Center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48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IN" dirty="0" smtClean="0"/>
              <a:t>   Crediting Reviewers…..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2357"/>
            <a:ext cx="9934222" cy="426900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</a:t>
            </a:r>
            <a:r>
              <a:rPr lang="en-IN" sz="3000" dirty="0"/>
              <a:t>Valuing Reviewers for their work creates a positive collaboration between Reviewers and journals and helps ensure that high-quality research is disseminated into the scholarly community. </a:t>
            </a:r>
            <a:endParaRPr lang="en-IN" sz="3000" dirty="0" smtClean="0"/>
          </a:p>
          <a:p>
            <a:endParaRPr lang="en-IN" sz="3000" dirty="0"/>
          </a:p>
          <a:p>
            <a:r>
              <a:rPr lang="en-IN" sz="3000" dirty="0"/>
              <a:t>Each of the aforementioned recognition </a:t>
            </a:r>
            <a:r>
              <a:rPr lang="en-IN" sz="3000" dirty="0" smtClean="0"/>
              <a:t>services (</a:t>
            </a:r>
            <a:r>
              <a:rPr lang="en-IN" sz="3000" dirty="0" err="1" smtClean="0"/>
              <a:t>Orcid</a:t>
            </a:r>
            <a:r>
              <a:rPr lang="en-IN" sz="3000" dirty="0" smtClean="0"/>
              <a:t> ,</a:t>
            </a:r>
            <a:r>
              <a:rPr lang="en-IN" sz="3000" dirty="0" err="1" smtClean="0"/>
              <a:t>Publons</a:t>
            </a:r>
            <a:r>
              <a:rPr lang="en-IN" sz="3000" dirty="0" smtClean="0"/>
              <a:t> and Reviewer Credits ) </a:t>
            </a:r>
            <a:r>
              <a:rPr lang="en-IN" sz="3000" dirty="0"/>
              <a:t>are integrated with Editorial Manager and are available to all customers at no additional cost from Aries</a:t>
            </a:r>
            <a:r>
              <a:rPr lang="en-IN" sz="3000" dirty="0" smtClean="0"/>
              <a:t>.</a:t>
            </a:r>
          </a:p>
          <a:p>
            <a:pPr marL="0" indent="0">
              <a:buNone/>
            </a:pPr>
            <a:r>
              <a:rPr lang="en-IN" sz="3000" dirty="0" smtClean="0"/>
              <a:t> </a:t>
            </a:r>
          </a:p>
          <a:p>
            <a:endParaRPr lang="en-IN" sz="3000" dirty="0"/>
          </a:p>
          <a:p>
            <a:r>
              <a:rPr lang="en-IN" sz="3000" dirty="0" smtClean="0"/>
              <a:t>For </a:t>
            </a:r>
            <a:r>
              <a:rPr lang="en-IN" sz="3000" dirty="0"/>
              <a:t>questions and configuration support, contact your Aries Account Coordinator.</a:t>
            </a:r>
          </a:p>
          <a:p>
            <a:endParaRPr lang="en-IN" sz="3000" dirty="0"/>
          </a:p>
          <a:p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25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The golden rule of Peer reviewing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sz="2700" dirty="0" smtClean="0"/>
              <a:t>(</a:t>
            </a:r>
            <a:r>
              <a:rPr lang="en-US" sz="2700" dirty="0"/>
              <a:t>M.A. </a:t>
            </a:r>
            <a:r>
              <a:rPr lang="en-US" sz="2700" dirty="0" err="1"/>
              <a:t>McPeek</a:t>
            </a:r>
            <a:r>
              <a:rPr lang="en-US" sz="2700" dirty="0"/>
              <a:t> et.al </a:t>
            </a:r>
            <a:r>
              <a:rPr lang="en-US" sz="2700" dirty="0" err="1"/>
              <a:t>Am.Naturalist</a:t>
            </a:r>
            <a:r>
              <a:rPr lang="en-US" sz="2700" dirty="0"/>
              <a:t> 173, E155-E158, 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“Review for others as you would have others review for you” </a:t>
            </a:r>
          </a:p>
          <a:p>
            <a:endParaRPr lang="en-US" sz="3200" dirty="0" smtClean="0"/>
          </a:p>
          <a:p>
            <a:r>
              <a:rPr lang="en-US" sz="3200" dirty="0" smtClean="0"/>
              <a:t>Get in touch with Editor at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  </a:t>
            </a:r>
            <a:r>
              <a:rPr lang="en-US" sz="2400" dirty="0" smtClean="0">
                <a:hlinkClick r:id="rId2"/>
              </a:rPr>
              <a:t>naturecareerseditor@nature.com</a:t>
            </a:r>
            <a:r>
              <a:rPr lang="en-US" sz="2400" dirty="0" smtClean="0"/>
              <a:t> for sharing your professional experiences  and advise.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95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9600"/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9600"/>
              <a:t>   </a:t>
            </a:r>
            <a:r>
              <a:rPr lang="en-US" altLang="en-US" sz="9600" i="1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44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76200"/>
            <a:ext cx="8534400" cy="1524000"/>
          </a:xfrm>
        </p:spPr>
        <p:txBody>
          <a:bodyPr/>
          <a:lstStyle/>
          <a:p>
            <a:r>
              <a:rPr lang="en-US" dirty="0" smtClean="0"/>
              <a:t>Important tips for writing a thorough peer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689" y="1676400"/>
            <a:ext cx="8624711" cy="4724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Mathew Stiller –Reeve (University of Bergen, Norway) along with a small group of editors developed a peer review workflow to guide reviewers in delivering thorough analysis and help authors to improve their papers.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They suggest that you read thrice a paper focusing on a different element each time.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At every point classify your comments as major and minor flaws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Major flaws take considerable time to explain.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1"/>
          </a:xfrm>
        </p:spPr>
        <p:txBody>
          <a:bodyPr/>
          <a:lstStyle/>
          <a:p>
            <a:r>
              <a:rPr lang="en-US" dirty="0" smtClean="0"/>
              <a:t>                  Important tips………..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378" y="1738489"/>
            <a:ext cx="9375422" cy="4387675"/>
          </a:xfrm>
        </p:spPr>
        <p:txBody>
          <a:bodyPr>
            <a:normAutofit/>
          </a:bodyPr>
          <a:lstStyle/>
          <a:p>
            <a:r>
              <a:rPr lang="en-US" sz="2400" dirty="0"/>
              <a:t>The first reading is to get an overall impression of the paper and its aims. Take notes as you proceed. </a:t>
            </a:r>
            <a:endParaRPr lang="en-US" sz="2400" dirty="0" smtClean="0"/>
          </a:p>
          <a:p>
            <a:r>
              <a:rPr lang="en-US" sz="2400" dirty="0" smtClean="0"/>
              <a:t>The second reading is to analyze the content of the paper in detail.</a:t>
            </a:r>
          </a:p>
          <a:p>
            <a:r>
              <a:rPr lang="en-US" sz="2400" dirty="0" smtClean="0"/>
              <a:t>Third reading is for overall comments</a:t>
            </a:r>
            <a:endParaRPr lang="en-US" sz="2400" dirty="0"/>
          </a:p>
          <a:p>
            <a:r>
              <a:rPr lang="en-US" sz="2400" dirty="0"/>
              <a:t>Make sure the paper is within scope of the journal. Most likely it will be. However, answering this question will certainly make you understand the real objective of the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16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On which part to focus most?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27200"/>
            <a:ext cx="9804400" cy="43989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reviewer cannot be expert in every part of the paper.</a:t>
            </a:r>
          </a:p>
          <a:p>
            <a:r>
              <a:rPr lang="en-US" sz="2800" dirty="0" smtClean="0"/>
              <a:t>Focus maximum on the portion of your expertise</a:t>
            </a:r>
          </a:p>
          <a:p>
            <a:r>
              <a:rPr lang="en-US" sz="2800" dirty="0" smtClean="0"/>
              <a:t>Editors also do not expect you to be an expert in every aspect of the paper, also they do not want you to be a novice</a:t>
            </a:r>
          </a:p>
          <a:p>
            <a:r>
              <a:rPr lang="en-US" sz="2800" dirty="0" smtClean="0"/>
              <a:t>Be honest with the authors as well as editors in revealing the part of the paper you will focus most in your review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212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      Steps in reviewing  a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178" y="1264356"/>
            <a:ext cx="9070622" cy="50122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first reading attempt to “minor”  the article by writing down in detail your understanding of the Science.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tells the authors how you have interpreted the aims results and highlights of their work.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they disagree with your analysis ,they should from your comments be able to understand that this is not your fault.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Your analysis is clear message that the authors need to work on how  to communicate their intentions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62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 smtClean="0"/>
              <a:t>                    A Fatal Flaw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511" y="1143001"/>
            <a:ext cx="9409289" cy="49831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 case you observe a fatal flaw forget about minor or major flaws , put a dead stop to review process.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Fatal flaw may be that some important section is missing or the paper is unreadable or badly written.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Describe all flaws in your review and submit it.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Look for the journal’s policy and either reject it or ask for resubmission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84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Second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978" y="1143001"/>
            <a:ext cx="9273822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case there is no fatal flaw continue with second reading.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Read the paper in chronological order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Concentrate on method, analysis, results and conclusion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Differentiate between “minor’ and “major” issues.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Ask questions and make notes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454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    Sequence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92964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sz="2400" dirty="0" smtClean="0"/>
              <a:t>Do the abstract and introduction clearly define the need for this research, and its relevance?</a:t>
            </a:r>
          </a:p>
          <a:p>
            <a:pPr marL="0" indent="0">
              <a:buNone/>
            </a:pPr>
            <a:r>
              <a:rPr lang="en-US" sz="2400" dirty="0" smtClean="0"/>
              <a:t>2. Does the methodology target the main question(s) appropriately?</a:t>
            </a:r>
          </a:p>
          <a:p>
            <a:pPr marL="0" indent="0">
              <a:buNone/>
            </a:pPr>
            <a:r>
              <a:rPr lang="en-US" sz="2400" dirty="0" smtClean="0"/>
              <a:t>3. Are the results presented clearly and logically Are these justified by the data provided?</a:t>
            </a:r>
          </a:p>
          <a:p>
            <a:pPr marL="0" indent="0">
              <a:buNone/>
            </a:pPr>
            <a:r>
              <a:rPr lang="en-US" sz="2400" dirty="0" smtClean="0"/>
              <a:t>4. Are the figures clear and fully described?</a:t>
            </a:r>
          </a:p>
          <a:p>
            <a:pPr marL="0" indent="0">
              <a:buNone/>
            </a:pPr>
            <a:r>
              <a:rPr lang="en-US" sz="2400" dirty="0" smtClean="0"/>
              <a:t>5. Do the tables stand alone and properly titled?</a:t>
            </a:r>
          </a:p>
          <a:p>
            <a:pPr marL="0" indent="0">
              <a:buNone/>
            </a:pPr>
            <a:r>
              <a:rPr lang="en-US" sz="2400" dirty="0" smtClean="0"/>
              <a:t>6. Does the conclusion justifiably respond to the main question posed by the author(s) in Introduction ?This is important.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4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022" y="46039"/>
            <a:ext cx="8229600" cy="944562"/>
          </a:xfrm>
        </p:spPr>
        <p:txBody>
          <a:bodyPr/>
          <a:lstStyle/>
          <a:p>
            <a:r>
              <a:rPr lang="en-US" dirty="0" smtClean="0"/>
              <a:t>                    Third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4" y="990601"/>
            <a:ext cx="9646356" cy="5602110"/>
          </a:xfrm>
        </p:spPr>
        <p:txBody>
          <a:bodyPr>
            <a:noAutofit/>
          </a:bodyPr>
          <a:lstStyle/>
          <a:p>
            <a:r>
              <a:rPr lang="en-US" sz="2000" dirty="0" smtClean="0"/>
              <a:t>After second reading take a break of few days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During third reading concentrate on writing and presentation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science in the paper may be great but heavy composition and messy structure might bog down the main message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Back up your comments with appropriate suggestions, don’t just write it is badly written.</a:t>
            </a:r>
          </a:p>
          <a:p>
            <a:r>
              <a:rPr lang="en-US" sz="2000" dirty="0" smtClean="0"/>
              <a:t>Suggest the authors how to make the story more cohesive and tight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Was the paper difficult to follow since paragraphs did not flow </a:t>
            </a:r>
            <a:r>
              <a:rPr lang="en-US" sz="2400" dirty="0" smtClean="0"/>
              <a:t>sequentially? </a:t>
            </a:r>
          </a:p>
          <a:p>
            <a:r>
              <a:rPr lang="en-US" sz="2400" dirty="0" smtClean="0"/>
              <a:t>Were there confusing acronyms etc.?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7515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1459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How to write review  of a paper </vt:lpstr>
      <vt:lpstr>Important tips for writing a thorough peer review</vt:lpstr>
      <vt:lpstr>                  Important tips………..</vt:lpstr>
      <vt:lpstr>            On which part to focus most? </vt:lpstr>
      <vt:lpstr>       Steps in reviewing  a paper</vt:lpstr>
      <vt:lpstr>                    A Fatal Flaw</vt:lpstr>
      <vt:lpstr>                 Second reading</vt:lpstr>
      <vt:lpstr>     Sequence of questions</vt:lpstr>
      <vt:lpstr>                    Third reading</vt:lpstr>
      <vt:lpstr>                 Do not copyedit </vt:lpstr>
      <vt:lpstr>    Final list of comments and suggestions</vt:lpstr>
      <vt:lpstr>                       Conclude</vt:lpstr>
      <vt:lpstr>     Aims of Peer review process</vt:lpstr>
      <vt:lpstr>Crediting Reviewers with Peer Review Recognition Services in EM(Editorial Manager)</vt:lpstr>
      <vt:lpstr>3. ReviewerCredits - ORCIDhttps://orcid.org › 0010f00002PgykAAAR-reviewercredits</vt:lpstr>
      <vt:lpstr>   Crediting Reviewers…..</vt:lpstr>
      <vt:lpstr>           The golden rule of Peer reviewing       (M.A. McPeek et.al Am.Naturalist 173, E155-E158, 2009)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review  of a paper</dc:title>
  <dc:creator>Krishna</dc:creator>
  <cp:lastModifiedBy>Krishna</cp:lastModifiedBy>
  <cp:revision>12</cp:revision>
  <dcterms:created xsi:type="dcterms:W3CDTF">2021-02-28T16:44:58Z</dcterms:created>
  <dcterms:modified xsi:type="dcterms:W3CDTF">2021-10-12T15:53:49Z</dcterms:modified>
</cp:coreProperties>
</file>