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80" r:id="rId6"/>
    <p:sldId id="261" r:id="rId7"/>
    <p:sldId id="262" r:id="rId8"/>
    <p:sldId id="263" r:id="rId9"/>
    <p:sldId id="264" r:id="rId10"/>
    <p:sldId id="265" r:id="rId11"/>
    <p:sldId id="266" r:id="rId12"/>
    <p:sldId id="267" r:id="rId13"/>
    <p:sldId id="268" r:id="rId14"/>
    <p:sldId id="270" r:id="rId15"/>
    <p:sldId id="269" r:id="rId16"/>
    <p:sldId id="272" r:id="rId17"/>
    <p:sldId id="271" r:id="rId18"/>
    <p:sldId id="274" r:id="rId19"/>
    <p:sldId id="275" r:id="rId20"/>
    <p:sldId id="276"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ontact@phfi.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bing.com/images/search?q=search+engines&amp;view=detail&amp;id=FBAB8573834192AA82179F1F487D658842CB11DD&amp;first=31&amp;FORM=IDFRI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9533" y="468491"/>
            <a:ext cx="7772400" cy="1032931"/>
          </a:xfrm>
        </p:spPr>
        <p:txBody>
          <a:bodyPr/>
          <a:lstStyle/>
          <a:p>
            <a:r>
              <a:rPr lang="en-US" sz="3200" b="1" dirty="0" smtClean="0"/>
              <a:t>Rationale to select Scientific problem</a:t>
            </a:r>
            <a:endParaRPr lang="en-US" sz="3200" b="1" dirty="0"/>
          </a:p>
        </p:txBody>
      </p:sp>
      <p:sp>
        <p:nvSpPr>
          <p:cNvPr id="3" name="Subtitle 2"/>
          <p:cNvSpPr>
            <a:spLocks noGrp="1"/>
          </p:cNvSpPr>
          <p:nvPr>
            <p:ph type="subTitle" idx="1"/>
          </p:nvPr>
        </p:nvSpPr>
        <p:spPr>
          <a:xfrm>
            <a:off x="1219201" y="2099733"/>
            <a:ext cx="8511822" cy="4199467"/>
          </a:xfrm>
        </p:spPr>
        <p:txBody>
          <a:bodyPr>
            <a:normAutofit/>
          </a:bodyPr>
          <a:lstStyle/>
          <a:p>
            <a:r>
              <a:rPr lang="en-US" dirty="0" smtClean="0">
                <a:solidFill>
                  <a:schemeClr val="tx1"/>
                </a:solidFill>
              </a:rPr>
              <a:t>Prof. Krishna </a:t>
            </a:r>
            <a:r>
              <a:rPr lang="en-US" dirty="0" err="1" smtClean="0">
                <a:solidFill>
                  <a:schemeClr val="tx1"/>
                </a:solidFill>
              </a:rPr>
              <a:t>Misra</a:t>
            </a:r>
            <a:endParaRPr lang="en-US" dirty="0" smtClean="0">
              <a:solidFill>
                <a:schemeClr val="tx1"/>
              </a:solidFill>
            </a:endParaRPr>
          </a:p>
          <a:p>
            <a:endParaRPr lang="en-US" dirty="0" smtClean="0">
              <a:solidFill>
                <a:schemeClr val="tx1"/>
              </a:solidFill>
            </a:endParaRPr>
          </a:p>
          <a:p>
            <a:r>
              <a:rPr lang="en-US" sz="2400" dirty="0">
                <a:solidFill>
                  <a:schemeClr val="tx1"/>
                </a:solidFill>
              </a:rPr>
              <a:t>Department of Applied Sciences</a:t>
            </a:r>
          </a:p>
          <a:p>
            <a:r>
              <a:rPr lang="en-US" sz="2400" dirty="0">
                <a:solidFill>
                  <a:schemeClr val="tx1"/>
                </a:solidFill>
              </a:rPr>
              <a:t>Indian Institute of Information Technology, Allahabad</a:t>
            </a:r>
          </a:p>
          <a:p>
            <a:endParaRPr lang="en-US" sz="2400" dirty="0">
              <a:solidFill>
                <a:schemeClr val="tx1"/>
              </a:solidFill>
            </a:endParaRPr>
          </a:p>
          <a:p>
            <a:endParaRPr lang="en-US" sz="2400" dirty="0" smtClean="0">
              <a:solidFill>
                <a:schemeClr val="tx1"/>
              </a:solidFill>
            </a:endParaRPr>
          </a:p>
          <a:p>
            <a:endParaRPr lang="en-US" sz="2400" dirty="0">
              <a:solidFill>
                <a:schemeClr val="tx1"/>
              </a:solidFill>
            </a:endParaRPr>
          </a:p>
          <a:p>
            <a:r>
              <a:rPr lang="en-US" sz="2400" dirty="0" smtClean="0">
                <a:solidFill>
                  <a:schemeClr val="tx1"/>
                </a:solidFill>
              </a:rPr>
              <a:t>Sept. 28,  </a:t>
            </a:r>
            <a:r>
              <a:rPr lang="en-US" sz="2400" dirty="0" smtClean="0">
                <a:solidFill>
                  <a:schemeClr val="tx1"/>
                </a:solidFill>
              </a:rPr>
              <a:t>2021</a:t>
            </a:r>
            <a:endParaRPr lang="en-US" sz="2400" dirty="0">
              <a:solidFill>
                <a:schemeClr val="tx1"/>
              </a:solidFill>
            </a:endParaRPr>
          </a:p>
        </p:txBody>
      </p:sp>
    </p:spTree>
    <p:extLst>
      <p:ext uri="{BB962C8B-B14F-4D97-AF65-F5344CB8AC3E}">
        <p14:creationId xmlns:p14="http://schemas.microsoft.com/office/powerpoint/2010/main" val="272498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981200" y="274638"/>
            <a:ext cx="8229600" cy="792162"/>
          </a:xfrm>
        </p:spPr>
        <p:txBody>
          <a:bodyPr/>
          <a:lstStyle/>
          <a:p>
            <a:r>
              <a:rPr lang="en-US" altLang="en-US" dirty="0" smtClean="0">
                <a:latin typeface="Calibri" pitchFamily="34" charset="0"/>
              </a:rPr>
              <a:t>Scientific Search engines</a:t>
            </a:r>
          </a:p>
        </p:txBody>
      </p:sp>
      <p:sp>
        <p:nvSpPr>
          <p:cNvPr id="16387" name="Rectangle 3"/>
          <p:cNvSpPr>
            <a:spLocks noGrp="1"/>
          </p:cNvSpPr>
          <p:nvPr>
            <p:ph type="body" idx="4294967295"/>
          </p:nvPr>
        </p:nvSpPr>
        <p:spPr>
          <a:xfrm>
            <a:off x="1981200" y="1143001"/>
            <a:ext cx="8229600" cy="4983163"/>
          </a:xfrm>
        </p:spPr>
        <p:txBody>
          <a:bodyPr>
            <a:normAutofit/>
          </a:bodyPr>
          <a:lstStyle/>
          <a:p>
            <a:endParaRPr lang="en-US" altLang="en-US" dirty="0" smtClean="0">
              <a:latin typeface="Constantia" pitchFamily="18" charset="0"/>
            </a:endParaRPr>
          </a:p>
          <a:p>
            <a:r>
              <a:rPr lang="en-US" altLang="en-US" sz="2000" dirty="0" smtClean="0">
                <a:latin typeface="Constantia" pitchFamily="18" charset="0"/>
              </a:rPr>
              <a:t>PUBMED </a:t>
            </a:r>
          </a:p>
          <a:p>
            <a:r>
              <a:rPr lang="en-US" altLang="en-US" sz="2000" dirty="0" smtClean="0">
                <a:latin typeface="Constantia" pitchFamily="18" charset="0"/>
              </a:rPr>
              <a:t>PUBMED Central</a:t>
            </a:r>
          </a:p>
          <a:p>
            <a:r>
              <a:rPr lang="en-US" altLang="en-US" sz="2000" dirty="0" smtClean="0">
                <a:latin typeface="Constantia" pitchFamily="18" charset="0"/>
              </a:rPr>
              <a:t>BIOMED Central (Owned by Springer Nature)</a:t>
            </a:r>
          </a:p>
          <a:p>
            <a:r>
              <a:rPr lang="en-US" altLang="en-US" sz="2000" dirty="0" smtClean="0">
                <a:latin typeface="Constantia" pitchFamily="18" charset="0"/>
              </a:rPr>
              <a:t>SCIRUS: With over 460 million scientific items indexed </a:t>
            </a:r>
          </a:p>
          <a:p>
            <a:r>
              <a:rPr lang="en-US" altLang="en-US" sz="2000" dirty="0" smtClean="0">
                <a:latin typeface="Constantia" pitchFamily="18" charset="0"/>
              </a:rPr>
              <a:t>Elsevier Science Direct</a:t>
            </a:r>
          </a:p>
          <a:p>
            <a:r>
              <a:rPr lang="en-US" altLang="en-US" sz="2000" dirty="0" smtClean="0">
                <a:latin typeface="Constantia" pitchFamily="18" charset="0"/>
              </a:rPr>
              <a:t>Google Scholar</a:t>
            </a:r>
          </a:p>
          <a:p>
            <a:r>
              <a:rPr lang="en-US" altLang="en-US" sz="2000" dirty="0" smtClean="0">
                <a:latin typeface="Constantia" pitchFamily="18" charset="0"/>
              </a:rPr>
              <a:t>Google Scholar citation index generator</a:t>
            </a:r>
          </a:p>
          <a:p>
            <a:r>
              <a:rPr lang="en-US" altLang="en-US" sz="2000" dirty="0" smtClean="0">
                <a:latin typeface="Constantia" pitchFamily="18" charset="0"/>
              </a:rPr>
              <a:t>Google H-Index for citation ration of a author, suggested in  </a:t>
            </a:r>
            <a:r>
              <a:rPr lang="en-US" altLang="en-US" sz="2000" dirty="0">
                <a:latin typeface="Constantia" pitchFamily="18" charset="0"/>
              </a:rPr>
              <a:t>2005 by Jorge E. </a:t>
            </a:r>
            <a:r>
              <a:rPr lang="en-US" altLang="en-US" sz="2000" dirty="0" smtClean="0">
                <a:latin typeface="Constantia" pitchFamily="18" charset="0"/>
              </a:rPr>
              <a:t>Hirsch, also known as Hirsch number or Hirsch index.</a:t>
            </a:r>
          </a:p>
          <a:p>
            <a:r>
              <a:rPr lang="en-US" altLang="en-US" sz="2000" dirty="0" smtClean="0">
                <a:latin typeface="Constantia" pitchFamily="18" charset="0"/>
              </a:rPr>
              <a:t>Scopus :The largest abstract and citation database </a:t>
            </a:r>
          </a:p>
          <a:p>
            <a:endParaRPr lang="en-US" altLang="en-US" sz="2000" dirty="0" smtClean="0">
              <a:latin typeface="Constantia" pitchFamily="18" charset="0"/>
            </a:endParaRPr>
          </a:p>
        </p:txBody>
      </p:sp>
    </p:spTree>
    <p:extLst>
      <p:ext uri="{BB962C8B-B14F-4D97-AF65-F5344CB8AC3E}">
        <p14:creationId xmlns:p14="http://schemas.microsoft.com/office/powerpoint/2010/main" val="534771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6050"/>
            <a:ext cx="8596668" cy="1003610"/>
          </a:xfrm>
        </p:spPr>
        <p:txBody>
          <a:bodyPr>
            <a:noAutofit/>
          </a:bodyPr>
          <a:lstStyle/>
          <a:p>
            <a:r>
              <a:rPr lang="en-US" sz="3200" dirty="0" smtClean="0"/>
              <a:t>PubMed </a:t>
            </a:r>
            <a:r>
              <a:rPr lang="en-US" sz="3200" dirty="0"/>
              <a:t>and PubMed Central (PMC) — What is the Difference?</a:t>
            </a:r>
            <a:br>
              <a:rPr lang="en-US" sz="3200" dirty="0"/>
            </a:br>
            <a:endParaRPr lang="en-US" sz="3200" dirty="0"/>
          </a:p>
        </p:txBody>
      </p:sp>
      <p:sp>
        <p:nvSpPr>
          <p:cNvPr id="3" name="Content Placeholder 2"/>
          <p:cNvSpPr>
            <a:spLocks noGrp="1"/>
          </p:cNvSpPr>
          <p:nvPr>
            <p:ph idx="1"/>
          </p:nvPr>
        </p:nvSpPr>
        <p:spPr>
          <a:xfrm>
            <a:off x="677334" y="1717288"/>
            <a:ext cx="8596668" cy="4650058"/>
          </a:xfrm>
        </p:spPr>
        <p:txBody>
          <a:bodyPr>
            <a:noAutofit/>
          </a:bodyPr>
          <a:lstStyle/>
          <a:p>
            <a:r>
              <a:rPr lang="en-US" sz="1600" b="1" dirty="0" smtClean="0"/>
              <a:t>PubMed</a:t>
            </a:r>
            <a:r>
              <a:rPr lang="en-US" sz="1600" b="1" dirty="0"/>
              <a:t> is home to approximately 21 million citations and </a:t>
            </a:r>
            <a:r>
              <a:rPr lang="en-US" sz="1600" b="1" dirty="0" smtClean="0"/>
              <a:t>abstracts</a:t>
            </a:r>
            <a:r>
              <a:rPr lang="en-US" sz="1600" b="1" dirty="0"/>
              <a:t/>
            </a:r>
            <a:br>
              <a:rPr lang="en-US" sz="1600" b="1" dirty="0"/>
            </a:br>
            <a:r>
              <a:rPr lang="en-US" sz="1600" b="1" dirty="0" smtClean="0"/>
              <a:t>PMC</a:t>
            </a:r>
            <a:r>
              <a:rPr lang="en-US" sz="1600" b="1" dirty="0"/>
              <a:t> is home to approximately 2 million free full-text articles</a:t>
            </a:r>
          </a:p>
          <a:p>
            <a:r>
              <a:rPr lang="en-US" sz="1600" b="1" dirty="0" smtClean="0"/>
              <a:t>PubMed:  Began </a:t>
            </a:r>
            <a:r>
              <a:rPr lang="en-US" sz="1600" b="1" dirty="0"/>
              <a:t>in 1996, born out of MEDLINE</a:t>
            </a:r>
          </a:p>
          <a:p>
            <a:r>
              <a:rPr lang="en-US" sz="1600" b="1" dirty="0" smtClean="0"/>
              <a:t> Pub Med Is </a:t>
            </a:r>
            <a:r>
              <a:rPr lang="en-US" sz="1600" b="1" dirty="0"/>
              <a:t>a database comprising citations and abstracts from the MEDLINE biomedical literature, as well as from life sciences journals and online books</a:t>
            </a:r>
          </a:p>
          <a:p>
            <a:r>
              <a:rPr lang="en-US" sz="1600" b="1" dirty="0"/>
              <a:t>Includes links to full-text articles at several thousand journal web sites as well as to most of the articles in PMC</a:t>
            </a:r>
          </a:p>
          <a:p>
            <a:r>
              <a:rPr lang="en-US" sz="1600" b="1" dirty="0" smtClean="0"/>
              <a:t>PMC:  Began </a:t>
            </a:r>
            <a:r>
              <a:rPr lang="en-US" sz="1600" b="1" dirty="0"/>
              <a:t>in 2000, born out of a 1998 conversation between two distinguished scientists at a San Francisco bakery </a:t>
            </a:r>
            <a:r>
              <a:rPr lang="en-US" sz="1600" b="1" dirty="0" smtClean="0"/>
              <a:t>(</a:t>
            </a:r>
            <a:r>
              <a:rPr lang="en-US" sz="1600" b="1" dirty="0"/>
              <a:t>Ralph </a:t>
            </a:r>
            <a:r>
              <a:rPr lang="en-US" sz="1600" b="1" dirty="0" smtClean="0"/>
              <a:t>Nader and  Claire)</a:t>
            </a:r>
          </a:p>
          <a:p>
            <a:r>
              <a:rPr lang="en-US" sz="1600" b="1" dirty="0" smtClean="0"/>
              <a:t>Is </a:t>
            </a:r>
            <a:r>
              <a:rPr lang="en-US" sz="1600" b="1" dirty="0"/>
              <a:t>a free archive containing more than two million full-text biomedical and life sciences journal articles and serves as a digital counterpart to </a:t>
            </a:r>
            <a:r>
              <a:rPr lang="en-US" sz="1600" b="1" dirty="0" smtClean="0"/>
              <a:t>NLM’s (National Library of Medicine) </a:t>
            </a:r>
            <a:r>
              <a:rPr lang="en-US" sz="1600" b="1" dirty="0"/>
              <a:t>extensive print journal collection</a:t>
            </a:r>
          </a:p>
          <a:p>
            <a:r>
              <a:rPr lang="en-US" sz="1600" b="1" dirty="0"/>
              <a:t>Includes links to corresponding citations in PubMed and contains certain types of literature such as book reviews, which are not included in PubMed</a:t>
            </a:r>
          </a:p>
          <a:p>
            <a:endParaRPr lang="en-US" sz="1600" b="1" dirty="0"/>
          </a:p>
        </p:txBody>
      </p:sp>
    </p:spTree>
    <p:extLst>
      <p:ext uri="{BB962C8B-B14F-4D97-AF65-F5344CB8AC3E}">
        <p14:creationId xmlns:p14="http://schemas.microsoft.com/office/powerpoint/2010/main" val="508724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089" y="135467"/>
            <a:ext cx="8370711" cy="666045"/>
          </a:xfrm>
        </p:spPr>
        <p:txBody>
          <a:bodyPr>
            <a:normAutofit fontScale="90000"/>
          </a:bodyPr>
          <a:lstStyle/>
          <a:p>
            <a:r>
              <a:rPr lang="en-US" dirty="0" smtClean="0"/>
              <a:t>               Focus </a:t>
            </a:r>
            <a:r>
              <a:rPr lang="en-US" dirty="0"/>
              <a:t>on Your </a:t>
            </a:r>
            <a:r>
              <a:rPr lang="en-US" dirty="0" smtClean="0"/>
              <a:t>Topic</a:t>
            </a:r>
            <a:r>
              <a:rPr lang="en-US" dirty="0"/>
              <a:t/>
            </a:r>
            <a:br>
              <a:rPr lang="en-US" dirty="0"/>
            </a:br>
            <a:endParaRPr lang="en-US" dirty="0"/>
          </a:p>
        </p:txBody>
      </p:sp>
      <p:sp>
        <p:nvSpPr>
          <p:cNvPr id="3" name="Content Placeholder 2"/>
          <p:cNvSpPr>
            <a:spLocks noGrp="1"/>
          </p:cNvSpPr>
          <p:nvPr>
            <p:ph idx="1"/>
          </p:nvPr>
        </p:nvSpPr>
        <p:spPr>
          <a:xfrm>
            <a:off x="1140178" y="711200"/>
            <a:ext cx="9369777" cy="6942667"/>
          </a:xfrm>
        </p:spPr>
        <p:txBody>
          <a:bodyPr>
            <a:noAutofit/>
          </a:bodyPr>
          <a:lstStyle/>
          <a:p>
            <a:r>
              <a:rPr lang="en-US" dirty="0"/>
              <a:t>Keep it manageable</a:t>
            </a:r>
          </a:p>
          <a:p>
            <a:r>
              <a:rPr lang="en-US" dirty="0"/>
              <a:t>A topic will be very difficult to research if it is too broad or narrow. One way to narrow a broad topic such as "the environment" is to limit your </a:t>
            </a:r>
            <a:r>
              <a:rPr lang="en-US" dirty="0" smtClean="0"/>
              <a:t>topic</a:t>
            </a:r>
            <a:r>
              <a:rPr lang="en-US" dirty="0"/>
              <a:t> </a:t>
            </a:r>
            <a:r>
              <a:rPr lang="en-US" dirty="0" smtClean="0"/>
              <a:t>e.g. </a:t>
            </a:r>
            <a:endParaRPr lang="en-US" dirty="0"/>
          </a:p>
          <a:p>
            <a:pPr marL="0" indent="0">
              <a:buNone/>
            </a:pPr>
            <a:r>
              <a:rPr lang="en-US" dirty="0" smtClean="0"/>
              <a:t> (</a:t>
            </a:r>
            <a:r>
              <a:rPr lang="en-US" dirty="0" err="1" smtClean="0"/>
              <a:t>i</a:t>
            </a:r>
            <a:r>
              <a:rPr lang="en-US" dirty="0" smtClean="0"/>
              <a:t>) by </a:t>
            </a:r>
            <a:r>
              <a:rPr lang="en-US" dirty="0"/>
              <a:t>geographical area  e.g. What environmental issues are most important in the Southwestern India? </a:t>
            </a:r>
          </a:p>
          <a:p>
            <a:pPr marL="0" indent="0">
              <a:buNone/>
            </a:pPr>
            <a:r>
              <a:rPr lang="en-US" dirty="0" smtClean="0"/>
              <a:t>(ii) by </a:t>
            </a:r>
            <a:r>
              <a:rPr lang="en-US" dirty="0"/>
              <a:t>time frame: </a:t>
            </a:r>
            <a:r>
              <a:rPr lang="en-US" dirty="0" smtClean="0"/>
              <a:t>What </a:t>
            </a:r>
            <a:r>
              <a:rPr lang="en-US" dirty="0"/>
              <a:t>are the most prominent environmental issues of the last 10 years?</a:t>
            </a:r>
          </a:p>
          <a:p>
            <a:pPr marL="0" indent="0">
              <a:buNone/>
            </a:pPr>
            <a:r>
              <a:rPr lang="en-US" dirty="0" smtClean="0"/>
              <a:t>(iii) by </a:t>
            </a:r>
            <a:r>
              <a:rPr lang="en-US" dirty="0"/>
              <a:t>discipline  </a:t>
            </a:r>
            <a:r>
              <a:rPr lang="en-US" dirty="0" smtClean="0"/>
              <a:t>:  </a:t>
            </a:r>
            <a:r>
              <a:rPr lang="en-US" dirty="0"/>
              <a:t>How does environmental awareness effect business practices today?</a:t>
            </a:r>
          </a:p>
          <a:p>
            <a:pPr marL="0" indent="0">
              <a:buNone/>
            </a:pPr>
            <a:r>
              <a:rPr lang="en-US" dirty="0"/>
              <a:t> (</a:t>
            </a:r>
            <a:r>
              <a:rPr lang="en-US" dirty="0" smtClean="0"/>
              <a:t>iv)by </a:t>
            </a:r>
            <a:r>
              <a:rPr lang="en-US" dirty="0"/>
              <a:t>population group  e.g. What are the effects of air pollution on senior citizens?</a:t>
            </a:r>
          </a:p>
          <a:p>
            <a:pPr marL="0" indent="0">
              <a:buNone/>
            </a:pPr>
            <a:r>
              <a:rPr lang="en-US" dirty="0"/>
              <a:t>Topic may be too difficult to research if it is too:</a:t>
            </a:r>
          </a:p>
          <a:p>
            <a:pPr marL="0" indent="0">
              <a:buNone/>
            </a:pPr>
            <a:r>
              <a:rPr lang="en-US" dirty="0"/>
              <a:t> (v) locally confined - Topics this specific may only be covered in local </a:t>
            </a:r>
            <a:r>
              <a:rPr lang="en-US" dirty="0" smtClean="0"/>
              <a:t>newspapers Example</a:t>
            </a:r>
            <a:r>
              <a:rPr lang="en-US" dirty="0"/>
              <a:t>: What sources of pollution affect the Delhi state water supply?</a:t>
            </a:r>
          </a:p>
          <a:p>
            <a:pPr marL="0" indent="0">
              <a:buNone/>
            </a:pPr>
            <a:r>
              <a:rPr lang="en-US" dirty="0"/>
              <a:t>(vi) Recent - If a topic is quite recent, books or journal articles may not be available, but newspaper or magazine articles may. Also, Web sites related to the topic may or may not be available.</a:t>
            </a:r>
          </a:p>
          <a:p>
            <a:pPr marL="0" indent="0">
              <a:buNone/>
            </a:pPr>
            <a:r>
              <a:rPr lang="en-US" dirty="0"/>
              <a:t>(vii) broadly interdisciplinary - You could be overwhelmed with superficial information.</a:t>
            </a:r>
          </a:p>
          <a:p>
            <a:pPr marL="0" indent="0">
              <a:buNone/>
            </a:pPr>
            <a:r>
              <a:rPr lang="en-US" b="1" dirty="0" smtClean="0"/>
              <a:t>If </a:t>
            </a:r>
            <a:r>
              <a:rPr lang="en-US" b="1" dirty="0"/>
              <a:t>you have any difficulties or questions with focusing your topic, discuss the topic with your  senior, or with a librarian</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1910766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1"/>
          </a:xfrm>
        </p:spPr>
        <p:txBody>
          <a:bodyPr/>
          <a:lstStyle/>
          <a:p>
            <a:r>
              <a:rPr lang="en-US" dirty="0" smtClean="0"/>
              <a:t>           Make </a:t>
            </a:r>
            <a:r>
              <a:rPr lang="en-US" dirty="0"/>
              <a:t>a List of Useful Keywords</a:t>
            </a:r>
          </a:p>
        </p:txBody>
      </p:sp>
      <p:sp>
        <p:nvSpPr>
          <p:cNvPr id="3" name="Content Placeholder 2"/>
          <p:cNvSpPr>
            <a:spLocks noGrp="1"/>
          </p:cNvSpPr>
          <p:nvPr>
            <p:ph idx="1"/>
          </p:nvPr>
        </p:nvSpPr>
        <p:spPr>
          <a:xfrm>
            <a:off x="1981200" y="1371601"/>
            <a:ext cx="8229600" cy="4754563"/>
          </a:xfrm>
        </p:spPr>
        <p:txBody>
          <a:bodyPr>
            <a:normAutofit/>
          </a:bodyPr>
          <a:lstStyle/>
          <a:p>
            <a:r>
              <a:rPr lang="en-US" dirty="0" smtClean="0"/>
              <a:t>Keep </a:t>
            </a:r>
            <a:r>
              <a:rPr lang="en-US" dirty="0"/>
              <a:t>track of the words that are used to describe your topic</a:t>
            </a:r>
            <a:r>
              <a:rPr lang="en-US" dirty="0" smtClean="0"/>
              <a:t>.</a:t>
            </a:r>
          </a:p>
          <a:p>
            <a:pPr marL="0" indent="0">
              <a:buNone/>
            </a:pPr>
            <a:r>
              <a:rPr lang="en-US" dirty="0"/>
              <a:t> </a:t>
            </a:r>
          </a:p>
          <a:p>
            <a:r>
              <a:rPr lang="en-US" dirty="0"/>
              <a:t>Look for words that best describe your </a:t>
            </a:r>
            <a:r>
              <a:rPr lang="en-US" dirty="0" smtClean="0"/>
              <a:t>topic</a:t>
            </a:r>
          </a:p>
          <a:p>
            <a:pPr marL="0" indent="0">
              <a:buNone/>
            </a:pPr>
            <a:endParaRPr lang="en-US" dirty="0"/>
          </a:p>
          <a:p>
            <a:r>
              <a:rPr lang="en-US" dirty="0"/>
              <a:t>Look for them in when reading encyclopedia articles and background and general </a:t>
            </a:r>
            <a:r>
              <a:rPr lang="en-US" dirty="0" smtClean="0"/>
              <a:t>information</a:t>
            </a:r>
          </a:p>
          <a:p>
            <a:pPr marL="0" indent="0">
              <a:buNone/>
            </a:pPr>
            <a:endParaRPr lang="en-US" dirty="0"/>
          </a:p>
          <a:p>
            <a:r>
              <a:rPr lang="en-US" dirty="0"/>
              <a:t>Find broader and narrower terms, synonyms, key concepts for key words to widen your search </a:t>
            </a:r>
            <a:r>
              <a:rPr lang="en-US" dirty="0" smtClean="0"/>
              <a:t>capabilities</a:t>
            </a:r>
          </a:p>
          <a:p>
            <a:pPr marL="0" indent="0">
              <a:buNone/>
            </a:pPr>
            <a:endParaRPr lang="en-US" dirty="0"/>
          </a:p>
          <a:p>
            <a:r>
              <a:rPr lang="en-US" dirty="0"/>
              <a:t>Make note of these words and use them later when searching databases and catalogs</a:t>
            </a:r>
          </a:p>
          <a:p>
            <a:endParaRPr lang="en-US" dirty="0"/>
          </a:p>
        </p:txBody>
      </p:sp>
    </p:spTree>
    <p:extLst>
      <p:ext uri="{BB962C8B-B14F-4D97-AF65-F5344CB8AC3E}">
        <p14:creationId xmlns:p14="http://schemas.microsoft.com/office/powerpoint/2010/main" val="2522692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9911"/>
          </a:xfrm>
        </p:spPr>
        <p:txBody>
          <a:bodyPr/>
          <a:lstStyle/>
          <a:p>
            <a:r>
              <a:rPr lang="en-US" dirty="0" smtClean="0"/>
              <a:t>                       Be </a:t>
            </a:r>
            <a:r>
              <a:rPr lang="en-US" dirty="0"/>
              <a:t>Flexible</a:t>
            </a:r>
          </a:p>
        </p:txBody>
      </p:sp>
      <p:sp>
        <p:nvSpPr>
          <p:cNvPr id="3" name="Content Placeholder 2"/>
          <p:cNvSpPr>
            <a:spLocks noGrp="1"/>
          </p:cNvSpPr>
          <p:nvPr>
            <p:ph idx="1"/>
          </p:nvPr>
        </p:nvSpPr>
        <p:spPr>
          <a:xfrm>
            <a:off x="1535289" y="1467556"/>
            <a:ext cx="8675511" cy="4658608"/>
          </a:xfrm>
        </p:spPr>
        <p:txBody>
          <a:bodyPr>
            <a:normAutofit/>
          </a:bodyPr>
          <a:lstStyle/>
          <a:p>
            <a:endParaRPr lang="en-US" dirty="0" smtClean="0"/>
          </a:p>
          <a:p>
            <a:r>
              <a:rPr lang="en-US" dirty="0" smtClean="0"/>
              <a:t>It </a:t>
            </a:r>
            <a:r>
              <a:rPr lang="en-US" dirty="0"/>
              <a:t>is common to modify your topic during the research process. You can never be sure of what you may find. You may find too much and need to narrow your focus, or too little and need to broaden your focus. This is a normal part of the research process. </a:t>
            </a:r>
            <a:endParaRPr lang="en-US" dirty="0" smtClean="0"/>
          </a:p>
          <a:p>
            <a:r>
              <a:rPr lang="en-US" dirty="0" smtClean="0"/>
              <a:t>While </a:t>
            </a:r>
            <a:r>
              <a:rPr lang="en-US" dirty="0"/>
              <a:t>researching, you may not wish to change your topic, but you may decide that some other aspect of the topic is more interesting or manageable. </a:t>
            </a:r>
          </a:p>
          <a:p>
            <a:r>
              <a:rPr lang="en-US" dirty="0"/>
              <a:t>Keep in mind the assigned length of the research paper, project, bibliography or other research assignment. Be aware of the depth of coverage needed and the due date. </a:t>
            </a:r>
            <a:endParaRPr lang="en-US" dirty="0" smtClean="0"/>
          </a:p>
          <a:p>
            <a:r>
              <a:rPr lang="en-US" dirty="0" smtClean="0"/>
              <a:t>These </a:t>
            </a:r>
            <a:r>
              <a:rPr lang="en-US" dirty="0"/>
              <a:t>important factors may help you decide how much and when you will modify your topic. </a:t>
            </a:r>
          </a:p>
        </p:txBody>
      </p:sp>
    </p:spTree>
    <p:extLst>
      <p:ext uri="{BB962C8B-B14F-4D97-AF65-F5344CB8AC3E}">
        <p14:creationId xmlns:p14="http://schemas.microsoft.com/office/powerpoint/2010/main" val="2276897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normAutofit fontScale="90000"/>
          </a:bodyPr>
          <a:lstStyle/>
          <a:p>
            <a:r>
              <a:rPr lang="en-US" sz="2800" b="1" dirty="0"/>
              <a:t>Define Your Topic as a Focused Research Question</a:t>
            </a:r>
          </a:p>
        </p:txBody>
      </p:sp>
      <p:sp>
        <p:nvSpPr>
          <p:cNvPr id="3" name="Content Placeholder 2"/>
          <p:cNvSpPr>
            <a:spLocks noGrp="1"/>
          </p:cNvSpPr>
          <p:nvPr>
            <p:ph idx="1"/>
          </p:nvPr>
        </p:nvSpPr>
        <p:spPr>
          <a:xfrm>
            <a:off x="1981200" y="1219201"/>
            <a:ext cx="8229600" cy="4906963"/>
          </a:xfrm>
        </p:spPr>
        <p:txBody>
          <a:bodyPr>
            <a:normAutofit/>
          </a:bodyPr>
          <a:lstStyle/>
          <a:p>
            <a:pPr marL="0" indent="0">
              <a:buNone/>
            </a:pPr>
            <a:r>
              <a:rPr lang="en-US" sz="2400" dirty="0" smtClean="0"/>
              <a:t>You </a:t>
            </a:r>
            <a:r>
              <a:rPr lang="en-US" sz="2400" dirty="0"/>
              <a:t>will often begin with a word, develop a more focused interest in an aspect of something relating to that word, then begin to have questions about the topic. </a:t>
            </a:r>
            <a:endParaRPr lang="en-US" sz="2400" dirty="0" smtClean="0"/>
          </a:p>
          <a:p>
            <a:pPr marL="0" indent="0">
              <a:buNone/>
            </a:pPr>
            <a:endParaRPr lang="en-US" sz="2400" dirty="0" smtClean="0"/>
          </a:p>
          <a:p>
            <a:pPr marL="0" indent="0">
              <a:buNone/>
            </a:pPr>
            <a:r>
              <a:rPr lang="en-US" sz="2400" dirty="0"/>
              <a:t>Ideas = Frank Lloyd Wright or modern architecture</a:t>
            </a:r>
          </a:p>
          <a:p>
            <a:pPr marL="0" indent="0">
              <a:buNone/>
            </a:pPr>
            <a:r>
              <a:rPr lang="en-US" sz="2400" dirty="0"/>
              <a:t>Research Question = How has Frank Lloyd Wright influenced modern architecture</a:t>
            </a:r>
            <a:r>
              <a:rPr lang="en-US" sz="2400" dirty="0" smtClean="0"/>
              <a:t>?</a:t>
            </a:r>
          </a:p>
          <a:p>
            <a:pPr marL="0" indent="0">
              <a:buNone/>
            </a:pPr>
            <a:endParaRPr lang="en-US" sz="2400" dirty="0"/>
          </a:p>
          <a:p>
            <a:pPr marL="0" indent="0">
              <a:buNone/>
            </a:pPr>
            <a:r>
              <a:rPr lang="en-US" sz="2400" dirty="0"/>
              <a:t>Focused Research Question = What design principles used by Frank Lloyd Wright are common in contemporary homes?</a:t>
            </a:r>
          </a:p>
          <a:p>
            <a:pPr marL="0" indent="0">
              <a:buNone/>
            </a:pPr>
            <a:endParaRPr lang="en-US" sz="2400" dirty="0"/>
          </a:p>
        </p:txBody>
      </p:sp>
    </p:spTree>
    <p:extLst>
      <p:ext uri="{BB962C8B-B14F-4D97-AF65-F5344CB8AC3E}">
        <p14:creationId xmlns:p14="http://schemas.microsoft.com/office/powerpoint/2010/main" val="94120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5378"/>
          </a:xfrm>
        </p:spPr>
        <p:txBody>
          <a:bodyPr>
            <a:normAutofit fontScale="90000"/>
          </a:bodyPr>
          <a:lstStyle/>
          <a:p>
            <a:r>
              <a:rPr lang="en-US" dirty="0"/>
              <a:t>Research and Read More About Your Topic</a:t>
            </a:r>
          </a:p>
        </p:txBody>
      </p:sp>
      <p:sp>
        <p:nvSpPr>
          <p:cNvPr id="3" name="Content Placeholder 2"/>
          <p:cNvSpPr>
            <a:spLocks noGrp="1"/>
          </p:cNvSpPr>
          <p:nvPr>
            <p:ph idx="1"/>
          </p:nvPr>
        </p:nvSpPr>
        <p:spPr>
          <a:xfrm>
            <a:off x="677333" y="1727200"/>
            <a:ext cx="9409201" cy="4314163"/>
          </a:xfrm>
        </p:spPr>
        <p:txBody>
          <a:bodyPr>
            <a:normAutofit/>
          </a:bodyPr>
          <a:lstStyle/>
          <a:p>
            <a:r>
              <a:rPr lang="en-US" sz="2000" dirty="0"/>
              <a:t>Use the key words you have gathered to research in the catalog, article databases, and Internet search engines. Find more information to help you answer your research question</a:t>
            </a:r>
            <a:r>
              <a:rPr lang="en-US" sz="2000" dirty="0" smtClean="0"/>
              <a:t>.</a:t>
            </a:r>
          </a:p>
          <a:p>
            <a:endParaRPr lang="en-US" sz="2000" dirty="0"/>
          </a:p>
          <a:p>
            <a:pPr marL="0" indent="0">
              <a:buNone/>
            </a:pPr>
            <a:endParaRPr lang="en-US" sz="2000" dirty="0"/>
          </a:p>
          <a:p>
            <a:r>
              <a:rPr lang="en-US" sz="2000" dirty="0"/>
              <a:t>You will need to do some research and reading before you select your final topic. Can you find enough information to answer your research question? Remember, selecting a topic is an important and complex part of the research process.</a:t>
            </a:r>
          </a:p>
          <a:p>
            <a:endParaRPr lang="en-US" dirty="0"/>
          </a:p>
        </p:txBody>
      </p:sp>
    </p:spTree>
    <p:extLst>
      <p:ext uri="{BB962C8B-B14F-4D97-AF65-F5344CB8AC3E}">
        <p14:creationId xmlns:p14="http://schemas.microsoft.com/office/powerpoint/2010/main" val="1233832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lstStyle/>
          <a:p>
            <a:r>
              <a:rPr lang="en-US" dirty="0" smtClean="0"/>
              <a:t>            Formulate </a:t>
            </a:r>
            <a:r>
              <a:rPr lang="en-US" dirty="0"/>
              <a:t>a Thesis Statement</a:t>
            </a:r>
          </a:p>
        </p:txBody>
      </p:sp>
      <p:sp>
        <p:nvSpPr>
          <p:cNvPr id="3" name="Content Placeholder 2"/>
          <p:cNvSpPr>
            <a:spLocks noGrp="1"/>
          </p:cNvSpPr>
          <p:nvPr>
            <p:ph idx="1"/>
          </p:nvPr>
        </p:nvSpPr>
        <p:spPr>
          <a:xfrm>
            <a:off x="1715911" y="1320800"/>
            <a:ext cx="8873067" cy="5915378"/>
          </a:xfrm>
        </p:spPr>
        <p:txBody>
          <a:bodyPr>
            <a:normAutofit fontScale="25000" lnSpcReduction="20000"/>
          </a:bodyPr>
          <a:lstStyle/>
          <a:p>
            <a:pPr>
              <a:buFont typeface="Wingdings" panose="05000000000000000000" pitchFamily="2" charset="2"/>
              <a:buChar char="v"/>
            </a:pPr>
            <a:r>
              <a:rPr lang="en-US" sz="7000" dirty="0"/>
              <a:t>Write your topic as a thesis statement. This may be the answer to your research question and/or a way to clearly state the purpose of your research. Your thesis statement will usually be one or two sentences that states precisely what is to be answered, proven, or what you will inform your audience about your topic</a:t>
            </a:r>
          </a:p>
          <a:p>
            <a:pPr>
              <a:buFont typeface="Wingdings" panose="05000000000000000000" pitchFamily="2" charset="2"/>
              <a:buChar char="v"/>
            </a:pPr>
            <a:endParaRPr lang="en-US" sz="7000" dirty="0"/>
          </a:p>
          <a:p>
            <a:pPr>
              <a:buFont typeface="Wingdings" panose="05000000000000000000" pitchFamily="2" charset="2"/>
              <a:buChar char="v"/>
            </a:pPr>
            <a:r>
              <a:rPr lang="en-US" sz="7000" dirty="0"/>
              <a:t>The development of a thesis assumes there is sufficient evidence to support the thesis statement.</a:t>
            </a:r>
          </a:p>
          <a:p>
            <a:pPr>
              <a:buFont typeface="Wingdings" panose="05000000000000000000" pitchFamily="2" charset="2"/>
              <a:buChar char="v"/>
            </a:pPr>
            <a:endParaRPr lang="en-US" sz="7000" dirty="0"/>
          </a:p>
          <a:p>
            <a:pPr>
              <a:buFont typeface="Wingdings" panose="05000000000000000000" pitchFamily="2" charset="2"/>
              <a:buChar char="v"/>
            </a:pPr>
            <a:r>
              <a:rPr lang="en-US" sz="7000" dirty="0"/>
              <a:t>For example, a thesis statement could be: Frank Lloyd Wright's design principles, including his use of ornamental detail and his sense of space and texture opened a new era of American architecture. His work has influenced contemporary residential design. </a:t>
            </a:r>
          </a:p>
          <a:p>
            <a:pPr>
              <a:buFont typeface="Wingdings" panose="05000000000000000000" pitchFamily="2" charset="2"/>
              <a:buChar char="v"/>
            </a:pPr>
            <a:endParaRPr lang="en-US" sz="7000" dirty="0"/>
          </a:p>
          <a:p>
            <a:pPr>
              <a:buFont typeface="Wingdings" panose="05000000000000000000" pitchFamily="2" charset="2"/>
              <a:buChar char="v"/>
            </a:pPr>
            <a:r>
              <a:rPr lang="en-US" sz="7000" dirty="0"/>
              <a:t>The title of your paper may not be exactly the same as your research question or your thesis statement, but the title should clearly convey the focus, purpose and meaning of your research.</a:t>
            </a:r>
          </a:p>
          <a:p>
            <a:pPr>
              <a:buFont typeface="Wingdings" panose="05000000000000000000" pitchFamily="2" charset="2"/>
              <a:buChar char="v"/>
            </a:pPr>
            <a:endParaRPr lang="en-US" sz="7000" dirty="0"/>
          </a:p>
          <a:p>
            <a:pPr>
              <a:buFont typeface="Wingdings" panose="05000000000000000000" pitchFamily="2" charset="2"/>
              <a:buChar char="v"/>
            </a:pPr>
            <a:r>
              <a:rPr lang="en-US" sz="7000" dirty="0"/>
              <a:t>For example, a title could be: Frank Lloyd Wright: Key Principles of Design For the Modern Home</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endParaRPr lang="en-US" dirty="0"/>
          </a:p>
        </p:txBody>
      </p:sp>
    </p:spTree>
    <p:extLst>
      <p:ext uri="{BB962C8B-B14F-4D97-AF65-F5344CB8AC3E}">
        <p14:creationId xmlns:p14="http://schemas.microsoft.com/office/powerpoint/2010/main" val="388625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40178"/>
          </a:xfrm>
        </p:spPr>
        <p:txBody>
          <a:bodyPr>
            <a:noAutofit/>
          </a:bodyPr>
          <a:lstStyle/>
          <a:p>
            <a:r>
              <a:rPr lang="en-IN" dirty="0"/>
              <a:t>Major Factors to be Considered in Selecting a Research Problem</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77334" y="1749779"/>
            <a:ext cx="8596668" cy="4291584"/>
          </a:xfrm>
        </p:spPr>
        <p:txBody>
          <a:bodyPr>
            <a:normAutofit lnSpcReduction="10000"/>
          </a:bodyPr>
          <a:lstStyle/>
          <a:p>
            <a:r>
              <a:rPr lang="en-IN" dirty="0"/>
              <a:t>In most cases, subject that is overdone must not be picked, because it will certainly be a complicated task to throw any new light in such a situation.</a:t>
            </a:r>
          </a:p>
          <a:p>
            <a:r>
              <a:rPr lang="en-IN" dirty="0"/>
              <a:t>Too narrow or too un-explainable problems must be shunned.</a:t>
            </a:r>
          </a:p>
          <a:p>
            <a:r>
              <a:rPr lang="en-IN" dirty="0"/>
              <a:t>The significance of the topic, the qualifications and the training of a researcher, the expenses required, the time element are few other criteria that should be considered when selecting a problem.</a:t>
            </a:r>
          </a:p>
          <a:p>
            <a:r>
              <a:rPr lang="en-IN" dirty="0"/>
              <a:t>A professional needs to ask himself the following questions:</a:t>
            </a:r>
          </a:p>
          <a:p>
            <a:r>
              <a:rPr lang="en-IN" dirty="0"/>
              <a:t>(a) Whether he /she is properly equipped when it comes to his background to handle the research?</a:t>
            </a:r>
          </a:p>
          <a:p>
            <a:r>
              <a:rPr lang="en-IN" dirty="0"/>
              <a:t>(b) Whether he/she has the budget to afford the research?</a:t>
            </a:r>
          </a:p>
          <a:p>
            <a:r>
              <a:rPr lang="en-IN" dirty="0"/>
              <a:t>(c) Whether the required cooperation can be obtained from relevant scientists.</a:t>
            </a:r>
          </a:p>
          <a:p>
            <a:r>
              <a:rPr lang="en-IN" dirty="0"/>
              <a:t>An average researcher should avoid controversial subjects.</a:t>
            </a:r>
          </a:p>
        </p:txBody>
      </p:sp>
    </p:spTree>
    <p:extLst>
      <p:ext uri="{BB962C8B-B14F-4D97-AF65-F5344CB8AC3E}">
        <p14:creationId xmlns:p14="http://schemas.microsoft.com/office/powerpoint/2010/main" val="3384003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3467"/>
          </a:xfrm>
        </p:spPr>
        <p:txBody>
          <a:bodyPr/>
          <a:lstStyle/>
          <a:p>
            <a:r>
              <a:rPr lang="en-US" dirty="0" smtClean="0"/>
              <a:t>          Pick a familiar and feasible topic </a:t>
            </a:r>
            <a:endParaRPr lang="en-US" dirty="0"/>
          </a:p>
        </p:txBody>
      </p:sp>
      <p:sp>
        <p:nvSpPr>
          <p:cNvPr id="3" name="Content Placeholder 2"/>
          <p:cNvSpPr>
            <a:spLocks noGrp="1"/>
          </p:cNvSpPr>
          <p:nvPr>
            <p:ph idx="1"/>
          </p:nvPr>
        </p:nvSpPr>
        <p:spPr>
          <a:xfrm>
            <a:off x="1399822" y="1354667"/>
            <a:ext cx="8810978" cy="4771497"/>
          </a:xfrm>
        </p:spPr>
        <p:txBody>
          <a:bodyPr>
            <a:normAutofit fontScale="47500" lnSpcReduction="20000"/>
          </a:bodyPr>
          <a:lstStyle/>
          <a:p>
            <a:pPr>
              <a:buFont typeface="Wingdings" panose="05000000000000000000" pitchFamily="2" charset="2"/>
              <a:buChar char="v"/>
            </a:pPr>
            <a:endParaRPr lang="en-US" sz="3800" dirty="0" smtClean="0"/>
          </a:p>
          <a:p>
            <a:pPr>
              <a:buFont typeface="Wingdings" panose="05000000000000000000" pitchFamily="2" charset="2"/>
              <a:buChar char="v"/>
            </a:pPr>
            <a:r>
              <a:rPr lang="en-US" sz="3800" dirty="0" smtClean="0"/>
              <a:t>The </a:t>
            </a:r>
            <a:r>
              <a:rPr lang="en-US" sz="3800" dirty="0"/>
              <a:t>topic picked for research must be familiar and feasible so that the relevant research material or sources of research are within one’s reach. </a:t>
            </a:r>
          </a:p>
          <a:p>
            <a:pPr>
              <a:buFont typeface="Wingdings" panose="05000000000000000000" pitchFamily="2" charset="2"/>
              <a:buChar char="v"/>
            </a:pPr>
            <a:r>
              <a:rPr lang="en-US" sz="3800" dirty="0"/>
              <a:t>Even then it is extremely challenging to provide definitive ideas regarding how a professional should obtain ideas for his research. To do this, a researcher can make contact with an expert or a senior scientist who is already involved in research. </a:t>
            </a:r>
          </a:p>
          <a:p>
            <a:pPr>
              <a:buFont typeface="Wingdings" panose="05000000000000000000" pitchFamily="2" charset="2"/>
              <a:buChar char="v"/>
            </a:pPr>
            <a:r>
              <a:rPr lang="en-US" sz="3800" dirty="0"/>
              <a:t>Read articles or blog posts published in current literature available on the topic and  think the way the methods and concepts talked about therein could be applied to the solution of other problems.</a:t>
            </a:r>
          </a:p>
          <a:p>
            <a:pPr>
              <a:buFont typeface="Wingdings" panose="05000000000000000000" pitchFamily="2" charset="2"/>
              <a:buChar char="v"/>
            </a:pPr>
            <a:r>
              <a:rPr lang="en-US" sz="3800" dirty="0"/>
              <a:t> A preliminary study should be done before picking a research problem. This isn’t always required when the problem demands the conduct of a research closely comparable to one that was already done. </a:t>
            </a:r>
          </a:p>
          <a:p>
            <a:pPr>
              <a:buFont typeface="Wingdings" panose="05000000000000000000" pitchFamily="2" charset="2"/>
              <a:buChar char="v"/>
            </a:pPr>
            <a:r>
              <a:rPr lang="en-US" sz="3800" dirty="0"/>
              <a:t>However when the field of investigation is pretty new and doesn’t have available a set of well developed methods, a quick feasibility study should always be carried out</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3345920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4133"/>
          </a:xfrm>
        </p:spPr>
        <p:txBody>
          <a:bodyPr>
            <a:normAutofit fontScale="90000"/>
          </a:bodyPr>
          <a:lstStyle/>
          <a:p>
            <a:r>
              <a:rPr lang="en-US" dirty="0" smtClean="0"/>
              <a:t>             How to select a research topic</a:t>
            </a:r>
            <a:endParaRPr lang="en-US" dirty="0"/>
          </a:p>
        </p:txBody>
      </p:sp>
      <p:sp>
        <p:nvSpPr>
          <p:cNvPr id="3" name="Content Placeholder 2"/>
          <p:cNvSpPr>
            <a:spLocks noGrp="1"/>
          </p:cNvSpPr>
          <p:nvPr>
            <p:ph idx="1"/>
          </p:nvPr>
        </p:nvSpPr>
        <p:spPr>
          <a:xfrm>
            <a:off x="1286933" y="1083733"/>
            <a:ext cx="8923867" cy="6220178"/>
          </a:xfrm>
        </p:spPr>
        <p:txBody>
          <a:bodyPr>
            <a:noAutofit/>
          </a:bodyPr>
          <a:lstStyle/>
          <a:p>
            <a:pPr>
              <a:buFont typeface="Wingdings" panose="05000000000000000000" pitchFamily="2" charset="2"/>
              <a:buChar char="§"/>
            </a:pPr>
            <a:r>
              <a:rPr lang="en-US" sz="2000" dirty="0"/>
              <a:t>Be aware that selecting a good topic may not be easy. It must be narrow and focused enough to be interesting, yet broad enough to find adequate information. </a:t>
            </a:r>
          </a:p>
          <a:p>
            <a:pPr>
              <a:buFont typeface="Wingdings" panose="05000000000000000000" pitchFamily="2" charset="2"/>
              <a:buChar char="§"/>
            </a:pPr>
            <a:r>
              <a:rPr lang="en-US" sz="2000" dirty="0"/>
              <a:t>Before selecting your topic, make sure you know what your final project should look like. </a:t>
            </a:r>
          </a:p>
          <a:p>
            <a:pPr>
              <a:buFont typeface="Wingdings" panose="05000000000000000000" pitchFamily="2" charset="2"/>
              <a:buChar char="§"/>
            </a:pPr>
            <a:r>
              <a:rPr lang="en-US" sz="2000" dirty="0"/>
              <a:t>Each researcher will likely require a different format or style of research project.</a:t>
            </a:r>
          </a:p>
          <a:p>
            <a:pPr>
              <a:buFont typeface="Wingdings" panose="05000000000000000000" pitchFamily="2" charset="2"/>
              <a:buChar char="§"/>
            </a:pPr>
            <a:r>
              <a:rPr lang="en-US" sz="2000" dirty="0"/>
              <a:t>Brainstorm for ideas</a:t>
            </a:r>
          </a:p>
          <a:p>
            <a:pPr>
              <a:buFont typeface="Wingdings" panose="05000000000000000000" pitchFamily="2" charset="2"/>
              <a:buChar char="§"/>
            </a:pPr>
            <a:r>
              <a:rPr lang="en-US" sz="2000" dirty="0"/>
              <a:t>Choose a topic that will enable you to read and understand the literature</a:t>
            </a:r>
          </a:p>
          <a:p>
            <a:pPr>
              <a:buFont typeface="Wingdings" panose="05000000000000000000" pitchFamily="2" charset="2"/>
              <a:buChar char="§"/>
            </a:pPr>
            <a:r>
              <a:rPr lang="en-US" sz="2000" dirty="0"/>
              <a:t>Ensure that the topic is manageable and that material is available</a:t>
            </a:r>
          </a:p>
          <a:p>
            <a:pPr>
              <a:buFont typeface="Wingdings" panose="05000000000000000000" pitchFamily="2" charset="2"/>
              <a:buChar char="§"/>
            </a:pPr>
            <a:r>
              <a:rPr lang="en-US" sz="2000" dirty="0"/>
              <a:t>Make a list of key words</a:t>
            </a:r>
          </a:p>
          <a:p>
            <a:pPr>
              <a:buFont typeface="Wingdings" panose="05000000000000000000" pitchFamily="2" charset="2"/>
              <a:buChar char="§"/>
            </a:pPr>
            <a:r>
              <a:rPr lang="en-US" sz="2000" dirty="0"/>
              <a:t>Be flexible</a:t>
            </a:r>
          </a:p>
          <a:p>
            <a:pPr>
              <a:buFont typeface="Wingdings" panose="05000000000000000000" pitchFamily="2" charset="2"/>
              <a:buChar char="§"/>
            </a:pPr>
            <a:r>
              <a:rPr lang="en-US" sz="2000" dirty="0"/>
              <a:t>Define your topic as a focused research question</a:t>
            </a:r>
          </a:p>
          <a:p>
            <a:pPr>
              <a:buFont typeface="Wingdings" panose="05000000000000000000" pitchFamily="2" charset="2"/>
              <a:buChar char="§"/>
            </a:pPr>
            <a:r>
              <a:rPr lang="en-US" sz="2000" dirty="0"/>
              <a:t>Research and read more about your topic</a:t>
            </a:r>
          </a:p>
          <a:p>
            <a:pPr>
              <a:buFont typeface="Wingdings" panose="05000000000000000000" pitchFamily="2" charset="2"/>
              <a:buChar char="§"/>
            </a:pPr>
            <a:r>
              <a:rPr lang="en-US" sz="2000" dirty="0"/>
              <a:t>Formulate a thesis statement</a:t>
            </a:r>
          </a:p>
        </p:txBody>
      </p:sp>
    </p:spTree>
    <p:extLst>
      <p:ext uri="{BB962C8B-B14F-4D97-AF65-F5344CB8AC3E}">
        <p14:creationId xmlns:p14="http://schemas.microsoft.com/office/powerpoint/2010/main" val="100412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Criteria for Selection of Good Research Topic</a:t>
            </a:r>
          </a:p>
        </p:txBody>
      </p:sp>
      <p:sp>
        <p:nvSpPr>
          <p:cNvPr id="3" name="Content Placeholder 2"/>
          <p:cNvSpPr>
            <a:spLocks noGrp="1"/>
          </p:cNvSpPr>
          <p:nvPr>
            <p:ph idx="1"/>
          </p:nvPr>
        </p:nvSpPr>
        <p:spPr/>
        <p:txBody>
          <a:bodyPr>
            <a:normAutofit/>
          </a:bodyPr>
          <a:lstStyle/>
          <a:p>
            <a:r>
              <a:rPr lang="en-US" dirty="0"/>
              <a:t>A researcher must identify the major factors to be considered in selecting a research problem. </a:t>
            </a:r>
            <a:endParaRPr lang="en-US" dirty="0" smtClean="0"/>
          </a:p>
          <a:p>
            <a:r>
              <a:rPr lang="en-US" dirty="0" smtClean="0"/>
              <a:t>The </a:t>
            </a:r>
            <a:r>
              <a:rPr lang="en-US" dirty="0"/>
              <a:t>topic should be selected appropriately by paying attention to the above stated key points. </a:t>
            </a:r>
            <a:endParaRPr lang="en-US" dirty="0" smtClean="0"/>
          </a:p>
          <a:p>
            <a:r>
              <a:rPr lang="en-US" dirty="0" smtClean="0"/>
              <a:t>The </a:t>
            </a:r>
            <a:r>
              <a:rPr lang="en-US" dirty="0"/>
              <a:t>problem selected should involve the researcher and should have an upper most place in his mind so that he could tackle all pains required for the research study.</a:t>
            </a:r>
          </a:p>
          <a:p>
            <a:r>
              <a:rPr lang="en-US" dirty="0" smtClean="0"/>
              <a:t>See </a:t>
            </a:r>
            <a:r>
              <a:rPr lang="en-US" dirty="0"/>
              <a:t>more at: http://universalteacher.com/1/selecting-a-research-problem/#sthash.knzsScJi.dpuf</a:t>
            </a:r>
          </a:p>
          <a:p>
            <a:endParaRPr lang="en-US" dirty="0"/>
          </a:p>
        </p:txBody>
      </p:sp>
    </p:spTree>
    <p:extLst>
      <p:ext uri="{BB962C8B-B14F-4D97-AF65-F5344CB8AC3E}">
        <p14:creationId xmlns:p14="http://schemas.microsoft.com/office/powerpoint/2010/main" val="2247437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5689"/>
          </a:xfrm>
        </p:spPr>
        <p:txBody>
          <a:bodyPr/>
          <a:lstStyle/>
          <a:p>
            <a:r>
              <a:rPr lang="en-US" dirty="0" smtClean="0"/>
              <a:t>            Concluding remark</a:t>
            </a:r>
            <a:endParaRPr lang="en-US" dirty="0"/>
          </a:p>
        </p:txBody>
      </p:sp>
      <p:sp>
        <p:nvSpPr>
          <p:cNvPr id="3" name="Content Placeholder 2"/>
          <p:cNvSpPr>
            <a:spLocks noGrp="1"/>
          </p:cNvSpPr>
          <p:nvPr>
            <p:ph idx="1"/>
          </p:nvPr>
        </p:nvSpPr>
        <p:spPr>
          <a:xfrm>
            <a:off x="677334" y="1704623"/>
            <a:ext cx="8596668" cy="4336740"/>
          </a:xfrm>
        </p:spPr>
        <p:txBody>
          <a:bodyPr>
            <a:normAutofit/>
          </a:bodyPr>
          <a:lstStyle/>
          <a:p>
            <a:pPr marL="0" indent="0">
              <a:buNone/>
            </a:pPr>
            <a:r>
              <a:rPr lang="en-US" sz="2800" dirty="0"/>
              <a:t>The most important thing in choosing a topic for research is extensive reading</a:t>
            </a:r>
            <a:r>
              <a:rPr lang="en-US" sz="2800" dirty="0" smtClean="0"/>
              <a:t>. If </a:t>
            </a:r>
            <a:r>
              <a:rPr lang="en-US" sz="2800" dirty="0"/>
              <a:t>you know all aspects of a particular problem the concept to add to the existing knowledge will automatically crop up in your mind</a:t>
            </a:r>
            <a:r>
              <a:rPr lang="en-US" sz="2800" dirty="0" smtClean="0"/>
              <a:t>. Even </a:t>
            </a:r>
            <a:r>
              <a:rPr lang="en-US" sz="2800" dirty="0"/>
              <a:t>in most extensively worked out fields there remain always a gap for improvement</a:t>
            </a:r>
            <a:r>
              <a:rPr lang="en-US" sz="2800" dirty="0" smtClean="0"/>
              <a:t>. Fill </a:t>
            </a:r>
            <a:r>
              <a:rPr lang="en-US" sz="2800" dirty="0"/>
              <a:t>up that gap according to your own </a:t>
            </a:r>
            <a:r>
              <a:rPr lang="en-US" sz="2800" dirty="0" smtClean="0"/>
              <a:t>capability and available infrastructure.</a:t>
            </a:r>
            <a:endParaRPr lang="en-US" sz="2800" dirty="0"/>
          </a:p>
        </p:txBody>
      </p:sp>
    </p:spTree>
    <p:extLst>
      <p:ext uri="{BB962C8B-B14F-4D97-AF65-F5344CB8AC3E}">
        <p14:creationId xmlns:p14="http://schemas.microsoft.com/office/powerpoint/2010/main" val="3886108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endParaRPr lang="en-US" altLang="en-US" smtClean="0"/>
          </a:p>
        </p:txBody>
      </p:sp>
      <p:sp>
        <p:nvSpPr>
          <p:cNvPr id="43011" name="Content Placeholder 2"/>
          <p:cNvSpPr>
            <a:spLocks noGrp="1"/>
          </p:cNvSpPr>
          <p:nvPr>
            <p:ph idx="1"/>
          </p:nvPr>
        </p:nvSpPr>
        <p:spPr/>
        <p:txBody>
          <a:bodyPr/>
          <a:lstStyle/>
          <a:p>
            <a:pPr eaLnBrk="1" hangingPunct="1"/>
            <a:endParaRPr lang="en-US" altLang="en-US" smtClean="0"/>
          </a:p>
        </p:txBody>
      </p:sp>
      <p:pic>
        <p:nvPicPr>
          <p:cNvPr id="43012"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3" y="304800"/>
            <a:ext cx="1236133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006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1"/>
          </a:xfrm>
        </p:spPr>
        <p:txBody>
          <a:bodyPr>
            <a:normAutofit fontScale="90000"/>
          </a:bodyPr>
          <a:lstStyle/>
          <a:p>
            <a:r>
              <a:rPr lang="en-US" dirty="0" smtClean="0"/>
              <a:t>          Choose </a:t>
            </a:r>
            <a:r>
              <a:rPr lang="en-US" dirty="0"/>
              <a:t>a topic that interests </a:t>
            </a:r>
            <a:r>
              <a:rPr lang="en-US" dirty="0" smtClean="0"/>
              <a:t>you</a:t>
            </a:r>
            <a:endParaRPr lang="en-US" dirty="0"/>
          </a:p>
        </p:txBody>
      </p:sp>
      <p:sp>
        <p:nvSpPr>
          <p:cNvPr id="3" name="Content Placeholder 2"/>
          <p:cNvSpPr>
            <a:spLocks noGrp="1"/>
          </p:cNvSpPr>
          <p:nvPr>
            <p:ph idx="1"/>
          </p:nvPr>
        </p:nvSpPr>
        <p:spPr>
          <a:xfrm>
            <a:off x="1981200" y="1219201"/>
            <a:ext cx="8229600" cy="4906963"/>
          </a:xfrm>
        </p:spPr>
        <p:txBody>
          <a:bodyPr>
            <a:normAutofit lnSpcReduction="10000"/>
          </a:bodyPr>
          <a:lstStyle/>
          <a:p>
            <a:pPr marL="0" indent="0">
              <a:buNone/>
            </a:pPr>
            <a:endParaRPr lang="en-US" dirty="0" smtClean="0"/>
          </a:p>
          <a:p>
            <a:pPr marL="0" indent="0">
              <a:buNone/>
            </a:pPr>
            <a:r>
              <a:rPr lang="en-US" sz="2400" dirty="0" smtClean="0"/>
              <a:t>Use </a:t>
            </a:r>
            <a:r>
              <a:rPr lang="en-US" sz="2400" dirty="0"/>
              <a:t>the following questions to help generate topic ideas.</a:t>
            </a:r>
          </a:p>
          <a:p>
            <a:pPr>
              <a:buFont typeface="Wingdings" panose="05000000000000000000" pitchFamily="2" charset="2"/>
              <a:buChar char="q"/>
            </a:pPr>
            <a:r>
              <a:rPr lang="en-US" sz="2400" dirty="0" smtClean="0"/>
              <a:t>Do </a:t>
            </a:r>
            <a:r>
              <a:rPr lang="en-US" sz="2400" dirty="0"/>
              <a:t>you have a strong opinion on a current social or political controversy</a:t>
            </a:r>
          </a:p>
          <a:p>
            <a:pPr>
              <a:buFont typeface="Wingdings" panose="05000000000000000000" pitchFamily="2" charset="2"/>
              <a:buChar char="q"/>
            </a:pPr>
            <a:r>
              <a:rPr lang="en-US" sz="2400" dirty="0"/>
              <a:t>Did you read or see a news story recently that has piqued your interest or made you angry or anxious?</a:t>
            </a:r>
          </a:p>
          <a:p>
            <a:pPr>
              <a:buFont typeface="Wingdings" panose="05000000000000000000" pitchFamily="2" charset="2"/>
              <a:buChar char="q"/>
            </a:pPr>
            <a:r>
              <a:rPr lang="en-US" sz="2400" dirty="0"/>
              <a:t>Do you have a personal issue, problem or interest that you would like to know more about?</a:t>
            </a:r>
          </a:p>
          <a:p>
            <a:pPr>
              <a:buFont typeface="Wingdings" panose="05000000000000000000" pitchFamily="2" charset="2"/>
              <a:buChar char="q"/>
            </a:pPr>
            <a:r>
              <a:rPr lang="en-US" sz="2400" dirty="0"/>
              <a:t>Do you have a research paper due for a class this semester?</a:t>
            </a:r>
          </a:p>
          <a:p>
            <a:pPr>
              <a:buFont typeface="Wingdings" panose="05000000000000000000" pitchFamily="2" charset="2"/>
              <a:buChar char="q"/>
            </a:pPr>
            <a:r>
              <a:rPr lang="en-US" sz="2400" dirty="0" smtClean="0"/>
              <a:t>Look </a:t>
            </a:r>
            <a:r>
              <a:rPr lang="en-US" sz="2400" dirty="0"/>
              <a:t>at some of the following topically oriented Web sites and research sites for ideas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408934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t>How to choose the topic?</a:t>
            </a:r>
            <a:endParaRPr lang="en-US" dirty="0"/>
          </a:p>
        </p:txBody>
      </p:sp>
      <p:sp>
        <p:nvSpPr>
          <p:cNvPr id="3" name="Content Placeholder 2"/>
          <p:cNvSpPr>
            <a:spLocks noGrp="1"/>
          </p:cNvSpPr>
          <p:nvPr>
            <p:ph idx="1"/>
          </p:nvPr>
        </p:nvSpPr>
        <p:spPr>
          <a:xfrm>
            <a:off x="1981200" y="1382750"/>
            <a:ext cx="8229600" cy="5018049"/>
          </a:xfrm>
        </p:spPr>
        <p:txBody>
          <a:bodyPr>
            <a:noAutofit/>
          </a:bodyPr>
          <a:lstStyle/>
          <a:p>
            <a:r>
              <a:rPr lang="en-US" sz="2000" dirty="0" smtClean="0"/>
              <a:t>Are </a:t>
            </a:r>
            <a:r>
              <a:rPr lang="en-US" sz="2000" dirty="0"/>
              <a:t>you interested in health </a:t>
            </a:r>
            <a:r>
              <a:rPr lang="en-US" sz="2000" dirty="0" smtClean="0"/>
              <a:t>, nutrition or </a:t>
            </a:r>
            <a:r>
              <a:rPr lang="en-US" sz="2000" dirty="0"/>
              <a:t>medicine?</a:t>
            </a:r>
          </a:p>
          <a:p>
            <a:pPr>
              <a:buFont typeface="Wingdings" panose="05000000000000000000" pitchFamily="2" charset="2"/>
              <a:buChar char="v"/>
            </a:pPr>
            <a:r>
              <a:rPr lang="en-US" sz="2000" dirty="0"/>
              <a:t>Look in </a:t>
            </a:r>
            <a:r>
              <a:rPr lang="en-US" sz="2000" b="1" dirty="0"/>
              <a:t>Healthfinder.gov</a:t>
            </a:r>
            <a:r>
              <a:rPr lang="en-US" sz="2000" dirty="0"/>
              <a:t>, </a:t>
            </a:r>
            <a:r>
              <a:rPr lang="en-US" sz="2000" dirty="0" smtClean="0"/>
              <a:t>(US </a:t>
            </a:r>
            <a:r>
              <a:rPr lang="en-US" sz="2000" dirty="0"/>
              <a:t>government directory of online publications, clearinghouses, databases, web sites, and support and self-help groups, as well as the government </a:t>
            </a:r>
            <a:r>
              <a:rPr lang="en-US" sz="2000" dirty="0" smtClean="0"/>
              <a:t>agencies)</a:t>
            </a:r>
          </a:p>
          <a:p>
            <a:pPr>
              <a:buFont typeface="Wingdings" panose="05000000000000000000" pitchFamily="2" charset="2"/>
              <a:buChar char="v"/>
            </a:pPr>
            <a:r>
              <a:rPr lang="en-US" sz="2000" dirty="0"/>
              <a:t> </a:t>
            </a:r>
            <a:r>
              <a:rPr lang="en-US" sz="2000" dirty="0" smtClean="0"/>
              <a:t> </a:t>
            </a:r>
            <a:r>
              <a:rPr lang="en-US" sz="2000" b="1" dirty="0" smtClean="0"/>
              <a:t>Health </a:t>
            </a:r>
            <a:r>
              <a:rPr lang="en-US" sz="2000" b="1" dirty="0"/>
              <a:t>&amp; Wellness Resource </a:t>
            </a:r>
            <a:r>
              <a:rPr lang="en-US" sz="2000" b="1" dirty="0" smtClean="0"/>
              <a:t>Center </a:t>
            </a:r>
            <a:r>
              <a:rPr lang="en-US" sz="2000" dirty="0" smtClean="0"/>
              <a:t>(Univ. </a:t>
            </a:r>
            <a:r>
              <a:rPr lang="en-US" sz="2000" dirty="0" err="1" smtClean="0"/>
              <a:t>Connecticut;Contains</a:t>
            </a:r>
            <a:r>
              <a:rPr lang="en-US" sz="2000" dirty="0" smtClean="0"/>
              <a:t> </a:t>
            </a:r>
            <a:r>
              <a:rPr lang="en-US" sz="2000" dirty="0"/>
              <a:t>scholarly and popular articles on all aspects of medicine, health, and alternative health. Also includes health-related videos, medical &amp; alternative health encyclopedias, health assessment tools, and a drug and herb </a:t>
            </a:r>
            <a:r>
              <a:rPr lang="en-US" sz="2000" dirty="0" smtClean="0"/>
              <a:t>finder). </a:t>
            </a:r>
            <a:r>
              <a:rPr lang="en-US" sz="2000" dirty="0"/>
              <a:t>or </a:t>
            </a:r>
            <a:endParaRPr lang="en-US" sz="2000" dirty="0" smtClean="0"/>
          </a:p>
          <a:p>
            <a:pPr>
              <a:buFont typeface="Wingdings" panose="05000000000000000000" pitchFamily="2" charset="2"/>
              <a:buChar char="v"/>
            </a:pPr>
            <a:r>
              <a:rPr lang="en-US" sz="2000" b="1" dirty="0" smtClean="0"/>
              <a:t>the </a:t>
            </a:r>
            <a:r>
              <a:rPr lang="en-US" sz="2000" b="1" dirty="0"/>
              <a:t>National Library of </a:t>
            </a:r>
            <a:r>
              <a:rPr lang="en-US" sz="2000" b="1" dirty="0" smtClean="0"/>
              <a:t>Medicine (NLM) </a:t>
            </a:r>
            <a:r>
              <a:rPr lang="en-US" sz="2000" dirty="0" smtClean="0"/>
              <a:t>on </a:t>
            </a:r>
            <a:r>
              <a:rPr lang="en-US" sz="2000" dirty="0"/>
              <a:t>the campus of NIH in Bethesda, Maryland, is the world's largest medical library.</a:t>
            </a:r>
            <a:endParaRPr lang="en-US" sz="2000" dirty="0" smtClean="0"/>
          </a:p>
          <a:p>
            <a:pPr marL="0" indent="0">
              <a:buNone/>
            </a:pPr>
            <a:endParaRPr lang="en-US" sz="2000" dirty="0"/>
          </a:p>
        </p:txBody>
      </p:sp>
    </p:spTree>
    <p:extLst>
      <p:ext uri="{BB962C8B-B14F-4D97-AF65-F5344CB8AC3E}">
        <p14:creationId xmlns:p14="http://schemas.microsoft.com/office/powerpoint/2010/main" val="84610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756"/>
          </a:xfrm>
        </p:spPr>
        <p:txBody>
          <a:bodyPr/>
          <a:lstStyle/>
          <a:p>
            <a:r>
              <a:rPr lang="en-IN" dirty="0" smtClean="0"/>
              <a:t>Choosing topic ……..</a:t>
            </a:r>
            <a:endParaRPr lang="en-IN" dirty="0"/>
          </a:p>
        </p:txBody>
      </p:sp>
      <p:sp>
        <p:nvSpPr>
          <p:cNvPr id="3" name="Content Placeholder 2"/>
          <p:cNvSpPr>
            <a:spLocks noGrp="1"/>
          </p:cNvSpPr>
          <p:nvPr>
            <p:ph idx="1"/>
          </p:nvPr>
        </p:nvSpPr>
        <p:spPr>
          <a:xfrm>
            <a:off x="677334" y="1550019"/>
            <a:ext cx="8596668" cy="4491343"/>
          </a:xfrm>
        </p:spPr>
        <p:txBody>
          <a:bodyPr/>
          <a:lstStyle/>
          <a:p>
            <a:r>
              <a:rPr lang="en-IN" dirty="0"/>
              <a:t>Are you interested in current events, government, politics or the social sciences?</a:t>
            </a:r>
          </a:p>
          <a:p>
            <a:r>
              <a:rPr lang="en-IN" dirty="0"/>
              <a:t>Try Washington File (From US Embassy in India)</a:t>
            </a:r>
          </a:p>
          <a:p>
            <a:r>
              <a:rPr lang="en-IN" dirty="0"/>
              <a:t>Are you interested in the Humanities; art, literature, music?</a:t>
            </a:r>
          </a:p>
          <a:p>
            <a:r>
              <a:rPr lang="en-IN" dirty="0"/>
              <a:t>Browse links from the National Endowment for the Humanities (neh.gov) NEH is an independent grant-making agency of the United States government dedicated to supporting research, education, preservation, and public programs </a:t>
            </a:r>
          </a:p>
          <a:p>
            <a:r>
              <a:rPr lang="en-IN" dirty="0"/>
              <a:t>Write down any key words or concepts that may be of interest to you. Could these terms help be used to form a more focused research topic?</a:t>
            </a:r>
          </a:p>
          <a:p>
            <a:r>
              <a:rPr lang="en-IN" dirty="0"/>
              <a:t>Ask the supervisor or a senior scientist for ideas if you feel you are stuck or need additional guidance.</a:t>
            </a:r>
          </a:p>
          <a:p>
            <a:endParaRPr lang="en-IN" dirty="0"/>
          </a:p>
        </p:txBody>
      </p:sp>
    </p:spTree>
    <p:extLst>
      <p:ext uri="{BB962C8B-B14F-4D97-AF65-F5344CB8AC3E}">
        <p14:creationId xmlns:p14="http://schemas.microsoft.com/office/powerpoint/2010/main" val="77712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b="1" dirty="0"/>
              <a:t>Public Health Foundation of India (PHFI)</a:t>
            </a:r>
            <a:endParaRPr lang="en-US" dirty="0"/>
          </a:p>
        </p:txBody>
      </p:sp>
      <p:sp>
        <p:nvSpPr>
          <p:cNvPr id="3" name="Content Placeholder 2"/>
          <p:cNvSpPr>
            <a:spLocks noGrp="1"/>
          </p:cNvSpPr>
          <p:nvPr>
            <p:ph idx="1"/>
          </p:nvPr>
        </p:nvSpPr>
        <p:spPr>
          <a:xfrm>
            <a:off x="1981200" y="990601"/>
            <a:ext cx="8229600" cy="5135563"/>
          </a:xfrm>
        </p:spPr>
        <p:txBody>
          <a:bodyPr>
            <a:normAutofit fontScale="92500" lnSpcReduction="10000"/>
          </a:bodyPr>
          <a:lstStyle/>
          <a:p>
            <a:pPr marL="0" indent="0">
              <a:buNone/>
            </a:pPr>
            <a:r>
              <a:rPr lang="en-US" sz="1600" dirty="0"/>
              <a:t>                </a:t>
            </a:r>
            <a:r>
              <a:rPr lang="en-US" sz="1600" b="1" dirty="0"/>
              <a:t>Office                                                                                 </a:t>
            </a:r>
          </a:p>
          <a:p>
            <a:pPr marL="0" indent="0">
              <a:buNone/>
            </a:pPr>
            <a:r>
              <a:rPr lang="en-US" sz="1600" dirty="0"/>
              <a:t>         </a:t>
            </a:r>
            <a:r>
              <a:rPr lang="en-US" sz="1600" dirty="0" smtClean="0"/>
              <a:t>Delhi </a:t>
            </a:r>
            <a:r>
              <a:rPr lang="en-US" sz="1600" dirty="0"/>
              <a:t>NCR (National Capital </a:t>
            </a:r>
            <a:r>
              <a:rPr lang="en-US" sz="1600" dirty="0" smtClean="0"/>
              <a:t>Region)</a:t>
            </a:r>
            <a:endParaRPr lang="en-US" sz="1600" dirty="0"/>
          </a:p>
          <a:p>
            <a:pPr marL="0" indent="0">
              <a:buNone/>
            </a:pPr>
            <a:r>
              <a:rPr lang="en-US" sz="1600" dirty="0"/>
              <a:t>         Plot No. 47, Sector 44, </a:t>
            </a:r>
          </a:p>
          <a:p>
            <a:pPr marL="0" indent="0">
              <a:buNone/>
            </a:pPr>
            <a:r>
              <a:rPr lang="en-US" sz="1600" dirty="0"/>
              <a:t>         Institutional Area Gurgaon – 122002</a:t>
            </a:r>
          </a:p>
          <a:p>
            <a:pPr marL="0" indent="0">
              <a:buNone/>
            </a:pPr>
            <a:r>
              <a:rPr lang="en-US" sz="1600" dirty="0"/>
              <a:t>         Phone:   01244722900/ 01244781400</a:t>
            </a:r>
          </a:p>
          <a:p>
            <a:pPr marL="0" indent="0">
              <a:buNone/>
            </a:pPr>
            <a:endParaRPr lang="en-US" sz="1600" dirty="0"/>
          </a:p>
          <a:p>
            <a:pPr marL="0" indent="0">
              <a:buNone/>
            </a:pPr>
            <a:r>
              <a:rPr lang="en-US" sz="1600" b="1" dirty="0"/>
              <a:t>      Registered office</a:t>
            </a:r>
            <a:endParaRPr lang="en-US" sz="1600" dirty="0"/>
          </a:p>
          <a:p>
            <a:pPr marL="0" indent="0">
              <a:buNone/>
            </a:pPr>
            <a:r>
              <a:rPr lang="en-US" sz="1600" dirty="0"/>
              <a:t>       </a:t>
            </a:r>
            <a:r>
              <a:rPr lang="en-US" sz="1600" dirty="0" smtClean="0"/>
              <a:t>ISID Campus(</a:t>
            </a:r>
            <a:r>
              <a:rPr lang="en-IN" sz="1600" dirty="0" smtClean="0"/>
              <a:t>Institute </a:t>
            </a:r>
            <a:r>
              <a:rPr lang="en-IN" sz="1600" dirty="0"/>
              <a:t>for Studies in Industrial </a:t>
            </a:r>
            <a:r>
              <a:rPr lang="en-IN" sz="1600" dirty="0" smtClean="0"/>
              <a:t>Development)</a:t>
            </a:r>
            <a:r>
              <a:rPr lang="en-US" sz="1600" dirty="0"/>
              <a:t/>
            </a:r>
            <a:br>
              <a:rPr lang="en-US" sz="1600" dirty="0"/>
            </a:br>
            <a:r>
              <a:rPr lang="en-US" sz="1600" dirty="0"/>
              <a:t>       4 Institutional Area Vasant </a:t>
            </a:r>
            <a:r>
              <a:rPr lang="en-US" sz="1600" dirty="0" err="1"/>
              <a:t>Kunj</a:t>
            </a:r>
            <a:r>
              <a:rPr lang="en-US" sz="1600" dirty="0"/>
              <a:t>,</a:t>
            </a:r>
            <a:br>
              <a:rPr lang="en-US" sz="1600" dirty="0"/>
            </a:br>
            <a:r>
              <a:rPr lang="en-US" sz="1600" dirty="0"/>
              <a:t>       New Delhi – 110070 India</a:t>
            </a:r>
          </a:p>
          <a:p>
            <a:pPr marL="0" indent="0">
              <a:buNone/>
            </a:pPr>
            <a:r>
              <a:rPr lang="en-US" sz="1600" dirty="0"/>
              <a:t>        Phone: +91 11 49566000</a:t>
            </a:r>
            <a:br>
              <a:rPr lang="en-US" sz="1600" dirty="0"/>
            </a:br>
            <a:r>
              <a:rPr lang="en-US" sz="1600" dirty="0"/>
              <a:t>        Email: </a:t>
            </a:r>
            <a:r>
              <a:rPr lang="en-US" sz="1600" dirty="0">
                <a:hlinkClick r:id="rId2"/>
              </a:rPr>
              <a:t>contact@phfi.org</a:t>
            </a:r>
            <a:endParaRPr lang="en-US" sz="1600" dirty="0"/>
          </a:p>
          <a:p>
            <a:pPr marL="0" indent="0">
              <a:buNone/>
            </a:pPr>
            <a:endParaRPr lang="en-US" sz="2800" dirty="0"/>
          </a:p>
          <a:p>
            <a:pPr marL="0" indent="0">
              <a:buNone/>
            </a:pPr>
            <a:r>
              <a:rPr lang="en-US" sz="2800" dirty="0"/>
              <a:t>Other offices are at Ahmedabad, Hyderabad, Bhubaneswar and </a:t>
            </a:r>
            <a:r>
              <a:rPr lang="en-US" sz="2800" dirty="0" err="1"/>
              <a:t>Shillong</a:t>
            </a:r>
            <a:r>
              <a:rPr lang="en-US" sz="2800" dirty="0"/>
              <a:t>.</a:t>
            </a:r>
          </a:p>
          <a:p>
            <a:endParaRPr lang="en-US" sz="2400" dirty="0"/>
          </a:p>
        </p:txBody>
      </p:sp>
    </p:spTree>
    <p:extLst>
      <p:ext uri="{BB962C8B-B14F-4D97-AF65-F5344CB8AC3E}">
        <p14:creationId xmlns:p14="http://schemas.microsoft.com/office/powerpoint/2010/main" val="200662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8933"/>
          </a:xfrm>
        </p:spPr>
        <p:txBody>
          <a:bodyPr>
            <a:normAutofit/>
          </a:bodyPr>
          <a:lstStyle/>
          <a:p>
            <a:r>
              <a:rPr lang="en-US" dirty="0" smtClean="0"/>
              <a:t>    Read </a:t>
            </a:r>
            <a:r>
              <a:rPr lang="en-US" dirty="0"/>
              <a:t>General Background Information</a:t>
            </a:r>
          </a:p>
        </p:txBody>
      </p:sp>
      <p:sp>
        <p:nvSpPr>
          <p:cNvPr id="3" name="Content Placeholder 2"/>
          <p:cNvSpPr>
            <a:spLocks noGrp="1"/>
          </p:cNvSpPr>
          <p:nvPr>
            <p:ph idx="1"/>
          </p:nvPr>
        </p:nvSpPr>
        <p:spPr>
          <a:xfrm>
            <a:off x="993422" y="1512711"/>
            <a:ext cx="9217378" cy="4613453"/>
          </a:xfrm>
        </p:spPr>
        <p:txBody>
          <a:bodyPr>
            <a:normAutofit fontScale="25000" lnSpcReduction="20000"/>
          </a:bodyPr>
          <a:lstStyle/>
          <a:p>
            <a:pPr>
              <a:buFont typeface="Wingdings" panose="05000000000000000000" pitchFamily="2" charset="2"/>
              <a:buChar char="Ø"/>
            </a:pPr>
            <a:r>
              <a:rPr lang="en-US" sz="7400" dirty="0"/>
              <a:t>Read a general encyclopedia article on the top two or three topics you are considering. </a:t>
            </a:r>
          </a:p>
          <a:p>
            <a:pPr>
              <a:buFont typeface="Wingdings" panose="05000000000000000000" pitchFamily="2" charset="2"/>
              <a:buChar char="Ø"/>
            </a:pPr>
            <a:r>
              <a:rPr lang="en-US" sz="7400" dirty="0"/>
              <a:t>Notice that both online encyclopedias provide links to magazine articles and Web sites. These are listed in the left or the right margins.</a:t>
            </a:r>
          </a:p>
          <a:p>
            <a:pPr>
              <a:buFont typeface="Wingdings" panose="05000000000000000000" pitchFamily="2" charset="2"/>
              <a:buChar char="Ø"/>
            </a:pPr>
            <a:r>
              <a:rPr lang="en-US" sz="7400" dirty="0"/>
              <a:t>Reading a broad summary enables you to get an overview of the topic and see how your idea relates to broader, narrower, and related issues. It also provides a great source for finding words commonly used to describe the topic. These keywords may be very useful to your later research. </a:t>
            </a:r>
          </a:p>
          <a:p>
            <a:pPr>
              <a:buFont typeface="Wingdings" panose="05000000000000000000" pitchFamily="2" charset="2"/>
              <a:buChar char="Ø"/>
            </a:pPr>
            <a:r>
              <a:rPr lang="en-US" sz="7400" dirty="0"/>
              <a:t>If you cant find an article on your topic, try using broader terms and ask for help from a librarian.</a:t>
            </a:r>
          </a:p>
          <a:p>
            <a:pPr>
              <a:buFont typeface="Wingdings" panose="05000000000000000000" pitchFamily="2" charset="2"/>
              <a:buChar char="Ø"/>
            </a:pPr>
            <a:r>
              <a:rPr lang="en-US" sz="7400" dirty="0"/>
              <a:t>Use periodical indexes to scan current magazine, journal or newspaper articles on your topic. Ask a librarian if they can help you to browse articles on your topics of interest.</a:t>
            </a:r>
          </a:p>
          <a:p>
            <a:pPr>
              <a:buFont typeface="Wingdings" panose="05000000000000000000" pitchFamily="2" charset="2"/>
              <a:buChar char="Ø"/>
            </a:pPr>
            <a:r>
              <a:rPr lang="en-US" sz="7400" dirty="0"/>
              <a:t>Use Web search engines. When you think search, no doubt you think Google. But there are other popular major search engines (e.g., Bing, Yahoo, </a:t>
            </a:r>
            <a:r>
              <a:rPr lang="en-US" sz="7400" dirty="0" err="1"/>
              <a:t>Yandex</a:t>
            </a:r>
            <a:r>
              <a:rPr lang="en-US" sz="7400" dirty="0"/>
              <a:t>, and Baidu) .</a:t>
            </a:r>
          </a:p>
          <a:p>
            <a:pPr>
              <a:buFont typeface="Wingdings" panose="05000000000000000000" pitchFamily="2" charset="2"/>
              <a:buChar char="Ø"/>
            </a:pPr>
            <a:r>
              <a:rPr lang="en-US" sz="7400" dirty="0"/>
              <a:t>Google and Bing are currently considered to be two of the best search engines to find web sites on the topic.</a:t>
            </a:r>
          </a:p>
          <a:p>
            <a:endParaRPr lang="en-US" sz="7400" dirty="0"/>
          </a:p>
          <a:p>
            <a:endParaRPr lang="en-US" dirty="0"/>
          </a:p>
        </p:txBody>
      </p:sp>
    </p:spTree>
    <p:extLst>
      <p:ext uri="{BB962C8B-B14F-4D97-AF65-F5344CB8AC3E}">
        <p14:creationId xmlns:p14="http://schemas.microsoft.com/office/powerpoint/2010/main" val="228872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1354666" y="609600"/>
            <a:ext cx="7919335" cy="1320800"/>
          </a:xfrm>
        </p:spPr>
        <p:txBody>
          <a:bodyPr/>
          <a:lstStyle/>
          <a:p>
            <a:r>
              <a:rPr lang="en-US" altLang="en-US" dirty="0" smtClean="0">
                <a:latin typeface="Calibri" pitchFamily="34" charset="0"/>
              </a:rPr>
              <a:t>                              Search Engines</a:t>
            </a:r>
          </a:p>
        </p:txBody>
      </p:sp>
      <p:pic>
        <p:nvPicPr>
          <p:cNvPr id="15363" name="Content Placeholder 3" descr="http://ts4.mm.bing.net/images/thumbnail.aspx?q=1202642621955&amp;id=36059a8ba8e3a6c3aa97b8b659e68a55&amp;url=http%3a%2f%2fwww.techistan.com%2fwp-content%2fuploads%2f2010%2f05%2fsearch_engines_logos.gif">
            <a:hlinkClick r:id="rId2"/>
          </p:cNvPr>
          <p:cNvPicPr>
            <a:picLocks noGrp="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291644" y="1332089"/>
            <a:ext cx="6982357" cy="5525911"/>
          </a:xfrm>
        </p:spPr>
      </p:pic>
    </p:spTree>
    <p:extLst>
      <p:ext uri="{BB962C8B-B14F-4D97-AF65-F5344CB8AC3E}">
        <p14:creationId xmlns:p14="http://schemas.microsoft.com/office/powerpoint/2010/main" val="2652909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image.slidesharecdn.com/sengine-110502073729-phpapp02/95/search-engines-11-728.jpg?cb=1416892935"/>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371600" y="1752601"/>
            <a:ext cx="8610600" cy="4754563"/>
          </a:xfrm>
          <a:prstGeom prst="rect">
            <a:avLst/>
          </a:prstGeom>
          <a:noFill/>
          <a:ln>
            <a:noFill/>
          </a:ln>
        </p:spPr>
      </p:pic>
    </p:spTree>
    <p:extLst>
      <p:ext uri="{BB962C8B-B14F-4D97-AF65-F5344CB8AC3E}">
        <p14:creationId xmlns:p14="http://schemas.microsoft.com/office/powerpoint/2010/main" val="886378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125</TotalTime>
  <Words>2055</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Constantia</vt:lpstr>
      <vt:lpstr>Trebuchet MS</vt:lpstr>
      <vt:lpstr>Wingdings</vt:lpstr>
      <vt:lpstr>Wingdings 3</vt:lpstr>
      <vt:lpstr>Facet</vt:lpstr>
      <vt:lpstr>Rationale to select Scientific problem</vt:lpstr>
      <vt:lpstr>             How to select a research topic</vt:lpstr>
      <vt:lpstr>          Choose a topic that interests you</vt:lpstr>
      <vt:lpstr>How to choose the topic?</vt:lpstr>
      <vt:lpstr>Choosing topic ……..</vt:lpstr>
      <vt:lpstr>Public Health Foundation of India (PHFI)</vt:lpstr>
      <vt:lpstr>    Read General Background Information</vt:lpstr>
      <vt:lpstr>                              Search Engines</vt:lpstr>
      <vt:lpstr>PowerPoint Presentation</vt:lpstr>
      <vt:lpstr>Scientific Search engines</vt:lpstr>
      <vt:lpstr>PubMed and PubMed Central (PMC) — What is the Difference? </vt:lpstr>
      <vt:lpstr>               Focus on Your Topic </vt:lpstr>
      <vt:lpstr>           Make a List of Useful Keywords</vt:lpstr>
      <vt:lpstr>                       Be Flexible</vt:lpstr>
      <vt:lpstr>Define Your Topic as a Focused Research Question</vt:lpstr>
      <vt:lpstr>Research and Read More About Your Topic</vt:lpstr>
      <vt:lpstr>            Formulate a Thesis Statement</vt:lpstr>
      <vt:lpstr>Major Factors to be Considered in Selecting a Research Problem   </vt:lpstr>
      <vt:lpstr>          Pick a familiar and feasible topic </vt:lpstr>
      <vt:lpstr>Criteria for Selection of Good Research Topic</vt:lpstr>
      <vt:lpstr>            Concluding remark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Rationale to select Scientific problem</dc:title>
  <dc:creator>Krishna</dc:creator>
  <cp:lastModifiedBy>Krishna</cp:lastModifiedBy>
  <cp:revision>12</cp:revision>
  <dcterms:created xsi:type="dcterms:W3CDTF">2021-01-11T17:53:52Z</dcterms:created>
  <dcterms:modified xsi:type="dcterms:W3CDTF">2021-09-27T11:44:57Z</dcterms:modified>
</cp:coreProperties>
</file>