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7" r:id="rId2"/>
    <p:sldId id="258" r:id="rId3"/>
    <p:sldId id="259" r:id="rId4"/>
    <p:sldId id="260" r:id="rId5"/>
    <p:sldId id="261" r:id="rId6"/>
    <p:sldId id="283" r:id="rId7"/>
    <p:sldId id="262" r:id="rId8"/>
    <p:sldId id="263" r:id="rId9"/>
    <p:sldId id="264" r:id="rId10"/>
    <p:sldId id="282" r:id="rId11"/>
    <p:sldId id="281" r:id="rId12"/>
    <p:sldId id="280" r:id="rId13"/>
    <p:sldId id="265" r:id="rId14"/>
    <p:sldId id="266" r:id="rId15"/>
    <p:sldId id="267" r:id="rId16"/>
    <p:sldId id="268" r:id="rId17"/>
    <p:sldId id="269" r:id="rId18"/>
    <p:sldId id="270" r:id="rId19"/>
    <p:sldId id="273" r:id="rId20"/>
    <p:sldId id="271" r:id="rId21"/>
    <p:sldId id="274" r:id="rId22"/>
    <p:sldId id="275" r:id="rId23"/>
    <p:sldId id="284" r:id="rId24"/>
    <p:sldId id="276" r:id="rId25"/>
    <p:sldId id="277" r:id="rId26"/>
    <p:sldId id="278" r:id="rId27"/>
    <p:sldId id="27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6" d="100"/>
          <a:sy n="86" d="100"/>
        </p:scale>
        <p:origin x="96"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FC55DA-CC6F-43CA-98AF-78DEF532D6DE}" type="datetimeFigureOut">
              <a:rPr lang="en-IN" smtClean="0"/>
              <a:t>28-09-2021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EADBF7-A507-4E37-9EFC-8F01E59691AB}" type="slidenum">
              <a:rPr lang="en-IN" smtClean="0"/>
              <a:t>‹#›</a:t>
            </a:fld>
            <a:endParaRPr lang="en-IN"/>
          </a:p>
        </p:txBody>
      </p:sp>
    </p:spTree>
    <p:extLst>
      <p:ext uri="{BB962C8B-B14F-4D97-AF65-F5344CB8AC3E}">
        <p14:creationId xmlns:p14="http://schemas.microsoft.com/office/powerpoint/2010/main" val="1918368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02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2D7C886-83F3-4291-B90D-DD310FABE2E0}" type="slidenum">
              <a:rPr lang="en-US">
                <a:solidFill>
                  <a:prstClr val="black"/>
                </a:solidFill>
              </a:rPr>
              <a:pPr>
                <a:defRPr/>
              </a:pPr>
              <a:t>1</a:t>
            </a:fld>
            <a:endParaRPr lang="en-US">
              <a:solidFill>
                <a:prstClr val="black"/>
              </a:solidFill>
            </a:endParaRPr>
          </a:p>
        </p:txBody>
      </p:sp>
    </p:spTree>
    <p:extLst>
      <p:ext uri="{BB962C8B-B14F-4D97-AF65-F5344CB8AC3E}">
        <p14:creationId xmlns:p14="http://schemas.microsoft.com/office/powerpoint/2010/main" val="3347432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F6CA914E-BEC8-4221-A926-2FFE3B604071}" type="slidenum">
              <a:rPr lang="en-US" smtClean="0"/>
              <a:pPr>
                <a:defRPr/>
              </a:pPr>
              <a:t>8</a:t>
            </a:fld>
            <a:endParaRPr lang="en-US"/>
          </a:p>
        </p:txBody>
      </p:sp>
    </p:spTree>
    <p:extLst>
      <p:ext uri="{BB962C8B-B14F-4D97-AF65-F5344CB8AC3E}">
        <p14:creationId xmlns:p14="http://schemas.microsoft.com/office/powerpoint/2010/main" val="3621005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D370F4E-350D-440C-983A-6D0A1198F1EC}" type="slidenum">
              <a:rPr lang="en-US" smtClean="0"/>
              <a:t>14</a:t>
            </a:fld>
            <a:endParaRPr lang="en-US"/>
          </a:p>
        </p:txBody>
      </p:sp>
    </p:spTree>
    <p:extLst>
      <p:ext uri="{BB962C8B-B14F-4D97-AF65-F5344CB8AC3E}">
        <p14:creationId xmlns:p14="http://schemas.microsoft.com/office/powerpoint/2010/main" val="4084213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p>
        </p:txBody>
      </p:sp>
      <p:sp>
        <p:nvSpPr>
          <p:cNvPr id="4" name="Slide Number Placeholder 3"/>
          <p:cNvSpPr>
            <a:spLocks noGrp="1"/>
          </p:cNvSpPr>
          <p:nvPr>
            <p:ph type="sldNum" sz="quarter" idx="5"/>
          </p:nvPr>
        </p:nvSpPr>
        <p:spPr/>
        <p:txBody>
          <a:bodyPr/>
          <a:lstStyle/>
          <a:p>
            <a:pPr>
              <a:defRPr/>
            </a:pPr>
            <a:fld id="{3F04CB3F-A3ED-4BC3-9962-979FF051463D}" type="slidenum">
              <a:rPr lang="en-IN" smtClean="0"/>
              <a:pPr>
                <a:defRPr/>
              </a:pPr>
              <a:t>16</a:t>
            </a:fld>
            <a:endParaRPr lang="en-IN"/>
          </a:p>
        </p:txBody>
      </p:sp>
    </p:spTree>
    <p:extLst>
      <p:ext uri="{BB962C8B-B14F-4D97-AF65-F5344CB8AC3E}">
        <p14:creationId xmlns:p14="http://schemas.microsoft.com/office/powerpoint/2010/main" val="1662243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9/28/2021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1501422" y="304800"/>
            <a:ext cx="7868356" cy="1143000"/>
          </a:xfrm>
        </p:spPr>
        <p:txBody>
          <a:bodyPr/>
          <a:lstStyle/>
          <a:p>
            <a:pPr eaLnBrk="1" hangingPunct="1"/>
            <a:r>
              <a:rPr lang="en-US" altLang="en-US" dirty="0" smtClean="0"/>
              <a:t>Basics of Science writing </a:t>
            </a:r>
            <a:endParaRPr lang="en-IN" altLang="en-US" dirty="0" smtClean="0"/>
          </a:p>
        </p:txBody>
      </p:sp>
      <p:sp>
        <p:nvSpPr>
          <p:cNvPr id="5123" name="Subtitle 2"/>
          <p:cNvSpPr>
            <a:spLocks noGrp="1"/>
          </p:cNvSpPr>
          <p:nvPr>
            <p:ph type="subTitle" idx="1"/>
          </p:nvPr>
        </p:nvSpPr>
        <p:spPr>
          <a:xfrm>
            <a:off x="1343378" y="1524001"/>
            <a:ext cx="8568972" cy="5000625"/>
          </a:xfrm>
        </p:spPr>
        <p:txBody>
          <a:bodyPr rtlCol="0">
            <a:normAutofit/>
          </a:bodyPr>
          <a:lstStyle/>
          <a:p>
            <a:pPr>
              <a:defRPr/>
            </a:pPr>
            <a:endParaRPr lang="en-US" dirty="0" smtClean="0"/>
          </a:p>
          <a:p>
            <a:pPr>
              <a:defRPr/>
            </a:pPr>
            <a:endParaRPr lang="en-US" dirty="0"/>
          </a:p>
          <a:p>
            <a:pPr>
              <a:defRPr/>
            </a:pPr>
            <a:endParaRPr lang="en-US" dirty="0"/>
          </a:p>
          <a:p>
            <a:pPr>
              <a:defRPr/>
            </a:pPr>
            <a:endParaRPr lang="en-US" sz="2800" b="1" dirty="0" smtClean="0">
              <a:solidFill>
                <a:schemeClr val="tx1"/>
              </a:solidFill>
            </a:endParaRPr>
          </a:p>
          <a:p>
            <a:pPr>
              <a:defRPr/>
            </a:pPr>
            <a:r>
              <a:rPr lang="en-US" sz="2800" b="1" dirty="0" smtClean="0">
                <a:solidFill>
                  <a:srgbClr val="92D050"/>
                </a:solidFill>
              </a:rPr>
              <a:t>Prof. Krishna </a:t>
            </a:r>
            <a:r>
              <a:rPr lang="en-US" sz="2800" b="1" dirty="0" err="1" smtClean="0">
                <a:solidFill>
                  <a:srgbClr val="92D050"/>
                </a:solidFill>
              </a:rPr>
              <a:t>Misra</a:t>
            </a:r>
            <a:r>
              <a:rPr lang="en-US" sz="2800" b="1" dirty="0" smtClean="0">
                <a:solidFill>
                  <a:srgbClr val="92D050"/>
                </a:solidFill>
              </a:rPr>
              <a:t>, Ph.D., </a:t>
            </a:r>
            <a:r>
              <a:rPr lang="en-US" sz="2800" b="1" dirty="0" err="1" smtClean="0">
                <a:solidFill>
                  <a:srgbClr val="92D050"/>
                </a:solidFill>
              </a:rPr>
              <a:t>FNASc,FBRSI</a:t>
            </a:r>
            <a:endParaRPr lang="en-US" sz="2800" b="1" dirty="0" smtClean="0">
              <a:solidFill>
                <a:srgbClr val="92D050"/>
              </a:solidFill>
            </a:endParaRPr>
          </a:p>
          <a:p>
            <a:pPr>
              <a:defRPr/>
            </a:pPr>
            <a:endParaRPr lang="en-US" sz="2800" b="1" dirty="0">
              <a:solidFill>
                <a:srgbClr val="92D050"/>
              </a:solidFill>
            </a:endParaRPr>
          </a:p>
          <a:p>
            <a:pPr>
              <a:defRPr/>
            </a:pPr>
            <a:endParaRPr lang="en-US" sz="2800" b="1" dirty="0" smtClean="0">
              <a:solidFill>
                <a:srgbClr val="92D050"/>
              </a:solidFill>
            </a:endParaRPr>
          </a:p>
          <a:p>
            <a:pPr>
              <a:defRPr/>
            </a:pPr>
            <a:endParaRPr lang="en-US" sz="2800" b="1" dirty="0">
              <a:solidFill>
                <a:srgbClr val="92D050"/>
              </a:solidFill>
            </a:endParaRPr>
          </a:p>
          <a:p>
            <a:pPr>
              <a:defRPr/>
            </a:pPr>
            <a:r>
              <a:rPr lang="en-US" sz="2800" b="1" dirty="0" smtClean="0">
                <a:solidFill>
                  <a:srgbClr val="92D050"/>
                </a:solidFill>
              </a:rPr>
              <a:t>Sept,29, 2021 </a:t>
            </a:r>
          </a:p>
          <a:p>
            <a:pPr>
              <a:defRPr/>
            </a:pPr>
            <a:endParaRPr lang="en-US" sz="2400" dirty="0"/>
          </a:p>
          <a:p>
            <a:pPr>
              <a:defRPr/>
            </a:pPr>
            <a:endParaRPr lang="en-US" sz="2400" dirty="0"/>
          </a:p>
          <a:p>
            <a:pPr>
              <a:defRPr/>
            </a:pPr>
            <a:endParaRPr lang="en-US" sz="2400" dirty="0"/>
          </a:p>
          <a:p>
            <a:pPr>
              <a:defRPr/>
            </a:pPr>
            <a:endParaRPr lang="en-US" sz="2400" dirty="0"/>
          </a:p>
          <a:p>
            <a:pPr>
              <a:defRPr/>
            </a:pPr>
            <a:endParaRPr lang="en-US" dirty="0"/>
          </a:p>
          <a:p>
            <a:pPr>
              <a:defRPr/>
            </a:pPr>
            <a:endParaRPr lang="en-US" dirty="0" smtClean="0"/>
          </a:p>
        </p:txBody>
      </p:sp>
    </p:spTree>
    <p:extLst>
      <p:ext uri="{BB962C8B-B14F-4D97-AF65-F5344CB8AC3E}">
        <p14:creationId xmlns:p14="http://schemas.microsoft.com/office/powerpoint/2010/main" val="374791469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4089"/>
          </a:xfrm>
        </p:spPr>
        <p:txBody>
          <a:bodyPr>
            <a:normAutofit fontScale="90000"/>
          </a:bodyPr>
          <a:lstStyle/>
          <a:p>
            <a:r>
              <a:rPr lang="en-IN" sz="3200" dirty="0" smtClean="0"/>
              <a:t>Other Science communication programs in India</a:t>
            </a:r>
            <a:endParaRPr lang="en-IN" sz="3200" dirty="0"/>
          </a:p>
        </p:txBody>
      </p:sp>
      <p:sp>
        <p:nvSpPr>
          <p:cNvPr id="3" name="Content Placeholder 2"/>
          <p:cNvSpPr>
            <a:spLocks noGrp="1"/>
          </p:cNvSpPr>
          <p:nvPr>
            <p:ph idx="1"/>
          </p:nvPr>
        </p:nvSpPr>
        <p:spPr>
          <a:xfrm>
            <a:off x="677334" y="1219200"/>
            <a:ext cx="8596668" cy="5283199"/>
          </a:xfrm>
        </p:spPr>
        <p:txBody>
          <a:bodyPr>
            <a:normAutofit fontScale="92500" lnSpcReduction="10000"/>
          </a:bodyPr>
          <a:lstStyle/>
          <a:p>
            <a:r>
              <a:rPr lang="en-IN" dirty="0"/>
              <a:t>The present government is encouraging children to submit their scientific ideas and write-ups for further pursuit.</a:t>
            </a:r>
          </a:p>
          <a:p>
            <a:r>
              <a:rPr lang="en-IN" dirty="0"/>
              <a:t> Dr Harsh </a:t>
            </a:r>
            <a:r>
              <a:rPr lang="en-IN" dirty="0" err="1"/>
              <a:t>Vardhan</a:t>
            </a:r>
            <a:r>
              <a:rPr lang="en-IN" dirty="0"/>
              <a:t>, </a:t>
            </a:r>
            <a:r>
              <a:rPr lang="en-IN" dirty="0" smtClean="0"/>
              <a:t>Ex </a:t>
            </a:r>
            <a:r>
              <a:rPr lang="en-IN" dirty="0"/>
              <a:t>Union Minister for Science &amp; Technology &amp; Earth Sciences launched the AWSAR (Augmenting Writing Skills for Articulating Research) programme along with other new programs of DST in a ceremony held on January 24, 2018 at CSIR.</a:t>
            </a:r>
          </a:p>
          <a:p>
            <a:r>
              <a:rPr lang="en-IN" dirty="0"/>
              <a:t> AWSAR has been initiated to encourage, empower and endow popular science writing through newspapers, magazines, blogs, social media, etc. by young PhD Scholars and Post-Doctoral Fellows during the course of their higher studies and research pursuits. </a:t>
            </a:r>
          </a:p>
          <a:p>
            <a:r>
              <a:rPr lang="en-IN" dirty="0"/>
              <a:t>The India Science Media Fellowships 2019 is a joint venture of the </a:t>
            </a:r>
            <a:r>
              <a:rPr lang="en-IN" dirty="0" err="1"/>
              <a:t>Wellcome</a:t>
            </a:r>
            <a:r>
              <a:rPr lang="en-IN" dirty="0"/>
              <a:t> Trust/DBT India Alliance (India Alliance) and Nature India to encourage coverage of science in the Indian media. </a:t>
            </a:r>
            <a:endParaRPr lang="en-IN" dirty="0" smtClean="0"/>
          </a:p>
          <a:p>
            <a:r>
              <a:rPr lang="en-IN" dirty="0"/>
              <a:t>The </a:t>
            </a:r>
            <a:r>
              <a:rPr lang="en-IN" dirty="0" err="1"/>
              <a:t>Wellcome</a:t>
            </a:r>
            <a:r>
              <a:rPr lang="en-IN" dirty="0"/>
              <a:t> Trust/DBT India Alliance is an £160 million initiative funded equally by the </a:t>
            </a:r>
            <a:r>
              <a:rPr lang="en-IN" dirty="0" err="1"/>
              <a:t>Wellcome</a:t>
            </a:r>
            <a:r>
              <a:rPr lang="en-IN" dirty="0"/>
              <a:t> Trust, UK and Department of Biotechnology, India.</a:t>
            </a:r>
            <a:endParaRPr lang="en-IN" dirty="0"/>
          </a:p>
          <a:p>
            <a:r>
              <a:rPr lang="en-IN" dirty="0" err="1"/>
              <a:t>Vigyan</a:t>
            </a:r>
            <a:r>
              <a:rPr lang="en-IN" dirty="0"/>
              <a:t> </a:t>
            </a:r>
            <a:r>
              <a:rPr lang="en-IN" dirty="0" err="1"/>
              <a:t>Prasar</a:t>
            </a:r>
            <a:r>
              <a:rPr lang="en-IN" dirty="0"/>
              <a:t>, </a:t>
            </a:r>
            <a:r>
              <a:rPr lang="en-IN" dirty="0" err="1"/>
              <a:t>Govt</a:t>
            </a:r>
            <a:r>
              <a:rPr lang="en-IN" dirty="0"/>
              <a:t> of India also organizes a short training programme with Indian Science News Association, Kolkata and involves science communicators to develop and disseminate software materials and organise popular science events throughout the country. </a:t>
            </a:r>
          </a:p>
        </p:txBody>
      </p:sp>
    </p:spTree>
    <p:extLst>
      <p:ext uri="{BB962C8B-B14F-4D97-AF65-F5344CB8AC3E}">
        <p14:creationId xmlns:p14="http://schemas.microsoft.com/office/powerpoint/2010/main" val="2135455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become Science Communicators</a:t>
            </a:r>
            <a:br>
              <a:rPr lang="en-IN" dirty="0"/>
            </a:br>
            <a:endParaRPr lang="en-IN" dirty="0"/>
          </a:p>
        </p:txBody>
      </p:sp>
      <p:sp>
        <p:nvSpPr>
          <p:cNvPr id="3" name="Content Placeholder 2"/>
          <p:cNvSpPr>
            <a:spLocks noGrp="1"/>
          </p:cNvSpPr>
          <p:nvPr>
            <p:ph idx="1"/>
          </p:nvPr>
        </p:nvSpPr>
        <p:spPr>
          <a:xfrm>
            <a:off x="677334" y="1569157"/>
            <a:ext cx="8596668" cy="4472206"/>
          </a:xfrm>
        </p:spPr>
        <p:txBody>
          <a:bodyPr>
            <a:normAutofit fontScale="92500" lnSpcReduction="10000"/>
          </a:bodyPr>
          <a:lstStyle/>
          <a:p>
            <a:r>
              <a:rPr lang="en-IN" dirty="0" smtClean="0"/>
              <a:t>The </a:t>
            </a:r>
            <a:r>
              <a:rPr lang="en-IN" dirty="0"/>
              <a:t>demand for science journalists is slowly increasing and as there are very few people really dedicated to this field</a:t>
            </a:r>
          </a:p>
          <a:p>
            <a:r>
              <a:rPr lang="en-IN" dirty="0"/>
              <a:t>Full time engagement of science communicators is yet to mature but likely to do so in the near future.</a:t>
            </a:r>
          </a:p>
          <a:p>
            <a:r>
              <a:rPr lang="en-IN" dirty="0"/>
              <a:t>Government has now become aware of the role of science communicators and has started several schemes and projects for them. </a:t>
            </a:r>
          </a:p>
          <a:p>
            <a:r>
              <a:rPr lang="en-IN" dirty="0"/>
              <a:t>Provision has been made in different agencies, NGOs and institutes (names) to hire persons with good science communication skills. </a:t>
            </a:r>
          </a:p>
          <a:p>
            <a:r>
              <a:rPr lang="en-IN" dirty="0"/>
              <a:t>DST, DBT, ICMR, DRDO, CSIR, have started some fellowship for science writers, particularly ladies, who could sit in their house and communicate. </a:t>
            </a:r>
          </a:p>
          <a:p>
            <a:r>
              <a:rPr lang="en-IN" dirty="0" smtClean="0"/>
              <a:t>National </a:t>
            </a:r>
            <a:r>
              <a:rPr lang="en-IN" dirty="0"/>
              <a:t>Council for Science and Technology Communication (NCSTC), DST was established to integrate, coordinate, catalyse and support science communication and popularisation. </a:t>
            </a:r>
          </a:p>
          <a:p>
            <a:r>
              <a:rPr lang="en-IN" dirty="0"/>
              <a:t>The  National Institute of Science Communication (NISCOM), CSIR  have been publishing popular science journals  and books.</a:t>
            </a:r>
          </a:p>
        </p:txBody>
      </p:sp>
    </p:spTree>
    <p:extLst>
      <p:ext uri="{BB962C8B-B14F-4D97-AF65-F5344CB8AC3E}">
        <p14:creationId xmlns:p14="http://schemas.microsoft.com/office/powerpoint/2010/main" val="3666230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7333"/>
          </a:xfrm>
        </p:spPr>
        <p:txBody>
          <a:bodyPr>
            <a:normAutofit/>
          </a:bodyPr>
          <a:lstStyle/>
          <a:p>
            <a:r>
              <a:rPr lang="en-IN" sz="3200" b="1" dirty="0" smtClean="0"/>
              <a:t>Future of Science communication in India</a:t>
            </a:r>
            <a:endParaRPr lang="en-IN" sz="3200" b="1" dirty="0"/>
          </a:p>
        </p:txBody>
      </p:sp>
      <p:sp>
        <p:nvSpPr>
          <p:cNvPr id="3" name="Content Placeholder 2"/>
          <p:cNvSpPr>
            <a:spLocks noGrp="1"/>
          </p:cNvSpPr>
          <p:nvPr>
            <p:ph idx="1"/>
          </p:nvPr>
        </p:nvSpPr>
        <p:spPr>
          <a:xfrm>
            <a:off x="677334" y="1501423"/>
            <a:ext cx="8596668" cy="4539940"/>
          </a:xfrm>
        </p:spPr>
        <p:txBody>
          <a:bodyPr>
            <a:normAutofit/>
          </a:bodyPr>
          <a:lstStyle/>
          <a:p>
            <a:endParaRPr lang="en-IN" dirty="0" smtClean="0"/>
          </a:p>
          <a:p>
            <a:r>
              <a:rPr lang="en-IN" dirty="0" smtClean="0"/>
              <a:t>Several </a:t>
            </a:r>
            <a:r>
              <a:rPr lang="en-IN" dirty="0"/>
              <a:t>NGOs </a:t>
            </a:r>
            <a:r>
              <a:rPr lang="en-IN" dirty="0" smtClean="0"/>
              <a:t> </a:t>
            </a:r>
            <a:r>
              <a:rPr lang="en-IN" dirty="0"/>
              <a:t>organise science communication programmes. </a:t>
            </a:r>
          </a:p>
          <a:p>
            <a:r>
              <a:rPr lang="en-IN" dirty="0"/>
              <a:t>The Indian Science Writers' Association (ISWA),  undertakes training courses, lectures and fellowships with other government agencies in promoting science communication activities</a:t>
            </a:r>
            <a:r>
              <a:rPr lang="en-IN" dirty="0" smtClean="0"/>
              <a:t>.</a:t>
            </a:r>
            <a:endParaRPr lang="en-IN" dirty="0"/>
          </a:p>
          <a:p>
            <a:r>
              <a:rPr lang="en-IN" dirty="0"/>
              <a:t> Science based films and books including science friction are slowly becoming popular.</a:t>
            </a:r>
          </a:p>
          <a:p>
            <a:r>
              <a:rPr lang="en-IN" dirty="0"/>
              <a:t> Hence, the future prospects of science communication as a career look to be promising. </a:t>
            </a:r>
            <a:endParaRPr lang="en-IN" dirty="0" smtClean="0"/>
          </a:p>
          <a:p>
            <a:r>
              <a:rPr lang="en-IN" dirty="0" smtClean="0"/>
              <a:t>However</a:t>
            </a:r>
            <a:r>
              <a:rPr lang="en-IN" dirty="0"/>
              <a:t>, more young minds need to be attracted to this area and more courses on science journalism to be developed in different universities and colleges to create dedicated science communicators in near future</a:t>
            </a:r>
          </a:p>
        </p:txBody>
      </p:sp>
    </p:spTree>
    <p:extLst>
      <p:ext uri="{BB962C8B-B14F-4D97-AF65-F5344CB8AC3E}">
        <p14:creationId xmlns:p14="http://schemas.microsoft.com/office/powerpoint/2010/main" val="4045253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2356" y="101600"/>
            <a:ext cx="7191022" cy="965201"/>
          </a:xfrm>
        </p:spPr>
        <p:txBody>
          <a:bodyPr>
            <a:normAutofit fontScale="90000"/>
          </a:bodyPr>
          <a:lstStyle/>
          <a:p>
            <a:r>
              <a:rPr lang="en-US" sz="3600" dirty="0"/>
              <a:t>Communicating Science</a:t>
            </a:r>
            <a:br>
              <a:rPr lang="en-US" sz="3600" dirty="0"/>
            </a:br>
            <a:r>
              <a:rPr lang="en-US" sz="3600" dirty="0"/>
              <a:t>Different types of Scientific writing</a:t>
            </a:r>
          </a:p>
        </p:txBody>
      </p:sp>
      <p:sp>
        <p:nvSpPr>
          <p:cNvPr id="3" name="Subtitle 2"/>
          <p:cNvSpPr>
            <a:spLocks noGrp="1"/>
          </p:cNvSpPr>
          <p:nvPr>
            <p:ph type="subTitle" idx="1"/>
          </p:nvPr>
        </p:nvSpPr>
        <p:spPr>
          <a:xfrm>
            <a:off x="1981200" y="1142999"/>
            <a:ext cx="7696200" cy="5551311"/>
          </a:xfrm>
        </p:spPr>
        <p:txBody>
          <a:bodyPr>
            <a:normAutofit/>
          </a:bodyPr>
          <a:lstStyle/>
          <a:p>
            <a:pPr marL="342900" indent="-342900" algn="l">
              <a:buFont typeface="Wingdings" panose="05000000000000000000" pitchFamily="2" charset="2"/>
              <a:buChar char="v"/>
            </a:pPr>
            <a:r>
              <a:rPr lang="en-US" sz="2400" dirty="0">
                <a:solidFill>
                  <a:schemeClr val="tx1"/>
                </a:solidFill>
              </a:rPr>
              <a:t>Papers in journals (main method of Science communication)</a:t>
            </a:r>
          </a:p>
          <a:p>
            <a:pPr marL="342900" indent="-342900" algn="l">
              <a:buFont typeface="Wingdings" panose="05000000000000000000" pitchFamily="2" charset="2"/>
              <a:buChar char="v"/>
            </a:pPr>
            <a:r>
              <a:rPr lang="en-US" sz="2400" dirty="0">
                <a:solidFill>
                  <a:schemeClr val="tx1"/>
                </a:solidFill>
              </a:rPr>
              <a:t>Review papers</a:t>
            </a:r>
          </a:p>
          <a:p>
            <a:pPr marL="342900" indent="-342900" algn="l">
              <a:buFont typeface="Wingdings" panose="05000000000000000000" pitchFamily="2" charset="2"/>
              <a:buChar char="v"/>
            </a:pPr>
            <a:r>
              <a:rPr lang="en-US" sz="2400" dirty="0">
                <a:solidFill>
                  <a:schemeClr val="tx1"/>
                </a:solidFill>
              </a:rPr>
              <a:t>Conference abstracts &amp; papers</a:t>
            </a:r>
          </a:p>
          <a:p>
            <a:pPr marL="342900" indent="-342900" algn="l">
              <a:buFont typeface="Wingdings" panose="05000000000000000000" pitchFamily="2" charset="2"/>
              <a:buChar char="v"/>
            </a:pPr>
            <a:r>
              <a:rPr lang="en-US" sz="2400" dirty="0">
                <a:solidFill>
                  <a:schemeClr val="tx1"/>
                </a:solidFill>
              </a:rPr>
              <a:t>Project proposals</a:t>
            </a:r>
          </a:p>
          <a:p>
            <a:pPr marL="342900" indent="-342900" algn="l">
              <a:buFont typeface="Wingdings" panose="05000000000000000000" pitchFamily="2" charset="2"/>
              <a:buChar char="v"/>
            </a:pPr>
            <a:r>
              <a:rPr lang="en-US" sz="2400" dirty="0">
                <a:solidFill>
                  <a:schemeClr val="tx1"/>
                </a:solidFill>
              </a:rPr>
              <a:t>Theses and dissertations</a:t>
            </a:r>
          </a:p>
          <a:p>
            <a:pPr marL="342900" indent="-342900" algn="l">
              <a:buFont typeface="Wingdings" panose="05000000000000000000" pitchFamily="2" charset="2"/>
              <a:buChar char="v"/>
            </a:pPr>
            <a:r>
              <a:rPr lang="en-US" sz="2400" dirty="0">
                <a:solidFill>
                  <a:schemeClr val="tx1"/>
                </a:solidFill>
              </a:rPr>
              <a:t>Popular science and newspaper articles</a:t>
            </a:r>
          </a:p>
          <a:p>
            <a:pPr marL="342900" indent="-342900" algn="l">
              <a:buFont typeface="Wingdings" panose="05000000000000000000" pitchFamily="2" charset="2"/>
              <a:buChar char="v"/>
            </a:pPr>
            <a:r>
              <a:rPr lang="en-US" sz="2400" dirty="0">
                <a:solidFill>
                  <a:schemeClr val="tx1"/>
                </a:solidFill>
              </a:rPr>
              <a:t>Oral &amp; poster presentations</a:t>
            </a:r>
          </a:p>
          <a:p>
            <a:pPr marL="342900" indent="-342900" algn="l">
              <a:buFont typeface="Wingdings" panose="05000000000000000000" pitchFamily="2" charset="2"/>
              <a:buChar char="v"/>
            </a:pPr>
            <a:r>
              <a:rPr lang="en-US" sz="2400" dirty="0">
                <a:solidFill>
                  <a:schemeClr val="tx1"/>
                </a:solidFill>
              </a:rPr>
              <a:t>Reports/case studies</a:t>
            </a:r>
          </a:p>
          <a:p>
            <a:pPr marL="342900" indent="-342900" algn="l">
              <a:buFont typeface="Wingdings" panose="05000000000000000000" pitchFamily="2" charset="2"/>
              <a:buChar char="v"/>
            </a:pPr>
            <a:r>
              <a:rPr lang="en-US" sz="2400" dirty="0">
                <a:solidFill>
                  <a:schemeClr val="tx1"/>
                </a:solidFill>
              </a:rPr>
              <a:t>Interviews and discussions</a:t>
            </a:r>
          </a:p>
          <a:p>
            <a:pPr marL="342900" indent="-342900" algn="l">
              <a:buFont typeface="Wingdings" panose="05000000000000000000" pitchFamily="2" charset="2"/>
              <a:buChar char="v"/>
            </a:pPr>
            <a:r>
              <a:rPr lang="en-US" sz="2400" dirty="0">
                <a:solidFill>
                  <a:schemeClr val="tx1"/>
                </a:solidFill>
              </a:rPr>
              <a:t>Computer mediated information </a:t>
            </a:r>
          </a:p>
          <a:p>
            <a:endParaRPr lang="en-US" dirty="0"/>
          </a:p>
        </p:txBody>
      </p:sp>
    </p:spTree>
    <p:extLst>
      <p:ext uri="{BB962C8B-B14F-4D97-AF65-F5344CB8AC3E}">
        <p14:creationId xmlns:p14="http://schemas.microsoft.com/office/powerpoint/2010/main" val="4132233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Content Placeholder 5" descr="image_1.jp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3810000" y="2057401"/>
            <a:ext cx="1295400" cy="925513"/>
          </a:xfrm>
        </p:spPr>
      </p:pic>
      <p:sp>
        <p:nvSpPr>
          <p:cNvPr id="5" name="Oval Callout 4"/>
          <p:cNvSpPr/>
          <p:nvPr/>
        </p:nvSpPr>
        <p:spPr>
          <a:xfrm>
            <a:off x="2133600" y="228600"/>
            <a:ext cx="4876800" cy="2895600"/>
          </a:xfrm>
          <a:prstGeom prst="wedgeEllipseCallout">
            <a:avLst>
              <a:gd name="adj1" fmla="val -23681"/>
              <a:gd name="adj2" fmla="val 59302"/>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pic>
        <p:nvPicPr>
          <p:cNvPr id="11268" name="Picture 6" descr="plant.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65451" y="609600"/>
            <a:ext cx="14573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7" descr="animal.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762000"/>
            <a:ext cx="136048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9" descr="man.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3429000"/>
            <a:ext cx="2586038"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3657600" y="4419601"/>
            <a:ext cx="6553200" cy="523875"/>
          </a:xfrm>
          <a:prstGeom prst="rect">
            <a:avLst/>
          </a:prstGeom>
          <a:noFill/>
        </p:spPr>
        <p:txBody>
          <a:bodyPr>
            <a:spAutoFit/>
          </a:bodyPr>
          <a:lstStyle/>
          <a:p>
            <a:pPr>
              <a:defRPr/>
            </a:pPr>
            <a:r>
              <a:rPr lang="en-US" sz="2800" b="1" dirty="0">
                <a:solidFill>
                  <a:schemeClr val="accent2">
                    <a:lumMod val="50000"/>
                  </a:schemeClr>
                </a:solidFill>
                <a:latin typeface="Georgia" pitchFamily="18" charset="0"/>
              </a:rPr>
              <a:t>Communicating Research Results</a:t>
            </a:r>
            <a:endParaRPr lang="en-IN" sz="2800" b="1" dirty="0">
              <a:solidFill>
                <a:schemeClr val="accent2">
                  <a:lumMod val="50000"/>
                </a:schemeClr>
              </a:solidFill>
              <a:latin typeface="Georgia" pitchFamily="18" charset="0"/>
            </a:endParaRPr>
          </a:p>
        </p:txBody>
      </p:sp>
    </p:spTree>
    <p:extLst>
      <p:ext uri="{BB962C8B-B14F-4D97-AF65-F5344CB8AC3E}">
        <p14:creationId xmlns:p14="http://schemas.microsoft.com/office/powerpoint/2010/main" val="22914066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z="3200" b="1" dirty="0"/>
              <a:t>Basic requirements of </a:t>
            </a:r>
            <a:r>
              <a:rPr lang="en-US" altLang="en-US" sz="3200" b="1" dirty="0" smtClean="0"/>
              <a:t>Science communication</a:t>
            </a:r>
            <a:endParaRPr lang="en-US" altLang="en-US" sz="3200" b="1" dirty="0"/>
          </a:p>
        </p:txBody>
      </p:sp>
      <p:sp>
        <p:nvSpPr>
          <p:cNvPr id="12291" name="Content Placeholder 2"/>
          <p:cNvSpPr>
            <a:spLocks noGrp="1"/>
          </p:cNvSpPr>
          <p:nvPr>
            <p:ph idx="1"/>
          </p:nvPr>
        </p:nvSpPr>
        <p:spPr>
          <a:xfrm>
            <a:off x="677334" y="1930400"/>
            <a:ext cx="8596668" cy="4368799"/>
          </a:xfrm>
        </p:spPr>
        <p:txBody>
          <a:bodyPr>
            <a:normAutofit/>
          </a:bodyPr>
          <a:lstStyle/>
          <a:p>
            <a:r>
              <a:rPr lang="en-US" altLang="en-US" sz="2400" dirty="0" smtClean="0"/>
              <a:t>Science knows no boundaries, it is Global. The message should be ,</a:t>
            </a:r>
          </a:p>
          <a:p>
            <a:r>
              <a:rPr lang="en-US" altLang="en-US" sz="2400" dirty="0" smtClean="0"/>
              <a:t>Brief &amp; accurate</a:t>
            </a:r>
          </a:p>
          <a:p>
            <a:r>
              <a:rPr lang="en-US" altLang="en-US" sz="2400" dirty="0" smtClean="0"/>
              <a:t>Consistent/coherent </a:t>
            </a:r>
          </a:p>
          <a:p>
            <a:r>
              <a:rPr lang="en-US" altLang="en-US" sz="2400" dirty="0" smtClean="0"/>
              <a:t>Logical</a:t>
            </a:r>
          </a:p>
          <a:p>
            <a:r>
              <a:rPr lang="en-US" altLang="en-US" sz="2400" dirty="0" smtClean="0"/>
              <a:t>Clear</a:t>
            </a:r>
          </a:p>
          <a:p>
            <a:r>
              <a:rPr lang="en-US" altLang="en-US" sz="2400" dirty="0" smtClean="0"/>
              <a:t>Adaptable for audience , so that message is well received and understood</a:t>
            </a:r>
          </a:p>
        </p:txBody>
      </p:sp>
    </p:spTree>
    <p:extLst>
      <p:ext uri="{BB962C8B-B14F-4D97-AF65-F5344CB8AC3E}">
        <p14:creationId xmlns:p14="http://schemas.microsoft.com/office/powerpoint/2010/main" val="21439458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Callout 5"/>
          <p:cNvSpPr/>
          <p:nvPr/>
        </p:nvSpPr>
        <p:spPr>
          <a:xfrm>
            <a:off x="2667000" y="533400"/>
            <a:ext cx="1600200" cy="685800"/>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3315" name="TextBox 7"/>
          <p:cNvSpPr txBox="1">
            <a:spLocks noChangeArrowheads="1"/>
          </p:cNvSpPr>
          <p:nvPr/>
        </p:nvSpPr>
        <p:spPr bwMode="auto">
          <a:xfrm>
            <a:off x="2895600" y="68580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b="1" dirty="0">
                <a:latin typeface="Times New Roman" pitchFamily="18" charset="0"/>
                <a:cs typeface="Times New Roman" pitchFamily="18" charset="0"/>
              </a:rPr>
              <a:t>Message</a:t>
            </a:r>
            <a:endParaRPr lang="en-IN" altLang="en-US" sz="2000" b="1" dirty="0">
              <a:latin typeface="Times New Roman" pitchFamily="18" charset="0"/>
              <a:cs typeface="Times New Roman" pitchFamily="18" charset="0"/>
            </a:endParaRPr>
          </a:p>
        </p:txBody>
      </p:sp>
      <p:sp>
        <p:nvSpPr>
          <p:cNvPr id="9" name="Oval 8"/>
          <p:cNvSpPr/>
          <p:nvPr/>
        </p:nvSpPr>
        <p:spPr>
          <a:xfrm rot="636337">
            <a:off x="3333751" y="2522539"/>
            <a:ext cx="1031875" cy="885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3317" name="TextBox 10"/>
          <p:cNvSpPr txBox="1">
            <a:spLocks noChangeArrowheads="1"/>
          </p:cNvSpPr>
          <p:nvPr/>
        </p:nvSpPr>
        <p:spPr bwMode="auto">
          <a:xfrm rot="956082">
            <a:off x="3540125" y="2676525"/>
            <a:ext cx="788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b="1">
                <a:latin typeface="Times New Roman" pitchFamily="18" charset="0"/>
                <a:cs typeface="Times New Roman" pitchFamily="18" charset="0"/>
              </a:rPr>
              <a:t>Who</a:t>
            </a:r>
            <a:endParaRPr lang="en-IN" altLang="en-US" sz="2000" b="1">
              <a:latin typeface="Times New Roman" pitchFamily="18" charset="0"/>
              <a:cs typeface="Times New Roman" pitchFamily="18" charset="0"/>
            </a:endParaRPr>
          </a:p>
        </p:txBody>
      </p:sp>
      <p:cxnSp>
        <p:nvCxnSpPr>
          <p:cNvPr id="13" name="Straight Arrow Connector 12"/>
          <p:cNvCxnSpPr/>
          <p:nvPr/>
        </p:nvCxnSpPr>
        <p:spPr>
          <a:xfrm>
            <a:off x="3505200" y="2971800"/>
            <a:ext cx="609600" cy="22860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rot="1217701">
            <a:off x="4314825" y="2971800"/>
            <a:ext cx="1042988" cy="9032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3320" name="TextBox 17"/>
          <p:cNvSpPr txBox="1">
            <a:spLocks noChangeArrowheads="1"/>
          </p:cNvSpPr>
          <p:nvPr/>
        </p:nvSpPr>
        <p:spPr bwMode="auto">
          <a:xfrm rot="1181803">
            <a:off x="4541839" y="3079750"/>
            <a:ext cx="712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b="1">
                <a:latin typeface="Times New Roman" pitchFamily="18" charset="0"/>
                <a:cs typeface="Times New Roman" pitchFamily="18" charset="0"/>
              </a:rPr>
              <a:t>Why</a:t>
            </a:r>
            <a:endParaRPr lang="en-IN" altLang="en-US" sz="2000" b="1">
              <a:latin typeface="Times New Roman" pitchFamily="18" charset="0"/>
              <a:cs typeface="Times New Roman" pitchFamily="18" charset="0"/>
            </a:endParaRPr>
          </a:p>
        </p:txBody>
      </p:sp>
      <p:cxnSp>
        <p:nvCxnSpPr>
          <p:cNvPr id="20" name="Straight Arrow Connector 19"/>
          <p:cNvCxnSpPr/>
          <p:nvPr/>
        </p:nvCxnSpPr>
        <p:spPr>
          <a:xfrm>
            <a:off x="4495800" y="3429000"/>
            <a:ext cx="609600" cy="228600"/>
          </a:xfrm>
          <a:prstGeom prst="straightConnector1">
            <a:avLst/>
          </a:prstGeom>
          <a:ln w="2222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rot="929582">
            <a:off x="5319714" y="3448051"/>
            <a:ext cx="1036637" cy="8159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3323" name="TextBox 21"/>
          <p:cNvSpPr txBox="1">
            <a:spLocks noChangeArrowheads="1"/>
          </p:cNvSpPr>
          <p:nvPr/>
        </p:nvSpPr>
        <p:spPr bwMode="auto">
          <a:xfrm rot="1312542">
            <a:off x="5524501" y="3563939"/>
            <a:ext cx="823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a:latin typeface="Times New Roman" pitchFamily="18" charset="0"/>
                <a:cs typeface="Times New Roman" pitchFamily="18" charset="0"/>
              </a:rPr>
              <a:t>What</a:t>
            </a:r>
            <a:endParaRPr lang="en-IN" altLang="en-US" b="1">
              <a:latin typeface="Times New Roman" pitchFamily="18" charset="0"/>
              <a:cs typeface="Times New Roman" pitchFamily="18" charset="0"/>
            </a:endParaRPr>
          </a:p>
        </p:txBody>
      </p:sp>
      <p:cxnSp>
        <p:nvCxnSpPr>
          <p:cNvPr id="24" name="Straight Arrow Connector 23"/>
          <p:cNvCxnSpPr/>
          <p:nvPr/>
        </p:nvCxnSpPr>
        <p:spPr>
          <a:xfrm>
            <a:off x="5486400" y="3810000"/>
            <a:ext cx="685800" cy="304800"/>
          </a:xfrm>
          <a:prstGeom prst="straightConnector1">
            <a:avLst/>
          </a:prstGeom>
          <a:ln w="22225">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rot="1245445">
            <a:off x="6286500" y="3895725"/>
            <a:ext cx="10668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cxnSp>
        <p:nvCxnSpPr>
          <p:cNvPr id="32" name="Straight Arrow Connector 31"/>
          <p:cNvCxnSpPr/>
          <p:nvPr/>
        </p:nvCxnSpPr>
        <p:spPr>
          <a:xfrm>
            <a:off x="6477000" y="4267200"/>
            <a:ext cx="685800" cy="304800"/>
          </a:xfrm>
          <a:prstGeom prst="straightConnector1">
            <a:avLst/>
          </a:prstGeom>
          <a:ln w="22225">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327" name="TextBox 15"/>
          <p:cNvSpPr txBox="1">
            <a:spLocks noChangeArrowheads="1"/>
          </p:cNvSpPr>
          <p:nvPr/>
        </p:nvSpPr>
        <p:spPr bwMode="auto">
          <a:xfrm rot="1362232">
            <a:off x="6523038" y="3997325"/>
            <a:ext cx="6461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b="1">
                <a:latin typeface="Times New Roman" pitchFamily="18" charset="0"/>
                <a:cs typeface="Times New Roman" pitchFamily="18" charset="0"/>
              </a:rPr>
              <a:t>How</a:t>
            </a:r>
            <a:endParaRPr lang="en-IN" altLang="en-US" b="1">
              <a:latin typeface="Times New Roman" pitchFamily="18" charset="0"/>
              <a:cs typeface="Times New Roman" pitchFamily="18" charset="0"/>
            </a:endParaRPr>
          </a:p>
        </p:txBody>
      </p:sp>
      <p:pic>
        <p:nvPicPr>
          <p:cNvPr id="13328" name="Picture 22" descr="thinking.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4114801"/>
            <a:ext cx="8382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9" name="Picture 24" descr="thinking.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63000" y="4191001"/>
            <a:ext cx="8382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Cloud Callout 25"/>
          <p:cNvSpPr/>
          <p:nvPr/>
        </p:nvSpPr>
        <p:spPr>
          <a:xfrm rot="18227403">
            <a:off x="6950076" y="1384301"/>
            <a:ext cx="1558925" cy="2908300"/>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3331" name="TextBox 26"/>
          <p:cNvSpPr txBox="1">
            <a:spLocks noChangeArrowheads="1"/>
          </p:cNvSpPr>
          <p:nvPr/>
        </p:nvSpPr>
        <p:spPr bwMode="auto">
          <a:xfrm>
            <a:off x="7162800" y="2514601"/>
            <a:ext cx="1219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b="1">
                <a:latin typeface="Times New Roman" pitchFamily="18" charset="0"/>
                <a:cs typeface="Times New Roman" pitchFamily="18" charset="0"/>
              </a:rPr>
              <a:t>Mapping of references</a:t>
            </a:r>
            <a:endParaRPr lang="en-IN" altLang="en-US" b="1">
              <a:latin typeface="Times New Roman" pitchFamily="18" charset="0"/>
              <a:cs typeface="Times New Roman" pitchFamily="18" charset="0"/>
            </a:endParaRPr>
          </a:p>
        </p:txBody>
      </p:sp>
      <p:sp>
        <p:nvSpPr>
          <p:cNvPr id="28" name="TextBox 27"/>
          <p:cNvSpPr txBox="1"/>
          <p:nvPr/>
        </p:nvSpPr>
        <p:spPr>
          <a:xfrm>
            <a:off x="1752600" y="3429000"/>
            <a:ext cx="2133600" cy="400050"/>
          </a:xfrm>
          <a:prstGeom prst="rect">
            <a:avLst/>
          </a:prstGeom>
          <a:noFill/>
        </p:spPr>
        <p:txBody>
          <a:bodyPr>
            <a:spAutoFit/>
          </a:bodyPr>
          <a:lstStyle/>
          <a:p>
            <a:pPr>
              <a:defRPr/>
            </a:pPr>
            <a:r>
              <a:rPr lang="en-US" sz="2000" b="1" dirty="0">
                <a:solidFill>
                  <a:schemeClr val="tx2">
                    <a:lumMod val="50000"/>
                  </a:schemeClr>
                </a:solidFill>
                <a:cs typeface="Times New Roman" pitchFamily="18" charset="0"/>
              </a:rPr>
              <a:t>Writer/ Speaker</a:t>
            </a:r>
            <a:endParaRPr lang="en-IN" sz="2000" b="1" dirty="0">
              <a:solidFill>
                <a:schemeClr val="tx2">
                  <a:lumMod val="50000"/>
                </a:schemeClr>
              </a:solidFill>
              <a:cs typeface="Times New Roman" pitchFamily="18" charset="0"/>
            </a:endParaRPr>
          </a:p>
        </p:txBody>
      </p:sp>
      <p:sp>
        <p:nvSpPr>
          <p:cNvPr id="29" name="TextBox 28"/>
          <p:cNvSpPr txBox="1"/>
          <p:nvPr/>
        </p:nvSpPr>
        <p:spPr>
          <a:xfrm>
            <a:off x="8077200" y="6019801"/>
            <a:ext cx="1521570" cy="461665"/>
          </a:xfrm>
          <a:prstGeom prst="rect">
            <a:avLst/>
          </a:prstGeom>
          <a:noFill/>
        </p:spPr>
        <p:txBody>
          <a:bodyPr wrap="none">
            <a:spAutoFit/>
          </a:bodyPr>
          <a:lstStyle/>
          <a:p>
            <a:pPr>
              <a:defRPr/>
            </a:pPr>
            <a:r>
              <a:rPr lang="en-US" sz="2400" b="1" dirty="0">
                <a:solidFill>
                  <a:schemeClr val="tx2">
                    <a:lumMod val="50000"/>
                  </a:schemeClr>
                </a:solidFill>
              </a:rPr>
              <a:t>Audience</a:t>
            </a:r>
            <a:endParaRPr lang="en-IN" sz="2400" b="1" dirty="0">
              <a:solidFill>
                <a:schemeClr val="tx2">
                  <a:lumMod val="50000"/>
                </a:schemeClr>
              </a:solidFill>
            </a:endParaRPr>
          </a:p>
        </p:txBody>
      </p:sp>
      <p:pic>
        <p:nvPicPr>
          <p:cNvPr id="13334" name="Picture 32" descr="shman.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371600"/>
            <a:ext cx="1371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3"/>
          <p:cNvSpPr txBox="1"/>
          <p:nvPr/>
        </p:nvSpPr>
        <p:spPr>
          <a:xfrm>
            <a:off x="1546578" y="228601"/>
            <a:ext cx="8911872" cy="461963"/>
          </a:xfrm>
          <a:prstGeom prst="rect">
            <a:avLst/>
          </a:prstGeom>
          <a:noFill/>
        </p:spPr>
        <p:txBody>
          <a:bodyPr wrap="square">
            <a:spAutoFit/>
          </a:bodyPr>
          <a:lstStyle/>
          <a:p>
            <a:pPr algn="just">
              <a:defRPr/>
            </a:pPr>
            <a:r>
              <a:rPr lang="en-US" sz="2400" b="1" dirty="0" smtClean="0">
                <a:solidFill>
                  <a:schemeClr val="accent2">
                    <a:lumMod val="50000"/>
                  </a:schemeClr>
                </a:solidFill>
                <a:latin typeface="Baskerville Old Face" pitchFamily="18" charset="0"/>
              </a:rPr>
              <a:t>     Major </a:t>
            </a:r>
            <a:r>
              <a:rPr lang="en-US" sz="2400" b="1" dirty="0">
                <a:solidFill>
                  <a:schemeClr val="accent2">
                    <a:lumMod val="50000"/>
                  </a:schemeClr>
                </a:solidFill>
                <a:latin typeface="Baskerville Old Face" pitchFamily="18" charset="0"/>
              </a:rPr>
              <a:t>Components Of Effective Communication</a:t>
            </a:r>
            <a:endParaRPr lang="en-IN" sz="2400" b="1" dirty="0">
              <a:solidFill>
                <a:schemeClr val="accent2">
                  <a:lumMod val="50000"/>
                </a:schemeClr>
              </a:solidFill>
              <a:latin typeface="Baskerville Old Face" pitchFamily="18" charset="0"/>
            </a:endParaRPr>
          </a:p>
        </p:txBody>
      </p:sp>
    </p:spTree>
    <p:extLst>
      <p:ext uri="{BB962C8B-B14F-4D97-AF65-F5344CB8AC3E}">
        <p14:creationId xmlns:p14="http://schemas.microsoft.com/office/powerpoint/2010/main" val="42680860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77334" y="609600"/>
            <a:ext cx="8596668" cy="685801"/>
          </a:xfrm>
        </p:spPr>
        <p:txBody>
          <a:bodyPr/>
          <a:lstStyle/>
          <a:p>
            <a:r>
              <a:rPr lang="en-US" altLang="en-US" dirty="0" smtClean="0"/>
              <a:t>             Interaction with Audience</a:t>
            </a:r>
          </a:p>
        </p:txBody>
      </p:sp>
      <p:sp>
        <p:nvSpPr>
          <p:cNvPr id="14339" name="Content Placeholder 2"/>
          <p:cNvSpPr>
            <a:spLocks noGrp="1"/>
          </p:cNvSpPr>
          <p:nvPr>
            <p:ph idx="1"/>
          </p:nvPr>
        </p:nvSpPr>
        <p:spPr>
          <a:xfrm>
            <a:off x="1648178" y="1295401"/>
            <a:ext cx="8562622" cy="5161843"/>
          </a:xfrm>
        </p:spPr>
        <p:txBody>
          <a:bodyPr>
            <a:normAutofit/>
          </a:bodyPr>
          <a:lstStyle/>
          <a:p>
            <a:r>
              <a:rPr lang="en-US" altLang="en-US" sz="2800" dirty="0"/>
              <a:t>Effective communication is not only delivering message but also includes questions and answers</a:t>
            </a:r>
          </a:p>
          <a:p>
            <a:r>
              <a:rPr lang="en-US" altLang="en-US" sz="2800" b="1" dirty="0"/>
              <a:t>Who</a:t>
            </a:r>
            <a:r>
              <a:rPr lang="en-US" altLang="en-US" sz="2800" dirty="0"/>
              <a:t> are you addressing?</a:t>
            </a:r>
          </a:p>
          <a:p>
            <a:r>
              <a:rPr lang="en-US" altLang="en-US" sz="2800" b="1" dirty="0"/>
              <a:t>Why</a:t>
            </a:r>
            <a:r>
              <a:rPr lang="en-US" altLang="en-US" sz="2800" dirty="0"/>
              <a:t> is your message important?</a:t>
            </a:r>
          </a:p>
          <a:p>
            <a:r>
              <a:rPr lang="en-US" altLang="en-US" sz="2800" b="1" dirty="0"/>
              <a:t>What</a:t>
            </a:r>
            <a:r>
              <a:rPr lang="en-US" altLang="en-US" sz="2800" dirty="0"/>
              <a:t> is your “take home “message?</a:t>
            </a:r>
          </a:p>
          <a:p>
            <a:r>
              <a:rPr lang="en-US" altLang="en-US" sz="2800" b="1" dirty="0"/>
              <a:t>How</a:t>
            </a:r>
            <a:r>
              <a:rPr lang="en-US" altLang="en-US" sz="2800" dirty="0"/>
              <a:t> to best deliver your message and satisfy the </a:t>
            </a:r>
          </a:p>
          <a:p>
            <a:pPr>
              <a:buFont typeface="Arial" charset="0"/>
              <a:buNone/>
            </a:pPr>
            <a:r>
              <a:rPr lang="en-US" altLang="en-US" sz="2800" dirty="0"/>
              <a:t>    audience?</a:t>
            </a:r>
          </a:p>
          <a:p>
            <a:pPr>
              <a:buFont typeface="Arial" charset="0"/>
              <a:buNone/>
            </a:pPr>
            <a:r>
              <a:rPr lang="en-US" altLang="en-US" sz="2800" dirty="0"/>
              <a:t>    Popular science writing is equally important as communicating your research results in science journals</a:t>
            </a:r>
          </a:p>
        </p:txBody>
      </p:sp>
    </p:spTree>
    <p:extLst>
      <p:ext uri="{BB962C8B-B14F-4D97-AF65-F5344CB8AC3E}">
        <p14:creationId xmlns:p14="http://schemas.microsoft.com/office/powerpoint/2010/main" val="26357693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981200" y="274638"/>
            <a:ext cx="8229600" cy="1554162"/>
          </a:xfrm>
        </p:spPr>
        <p:txBody>
          <a:bodyPr/>
          <a:lstStyle/>
          <a:p>
            <a:r>
              <a:rPr lang="en-US" altLang="en-US" b="1" smtClean="0"/>
              <a:t>The message determines the medium for formal publication</a:t>
            </a:r>
          </a:p>
        </p:txBody>
      </p:sp>
      <p:sp>
        <p:nvSpPr>
          <p:cNvPr id="19459" name="Content Placeholder 2"/>
          <p:cNvSpPr>
            <a:spLocks noGrp="1"/>
          </p:cNvSpPr>
          <p:nvPr>
            <p:ph idx="1"/>
          </p:nvPr>
        </p:nvSpPr>
        <p:spPr>
          <a:xfrm>
            <a:off x="1981200" y="2209801"/>
            <a:ext cx="8229600" cy="3916363"/>
          </a:xfrm>
        </p:spPr>
        <p:txBody>
          <a:bodyPr>
            <a:normAutofit fontScale="92500"/>
          </a:bodyPr>
          <a:lstStyle/>
          <a:p>
            <a:pPr>
              <a:buFont typeface="Wingdings" pitchFamily="2" charset="2"/>
              <a:buChar char="v"/>
            </a:pPr>
            <a:r>
              <a:rPr lang="en-US" altLang="en-US" sz="3600" b="1"/>
              <a:t>What message do I want to convey?</a:t>
            </a:r>
          </a:p>
          <a:p>
            <a:pPr>
              <a:buFont typeface="Wingdings" pitchFamily="2" charset="2"/>
              <a:buChar char="v"/>
            </a:pPr>
            <a:r>
              <a:rPr lang="en-US" altLang="en-US" sz="3600" b="1"/>
              <a:t>What format is most appropriate for my message?</a:t>
            </a:r>
          </a:p>
          <a:p>
            <a:pPr>
              <a:buFont typeface="Wingdings" pitchFamily="2" charset="2"/>
              <a:buChar char="v"/>
            </a:pPr>
            <a:r>
              <a:rPr lang="en-US" altLang="en-US" sz="3600" b="1"/>
              <a:t>Who will be interested in my message?</a:t>
            </a:r>
          </a:p>
          <a:p>
            <a:pPr>
              <a:buFont typeface="Wingdings" pitchFamily="2" charset="2"/>
              <a:buChar char="v"/>
            </a:pPr>
            <a:r>
              <a:rPr lang="en-US" altLang="en-US" sz="3600" b="1"/>
              <a:t>Where should this paper be published?</a:t>
            </a:r>
          </a:p>
        </p:txBody>
      </p:sp>
    </p:spTree>
    <p:extLst>
      <p:ext uri="{BB962C8B-B14F-4D97-AF65-F5344CB8AC3E}">
        <p14:creationId xmlns:p14="http://schemas.microsoft.com/office/powerpoint/2010/main" val="3145853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1378" y="228602"/>
            <a:ext cx="8130822" cy="685799"/>
          </a:xfrm>
        </p:spPr>
        <p:txBody>
          <a:bodyPr>
            <a:normAutofit fontScale="90000"/>
          </a:bodyPr>
          <a:lstStyle/>
          <a:p>
            <a:r>
              <a:rPr lang="en-US" dirty="0" smtClean="0"/>
              <a:t>Getting started in writing</a:t>
            </a:r>
            <a:endParaRPr lang="en-US" dirty="0"/>
          </a:p>
        </p:txBody>
      </p:sp>
      <p:sp>
        <p:nvSpPr>
          <p:cNvPr id="3" name="Subtitle 2"/>
          <p:cNvSpPr>
            <a:spLocks noGrp="1"/>
          </p:cNvSpPr>
          <p:nvPr>
            <p:ph type="subTitle" idx="1"/>
          </p:nvPr>
        </p:nvSpPr>
        <p:spPr>
          <a:xfrm>
            <a:off x="1981200" y="1196622"/>
            <a:ext cx="8001000" cy="4518378"/>
          </a:xfrm>
        </p:spPr>
        <p:txBody>
          <a:bodyPr>
            <a:normAutofit fontScale="92500" lnSpcReduction="20000"/>
          </a:bodyPr>
          <a:lstStyle/>
          <a:p>
            <a:pPr algn="l"/>
            <a:r>
              <a:rPr lang="en-US" sz="3600" dirty="0">
                <a:solidFill>
                  <a:schemeClr val="tx1"/>
                </a:solidFill>
              </a:rPr>
              <a:t>“Find a subject you care about and which in your heart feel others should care about . It is this genuine caring , not your games with language , which will be the most compelling and seductive element in your style”</a:t>
            </a:r>
          </a:p>
          <a:p>
            <a:r>
              <a:rPr lang="en-US" dirty="0" smtClean="0">
                <a:solidFill>
                  <a:schemeClr val="tx1"/>
                </a:solidFill>
              </a:rPr>
              <a:t>                                      -( Kurt Vonnegut)</a:t>
            </a:r>
          </a:p>
          <a:p>
            <a:pPr algn="l"/>
            <a:endParaRPr lang="en-US" sz="4000" dirty="0">
              <a:solidFill>
                <a:srgbClr val="FF0000"/>
              </a:solidFill>
            </a:endParaRPr>
          </a:p>
          <a:p>
            <a:pPr algn="l"/>
            <a:r>
              <a:rPr lang="en-US" sz="4000" dirty="0">
                <a:solidFill>
                  <a:srgbClr val="FF0000"/>
                </a:solidFill>
              </a:rPr>
              <a:t>Research must be made known if it is to have lasting value</a:t>
            </a:r>
          </a:p>
        </p:txBody>
      </p:sp>
    </p:spTree>
    <p:extLst>
      <p:ext uri="{BB962C8B-B14F-4D97-AF65-F5344CB8AC3E}">
        <p14:creationId xmlns:p14="http://schemas.microsoft.com/office/powerpoint/2010/main" val="11955054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0444" y="357189"/>
            <a:ext cx="7495823" cy="642937"/>
          </a:xfrm>
        </p:spPr>
        <p:txBody>
          <a:bodyPr rtlCol="0">
            <a:normAutofit fontScale="90000"/>
          </a:bodyPr>
          <a:lstStyle/>
          <a:p>
            <a:pPr>
              <a:defRPr/>
            </a:pPr>
            <a:r>
              <a:rPr lang="en-US" dirty="0" smtClean="0">
                <a:solidFill>
                  <a:srgbClr val="7030A0"/>
                </a:solidFill>
              </a:rPr>
              <a:t>Career as Science Writer</a:t>
            </a:r>
            <a:endParaRPr lang="en-IN" dirty="0" smtClean="0">
              <a:solidFill>
                <a:srgbClr val="7030A0"/>
              </a:solidFill>
            </a:endParaRPr>
          </a:p>
        </p:txBody>
      </p:sp>
      <p:sp>
        <p:nvSpPr>
          <p:cNvPr id="6147" name="Subtitle 2"/>
          <p:cNvSpPr>
            <a:spLocks noGrp="1"/>
          </p:cNvSpPr>
          <p:nvPr>
            <p:ph type="subTitle" idx="1"/>
          </p:nvPr>
        </p:nvSpPr>
        <p:spPr>
          <a:xfrm>
            <a:off x="1881188" y="1143000"/>
            <a:ext cx="8572500" cy="5500688"/>
          </a:xfrm>
        </p:spPr>
        <p:txBody>
          <a:bodyPr rtlCol="0">
            <a:normAutofit/>
          </a:bodyPr>
          <a:lstStyle/>
          <a:p>
            <a:pPr algn="l">
              <a:buFont typeface="Wingdings" pitchFamily="2" charset="2"/>
              <a:buChar char="v"/>
              <a:defRPr/>
            </a:pPr>
            <a:endParaRPr lang="en-IN" sz="2000" dirty="0" smtClean="0">
              <a:solidFill>
                <a:schemeClr val="tx1"/>
              </a:solidFill>
            </a:endParaRPr>
          </a:p>
          <a:p>
            <a:pPr algn="l">
              <a:buFont typeface="Wingdings" pitchFamily="2" charset="2"/>
              <a:buChar char="v"/>
              <a:defRPr/>
            </a:pPr>
            <a:r>
              <a:rPr lang="en-IN" sz="2400" dirty="0" smtClean="0">
                <a:solidFill>
                  <a:schemeClr val="tx1"/>
                </a:solidFill>
              </a:rPr>
              <a:t>Science writer  is a person  with a science background who writes as a major part of his/her job.</a:t>
            </a:r>
          </a:p>
          <a:p>
            <a:pPr algn="l">
              <a:buFont typeface="Wingdings" pitchFamily="2" charset="2"/>
              <a:buChar char="v"/>
              <a:defRPr/>
            </a:pPr>
            <a:r>
              <a:rPr lang="en-IN" sz="2400" dirty="0" smtClean="0">
                <a:solidFill>
                  <a:schemeClr val="tx1"/>
                </a:solidFill>
              </a:rPr>
              <a:t>Writing careers for scientists are very diverse and include</a:t>
            </a:r>
          </a:p>
          <a:p>
            <a:pPr algn="l">
              <a:defRPr/>
            </a:pPr>
            <a:r>
              <a:rPr lang="en-IN" sz="2400" dirty="0" smtClean="0">
                <a:solidFill>
                  <a:schemeClr val="tx1"/>
                </a:solidFill>
              </a:rPr>
              <a:t>1.Traditional science journalism</a:t>
            </a:r>
          </a:p>
          <a:p>
            <a:pPr algn="l">
              <a:defRPr/>
            </a:pPr>
            <a:r>
              <a:rPr lang="en-US" sz="2400" dirty="0" smtClean="0">
                <a:solidFill>
                  <a:schemeClr val="tx1"/>
                </a:solidFill>
              </a:rPr>
              <a:t>2.</a:t>
            </a:r>
            <a:r>
              <a:rPr lang="en-IN" sz="2400" dirty="0" smtClean="0">
                <a:solidFill>
                  <a:schemeClr val="tx1"/>
                </a:solidFill>
              </a:rPr>
              <a:t>Medical  writing</a:t>
            </a:r>
          </a:p>
          <a:p>
            <a:pPr algn="l">
              <a:defRPr/>
            </a:pPr>
            <a:r>
              <a:rPr lang="en-IN" sz="2400" dirty="0" smtClean="0">
                <a:solidFill>
                  <a:schemeClr val="tx1"/>
                </a:solidFill>
              </a:rPr>
              <a:t>3Technical writing/editing (thesis &amp; research paper)</a:t>
            </a:r>
          </a:p>
          <a:p>
            <a:pPr algn="l">
              <a:defRPr/>
            </a:pPr>
            <a:r>
              <a:rPr lang="en-IN" sz="2400" dirty="0" smtClean="0">
                <a:solidFill>
                  <a:schemeClr val="tx1"/>
                </a:solidFill>
              </a:rPr>
              <a:t>4.Marketing</a:t>
            </a:r>
          </a:p>
          <a:p>
            <a:pPr algn="l">
              <a:defRPr/>
            </a:pPr>
            <a:r>
              <a:rPr lang="en-IN" sz="2400" dirty="0" smtClean="0">
                <a:solidFill>
                  <a:schemeClr val="tx1"/>
                </a:solidFill>
              </a:rPr>
              <a:t>5.Science textbook publishing , </a:t>
            </a:r>
            <a:r>
              <a:rPr lang="en-IN" sz="2400" dirty="0" err="1" smtClean="0">
                <a:solidFill>
                  <a:schemeClr val="tx1"/>
                </a:solidFill>
              </a:rPr>
              <a:t>etc</a:t>
            </a:r>
            <a:endParaRPr lang="en-IN" sz="2400" dirty="0" smtClean="0">
              <a:solidFill>
                <a:schemeClr val="tx1"/>
              </a:solidFill>
            </a:endParaRPr>
          </a:p>
          <a:p>
            <a:pPr>
              <a:defRPr/>
            </a:pPr>
            <a:endParaRPr lang="en-IN" sz="2400" dirty="0" smtClean="0">
              <a:solidFill>
                <a:schemeClr val="tx1"/>
              </a:solidFill>
            </a:endParaRPr>
          </a:p>
        </p:txBody>
      </p:sp>
    </p:spTree>
    <p:extLst>
      <p:ext uri="{BB962C8B-B14F-4D97-AF65-F5344CB8AC3E}">
        <p14:creationId xmlns:p14="http://schemas.microsoft.com/office/powerpoint/2010/main" val="253986502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981200" y="274638"/>
            <a:ext cx="8229600" cy="792162"/>
          </a:xfrm>
        </p:spPr>
        <p:txBody>
          <a:bodyPr/>
          <a:lstStyle/>
          <a:p>
            <a:r>
              <a:rPr lang="en-US" altLang="en-US" dirty="0" smtClean="0"/>
              <a:t>        Composing first draft</a:t>
            </a:r>
          </a:p>
        </p:txBody>
      </p:sp>
      <p:sp>
        <p:nvSpPr>
          <p:cNvPr id="20483" name="Content Placeholder 2"/>
          <p:cNvSpPr>
            <a:spLocks noGrp="1"/>
          </p:cNvSpPr>
          <p:nvPr>
            <p:ph idx="1"/>
          </p:nvPr>
        </p:nvSpPr>
        <p:spPr>
          <a:xfrm>
            <a:off x="1981200" y="1143001"/>
            <a:ext cx="8229600" cy="4983163"/>
          </a:xfrm>
        </p:spPr>
        <p:txBody>
          <a:bodyPr/>
          <a:lstStyle/>
          <a:p>
            <a:pPr>
              <a:buFont typeface="Arial" charset="0"/>
              <a:buNone/>
            </a:pPr>
            <a:r>
              <a:rPr lang="en-US" altLang="en-US" dirty="0" smtClean="0"/>
              <a:t>    </a:t>
            </a:r>
          </a:p>
          <a:p>
            <a:pPr>
              <a:buFont typeface="Arial" charset="0"/>
              <a:buNone/>
            </a:pPr>
            <a:r>
              <a:rPr lang="en-US" altLang="en-US" b="1" dirty="0" smtClean="0"/>
              <a:t>    </a:t>
            </a:r>
            <a:r>
              <a:rPr lang="en-US" altLang="en-US" sz="2800" dirty="0" smtClean="0"/>
              <a:t>Writing is an adventure. To begin with it is a toy and an amusement. Then it becomes a mistress, then it becomes a master, then it becomes a tyrant. This last phase is just as you are about to be reconciled to your servitude , you kill the monster and fling him to the public.</a:t>
            </a:r>
          </a:p>
          <a:p>
            <a:pPr>
              <a:buFont typeface="Arial" charset="0"/>
              <a:buNone/>
            </a:pPr>
            <a:r>
              <a:rPr lang="en-US" altLang="en-US" sz="2800" dirty="0" smtClean="0"/>
              <a:t>    ………………………………….Winston Churchill</a:t>
            </a:r>
          </a:p>
          <a:p>
            <a:pPr>
              <a:buFont typeface="Arial" charset="0"/>
              <a:buNone/>
            </a:pPr>
            <a:r>
              <a:rPr lang="en-US" altLang="en-US" sz="2800" dirty="0" smtClean="0"/>
              <a:t>  </a:t>
            </a:r>
          </a:p>
        </p:txBody>
      </p:sp>
    </p:spTree>
    <p:extLst>
      <p:ext uri="{BB962C8B-B14F-4D97-AF65-F5344CB8AC3E}">
        <p14:creationId xmlns:p14="http://schemas.microsoft.com/office/powerpoint/2010/main" val="2934772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US" dirty="0" smtClean="0"/>
              <a:t>Preparing to write</a:t>
            </a:r>
            <a:endParaRPr lang="en-US" dirty="0"/>
          </a:p>
        </p:txBody>
      </p:sp>
      <p:sp>
        <p:nvSpPr>
          <p:cNvPr id="3" name="Content Placeholder 2"/>
          <p:cNvSpPr>
            <a:spLocks noGrp="1"/>
          </p:cNvSpPr>
          <p:nvPr>
            <p:ph idx="1"/>
          </p:nvPr>
        </p:nvSpPr>
        <p:spPr>
          <a:xfrm>
            <a:off x="1444978" y="990601"/>
            <a:ext cx="8765822" cy="5135563"/>
          </a:xfrm>
        </p:spPr>
        <p:txBody>
          <a:bodyPr/>
          <a:lstStyle/>
          <a:p>
            <a:r>
              <a:rPr lang="en-US" sz="2400" dirty="0" smtClean="0"/>
              <a:t>No need to feel tense, since no document is written in single step.</a:t>
            </a:r>
          </a:p>
          <a:p>
            <a:r>
              <a:rPr lang="en-US" sz="2400" dirty="0" smtClean="0"/>
              <a:t>Divide your writing in several stages to make the task easier</a:t>
            </a:r>
          </a:p>
          <a:p>
            <a:pPr marL="514350" indent="-514350">
              <a:buAutoNum type="arabicPeriod"/>
            </a:pPr>
            <a:r>
              <a:rPr lang="en-US" sz="2400" dirty="0" err="1"/>
              <a:t>Analyse</a:t>
            </a:r>
            <a:r>
              <a:rPr lang="en-US" sz="2400" dirty="0"/>
              <a:t> your objective and audience</a:t>
            </a:r>
          </a:p>
          <a:p>
            <a:pPr marL="514350" indent="-514350">
              <a:buAutoNum type="arabicPeriod"/>
            </a:pPr>
            <a:r>
              <a:rPr lang="en-US" sz="2400" dirty="0"/>
              <a:t>Make tables, figures and other visuals depicting your interesting results and decide what message to communicate</a:t>
            </a:r>
          </a:p>
          <a:p>
            <a:pPr marL="514350" indent="-514350">
              <a:buAutoNum type="arabicPeriod"/>
            </a:pPr>
            <a:r>
              <a:rPr lang="en-US" sz="2400" dirty="0"/>
              <a:t>Structure your writing (make an outline)</a:t>
            </a:r>
          </a:p>
          <a:p>
            <a:pPr marL="514350" indent="-514350">
              <a:buAutoNum type="arabicPeriod"/>
            </a:pPr>
            <a:r>
              <a:rPr lang="en-US" sz="2400" dirty="0"/>
              <a:t>Start with the easiest parts and write the draft</a:t>
            </a:r>
          </a:p>
          <a:p>
            <a:pPr marL="514350" indent="-514350">
              <a:buAutoNum type="arabicPeriod"/>
            </a:pPr>
            <a:r>
              <a:rPr lang="en-US" sz="2400" dirty="0"/>
              <a:t>Revise and edit</a:t>
            </a:r>
          </a:p>
          <a:p>
            <a:pPr marL="514350" indent="-514350">
              <a:buAutoNum type="arabicPeriod"/>
            </a:pPr>
            <a:endParaRPr lang="en-US" dirty="0"/>
          </a:p>
        </p:txBody>
      </p:sp>
    </p:spTree>
    <p:extLst>
      <p:ext uri="{BB962C8B-B14F-4D97-AF65-F5344CB8AC3E}">
        <p14:creationId xmlns:p14="http://schemas.microsoft.com/office/powerpoint/2010/main" val="25052396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en-US" dirty="0" smtClean="0"/>
              <a:t>Making Outline facilitates writing</a:t>
            </a:r>
            <a:endParaRPr lang="en-US" dirty="0"/>
          </a:p>
        </p:txBody>
      </p:sp>
      <p:sp>
        <p:nvSpPr>
          <p:cNvPr id="3" name="Content Placeholder 2"/>
          <p:cNvSpPr>
            <a:spLocks noGrp="1"/>
          </p:cNvSpPr>
          <p:nvPr>
            <p:ph idx="1"/>
          </p:nvPr>
        </p:nvSpPr>
        <p:spPr>
          <a:xfrm>
            <a:off x="1981200" y="1143001"/>
            <a:ext cx="8229600" cy="4983163"/>
          </a:xfrm>
        </p:spPr>
        <p:txBody>
          <a:bodyPr>
            <a:normAutofit fontScale="85000" lnSpcReduction="20000"/>
          </a:bodyPr>
          <a:lstStyle/>
          <a:p>
            <a:r>
              <a:rPr lang="en-US" sz="2800" dirty="0"/>
              <a:t>Make a preliminary outline, splitting writing into steps and sub-steps keeping a coherence throughout.</a:t>
            </a:r>
          </a:p>
          <a:p>
            <a:r>
              <a:rPr lang="en-US" sz="2800" dirty="0"/>
              <a:t>Use key words for each step and sub-step</a:t>
            </a:r>
          </a:p>
          <a:p>
            <a:r>
              <a:rPr lang="en-US" sz="2800" dirty="0"/>
              <a:t>This organizes your thoughts to make your text logical and clear</a:t>
            </a:r>
          </a:p>
          <a:p>
            <a:r>
              <a:rPr lang="en-US" sz="2800" dirty="0"/>
              <a:t>This also helps in not missing any important part.</a:t>
            </a:r>
          </a:p>
          <a:p>
            <a:r>
              <a:rPr lang="en-US" sz="2800" dirty="0"/>
              <a:t>The outline may also be written as an organizational chart or a mind –map</a:t>
            </a:r>
          </a:p>
          <a:p>
            <a:r>
              <a:rPr lang="en-US" sz="2800" dirty="0"/>
              <a:t>The outline should be revised continuously throughout your writing</a:t>
            </a:r>
          </a:p>
          <a:p>
            <a:r>
              <a:rPr lang="en-US" sz="2800" dirty="0"/>
              <a:t>Discuss your proposed outline with your co-authors, colleagues or mentor/supervisor to reduce larger revisions later</a:t>
            </a:r>
          </a:p>
          <a:p>
            <a:endParaRPr lang="en-US" dirty="0"/>
          </a:p>
        </p:txBody>
      </p:sp>
    </p:spTree>
    <p:extLst>
      <p:ext uri="{BB962C8B-B14F-4D97-AF65-F5344CB8AC3E}">
        <p14:creationId xmlns:p14="http://schemas.microsoft.com/office/powerpoint/2010/main" val="634463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0059"/>
          </a:xfrm>
        </p:spPr>
        <p:txBody>
          <a:bodyPr>
            <a:normAutofit/>
          </a:bodyPr>
          <a:lstStyle/>
          <a:p>
            <a:r>
              <a:rPr lang="en-IN" dirty="0" smtClean="0"/>
              <a:t>     Mental </a:t>
            </a:r>
            <a:r>
              <a:rPr lang="en-IN" dirty="0"/>
              <a:t>Health Mind Map </a:t>
            </a:r>
            <a:r>
              <a:rPr lang="en-IN" dirty="0" smtClean="0"/>
              <a:t>Flowchart</a:t>
            </a:r>
            <a:endParaRPr lang="en-IN" dirty="0"/>
          </a:p>
        </p:txBody>
      </p:sp>
      <p:pic>
        <p:nvPicPr>
          <p:cNvPr id="6" name="Content Placeholder 5" descr="Mental Health Mind Map Flowchart Health Stock Vector (Royalty Free)  709218319"/>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1906858"/>
            <a:ext cx="8596668" cy="4482790"/>
          </a:xfrm>
          <a:prstGeom prst="rect">
            <a:avLst/>
          </a:prstGeom>
          <a:noFill/>
          <a:ln>
            <a:noFill/>
          </a:ln>
        </p:spPr>
      </p:pic>
    </p:spTree>
    <p:extLst>
      <p:ext uri="{BB962C8B-B14F-4D97-AF65-F5344CB8AC3E}">
        <p14:creationId xmlns:p14="http://schemas.microsoft.com/office/powerpoint/2010/main" val="854196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lstStyle/>
          <a:p>
            <a:r>
              <a:rPr lang="en-US" dirty="0" smtClean="0"/>
              <a:t>Making your writing easier to read</a:t>
            </a:r>
            <a:endParaRPr lang="en-US" dirty="0"/>
          </a:p>
        </p:txBody>
      </p:sp>
      <p:sp>
        <p:nvSpPr>
          <p:cNvPr id="3" name="Content Placeholder 2"/>
          <p:cNvSpPr>
            <a:spLocks noGrp="1"/>
          </p:cNvSpPr>
          <p:nvPr>
            <p:ph idx="1"/>
          </p:nvPr>
        </p:nvSpPr>
        <p:spPr>
          <a:xfrm>
            <a:off x="1981200" y="1143001"/>
            <a:ext cx="8229600" cy="4983163"/>
          </a:xfrm>
        </p:spPr>
        <p:txBody>
          <a:bodyPr>
            <a:normAutofit lnSpcReduction="10000"/>
          </a:bodyPr>
          <a:lstStyle/>
          <a:p>
            <a:endParaRPr lang="en-US" sz="2400" dirty="0" smtClean="0"/>
          </a:p>
          <a:p>
            <a:r>
              <a:rPr lang="en-US" sz="2400" dirty="0" smtClean="0"/>
              <a:t>Choose British English rather than US English</a:t>
            </a:r>
          </a:p>
          <a:p>
            <a:endParaRPr lang="en-US" sz="2400" dirty="0" smtClean="0"/>
          </a:p>
          <a:p>
            <a:r>
              <a:rPr lang="en-US" sz="2400" dirty="0" smtClean="0"/>
              <a:t>Developing solid writing skills is a matter of hard work and practice.</a:t>
            </a:r>
          </a:p>
          <a:p>
            <a:endParaRPr lang="en-US" sz="2400" dirty="0" smtClean="0"/>
          </a:p>
          <a:p>
            <a:r>
              <a:rPr lang="en-US" sz="2400" dirty="0" smtClean="0"/>
              <a:t>“The difficulty of literature is not to write , but to write what you mean” ( Robert Louis Stevenson)</a:t>
            </a:r>
          </a:p>
          <a:p>
            <a:pPr marL="0" indent="0">
              <a:buNone/>
            </a:pPr>
            <a:endParaRPr lang="en-US" sz="2400" dirty="0" smtClean="0"/>
          </a:p>
          <a:p>
            <a:r>
              <a:rPr lang="en-US" sz="2400" dirty="0" smtClean="0"/>
              <a:t>If writing is easy for you , then your writing will be easy to read</a:t>
            </a:r>
            <a:endParaRPr lang="en-US" sz="2400" dirty="0"/>
          </a:p>
        </p:txBody>
      </p:sp>
    </p:spTree>
    <p:extLst>
      <p:ext uri="{BB962C8B-B14F-4D97-AF65-F5344CB8AC3E}">
        <p14:creationId xmlns:p14="http://schemas.microsoft.com/office/powerpoint/2010/main" val="3821721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US" dirty="0" smtClean="0"/>
              <a:t>         Writing correctly</a:t>
            </a:r>
            <a:endParaRPr lang="en-US" dirty="0"/>
          </a:p>
        </p:txBody>
      </p:sp>
      <p:sp>
        <p:nvSpPr>
          <p:cNvPr id="3" name="Content Placeholder 2"/>
          <p:cNvSpPr>
            <a:spLocks noGrp="1"/>
          </p:cNvSpPr>
          <p:nvPr>
            <p:ph idx="1"/>
          </p:nvPr>
        </p:nvSpPr>
        <p:spPr>
          <a:xfrm>
            <a:off x="1981200" y="1219201"/>
            <a:ext cx="8229600" cy="4906963"/>
          </a:xfrm>
        </p:spPr>
        <p:txBody>
          <a:bodyPr>
            <a:normAutofit/>
          </a:bodyPr>
          <a:lstStyle/>
          <a:p>
            <a:endParaRPr lang="en-US" sz="2400" dirty="0" smtClean="0"/>
          </a:p>
          <a:p>
            <a:r>
              <a:rPr lang="en-US" sz="2400" dirty="0" smtClean="0"/>
              <a:t>Avoid making errors e.g., spelling , grammar ,punctuation and choice of words</a:t>
            </a:r>
          </a:p>
          <a:p>
            <a:r>
              <a:rPr lang="en-US" sz="2400" dirty="0" smtClean="0"/>
              <a:t>Use spell- check software  for errors in spelling</a:t>
            </a:r>
          </a:p>
          <a:p>
            <a:r>
              <a:rPr lang="en-US" sz="2400" dirty="0" smtClean="0"/>
              <a:t>Be careful, since there is danger of introducing errors rather than correcting them (use of wrong computer dictionary US vs British).</a:t>
            </a:r>
          </a:p>
          <a:p>
            <a:r>
              <a:rPr lang="en-US" sz="2400" dirty="0" smtClean="0"/>
              <a:t>Grammar checking software gives good suggestions but often does not cope with scientific writings.</a:t>
            </a:r>
            <a:endParaRPr lang="en-US" sz="2400" dirty="0"/>
          </a:p>
        </p:txBody>
      </p:sp>
    </p:spTree>
    <p:extLst>
      <p:ext uri="{BB962C8B-B14F-4D97-AF65-F5344CB8AC3E}">
        <p14:creationId xmlns:p14="http://schemas.microsoft.com/office/powerpoint/2010/main" val="3186848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Writing a Science Research Article: Principles and Pitfalls</a:t>
            </a:r>
          </a:p>
        </p:txBody>
      </p:sp>
      <p:sp>
        <p:nvSpPr>
          <p:cNvPr id="3" name="Content Placeholder 2"/>
          <p:cNvSpPr>
            <a:spLocks noGrp="1"/>
          </p:cNvSpPr>
          <p:nvPr>
            <p:ph idx="1"/>
          </p:nvPr>
        </p:nvSpPr>
        <p:spPr/>
        <p:txBody>
          <a:bodyPr>
            <a:normAutofit/>
          </a:bodyPr>
          <a:lstStyle/>
          <a:p>
            <a:r>
              <a:rPr lang="en-US" sz="2400" dirty="0" smtClean="0"/>
              <a:t>Three </a:t>
            </a:r>
            <a:r>
              <a:rPr lang="en-US" sz="2400" dirty="0"/>
              <a:t>principles of good science writing: </a:t>
            </a:r>
            <a:endParaRPr lang="en-US" sz="2400" dirty="0" smtClean="0"/>
          </a:p>
          <a:p>
            <a:r>
              <a:rPr lang="en-US" sz="2400" dirty="0" smtClean="0"/>
              <a:t>clarity</a:t>
            </a:r>
            <a:r>
              <a:rPr lang="en-US" sz="2400" dirty="0"/>
              <a:t>, accuracy, and concision</a:t>
            </a:r>
            <a:r>
              <a:rPr lang="en-US" sz="2400" dirty="0" smtClean="0"/>
              <a:t>.</a:t>
            </a:r>
          </a:p>
          <a:p>
            <a:r>
              <a:rPr lang="en-US" sz="2400" dirty="0" smtClean="0"/>
              <a:t>Know about common </a:t>
            </a:r>
            <a:r>
              <a:rPr lang="en-US" sz="2400" dirty="0"/>
              <a:t>pitfalls in English grammar, style and usage so you can write your </a:t>
            </a:r>
            <a:r>
              <a:rPr lang="en-US" sz="2400" dirty="0" smtClean="0"/>
              <a:t>article </a:t>
            </a:r>
            <a:r>
              <a:rPr lang="en-US" sz="2400" dirty="0"/>
              <a:t>with more </a:t>
            </a:r>
            <a:r>
              <a:rPr lang="en-US" sz="2400" dirty="0" smtClean="0"/>
              <a:t>confidence.</a:t>
            </a:r>
          </a:p>
          <a:p>
            <a:r>
              <a:rPr lang="en-US" sz="2400" dirty="0" smtClean="0"/>
              <a:t>Learn </a:t>
            </a:r>
            <a:r>
              <a:rPr lang="en-US" sz="2400" dirty="0"/>
              <a:t>the nuances of science writing and communicate your research effectively.</a:t>
            </a:r>
          </a:p>
          <a:p>
            <a:r>
              <a:rPr lang="en-US" sz="2400" dirty="0"/>
              <a:t>Understand how to avoid the most common errors in English writing.</a:t>
            </a:r>
          </a:p>
          <a:p>
            <a:endParaRPr lang="en-US" sz="2400" dirty="0"/>
          </a:p>
        </p:txBody>
      </p:sp>
    </p:spTree>
    <p:extLst>
      <p:ext uri="{BB962C8B-B14F-4D97-AF65-F5344CB8AC3E}">
        <p14:creationId xmlns:p14="http://schemas.microsoft.com/office/powerpoint/2010/main" val="3010168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62756"/>
          </a:xfrm>
        </p:spPr>
        <p:txBody>
          <a:bodyPr>
            <a:normAutofit fontScale="90000"/>
          </a:bodyPr>
          <a:lstStyle/>
          <a:p>
            <a:r>
              <a:rPr lang="en-IN" dirty="0" smtClean="0"/>
              <a:t>  </a:t>
            </a:r>
            <a:r>
              <a:rPr lang="en-IN" dirty="0" smtClean="0">
                <a:solidFill>
                  <a:srgbClr val="FF0000"/>
                </a:solidFill>
              </a:rPr>
              <a:t>Acquire Art of Scientific Writing by Practice; Become Science Communicators</a:t>
            </a:r>
            <a:endParaRPr lang="en-IN" dirty="0">
              <a:solidFill>
                <a:srgbClr val="FF0000"/>
              </a:solidFill>
            </a:endParaRPr>
          </a:p>
        </p:txBody>
      </p:sp>
      <p:sp>
        <p:nvSpPr>
          <p:cNvPr id="3" name="Content Placeholder 2"/>
          <p:cNvSpPr>
            <a:spLocks noGrp="1"/>
          </p:cNvSpPr>
          <p:nvPr>
            <p:ph idx="1"/>
          </p:nvPr>
        </p:nvSpPr>
        <p:spPr>
          <a:xfrm>
            <a:off x="677334" y="2968978"/>
            <a:ext cx="8596668" cy="3072384"/>
          </a:xfrm>
        </p:spPr>
        <p:txBody>
          <a:bodyPr>
            <a:normAutofit/>
          </a:bodyPr>
          <a:lstStyle/>
          <a:p>
            <a:pPr marL="0" indent="0">
              <a:buNone/>
            </a:pPr>
            <a:r>
              <a:rPr lang="en-IN" sz="8800" i="1" dirty="0" smtClean="0">
                <a:latin typeface="Baskerville Old Face" panose="02020602080505020303" pitchFamily="18" charset="0"/>
              </a:rPr>
              <a:t>  THANK YOU</a:t>
            </a:r>
            <a:endParaRPr lang="en-IN" sz="8800" i="1" dirty="0">
              <a:latin typeface="Baskerville Old Face" panose="02020602080505020303" pitchFamily="18" charset="0"/>
            </a:endParaRPr>
          </a:p>
        </p:txBody>
      </p:sp>
    </p:spTree>
    <p:extLst>
      <p:ext uri="{BB962C8B-B14F-4D97-AF65-F5344CB8AC3E}">
        <p14:creationId xmlns:p14="http://schemas.microsoft.com/office/powerpoint/2010/main" val="1030858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725487"/>
          </a:xfrm>
        </p:spPr>
        <p:txBody>
          <a:bodyPr rtlCol="0">
            <a:normAutofit/>
          </a:bodyPr>
          <a:lstStyle/>
          <a:p>
            <a:pPr>
              <a:defRPr/>
            </a:pPr>
            <a:r>
              <a:rPr lang="en-US" dirty="0" smtClean="0"/>
              <a:t>       Science journalism</a:t>
            </a:r>
            <a:endParaRPr lang="en-IN" dirty="0" smtClean="0"/>
          </a:p>
        </p:txBody>
      </p:sp>
      <p:sp>
        <p:nvSpPr>
          <p:cNvPr id="4099" name="Content Placeholder 2"/>
          <p:cNvSpPr>
            <a:spLocks noGrp="1"/>
          </p:cNvSpPr>
          <p:nvPr>
            <p:ph idx="1"/>
          </p:nvPr>
        </p:nvSpPr>
        <p:spPr>
          <a:xfrm>
            <a:off x="1981200" y="1428751"/>
            <a:ext cx="8229600" cy="4697413"/>
          </a:xfrm>
        </p:spPr>
        <p:txBody>
          <a:bodyPr/>
          <a:lstStyle/>
          <a:p>
            <a:pPr eaLnBrk="1" hangingPunct="1">
              <a:buFont typeface="Arial" charset="0"/>
              <a:buNone/>
            </a:pPr>
            <a:r>
              <a:rPr lang="en-IN" altLang="en-US" sz="3600"/>
              <a:t>   Science journalists may work as science, health, or medical reporters for newspapers, as staff writers for magazines (e.g. Newsweek), and as freelance writers specializing in science topics. Freelancers sell their work to newspapers, magazines, and electronic outlets</a:t>
            </a:r>
          </a:p>
        </p:txBody>
      </p:sp>
    </p:spTree>
    <p:extLst>
      <p:ext uri="{BB962C8B-B14F-4D97-AF65-F5344CB8AC3E}">
        <p14:creationId xmlns:p14="http://schemas.microsoft.com/office/powerpoint/2010/main" val="243322407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981200" y="704851"/>
            <a:ext cx="8229600" cy="708025"/>
          </a:xfrm>
        </p:spPr>
        <p:txBody>
          <a:bodyPr rtlCol="0">
            <a:normAutofit/>
          </a:bodyPr>
          <a:lstStyle/>
          <a:p>
            <a:pPr>
              <a:defRPr/>
            </a:pPr>
            <a:r>
              <a:rPr lang="en-US" dirty="0" smtClean="0"/>
              <a:t>             Medical Writing</a:t>
            </a:r>
            <a:endParaRPr lang="en-IN" dirty="0" smtClean="0"/>
          </a:p>
        </p:txBody>
      </p:sp>
      <p:sp>
        <p:nvSpPr>
          <p:cNvPr id="5123" name="Content Placeholder 2"/>
          <p:cNvSpPr>
            <a:spLocks noGrp="1"/>
          </p:cNvSpPr>
          <p:nvPr>
            <p:ph idx="1"/>
          </p:nvPr>
        </p:nvSpPr>
        <p:spPr>
          <a:xfrm>
            <a:off x="1981200" y="1628776"/>
            <a:ext cx="8229600" cy="5014913"/>
          </a:xfrm>
        </p:spPr>
        <p:txBody>
          <a:bodyPr/>
          <a:lstStyle/>
          <a:p>
            <a:pPr eaLnBrk="1" hangingPunct="1">
              <a:buFont typeface="Wingdings" pitchFamily="2" charset="2"/>
              <a:buChar char="v"/>
            </a:pPr>
            <a:r>
              <a:rPr lang="en-IN" altLang="en-US" sz="2800"/>
              <a:t>Medical writers may work for pharmaceutical companies, government agencies, hospitals, medical schools, non-profit organizations, publishing houses, or on contract through consulting firms. </a:t>
            </a:r>
          </a:p>
          <a:p>
            <a:pPr eaLnBrk="1" hangingPunct="1">
              <a:buFont typeface="Wingdings" pitchFamily="2" charset="2"/>
              <a:buChar char="v"/>
            </a:pPr>
            <a:endParaRPr lang="en-IN" altLang="en-US" sz="2800"/>
          </a:p>
          <a:p>
            <a:pPr eaLnBrk="1" hangingPunct="1">
              <a:buFont typeface="Wingdings" pitchFamily="2" charset="2"/>
              <a:buChar char="v"/>
            </a:pPr>
            <a:r>
              <a:rPr lang="en-IN" altLang="en-US" sz="2800"/>
              <a:t>Medical writers have to be conversant with not only medical terms but also Bioinformatics terms to be used e.g. for telemedicine, medical informatics and drug designing </a:t>
            </a:r>
            <a:r>
              <a:rPr lang="en-IN" altLang="en-US" smtClean="0"/>
              <a:t>.</a:t>
            </a:r>
          </a:p>
        </p:txBody>
      </p:sp>
    </p:spTree>
    <p:extLst>
      <p:ext uri="{BB962C8B-B14F-4D97-AF65-F5344CB8AC3E}">
        <p14:creationId xmlns:p14="http://schemas.microsoft.com/office/powerpoint/2010/main" val="353300435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981200" y="704850"/>
            <a:ext cx="8229600" cy="454877"/>
          </a:xfrm>
        </p:spPr>
        <p:txBody>
          <a:bodyPr rtlCol="0">
            <a:normAutofit fontScale="90000"/>
          </a:bodyPr>
          <a:lstStyle/>
          <a:p>
            <a:pPr>
              <a:defRPr/>
            </a:pPr>
            <a:r>
              <a:rPr lang="en-US" dirty="0" smtClean="0"/>
              <a:t>     Technical writing/editing</a:t>
            </a:r>
          </a:p>
        </p:txBody>
      </p:sp>
      <p:sp>
        <p:nvSpPr>
          <p:cNvPr id="9219" name="Content Placeholder 2"/>
          <p:cNvSpPr>
            <a:spLocks noGrp="1"/>
          </p:cNvSpPr>
          <p:nvPr>
            <p:ph idx="1"/>
          </p:nvPr>
        </p:nvSpPr>
        <p:spPr>
          <a:xfrm>
            <a:off x="1377244" y="1341438"/>
            <a:ext cx="8833556" cy="5256212"/>
          </a:xfrm>
        </p:spPr>
        <p:txBody>
          <a:bodyPr rtlCol="0">
            <a:normAutofit fontScale="92500" lnSpcReduction="10000"/>
          </a:bodyPr>
          <a:lstStyle/>
          <a:p>
            <a:pPr>
              <a:buFont typeface="Wingdings" pitchFamily="2" charset="2"/>
              <a:buChar char="Ø"/>
              <a:defRPr/>
            </a:pPr>
            <a:endParaRPr lang="en-US" sz="2400" dirty="0" smtClean="0">
              <a:latin typeface="Times New Roman" pitchFamily="18" charset="0"/>
              <a:cs typeface="Times New Roman" pitchFamily="18" charset="0"/>
            </a:endParaRPr>
          </a:p>
          <a:p>
            <a:pPr>
              <a:buFont typeface="Wingdings" pitchFamily="2" charset="2"/>
              <a:buChar char="Ø"/>
              <a:defRPr/>
            </a:pPr>
            <a:r>
              <a:rPr lang="en-US" sz="2400" dirty="0" smtClean="0">
                <a:latin typeface="Times New Roman" pitchFamily="18" charset="0"/>
                <a:cs typeface="Times New Roman" pitchFamily="18" charset="0"/>
              </a:rPr>
              <a:t>Technical </a:t>
            </a:r>
            <a:r>
              <a:rPr lang="en-US" sz="2400" dirty="0">
                <a:latin typeface="Times New Roman" pitchFamily="18" charset="0"/>
                <a:cs typeface="Times New Roman" pitchFamily="18" charset="0"/>
              </a:rPr>
              <a:t>science writers may work for pharmaceutical / biotech companies or in other industrial fields, especially the </a:t>
            </a:r>
            <a:r>
              <a:rPr lang="en-US" sz="2400" dirty="0">
                <a:solidFill>
                  <a:srgbClr val="FF0000"/>
                </a:solidFill>
                <a:latin typeface="Times New Roman" pitchFamily="18" charset="0"/>
                <a:cs typeface="Times New Roman" pitchFamily="18" charset="0"/>
              </a:rPr>
              <a:t>computer</a:t>
            </a:r>
            <a:r>
              <a:rPr lang="en-US" sz="2400" dirty="0">
                <a:latin typeface="Times New Roman" pitchFamily="18" charset="0"/>
                <a:cs typeface="Times New Roman" pitchFamily="18" charset="0"/>
              </a:rPr>
              <a:t> industry. </a:t>
            </a:r>
            <a:endParaRPr lang="en-US" sz="2400" dirty="0" smtClean="0">
              <a:latin typeface="Times New Roman" pitchFamily="18" charset="0"/>
              <a:cs typeface="Times New Roman" pitchFamily="18" charset="0"/>
            </a:endParaRPr>
          </a:p>
          <a:p>
            <a:pPr>
              <a:buFont typeface="Wingdings" pitchFamily="2" charset="2"/>
              <a:buChar char="Ø"/>
              <a:defRPr/>
            </a:pPr>
            <a:r>
              <a:rPr lang="en-US" sz="2400" dirty="0" smtClean="0">
                <a:latin typeface="Times New Roman" pitchFamily="18" charset="0"/>
                <a:cs typeface="Times New Roman" pitchFamily="18" charset="0"/>
              </a:rPr>
              <a:t>Topics </a:t>
            </a:r>
            <a:r>
              <a:rPr lang="en-US" sz="2400" dirty="0">
                <a:latin typeface="Times New Roman" pitchFamily="18" charset="0"/>
                <a:cs typeface="Times New Roman" pitchFamily="18" charset="0"/>
              </a:rPr>
              <a:t>may include protocols for customers (e.g. physicians, scientists) or in-house staff, product specifications and instructions.</a:t>
            </a:r>
          </a:p>
          <a:p>
            <a:pPr>
              <a:buFont typeface="Wingdings" pitchFamily="2" charset="2"/>
              <a:buChar char="Ø"/>
              <a:defRPr/>
            </a:pPr>
            <a:r>
              <a:rPr lang="en-US" sz="2400" dirty="0">
                <a:latin typeface="Times New Roman" pitchFamily="18" charset="0"/>
                <a:cs typeface="Times New Roman" pitchFamily="18" charset="0"/>
              </a:rPr>
              <a:t>The science writing program at University of California, Santa Cruz,1156 High Street, Santa Cruz, USA, has produced professional science writers since 1981. </a:t>
            </a:r>
            <a:endParaRPr lang="en-US" sz="2400" dirty="0" smtClean="0">
              <a:latin typeface="Times New Roman" pitchFamily="18" charset="0"/>
              <a:cs typeface="Times New Roman" pitchFamily="18" charset="0"/>
            </a:endParaRPr>
          </a:p>
          <a:p>
            <a:pPr>
              <a:buFont typeface="Wingdings" pitchFamily="2" charset="2"/>
              <a:buChar char="Ø"/>
              <a:defRPr/>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program is </a:t>
            </a:r>
            <a:r>
              <a:rPr lang="en-US" sz="2400" dirty="0">
                <a:solidFill>
                  <a:srgbClr val="FF0000"/>
                </a:solidFill>
                <a:latin typeface="Times New Roman" pitchFamily="18" charset="0"/>
                <a:cs typeface="Times New Roman" pitchFamily="18" charset="0"/>
              </a:rPr>
              <a:t>one academic year </a:t>
            </a:r>
            <a:r>
              <a:rPr lang="en-US" sz="2400" dirty="0">
                <a:latin typeface="Times New Roman" pitchFamily="18" charset="0"/>
                <a:cs typeface="Times New Roman" pitchFamily="18" charset="0"/>
              </a:rPr>
              <a:t>long, with internships throughout the school year and the following summer. </a:t>
            </a:r>
            <a:endParaRPr lang="en-US" sz="2400" dirty="0" smtClean="0">
              <a:latin typeface="Times New Roman" pitchFamily="18" charset="0"/>
              <a:cs typeface="Times New Roman" pitchFamily="18" charset="0"/>
            </a:endParaRPr>
          </a:p>
          <a:p>
            <a:pPr marL="0" indent="0">
              <a:buNone/>
              <a:defRPr/>
            </a:pPr>
            <a:r>
              <a:rPr lang="en-US"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Some </a:t>
            </a:r>
            <a:r>
              <a:rPr lang="en-IN" sz="2400" dirty="0">
                <a:latin typeface="Times New Roman" pitchFamily="18" charset="0"/>
                <a:cs typeface="Times New Roman" pitchFamily="18" charset="0"/>
              </a:rPr>
              <a:t>well-known scientific journals including Science, Nature, New Scientist, Scientific American, Down to Earth, have dedicated science writers with them</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t/>
            </a:r>
            <a:br>
              <a:rPr lang="en-US" sz="2400" dirty="0"/>
            </a:br>
            <a:endParaRPr lang="en-US" sz="2400" dirty="0"/>
          </a:p>
        </p:txBody>
      </p:sp>
    </p:spTree>
    <p:extLst>
      <p:ext uri="{BB962C8B-B14F-4D97-AF65-F5344CB8AC3E}">
        <p14:creationId xmlns:p14="http://schemas.microsoft.com/office/powerpoint/2010/main" val="16312418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Master’s programs  in US for Science writing and communication </a:t>
            </a:r>
            <a:endParaRPr lang="en-IN" dirty="0"/>
          </a:p>
        </p:txBody>
      </p:sp>
      <p:sp>
        <p:nvSpPr>
          <p:cNvPr id="3" name="Content Placeholder 2"/>
          <p:cNvSpPr>
            <a:spLocks noGrp="1"/>
          </p:cNvSpPr>
          <p:nvPr>
            <p:ph idx="1"/>
          </p:nvPr>
        </p:nvSpPr>
        <p:spPr>
          <a:xfrm>
            <a:off x="677333" y="2160589"/>
            <a:ext cx="9135739" cy="3880773"/>
          </a:xfrm>
        </p:spPr>
        <p:txBody>
          <a:bodyPr/>
          <a:lstStyle/>
          <a:p>
            <a:endParaRPr lang="en-IN" dirty="0"/>
          </a:p>
          <a:p>
            <a:r>
              <a:rPr lang="en-IN" dirty="0"/>
              <a:t>School	</a:t>
            </a:r>
            <a:r>
              <a:rPr lang="en-IN" dirty="0" smtClean="0"/>
              <a:t>                                                            </a:t>
            </a:r>
            <a:r>
              <a:rPr lang="en-IN" dirty="0" smtClean="0"/>
              <a:t>          Location</a:t>
            </a:r>
          </a:p>
          <a:p>
            <a:endParaRPr lang="en-IN" dirty="0"/>
          </a:p>
          <a:p>
            <a:r>
              <a:rPr lang="en-IN" sz="2000" dirty="0"/>
              <a:t>Johns Hopkins University	Online; </a:t>
            </a:r>
            <a:r>
              <a:rPr lang="en-IN" sz="2000" dirty="0" smtClean="0"/>
              <a:t>              Baltimore</a:t>
            </a:r>
            <a:r>
              <a:rPr lang="en-IN" sz="2000" dirty="0"/>
              <a:t>, MD; Washington, DC</a:t>
            </a:r>
          </a:p>
          <a:p>
            <a:r>
              <a:rPr lang="en-IN" sz="2000" dirty="0"/>
              <a:t>Massachusetts Institute of Technology (MIT)	</a:t>
            </a:r>
            <a:r>
              <a:rPr lang="en-IN" sz="2000" dirty="0" smtClean="0"/>
              <a:t>     Cambridge</a:t>
            </a:r>
            <a:r>
              <a:rPr lang="en-IN" sz="2000" dirty="0"/>
              <a:t>, MA</a:t>
            </a:r>
          </a:p>
          <a:p>
            <a:r>
              <a:rPr lang="en-IN" sz="2000" dirty="0"/>
              <a:t>New York University (NYU</a:t>
            </a:r>
            <a:r>
              <a:rPr lang="en-IN" sz="2000" dirty="0" smtClean="0"/>
              <a:t>)                       </a:t>
            </a:r>
            <a:r>
              <a:rPr lang="en-IN" sz="2000" dirty="0"/>
              <a:t>	New York City, NY</a:t>
            </a:r>
          </a:p>
          <a:p>
            <a:r>
              <a:rPr lang="en-IN" sz="2000" dirty="0"/>
              <a:t>Texas A&amp;M University	</a:t>
            </a:r>
            <a:r>
              <a:rPr lang="en-IN" sz="2000" dirty="0" smtClean="0"/>
              <a:t>                                  College </a:t>
            </a:r>
            <a:r>
              <a:rPr lang="en-IN" sz="2000" dirty="0"/>
              <a:t>Station, TX</a:t>
            </a:r>
          </a:p>
        </p:txBody>
      </p:sp>
    </p:spTree>
    <p:extLst>
      <p:ext uri="{BB962C8B-B14F-4D97-AF65-F5344CB8AC3E}">
        <p14:creationId xmlns:p14="http://schemas.microsoft.com/office/powerpoint/2010/main" val="2796468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151467" y="704851"/>
            <a:ext cx="9059333" cy="779463"/>
          </a:xfrm>
          <a:ln>
            <a:solidFill>
              <a:schemeClr val="accent1"/>
            </a:solidFill>
          </a:ln>
        </p:spPr>
        <p:txBody>
          <a:bodyPr rtlCol="0">
            <a:normAutofit fontScale="90000"/>
          </a:bodyPr>
          <a:lstStyle/>
          <a:p>
            <a:pPr>
              <a:defRPr/>
            </a:pPr>
            <a:r>
              <a:rPr lang="en-US" sz="2400" b="1" dirty="0" err="1">
                <a:solidFill>
                  <a:srgbClr val="FF0000"/>
                </a:solidFill>
              </a:rPr>
              <a:t>Homi</a:t>
            </a:r>
            <a:r>
              <a:rPr lang="en-US" sz="2400" b="1" dirty="0">
                <a:solidFill>
                  <a:srgbClr val="FF0000"/>
                </a:solidFill>
              </a:rPr>
              <a:t> </a:t>
            </a:r>
            <a:r>
              <a:rPr lang="en-US" sz="2400" b="1" dirty="0" err="1">
                <a:solidFill>
                  <a:srgbClr val="FF0000"/>
                </a:solidFill>
              </a:rPr>
              <a:t>Bhabha</a:t>
            </a:r>
            <a:r>
              <a:rPr lang="en-US" sz="2400" b="1" dirty="0">
                <a:solidFill>
                  <a:srgbClr val="FF0000"/>
                </a:solidFill>
              </a:rPr>
              <a:t> Centre for Science Education (HBCSE) a National Centre of the Tata Institute of Fundamental Research, Mumbai</a:t>
            </a:r>
            <a:r>
              <a:rPr lang="en-US" sz="2400" b="1" dirty="0"/>
              <a:t>. </a:t>
            </a:r>
          </a:p>
        </p:txBody>
      </p:sp>
      <p:sp>
        <p:nvSpPr>
          <p:cNvPr id="7171" name="Content Placeholder 2"/>
          <p:cNvSpPr>
            <a:spLocks noGrp="1"/>
          </p:cNvSpPr>
          <p:nvPr>
            <p:ph idx="1"/>
          </p:nvPr>
        </p:nvSpPr>
        <p:spPr>
          <a:xfrm>
            <a:off x="677334" y="1715911"/>
            <a:ext cx="8596668" cy="4325451"/>
          </a:xfrm>
        </p:spPr>
        <p:txBody>
          <a:bodyPr>
            <a:normAutofit fontScale="92500" lnSpcReduction="20000"/>
          </a:bodyPr>
          <a:lstStyle/>
          <a:p>
            <a:pPr eaLnBrk="1" hangingPunct="1"/>
            <a:r>
              <a:rPr lang="en-US" altLang="en-US" sz="2400" dirty="0"/>
              <a:t>Runs a one year Science writing program since </a:t>
            </a:r>
            <a:r>
              <a:rPr lang="en-US" altLang="en-US" sz="2400" dirty="0" smtClean="0"/>
              <a:t>2001</a:t>
            </a:r>
          </a:p>
          <a:p>
            <a:pPr eaLnBrk="1" hangingPunct="1"/>
            <a:r>
              <a:rPr lang="en-US" altLang="en-US" sz="2400" dirty="0" smtClean="0">
                <a:solidFill>
                  <a:srgbClr val="FF0000"/>
                </a:solidFill>
              </a:rPr>
              <a:t>Overview</a:t>
            </a:r>
            <a:r>
              <a:rPr lang="en-US" altLang="en-US" sz="2400" dirty="0"/>
              <a:t>: </a:t>
            </a:r>
            <a:endParaRPr lang="en-US" altLang="en-US" sz="2400" dirty="0" smtClean="0"/>
          </a:p>
          <a:p>
            <a:pPr eaLnBrk="1" hangingPunct="1"/>
            <a:r>
              <a:rPr lang="en-US" altLang="en-US" sz="2400" dirty="0" smtClean="0"/>
              <a:t>Types </a:t>
            </a:r>
            <a:r>
              <a:rPr lang="en-US" altLang="en-US" sz="2400" dirty="0"/>
              <a:t>of articles, target audience</a:t>
            </a:r>
            <a:r>
              <a:rPr lang="en-US" altLang="en-US" sz="2400" dirty="0" smtClean="0"/>
              <a:t>,</a:t>
            </a:r>
          </a:p>
          <a:p>
            <a:pPr eaLnBrk="1" hangingPunct="1"/>
            <a:r>
              <a:rPr lang="en-US" altLang="en-US" sz="2400" dirty="0" smtClean="0"/>
              <a:t> </a:t>
            </a:r>
            <a:r>
              <a:rPr lang="en-US" altLang="en-US" sz="2400" dirty="0"/>
              <a:t>purpose and motivation of a writer, </a:t>
            </a:r>
            <a:endParaRPr lang="en-US" altLang="en-US" sz="2400" dirty="0" smtClean="0"/>
          </a:p>
          <a:p>
            <a:pPr eaLnBrk="1" hangingPunct="1"/>
            <a:r>
              <a:rPr lang="en-US" altLang="en-US" sz="2400" dirty="0" smtClean="0"/>
              <a:t>organization </a:t>
            </a:r>
            <a:r>
              <a:rPr lang="en-US" altLang="en-US" sz="2400" dirty="0"/>
              <a:t>of an article (title, introduction, middle, end) </a:t>
            </a:r>
            <a:endParaRPr lang="en-US" altLang="en-US" sz="2400" dirty="0" smtClean="0"/>
          </a:p>
          <a:p>
            <a:pPr eaLnBrk="1" hangingPunct="1"/>
            <a:r>
              <a:rPr lang="en-US" altLang="en-US" sz="2400" dirty="0" smtClean="0"/>
              <a:t>sources </a:t>
            </a:r>
            <a:r>
              <a:rPr lang="en-US" altLang="en-US" sz="2400" dirty="0"/>
              <a:t>of information, </a:t>
            </a:r>
            <a:endParaRPr lang="en-US" altLang="en-US" sz="2400" dirty="0" smtClean="0"/>
          </a:p>
          <a:p>
            <a:pPr eaLnBrk="1" hangingPunct="1"/>
            <a:r>
              <a:rPr lang="en-US" altLang="en-US" sz="2400" dirty="0" smtClean="0"/>
              <a:t>qualities </a:t>
            </a:r>
            <a:r>
              <a:rPr lang="en-US" altLang="en-US" sz="2400" dirty="0"/>
              <a:t>of a good article, language (grammar, punctuation, terminology, qualities of discourse), aids (illustrations, tables, boxes, examples, references) Summary (descriptive, informative), </a:t>
            </a:r>
            <a:endParaRPr lang="en-US" altLang="en-US" sz="2400" dirty="0" smtClean="0"/>
          </a:p>
          <a:p>
            <a:pPr eaLnBrk="1" hangingPunct="1"/>
            <a:r>
              <a:rPr lang="en-US" altLang="en-US" sz="2400" dirty="0" smtClean="0"/>
              <a:t>scope </a:t>
            </a:r>
            <a:r>
              <a:rPr lang="en-US" altLang="en-US" sz="2400" dirty="0"/>
              <a:t>and limitations of an article, editing, ethical responsibilities of a writer.</a:t>
            </a:r>
          </a:p>
        </p:txBody>
      </p:sp>
    </p:spTree>
    <p:extLst>
      <p:ext uri="{BB962C8B-B14F-4D97-AF65-F5344CB8AC3E}">
        <p14:creationId xmlns:p14="http://schemas.microsoft.com/office/powerpoint/2010/main" val="426089085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133600" y="206022"/>
            <a:ext cx="8229600" cy="685800"/>
          </a:xfrm>
        </p:spPr>
        <p:txBody>
          <a:bodyPr>
            <a:normAutofit fontScale="90000"/>
          </a:bodyPr>
          <a:lstStyle/>
          <a:p>
            <a:pPr eaLnBrk="1" hangingPunct="1"/>
            <a:r>
              <a:rPr lang="en-US" sz="2400" b="1" dirty="0">
                <a:solidFill>
                  <a:srgbClr val="FF0000"/>
                </a:solidFill>
              </a:rPr>
              <a:t>S. </a:t>
            </a:r>
            <a:r>
              <a:rPr lang="en-US" sz="2400" b="1" dirty="0" err="1">
                <a:solidFill>
                  <a:srgbClr val="FF0000"/>
                </a:solidFill>
              </a:rPr>
              <a:t>Ramaseshan</a:t>
            </a:r>
            <a:r>
              <a:rPr lang="en-US" sz="2400" b="1" dirty="0">
                <a:solidFill>
                  <a:srgbClr val="FF0000"/>
                </a:solidFill>
              </a:rPr>
              <a:t> Science Writing Fellowships/Internships at </a:t>
            </a:r>
            <a:r>
              <a:rPr lang="en-US" sz="2400" b="1" i="1" dirty="0">
                <a:solidFill>
                  <a:srgbClr val="FF0000"/>
                </a:solidFill>
              </a:rPr>
              <a:t>Current Science Association </a:t>
            </a:r>
            <a:r>
              <a:rPr lang="en-US" sz="2400" b="1" i="1" dirty="0" smtClean="0">
                <a:solidFill>
                  <a:srgbClr val="FF0000"/>
                </a:solidFill>
              </a:rPr>
              <a:t>(</a:t>
            </a:r>
            <a:r>
              <a:rPr lang="en-US" sz="2400" b="1" i="1" dirty="0" err="1" smtClean="0">
                <a:solidFill>
                  <a:srgbClr val="FF0000"/>
                </a:solidFill>
              </a:rPr>
              <a:t>IISc.Bangalore</a:t>
            </a:r>
            <a:r>
              <a:rPr lang="en-US" sz="2400" b="1" i="1" dirty="0" smtClean="0">
                <a:solidFill>
                  <a:srgbClr val="FF0000"/>
                </a:solidFill>
              </a:rPr>
              <a:t>)</a:t>
            </a:r>
            <a:endParaRPr lang="en-US" sz="2400" b="1" i="1" dirty="0">
              <a:solidFill>
                <a:srgbClr val="FF0000"/>
              </a:solidFill>
            </a:endParaRPr>
          </a:p>
        </p:txBody>
      </p:sp>
      <p:sp>
        <p:nvSpPr>
          <p:cNvPr id="8195" name="Content Placeholder 2"/>
          <p:cNvSpPr>
            <a:spLocks noGrp="1"/>
          </p:cNvSpPr>
          <p:nvPr>
            <p:ph idx="1"/>
          </p:nvPr>
        </p:nvSpPr>
        <p:spPr>
          <a:xfrm>
            <a:off x="914400" y="1095022"/>
            <a:ext cx="9296400" cy="5620104"/>
          </a:xfrm>
        </p:spPr>
        <p:txBody>
          <a:bodyPr>
            <a:normAutofit/>
          </a:bodyPr>
          <a:lstStyle/>
          <a:p>
            <a:pPr eaLnBrk="1" hangingPunct="1">
              <a:buFont typeface="Wingdings" pitchFamily="2" charset="2"/>
              <a:buChar char="v"/>
            </a:pPr>
            <a:r>
              <a:rPr lang="en-US" sz="2400" b="1" dirty="0"/>
              <a:t>The Current Science Association has instituted Science Writing Fellowships in memory of Professor </a:t>
            </a:r>
            <a:r>
              <a:rPr lang="en-US" sz="2400" b="1" dirty="0" err="1"/>
              <a:t>Sivaraj</a:t>
            </a:r>
            <a:r>
              <a:rPr lang="en-US" sz="2400" b="1" dirty="0"/>
              <a:t> </a:t>
            </a:r>
            <a:r>
              <a:rPr lang="en-US" sz="2400" b="1" dirty="0" err="1"/>
              <a:t>Ramaseshan</a:t>
            </a:r>
            <a:r>
              <a:rPr lang="en-US" sz="2400" b="1" dirty="0"/>
              <a:t> for his contributions to the journal Current Science </a:t>
            </a:r>
            <a:r>
              <a:rPr lang="en-US" sz="2400" b="1" i="1" dirty="0"/>
              <a:t>and  </a:t>
            </a:r>
            <a:r>
              <a:rPr lang="en-US" sz="2400" b="1" dirty="0"/>
              <a:t>science writing / internships for working in the editorial office of the journal.</a:t>
            </a:r>
          </a:p>
          <a:p>
            <a:pPr eaLnBrk="1" hangingPunct="1">
              <a:buFont typeface="Wingdings" pitchFamily="2" charset="2"/>
              <a:buChar char="v"/>
            </a:pPr>
            <a:r>
              <a:rPr lang="en-US" sz="2400" b="1" i="1" dirty="0"/>
              <a:t>Candidates must possess a basic degree. Candidates </a:t>
            </a:r>
            <a:r>
              <a:rPr lang="en-US" sz="2400" b="1" dirty="0"/>
              <a:t>with postgraduate (after B.Sc.) degree in biosciences, literature, journalism or mass communication can also apply for the fellowship or internship. Preference  is given to graduates in physics and/or chemistry. </a:t>
            </a:r>
          </a:p>
          <a:p>
            <a:pPr eaLnBrk="1" hangingPunct="1">
              <a:buFont typeface="Wingdings" pitchFamily="2" charset="2"/>
              <a:buChar char="v"/>
            </a:pPr>
            <a:r>
              <a:rPr lang="en-US" sz="2400" b="1" dirty="0"/>
              <a:t>Fellowships  are  awarded to a limited number of exceptionally motivated candidates for a period of one year, extendable for a further period of one year depending on performance.</a:t>
            </a:r>
          </a:p>
        </p:txBody>
      </p:sp>
    </p:spTree>
    <p:extLst>
      <p:ext uri="{BB962C8B-B14F-4D97-AF65-F5344CB8AC3E}">
        <p14:creationId xmlns:p14="http://schemas.microsoft.com/office/powerpoint/2010/main" val="33194295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981200" y="6350"/>
            <a:ext cx="8229600" cy="831850"/>
          </a:xfrm>
        </p:spPr>
        <p:txBody>
          <a:bodyPr/>
          <a:lstStyle/>
          <a:p>
            <a:r>
              <a:rPr lang="en-US" smtClean="0"/>
              <a:t>Desirable qualifications………</a:t>
            </a:r>
          </a:p>
        </p:txBody>
      </p:sp>
      <p:sp>
        <p:nvSpPr>
          <p:cNvPr id="9219" name="Content Placeholder 2"/>
          <p:cNvSpPr>
            <a:spLocks noGrp="1"/>
          </p:cNvSpPr>
          <p:nvPr>
            <p:ph idx="1"/>
          </p:nvPr>
        </p:nvSpPr>
        <p:spPr>
          <a:xfrm>
            <a:off x="1981200" y="762000"/>
            <a:ext cx="8229600" cy="5791200"/>
          </a:xfrm>
        </p:spPr>
        <p:txBody>
          <a:bodyPr>
            <a:normAutofit lnSpcReduction="10000"/>
          </a:bodyPr>
          <a:lstStyle/>
          <a:p>
            <a:pPr>
              <a:buFont typeface="Wingdings" pitchFamily="2" charset="2"/>
              <a:buChar char="v"/>
            </a:pPr>
            <a:r>
              <a:rPr lang="en-US" sz="2400" b="1"/>
              <a:t>Desirable:</a:t>
            </a:r>
            <a:r>
              <a:rPr lang="en-US" sz="2400"/>
              <a:t> A flair for writing and wide interest in diverse areas of science with basic computer skills.</a:t>
            </a:r>
          </a:p>
          <a:p>
            <a:pPr>
              <a:buFont typeface="Wingdings" pitchFamily="2" charset="2"/>
              <a:buChar char="v"/>
            </a:pPr>
            <a:r>
              <a:rPr lang="en-US" sz="2400" b="1"/>
              <a:t>Age:</a:t>
            </a:r>
            <a:r>
              <a:rPr lang="en-US" sz="2400"/>
              <a:t> Not more than 35 years as on 1 March  of the year of application.</a:t>
            </a:r>
          </a:p>
          <a:p>
            <a:pPr>
              <a:buFont typeface="Wingdings" pitchFamily="2" charset="2"/>
              <a:buChar char="v"/>
            </a:pPr>
            <a:r>
              <a:rPr lang="en-US" sz="2400" b="1"/>
              <a:t>Job description</a:t>
            </a:r>
            <a:r>
              <a:rPr lang="en-US" sz="2400"/>
              <a:t>: Selected candidates  are expected to write for the News, Research News, and General sections of the journal Current Science on a regular basis. </a:t>
            </a:r>
          </a:p>
          <a:p>
            <a:pPr>
              <a:buFont typeface="Wingdings" pitchFamily="2" charset="2"/>
              <a:buChar char="v"/>
            </a:pPr>
            <a:r>
              <a:rPr lang="en-US" sz="2400" b="1"/>
              <a:t>Selected candidates  </a:t>
            </a:r>
            <a:r>
              <a:rPr lang="en-US" sz="2400"/>
              <a:t>are normally based in Bangalore and are expected to assist the editorial staff in the publication of Current Science.</a:t>
            </a:r>
          </a:p>
          <a:p>
            <a:pPr>
              <a:buFont typeface="Wingdings" pitchFamily="2" charset="2"/>
              <a:buChar char="v"/>
            </a:pPr>
            <a:r>
              <a:rPr lang="en-US" sz="2400"/>
              <a:t> </a:t>
            </a:r>
            <a:r>
              <a:rPr lang="en-US" sz="2400" b="1"/>
              <a:t>Applications, </a:t>
            </a:r>
            <a:r>
              <a:rPr lang="en-US" sz="2400"/>
              <a:t>which must include a detailed CV and reprints of popular science publications, must be sent to the Executive Secretary, Current Science Association ,Sadashivnagar , Bangalore 560 080 . </a:t>
            </a:r>
          </a:p>
          <a:p>
            <a:pPr>
              <a:buFont typeface="Wingdings" pitchFamily="2" charset="2"/>
              <a:buChar char="v"/>
            </a:pPr>
            <a:endParaRPr lang="en-US" sz="2400"/>
          </a:p>
        </p:txBody>
      </p:sp>
    </p:spTree>
    <p:extLst>
      <p:ext uri="{BB962C8B-B14F-4D97-AF65-F5344CB8AC3E}">
        <p14:creationId xmlns:p14="http://schemas.microsoft.com/office/powerpoint/2010/main" val="33528838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229</TotalTime>
  <Words>1865</Words>
  <Application>Microsoft Office PowerPoint</Application>
  <PresentationFormat>Widescreen</PresentationFormat>
  <Paragraphs>180</Paragraphs>
  <Slides>27</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Baskerville Old Face</vt:lpstr>
      <vt:lpstr>Calibri</vt:lpstr>
      <vt:lpstr>Georgia</vt:lpstr>
      <vt:lpstr>Times New Roman</vt:lpstr>
      <vt:lpstr>Trebuchet MS</vt:lpstr>
      <vt:lpstr>Wingdings</vt:lpstr>
      <vt:lpstr>Wingdings 3</vt:lpstr>
      <vt:lpstr>Facet</vt:lpstr>
      <vt:lpstr>Basics of Science writing </vt:lpstr>
      <vt:lpstr>Career as Science Writer</vt:lpstr>
      <vt:lpstr>       Science journalism</vt:lpstr>
      <vt:lpstr>             Medical Writing</vt:lpstr>
      <vt:lpstr>     Technical writing/editing</vt:lpstr>
      <vt:lpstr>Master’s programs  in US for Science writing and communication </vt:lpstr>
      <vt:lpstr>Homi Bhabha Centre for Science Education (HBCSE) a National Centre of the Tata Institute of Fundamental Research, Mumbai. </vt:lpstr>
      <vt:lpstr>S. Ramaseshan Science Writing Fellowships/Internships at Current Science Association (IISc.Bangalore)</vt:lpstr>
      <vt:lpstr>Desirable qualifications………</vt:lpstr>
      <vt:lpstr>Other Science communication programs in India</vt:lpstr>
      <vt:lpstr>Why become Science Communicators </vt:lpstr>
      <vt:lpstr>Future of Science communication in India</vt:lpstr>
      <vt:lpstr>Communicating Science Different types of Scientific writing</vt:lpstr>
      <vt:lpstr>PowerPoint Presentation</vt:lpstr>
      <vt:lpstr>Basic requirements of Science communication</vt:lpstr>
      <vt:lpstr>PowerPoint Presentation</vt:lpstr>
      <vt:lpstr>             Interaction with Audience</vt:lpstr>
      <vt:lpstr>The message determines the medium for formal publication</vt:lpstr>
      <vt:lpstr>Getting started in writing</vt:lpstr>
      <vt:lpstr>        Composing first draft</vt:lpstr>
      <vt:lpstr>Preparing to write</vt:lpstr>
      <vt:lpstr>Making Outline facilitates writing</vt:lpstr>
      <vt:lpstr>     Mental Health Mind Map Flowchart</vt:lpstr>
      <vt:lpstr>Making your writing easier to read</vt:lpstr>
      <vt:lpstr>         Writing correctly</vt:lpstr>
      <vt:lpstr>Writing a Science Research Article: Principles and Pitfalls</vt:lpstr>
      <vt:lpstr>  Acquire Art of Scientific Writing by Practice; Become Science Communicators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Science writing</dc:title>
  <dc:creator>Krishna</dc:creator>
  <cp:lastModifiedBy>Krishna</cp:lastModifiedBy>
  <cp:revision>17</cp:revision>
  <dcterms:created xsi:type="dcterms:W3CDTF">2021-01-12T16:10:10Z</dcterms:created>
  <dcterms:modified xsi:type="dcterms:W3CDTF">2021-09-28T14:18:23Z</dcterms:modified>
</cp:coreProperties>
</file>