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17691"/>
            <a:ext cx="7766936" cy="903110"/>
          </a:xfrm>
        </p:spPr>
        <p:txBody>
          <a:bodyPr/>
          <a:lstStyle/>
          <a:p>
            <a:r>
              <a:rPr lang="en-IN" sz="4000" dirty="0" smtClean="0"/>
              <a:t>Writing Scientific Review Paper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311" y="1444979"/>
            <a:ext cx="6366933" cy="4854222"/>
          </a:xfrm>
        </p:spPr>
        <p:txBody>
          <a:bodyPr>
            <a:normAutofit fontScale="92500" lnSpcReduction="10000"/>
          </a:bodyPr>
          <a:lstStyle/>
          <a:p>
            <a:endParaRPr lang="en-IN" sz="3200" dirty="0" smtClean="0"/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Krishna </a:t>
            </a:r>
            <a:r>
              <a:rPr lang="en-IN" sz="3200" dirty="0" err="1" smtClean="0"/>
              <a:t>Misra</a:t>
            </a:r>
            <a:endParaRPr lang="en-IN" sz="3200" dirty="0" smtClean="0"/>
          </a:p>
          <a:p>
            <a:r>
              <a:rPr lang="en-IN" sz="3200" dirty="0" err="1" smtClean="0"/>
              <a:t>IIITAllahabad</a:t>
            </a:r>
            <a:endParaRPr lang="en-IN" sz="3200" dirty="0" smtClean="0"/>
          </a:p>
          <a:p>
            <a:endParaRPr lang="en-IN" sz="3200" dirty="0"/>
          </a:p>
          <a:p>
            <a:endParaRPr lang="en-IN" sz="3200" dirty="0" smtClean="0"/>
          </a:p>
          <a:p>
            <a:endParaRPr lang="en-IN" sz="3200" dirty="0"/>
          </a:p>
          <a:p>
            <a:r>
              <a:rPr lang="en-IN" sz="2600" dirty="0" smtClean="0"/>
              <a:t>Sept. 29, </a:t>
            </a:r>
            <a:r>
              <a:rPr lang="en-IN" sz="2600" dirty="0" smtClean="0"/>
              <a:t>2021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27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2757"/>
            <a:ext cx="8229600" cy="49634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Give minimum references.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Only key references must be cited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case a review is available , you can omit the references already given in that review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Avoid secondary references like text books which do not give experimental results.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you are citing a review as reference, check the original paper since the reviewer might have misinterpreted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05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How to write your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2800" dirty="0"/>
              <a:t>The review writing needs planning like any other scientific writing.</a:t>
            </a:r>
          </a:p>
          <a:p>
            <a:r>
              <a:rPr lang="en-US" sz="2800" dirty="0"/>
              <a:t>Literature review will leave you with lots of index cards (or electronic equivalent)each having key words.</a:t>
            </a:r>
          </a:p>
          <a:p>
            <a:r>
              <a:rPr lang="en-US" sz="2800" dirty="0"/>
              <a:t>Arrange this data in order of your review topics or headings.</a:t>
            </a:r>
          </a:p>
          <a:p>
            <a:r>
              <a:rPr lang="en-US" sz="2800" dirty="0"/>
              <a:t>Under each topic arrange cards according to the subheadings</a:t>
            </a:r>
          </a:p>
          <a:p>
            <a:r>
              <a:rPr lang="en-US" sz="2800" dirty="0"/>
              <a:t>If you feel that there is some gap , go back to literature search and fill it up</a:t>
            </a:r>
          </a:p>
          <a:p>
            <a:r>
              <a:rPr lang="en-US" sz="2800" dirty="0"/>
              <a:t>Arrange all papers in correct order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4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How to Start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7600"/>
            <a:ext cx="8229600" cy="500856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Start writing first the main body of the review , section wise.</a:t>
            </a:r>
          </a:p>
          <a:p>
            <a:r>
              <a:rPr lang="en-US" sz="2400" dirty="0"/>
              <a:t>Start with the most important section first</a:t>
            </a:r>
          </a:p>
          <a:p>
            <a:r>
              <a:rPr lang="en-US" sz="2400" dirty="0"/>
              <a:t>Ideas can be moved from one section to another but do not duplicate information .</a:t>
            </a:r>
          </a:p>
          <a:p>
            <a:r>
              <a:rPr lang="en-US" sz="2400" dirty="0"/>
              <a:t>Check each section and make sure that you have given enough evidence to support your arguments (agreeing and disagreeing both if appropriate)</a:t>
            </a:r>
          </a:p>
          <a:p>
            <a:r>
              <a:rPr lang="en-US" sz="2400" dirty="0"/>
              <a:t>After completing all sections go through the whole write up to make sure that there is coherence between all sections.</a:t>
            </a:r>
          </a:p>
          <a:p>
            <a:r>
              <a:rPr lang="en-US" sz="2400" dirty="0"/>
              <a:t>One or two sentences may be added to link one section with another </a:t>
            </a:r>
          </a:p>
          <a:p>
            <a:r>
              <a:rPr lang="en-US" sz="2400" dirty="0"/>
              <a:t>Write general discussion (if needed) ,introduction and conclusion in this sequence.</a:t>
            </a:r>
          </a:p>
          <a:p>
            <a:r>
              <a:rPr lang="en-US" sz="2400" dirty="0"/>
              <a:t>Conclusion must refer to introduction , where you give the problem and objectives.</a:t>
            </a:r>
          </a:p>
          <a:p>
            <a:r>
              <a:rPr lang="en-US" sz="2400" dirty="0"/>
              <a:t>In conclusion you give the futuristic view and avenues for solving the problem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2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dirty="0"/>
              <a:t>A review </a:t>
            </a:r>
            <a:r>
              <a:rPr lang="en-IN" dirty="0" smtClean="0"/>
              <a:t>is a critical comparison </a:t>
            </a:r>
            <a:r>
              <a:rPr lang="en-IN" dirty="0"/>
              <a:t>and contrast information published by different </a:t>
            </a:r>
            <a:r>
              <a:rPr lang="en-IN" dirty="0" smtClean="0"/>
              <a:t>authors in a specific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sz="72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3752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Reviews bring data together helping the readers draw new and definite conclusions.</a:t>
            </a:r>
          </a:p>
          <a:p>
            <a:r>
              <a:rPr lang="en-US" dirty="0" smtClean="0"/>
              <a:t>Review differs from a scientific paper as it reports work from several sources rather than a single experiment or a research program.</a:t>
            </a:r>
          </a:p>
          <a:p>
            <a:r>
              <a:rPr lang="en-US" dirty="0" smtClean="0"/>
              <a:t>Reviews are published in journals , conference proceedings also a common form of University training.</a:t>
            </a:r>
          </a:p>
          <a:p>
            <a:r>
              <a:rPr lang="en-US" dirty="0" smtClean="0"/>
              <a:t>Reviews are given in short form in the introduction section of research papers and in expanded form in literature review section of thesis/dissertation.</a:t>
            </a:r>
          </a:p>
          <a:p>
            <a:r>
              <a:rPr lang="en-US" dirty="0" smtClean="0"/>
              <a:t>A review has to be critical i.e. a comparison and contrast information published by different authors.</a:t>
            </a:r>
          </a:p>
          <a:p>
            <a:r>
              <a:rPr lang="en-US" dirty="0" smtClean="0"/>
              <a:t>The conclusion of a review article must indicate the gaps in the existing knowledge in  that specific field thus suggesting the new areas of research.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9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review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8889"/>
            <a:ext cx="8229600" cy="5260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 review consists of 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Main body including general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Introduction is similar to that of a paper </a:t>
            </a:r>
            <a:r>
              <a:rPr lang="en-US" sz="2400" dirty="0" err="1" smtClean="0"/>
              <a:t>i.e</a:t>
            </a:r>
            <a:r>
              <a:rPr lang="en-US" sz="2400" dirty="0" smtClean="0"/>
              <a:t> . You state here about the problem and why you are writing the review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Conclusion and references are also similar to that of a paper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Difference is only in the main body of the review.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26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Before writing 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09511"/>
            <a:ext cx="8229600" cy="48166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writing a review you should have your own publications in that specific field.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Sometimes editors request an author to write a review or else you may write to the editor giving your specific reasons for writing the review.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Literature </a:t>
            </a:r>
            <a:r>
              <a:rPr lang="en-US" sz="2400" dirty="0"/>
              <a:t>search is </a:t>
            </a:r>
            <a:r>
              <a:rPr lang="en-US" sz="2400" dirty="0" smtClean="0"/>
              <a:t>extremely important before </a:t>
            </a:r>
            <a:r>
              <a:rPr lang="en-US" sz="2400" dirty="0"/>
              <a:t>starting </a:t>
            </a:r>
            <a:r>
              <a:rPr lang="en-US" sz="2400" dirty="0" smtClean="0"/>
              <a:t>to write a 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start writing a review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85333"/>
            <a:ext cx="8229600" cy="49408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split the body of your review into different themes or topics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Each topic should be split into sections and headings, to make the reader understand your reasoning.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Put all the topics in logical order.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Start with general topics, then come to specific ones, but relate the specific ones back with general ones in the 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8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of sequence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622"/>
            <a:ext cx="8229600" cy="49295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In a review on “Antioxidants and human health” you may have the following headings,</a:t>
            </a:r>
          </a:p>
          <a:p>
            <a:pPr marL="457200" indent="-457200">
              <a:buAutoNum type="arabicPeriod"/>
            </a:pPr>
            <a:r>
              <a:rPr lang="en-US" sz="2000" dirty="0"/>
              <a:t>Introduction: What are you reviewing and why?</a:t>
            </a:r>
          </a:p>
          <a:p>
            <a:pPr marL="457200" indent="-457200">
              <a:buAutoNum type="arabicPeriod"/>
            </a:pPr>
            <a:r>
              <a:rPr lang="en-US" sz="2000" dirty="0"/>
              <a:t>Influence of nutrition on human health</a:t>
            </a:r>
          </a:p>
          <a:p>
            <a:pPr marL="457200" indent="-457200">
              <a:buAutoNum type="arabicPeriod"/>
            </a:pPr>
            <a:r>
              <a:rPr lang="en-US" sz="2000" dirty="0"/>
              <a:t>Nutrient requirements of humans</a:t>
            </a:r>
          </a:p>
          <a:p>
            <a:pPr marL="457200" indent="-457200">
              <a:buAutoNum type="arabicPeriod"/>
            </a:pPr>
            <a:r>
              <a:rPr lang="en-US" sz="2000" dirty="0"/>
              <a:t>What are Antioxidants?</a:t>
            </a:r>
          </a:p>
          <a:p>
            <a:pPr marL="0" indent="0">
              <a:buNone/>
            </a:pPr>
            <a:r>
              <a:rPr lang="en-US" sz="2000" dirty="0"/>
              <a:t>       (a) How ROS (reactive oxygen species) and RNS (reactive nitrogen species) are formed and their role in human body</a:t>
            </a:r>
          </a:p>
          <a:p>
            <a:pPr marL="0" indent="0">
              <a:buNone/>
            </a:pPr>
            <a:r>
              <a:rPr lang="en-US" sz="2000" dirty="0"/>
              <a:t>        (b) Mechanism of action of antioxidants</a:t>
            </a:r>
          </a:p>
          <a:p>
            <a:pPr marL="0" indent="0">
              <a:buNone/>
            </a:pPr>
            <a:r>
              <a:rPr lang="en-US" sz="2000" dirty="0"/>
              <a:t>        (C) Natural sources of antioxidants</a:t>
            </a:r>
          </a:p>
          <a:p>
            <a:pPr marL="0" indent="0">
              <a:buNone/>
            </a:pPr>
            <a:r>
              <a:rPr lang="en-US" sz="2000" dirty="0"/>
              <a:t>5. General discussion: Antioxidants for a balanced diet</a:t>
            </a:r>
          </a:p>
          <a:p>
            <a:pPr marL="0" indent="0">
              <a:buNone/>
            </a:pPr>
            <a:r>
              <a:rPr lang="en-US" sz="2000" dirty="0"/>
              <a:t>6. Conclusion:</a:t>
            </a:r>
          </a:p>
          <a:p>
            <a:pPr marL="0" indent="0">
              <a:buNone/>
            </a:pPr>
            <a:r>
              <a:rPr lang="en-US" sz="2000" dirty="0"/>
              <a:t>Here we start with general situation (human health) to specific situation (requirement of antioxidants) and tie both together for general discussion.</a:t>
            </a:r>
          </a:p>
        </p:txBody>
      </p:sp>
    </p:spTree>
    <p:extLst>
      <p:ext uri="{BB962C8B-B14F-4D97-AF65-F5344CB8AC3E}">
        <p14:creationId xmlns:p14="http://schemas.microsoft.com/office/powerpoint/2010/main" val="373048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Content </a:t>
            </a:r>
            <a:r>
              <a:rPr lang="en-US" sz="3200" dirty="0"/>
              <a:t>should reflect contrasting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a research paper you have a hypothesis which is accepted or rejected based on your experimental result.</a:t>
            </a:r>
          </a:p>
          <a:p>
            <a:r>
              <a:rPr lang="en-US" sz="2400" dirty="0"/>
              <a:t>In a review you have a theory or a message which you support or contradict based on published results</a:t>
            </a:r>
          </a:p>
          <a:p>
            <a:r>
              <a:rPr lang="en-US" sz="2400" dirty="0"/>
              <a:t>While reviewing literature you form a theory, but you have to convince the reader to accept your view with sound arguments supported by good evidence.</a:t>
            </a:r>
          </a:p>
          <a:p>
            <a:r>
              <a:rPr lang="en-US" sz="2400" dirty="0"/>
              <a:t>Do not give simple statements agreeing with your idea but mention supporting evidence with at least couple of references.</a:t>
            </a:r>
          </a:p>
          <a:p>
            <a:r>
              <a:rPr lang="en-US" sz="2400" dirty="0"/>
              <a:t>Do not omit any reference which gives contradictory results. Try to explain the reason </a:t>
            </a:r>
            <a:r>
              <a:rPr lang="en-US" sz="2400" dirty="0" err="1"/>
              <a:t>e.g</a:t>
            </a:r>
            <a:r>
              <a:rPr lang="en-US" sz="2400" dirty="0"/>
              <a:t> different experimental set ups</a:t>
            </a:r>
          </a:p>
          <a:p>
            <a:r>
              <a:rPr lang="en-US" sz="2400" dirty="0"/>
              <a:t>Never give irrelevant  references even if these agree with your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9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How to manipulate writing different observations of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Never report insignificant results</a:t>
            </a:r>
          </a:p>
          <a:p>
            <a:r>
              <a:rPr lang="en-US" sz="2400" dirty="0"/>
              <a:t>Never copy portions of paper contradicting original author, unless you intend to give a new angle to the data.</a:t>
            </a:r>
          </a:p>
          <a:p>
            <a:r>
              <a:rPr lang="en-US" sz="2400" dirty="0"/>
              <a:t>Suppose John (2003) wrote “ The age span of North Koreans is 100 years while that of South Koreans is 95 years” , </a:t>
            </a:r>
            <a:r>
              <a:rPr lang="en-US" sz="2400" dirty="0" err="1"/>
              <a:t>Do,nt</a:t>
            </a:r>
            <a:r>
              <a:rPr lang="en-US" sz="2400" dirty="0"/>
              <a:t> write that Koreans live </a:t>
            </a:r>
            <a:r>
              <a:rPr lang="en-US" sz="2400" dirty="0" err="1"/>
              <a:t>upto</a:t>
            </a:r>
            <a:r>
              <a:rPr lang="en-US" sz="2400" dirty="0"/>
              <a:t> 100 years.</a:t>
            </a:r>
          </a:p>
          <a:p>
            <a:r>
              <a:rPr lang="en-US" sz="2400" dirty="0"/>
              <a:t>If a later report by Smith (2012) says that North Koreans live longer than South Koreans due to cold climate, then you can write, “ Climatic conditions in Korea decide age span”.</a:t>
            </a:r>
          </a:p>
          <a:p>
            <a:r>
              <a:rPr lang="en-US" sz="2400" dirty="0"/>
              <a:t>Always cite experimental data which supports your idea, e.g. In mice……(Pathak et.al 1999).Similar results were found in rats but only in males(Aggarwal et.al 2015)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9069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Instead giving a simple statement like “Ingredient X increased the fuel efficiency” you must give details of data e.g. Fuel efficiency increased from 15.5 km/l to 20.3 km/l when X was added (0.5 ppm).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Combine data  of similar studies from different papers in the form of table or figure, instead of giving every single one separately.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you do a statistical analysis of data from different studies , consult a statistician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035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1095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Writing Scientific Review Paper</vt:lpstr>
      <vt:lpstr>Review paper</vt:lpstr>
      <vt:lpstr>Structure of a review paper</vt:lpstr>
      <vt:lpstr>      Before writing a review</vt:lpstr>
      <vt:lpstr>How to start writing a review article?</vt:lpstr>
      <vt:lpstr>Example of sequence of topics</vt:lpstr>
      <vt:lpstr> Content should reflect contrasting results</vt:lpstr>
      <vt:lpstr>How to manipulate writing different observations of authors</vt:lpstr>
      <vt:lpstr>              Quantitative data</vt:lpstr>
      <vt:lpstr>                   References</vt:lpstr>
      <vt:lpstr>    How to write your review</vt:lpstr>
      <vt:lpstr>           How to Start writing </vt:lpstr>
      <vt:lpstr>A review is a critical comparison and contrast information published by different authors in a specific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Scientific Review Paper</dc:title>
  <dc:creator>Krishna</dc:creator>
  <cp:lastModifiedBy>Krishna</cp:lastModifiedBy>
  <cp:revision>8</cp:revision>
  <dcterms:created xsi:type="dcterms:W3CDTF">2021-01-15T09:39:37Z</dcterms:created>
  <dcterms:modified xsi:type="dcterms:W3CDTF">2021-09-28T14:28:38Z</dcterms:modified>
</cp:coreProperties>
</file>