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67" r:id="rId6"/>
    <p:sldId id="266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1" r:id="rId28"/>
    <p:sldId id="292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733778"/>
            <a:ext cx="7766936" cy="959555"/>
          </a:xfrm>
        </p:spPr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Writing research paper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991556"/>
            <a:ext cx="8077199" cy="2946399"/>
          </a:xfrm>
        </p:spPr>
        <p:txBody>
          <a:bodyPr>
            <a:normAutofit fontScale="92500" lnSpcReduction="10000"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Krishna </a:t>
            </a:r>
            <a:r>
              <a:rPr lang="en-IN" sz="4000" dirty="0" err="1" smtClean="0">
                <a:solidFill>
                  <a:srgbClr val="00B0F0"/>
                </a:solidFill>
              </a:rPr>
              <a:t>Misra</a:t>
            </a:r>
            <a:endParaRPr lang="en-IN" sz="4000" dirty="0">
              <a:solidFill>
                <a:srgbClr val="00B0F0"/>
              </a:solidFill>
            </a:endParaRPr>
          </a:p>
          <a:p>
            <a:r>
              <a:rPr lang="en-IN" sz="4000" dirty="0" err="1" smtClean="0">
                <a:solidFill>
                  <a:srgbClr val="00B0F0"/>
                </a:solidFill>
              </a:rPr>
              <a:t>IIITAllahabad</a:t>
            </a:r>
            <a:endParaRPr lang="en-IN" sz="4000" dirty="0" smtClean="0">
              <a:solidFill>
                <a:srgbClr val="00B0F0"/>
              </a:solidFill>
            </a:endParaRPr>
          </a:p>
          <a:p>
            <a:endParaRPr lang="en-IN" sz="4000" dirty="0" smtClean="0">
              <a:solidFill>
                <a:srgbClr val="00B0F0"/>
              </a:solidFill>
            </a:endParaRPr>
          </a:p>
          <a:p>
            <a:endParaRPr lang="en-IN" sz="4000" dirty="0">
              <a:solidFill>
                <a:srgbClr val="00B0F0"/>
              </a:solidFill>
            </a:endParaRPr>
          </a:p>
          <a:p>
            <a:r>
              <a:rPr lang="en-IN" sz="2400" dirty="0" smtClean="0">
                <a:solidFill>
                  <a:srgbClr val="00B0F0"/>
                </a:solidFill>
              </a:rPr>
              <a:t>Sept.30, </a:t>
            </a:r>
            <a:r>
              <a:rPr lang="en-IN" sz="2400" dirty="0" smtClean="0">
                <a:solidFill>
                  <a:srgbClr val="00B0F0"/>
                </a:solidFill>
              </a:rPr>
              <a:t>2021 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14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        </a:t>
            </a:r>
            <a:r>
              <a:rPr lang="en-US" altLang="en-US" dirty="0" smtClean="0">
                <a:solidFill>
                  <a:srgbClr val="002060"/>
                </a:solidFill>
              </a:rPr>
              <a:t>Abstract &amp; Key words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altLang="en-US" sz="2400">
                <a:solidFill>
                  <a:srgbClr val="FF0000"/>
                </a:solidFill>
              </a:rPr>
              <a:t>Most important</a:t>
            </a:r>
            <a:r>
              <a:rPr lang="en-US" altLang="en-US" sz="2400"/>
              <a:t>, should be  </a:t>
            </a:r>
            <a:r>
              <a:rPr lang="en-US" altLang="en-US" sz="2400">
                <a:solidFill>
                  <a:srgbClr val="FF0000"/>
                </a:solidFill>
              </a:rPr>
              <a:t>indicative</a:t>
            </a:r>
            <a:r>
              <a:rPr lang="en-US" altLang="en-US" sz="2400"/>
              <a:t> for audience to read the whole paper or reject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400"/>
              <a:t>Abstract indicates </a:t>
            </a:r>
            <a:r>
              <a:rPr lang="en-US" altLang="en-US" sz="2400">
                <a:solidFill>
                  <a:srgbClr val="FF0000"/>
                </a:solidFill>
              </a:rPr>
              <a:t>objectives of research </a:t>
            </a:r>
            <a:r>
              <a:rPr lang="en-US" altLang="en-US" sz="2400"/>
              <a:t>and suggests results in general terms.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400"/>
              <a:t>It makes reader </a:t>
            </a:r>
            <a:r>
              <a:rPr lang="en-US" altLang="en-US" sz="2400">
                <a:solidFill>
                  <a:srgbClr val="FF0000"/>
                </a:solidFill>
              </a:rPr>
              <a:t>inquisitive</a:t>
            </a:r>
            <a:r>
              <a:rPr lang="en-US" altLang="en-US" sz="2400"/>
              <a:t> so he/she want to read it. 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400"/>
              <a:t>An </a:t>
            </a:r>
            <a:r>
              <a:rPr lang="en-US" altLang="en-US" sz="2400">
                <a:solidFill>
                  <a:srgbClr val="FF0000"/>
                </a:solidFill>
              </a:rPr>
              <a:t>informative</a:t>
            </a:r>
            <a:r>
              <a:rPr lang="en-US" altLang="en-US" sz="2400"/>
              <a:t> abstract describes the research problem and supports conclusion with data.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400"/>
              <a:t>It should </a:t>
            </a:r>
            <a:r>
              <a:rPr lang="en-US" altLang="en-US" sz="2400">
                <a:solidFill>
                  <a:srgbClr val="FF0000"/>
                </a:solidFill>
              </a:rPr>
              <a:t>stand alone </a:t>
            </a:r>
            <a:r>
              <a:rPr lang="en-US" altLang="en-US" sz="2400"/>
              <a:t>without referring to full paper.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400"/>
              <a:t>Start briefly  with </a:t>
            </a:r>
            <a:r>
              <a:rPr lang="en-US" altLang="en-US" sz="2400">
                <a:solidFill>
                  <a:srgbClr val="FF0000"/>
                </a:solidFill>
              </a:rPr>
              <a:t>motivation, justification</a:t>
            </a:r>
            <a:r>
              <a:rPr lang="en-US" altLang="en-US" sz="2400"/>
              <a:t>(present tense) ,state </a:t>
            </a:r>
            <a:r>
              <a:rPr lang="en-US" altLang="en-US" sz="2400">
                <a:solidFill>
                  <a:srgbClr val="FF0000"/>
                </a:solidFill>
              </a:rPr>
              <a:t>objectives</a:t>
            </a:r>
            <a:r>
              <a:rPr lang="en-US" altLang="en-US" sz="2400"/>
              <a:t> (past tense), continue with </a:t>
            </a:r>
            <a:r>
              <a:rPr lang="en-US" altLang="en-US" sz="2400">
                <a:solidFill>
                  <a:srgbClr val="FF0000"/>
                </a:solidFill>
              </a:rPr>
              <a:t>approach, main results </a:t>
            </a:r>
            <a:r>
              <a:rPr lang="en-US" altLang="en-US" sz="2400"/>
              <a:t>(past tense) and end with important </a:t>
            </a:r>
            <a:r>
              <a:rPr lang="en-US" altLang="en-US" sz="2400">
                <a:solidFill>
                  <a:srgbClr val="FF0000"/>
                </a:solidFill>
              </a:rPr>
              <a:t>conclusions and impact </a:t>
            </a:r>
            <a:r>
              <a:rPr lang="en-US" altLang="en-US" sz="2400"/>
              <a:t>(present tense).  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400"/>
              <a:t>Key words must form the </a:t>
            </a:r>
            <a:r>
              <a:rPr lang="en-US" altLang="en-US" sz="2400">
                <a:solidFill>
                  <a:srgbClr val="FF0000"/>
                </a:solidFill>
              </a:rPr>
              <a:t>subject index </a:t>
            </a:r>
            <a:r>
              <a:rPr lang="en-US" altLang="en-US" sz="2400"/>
              <a:t>of the journal and </a:t>
            </a:r>
            <a:r>
              <a:rPr lang="en-US" altLang="en-US" sz="2400">
                <a:solidFill>
                  <a:srgbClr val="FF0000"/>
                </a:solidFill>
              </a:rPr>
              <a:t>best describe</a:t>
            </a:r>
            <a:r>
              <a:rPr lang="en-US" altLang="en-US" sz="2400"/>
              <a:t> your research</a:t>
            </a:r>
          </a:p>
        </p:txBody>
      </p:sp>
    </p:spTree>
    <p:extLst>
      <p:ext uri="{BB962C8B-B14F-4D97-AF65-F5344CB8AC3E}">
        <p14:creationId xmlns:p14="http://schemas.microsoft.com/office/powerpoint/2010/main" val="6380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981200" y="4270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           Introduction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Introduction should make it clear to the reader that topic is important and objective is justified.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Should provide necessary background 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Explain rationale of study, clearly stating objectives and approach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Relevant literature should be summarized briefly with references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State  the gap between known and unknown, how question has been answered and hypothesis answered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Review papers have generally short  introduction followed with long discussion of literature with appropriate headings and subheadings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Objectives (past tense) and review of literature (past tense or present perfect tense), motivation/justification (present tense)</a:t>
            </a:r>
          </a:p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0287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715962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Recent literature should be cited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676400" y="1066800"/>
            <a:ext cx="8763000" cy="5791200"/>
          </a:xfrm>
        </p:spPr>
        <p:txBody>
          <a:bodyPr/>
          <a:lstStyle/>
          <a:p>
            <a:pPr algn="just" eaLnBrk="1" hangingPunct="1">
              <a:buFont typeface="Arial" charset="0"/>
              <a:buNone/>
            </a:pP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algn="just" eaLnBrk="1" hangingPunct="1">
              <a:buFont typeface="Arial" charset="0"/>
              <a:buNone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All relevant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recent 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references should be given</a:t>
            </a:r>
          </a:p>
          <a:p>
            <a:pPr algn="just" eaLnBrk="1" hangingPunct="1">
              <a:buFont typeface="Arial" charset="0"/>
              <a:buNone/>
            </a:pPr>
            <a:endParaRPr lang="en-US" alt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None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   Try to cite review references for all old literature, e.g. if a review is written in 1990 , please try to check references given therein and do not include references published earlier than that year  in your paper.</a:t>
            </a:r>
          </a:p>
        </p:txBody>
      </p:sp>
    </p:spTree>
    <p:extLst>
      <p:ext uri="{BB962C8B-B14F-4D97-AF65-F5344CB8AC3E}">
        <p14:creationId xmlns:p14="http://schemas.microsoft.com/office/powerpoint/2010/main" val="28473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Materials and Methods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Must provide clear, concise and complete description for experimental , analytical and statistical procedures.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Give source /quality/catalogue no. of materials/chemicals  and name  and model of equipments used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An already published procedure should not be described in detail, only give  reference but mention modifications.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Should be written in such a way that any other researcher can repeat it.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State quantities in standard units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Microorganisms must be named by genus, species and strain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For enzymes EC no. (Enzyme commission no.)should be given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For drugs chemical names should be used not trade names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Sampling procedures to be given for surveys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For data analysis mention software used along with mathematical  model(s) and statistical methods  used</a:t>
            </a:r>
          </a:p>
          <a:p>
            <a:endParaRPr lang="en-US" alt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          </a:t>
            </a:r>
            <a:r>
              <a:rPr lang="en-US" altLang="en-US" dirty="0" smtClean="0">
                <a:solidFill>
                  <a:srgbClr val="002060"/>
                </a:solidFill>
              </a:rPr>
              <a:t>Correct nomenclature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77334" y="1682045"/>
            <a:ext cx="8596668" cy="435931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    The plant </a:t>
            </a:r>
            <a:r>
              <a:rPr lang="en-US" altLang="en-US" sz="3600" i="1" dirty="0" err="1">
                <a:latin typeface="Times New Roman" pitchFamily="18" charset="0"/>
                <a:cs typeface="Times New Roman" pitchFamily="18" charset="0"/>
              </a:rPr>
              <a:t>Phalaris</a:t>
            </a:r>
            <a:r>
              <a:rPr lang="en-US" altLang="en-US" sz="3600" i="1" dirty="0">
                <a:latin typeface="Times New Roman" pitchFamily="18" charset="0"/>
                <a:cs typeface="Times New Roman" pitchFamily="18" charset="0"/>
              </a:rPr>
              <a:t> minor</a:t>
            </a:r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 is reported not always in the same way: </a:t>
            </a:r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600" i="1" dirty="0" err="1">
                <a:latin typeface="Times New Roman" pitchFamily="18" charset="0"/>
                <a:cs typeface="Times New Roman" pitchFamily="18" charset="0"/>
              </a:rPr>
              <a:t>phalaris</a:t>
            </a:r>
            <a:r>
              <a:rPr lang="en-US" altLang="en-US" sz="3600" i="1" dirty="0">
                <a:latin typeface="Times New Roman" pitchFamily="18" charset="0"/>
                <a:cs typeface="Times New Roman" pitchFamily="18" charset="0"/>
              </a:rPr>
              <a:t> minor</a:t>
            </a:r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 or P. </a:t>
            </a:r>
            <a:r>
              <a:rPr lang="en-US" altLang="en-US" sz="3600" i="1" dirty="0">
                <a:latin typeface="Times New Roman" pitchFamily="18" charset="0"/>
                <a:cs typeface="Times New Roman" pitchFamily="18" charset="0"/>
              </a:rPr>
              <a:t>minor</a:t>
            </a:r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alt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3600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3600" i="1" dirty="0" err="1" smtClean="0">
                <a:latin typeface="Times New Roman" pitchFamily="18" charset="0"/>
                <a:cs typeface="Times New Roman" pitchFamily="18" charset="0"/>
              </a:rPr>
              <a:t>Phalaris</a:t>
            </a:r>
            <a:r>
              <a:rPr lang="en-US" alt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600" i="1" dirty="0">
                <a:latin typeface="Times New Roman" pitchFamily="18" charset="0"/>
                <a:cs typeface="Times New Roman" pitchFamily="18" charset="0"/>
              </a:rPr>
              <a:t>minor </a:t>
            </a:r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should appear in full text only the first time and in all other cases should appear as </a:t>
            </a:r>
            <a:r>
              <a:rPr lang="en-US" altLang="en-US" sz="3600" i="1" dirty="0">
                <a:latin typeface="Times New Roman" pitchFamily="18" charset="0"/>
                <a:cs typeface="Times New Roman" pitchFamily="18" charset="0"/>
              </a:rPr>
              <a:t>P. minor </a:t>
            </a:r>
            <a:endParaRPr lang="en-US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dirty="0" smtClean="0"/>
              <a:t>   </a:t>
            </a:r>
            <a:r>
              <a:rPr lang="en-US" altLang="en-US" dirty="0" smtClean="0">
                <a:solidFill>
                  <a:srgbClr val="002060"/>
                </a:solidFill>
              </a:rPr>
              <a:t>Results and Discussion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sz="2800"/>
              <a:t>May be separate or combined (see instructions to authors)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800"/>
              <a:t>If separate , give summary of your research (only results) no comparisons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800"/>
              <a:t>If combined give comparison with literature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800"/>
              <a:t>Results can be best written in the form of figures and tables (select the most important and send the rest as supplementary material).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800"/>
              <a:t>Data from tables need not be repeated in text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800"/>
              <a:t>Results can be expressed as Means and standard deviations from data in tables  </a:t>
            </a:r>
          </a:p>
        </p:txBody>
      </p:sp>
    </p:spTree>
    <p:extLst>
      <p:ext uri="{BB962C8B-B14F-4D97-AF65-F5344CB8AC3E}">
        <p14:creationId xmlns:p14="http://schemas.microsoft.com/office/powerpoint/2010/main" val="16778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en-US" dirty="0" smtClean="0"/>
              <a:t>   </a:t>
            </a:r>
            <a:r>
              <a:rPr lang="en-US" altLang="en-US" dirty="0" smtClean="0">
                <a:solidFill>
                  <a:srgbClr val="002060"/>
                </a:solidFill>
              </a:rPr>
              <a:t>Results and Discussion </a:t>
            </a:r>
            <a:r>
              <a:rPr lang="en-US" altLang="en-US" dirty="0" err="1" smtClean="0">
                <a:solidFill>
                  <a:srgbClr val="002060"/>
                </a:solidFill>
              </a:rPr>
              <a:t>cont</a:t>
            </a:r>
            <a:r>
              <a:rPr lang="en-US" altLang="en-US" dirty="0" smtClean="0"/>
              <a:t>….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1816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sz="2400"/>
              <a:t>Results should be interpreted clearly, concisely and logically under discussion section (no repetition of data)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/>
              <a:t>Results should be correlated with objectives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/>
              <a:t>Mention whether literature report supports or contradicts your results. Give logical explanation for contradictions.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/>
              <a:t>Importance of negative (non-significant) results must also be given.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/>
              <a:t>Limitations of your work e.g. design of experiment, statistical analysis etc should be mentioned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/>
              <a:t>Results to be written in past tense, interpretation of results in present tense  and literature citation in past tense.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/>
              <a:t>Combining Results and Discussion can avoid repetition</a:t>
            </a:r>
          </a:p>
        </p:txBody>
      </p:sp>
    </p:spTree>
    <p:extLst>
      <p:ext uri="{BB962C8B-B14F-4D97-AF65-F5344CB8AC3E}">
        <p14:creationId xmlns:p14="http://schemas.microsoft.com/office/powerpoint/2010/main" val="6921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981200" y="598310"/>
            <a:ext cx="8229600" cy="468489"/>
          </a:xfrm>
        </p:spPr>
        <p:txBody>
          <a:bodyPr>
            <a:normAutofit fontScale="90000"/>
          </a:bodyPr>
          <a:lstStyle/>
          <a:p>
            <a:r>
              <a:rPr lang="en-US" altLang="en-US" sz="2800" b="1" dirty="0">
                <a:solidFill>
                  <a:srgbClr val="002060"/>
                </a:solidFill>
              </a:rPr>
              <a:t>Combining Results and Discussion avoids repetition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>
            <a:normAutofit/>
          </a:bodyPr>
          <a:lstStyle/>
          <a:p>
            <a:pPr lvl="2">
              <a:buFont typeface="Arial" charset="0"/>
              <a:buNone/>
            </a:pPr>
            <a:r>
              <a:rPr lang="en-US" altLang="en-US" sz="2000" b="1" dirty="0" smtClean="0"/>
              <a:t>                                     Results</a:t>
            </a:r>
            <a:r>
              <a:rPr lang="en-US" altLang="en-US" sz="2000" dirty="0" smtClean="0"/>
              <a:t>	</a:t>
            </a:r>
          </a:p>
          <a:p>
            <a:pPr lvl="2">
              <a:buFont typeface="Arial" charset="0"/>
              <a:buNone/>
            </a:pPr>
            <a:r>
              <a:rPr lang="en-US" altLang="en-US" sz="2000" dirty="0" smtClean="0"/>
              <a:t>It was found that  X was more active than Y</a:t>
            </a:r>
          </a:p>
          <a:p>
            <a:pPr lvl="2">
              <a:buFont typeface="Arial" charset="0"/>
              <a:buNone/>
            </a:pPr>
            <a:endParaRPr lang="en-US" altLang="en-US" sz="2000" dirty="0" smtClean="0"/>
          </a:p>
          <a:p>
            <a:pPr lvl="2">
              <a:buFont typeface="Arial" charset="0"/>
              <a:buNone/>
            </a:pPr>
            <a:r>
              <a:rPr lang="en-US" altLang="en-US" sz="2000" b="1" dirty="0" smtClean="0"/>
              <a:t>                                  Discussion </a:t>
            </a:r>
          </a:p>
          <a:p>
            <a:pPr lvl="2">
              <a:buFont typeface="Arial" charset="0"/>
              <a:buNone/>
            </a:pPr>
            <a:r>
              <a:rPr lang="en-US" altLang="en-US" sz="2000" dirty="0" smtClean="0"/>
              <a:t>Since X was more active than Y the implication……..</a:t>
            </a:r>
          </a:p>
          <a:p>
            <a:pPr lvl="2">
              <a:buFont typeface="Arial" charset="0"/>
              <a:buNone/>
            </a:pPr>
            <a:endParaRPr lang="en-US" altLang="en-US" sz="2000" dirty="0" smtClean="0"/>
          </a:p>
          <a:p>
            <a:pPr lvl="2">
              <a:buFont typeface="Arial" charset="0"/>
              <a:buNone/>
            </a:pPr>
            <a:r>
              <a:rPr lang="en-US" altLang="en-US" sz="2000" dirty="0" smtClean="0"/>
              <a:t>			</a:t>
            </a:r>
            <a:r>
              <a:rPr lang="en-US" altLang="en-US" sz="2000" b="1" dirty="0" smtClean="0"/>
              <a:t>Results and Discussion</a:t>
            </a:r>
          </a:p>
          <a:p>
            <a:pPr lvl="2">
              <a:buFont typeface="Arial" charset="0"/>
              <a:buNone/>
            </a:pPr>
            <a:r>
              <a:rPr lang="en-US" altLang="en-US" sz="2000" dirty="0" smtClean="0"/>
              <a:t>It was found that X was more active than B which implies that ………..</a:t>
            </a:r>
          </a:p>
          <a:p>
            <a:pPr lvl="2">
              <a:buFont typeface="Arial" charset="0"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651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981200" y="485422"/>
            <a:ext cx="8229600" cy="886178"/>
          </a:xfrm>
        </p:spPr>
        <p:txBody>
          <a:bodyPr/>
          <a:lstStyle/>
          <a:p>
            <a:r>
              <a:rPr lang="en-US" altLang="en-US" dirty="0" smtClean="0"/>
              <a:t>                 </a:t>
            </a:r>
            <a:r>
              <a:rPr lang="en-US" altLang="en-US" dirty="0" smtClean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6021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en-US" sz="2400" dirty="0" smtClean="0"/>
              <a:t>Summary of research results and their meaning in general. 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400" dirty="0" smtClean="0"/>
              <a:t>No extrapolation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400" dirty="0" smtClean="0"/>
              <a:t>Interpretation of the impact of research results.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400" dirty="0" smtClean="0"/>
              <a:t>No reference to literature. 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400" dirty="0" smtClean="0"/>
              <a:t>Future plan of work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400" dirty="0" smtClean="0"/>
              <a:t>Present tense</a:t>
            </a:r>
          </a:p>
        </p:txBody>
      </p:sp>
    </p:spTree>
    <p:extLst>
      <p:ext uri="{BB962C8B-B14F-4D97-AF65-F5344CB8AC3E}">
        <p14:creationId xmlns:p14="http://schemas.microsoft.com/office/powerpoint/2010/main" val="40948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77334" y="846666"/>
            <a:ext cx="8596668" cy="1083733"/>
          </a:xfrm>
        </p:spPr>
        <p:txBody>
          <a:bodyPr/>
          <a:lstStyle/>
          <a:p>
            <a:r>
              <a:rPr lang="en-US" altLang="en-US" dirty="0" smtClean="0"/>
              <a:t>              </a:t>
            </a:r>
            <a:r>
              <a:rPr lang="en-US" altLang="en-US" dirty="0" smtClean="0">
                <a:solidFill>
                  <a:srgbClr val="002060"/>
                </a:solidFill>
              </a:rPr>
              <a:t>Acknowledgement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sz="2800" dirty="0" smtClean="0"/>
              <a:t>General and specific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800" dirty="0" smtClean="0"/>
              <a:t>General: Gratitude to Institute, laboratory or sponsoring agency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800" dirty="0" smtClean="0"/>
              <a:t>Specific: For colleagues, technicians or reviewer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800" dirty="0" smtClean="0"/>
              <a:t>Dedication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800" dirty="0" smtClean="0"/>
              <a:t>Whether part of thesis or dissertation</a:t>
            </a:r>
          </a:p>
        </p:txBody>
      </p:sp>
    </p:spTree>
    <p:extLst>
      <p:ext uri="{BB962C8B-B14F-4D97-AF65-F5344CB8AC3E}">
        <p14:creationId xmlns:p14="http://schemas.microsoft.com/office/powerpoint/2010/main" val="156589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20762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Major steps in research process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altLang="en-US" sz="2800" dirty="0"/>
              <a:t>Reading literature for the topic of research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800" dirty="0"/>
              <a:t>Identification of what is known /unknown.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800" dirty="0"/>
              <a:t>Formulation of problem resulting in testable hypothesis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800" dirty="0"/>
              <a:t>Collection of data through experimentation or interviewing people (design materials and methods)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800" dirty="0"/>
              <a:t>Analysis of data and interpretation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800" dirty="0"/>
              <a:t>Conclusion drawn (a new patch is added to the  knowledge puzzle)leading to </a:t>
            </a:r>
            <a:r>
              <a:rPr lang="en-US" altLang="en-US" sz="2800" dirty="0" smtClean="0"/>
              <a:t>new approaches(cycle</a:t>
            </a:r>
            <a:r>
              <a:rPr lang="en-US" altLang="en-US" sz="2800" dirty="0"/>
              <a:t>)</a:t>
            </a:r>
          </a:p>
          <a:p>
            <a:pPr>
              <a:buFont typeface="Arial" charset="0"/>
              <a:buNone/>
            </a:pPr>
            <a:r>
              <a:rPr lang="en-US" altLang="en-US" sz="2800" dirty="0"/>
              <a:t>     </a:t>
            </a:r>
            <a:r>
              <a:rPr lang="en-US" altLang="en-US" sz="2800" dirty="0" smtClean="0"/>
              <a:t>A </a:t>
            </a:r>
            <a:r>
              <a:rPr lang="en-US" altLang="en-US" sz="2800" dirty="0"/>
              <a:t>scientific publication and other forms of communication</a:t>
            </a:r>
          </a:p>
          <a:p>
            <a:pPr>
              <a:buFont typeface="Wingdings" pitchFamily="2" charset="2"/>
              <a:buChar char="v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15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en-US" dirty="0" smtClean="0"/>
              <a:t>                  </a:t>
            </a:r>
            <a:r>
              <a:rPr lang="en-US" altLang="en-US" dirty="0" smtClean="0">
                <a:solidFill>
                  <a:srgbClr val="002060"/>
                </a:solidFill>
              </a:rPr>
              <a:t>References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en-US" sz="2400"/>
              <a:t>Citation in text or reference list should be in accordance  with the style of the journal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/>
              <a:t>All references in the list should be mentioned in the text and visa versa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/>
              <a:t>Latest publications upto the year of paper submission must be mentioned.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/>
              <a:t>If numbered in the text sequence must be followed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/>
              <a:t>EndNote is the industry standard software tool for publishing and managing bibliographies, citations and references on the Windows and Macintosh desktop.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560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905000" y="372532"/>
            <a:ext cx="8229600" cy="541867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   How </a:t>
            </a:r>
            <a:r>
              <a:rPr lang="en-US" sz="3200" dirty="0">
                <a:solidFill>
                  <a:srgbClr val="002060"/>
                </a:solidFill>
              </a:rPr>
              <a:t>does </a:t>
            </a:r>
            <a:r>
              <a:rPr lang="en-US" sz="3200" b="1" dirty="0">
                <a:solidFill>
                  <a:srgbClr val="002060"/>
                </a:solidFill>
              </a:rPr>
              <a:t>EndNote</a:t>
            </a:r>
            <a:r>
              <a:rPr lang="en-US" sz="3200" dirty="0">
                <a:solidFill>
                  <a:srgbClr val="002060"/>
                </a:solidFill>
              </a:rPr>
              <a:t> help you in research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981200" y="1467556"/>
            <a:ext cx="8229600" cy="46586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searching hundreds of online resources for references </a:t>
            </a:r>
          </a:p>
          <a:p>
            <a:r>
              <a:rPr lang="en-US" sz="2400" dirty="0" smtClean="0"/>
              <a:t>To find full text for any  reference in one click</a:t>
            </a:r>
          </a:p>
          <a:p>
            <a:r>
              <a:rPr lang="en-US" sz="2400" dirty="0" smtClean="0"/>
              <a:t>To read, review, annotate and search PDFs</a:t>
            </a:r>
          </a:p>
          <a:p>
            <a:r>
              <a:rPr lang="en-US" sz="2400" dirty="0" smtClean="0"/>
              <a:t>To create rules to automatically organize references as you work</a:t>
            </a:r>
          </a:p>
          <a:p>
            <a:r>
              <a:rPr lang="en-US" sz="2400" dirty="0" smtClean="0"/>
              <a:t>To keep your data accurate with automatic reference and link updating</a:t>
            </a:r>
          </a:p>
          <a:p>
            <a:r>
              <a:rPr lang="en-US" sz="2400" dirty="0" smtClean="0"/>
              <a:t>To share a library or just a portion with new group collaboration options</a:t>
            </a:r>
          </a:p>
        </p:txBody>
      </p:sp>
    </p:spTree>
    <p:extLst>
      <p:ext uri="{BB962C8B-B14F-4D97-AF65-F5344CB8AC3E}">
        <p14:creationId xmlns:p14="http://schemas.microsoft.com/office/powerpoint/2010/main" val="4214395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981200" y="643467"/>
            <a:ext cx="8229600" cy="891821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Applications of End note </a:t>
            </a:r>
            <a:r>
              <a:rPr lang="en-US" dirty="0" err="1" smtClean="0">
                <a:solidFill>
                  <a:srgbClr val="002060"/>
                </a:solidFill>
              </a:rPr>
              <a:t>contd</a:t>
            </a:r>
            <a:r>
              <a:rPr lang="en-US" dirty="0" smtClean="0">
                <a:solidFill>
                  <a:srgbClr val="002060"/>
                </a:solidFill>
              </a:rPr>
              <a:t>……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77334" y="1772357"/>
            <a:ext cx="8596668" cy="4065806"/>
          </a:xfrm>
        </p:spPr>
        <p:txBody>
          <a:bodyPr>
            <a:noAutofit/>
          </a:bodyPr>
          <a:lstStyle/>
          <a:p>
            <a:r>
              <a:rPr lang="en-US" sz="2800" dirty="0" smtClean="0"/>
              <a:t>To build your bibliography using the latest reference types</a:t>
            </a:r>
          </a:p>
          <a:p>
            <a:r>
              <a:rPr lang="en-US" sz="2800" dirty="0" smtClean="0"/>
              <a:t>To ensure bibliographic accuracy with refreshed journal and referencing styles</a:t>
            </a:r>
          </a:p>
          <a:p>
            <a:r>
              <a:rPr lang="en-US" sz="2800" dirty="0" smtClean="0"/>
              <a:t>To track your teammates’ changes and view their activity on your shared library</a:t>
            </a:r>
          </a:p>
          <a:p>
            <a:r>
              <a:rPr lang="en-US" sz="2800" dirty="0" smtClean="0"/>
              <a:t>To access research from your desktop, online, or your iPad </a:t>
            </a:r>
          </a:p>
        </p:txBody>
      </p:sp>
    </p:spTree>
    <p:extLst>
      <p:ext uri="{BB962C8B-B14F-4D97-AF65-F5344CB8AC3E}">
        <p14:creationId xmlns:p14="http://schemas.microsoft.com/office/powerpoint/2010/main" val="1665837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2060"/>
                </a:solidFill>
              </a:rPr>
              <a:t>     Appendix </a:t>
            </a:r>
            <a:r>
              <a:rPr lang="en-US" altLang="en-US" b="1" dirty="0">
                <a:solidFill>
                  <a:srgbClr val="002060"/>
                </a:solidFill>
              </a:rPr>
              <a:t>(Supplementary material)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264356" y="1682045"/>
            <a:ext cx="8946444" cy="4444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sz="2800" dirty="0" smtClean="0"/>
              <a:t>Material which is not essential for understanding paper but is helpful.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800" dirty="0" smtClean="0"/>
              <a:t>Examples are, derivations of mathematical formulae or proofs, questionnaires, details of analytical procedures like spectral data, new computer programs, algorithms etc.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800" dirty="0" smtClean="0"/>
              <a:t>May be procured from author on a web site, if address is available </a:t>
            </a:r>
          </a:p>
        </p:txBody>
      </p:sp>
    </p:spTree>
    <p:extLst>
      <p:ext uri="{BB962C8B-B14F-4D97-AF65-F5344CB8AC3E}">
        <p14:creationId xmlns:p14="http://schemas.microsoft.com/office/powerpoint/2010/main" val="37706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should be sent as supplementary material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06344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Chemical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syntheses constitute a huge amount of work that is not emphasized in the Results section. </a:t>
            </a:r>
            <a:endParaRPr lang="en-US" alt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, this part in the </a:t>
            </a:r>
            <a:r>
              <a:rPr lang="en-US" altLang="en-US" sz="2800" b="1" u="sng" dirty="0">
                <a:latin typeface="Times New Roman" pitchFamily="18" charset="0"/>
                <a:cs typeface="Times New Roman" pitchFamily="18" charset="0"/>
              </a:rPr>
              <a:t>Material and Methods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 should be revised as they are redundant for the scope of the selected journal. </a:t>
            </a:r>
            <a:endParaRPr lang="en-US" alt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suggest to provide more comprehensive schemes of synthesis by adding for examples  extraction, purification and characterization of the product, and to move the remaining part in Supplementary Material.</a:t>
            </a:r>
          </a:p>
        </p:txBody>
      </p:sp>
    </p:spTree>
    <p:extLst>
      <p:ext uri="{BB962C8B-B14F-4D97-AF65-F5344CB8AC3E}">
        <p14:creationId xmlns:p14="http://schemas.microsoft.com/office/powerpoint/2010/main" val="14708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002060"/>
                </a:solidFill>
              </a:rPr>
              <a:t>Summary of main sections of a scientific paper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altLang="en-US" sz="2400" b="1" dirty="0"/>
              <a:t>    Section		 </a:t>
            </a:r>
            <a:r>
              <a:rPr lang="en-US" altLang="en-US" sz="2400" b="1" dirty="0" smtClean="0"/>
              <a:t>          Type </a:t>
            </a:r>
            <a:r>
              <a:rPr lang="en-US" altLang="en-US" sz="2400" b="1" dirty="0"/>
              <a:t>of information for reader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/>
              <a:t>Title                             What the paper is about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/>
              <a:t>Abstract                      Short summary which can stand alone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/>
              <a:t>Introduction             </a:t>
            </a:r>
            <a:r>
              <a:rPr lang="en-US" altLang="en-US" sz="2400" dirty="0" smtClean="0"/>
              <a:t>Known </a:t>
            </a:r>
            <a:r>
              <a:rPr lang="en-US" altLang="en-US" sz="2400" dirty="0"/>
              <a:t>and unknown about </a:t>
            </a:r>
            <a:r>
              <a:rPr lang="en-US" altLang="en-US" sz="2400" dirty="0" smtClean="0"/>
              <a:t>the problem </a:t>
            </a:r>
            <a:endParaRPr lang="en-US" altLang="en-US" sz="2400" dirty="0"/>
          </a:p>
          <a:p>
            <a:pPr>
              <a:buFont typeface="Arial" charset="0"/>
              <a:buNone/>
            </a:pPr>
            <a:r>
              <a:rPr lang="en-US" altLang="en-US" sz="2400" dirty="0"/>
              <a:t>                                          (Objectives)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/>
              <a:t>Material and Methods   What work has been done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/>
              <a:t>Results                              What has been found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/>
              <a:t>Discussion		  How you interpret the results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/>
              <a:t>Conclusion		   Probable implications and impact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 smtClean="0"/>
              <a:t>Acknowledgement</a:t>
            </a:r>
            <a:r>
              <a:rPr lang="en-US" altLang="en-US" sz="2400" dirty="0"/>
              <a:t>	   Who contributed and how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/>
              <a:t>References		   How to find the referred papers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/>
              <a:t>Appendix		   Supplementary material</a:t>
            </a:r>
          </a:p>
          <a:p>
            <a:pPr>
              <a:buFont typeface="Arial" charset="0"/>
              <a:buNone/>
            </a:pPr>
            <a:endParaRPr lang="en-US" altLang="en-US" sz="2400" dirty="0"/>
          </a:p>
          <a:p>
            <a:pPr>
              <a:buFont typeface="Arial" charset="0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297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       Impact  factor (IF) of Journal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610600" cy="4983164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The impact factor (IF) or journal impact factor (JIF) of an academic journal is a </a:t>
            </a:r>
            <a:r>
              <a:rPr lang="en-IN" sz="2400" dirty="0" err="1"/>
              <a:t>scientometric</a:t>
            </a:r>
            <a:r>
              <a:rPr lang="en-IN" sz="2400" dirty="0"/>
              <a:t> index </a:t>
            </a:r>
            <a:r>
              <a:rPr lang="en-IN" sz="2400" dirty="0" smtClean="0"/>
              <a:t>that </a:t>
            </a:r>
            <a:r>
              <a:rPr lang="en-IN" sz="2400" dirty="0" smtClean="0"/>
              <a:t>i</a:t>
            </a:r>
            <a:r>
              <a:rPr lang="en-IN" sz="2400" dirty="0" smtClean="0"/>
              <a:t>s </a:t>
            </a:r>
            <a:r>
              <a:rPr lang="en-IN" sz="2400" dirty="0"/>
              <a:t>a measure of the frequency with which the average article in a journal has been cited in a particular year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It is used to measure the importance or rank of a journal by calculating the times it's articles are </a:t>
            </a:r>
            <a:r>
              <a:rPr lang="en-IN" sz="2400" dirty="0" smtClean="0"/>
              <a:t>cited</a:t>
            </a:r>
          </a:p>
          <a:p>
            <a:r>
              <a:rPr lang="en-IN" sz="2400" dirty="0"/>
              <a:t>The IF of a journal is not associated to the factors like quality of peer review process and quality of content of the journal, but is a measure that reflects the average number of citations to articles published in </a:t>
            </a:r>
            <a:r>
              <a:rPr lang="en-IN" sz="2400" dirty="0" smtClean="0"/>
              <a:t>journals.</a:t>
            </a:r>
          </a:p>
          <a:p>
            <a:r>
              <a:rPr lang="en-IN" sz="2400" dirty="0"/>
              <a:t>Impact factor can be calculated after completing the minimum of 3 years of publication; for that reason journal IF cannot be calculated for new journals.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journal with the highest IF is the one that published the most commonly cited articles over a 2-year period</a:t>
            </a:r>
            <a:r>
              <a:rPr lang="en-IN" sz="2400" dirty="0" smtClean="0"/>
              <a:t>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510139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6050"/>
            <a:ext cx="8596668" cy="657922"/>
          </a:xfrm>
        </p:spPr>
        <p:txBody>
          <a:bodyPr>
            <a:normAutofit/>
          </a:bodyPr>
          <a:lstStyle/>
          <a:p>
            <a:r>
              <a:rPr lang="en-IN" dirty="0" smtClean="0"/>
              <a:t>            Impact factor of Journals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5484"/>
            <a:ext cx="8596668" cy="4825880"/>
          </a:xfrm>
        </p:spPr>
        <p:txBody>
          <a:bodyPr>
            <a:noAutofit/>
          </a:bodyPr>
          <a:lstStyle/>
          <a:p>
            <a:r>
              <a:rPr lang="en-IN" sz="1400" dirty="0"/>
              <a:t> </a:t>
            </a:r>
            <a:r>
              <a:rPr lang="en-IN" sz="1400" dirty="0" smtClean="0"/>
              <a:t>IF </a:t>
            </a:r>
            <a:r>
              <a:rPr lang="en-IN" sz="1400" dirty="0"/>
              <a:t>was first introduced by Eugene Garfield, the founder of the Institute for Scientific Information. Garfield E. [</a:t>
            </a:r>
            <a:r>
              <a:rPr lang="en-IN" sz="1400" dirty="0" smtClean="0"/>
              <a:t>The </a:t>
            </a:r>
            <a:r>
              <a:rPr lang="en-IN" sz="1400" dirty="0"/>
              <a:t>history and meaning of the journal impact factor. JAMA. 2006;295:90–3. [PubMed] [Google Scholar]</a:t>
            </a:r>
            <a:endParaRPr lang="en-IN" sz="1400" dirty="0" smtClean="0"/>
          </a:p>
          <a:p>
            <a:r>
              <a:rPr lang="en-IN" sz="1400" dirty="0"/>
              <a:t>The relative number of citations an individual article receives is better evaluated as “citation impact.” </a:t>
            </a:r>
            <a:endParaRPr lang="en-IN" sz="1400" dirty="0" smtClean="0"/>
          </a:p>
          <a:p>
            <a:r>
              <a:rPr lang="en-IN" sz="1400" dirty="0" smtClean="0"/>
              <a:t>In </a:t>
            </a:r>
            <a:r>
              <a:rPr lang="en-IN" sz="1400" dirty="0"/>
              <a:t>a given year, the IF of a journal is the average number of citations received per article published in that journal during the 2 preceding years</a:t>
            </a:r>
            <a:r>
              <a:rPr lang="en-IN" sz="1400" dirty="0" smtClean="0"/>
              <a:t>.</a:t>
            </a:r>
          </a:p>
          <a:p>
            <a:r>
              <a:rPr lang="en-IN" sz="1400" dirty="0" smtClean="0"/>
              <a:t> </a:t>
            </a:r>
            <a:r>
              <a:rPr lang="en-IN" sz="1400" dirty="0"/>
              <a:t>IFs are calculated each year by Thomson scientific for those journals that it indexes, and are published in Journal Citation Reports (http://www.thomsonreuters.com/products_services/science/science_products/a-z/journal_citation_reports/).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The </a:t>
            </a:r>
            <a:r>
              <a:rPr lang="en-IN" sz="1400" dirty="0"/>
              <a:t>concept of impact factor is confusing</a:t>
            </a:r>
          </a:p>
          <a:p>
            <a:r>
              <a:rPr lang="en-IN" sz="1400" dirty="0"/>
              <a:t>What factor we have to take into consideration? </a:t>
            </a:r>
          </a:p>
          <a:p>
            <a:r>
              <a:rPr lang="en-IN" sz="1400" dirty="0"/>
              <a:t>Some high quality reputed  journals are not forwarded to the Thomson Reuters and not having IF .</a:t>
            </a:r>
          </a:p>
          <a:p>
            <a:r>
              <a:rPr lang="en-IN" sz="1400" dirty="0"/>
              <a:t>Other e-journals are having different impact factor but are considered. </a:t>
            </a:r>
          </a:p>
          <a:p>
            <a:r>
              <a:rPr lang="en-IN" sz="1400" dirty="0"/>
              <a:t>Therefore the concept of IF is </a:t>
            </a:r>
            <a:r>
              <a:rPr lang="en-IN" sz="1400" dirty="0" err="1"/>
              <a:t>compex</a:t>
            </a:r>
            <a:r>
              <a:rPr lang="en-IN" sz="1400" dirty="0"/>
              <a:t> and confusing to the authors especially academicians.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7902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790"/>
          </a:xfrm>
        </p:spPr>
        <p:txBody>
          <a:bodyPr/>
          <a:lstStyle/>
          <a:p>
            <a:r>
              <a:rPr lang="en-IN" dirty="0" smtClean="0"/>
              <a:t>           Calculation of Impact factor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71601"/>
            <a:ext cx="9771359" cy="5296828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Nature had an impact factor of 41.577 in </a:t>
            </a:r>
            <a:r>
              <a:rPr lang="en-IN" dirty="0" smtClean="0"/>
              <a:t>2017:</a:t>
            </a:r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This </a:t>
            </a:r>
            <a:r>
              <a:rPr lang="en-IN" dirty="0"/>
              <a:t>means that, on average, its papers published in 2015 and 2016 received roughly 42 citations each in 2017. </a:t>
            </a:r>
            <a:endParaRPr lang="en-IN" dirty="0" smtClean="0"/>
          </a:p>
          <a:p>
            <a:r>
              <a:rPr lang="en-IN" dirty="0" smtClean="0"/>
              <a:t>Note </a:t>
            </a:r>
            <a:r>
              <a:rPr lang="en-IN" dirty="0"/>
              <a:t>that 2017 impact factors are reported in 2018; they cannot be calculated until all of the 2017 publications have been processed by the indexing agency.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22" y="1583474"/>
            <a:ext cx="7895063" cy="1014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36" y="3378820"/>
            <a:ext cx="7861609" cy="117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42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Difference between the SJIF and the RJIF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981200" y="1512710"/>
            <a:ext cx="8229600" cy="534528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SJIF refers to "Scientific Journal Impact Factor" and RJIF to "Research Journal Impact Factor." </a:t>
            </a:r>
          </a:p>
          <a:p>
            <a:r>
              <a:rPr lang="en-US" sz="2400" dirty="0" smtClean="0"/>
              <a:t>The former is an indexing service for journals while the latter is used to evaluate the prestige of journals. </a:t>
            </a:r>
          </a:p>
          <a:p>
            <a:r>
              <a:rPr lang="en-US" sz="2400" dirty="0" smtClean="0"/>
              <a:t>Both products are owned by different companies and could be considered offshoots of the Journal Impact Factor (by Thomson </a:t>
            </a:r>
            <a:r>
              <a:rPr lang="en-US" sz="2400" dirty="0" smtClean="0"/>
              <a:t>Reuters now </a:t>
            </a:r>
            <a:r>
              <a:rPr lang="en-US" sz="2400" dirty="0" err="1" smtClean="0"/>
              <a:t>Clarivate</a:t>
            </a:r>
            <a:r>
              <a:rPr lang="en-US" sz="2400" dirty="0" smtClean="0"/>
              <a:t>).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7500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Improve your writing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70845"/>
            <a:ext cx="8229600" cy="5155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“Vigorous writing is concise. A sentence should contain no unnecessary words , a paragraph no unnecessary sentences , for the same reason that a drawing should have no unnecessary lines and a machine no unnecessary parts . This requires not that the writer make all sentences short , or avoid all detail and treat subjects only in outline, but that every word tell”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endParaRPr lang="en-US" sz="28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[</a:t>
            </a:r>
            <a:r>
              <a:rPr lang="en-US" sz="2200" dirty="0"/>
              <a:t>From the Elements of Style by William Strunk Jr .and  E. B. </a:t>
            </a:r>
            <a:r>
              <a:rPr lang="en-US" sz="2200" dirty="0" smtClean="0"/>
              <a:t>White </a:t>
            </a:r>
            <a:r>
              <a:rPr lang="en-US" sz="2200" dirty="0"/>
              <a:t>(2000 by Allen and Bacon)]</a:t>
            </a:r>
          </a:p>
        </p:txBody>
      </p:sp>
    </p:spTree>
    <p:extLst>
      <p:ext uri="{BB962C8B-B14F-4D97-AF65-F5344CB8AC3E}">
        <p14:creationId xmlns:p14="http://schemas.microsoft.com/office/powerpoint/2010/main" val="1878252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dirty="0" smtClean="0"/>
              <a:t>                </a:t>
            </a:r>
            <a:r>
              <a:rPr lang="en-US" b="1" dirty="0" smtClean="0">
                <a:solidFill>
                  <a:srgbClr val="002060"/>
                </a:solidFill>
              </a:rPr>
              <a:t>SJIF and RJIF 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/>
              <a:t>Even though SJIF and RJIF exist and are used by some (not a majority of) journals, they are not considered in major academic decisions, e.g., those related to tenure. </a:t>
            </a:r>
          </a:p>
          <a:p>
            <a:pPr>
              <a:buFont typeface="Wingdings" pitchFamily="2" charset="2"/>
              <a:buChar char="v"/>
            </a:pPr>
            <a:r>
              <a:rPr lang="en-US" sz="2800"/>
              <a:t>Also their credibility is not yet established, whereas the JIF, being patented by a well-established company is well known and comparatively more credible. </a:t>
            </a:r>
          </a:p>
          <a:p>
            <a:pPr>
              <a:buFont typeface="Wingdings" pitchFamily="2" charset="2"/>
              <a:buChar char="v"/>
            </a:pPr>
            <a:r>
              <a:rPr lang="en-US" sz="2800"/>
              <a:t>Note that publishing in a journal with a high impact factor is not the only way or even the best way to advance your career or boost your profile</a:t>
            </a:r>
            <a:r>
              <a:rPr lang="en-US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84507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0A18C-5426-4538-87A3-E7263D1ECCD1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2286000" y="990600"/>
            <a:ext cx="72390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z="5400" b="1">
              <a:latin typeface="Calibri" pitchFamily="34" charset="0"/>
            </a:endParaRPr>
          </a:p>
          <a:p>
            <a:endParaRPr lang="en-US" altLang="en-US" sz="5400" b="1">
              <a:latin typeface="Calibri" pitchFamily="34" charset="0"/>
            </a:endParaRPr>
          </a:p>
          <a:p>
            <a:r>
              <a:rPr lang="en-US" altLang="en-US" sz="7200" b="1">
                <a:latin typeface="Calibri" pitchFamily="34" charset="0"/>
              </a:rPr>
              <a:t>    </a:t>
            </a:r>
            <a:r>
              <a:rPr lang="en-US" altLang="en-US" sz="9600" b="1" i="1">
                <a:latin typeface="Calibri" pitchFamily="34" charset="0"/>
              </a:rPr>
              <a:t>Thank you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2133600" y="1066800"/>
            <a:ext cx="777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b="1">
                <a:solidFill>
                  <a:srgbClr val="FF0000"/>
                </a:solidFill>
              </a:rPr>
              <a:t> Learn Computer for technical writing</a:t>
            </a:r>
          </a:p>
        </p:txBody>
      </p:sp>
    </p:spTree>
    <p:extLst>
      <p:ext uri="{BB962C8B-B14F-4D97-AF65-F5344CB8AC3E}">
        <p14:creationId xmlns:p14="http://schemas.microsoft.com/office/powerpoint/2010/main" val="1236138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Writing paper is like building a house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>
            <a:normAutofit fontScale="77500" lnSpcReduction="20000"/>
          </a:bodyPr>
          <a:lstStyle/>
          <a:p>
            <a:endParaRPr lang="en-US" sz="2400" dirty="0"/>
          </a:p>
          <a:p>
            <a:r>
              <a:rPr lang="en-US" sz="2400" dirty="0"/>
              <a:t>Like building a house scientific paper is also putting pieces together</a:t>
            </a:r>
          </a:p>
          <a:p>
            <a:r>
              <a:rPr lang="en-US" sz="2400" dirty="0"/>
              <a:t>Before you build the walls and rooms (material,  methods, results, tables, figures)you need a plan (outline) and a foundation ( basic knowledge).</a:t>
            </a:r>
          </a:p>
          <a:p>
            <a:r>
              <a:rPr lang="en-US" sz="2400" dirty="0"/>
              <a:t>The door and the windows (introduction and literature review) are produced separately and put in place later.</a:t>
            </a:r>
          </a:p>
          <a:p>
            <a:r>
              <a:rPr lang="en-US" sz="2400" dirty="0"/>
              <a:t>The house is kept together by the roof (discussion) ending up with a chimney for smoke (conclusions) to be spread widely </a:t>
            </a:r>
          </a:p>
          <a:p>
            <a:r>
              <a:rPr lang="en-US" sz="2600" dirty="0"/>
              <a:t>For a sound structure parts must be adjusted to fit together just like logical transitions are needed throughout in the paper.</a:t>
            </a:r>
          </a:p>
          <a:p>
            <a:r>
              <a:rPr lang="en-US" sz="2600" dirty="0"/>
              <a:t>Once the house is in place it is simple to make an overview picture of it (abstract)</a:t>
            </a:r>
          </a:p>
          <a:p>
            <a:r>
              <a:rPr lang="en-US" sz="2600" dirty="0"/>
              <a:t>Start writing early in your research career, sooner you start better it is</a:t>
            </a:r>
          </a:p>
        </p:txBody>
      </p:sp>
    </p:spTree>
    <p:extLst>
      <p:ext uri="{BB962C8B-B14F-4D97-AF65-F5344CB8AC3E}">
        <p14:creationId xmlns:p14="http://schemas.microsoft.com/office/powerpoint/2010/main" val="91505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76800" y="1828800"/>
            <a:ext cx="1905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Scientific paper</a:t>
            </a:r>
            <a:endParaRPr lang="en-IN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81600" y="1143000"/>
            <a:ext cx="12954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Abstract</a:t>
            </a:r>
            <a:endParaRPr lang="en-IN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0" y="2819400"/>
            <a:ext cx="15240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Introduction</a:t>
            </a:r>
            <a:endParaRPr lang="en-IN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6800" y="4038600"/>
            <a:ext cx="18288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Materials &amp; Methods</a:t>
            </a:r>
            <a:endParaRPr lang="en-IN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2800" y="3429000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Results</a:t>
            </a:r>
            <a:endParaRPr lang="en-IN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52800" y="2819400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Discussion</a:t>
            </a:r>
            <a:endParaRPr lang="en-IN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52800" y="2209800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Conclusion</a:t>
            </a:r>
            <a:endParaRPr lang="en-IN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3000" y="2590800"/>
            <a:ext cx="1752600" cy="1295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2000" b="1" dirty="0">
                <a:solidFill>
                  <a:srgbClr val="C0504D">
                    <a:lumMod val="50000"/>
                  </a:srgbClr>
                </a:solidFill>
                <a:latin typeface="Georgia" pitchFamily="18" charset="0"/>
                <a:cs typeface="Calibri" pitchFamily="34" charset="0"/>
              </a:rPr>
              <a:t>Main Sections Of A Scientific Paper</a:t>
            </a:r>
            <a:endParaRPr lang="en-IN" sz="2000" b="1" dirty="0">
              <a:solidFill>
                <a:srgbClr val="C0504D">
                  <a:lumMod val="50000"/>
                </a:srgbClr>
              </a:solidFill>
              <a:latin typeface="Georgia" pitchFamily="18" charset="0"/>
              <a:cs typeface="Calibri" pitchFamily="34" charset="0"/>
            </a:endParaRPr>
          </a:p>
        </p:txBody>
      </p:sp>
      <p:cxnSp>
        <p:nvCxnSpPr>
          <p:cNvPr id="17" name="Straight Connector 16"/>
          <p:cNvCxnSpPr>
            <a:stCxn id="6" idx="3"/>
          </p:cNvCxnSpPr>
          <p:nvPr/>
        </p:nvCxnSpPr>
        <p:spPr>
          <a:xfrm flipV="1">
            <a:off x="6477000" y="1371600"/>
            <a:ext cx="1143000" cy="38100"/>
          </a:xfrm>
          <a:prstGeom prst="line">
            <a:avLst/>
          </a:prstGeom>
          <a:ln w="349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8" idx="0"/>
          </p:cNvCxnSpPr>
          <p:nvPr/>
        </p:nvCxnSpPr>
        <p:spPr>
          <a:xfrm rot="5400000">
            <a:off x="6934201" y="2133601"/>
            <a:ext cx="1371600" cy="3175"/>
          </a:xfrm>
          <a:prstGeom prst="line">
            <a:avLst/>
          </a:prstGeom>
          <a:ln w="349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7201694" y="3923506"/>
            <a:ext cx="838200" cy="1588"/>
          </a:xfrm>
          <a:prstGeom prst="line">
            <a:avLst/>
          </a:prstGeom>
          <a:ln w="349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6705600" y="4343400"/>
            <a:ext cx="915988" cy="1588"/>
          </a:xfrm>
          <a:prstGeom prst="line">
            <a:avLst/>
          </a:prstGeom>
          <a:ln w="349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>
            <a:off x="3962400" y="4343400"/>
            <a:ext cx="915988" cy="1588"/>
          </a:xfrm>
          <a:prstGeom prst="line">
            <a:avLst/>
          </a:prstGeom>
          <a:ln w="349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6" idx="1"/>
          </p:cNvCxnSpPr>
          <p:nvPr/>
        </p:nvCxnSpPr>
        <p:spPr>
          <a:xfrm>
            <a:off x="4038600" y="1371600"/>
            <a:ext cx="1143000" cy="38100"/>
          </a:xfrm>
          <a:prstGeom prst="line">
            <a:avLst/>
          </a:prstGeom>
          <a:ln w="349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620294" y="1789906"/>
            <a:ext cx="838200" cy="1588"/>
          </a:xfrm>
          <a:prstGeom prst="line">
            <a:avLst/>
          </a:prstGeom>
          <a:ln w="349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3734594" y="4114006"/>
            <a:ext cx="457200" cy="1588"/>
          </a:xfrm>
          <a:prstGeom prst="line">
            <a:avLst/>
          </a:prstGeom>
          <a:ln w="349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2"/>
            <a:endCxn id="10" idx="0"/>
          </p:cNvCxnSpPr>
          <p:nvPr/>
        </p:nvCxnSpPr>
        <p:spPr>
          <a:xfrm rot="5400000">
            <a:off x="3962401" y="3352801"/>
            <a:ext cx="152400" cy="3175"/>
          </a:xfrm>
          <a:prstGeom prst="line">
            <a:avLst/>
          </a:prstGeom>
          <a:ln w="349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11" idx="0"/>
          </p:cNvCxnSpPr>
          <p:nvPr/>
        </p:nvCxnSpPr>
        <p:spPr>
          <a:xfrm rot="5400000">
            <a:off x="3963194" y="2742406"/>
            <a:ext cx="152400" cy="1588"/>
          </a:xfrm>
          <a:prstGeom prst="line">
            <a:avLst/>
          </a:prstGeom>
          <a:ln w="349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876800" y="152400"/>
            <a:ext cx="1752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b="1" dirty="0">
                <a:solidFill>
                  <a:srgbClr val="C0504D">
                    <a:lumMod val="50000"/>
                  </a:srgbClr>
                </a:solidFill>
                <a:latin typeface="Calibri"/>
              </a:rPr>
              <a:t>Question ?</a:t>
            </a:r>
            <a:endParaRPr lang="en-IN" b="1" dirty="0">
              <a:solidFill>
                <a:srgbClr val="C0504D">
                  <a:lumMod val="50000"/>
                </a:srgbClr>
              </a:solidFill>
              <a:latin typeface="Calibri"/>
            </a:endParaRPr>
          </a:p>
        </p:txBody>
      </p:sp>
      <p:cxnSp>
        <p:nvCxnSpPr>
          <p:cNvPr id="63" name="Straight Connector 62"/>
          <p:cNvCxnSpPr>
            <a:stCxn id="61" idx="6"/>
          </p:cNvCxnSpPr>
          <p:nvPr/>
        </p:nvCxnSpPr>
        <p:spPr>
          <a:xfrm>
            <a:off x="6629400" y="533400"/>
            <a:ext cx="2743200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8534400" y="762000"/>
            <a:ext cx="16002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Answer known or unknown</a:t>
            </a:r>
            <a:endParaRPr lang="en-IN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534400" y="1828800"/>
            <a:ext cx="16002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Concept of problem</a:t>
            </a:r>
            <a:endParaRPr lang="en-IN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cxnSp>
        <p:nvCxnSpPr>
          <p:cNvPr id="106" name="Straight Arrow Connector 105"/>
          <p:cNvCxnSpPr>
            <a:stCxn id="64" idx="2"/>
            <a:endCxn id="99" idx="0"/>
          </p:cNvCxnSpPr>
          <p:nvPr/>
        </p:nvCxnSpPr>
        <p:spPr>
          <a:xfrm rot="5400000">
            <a:off x="9182101" y="1676401"/>
            <a:ext cx="304800" cy="317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8610600" y="2819400"/>
            <a:ext cx="16002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Hypothesis</a:t>
            </a:r>
            <a:endParaRPr lang="en-IN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rot="5400000">
            <a:off x="9182894" y="2704306"/>
            <a:ext cx="228600" cy="158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8534400" y="3810000"/>
            <a:ext cx="1600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Plan of work</a:t>
            </a:r>
            <a:endParaRPr lang="en-IN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rot="5400000">
            <a:off x="9259094" y="3694906"/>
            <a:ext cx="228600" cy="158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10800000" flipV="1">
            <a:off x="7086600" y="4419600"/>
            <a:ext cx="2819400" cy="1905000"/>
          </a:xfrm>
          <a:prstGeom prst="bentConnector3">
            <a:avLst>
              <a:gd name="adj1" fmla="val 18389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>
            <a:off x="9259094" y="646906"/>
            <a:ext cx="228600" cy="158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5029200" y="5867400"/>
            <a:ext cx="2057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Experiment (Data collection)</a:t>
            </a:r>
            <a:endParaRPr lang="en-IN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cxnSp>
        <p:nvCxnSpPr>
          <p:cNvPr id="135" name="Straight Connector 134"/>
          <p:cNvCxnSpPr>
            <a:stCxn id="126" idx="1"/>
          </p:cNvCxnSpPr>
          <p:nvPr/>
        </p:nvCxnSpPr>
        <p:spPr>
          <a:xfrm rot="10800000">
            <a:off x="2743200" y="6248400"/>
            <a:ext cx="2286000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 flipH="1" flipV="1">
            <a:off x="2324894" y="5828506"/>
            <a:ext cx="838200" cy="158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1828800" y="48006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Analysis of results</a:t>
            </a:r>
            <a:endParaRPr lang="en-IN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1752600" y="3962400"/>
            <a:ext cx="1600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Interpretation+ conclusion</a:t>
            </a:r>
            <a:endParaRPr lang="en-IN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cxnSp>
        <p:nvCxnSpPr>
          <p:cNvPr id="141" name="Straight Arrow Connector 140"/>
          <p:cNvCxnSpPr>
            <a:stCxn id="138" idx="0"/>
            <a:endCxn id="139" idx="2"/>
          </p:cNvCxnSpPr>
          <p:nvPr/>
        </p:nvCxnSpPr>
        <p:spPr>
          <a:xfrm rot="16200000" flipV="1">
            <a:off x="2457450" y="4667250"/>
            <a:ext cx="228600" cy="381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1752600" y="1447800"/>
            <a:ext cx="18288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Infer new knowledge</a:t>
            </a:r>
            <a:endParaRPr lang="en-IN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cxnSp>
        <p:nvCxnSpPr>
          <p:cNvPr id="149" name="Straight Arrow Connector 148"/>
          <p:cNvCxnSpPr>
            <a:endCxn id="148" idx="2"/>
          </p:cNvCxnSpPr>
          <p:nvPr/>
        </p:nvCxnSpPr>
        <p:spPr>
          <a:xfrm rot="5400000" flipH="1" flipV="1">
            <a:off x="1695450" y="2990850"/>
            <a:ext cx="1905000" cy="381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hape 162"/>
          <p:cNvCxnSpPr>
            <a:stCxn id="148" idx="0"/>
            <a:endCxn id="5" idx="1"/>
          </p:cNvCxnSpPr>
          <p:nvPr/>
        </p:nvCxnSpPr>
        <p:spPr>
          <a:xfrm rot="16200000" flipH="1">
            <a:off x="3448050" y="666750"/>
            <a:ext cx="647700" cy="2209800"/>
          </a:xfrm>
          <a:prstGeom prst="curvedConnector4">
            <a:avLst>
              <a:gd name="adj1" fmla="val -35294"/>
              <a:gd name="adj2" fmla="val 70690"/>
            </a:avLst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hape 164"/>
          <p:cNvCxnSpPr>
            <a:stCxn id="148" idx="0"/>
          </p:cNvCxnSpPr>
          <p:nvPr/>
        </p:nvCxnSpPr>
        <p:spPr>
          <a:xfrm rot="5400000" flipH="1" flipV="1">
            <a:off x="3543300" y="-38100"/>
            <a:ext cx="609600" cy="2362200"/>
          </a:xfrm>
          <a:prstGeom prst="curvedConnector2">
            <a:avLst/>
          </a:prstGeom>
          <a:ln w="34925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1676400" y="152400"/>
            <a:ext cx="1828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Alternative forms of communication</a:t>
            </a:r>
            <a:endParaRPr lang="en-IN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cxnSp>
        <p:nvCxnSpPr>
          <p:cNvPr id="171" name="Curved Connector 170"/>
          <p:cNvCxnSpPr>
            <a:stCxn id="148" idx="0"/>
          </p:cNvCxnSpPr>
          <p:nvPr/>
        </p:nvCxnSpPr>
        <p:spPr>
          <a:xfrm rot="16200000" flipV="1">
            <a:off x="2209800" y="990600"/>
            <a:ext cx="533400" cy="381000"/>
          </a:xfrm>
          <a:prstGeom prst="curvedConnector3">
            <a:avLst>
              <a:gd name="adj1" fmla="val 50000"/>
            </a:avLst>
          </a:prstGeom>
          <a:ln w="34925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3886200" y="4876800"/>
            <a:ext cx="4876800" cy="6858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2000" b="1" dirty="0">
                <a:solidFill>
                  <a:srgbClr val="C0504D">
                    <a:lumMod val="50000"/>
                  </a:srgbClr>
                </a:solidFill>
                <a:latin typeface="Georgia" pitchFamily="18" charset="0"/>
                <a:cs typeface="Calibri" pitchFamily="34" charset="0"/>
              </a:rPr>
              <a:t>Major Steps In Research Process</a:t>
            </a:r>
            <a:endParaRPr lang="en-IN" sz="2000" b="1" dirty="0">
              <a:solidFill>
                <a:srgbClr val="C0504D">
                  <a:lumMod val="50000"/>
                </a:srgbClr>
              </a:solidFill>
              <a:latin typeface="Georgia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0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Main sections of a scientific paper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altLang="en-US" sz="2800"/>
              <a:t>Most scientific journals follow a standard format i.e.,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000" b="1"/>
              <a:t>Title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000" b="1"/>
              <a:t>Abstract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000" b="1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000" b="1"/>
              <a:t>Materials and Methods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000" b="1"/>
              <a:t>Results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000" b="1"/>
              <a:t>Discussion 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000" b="1"/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000" b="1"/>
              <a:t>References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000" b="1"/>
              <a:t>Acknowledgement/supplementary material/tables/figures are optional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000" b="1"/>
              <a:t>Sometimes Results and Discussion are combined in one section, theory may replace materials and methods.</a:t>
            </a:r>
          </a:p>
        </p:txBody>
      </p:sp>
    </p:spTree>
    <p:extLst>
      <p:ext uri="{BB962C8B-B14F-4D97-AF65-F5344CB8AC3E}">
        <p14:creationId xmlns:p14="http://schemas.microsoft.com/office/powerpoint/2010/main" val="28382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1478844" y="457200"/>
            <a:ext cx="8503356" cy="10668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rgbClr val="002060"/>
                </a:solidFill>
              </a:rPr>
              <a:t>Using the appropriate 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355" y="1828800"/>
            <a:ext cx="8906933" cy="3810000"/>
          </a:xfrm>
        </p:spPr>
        <p:txBody>
          <a:bodyPr rtlCol="0">
            <a:normAutofit/>
          </a:bodyPr>
          <a:lstStyle/>
          <a:p>
            <a:pPr>
              <a:defRPr/>
            </a:pPr>
            <a:endParaRPr lang="en-US" sz="3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3900" dirty="0" err="1">
                <a:latin typeface="Times New Roman" pitchFamily="18" charset="0"/>
                <a:cs typeface="Times New Roman" pitchFamily="18" charset="0"/>
              </a:rPr>
              <a:t>epigenomic</a:t>
            </a:r>
            <a:r>
              <a:rPr lang="en-US" sz="3900" dirty="0">
                <a:latin typeface="Times New Roman" pitchFamily="18" charset="0"/>
                <a:cs typeface="Times New Roman" pitchFamily="18" charset="0"/>
              </a:rPr>
              <a:t> study to </a:t>
            </a:r>
            <a:r>
              <a:rPr lang="en-US" sz="39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3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locate)</a:t>
            </a:r>
            <a:r>
              <a:rPr lang="en-US" sz="3900" dirty="0">
                <a:latin typeface="Times New Roman" pitchFamily="18" charset="0"/>
                <a:cs typeface="Times New Roman" pitchFamily="18" charset="0"/>
              </a:rPr>
              <a:t>the genes involved in </a:t>
            </a:r>
            <a:r>
              <a:rPr lang="en-US" sz="3900" dirty="0" err="1" smtClean="0">
                <a:latin typeface="Times New Roman" pitchFamily="18" charset="0"/>
                <a:cs typeface="Times New Roman" pitchFamily="18" charset="0"/>
              </a:rPr>
              <a:t>antistress</a:t>
            </a: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dirty="0">
                <a:latin typeface="Times New Roman" pitchFamily="18" charset="0"/>
                <a:cs typeface="Times New Roman" pitchFamily="18" charset="0"/>
              </a:rPr>
              <a:t>mechanism in </a:t>
            </a:r>
            <a:r>
              <a:rPr lang="en-US" sz="3900" i="1" dirty="0" err="1" smtClean="0">
                <a:latin typeface="Times New Roman" pitchFamily="18" charset="0"/>
                <a:cs typeface="Times New Roman" pitchFamily="18" charset="0"/>
              </a:rPr>
              <a:t>Arabidopsisthaliana</a:t>
            </a:r>
            <a:r>
              <a:rPr lang="en-US" sz="39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3900" dirty="0" err="1" smtClean="0">
                <a:latin typeface="Times New Roman" pitchFamily="18" charset="0"/>
                <a:cs typeface="Times New Roman" pitchFamily="18" charset="0"/>
              </a:rPr>
              <a:t>highthroughput</a:t>
            </a:r>
            <a:endParaRPr lang="en-US" sz="39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genomic </a:t>
            </a:r>
            <a:r>
              <a:rPr lang="en-US" sz="3900" dirty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73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Abstract (Title)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US" sz="2400" dirty="0"/>
              <a:t>The recent State of the World's Plants report from the Royal Botanic Gardens, Kew  estimates that 50,000 of the ∼390,000 known vascular plant species are at risk of extinction. Given the rarity of so many plants, coupled with widespread environmental destruction over the past quarter-century, we might expect that a lot of plants should have gone extinct. Indeed, estimates made in the early 1990s suggest that up to 30,000 species should have gone extinct by 2015 . Yet, the International Union for Conservation of Nature (IUCN) Red List of Threatened Species database for 2016 has fewer than 150 extinct species. How can we explain this discrepancy?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49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           Title for abstract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Plant extinctions take time</a:t>
            </a:r>
          </a:p>
          <a:p>
            <a:r>
              <a:rPr lang="en-US" altLang="en-US" sz="3200" dirty="0" smtClean="0"/>
              <a:t>Rate of extinction of plants is much slower than estimated</a:t>
            </a:r>
          </a:p>
          <a:p>
            <a:r>
              <a:rPr lang="en-US" altLang="en-US" sz="3200" dirty="0" smtClean="0"/>
              <a:t>Estimated number of extinct plants is much less than expected</a:t>
            </a:r>
          </a:p>
        </p:txBody>
      </p:sp>
    </p:spTree>
    <p:extLst>
      <p:ext uri="{BB962C8B-B14F-4D97-AF65-F5344CB8AC3E}">
        <p14:creationId xmlns:p14="http://schemas.microsoft.com/office/powerpoint/2010/main" val="28139858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2225</Words>
  <Application>Microsoft Office PowerPoint</Application>
  <PresentationFormat>Widescreen</PresentationFormat>
  <Paragraphs>224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Georgia</vt:lpstr>
      <vt:lpstr>Times New Roman</vt:lpstr>
      <vt:lpstr>Trebuchet MS</vt:lpstr>
      <vt:lpstr>Wingdings</vt:lpstr>
      <vt:lpstr>Wingdings 3</vt:lpstr>
      <vt:lpstr>Facet</vt:lpstr>
      <vt:lpstr>Writing research paper</vt:lpstr>
      <vt:lpstr>Major steps in research process</vt:lpstr>
      <vt:lpstr>Improve your writing</vt:lpstr>
      <vt:lpstr>Writing paper is like building a house</vt:lpstr>
      <vt:lpstr>PowerPoint Presentation</vt:lpstr>
      <vt:lpstr>Main sections of a scientific paper</vt:lpstr>
      <vt:lpstr>Using the appropriate word</vt:lpstr>
      <vt:lpstr>Abstract (Title)</vt:lpstr>
      <vt:lpstr>           Title for abstract</vt:lpstr>
      <vt:lpstr>         Abstract &amp; Key words</vt:lpstr>
      <vt:lpstr>           Introduction</vt:lpstr>
      <vt:lpstr> Recent literature should be cited</vt:lpstr>
      <vt:lpstr>Materials and Methods</vt:lpstr>
      <vt:lpstr>          Correct nomenclature</vt:lpstr>
      <vt:lpstr>   Results and Discussion</vt:lpstr>
      <vt:lpstr>   Results and Discussion cont….</vt:lpstr>
      <vt:lpstr>Combining Results and Discussion avoids repetition</vt:lpstr>
      <vt:lpstr>                 Conclusion</vt:lpstr>
      <vt:lpstr>              Acknowledgement</vt:lpstr>
      <vt:lpstr>                  References</vt:lpstr>
      <vt:lpstr>   How does EndNote help you in research </vt:lpstr>
      <vt:lpstr>Applications of End note contd……</vt:lpstr>
      <vt:lpstr>     Appendix (Supplementary material)</vt:lpstr>
      <vt:lpstr>what should be sent as supplementary material</vt:lpstr>
      <vt:lpstr>Summary of main sections of a scientific paper</vt:lpstr>
      <vt:lpstr>       Impact  factor (IF) of Journal</vt:lpstr>
      <vt:lpstr>            Impact factor of Journals</vt:lpstr>
      <vt:lpstr>           Calculation of Impact factor</vt:lpstr>
      <vt:lpstr>Difference between the SJIF and the RJIF</vt:lpstr>
      <vt:lpstr>                SJIF and RJIF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research paper</dc:title>
  <dc:creator>Krishna</dc:creator>
  <cp:lastModifiedBy>Krishna</cp:lastModifiedBy>
  <cp:revision>20</cp:revision>
  <dcterms:created xsi:type="dcterms:W3CDTF">2021-01-19T18:46:10Z</dcterms:created>
  <dcterms:modified xsi:type="dcterms:W3CDTF">2021-09-29T14:40:41Z</dcterms:modified>
</cp:coreProperties>
</file>