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7" r:id="rId3"/>
    <p:sldId id="264" r:id="rId4"/>
    <p:sldId id="265"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7" r:id="rId22"/>
    <p:sldId id="284" r:id="rId23"/>
    <p:sldId id="285" r:id="rId24"/>
    <p:sldId id="286" r:id="rId25"/>
    <p:sldId id="298" r:id="rId26"/>
    <p:sldId id="288" r:id="rId27"/>
    <p:sldId id="289" r:id="rId28"/>
    <p:sldId id="290" r:id="rId29"/>
    <p:sldId id="291" r:id="rId30"/>
    <p:sldId id="292" r:id="rId31"/>
    <p:sldId id="293" r:id="rId32"/>
    <p:sldId id="294" r:id="rId33"/>
    <p:sldId id="299" r:id="rId34"/>
    <p:sldId id="295"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9A8F6-BD2A-4224-9487-BE53D254A866}" type="datetimeFigureOut">
              <a:rPr lang="en-US" smtClean="0"/>
              <a:t>10/5/2021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C88E7-09E9-4B0F-B668-B7A2CEFCD67B}" type="slidenum">
              <a:rPr lang="en-US" smtClean="0"/>
              <a:t>‹#›</a:t>
            </a:fld>
            <a:endParaRPr lang="en-US"/>
          </a:p>
        </p:txBody>
      </p:sp>
    </p:spTree>
    <p:extLst>
      <p:ext uri="{BB962C8B-B14F-4D97-AF65-F5344CB8AC3E}">
        <p14:creationId xmlns:p14="http://schemas.microsoft.com/office/powerpoint/2010/main" val="354989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093C88E7-09E9-4B0F-B668-B7A2CEFCD67B}" type="slidenum">
              <a:rPr lang="en-US" smtClean="0"/>
              <a:t>7</a:t>
            </a:fld>
            <a:endParaRPr lang="en-US"/>
          </a:p>
        </p:txBody>
      </p:sp>
    </p:spTree>
    <p:extLst>
      <p:ext uri="{BB962C8B-B14F-4D97-AF65-F5344CB8AC3E}">
        <p14:creationId xmlns:p14="http://schemas.microsoft.com/office/powerpoint/2010/main" val="352243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06CEB-9A44-4709-82A6-91D9545A7EF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54646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CEB-9A44-4709-82A6-91D9545A7EF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39132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CEB-9A44-4709-82A6-91D9545A7EF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40004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06CEB-9A44-4709-82A6-91D9545A7EF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65464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06CEB-9A44-4709-82A6-91D9545A7EF8}"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85316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806CEB-9A44-4709-82A6-91D9545A7EF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6244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806CEB-9A44-4709-82A6-91D9545A7EF8}"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46920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806CEB-9A44-4709-82A6-91D9545A7EF8}"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132091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06CEB-9A44-4709-82A6-91D9545A7EF8}"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309255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06CEB-9A44-4709-82A6-91D9545A7EF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27469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06CEB-9A44-4709-82A6-91D9545A7EF8}"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84076-B0A1-41D2-A182-E6543741D0A2}" type="slidenum">
              <a:rPr lang="en-US" smtClean="0"/>
              <a:t>‹#›</a:t>
            </a:fld>
            <a:endParaRPr lang="en-US"/>
          </a:p>
        </p:txBody>
      </p:sp>
    </p:spTree>
    <p:extLst>
      <p:ext uri="{BB962C8B-B14F-4D97-AF65-F5344CB8AC3E}">
        <p14:creationId xmlns:p14="http://schemas.microsoft.com/office/powerpoint/2010/main" val="284178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06CEB-9A44-4709-82A6-91D9545A7EF8}" type="datetimeFigureOut">
              <a:rPr lang="en-US" smtClean="0"/>
              <a:t>10/5/2021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84076-B0A1-41D2-A182-E6543741D0A2}" type="slidenum">
              <a:rPr lang="en-US" smtClean="0"/>
              <a:t>‹#›</a:t>
            </a:fld>
            <a:endParaRPr lang="en-US"/>
          </a:p>
        </p:txBody>
      </p:sp>
    </p:spTree>
    <p:extLst>
      <p:ext uri="{BB962C8B-B14F-4D97-AF65-F5344CB8AC3E}">
        <p14:creationId xmlns:p14="http://schemas.microsoft.com/office/powerpoint/2010/main" val="352942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371599"/>
          </a:xfrm>
        </p:spPr>
        <p:txBody>
          <a:bodyPr>
            <a:normAutofit fontScale="90000"/>
          </a:bodyPr>
          <a:lstStyle/>
          <a:p>
            <a:r>
              <a:rPr lang="en-US" dirty="0" smtClean="0"/>
              <a:t>Principles and pitfalls in scientific writing</a:t>
            </a:r>
            <a:endParaRPr lang="en-US" dirty="0"/>
          </a:p>
        </p:txBody>
      </p:sp>
      <p:sp>
        <p:nvSpPr>
          <p:cNvPr id="3" name="Subtitle 2"/>
          <p:cNvSpPr>
            <a:spLocks noGrp="1"/>
          </p:cNvSpPr>
          <p:nvPr>
            <p:ph type="subTitle" idx="1"/>
          </p:nvPr>
        </p:nvSpPr>
        <p:spPr>
          <a:xfrm>
            <a:off x="1143000" y="2514600"/>
            <a:ext cx="6400800" cy="3733800"/>
          </a:xfrm>
        </p:spPr>
        <p:txBody>
          <a:bodyPr/>
          <a:lstStyle/>
          <a:p>
            <a:r>
              <a:rPr lang="en-US" dirty="0" smtClean="0">
                <a:solidFill>
                  <a:schemeClr val="tx1"/>
                </a:solidFill>
              </a:rPr>
              <a:t>Prof Krishna </a:t>
            </a:r>
            <a:r>
              <a:rPr lang="en-US" dirty="0" err="1" smtClean="0">
                <a:solidFill>
                  <a:schemeClr val="tx1"/>
                </a:solidFill>
              </a:rPr>
              <a:t>Misra</a:t>
            </a:r>
            <a:endParaRPr lang="en-US" dirty="0" smtClean="0">
              <a:solidFill>
                <a:schemeClr val="tx1"/>
              </a:solidFill>
            </a:endParaRPr>
          </a:p>
          <a:p>
            <a:r>
              <a:rPr lang="en-US" dirty="0" smtClean="0">
                <a:solidFill>
                  <a:schemeClr val="tx1"/>
                </a:solidFill>
              </a:rPr>
              <a:t>IIIT-Allahabad</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smtClean="0">
                <a:solidFill>
                  <a:schemeClr val="tx1"/>
                </a:solidFill>
              </a:rPr>
              <a:t>October 5, 2021</a:t>
            </a:r>
            <a:endParaRPr lang="en-US" dirty="0">
              <a:solidFill>
                <a:schemeClr val="tx1"/>
              </a:solidFill>
            </a:endParaRPr>
          </a:p>
        </p:txBody>
      </p:sp>
    </p:spTree>
    <p:extLst>
      <p:ext uri="{BB962C8B-B14F-4D97-AF65-F5344CB8AC3E}">
        <p14:creationId xmlns:p14="http://schemas.microsoft.com/office/powerpoint/2010/main" val="39595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Linking ideas with transitions</a:t>
            </a: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US" dirty="0" smtClean="0"/>
              <a:t>Transitions tell the reader if the next sentence continues the previous idea or starts a new one.</a:t>
            </a:r>
          </a:p>
          <a:p>
            <a:r>
              <a:rPr lang="en-US" dirty="0" smtClean="0"/>
              <a:t>They tell the reader whether the idea coming next is more or less important than the previous one.</a:t>
            </a:r>
          </a:p>
          <a:p>
            <a:r>
              <a:rPr lang="en-US" dirty="0" smtClean="0"/>
              <a:t>Transitions are also used to introduce the last or the most important item, to introduce an example, to compare or contrast ideas, to show cause and effect , to show time or to </a:t>
            </a:r>
            <a:r>
              <a:rPr lang="en-US" dirty="0" err="1" smtClean="0"/>
              <a:t>summarise</a:t>
            </a:r>
            <a:r>
              <a:rPr lang="en-US" dirty="0" smtClean="0"/>
              <a:t> or end.</a:t>
            </a:r>
            <a:endParaRPr lang="en-US" dirty="0"/>
          </a:p>
        </p:txBody>
      </p:sp>
    </p:spTree>
    <p:extLst>
      <p:ext uri="{BB962C8B-B14F-4D97-AF65-F5344CB8AC3E}">
        <p14:creationId xmlns:p14="http://schemas.microsoft.com/office/powerpoint/2010/main" val="366209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Examples of Transition words and phrases</a:t>
            </a:r>
            <a:endParaRPr lang="en-US" sz="3600"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a:buFont typeface="Wingdings" panose="05000000000000000000" pitchFamily="2" charset="2"/>
              <a:buChar char="§"/>
            </a:pPr>
            <a:r>
              <a:rPr lang="en-US" sz="2600" dirty="0" smtClean="0"/>
              <a:t>To show continuation of an idea:</a:t>
            </a:r>
          </a:p>
          <a:p>
            <a:pPr marL="0" indent="0">
              <a:buNone/>
            </a:pPr>
            <a:r>
              <a:rPr lang="en-US" sz="2000" dirty="0" smtClean="0"/>
              <a:t>           and, in addition, also, likewise, first, second, third, similarly </a:t>
            </a:r>
          </a:p>
          <a:p>
            <a:pPr>
              <a:buFont typeface="Wingdings" panose="05000000000000000000" pitchFamily="2" charset="2"/>
              <a:buChar char="§"/>
            </a:pPr>
            <a:r>
              <a:rPr lang="en-US" sz="2600" dirty="0" smtClean="0"/>
              <a:t>To introduce an item:</a:t>
            </a:r>
          </a:p>
          <a:p>
            <a:pPr marL="0" indent="0">
              <a:buNone/>
            </a:pPr>
            <a:r>
              <a:rPr lang="en-US" sz="2800" dirty="0" smtClean="0"/>
              <a:t>         </a:t>
            </a:r>
            <a:r>
              <a:rPr lang="en-US" sz="2200" dirty="0" smtClean="0"/>
              <a:t>fina</a:t>
            </a:r>
            <a:r>
              <a:rPr lang="en-US" sz="2000" dirty="0" smtClean="0"/>
              <a:t>lly, moreover, furthermore</a:t>
            </a:r>
          </a:p>
          <a:p>
            <a:pPr>
              <a:buFont typeface="Wingdings" panose="05000000000000000000" pitchFamily="2" charset="2"/>
              <a:buChar char="§"/>
            </a:pPr>
            <a:r>
              <a:rPr lang="en-US" sz="2600" dirty="0" smtClean="0"/>
              <a:t>To contrast</a:t>
            </a:r>
          </a:p>
          <a:p>
            <a:pPr marL="0" indent="0">
              <a:buNone/>
            </a:pPr>
            <a:r>
              <a:rPr lang="en-US" sz="2000" dirty="0" smtClean="0"/>
              <a:t>             In contrast, on the other hand, or, whereas</a:t>
            </a:r>
          </a:p>
          <a:p>
            <a:pPr>
              <a:buFont typeface="Wingdings" panose="05000000000000000000" pitchFamily="2" charset="2"/>
              <a:buChar char="§"/>
            </a:pPr>
            <a:r>
              <a:rPr lang="en-US" sz="2600" dirty="0" smtClean="0"/>
              <a:t>To show cause and effect:</a:t>
            </a:r>
          </a:p>
          <a:p>
            <a:pPr marL="0" indent="0">
              <a:buNone/>
            </a:pPr>
            <a:r>
              <a:rPr lang="en-US" sz="2000" dirty="0" smtClean="0"/>
              <a:t>             As a result, for this reason , because, therefore, consequently</a:t>
            </a:r>
          </a:p>
          <a:p>
            <a:pPr>
              <a:buFont typeface="Wingdings" panose="05000000000000000000" pitchFamily="2" charset="2"/>
              <a:buChar char="§"/>
            </a:pPr>
            <a:r>
              <a:rPr lang="en-US" sz="2600" dirty="0" smtClean="0"/>
              <a:t>To show time:</a:t>
            </a:r>
          </a:p>
          <a:p>
            <a:pPr marL="0" indent="0">
              <a:buNone/>
            </a:pPr>
            <a:r>
              <a:rPr lang="en-US" sz="2000" dirty="0" smtClean="0"/>
              <a:t>            After, next, as, then, before,  until, during , when, in the future , while, since</a:t>
            </a:r>
          </a:p>
          <a:p>
            <a:pPr>
              <a:buFont typeface="Wingdings" panose="05000000000000000000" pitchFamily="2" charset="2"/>
              <a:buChar char="§"/>
            </a:pPr>
            <a:r>
              <a:rPr lang="en-US" sz="2600" dirty="0" smtClean="0"/>
              <a:t>To </a:t>
            </a:r>
            <a:r>
              <a:rPr lang="en-US" sz="2600" dirty="0" err="1" smtClean="0"/>
              <a:t>summarise</a:t>
            </a:r>
            <a:r>
              <a:rPr lang="en-US" sz="2600" dirty="0" smtClean="0"/>
              <a:t> or end:</a:t>
            </a:r>
          </a:p>
          <a:p>
            <a:pPr marL="0" indent="0">
              <a:buNone/>
            </a:pPr>
            <a:r>
              <a:rPr lang="en-US" sz="2000" dirty="0" smtClean="0"/>
              <a:t>             In conclusion ,to </a:t>
            </a:r>
            <a:r>
              <a:rPr lang="en-US" sz="2000" dirty="0" err="1" smtClean="0"/>
              <a:t>summarise</a:t>
            </a:r>
            <a:endParaRPr lang="en-US" sz="2000" dirty="0" smtClean="0"/>
          </a:p>
          <a:p>
            <a:pPr>
              <a:buFont typeface="Wingdings" panose="05000000000000000000" pitchFamily="2" charset="2"/>
              <a:buChar char="§"/>
            </a:pPr>
            <a:r>
              <a:rPr lang="en-US" sz="2600" dirty="0" smtClean="0"/>
              <a:t>To introduce an example: </a:t>
            </a:r>
          </a:p>
          <a:p>
            <a:pPr marL="0" indent="0">
              <a:buNone/>
            </a:pPr>
            <a:r>
              <a:rPr lang="en-US" sz="2000" dirty="0" smtClean="0"/>
              <a:t>              For example(e.g.),to illustrate, for instance, namely, indeed, specifically, on   </a:t>
            </a:r>
          </a:p>
          <a:p>
            <a:pPr marL="0" indent="0">
              <a:buNone/>
            </a:pPr>
            <a:r>
              <a:rPr lang="en-US" sz="2000" dirty="0"/>
              <a:t> </a:t>
            </a:r>
            <a:r>
              <a:rPr lang="en-US" sz="2000" dirty="0" smtClean="0"/>
              <a:t>            the one hand</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289567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Write coherently</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smtClean="0"/>
              <a:t>Logical sequence of paragraphs in any article  and also of sentences within a paragraph.</a:t>
            </a:r>
          </a:p>
          <a:p>
            <a:r>
              <a:rPr lang="en-US" sz="2400" dirty="0" smtClean="0"/>
              <a:t>As you begin a sentence with subject, begin a paragraph with the topic sentence (main idea of the paragraph).</a:t>
            </a:r>
          </a:p>
          <a:p>
            <a:r>
              <a:rPr lang="en-US" sz="2400" dirty="0" smtClean="0"/>
              <a:t>Without topic sentence the paragraph lacks unity</a:t>
            </a:r>
          </a:p>
          <a:p>
            <a:r>
              <a:rPr lang="en-US" sz="2400" dirty="0" smtClean="0"/>
              <a:t>Topic sentence should forecast the content of paragraph e.g.</a:t>
            </a:r>
          </a:p>
          <a:p>
            <a:pPr marL="0" indent="0">
              <a:buNone/>
            </a:pPr>
            <a:r>
              <a:rPr lang="en-US" sz="2400" dirty="0" smtClean="0"/>
              <a:t>       </a:t>
            </a:r>
            <a:r>
              <a:rPr lang="en-US" sz="2400" dirty="0" smtClean="0">
                <a:solidFill>
                  <a:srgbClr val="FF0000"/>
                </a:solidFill>
              </a:rPr>
              <a:t>“</a:t>
            </a:r>
            <a:r>
              <a:rPr lang="en-US" sz="2400" dirty="0" err="1" smtClean="0">
                <a:solidFill>
                  <a:srgbClr val="FF0000"/>
                </a:solidFill>
              </a:rPr>
              <a:t>Labour</a:t>
            </a:r>
            <a:r>
              <a:rPr lang="en-US" sz="2400" dirty="0" smtClean="0">
                <a:solidFill>
                  <a:srgbClr val="FF0000"/>
                </a:solidFill>
              </a:rPr>
              <a:t> is the major cost of production” forecasts that the    </a:t>
            </a:r>
          </a:p>
          <a:p>
            <a:pPr marL="0" indent="0">
              <a:buNone/>
            </a:pPr>
            <a:r>
              <a:rPr lang="en-US" sz="2400" dirty="0">
                <a:solidFill>
                  <a:srgbClr val="FF0000"/>
                </a:solidFill>
              </a:rPr>
              <a:t> </a:t>
            </a:r>
            <a:r>
              <a:rPr lang="en-US" sz="2400" dirty="0" smtClean="0">
                <a:solidFill>
                  <a:srgbClr val="FF0000"/>
                </a:solidFill>
              </a:rPr>
              <a:t>       para is about “</a:t>
            </a:r>
            <a:r>
              <a:rPr lang="en-US" sz="2400" dirty="0" err="1" smtClean="0">
                <a:solidFill>
                  <a:srgbClr val="FF0000"/>
                </a:solidFill>
              </a:rPr>
              <a:t>Labour</a:t>
            </a:r>
            <a:r>
              <a:rPr lang="en-US" sz="2400" dirty="0" smtClean="0">
                <a:solidFill>
                  <a:srgbClr val="FF0000"/>
                </a:solidFill>
              </a:rPr>
              <a:t>”</a:t>
            </a:r>
          </a:p>
          <a:p>
            <a:pPr marL="0" indent="0">
              <a:buNone/>
            </a:pPr>
            <a:r>
              <a:rPr lang="en-US" sz="2400" dirty="0" smtClean="0">
                <a:solidFill>
                  <a:srgbClr val="FF0000"/>
                </a:solidFill>
              </a:rPr>
              <a:t>       “The major cost of production is </a:t>
            </a:r>
            <a:r>
              <a:rPr lang="en-US" sz="2400" dirty="0" err="1" smtClean="0">
                <a:solidFill>
                  <a:srgbClr val="FF0000"/>
                </a:solidFill>
              </a:rPr>
              <a:t>labour</a:t>
            </a:r>
            <a:r>
              <a:rPr lang="en-US" sz="2400" dirty="0" smtClean="0">
                <a:solidFill>
                  <a:srgbClr val="FF0000"/>
                </a:solidFill>
              </a:rPr>
              <a:t>” forecasts cost of  </a:t>
            </a:r>
          </a:p>
          <a:p>
            <a:pPr marL="0" indent="0">
              <a:buNone/>
            </a:pPr>
            <a:r>
              <a:rPr lang="en-US" sz="2400" dirty="0">
                <a:solidFill>
                  <a:srgbClr val="FF0000"/>
                </a:solidFill>
              </a:rPr>
              <a:t> </a:t>
            </a:r>
            <a:r>
              <a:rPr lang="en-US" sz="2400" dirty="0" smtClean="0">
                <a:solidFill>
                  <a:srgbClr val="FF0000"/>
                </a:solidFill>
              </a:rPr>
              <a:t>        production</a:t>
            </a:r>
          </a:p>
          <a:p>
            <a:r>
              <a:rPr lang="en-US" sz="2400" dirty="0" smtClean="0"/>
              <a:t>If a paragraph has more than one main idea, either split it or link ideas with transition sentence. </a:t>
            </a:r>
            <a:endParaRPr lang="en-US" sz="2400" dirty="0"/>
          </a:p>
        </p:txBody>
      </p:sp>
    </p:spTree>
    <p:extLst>
      <p:ext uri="{BB962C8B-B14F-4D97-AF65-F5344CB8AC3E}">
        <p14:creationId xmlns:p14="http://schemas.microsoft.com/office/powerpoint/2010/main" val="69382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Write logically</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If not satisfied with your writing, say to yourself, “what I actually mean to say is…….”</a:t>
            </a:r>
          </a:p>
          <a:p>
            <a:r>
              <a:rPr lang="en-US" dirty="0" smtClean="0"/>
              <a:t>Put these words on paper and revise</a:t>
            </a:r>
          </a:p>
          <a:p>
            <a:r>
              <a:rPr lang="en-US" dirty="0" smtClean="0"/>
              <a:t>Use transition words or phrases to make the logic flow.</a:t>
            </a:r>
          </a:p>
          <a:p>
            <a:r>
              <a:rPr lang="en-US" dirty="0" err="1" smtClean="0"/>
              <a:t>Organise</a:t>
            </a:r>
            <a:r>
              <a:rPr lang="en-US" dirty="0" smtClean="0"/>
              <a:t> your scientific paper according to the format of the journal.</a:t>
            </a:r>
          </a:p>
          <a:p>
            <a:r>
              <a:rPr lang="en-US" dirty="0" smtClean="0"/>
              <a:t>Use clear and concise language for the reader to understand it easily.</a:t>
            </a:r>
          </a:p>
          <a:p>
            <a:r>
              <a:rPr lang="en-US" dirty="0" smtClean="0"/>
              <a:t>Once finished writing the paper, revise, re-revise and re-re-revise……….</a:t>
            </a:r>
            <a:endParaRPr lang="en-US" dirty="0"/>
          </a:p>
        </p:txBody>
      </p:sp>
    </p:spTree>
    <p:extLst>
      <p:ext uri="{BB962C8B-B14F-4D97-AF65-F5344CB8AC3E}">
        <p14:creationId xmlns:p14="http://schemas.microsoft.com/office/powerpoint/2010/main" val="153413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Do &amp; </a:t>
            </a:r>
            <a:r>
              <a:rPr lang="en-US" dirty="0" err="1" smtClean="0"/>
              <a:t>Do,nt</a:t>
            </a:r>
            <a:r>
              <a:rPr lang="en-US" dirty="0"/>
              <a:t> </a:t>
            </a:r>
            <a:r>
              <a:rPr lang="en-US" dirty="0" smtClean="0"/>
              <a:t>for writers </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400" dirty="0" smtClean="0"/>
              <a:t>As you gain experience in writing you develop your own rules and style of writing.</a:t>
            </a:r>
          </a:p>
          <a:p>
            <a:r>
              <a:rPr lang="en-US" sz="2400" dirty="0" smtClean="0"/>
              <a:t>Some rules are universal e.g. subject and verb must agree in number, the paragraph must start with a topic sentence etc. </a:t>
            </a:r>
          </a:p>
          <a:p>
            <a:r>
              <a:rPr lang="en-US" sz="2400" dirty="0" smtClean="0"/>
              <a:t>Some rules are partly true , for which you may ask, Do I or </a:t>
            </a:r>
            <a:r>
              <a:rPr lang="en-US" sz="2400" dirty="0" err="1" smtClean="0"/>
              <a:t>do’nt</a:t>
            </a:r>
            <a:r>
              <a:rPr lang="en-US" sz="2400" dirty="0" smtClean="0"/>
              <a:t> I…..?</a:t>
            </a:r>
          </a:p>
          <a:p>
            <a:r>
              <a:rPr lang="en-US" sz="2400" dirty="0" smtClean="0"/>
              <a:t>Use the first person (I or we) specifically in Material and Methods while writing about your own work e.g. “Our objective was….” instead of “ The objective was…..” Don’t use awkward phrases like “this writer” or “these authors”.</a:t>
            </a:r>
          </a:p>
          <a:p>
            <a:r>
              <a:rPr lang="en-US" sz="2400" dirty="0" smtClean="0"/>
              <a:t>It is best to begin a sentence with “subject”. If you begin with “and (also)” it appears to reader that the next idea is an afterthought. Embed “also” in some appropriate place in the sentence, “</a:t>
            </a:r>
            <a:r>
              <a:rPr lang="en-US" sz="2400" i="1" dirty="0" smtClean="0"/>
              <a:t>in addition, moreover, therefore or furthermore</a:t>
            </a:r>
            <a:r>
              <a:rPr lang="en-US" sz="2400" dirty="0" smtClean="0"/>
              <a:t> “ can also be </a:t>
            </a:r>
            <a:r>
              <a:rPr lang="en-US" sz="2400" dirty="0" err="1" smtClean="0"/>
              <a:t>embeded</a:t>
            </a:r>
            <a:endParaRPr lang="en-US" sz="2400" dirty="0"/>
          </a:p>
        </p:txBody>
      </p:sp>
    </p:spTree>
    <p:extLst>
      <p:ext uri="{BB962C8B-B14F-4D97-AF65-F5344CB8AC3E}">
        <p14:creationId xmlns:p14="http://schemas.microsoft.com/office/powerpoint/2010/main" val="404255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Do &amp; </a:t>
            </a:r>
            <a:r>
              <a:rPr lang="en-US" dirty="0" err="1" smtClean="0"/>
              <a:t>Do,nt</a:t>
            </a:r>
            <a:r>
              <a:rPr lang="en-US" dirty="0" smtClean="0"/>
              <a:t> (cont.)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Font typeface="Wingdings" panose="05000000000000000000" pitchFamily="2" charset="2"/>
              <a:buChar char="q"/>
            </a:pPr>
            <a:r>
              <a:rPr lang="en-US" sz="2400" dirty="0" smtClean="0"/>
              <a:t>Never end a sentence with a preposition, e.g. </a:t>
            </a:r>
            <a:r>
              <a:rPr lang="en-US" sz="2400" i="1" dirty="0" smtClean="0"/>
              <a:t>at ,for , in, under and with</a:t>
            </a:r>
            <a:r>
              <a:rPr lang="en-US" sz="2400" dirty="0" smtClean="0"/>
              <a:t>,  since something should follow a preposition.</a:t>
            </a:r>
          </a:p>
          <a:p>
            <a:pPr>
              <a:buFont typeface="Wingdings" panose="05000000000000000000" pitchFamily="2" charset="2"/>
              <a:buChar char="§"/>
            </a:pPr>
            <a:r>
              <a:rPr lang="en-US" sz="2400" dirty="0" smtClean="0"/>
              <a:t>If in doubt use “for” e.g.</a:t>
            </a:r>
          </a:p>
          <a:p>
            <a:pPr>
              <a:buFont typeface="Wingdings" panose="05000000000000000000" pitchFamily="2" charset="2"/>
              <a:buChar char="§"/>
            </a:pPr>
            <a:r>
              <a:rPr lang="en-US" sz="2400" dirty="0" smtClean="0"/>
              <a:t>In case you cannot decide between, “ the variance of X” or “the variance in X” try “the variance for X” and stick to it.</a:t>
            </a:r>
          </a:p>
          <a:p>
            <a:pPr>
              <a:buFont typeface="Wingdings" panose="05000000000000000000" pitchFamily="2" charset="2"/>
              <a:buChar char="q"/>
            </a:pPr>
            <a:r>
              <a:rPr lang="en-US" sz="2400" dirty="0" smtClean="0"/>
              <a:t> Don’t use big words just to impress your readers. It may make your writing look pompous and it will be foolish on your part if you use big words incorrectly.</a:t>
            </a:r>
          </a:p>
          <a:p>
            <a:pPr>
              <a:buFont typeface="Wingdings" panose="05000000000000000000" pitchFamily="2" charset="2"/>
              <a:buChar char="§"/>
            </a:pPr>
            <a:r>
              <a:rPr lang="en-US" sz="2400" dirty="0" smtClean="0"/>
              <a:t>Big words used correctly, however , can convey information effectively.</a:t>
            </a:r>
          </a:p>
          <a:p>
            <a:pPr>
              <a:buFont typeface="Wingdings" panose="05000000000000000000" pitchFamily="2" charset="2"/>
              <a:buChar char="§"/>
            </a:pPr>
            <a:r>
              <a:rPr lang="en-US" sz="2400" dirty="0" smtClean="0"/>
              <a:t>Use a big word only if it conveys the appropriate meaning clearly and concisely</a:t>
            </a:r>
            <a:endParaRPr lang="en-US" sz="2400" dirty="0"/>
          </a:p>
        </p:txBody>
      </p:sp>
    </p:spTree>
    <p:extLst>
      <p:ext uri="{BB962C8B-B14F-4D97-AF65-F5344CB8AC3E}">
        <p14:creationId xmlns:p14="http://schemas.microsoft.com/office/powerpoint/2010/main" val="403534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Grammar and Punctuation</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buNone/>
            </a:pPr>
            <a:r>
              <a:rPr lang="en-US" dirty="0" smtClean="0"/>
              <a:t>Grammar is the most difficult aspect of writing</a:t>
            </a:r>
          </a:p>
          <a:p>
            <a:pPr marL="0" indent="0">
              <a:buNone/>
            </a:pPr>
            <a:r>
              <a:rPr lang="en-US" sz="2800" dirty="0" smtClean="0"/>
              <a:t>Some important grammar rules for scientists :</a:t>
            </a:r>
          </a:p>
          <a:p>
            <a:pPr marL="514350" indent="-514350">
              <a:buAutoNum type="arabicPeriod"/>
            </a:pPr>
            <a:r>
              <a:rPr lang="en-US" sz="2200" dirty="0" smtClean="0"/>
              <a:t>Passive voice be avoided</a:t>
            </a:r>
          </a:p>
          <a:p>
            <a:pPr marL="514350" indent="-514350">
              <a:buAutoNum type="arabicPeriod"/>
            </a:pPr>
            <a:r>
              <a:rPr lang="en-US" sz="2200" dirty="0" smtClean="0"/>
              <a:t>Subjects and verbs even when separated by a word string have to agree. These should be placed closer as far as possible.</a:t>
            </a:r>
          </a:p>
          <a:p>
            <a:pPr marL="514350" indent="-514350">
              <a:buAutoNum type="arabicPeriod"/>
            </a:pPr>
            <a:r>
              <a:rPr lang="en-US" sz="2200" dirty="0" smtClean="0"/>
              <a:t>Same items in a series or list should have same grammatical structure (Parallel structure)</a:t>
            </a:r>
          </a:p>
          <a:p>
            <a:pPr marL="514350" indent="-514350">
              <a:buAutoNum type="arabicPeriod"/>
            </a:pPr>
            <a:r>
              <a:rPr lang="en-US" sz="2200" dirty="0" smtClean="0"/>
              <a:t>The predicate of a sentence must fit with the subject</a:t>
            </a:r>
          </a:p>
          <a:p>
            <a:pPr marL="514350" indent="-514350">
              <a:buAutoNum type="arabicPeriod"/>
            </a:pPr>
            <a:r>
              <a:rPr lang="en-US" sz="2200" dirty="0" smtClean="0"/>
              <a:t>Better not split an infinitive</a:t>
            </a:r>
          </a:p>
          <a:p>
            <a:pPr marL="514350" indent="-514350">
              <a:buAutoNum type="arabicPeriod"/>
            </a:pPr>
            <a:r>
              <a:rPr lang="en-US" sz="2200" dirty="0" smtClean="0"/>
              <a:t>Dangling modifiers must not appear</a:t>
            </a:r>
          </a:p>
          <a:p>
            <a:pPr marL="514350" indent="-514350">
              <a:buAutoNum type="arabicPeriod"/>
            </a:pPr>
            <a:r>
              <a:rPr lang="en-US" sz="2200" dirty="0" smtClean="0"/>
              <a:t>Correct the misplaced modifier</a:t>
            </a:r>
          </a:p>
          <a:p>
            <a:pPr marL="514350" indent="-514350">
              <a:buAutoNum type="arabicPeriod"/>
            </a:pPr>
            <a:r>
              <a:rPr lang="en-US" sz="2200" dirty="0" smtClean="0"/>
              <a:t>Punctuate for clarity.</a:t>
            </a:r>
          </a:p>
          <a:p>
            <a:pPr marL="514350" indent="-514350">
              <a:buAutoNum type="arabicPeriod"/>
            </a:pPr>
            <a:r>
              <a:rPr lang="en-US" sz="2200" dirty="0" smtClean="0"/>
              <a:t>Do not use unnecessary commas , however use these appropriately.</a:t>
            </a:r>
          </a:p>
          <a:p>
            <a:pPr marL="514350" indent="-514350">
              <a:buAutoNum type="arabicPeriod"/>
            </a:pPr>
            <a:r>
              <a:rPr lang="en-US" sz="2200" dirty="0" smtClean="0"/>
              <a:t>Proper use of colons, semicolons, dashes etc.(Eliminate their use ,substitute  separate sentences with periods</a:t>
            </a:r>
          </a:p>
          <a:p>
            <a:pPr marL="514350" indent="-514350">
              <a:buAutoNum type="arabicPeriod"/>
            </a:pPr>
            <a:endParaRPr lang="en-US" sz="2200" dirty="0" smtClean="0"/>
          </a:p>
          <a:p>
            <a:pPr marL="514350" indent="-514350">
              <a:buAutoNum type="arabicPeriod"/>
            </a:pPr>
            <a:endParaRPr lang="en-US" dirty="0" smtClean="0"/>
          </a:p>
          <a:p>
            <a:pPr marL="514350" indent="-514350">
              <a:buAutoNum type="arabicPeriod"/>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41901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Active and Passive voices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smtClean="0"/>
              <a:t>The subject acts (active) or is acted upon (passive)</a:t>
            </a:r>
          </a:p>
          <a:p>
            <a:r>
              <a:rPr lang="en-US" sz="2400" dirty="0" smtClean="0"/>
              <a:t>Voice is active when the subject performs the action expressed by verb</a:t>
            </a:r>
          </a:p>
          <a:p>
            <a:r>
              <a:rPr lang="en-US" sz="2400" dirty="0" smtClean="0"/>
              <a:t>Voice is passive when the subject undergoes the action of the verb e.g. </a:t>
            </a:r>
          </a:p>
          <a:p>
            <a:pPr marL="0" indent="0">
              <a:buNone/>
            </a:pPr>
            <a:r>
              <a:rPr lang="en-US" sz="2400" dirty="0" smtClean="0"/>
              <a:t>“It was carried by us” is passive ; “We carried it” is active.</a:t>
            </a:r>
          </a:p>
          <a:p>
            <a:r>
              <a:rPr lang="en-US" sz="2400" dirty="0" smtClean="0"/>
              <a:t>To convert a sentence in passive voice to one in active voice, search for the true subject  and name it. Then find the verb and mentally drop the form of “to be”. Convert what is left of the verb to the active voice.</a:t>
            </a:r>
          </a:p>
          <a:p>
            <a:pPr marL="0" indent="0">
              <a:buNone/>
            </a:pPr>
            <a:r>
              <a:rPr lang="en-US" sz="2400" dirty="0" smtClean="0"/>
              <a:t>Passive: “The origin of life was studied by Charles Darwin”</a:t>
            </a:r>
          </a:p>
          <a:p>
            <a:pPr marL="0" indent="0">
              <a:buNone/>
            </a:pPr>
            <a:r>
              <a:rPr lang="en-US" sz="2400" dirty="0" smtClean="0"/>
              <a:t>Active: “Charles Darwin studied the origin of life”</a:t>
            </a:r>
            <a:endParaRPr lang="en-US" sz="2400" dirty="0"/>
          </a:p>
        </p:txBody>
      </p:sp>
    </p:spTree>
    <p:extLst>
      <p:ext uri="{BB962C8B-B14F-4D97-AF65-F5344CB8AC3E}">
        <p14:creationId xmlns:p14="http://schemas.microsoft.com/office/powerpoint/2010/main" val="254186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Examples of active and passive voice</a:t>
            </a:r>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marL="0" indent="0">
              <a:buNone/>
            </a:pPr>
            <a:r>
              <a:rPr lang="en-US" sz="2000" dirty="0" smtClean="0">
                <a:solidFill>
                  <a:srgbClr val="FF0000"/>
                </a:solidFill>
              </a:rPr>
              <a:t>Vague passive phrasing                          Active ,precise wording</a:t>
            </a:r>
          </a:p>
          <a:p>
            <a:pPr marL="0" indent="0">
              <a:buNone/>
            </a:pPr>
            <a:r>
              <a:rPr lang="en-US" sz="2000" dirty="0" smtClean="0"/>
              <a:t>1. It is recommended by the                      We recommend………</a:t>
            </a:r>
          </a:p>
          <a:p>
            <a:pPr marL="0" indent="0">
              <a:buNone/>
            </a:pPr>
            <a:r>
              <a:rPr lang="en-US" sz="2000" dirty="0" smtClean="0"/>
              <a:t>authors of the present study that ….</a:t>
            </a:r>
          </a:p>
          <a:p>
            <a:pPr marL="0" indent="0">
              <a:buNone/>
            </a:pPr>
            <a:r>
              <a:rPr lang="en-US" sz="2000" dirty="0" smtClean="0"/>
              <a:t>2. The data which were obtained               Robert’s data  </a:t>
            </a:r>
          </a:p>
          <a:p>
            <a:pPr marL="0" indent="0">
              <a:buNone/>
            </a:pPr>
            <a:r>
              <a:rPr lang="en-US" sz="2000" dirty="0" smtClean="0"/>
              <a:t>by </a:t>
            </a:r>
            <a:r>
              <a:rPr lang="en-US" sz="2000" dirty="0"/>
              <a:t>Robert were probably                          </a:t>
            </a:r>
            <a:r>
              <a:rPr lang="en-US" sz="2000" dirty="0" smtClean="0"/>
              <a:t>     </a:t>
            </a:r>
            <a:r>
              <a:rPr lang="en-US" sz="2000" dirty="0" err="1"/>
              <a:t>probably</a:t>
            </a:r>
            <a:r>
              <a:rPr lang="en-US" sz="2000" dirty="0"/>
              <a:t> indicate</a:t>
            </a:r>
            <a:r>
              <a:rPr lang="en-US" sz="2000" dirty="0" smtClean="0"/>
              <a:t>…..</a:t>
            </a:r>
          </a:p>
          <a:p>
            <a:pPr marL="0" indent="0">
              <a:buNone/>
            </a:pPr>
            <a:r>
              <a:rPr lang="en-US" sz="2000" dirty="0"/>
              <a:t>indicative of</a:t>
            </a:r>
            <a:r>
              <a:rPr lang="en-US" sz="2000" dirty="0" smtClean="0"/>
              <a:t>….. </a:t>
            </a:r>
          </a:p>
          <a:p>
            <a:pPr marL="0" indent="0">
              <a:buNone/>
            </a:pPr>
            <a:r>
              <a:rPr lang="en-US" sz="2000" dirty="0" smtClean="0"/>
              <a:t>3. The following results were                       We obtained these results</a:t>
            </a:r>
          </a:p>
          <a:p>
            <a:pPr marL="0" indent="0">
              <a:buNone/>
            </a:pPr>
            <a:r>
              <a:rPr lang="en-US" sz="2000" dirty="0" smtClean="0"/>
              <a:t>obtained   </a:t>
            </a:r>
          </a:p>
          <a:p>
            <a:pPr marL="0" indent="0">
              <a:buNone/>
            </a:pPr>
            <a:r>
              <a:rPr lang="en-US" sz="2000" dirty="0" smtClean="0"/>
              <a:t>4. It was discovered that a                              We need a sustained</a:t>
            </a:r>
          </a:p>
          <a:p>
            <a:pPr marL="0" indent="0">
              <a:buNone/>
            </a:pPr>
            <a:r>
              <a:rPr lang="en-US" sz="2000" dirty="0" smtClean="0"/>
              <a:t>Sustained coordinated effort                           coordinated effort….</a:t>
            </a:r>
          </a:p>
          <a:p>
            <a:pPr marL="0" indent="0">
              <a:buNone/>
            </a:pPr>
            <a:r>
              <a:rPr lang="en-US" sz="2000" dirty="0" smtClean="0"/>
              <a:t>Will be required………..   </a:t>
            </a:r>
          </a:p>
          <a:p>
            <a:pPr marL="0" indent="0">
              <a:buNone/>
            </a:pPr>
            <a:r>
              <a:rPr lang="en-US" sz="2000" dirty="0" smtClean="0"/>
              <a:t>5. Antibody </a:t>
            </a:r>
            <a:r>
              <a:rPr lang="en-US" sz="2000" dirty="0" smtClean="0">
                <a:solidFill>
                  <a:srgbClr val="7030A0"/>
                </a:solidFill>
              </a:rPr>
              <a:t>detection</a:t>
            </a:r>
            <a:r>
              <a:rPr lang="en-US" sz="2000" dirty="0" smtClean="0"/>
              <a:t> was accomplished          Team A </a:t>
            </a:r>
            <a:r>
              <a:rPr lang="en-US" sz="2000" dirty="0" smtClean="0">
                <a:solidFill>
                  <a:srgbClr val="002060"/>
                </a:solidFill>
              </a:rPr>
              <a:t>detected</a:t>
            </a:r>
            <a:r>
              <a:rPr lang="en-US" sz="2000" dirty="0" smtClean="0"/>
              <a:t> antibodies</a:t>
            </a:r>
          </a:p>
          <a:p>
            <a:pPr marL="0" indent="0">
              <a:buNone/>
            </a:pPr>
            <a:r>
              <a:rPr lang="en-US" sz="2000" dirty="0" smtClean="0"/>
              <a:t>by   Team A                                                              (Resurrected verb “detected”)</a:t>
            </a:r>
            <a:endParaRPr lang="en-US" sz="2000" dirty="0"/>
          </a:p>
          <a:p>
            <a:pPr marL="0" indent="0">
              <a:buNone/>
            </a:pPr>
            <a:r>
              <a:rPr lang="en-US" sz="2000" dirty="0" smtClean="0"/>
              <a:t>Active verb “detect” is hidden in </a:t>
            </a:r>
          </a:p>
          <a:p>
            <a:pPr marL="0" indent="0">
              <a:buNone/>
            </a:pPr>
            <a:r>
              <a:rPr lang="en-US" sz="2000" dirty="0" smtClean="0"/>
              <a:t>Noun “detection”</a:t>
            </a:r>
            <a:endParaRPr lang="en-US" sz="2000" dirty="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447316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Subject-verb agreement</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marL="0" indent="0">
              <a:buNone/>
            </a:pPr>
            <a:r>
              <a:rPr lang="en-US" sz="2000" dirty="0" smtClean="0"/>
              <a:t>Two most common grammatical errors in scientific writing are, </a:t>
            </a:r>
          </a:p>
          <a:p>
            <a:pPr marL="0" indent="0">
              <a:buNone/>
            </a:pPr>
            <a:r>
              <a:rPr lang="en-US" sz="2000" dirty="0" smtClean="0"/>
              <a:t>1) In verb use (subject-verb disagreement) and </a:t>
            </a:r>
          </a:p>
          <a:p>
            <a:pPr marL="0" indent="0">
              <a:buNone/>
            </a:pPr>
            <a:r>
              <a:rPr lang="en-US" sz="2000" dirty="0" smtClean="0"/>
              <a:t>2) Dangling participles</a:t>
            </a:r>
          </a:p>
          <a:p>
            <a:pPr>
              <a:buFont typeface="Wingdings" panose="05000000000000000000" pitchFamily="2" charset="2"/>
              <a:buChar char="v"/>
            </a:pPr>
            <a:r>
              <a:rPr lang="en-US" sz="2000" dirty="0" smtClean="0"/>
              <a:t>Subject and verb should agree in number (singular or plural) i.e. for singular subject use singular verb and for plural subject use plural verb.</a:t>
            </a:r>
          </a:p>
          <a:p>
            <a:pPr>
              <a:buFont typeface="Wingdings" panose="05000000000000000000" pitchFamily="2" charset="2"/>
              <a:buChar char="v"/>
            </a:pPr>
            <a:r>
              <a:rPr lang="en-US" sz="2000" dirty="0" smtClean="0"/>
              <a:t>Use singular verb when singular subjects are joined by </a:t>
            </a:r>
            <a:r>
              <a:rPr lang="en-US" sz="2000" dirty="0" smtClean="0">
                <a:solidFill>
                  <a:srgbClr val="FF0000"/>
                </a:solidFill>
              </a:rPr>
              <a:t>or, nor </a:t>
            </a:r>
            <a:r>
              <a:rPr lang="en-US" sz="2000" dirty="0" smtClean="0"/>
              <a:t>or </a:t>
            </a:r>
            <a:r>
              <a:rPr lang="en-US" sz="2000" dirty="0" smtClean="0">
                <a:solidFill>
                  <a:srgbClr val="FF0000"/>
                </a:solidFill>
              </a:rPr>
              <a:t>but</a:t>
            </a:r>
          </a:p>
          <a:p>
            <a:pPr marL="0" indent="0">
              <a:buNone/>
            </a:pPr>
            <a:r>
              <a:rPr lang="en-US" sz="2000" dirty="0" smtClean="0"/>
              <a:t>        Example: Neither method 1 nor method 2 </a:t>
            </a:r>
            <a:r>
              <a:rPr lang="en-US" sz="2000" dirty="0" smtClean="0">
                <a:solidFill>
                  <a:srgbClr val="FF0000"/>
                </a:solidFill>
              </a:rPr>
              <a:t>was………</a:t>
            </a:r>
          </a:p>
          <a:p>
            <a:pPr>
              <a:buFont typeface="Wingdings" panose="05000000000000000000" pitchFamily="2" charset="2"/>
              <a:buChar char="v"/>
            </a:pPr>
            <a:r>
              <a:rPr lang="en-US" sz="2000" dirty="0" smtClean="0"/>
              <a:t>Use plural verb when two or more singular subjects are joined by </a:t>
            </a:r>
            <a:r>
              <a:rPr lang="en-US" sz="2000" dirty="0" smtClean="0">
                <a:solidFill>
                  <a:srgbClr val="FF0000"/>
                </a:solidFill>
              </a:rPr>
              <a:t>“and”</a:t>
            </a:r>
          </a:p>
          <a:p>
            <a:pPr marL="0" indent="0">
              <a:buNone/>
            </a:pPr>
            <a:r>
              <a:rPr lang="en-US" sz="2000" dirty="0">
                <a:solidFill>
                  <a:srgbClr val="FF0000"/>
                </a:solidFill>
              </a:rPr>
              <a:t> </a:t>
            </a:r>
            <a:r>
              <a:rPr lang="en-US" sz="2000" dirty="0" smtClean="0">
                <a:solidFill>
                  <a:srgbClr val="FF0000"/>
                </a:solidFill>
              </a:rPr>
              <a:t>      </a:t>
            </a:r>
            <a:r>
              <a:rPr lang="en-US" sz="2000" dirty="0" smtClean="0"/>
              <a:t>Example:   Method 1 and method 2 </a:t>
            </a:r>
            <a:r>
              <a:rPr lang="en-US" sz="2000" dirty="0" smtClean="0">
                <a:solidFill>
                  <a:srgbClr val="FF0000"/>
                </a:solidFill>
              </a:rPr>
              <a:t>were…</a:t>
            </a:r>
            <a:r>
              <a:rPr lang="en-US" sz="2000" dirty="0" smtClean="0"/>
              <a:t>…..</a:t>
            </a:r>
          </a:p>
          <a:p>
            <a:pPr>
              <a:buFont typeface="Wingdings" panose="05000000000000000000" pitchFamily="2" charset="2"/>
              <a:buChar char="v"/>
            </a:pPr>
            <a:r>
              <a:rPr lang="en-US" sz="2000" dirty="0" smtClean="0"/>
              <a:t>When the sentence begins with “Here” or “There”, the verb should agree with the subject following the verb,</a:t>
            </a:r>
          </a:p>
          <a:p>
            <a:pPr marL="0" indent="0">
              <a:buNone/>
            </a:pPr>
            <a:r>
              <a:rPr lang="en-US" sz="2000" dirty="0" smtClean="0"/>
              <a:t>       Example: “Here </a:t>
            </a:r>
            <a:r>
              <a:rPr lang="en-US" sz="2000" dirty="0" smtClean="0">
                <a:solidFill>
                  <a:srgbClr val="FF0000"/>
                </a:solidFill>
              </a:rPr>
              <a:t>is one</a:t>
            </a:r>
            <a:r>
              <a:rPr lang="en-US" sz="2000" dirty="0" smtClean="0"/>
              <a:t>……..”    “There </a:t>
            </a:r>
            <a:r>
              <a:rPr lang="en-US" sz="2000" dirty="0" smtClean="0">
                <a:solidFill>
                  <a:srgbClr val="FF0000"/>
                </a:solidFill>
              </a:rPr>
              <a:t>are many</a:t>
            </a:r>
            <a:r>
              <a:rPr lang="en-US" sz="2000" dirty="0" smtClean="0"/>
              <a:t>….”</a:t>
            </a:r>
          </a:p>
          <a:p>
            <a:pPr>
              <a:buFont typeface="Wingdings" panose="05000000000000000000" pitchFamily="2" charset="2"/>
              <a:buChar char="v"/>
            </a:pPr>
            <a:r>
              <a:rPr lang="en-US" sz="2000" dirty="0" smtClean="0"/>
              <a:t>Some words ending in “s”  (e.g. series) are singular and require singular verbs (</a:t>
            </a:r>
            <a:r>
              <a:rPr lang="en-US" sz="2000" dirty="0" smtClean="0">
                <a:solidFill>
                  <a:srgbClr val="FF0000"/>
                </a:solidFill>
              </a:rPr>
              <a:t>is</a:t>
            </a:r>
            <a:r>
              <a:rPr lang="en-US" sz="2000" dirty="0" smtClean="0"/>
              <a:t> or </a:t>
            </a:r>
            <a:r>
              <a:rPr lang="en-US" sz="2000" dirty="0" smtClean="0">
                <a:solidFill>
                  <a:srgbClr val="FF0000"/>
                </a:solidFill>
              </a:rPr>
              <a:t>was</a:t>
            </a:r>
            <a:r>
              <a:rPr lang="en-US" sz="2000" dirty="0" smtClean="0"/>
              <a:t>)</a:t>
            </a:r>
          </a:p>
          <a:p>
            <a:pPr>
              <a:buFont typeface="Wingdings" panose="05000000000000000000" pitchFamily="2" charset="2"/>
              <a:buChar char="v"/>
            </a:pPr>
            <a:r>
              <a:rPr lang="en-US" sz="2000" dirty="0" smtClean="0"/>
              <a:t>Some words not ending in “s”  (e.g. data)  are plural  and require plural verbs (</a:t>
            </a:r>
            <a:r>
              <a:rPr lang="en-US" sz="2000" dirty="0" smtClean="0">
                <a:solidFill>
                  <a:srgbClr val="FF0000"/>
                </a:solidFill>
              </a:rPr>
              <a:t>are</a:t>
            </a:r>
            <a:r>
              <a:rPr lang="en-US" sz="2000" dirty="0" smtClean="0"/>
              <a:t> or </a:t>
            </a:r>
            <a:r>
              <a:rPr lang="en-US" sz="2000" dirty="0" smtClean="0">
                <a:solidFill>
                  <a:srgbClr val="FF0000"/>
                </a:solidFill>
              </a:rPr>
              <a:t>were</a:t>
            </a:r>
            <a:r>
              <a:rPr lang="en-US" sz="2000" dirty="0" smtClean="0"/>
              <a:t>)</a:t>
            </a:r>
            <a:endParaRPr lang="en-US" sz="2000" dirty="0"/>
          </a:p>
        </p:txBody>
      </p:sp>
    </p:spTree>
    <p:extLst>
      <p:ext uri="{BB962C8B-B14F-4D97-AF65-F5344CB8AC3E}">
        <p14:creationId xmlns:p14="http://schemas.microsoft.com/office/powerpoint/2010/main" val="268974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Writing correctly</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Avoid making errors e.g., spelling , grammar ,punctuation and choice of words</a:t>
            </a:r>
          </a:p>
          <a:p>
            <a:r>
              <a:rPr lang="en-US" dirty="0" smtClean="0"/>
              <a:t>Use spell- check software  for errors in spelling</a:t>
            </a:r>
          </a:p>
          <a:p>
            <a:r>
              <a:rPr lang="en-US" dirty="0" smtClean="0"/>
              <a:t>Be careful, since there is danger of introducing errors rather than correcting them (use of wrong computer dictionary US vs British).</a:t>
            </a:r>
          </a:p>
          <a:p>
            <a:r>
              <a:rPr lang="en-US" dirty="0" smtClean="0"/>
              <a:t>Grammar checking software gives good suggestions but often does not cope with scientific writings.</a:t>
            </a:r>
            <a:endParaRPr lang="en-US" dirty="0"/>
          </a:p>
        </p:txBody>
      </p:sp>
    </p:spTree>
    <p:extLst>
      <p:ext uri="{BB962C8B-B14F-4D97-AF65-F5344CB8AC3E}">
        <p14:creationId xmlns:p14="http://schemas.microsoft.com/office/powerpoint/2010/main" val="3827394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Noun and pronoun agreement</a:t>
            </a:r>
            <a:endParaRPr lang="en-US" dirty="0"/>
          </a:p>
        </p:txBody>
      </p:sp>
      <p:sp>
        <p:nvSpPr>
          <p:cNvPr id="3" name="Content Placeholder 2"/>
          <p:cNvSpPr>
            <a:spLocks noGrp="1"/>
          </p:cNvSpPr>
          <p:nvPr>
            <p:ph idx="1"/>
          </p:nvPr>
        </p:nvSpPr>
        <p:spPr>
          <a:xfrm>
            <a:off x="457200" y="1066800"/>
            <a:ext cx="8229600" cy="5181600"/>
          </a:xfrm>
        </p:spPr>
        <p:txBody>
          <a:bodyPr>
            <a:normAutofit fontScale="92500" lnSpcReduction="20000"/>
          </a:bodyPr>
          <a:lstStyle/>
          <a:p>
            <a:pPr>
              <a:buFont typeface="Wingdings" panose="05000000000000000000" pitchFamily="2" charset="2"/>
              <a:buChar char="v"/>
            </a:pPr>
            <a:r>
              <a:rPr lang="en-US" sz="2000" dirty="0" smtClean="0"/>
              <a:t>Noun and pronoun should agree in number</a:t>
            </a:r>
          </a:p>
          <a:p>
            <a:pPr>
              <a:buFont typeface="Wingdings" panose="05000000000000000000" pitchFamily="2" charset="2"/>
              <a:buChar char="v"/>
            </a:pPr>
            <a:r>
              <a:rPr lang="en-US" sz="2000" dirty="0" smtClean="0"/>
              <a:t>Words that take a singular pronoun include, </a:t>
            </a:r>
            <a:r>
              <a:rPr lang="en-US" sz="2000" dirty="0" smtClean="0">
                <a:solidFill>
                  <a:srgbClr val="FF0000"/>
                </a:solidFill>
              </a:rPr>
              <a:t>each, either, everybody, everyone, neither nobody </a:t>
            </a:r>
            <a:r>
              <a:rPr lang="en-US" sz="2000" dirty="0" smtClean="0"/>
              <a:t>and</a:t>
            </a:r>
            <a:r>
              <a:rPr lang="en-US" sz="2000" dirty="0" smtClean="0">
                <a:solidFill>
                  <a:srgbClr val="FF0000"/>
                </a:solidFill>
              </a:rPr>
              <a:t> none.</a:t>
            </a:r>
          </a:p>
          <a:p>
            <a:pPr marL="0" indent="0">
              <a:buNone/>
            </a:pPr>
            <a:r>
              <a:rPr lang="en-US" sz="2000" dirty="0" smtClean="0">
                <a:solidFill>
                  <a:srgbClr val="FF0000"/>
                </a:solidFill>
              </a:rPr>
              <a:t>    </a:t>
            </a:r>
            <a:r>
              <a:rPr lang="en-US" sz="2000" dirty="0" smtClean="0"/>
              <a:t>Example:</a:t>
            </a:r>
            <a:r>
              <a:rPr lang="en-US" sz="2000" dirty="0" smtClean="0">
                <a:solidFill>
                  <a:srgbClr val="FF0000"/>
                </a:solidFill>
              </a:rPr>
              <a:t> “Each </a:t>
            </a:r>
            <a:r>
              <a:rPr lang="en-US" sz="2000" dirty="0" smtClean="0"/>
              <a:t>of methods 1 or 2 </a:t>
            </a:r>
            <a:r>
              <a:rPr lang="en-US" sz="2000" dirty="0" smtClean="0">
                <a:solidFill>
                  <a:srgbClr val="FF0000"/>
                </a:solidFill>
              </a:rPr>
              <a:t>was……”</a:t>
            </a:r>
          </a:p>
          <a:p>
            <a:pPr>
              <a:buFont typeface="Wingdings" panose="05000000000000000000" pitchFamily="2" charset="2"/>
              <a:buChar char="v"/>
            </a:pPr>
            <a:r>
              <a:rPr lang="en-US" sz="2000" dirty="0" smtClean="0"/>
              <a:t>Sometimes this rule is not followed since sentence may become awkward, e.g. “</a:t>
            </a:r>
            <a:r>
              <a:rPr lang="en-US" sz="2000" dirty="0" smtClean="0">
                <a:solidFill>
                  <a:srgbClr val="FF0000"/>
                </a:solidFill>
              </a:rPr>
              <a:t>None</a:t>
            </a:r>
            <a:r>
              <a:rPr lang="en-US" sz="2000" dirty="0" smtClean="0"/>
              <a:t>” can take both singular and plural verb depending on the context of the sentence</a:t>
            </a:r>
          </a:p>
          <a:p>
            <a:pPr>
              <a:buFont typeface="Wingdings" panose="05000000000000000000" pitchFamily="2" charset="2"/>
              <a:buChar char="v"/>
            </a:pPr>
            <a:r>
              <a:rPr lang="en-US" sz="2000" dirty="0" smtClean="0"/>
              <a:t>Each pronoun must refer to a specific word unambiguously.</a:t>
            </a:r>
          </a:p>
          <a:p>
            <a:pPr marL="0" indent="0">
              <a:buNone/>
            </a:pPr>
            <a:r>
              <a:rPr lang="en-US" sz="2000" dirty="0" smtClean="0"/>
              <a:t>In case of doubt add the specific word to the sentence</a:t>
            </a:r>
          </a:p>
          <a:p>
            <a:pPr>
              <a:buFont typeface="Wingdings" panose="05000000000000000000" pitchFamily="2" charset="2"/>
              <a:buChar char="v"/>
            </a:pPr>
            <a:r>
              <a:rPr lang="en-US" sz="2000" dirty="0" smtClean="0"/>
              <a:t>Make sure especially that , </a:t>
            </a:r>
            <a:r>
              <a:rPr lang="en-US" sz="2000" dirty="0" smtClean="0">
                <a:solidFill>
                  <a:srgbClr val="FF0000"/>
                </a:solidFill>
              </a:rPr>
              <a:t>this, these, they and it </a:t>
            </a:r>
            <a:r>
              <a:rPr lang="en-US" sz="2000" dirty="0" smtClean="0"/>
              <a:t>refer correctly to a specific antecedent (a word or phrase to which another word refers)</a:t>
            </a:r>
          </a:p>
          <a:p>
            <a:pPr>
              <a:buFont typeface="Wingdings" panose="05000000000000000000" pitchFamily="2" charset="2"/>
              <a:buChar char="v"/>
            </a:pPr>
            <a:r>
              <a:rPr lang="en-US" sz="2000" dirty="0" smtClean="0"/>
              <a:t>Correct word or phrase should be added for  the vague antecedent</a:t>
            </a:r>
          </a:p>
          <a:p>
            <a:pPr>
              <a:buFont typeface="Wingdings" panose="05000000000000000000" pitchFamily="2" charset="2"/>
              <a:buChar char="v"/>
            </a:pPr>
            <a:r>
              <a:rPr lang="en-US" sz="2000" dirty="0" smtClean="0"/>
              <a:t>Instead of writing , “ This suggests that….”  better write, “This result suggests that…..” </a:t>
            </a:r>
          </a:p>
          <a:p>
            <a:pPr>
              <a:buFont typeface="Wingdings" panose="05000000000000000000" pitchFamily="2" charset="2"/>
              <a:buChar char="v"/>
            </a:pPr>
            <a:r>
              <a:rPr lang="en-US" sz="2000" dirty="0" smtClean="0"/>
              <a:t>Use who or whom to refer to people ,e.g. “The people </a:t>
            </a:r>
            <a:r>
              <a:rPr lang="en-US" sz="2000" dirty="0" smtClean="0">
                <a:solidFill>
                  <a:srgbClr val="FF0000"/>
                </a:solidFill>
              </a:rPr>
              <a:t>who</a:t>
            </a:r>
            <a:r>
              <a:rPr lang="en-US" sz="2000" dirty="0" smtClean="0"/>
              <a:t>…” not “The people that…..”</a:t>
            </a:r>
          </a:p>
          <a:p>
            <a:pPr>
              <a:buFont typeface="Wingdings" panose="05000000000000000000" pitchFamily="2" charset="2"/>
              <a:buChar char="v"/>
            </a:pPr>
            <a:r>
              <a:rPr lang="en-US" sz="2000" dirty="0" smtClean="0"/>
              <a:t>Use “</a:t>
            </a:r>
            <a:r>
              <a:rPr lang="en-US" sz="2000" dirty="0" smtClean="0">
                <a:solidFill>
                  <a:srgbClr val="FF0000"/>
                </a:solidFill>
              </a:rPr>
              <a:t>which “</a:t>
            </a:r>
            <a:r>
              <a:rPr lang="en-US" sz="2000" dirty="0" smtClean="0"/>
              <a:t> to refer to things and use “that” to refer to animals, things and </a:t>
            </a:r>
            <a:r>
              <a:rPr lang="en-US" sz="2000" dirty="0" err="1" smtClean="0"/>
              <a:t>organisations</a:t>
            </a:r>
            <a:r>
              <a:rPr lang="en-US" sz="2000" dirty="0" smtClean="0"/>
              <a:t>.</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677105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Subject-word agreement(contd.)</a:t>
            </a:r>
            <a:endParaRPr lang="en-US" dirty="0"/>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sz="2400" dirty="0" smtClean="0"/>
              <a:t>If noun and verb are separated widely in a sentence, remove all words and phrases and make subject and verb closer and apparent.</a:t>
            </a:r>
          </a:p>
          <a:p>
            <a:r>
              <a:rPr lang="en-US" sz="2400" dirty="0" smtClean="0"/>
              <a:t>If possible tighten the wording and recast sentence in active voice.</a:t>
            </a:r>
          </a:p>
          <a:p>
            <a:r>
              <a:rPr lang="en-US" sz="2400" dirty="0" smtClean="0"/>
              <a:t>Example: Incorrect grammar with separated noun and verb:</a:t>
            </a:r>
          </a:p>
          <a:p>
            <a:r>
              <a:rPr lang="en-US" sz="2400" dirty="0" smtClean="0"/>
              <a:t>“A high concentration of alkaloids which are a group of  compounds containing heterocyclic  aromatic rings with nitrogen, carbon and  hydrogen are found in  the opium  plant “</a:t>
            </a:r>
          </a:p>
          <a:p>
            <a:r>
              <a:rPr lang="en-US" sz="2400" dirty="0" smtClean="0"/>
              <a:t>Omit intervening phrases: “ A high concentration……..are found in the opium plant”</a:t>
            </a:r>
          </a:p>
          <a:p>
            <a:r>
              <a:rPr lang="en-US" sz="2400" dirty="0" smtClean="0"/>
              <a:t>Improved, grammatically correct sentence: “The opium plant contains a high concentration of alkaloids  containing heterocyclic aromatic rings with nitrogen ,carbon and hydrogen.”</a:t>
            </a:r>
            <a:endParaRPr lang="en-US" sz="2400" dirty="0"/>
          </a:p>
        </p:txBody>
      </p:sp>
    </p:spTree>
    <p:extLst>
      <p:ext uri="{BB962C8B-B14F-4D97-AF65-F5344CB8AC3E}">
        <p14:creationId xmlns:p14="http://schemas.microsoft.com/office/powerpoint/2010/main" val="322892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Dangling modifiers</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buFont typeface="Wingdings" panose="05000000000000000000" pitchFamily="2" charset="2"/>
              <a:buChar char="§"/>
            </a:pPr>
            <a:r>
              <a:rPr lang="en-US" sz="2400" dirty="0" smtClean="0"/>
              <a:t>A modifier is a word or phrase that describes the subject, verb or object.</a:t>
            </a:r>
          </a:p>
          <a:p>
            <a:pPr>
              <a:buFont typeface="Wingdings" panose="05000000000000000000" pitchFamily="2" charset="2"/>
              <a:buChar char="§"/>
            </a:pPr>
            <a:r>
              <a:rPr lang="en-US" sz="2400" dirty="0" smtClean="0"/>
              <a:t>Because modifiers provide detail and clarification ,they are darlings of the scientific writing world.</a:t>
            </a:r>
          </a:p>
          <a:p>
            <a:pPr>
              <a:buFont typeface="Wingdings" panose="05000000000000000000" pitchFamily="2" charset="2"/>
              <a:buChar char="§"/>
            </a:pPr>
            <a:r>
              <a:rPr lang="en-US" sz="2400" dirty="0" smtClean="0"/>
              <a:t>A dangling modifier is a word or phrase that describes a word that is not in the sentence</a:t>
            </a:r>
          </a:p>
          <a:p>
            <a:pPr>
              <a:buFont typeface="Wingdings" panose="05000000000000000000" pitchFamily="2" charset="2"/>
              <a:buChar char="§"/>
            </a:pPr>
            <a:r>
              <a:rPr lang="en-US" sz="2400" dirty="0" smtClean="0"/>
              <a:t>Don’t write, “While performing the surgery, the patient was </a:t>
            </a:r>
            <a:r>
              <a:rPr lang="en-US" sz="2400" dirty="0" err="1" smtClean="0"/>
              <a:t>anaesthetised</a:t>
            </a:r>
            <a:r>
              <a:rPr lang="en-US" sz="2400" dirty="0" smtClean="0"/>
              <a:t>” if you mean to write, “ While the doctor was performing the surgery, the patient was </a:t>
            </a:r>
            <a:r>
              <a:rPr lang="en-US" sz="2400" dirty="0" err="1" smtClean="0"/>
              <a:t>anaesthetised</a:t>
            </a:r>
            <a:r>
              <a:rPr lang="en-US" sz="2400" dirty="0" smtClean="0"/>
              <a:t>”</a:t>
            </a:r>
          </a:p>
          <a:p>
            <a:pPr>
              <a:buFont typeface="Wingdings" panose="05000000000000000000" pitchFamily="2" charset="2"/>
              <a:buChar char="§"/>
            </a:pPr>
            <a:r>
              <a:rPr lang="en-US" sz="2400" dirty="0" smtClean="0"/>
              <a:t>Note that the doctor , not the patient  is doing the surgery and doctor is not in the original sentence.</a:t>
            </a:r>
          </a:p>
          <a:p>
            <a:pPr>
              <a:buFont typeface="Wingdings" panose="05000000000000000000" pitchFamily="2" charset="2"/>
              <a:buChar char="§"/>
            </a:pPr>
            <a:r>
              <a:rPr lang="en-US" sz="2400" dirty="0" smtClean="0"/>
              <a:t>When using a verb or adjective ending in </a:t>
            </a:r>
            <a:r>
              <a:rPr lang="en-US" sz="2400" i="1" dirty="0" smtClean="0"/>
              <a:t>–</a:t>
            </a:r>
            <a:r>
              <a:rPr lang="en-US" sz="2400" i="1" dirty="0" err="1" smtClean="0"/>
              <a:t>ing</a:t>
            </a:r>
            <a:r>
              <a:rPr lang="en-US" sz="2400" i="1" dirty="0" smtClean="0"/>
              <a:t> </a:t>
            </a:r>
            <a:r>
              <a:rPr lang="en-US" sz="2400" dirty="0" smtClean="0"/>
              <a:t>, e.g. </a:t>
            </a:r>
            <a:r>
              <a:rPr lang="en-US" sz="2400" i="1" dirty="0" smtClean="0"/>
              <a:t>performing</a:t>
            </a:r>
            <a:r>
              <a:rPr lang="en-US" sz="2400" dirty="0" smtClean="0"/>
              <a:t> , be sure it modifies the subject of the sentence </a:t>
            </a:r>
            <a:r>
              <a:rPr lang="en-US" sz="2400" dirty="0" err="1" smtClean="0"/>
              <a:t>i.e</a:t>
            </a:r>
            <a:r>
              <a:rPr lang="en-US" sz="2400" dirty="0" smtClean="0"/>
              <a:t> </a:t>
            </a:r>
            <a:r>
              <a:rPr lang="en-US" sz="2400" i="1" dirty="0" smtClean="0"/>
              <a:t>doctor</a:t>
            </a:r>
            <a:r>
              <a:rPr lang="en-US" sz="2400" dirty="0" smtClean="0"/>
              <a:t> and not </a:t>
            </a:r>
            <a:r>
              <a:rPr lang="en-US" sz="2400" i="1" dirty="0" smtClean="0"/>
              <a:t>patient</a:t>
            </a:r>
            <a:r>
              <a:rPr lang="en-US" sz="2400" dirty="0" smtClean="0"/>
              <a:t>.</a:t>
            </a:r>
            <a:endParaRPr lang="en-US" sz="2400" dirty="0"/>
          </a:p>
        </p:txBody>
      </p:sp>
    </p:spTree>
    <p:extLst>
      <p:ext uri="{BB962C8B-B14F-4D97-AF65-F5344CB8AC3E}">
        <p14:creationId xmlns:p14="http://schemas.microsoft.com/office/powerpoint/2010/main" val="257127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Misplaced modifier</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400" dirty="0" smtClean="0"/>
              <a:t>A </a:t>
            </a:r>
            <a:r>
              <a:rPr lang="en-US" sz="2400" i="1" dirty="0" smtClean="0"/>
              <a:t>misplaced</a:t>
            </a:r>
            <a:r>
              <a:rPr lang="en-US" sz="2400" dirty="0" smtClean="0"/>
              <a:t> modifier modifies an element of the sentence other than the one intended.</a:t>
            </a:r>
          </a:p>
          <a:p>
            <a:r>
              <a:rPr lang="en-US" sz="2400" dirty="0" smtClean="0"/>
              <a:t>To correct the misplaced modifier, move it closer to the word it modifies, or add punctuation ,if necessary to clarify the meaning</a:t>
            </a:r>
          </a:p>
          <a:p>
            <a:r>
              <a:rPr lang="en-US" sz="2400" dirty="0" smtClean="0"/>
              <a:t>“Only” is one word that is often misplaced.</a:t>
            </a:r>
          </a:p>
          <a:p>
            <a:r>
              <a:rPr lang="en-US" sz="2400" dirty="0" smtClean="0"/>
              <a:t>Instead of writing “We only measured two samples” write “ We measured only two samples” .</a:t>
            </a:r>
          </a:p>
          <a:p>
            <a:r>
              <a:rPr lang="en-US" sz="2400" dirty="0" smtClean="0"/>
              <a:t>Other words that are often misplaced are , </a:t>
            </a:r>
            <a:r>
              <a:rPr lang="en-US" sz="2400" i="1" dirty="0" smtClean="0"/>
              <a:t>probably, properly and usually. </a:t>
            </a:r>
          </a:p>
          <a:p>
            <a:r>
              <a:rPr lang="en-US" sz="2400" dirty="0" smtClean="0"/>
              <a:t>Most modifiers function as adjectives or adverbs </a:t>
            </a:r>
          </a:p>
          <a:p>
            <a:r>
              <a:rPr lang="en-US" sz="2400" dirty="0" smtClean="0"/>
              <a:t>Example: Unclear: “The researcher tested the women observing this schedule”</a:t>
            </a:r>
          </a:p>
          <a:p>
            <a:pPr marL="0" indent="0">
              <a:buNone/>
            </a:pPr>
            <a:r>
              <a:rPr lang="en-US" sz="2400" dirty="0"/>
              <a:t> </a:t>
            </a:r>
            <a:r>
              <a:rPr lang="en-US" sz="2400" dirty="0" smtClean="0"/>
              <a:t>      (Who observed the schedule , the researcher or the women?)</a:t>
            </a:r>
          </a:p>
          <a:p>
            <a:pPr marL="0" indent="0">
              <a:buNone/>
            </a:pPr>
            <a:r>
              <a:rPr lang="en-US" sz="2400" dirty="0" smtClean="0"/>
              <a:t>     Better: “Observing this schedule, the researcher tested the women”</a:t>
            </a:r>
            <a:endParaRPr lang="en-US" sz="2400" dirty="0"/>
          </a:p>
        </p:txBody>
      </p:sp>
    </p:spTree>
    <p:extLst>
      <p:ext uri="{BB962C8B-B14F-4D97-AF65-F5344CB8AC3E}">
        <p14:creationId xmlns:p14="http://schemas.microsoft.com/office/powerpoint/2010/main" val="4100098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Parallel structure</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sz="2000" dirty="0" smtClean="0"/>
              <a:t>Items in a list or series that are  the same in content and form should have same grammatical structure.</a:t>
            </a:r>
          </a:p>
          <a:p>
            <a:r>
              <a:rPr lang="en-US" sz="2000" dirty="0" smtClean="0"/>
              <a:t>The same construction (parallel structure) makes it easy for the reader to recognize the similarity of content and form.</a:t>
            </a:r>
          </a:p>
          <a:p>
            <a:r>
              <a:rPr lang="en-US" sz="2000" dirty="0" smtClean="0"/>
              <a:t>If the sentence is short, then the article or preposition that applies to each item in the series may be used before the first item only.</a:t>
            </a:r>
          </a:p>
          <a:p>
            <a:r>
              <a:rPr lang="en-US" sz="2000" dirty="0" smtClean="0"/>
              <a:t>Instead of writing, “ Tissue samples were weighed , then frozen and analyses were performed.” it would be better to write,</a:t>
            </a:r>
          </a:p>
          <a:p>
            <a:r>
              <a:rPr lang="en-US" sz="2000" dirty="0" smtClean="0"/>
              <a:t>“ Tissue samples were weighed, frozen and </a:t>
            </a:r>
            <a:r>
              <a:rPr lang="en-US" sz="2000" dirty="0" err="1" smtClean="0"/>
              <a:t>analysed</a:t>
            </a:r>
            <a:r>
              <a:rPr lang="en-US" sz="2000" dirty="0" smtClean="0"/>
              <a:t>”</a:t>
            </a:r>
          </a:p>
          <a:p>
            <a:r>
              <a:rPr lang="en-US" sz="2000" dirty="0" smtClean="0"/>
              <a:t>If the sentence is long, the article or preposition should be repeated before each item , e.g.,</a:t>
            </a:r>
          </a:p>
          <a:p>
            <a:r>
              <a:rPr lang="en-US" sz="2000" dirty="0" smtClean="0"/>
              <a:t>“Tissue samples were weighed to the nearest…….were frozen at ………..</a:t>
            </a:r>
          </a:p>
          <a:p>
            <a:pPr marL="0" indent="0">
              <a:buNone/>
            </a:pPr>
            <a:r>
              <a:rPr lang="en-US" sz="2000" dirty="0" smtClean="0"/>
              <a:t>        and were </a:t>
            </a:r>
            <a:r>
              <a:rPr lang="en-US" sz="2000" dirty="0" err="1" smtClean="0"/>
              <a:t>analysed</a:t>
            </a:r>
            <a:r>
              <a:rPr lang="en-US" sz="2000" dirty="0" smtClean="0"/>
              <a:t> by ……”.</a:t>
            </a:r>
          </a:p>
          <a:p>
            <a:pPr>
              <a:buFont typeface="Wingdings" panose="05000000000000000000" pitchFamily="2" charset="2"/>
              <a:buChar char="Ø"/>
            </a:pPr>
            <a:r>
              <a:rPr lang="en-US" sz="2000" dirty="0" smtClean="0"/>
              <a:t>Correlated expressions  such as  “both…..and…”; not only….but also…”not…but rather …..;either…or….;neither ….nor…? First….second ….third,</a:t>
            </a:r>
          </a:p>
          <a:p>
            <a:pPr marL="0" indent="0">
              <a:buNone/>
            </a:pPr>
            <a:r>
              <a:rPr lang="en-US" sz="2000" dirty="0" smtClean="0"/>
              <a:t>       must be followed by the same structure  as in , “Results suggest not only that ……but also that………”</a:t>
            </a:r>
            <a:endParaRPr lang="en-US" sz="2000" dirty="0"/>
          </a:p>
        </p:txBody>
      </p:sp>
    </p:spTree>
    <p:extLst>
      <p:ext uri="{BB962C8B-B14F-4D97-AF65-F5344CB8AC3E}">
        <p14:creationId xmlns:p14="http://schemas.microsoft.com/office/powerpoint/2010/main" val="1987999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Faulty </a:t>
            </a:r>
            <a:r>
              <a:rPr lang="en-IN" dirty="0"/>
              <a:t>Parallelism</a:t>
            </a:r>
          </a:p>
        </p:txBody>
      </p:sp>
      <p:sp>
        <p:nvSpPr>
          <p:cNvPr id="3" name="Content Placeholder 2"/>
          <p:cNvSpPr>
            <a:spLocks noGrp="1"/>
          </p:cNvSpPr>
          <p:nvPr>
            <p:ph idx="1"/>
          </p:nvPr>
        </p:nvSpPr>
        <p:spPr/>
        <p:txBody>
          <a:bodyPr>
            <a:normAutofit fontScale="92500" lnSpcReduction="20000"/>
          </a:bodyPr>
          <a:lstStyle/>
          <a:p>
            <a:r>
              <a:rPr lang="en-IN" dirty="0" smtClean="0"/>
              <a:t>(</a:t>
            </a:r>
            <a:r>
              <a:rPr lang="en-IN" dirty="0"/>
              <a:t>a) In order to be classified as great, a baseball player must hit with power, a high </a:t>
            </a:r>
            <a:r>
              <a:rPr lang="en-IN" dirty="0" smtClean="0"/>
              <a:t>lifetime </a:t>
            </a:r>
            <a:r>
              <a:rPr lang="en-IN" dirty="0"/>
              <a:t>batting average is necessary</a:t>
            </a:r>
            <a:r>
              <a:rPr lang="en-IN" dirty="0" smtClean="0"/>
              <a:t>, to </a:t>
            </a:r>
            <a:r>
              <a:rPr lang="en-IN" dirty="0"/>
              <a:t>field well, be a fast runner, and throwing with strength and precision.</a:t>
            </a:r>
          </a:p>
          <a:p>
            <a:r>
              <a:rPr lang="en-IN" dirty="0"/>
              <a:t>(b) </a:t>
            </a:r>
            <a:r>
              <a:rPr lang="en-IN" dirty="0" smtClean="0"/>
              <a:t> </a:t>
            </a:r>
            <a:r>
              <a:rPr lang="en-IN" dirty="0"/>
              <a:t>In order to be classified as great, a baseball player must hit with power, achieve a high lifetime batting </a:t>
            </a:r>
            <a:r>
              <a:rPr lang="en-IN" dirty="0" err="1"/>
              <a:t>avarage</a:t>
            </a:r>
            <a:r>
              <a:rPr lang="en-IN" dirty="0"/>
              <a:t> , field well, run fast, and throw with strength and precision.</a:t>
            </a:r>
          </a:p>
          <a:p>
            <a:r>
              <a:rPr lang="en-IN" dirty="0"/>
              <a:t>In (b) items are in same grammatical form (items may be nouns, verbs, </a:t>
            </a:r>
            <a:r>
              <a:rPr lang="en-IN" dirty="0" smtClean="0"/>
              <a:t>adjectives</a:t>
            </a:r>
            <a:r>
              <a:rPr lang="en-IN" dirty="0"/>
              <a:t>, adverbs, phrases or clauses)</a:t>
            </a:r>
          </a:p>
        </p:txBody>
      </p:sp>
    </p:spTree>
    <p:extLst>
      <p:ext uri="{BB962C8B-B14F-4D97-AF65-F5344CB8AC3E}">
        <p14:creationId xmlns:p14="http://schemas.microsoft.com/office/powerpoint/2010/main" val="3306694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Predicate errors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smtClean="0"/>
              <a:t>Predicate is the part of sentence that refers to the subject and must fit with the subject.</a:t>
            </a:r>
          </a:p>
          <a:p>
            <a:r>
              <a:rPr lang="en-US" sz="2400" dirty="0" smtClean="0"/>
              <a:t>In sentences using “is” or other linking words , complement must be a noun , an adjective or a dependent </a:t>
            </a:r>
            <a:r>
              <a:rPr lang="en-US" sz="2400" dirty="0" err="1" smtClean="0"/>
              <a:t>claus</a:t>
            </a:r>
            <a:endParaRPr lang="en-US" sz="2400" dirty="0" smtClean="0"/>
          </a:p>
          <a:p>
            <a:r>
              <a:rPr lang="en-US" sz="2400" dirty="0" smtClean="0"/>
              <a:t>Example: Instead of writing,” The reason for this result was, </a:t>
            </a:r>
            <a:r>
              <a:rPr lang="en-US" sz="2400" dirty="0" smtClean="0">
                <a:solidFill>
                  <a:srgbClr val="FF0000"/>
                </a:solidFill>
              </a:rPr>
              <a:t>because</a:t>
            </a:r>
            <a:r>
              <a:rPr lang="en-US" sz="2400" dirty="0" smtClean="0"/>
              <a:t> ….”</a:t>
            </a:r>
            <a:r>
              <a:rPr lang="en-US" sz="2400" dirty="0"/>
              <a:t> you should </a:t>
            </a:r>
            <a:r>
              <a:rPr lang="en-US" sz="2400" dirty="0" smtClean="0"/>
              <a:t>write, “The reason for this result was </a:t>
            </a:r>
            <a:r>
              <a:rPr lang="en-US" sz="2400" dirty="0" smtClean="0">
                <a:solidFill>
                  <a:srgbClr val="FF0000"/>
                </a:solidFill>
              </a:rPr>
              <a:t>that</a:t>
            </a:r>
            <a:r>
              <a:rPr lang="en-US" sz="2400" dirty="0" smtClean="0"/>
              <a:t>…..”</a:t>
            </a:r>
          </a:p>
          <a:p>
            <a:r>
              <a:rPr lang="en-US" sz="2400" dirty="0" smtClean="0"/>
              <a:t>Be sure that verb describes the action done by or done to the subject. </a:t>
            </a:r>
          </a:p>
          <a:p>
            <a:r>
              <a:rPr lang="en-US" sz="2400" dirty="0" smtClean="0"/>
              <a:t>Example: Instead of writing , “ </a:t>
            </a:r>
            <a:r>
              <a:rPr lang="en-US" sz="2400" dirty="0" smtClean="0">
                <a:solidFill>
                  <a:srgbClr val="FF0000"/>
                </a:solidFill>
              </a:rPr>
              <a:t>Mothers </a:t>
            </a:r>
            <a:r>
              <a:rPr lang="en-US" sz="2400" dirty="0" smtClean="0"/>
              <a:t>were weaned at about six months” it is better to write, “ </a:t>
            </a:r>
            <a:r>
              <a:rPr lang="en-US" sz="2400" dirty="0" smtClean="0">
                <a:solidFill>
                  <a:srgbClr val="FF0000"/>
                </a:solidFill>
              </a:rPr>
              <a:t>Infants</a:t>
            </a:r>
            <a:r>
              <a:rPr lang="en-US" sz="2400" dirty="0" smtClean="0"/>
              <a:t> were weaned at about six months” since weaning describes the action associated with infants not the mothers</a:t>
            </a:r>
            <a:endParaRPr lang="en-US" sz="2400" dirty="0"/>
          </a:p>
        </p:txBody>
      </p:sp>
    </p:spTree>
    <p:extLst>
      <p:ext uri="{BB962C8B-B14F-4D97-AF65-F5344CB8AC3E}">
        <p14:creationId xmlns:p14="http://schemas.microsoft.com/office/powerpoint/2010/main" val="4062611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Punctuation (for clarity)</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endParaRPr lang="en-US" sz="2400" dirty="0" smtClean="0"/>
          </a:p>
          <a:p>
            <a:r>
              <a:rPr lang="en-US" sz="2400" dirty="0" smtClean="0"/>
              <a:t>Correct punctuation should be used to avoid common errors in scientific writing.</a:t>
            </a:r>
          </a:p>
          <a:p>
            <a:r>
              <a:rPr lang="en-US" sz="2400" dirty="0" smtClean="0"/>
              <a:t>The position of comma in a sentence can change its meaning totally.</a:t>
            </a:r>
          </a:p>
          <a:p>
            <a:r>
              <a:rPr lang="en-US" sz="2400" dirty="0" smtClean="0"/>
              <a:t> A teacher asked his students to punctuate the sentence </a:t>
            </a:r>
          </a:p>
          <a:p>
            <a:pPr marL="0" indent="0">
              <a:buNone/>
            </a:pPr>
            <a:r>
              <a:rPr lang="en-US" sz="2400" dirty="0"/>
              <a:t> </a:t>
            </a:r>
            <a:r>
              <a:rPr lang="en-US" sz="2400" dirty="0" smtClean="0"/>
              <a:t>                “A </a:t>
            </a:r>
            <a:r>
              <a:rPr lang="en-US" sz="2400" dirty="0"/>
              <a:t>woman without her man is </a:t>
            </a:r>
            <a:r>
              <a:rPr lang="en-US" sz="2400" dirty="0" smtClean="0"/>
              <a:t>nothing” </a:t>
            </a:r>
          </a:p>
          <a:p>
            <a:pPr marL="0" indent="0">
              <a:buNone/>
            </a:pPr>
            <a:r>
              <a:rPr lang="en-US" sz="2400" dirty="0" smtClean="0"/>
              <a:t>The men wrote “A woman, without her man, is nothing”</a:t>
            </a:r>
          </a:p>
          <a:p>
            <a:pPr marL="0" indent="0">
              <a:buNone/>
            </a:pPr>
            <a:r>
              <a:rPr lang="en-US" sz="2400" dirty="0" smtClean="0"/>
              <a:t>The women wrote ”A woman: without her ,man is nothing”</a:t>
            </a:r>
            <a:endParaRPr lang="en-US" sz="2400" dirty="0"/>
          </a:p>
          <a:p>
            <a:endParaRPr lang="en-US" sz="2400" dirty="0" smtClean="0"/>
          </a:p>
          <a:p>
            <a:pPr marL="0" indent="0">
              <a:buNone/>
            </a:pPr>
            <a:r>
              <a:rPr lang="en-US" sz="2400" dirty="0" smtClean="0"/>
              <a:t>                             Punctuation is Everything</a:t>
            </a:r>
            <a:endParaRPr lang="en-US" sz="2400" dirty="0"/>
          </a:p>
        </p:txBody>
      </p:sp>
    </p:spTree>
    <p:extLst>
      <p:ext uri="{BB962C8B-B14F-4D97-AF65-F5344CB8AC3E}">
        <p14:creationId xmlns:p14="http://schemas.microsoft.com/office/powerpoint/2010/main" val="842286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b="1" dirty="0" smtClean="0"/>
              <a:t>Insert commas for clarity and intention of the sentence</a:t>
            </a:r>
            <a:endParaRPr lang="en-US" sz="3200" b="1"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2400" dirty="0" smtClean="0"/>
              <a:t>A comma has wide variety of uses but it’s main role is to add clarity and emphasis to a sentence</a:t>
            </a:r>
            <a:r>
              <a:rPr lang="en-US" dirty="0" smtClean="0"/>
              <a:t>.</a:t>
            </a:r>
          </a:p>
          <a:p>
            <a:r>
              <a:rPr lang="en-US" sz="2400" dirty="0" smtClean="0"/>
              <a:t>Whenever a dependent clause or a long adverbial phrase comes before the main statement of the sentence, it needs a comma.</a:t>
            </a:r>
          </a:p>
          <a:p>
            <a:r>
              <a:rPr lang="en-US" sz="2400" dirty="0" smtClean="0"/>
              <a:t>Read the sentence without the clause, if the meaning of the sentence without clause does not change use comma in between main statement and clause.</a:t>
            </a:r>
          </a:p>
          <a:p>
            <a:r>
              <a:rPr lang="en-US" sz="2400" dirty="0" smtClean="0"/>
              <a:t>If clause is essential for the meaning ,do not use comma.</a:t>
            </a:r>
          </a:p>
          <a:p>
            <a:r>
              <a:rPr lang="en-US" sz="2400" dirty="0" smtClean="0"/>
              <a:t>Commas are used with the word “which” but not with “that”</a:t>
            </a:r>
          </a:p>
          <a:p>
            <a:r>
              <a:rPr lang="en-US" sz="2400" dirty="0" smtClean="0"/>
              <a:t>Example: The horses, which came from the Farm, were dead</a:t>
            </a:r>
          </a:p>
          <a:p>
            <a:pPr marL="0" indent="0">
              <a:buNone/>
            </a:pPr>
            <a:r>
              <a:rPr lang="en-US" sz="2400" dirty="0" smtClean="0"/>
              <a:t>                       The horses that died were buried</a:t>
            </a:r>
            <a:endParaRPr lang="en-US" sz="2400" dirty="0"/>
          </a:p>
        </p:txBody>
      </p:sp>
    </p:spTree>
    <p:extLst>
      <p:ext uri="{BB962C8B-B14F-4D97-AF65-F5344CB8AC3E}">
        <p14:creationId xmlns:p14="http://schemas.microsoft.com/office/powerpoint/2010/main" val="714842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Comma splices and run-on-sentences</a:t>
            </a:r>
            <a:endParaRPr lang="en-US" dirty="0"/>
          </a:p>
        </p:txBody>
      </p:sp>
      <p:sp>
        <p:nvSpPr>
          <p:cNvPr id="3" name="Content Placeholder 2"/>
          <p:cNvSpPr>
            <a:spLocks noGrp="1"/>
          </p:cNvSpPr>
          <p:nvPr>
            <p:ph idx="1"/>
          </p:nvPr>
        </p:nvSpPr>
        <p:spPr>
          <a:xfrm>
            <a:off x="457200" y="762000"/>
            <a:ext cx="8229600" cy="5364163"/>
          </a:xfrm>
        </p:spPr>
        <p:txBody>
          <a:bodyPr>
            <a:normAutofit fontScale="92500"/>
          </a:bodyPr>
          <a:lstStyle/>
          <a:p>
            <a:pPr>
              <a:buFont typeface="Wingdings" panose="05000000000000000000" pitchFamily="2" charset="2"/>
              <a:buChar char="v"/>
            </a:pPr>
            <a:endParaRPr lang="en-US" sz="2400" dirty="0" smtClean="0"/>
          </a:p>
          <a:p>
            <a:pPr>
              <a:buFont typeface="Wingdings" panose="05000000000000000000" pitchFamily="2" charset="2"/>
              <a:buChar char="v"/>
            </a:pPr>
            <a:r>
              <a:rPr lang="en-US" sz="2400" dirty="0"/>
              <a:t> </a:t>
            </a:r>
            <a:r>
              <a:rPr lang="en-US" sz="2400" dirty="0" smtClean="0"/>
              <a:t>A comma splice (Sentence error) occurs when two independent clauses are joined only by a comma, and not by a comma and a coordinating conjunction (e.g. and, but, or, nor, for, so ).</a:t>
            </a:r>
          </a:p>
          <a:p>
            <a:pPr>
              <a:buFont typeface="Wingdings" panose="05000000000000000000" pitchFamily="2" charset="2"/>
              <a:buChar char="v"/>
            </a:pPr>
            <a:r>
              <a:rPr lang="en-US" sz="2400" dirty="0" smtClean="0"/>
              <a:t>“The examination began in May ,the exact date was unknown</a:t>
            </a:r>
            <a:r>
              <a:rPr lang="en-US" sz="2800" dirty="0" smtClean="0"/>
              <a:t>”</a:t>
            </a:r>
          </a:p>
          <a:p>
            <a:pPr>
              <a:buFont typeface="Wingdings" panose="05000000000000000000" pitchFamily="2" charset="2"/>
              <a:buChar char="v"/>
            </a:pPr>
            <a:r>
              <a:rPr lang="en-US" sz="2400" dirty="0" smtClean="0"/>
              <a:t>Correct a comma splice by using a comma and adding a conjunction, or by using a semicolon(if ideas are related)</a:t>
            </a:r>
          </a:p>
          <a:p>
            <a:pPr>
              <a:buFont typeface="Wingdings" panose="05000000000000000000" pitchFamily="2" charset="2"/>
              <a:buChar char="v"/>
            </a:pPr>
            <a:r>
              <a:rPr lang="en-US" sz="2400" dirty="0" smtClean="0"/>
              <a:t>Use a new sentence if ideas are not related, e.g.</a:t>
            </a:r>
          </a:p>
          <a:p>
            <a:pPr>
              <a:buFont typeface="Wingdings" panose="05000000000000000000" pitchFamily="2" charset="2"/>
              <a:buChar char="v"/>
            </a:pPr>
            <a:r>
              <a:rPr lang="en-US" sz="2400" dirty="0"/>
              <a:t>“The examination began in May </a:t>
            </a:r>
            <a:r>
              <a:rPr lang="en-US" sz="2400" dirty="0" smtClean="0"/>
              <a:t>, but the </a:t>
            </a:r>
            <a:r>
              <a:rPr lang="en-US" sz="2400" dirty="0"/>
              <a:t>exact date was unknown</a:t>
            </a:r>
            <a:r>
              <a:rPr lang="en-US" sz="2400" dirty="0" smtClean="0"/>
              <a:t>”</a:t>
            </a:r>
          </a:p>
          <a:p>
            <a:pPr>
              <a:buFont typeface="Wingdings" panose="05000000000000000000" pitchFamily="2" charset="2"/>
              <a:buChar char="v"/>
            </a:pPr>
            <a:r>
              <a:rPr lang="en-US" sz="2400" dirty="0"/>
              <a:t>The examination began in May </a:t>
            </a:r>
            <a:r>
              <a:rPr lang="en-US" sz="2400" dirty="0" smtClean="0"/>
              <a:t>;  </a:t>
            </a:r>
            <a:r>
              <a:rPr lang="en-US" sz="2400" dirty="0"/>
              <a:t>the exact date </a:t>
            </a:r>
            <a:r>
              <a:rPr lang="en-US" sz="2400" dirty="0" smtClean="0"/>
              <a:t>, however , was </a:t>
            </a:r>
            <a:r>
              <a:rPr lang="en-US" sz="2400" dirty="0"/>
              <a:t>unknown</a:t>
            </a:r>
            <a:r>
              <a:rPr lang="en-US" sz="2400" dirty="0" smtClean="0"/>
              <a:t>”</a:t>
            </a:r>
          </a:p>
          <a:p>
            <a:pPr>
              <a:buFont typeface="Wingdings" panose="05000000000000000000" pitchFamily="2" charset="2"/>
              <a:buChar char="v"/>
            </a:pPr>
            <a:r>
              <a:rPr lang="en-US" sz="2400" dirty="0" smtClean="0"/>
              <a:t>Run-on-sentence: “The </a:t>
            </a:r>
            <a:r>
              <a:rPr lang="en-US" sz="2400" dirty="0"/>
              <a:t>examination began in </a:t>
            </a:r>
            <a:r>
              <a:rPr lang="en-US" sz="2400" dirty="0" smtClean="0"/>
              <a:t>May the </a:t>
            </a:r>
            <a:r>
              <a:rPr lang="en-US" sz="2400" dirty="0"/>
              <a:t>exact date was unknown</a:t>
            </a:r>
            <a:r>
              <a:rPr lang="en-US" sz="2800" dirty="0"/>
              <a:t>”</a:t>
            </a:r>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800" dirty="0"/>
          </a:p>
        </p:txBody>
      </p:sp>
    </p:spTree>
    <p:extLst>
      <p:ext uri="{BB962C8B-B14F-4D97-AF65-F5344CB8AC3E}">
        <p14:creationId xmlns:p14="http://schemas.microsoft.com/office/powerpoint/2010/main" val="3395616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Choose  appropriate words </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endParaRPr lang="en-US" sz="2400" dirty="0" smtClean="0"/>
          </a:p>
          <a:p>
            <a:pPr>
              <a:buFont typeface="Wingdings" panose="05000000000000000000" pitchFamily="2" charset="2"/>
              <a:buChar char="v"/>
            </a:pPr>
            <a:r>
              <a:rPr lang="en-US" sz="2400" dirty="0" smtClean="0"/>
              <a:t>Use specific and familiar words, which are easy to understand and remember.</a:t>
            </a:r>
          </a:p>
          <a:p>
            <a:pPr>
              <a:buFont typeface="Wingdings" panose="05000000000000000000" pitchFamily="2" charset="2"/>
              <a:buChar char="v"/>
            </a:pPr>
            <a:r>
              <a:rPr lang="en-US" sz="2400" dirty="0" smtClean="0"/>
              <a:t>Use simple word that conveys your meaning more accurately</a:t>
            </a:r>
          </a:p>
          <a:p>
            <a:pPr>
              <a:buFont typeface="Wingdings" panose="05000000000000000000" pitchFamily="2" charset="2"/>
              <a:buChar char="v"/>
            </a:pPr>
            <a:r>
              <a:rPr lang="en-US" sz="2400" dirty="0" smtClean="0"/>
              <a:t>While deciding between two such words, use the shorter word , e.g.</a:t>
            </a:r>
          </a:p>
          <a:p>
            <a:pPr marL="0" indent="0">
              <a:buNone/>
            </a:pPr>
            <a:r>
              <a:rPr lang="en-US" sz="2400" dirty="0" smtClean="0"/>
              <a:t>       Instead of….                                                            Use……. </a:t>
            </a:r>
          </a:p>
          <a:p>
            <a:pPr>
              <a:buFont typeface="Wingdings" panose="05000000000000000000" pitchFamily="2" charset="2"/>
              <a:buChar char="§"/>
            </a:pPr>
            <a:r>
              <a:rPr lang="en-US" sz="2400" dirty="0"/>
              <a:t>a</a:t>
            </a:r>
            <a:r>
              <a:rPr lang="en-US" sz="2400" dirty="0" smtClean="0"/>
              <a:t>pproximately                                                         about</a:t>
            </a:r>
          </a:p>
          <a:p>
            <a:pPr>
              <a:buFont typeface="Wingdings" panose="05000000000000000000" pitchFamily="2" charset="2"/>
              <a:buChar char="§"/>
            </a:pPr>
            <a:r>
              <a:rPr lang="en-US" sz="2400" dirty="0" smtClean="0"/>
              <a:t>commence                                                               begin</a:t>
            </a:r>
          </a:p>
          <a:p>
            <a:pPr>
              <a:buFont typeface="Wingdings" panose="05000000000000000000" pitchFamily="2" charset="2"/>
              <a:buChar char="§"/>
            </a:pPr>
            <a:r>
              <a:rPr lang="en-US" sz="2400" dirty="0" smtClean="0"/>
              <a:t>terminate                                                                 end</a:t>
            </a:r>
          </a:p>
          <a:p>
            <a:pPr>
              <a:buFont typeface="Wingdings" panose="05000000000000000000" pitchFamily="2" charset="2"/>
              <a:buChar char="§"/>
            </a:pPr>
            <a:r>
              <a:rPr lang="en-US" sz="2400" dirty="0" err="1" smtClean="0"/>
              <a:t>finalise</a:t>
            </a:r>
            <a:r>
              <a:rPr lang="en-US" sz="2400" dirty="0" smtClean="0"/>
              <a:t>                                                                       finish</a:t>
            </a:r>
          </a:p>
          <a:p>
            <a:pPr>
              <a:buFont typeface="Wingdings" panose="05000000000000000000" pitchFamily="2" charset="2"/>
              <a:buChar char="§"/>
            </a:pPr>
            <a:r>
              <a:rPr lang="en-US" sz="2400" dirty="0" err="1" smtClean="0"/>
              <a:t>utilise</a:t>
            </a:r>
            <a:r>
              <a:rPr lang="en-US" sz="2400" dirty="0" smtClean="0"/>
              <a:t>                                                                         use</a:t>
            </a:r>
          </a:p>
          <a:p>
            <a:pPr>
              <a:buFont typeface="Wingdings" panose="05000000000000000000" pitchFamily="2" charset="2"/>
              <a:buChar char="§"/>
            </a:pPr>
            <a:r>
              <a:rPr lang="en-US" sz="2400" dirty="0" err="1" smtClean="0"/>
              <a:t>prioritise</a:t>
            </a:r>
            <a:r>
              <a:rPr lang="en-US" sz="2400" dirty="0" smtClean="0"/>
              <a:t>                                                                    rank</a:t>
            </a:r>
          </a:p>
          <a:p>
            <a:endParaRPr lang="en-US" sz="2400" dirty="0"/>
          </a:p>
        </p:txBody>
      </p:sp>
    </p:spTree>
    <p:extLst>
      <p:ext uri="{BB962C8B-B14F-4D97-AF65-F5344CB8AC3E}">
        <p14:creationId xmlns:p14="http://schemas.microsoft.com/office/powerpoint/2010/main" val="3116430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 run-on –sentence &amp; comma splice</a:t>
            </a:r>
            <a:endParaRPr lang="en-US" dirty="0"/>
          </a:p>
        </p:txBody>
      </p:sp>
      <p:sp>
        <p:nvSpPr>
          <p:cNvPr id="3" name="Content Placeholder 2"/>
          <p:cNvSpPr>
            <a:spLocks noGrp="1"/>
          </p:cNvSpPr>
          <p:nvPr>
            <p:ph idx="1"/>
          </p:nvPr>
        </p:nvSpPr>
        <p:spPr>
          <a:xfrm>
            <a:off x="457200" y="914400"/>
            <a:ext cx="8229600" cy="5211763"/>
          </a:xfrm>
        </p:spPr>
        <p:txBody>
          <a:bodyPr>
            <a:normAutofit fontScale="25000" lnSpcReduction="20000"/>
          </a:bodyPr>
          <a:lstStyle/>
          <a:p>
            <a:pPr marL="0" indent="0">
              <a:buNone/>
            </a:pPr>
            <a:endParaRPr lang="en-US" dirty="0" smtClean="0"/>
          </a:p>
          <a:p>
            <a:pPr marL="0" indent="0">
              <a:buNone/>
            </a:pPr>
            <a:r>
              <a:rPr lang="en-US" dirty="0" smtClean="0"/>
              <a:t> </a:t>
            </a:r>
            <a:r>
              <a:rPr lang="en-US" sz="8000" dirty="0" smtClean="0"/>
              <a:t>The   </a:t>
            </a:r>
            <a:r>
              <a:rPr lang="en-US" sz="8000" dirty="0"/>
              <a:t>run-on sentences </a:t>
            </a:r>
            <a:r>
              <a:rPr lang="en-US" sz="8000" dirty="0" smtClean="0"/>
              <a:t>are similar to comma splices because </a:t>
            </a:r>
            <a:r>
              <a:rPr lang="en-US" sz="8000" dirty="0"/>
              <a:t>they also incorrectly connect independent clauses. </a:t>
            </a:r>
            <a:r>
              <a:rPr lang="en-US" sz="8000" dirty="0" smtClean="0"/>
              <a:t> </a:t>
            </a:r>
            <a:r>
              <a:rPr lang="en-US" sz="8000" dirty="0"/>
              <a:t>As with a run-on sentence, there are a few different ways to correct a comma splice. </a:t>
            </a:r>
            <a:br>
              <a:rPr lang="en-US" sz="8000" dirty="0"/>
            </a:br>
            <a:r>
              <a:rPr lang="en-US" sz="8000" dirty="0"/>
              <a:t/>
            </a:r>
            <a:br>
              <a:rPr lang="en-US" sz="8000" dirty="0"/>
            </a:br>
            <a:r>
              <a:rPr lang="en-US" sz="8000" dirty="0"/>
              <a:t>Comma Splice: My family bakes together nearly every night, we then get to enjoy everything we make together.</a:t>
            </a:r>
          </a:p>
          <a:p>
            <a:r>
              <a:rPr lang="en-US" sz="8000" dirty="0"/>
              <a:t>Correction 1: My family bakes together nearly every night. We then get to enjoy everything we make together.</a:t>
            </a:r>
          </a:p>
          <a:p>
            <a:pPr marL="0" indent="0">
              <a:buNone/>
            </a:pPr>
            <a:r>
              <a:rPr lang="en-US" sz="8000" dirty="0" smtClean="0"/>
              <a:t>The </a:t>
            </a:r>
            <a:r>
              <a:rPr lang="en-US" sz="8000" dirty="0"/>
              <a:t>comma splice has been corrected by breaking the sentence into two separate </a:t>
            </a:r>
            <a:r>
              <a:rPr lang="en-US" sz="8000" dirty="0" smtClean="0"/>
              <a:t> sentences</a:t>
            </a:r>
            <a:r>
              <a:rPr lang="en-US" sz="8000" dirty="0"/>
              <a:t>.</a:t>
            </a:r>
          </a:p>
          <a:p>
            <a:r>
              <a:rPr lang="en-US" sz="8000" dirty="0"/>
              <a:t>Correction 2: My family bakes together nearly every night, and we then get to enjoy everything we make together.</a:t>
            </a:r>
          </a:p>
          <a:p>
            <a:pPr marL="0" indent="0">
              <a:buNone/>
            </a:pPr>
            <a:r>
              <a:rPr lang="en-US" sz="8000" dirty="0"/>
              <a:t>The comma splice has been corrected by adding a coordinating conjunction and a comma.</a:t>
            </a:r>
          </a:p>
          <a:p>
            <a:r>
              <a:rPr lang="en-US" sz="8000" dirty="0"/>
              <a:t>Correction 3: </a:t>
            </a:r>
            <a:r>
              <a:rPr lang="en-US" sz="8000" u="sng" dirty="0"/>
              <a:t>After</a:t>
            </a:r>
            <a:r>
              <a:rPr lang="en-US" sz="8000" dirty="0"/>
              <a:t> my family bakes together nearly every night, we get to enjoy everything we make together.</a:t>
            </a:r>
          </a:p>
          <a:p>
            <a:pPr marL="0" indent="0">
              <a:buNone/>
            </a:pPr>
            <a:r>
              <a:rPr lang="en-US" sz="8000" dirty="0" smtClean="0"/>
              <a:t>The </a:t>
            </a:r>
            <a:r>
              <a:rPr lang="en-US" sz="8000" dirty="0"/>
              <a:t>comma splice has been corrected by adding a subordinating conjunction and a </a:t>
            </a:r>
            <a:r>
              <a:rPr lang="en-US" sz="8000" dirty="0" smtClean="0"/>
              <a:t>comma</a:t>
            </a:r>
            <a:r>
              <a:rPr lang="en-US" sz="8000" dirty="0"/>
              <a:t>.</a:t>
            </a:r>
          </a:p>
          <a:p>
            <a:pPr marL="0" indent="0">
              <a:buNone/>
            </a:pPr>
            <a:r>
              <a:rPr lang="en-US" sz="8000" dirty="0"/>
              <a:t/>
            </a:r>
            <a:br>
              <a:rPr lang="en-US" sz="8000" dirty="0"/>
            </a:br>
            <a:endParaRPr lang="en-US" sz="8000" dirty="0"/>
          </a:p>
        </p:txBody>
      </p:sp>
    </p:spTree>
    <p:extLst>
      <p:ext uri="{BB962C8B-B14F-4D97-AF65-F5344CB8AC3E}">
        <p14:creationId xmlns:p14="http://schemas.microsoft.com/office/powerpoint/2010/main" val="366986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Sentence fragments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A sentence fragment is not a complete sentence , but is punctuated as if it were.</a:t>
            </a:r>
          </a:p>
          <a:p>
            <a:r>
              <a:rPr lang="en-US" sz="2400" dirty="0" smtClean="0"/>
              <a:t>Example: </a:t>
            </a:r>
          </a:p>
          <a:p>
            <a:r>
              <a:rPr lang="en-US" sz="2400" dirty="0" smtClean="0"/>
              <a:t>By monitoring the rain fall ,we measured two variables . The amount in mm. Also the duration in hours.</a:t>
            </a:r>
          </a:p>
          <a:p>
            <a:r>
              <a:rPr lang="en-US" sz="2400" dirty="0" smtClean="0"/>
              <a:t>Corrected (by joining fragments)</a:t>
            </a:r>
          </a:p>
          <a:p>
            <a:r>
              <a:rPr lang="en-US" sz="2400" dirty="0"/>
              <a:t>By monitoring the rain fall ,we measured two </a:t>
            </a:r>
            <a:r>
              <a:rPr lang="en-US" sz="2400" dirty="0" smtClean="0"/>
              <a:t>variables : the </a:t>
            </a:r>
            <a:r>
              <a:rPr lang="en-US" sz="2400" dirty="0"/>
              <a:t>amount in </a:t>
            </a:r>
            <a:r>
              <a:rPr lang="en-US" sz="2400" dirty="0" smtClean="0"/>
              <a:t>mm and the </a:t>
            </a:r>
            <a:r>
              <a:rPr lang="en-US" sz="2400" dirty="0"/>
              <a:t>duration in hours</a:t>
            </a:r>
            <a:r>
              <a:rPr lang="en-US" sz="2400" dirty="0" smtClean="0"/>
              <a:t>.</a:t>
            </a:r>
          </a:p>
          <a:p>
            <a:r>
              <a:rPr lang="en-US" sz="2400" dirty="0" smtClean="0"/>
              <a:t>Still better (by putting a coordinating conjunction )</a:t>
            </a:r>
          </a:p>
          <a:p>
            <a:r>
              <a:rPr lang="en-US" sz="2400" dirty="0" smtClean="0"/>
              <a:t>For each rainfall ,we measured the amount in mm and the duration in hours</a:t>
            </a:r>
            <a:endParaRPr lang="en-US" sz="2400" dirty="0"/>
          </a:p>
          <a:p>
            <a:endParaRPr lang="en-US" sz="2400" dirty="0" smtClean="0"/>
          </a:p>
          <a:p>
            <a:pPr marL="0" indent="0">
              <a:buNone/>
            </a:pPr>
            <a:endParaRPr lang="en-US" sz="2400" dirty="0"/>
          </a:p>
        </p:txBody>
      </p:sp>
    </p:spTree>
    <p:extLst>
      <p:ext uri="{BB962C8B-B14F-4D97-AF65-F5344CB8AC3E}">
        <p14:creationId xmlns:p14="http://schemas.microsoft.com/office/powerpoint/2010/main" val="485821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Use of Colon, semicolon ,dash, hyphen, slash</a:t>
            </a:r>
            <a:endParaRPr lang="en-US" sz="2800"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2000" dirty="0" smtClean="0"/>
              <a:t>A colon (</a:t>
            </a:r>
            <a:r>
              <a:rPr lang="en-US" sz="2000" dirty="0" smtClean="0">
                <a:sym typeface="Wingdings" panose="05000000000000000000" pitchFamily="2" charset="2"/>
              </a:rPr>
              <a:t>:) is used to separate a main clause from a list or to join two independent clauses when the second clause explains or restates the first as in,</a:t>
            </a:r>
          </a:p>
          <a:p>
            <a:r>
              <a:rPr lang="en-US" sz="2000" dirty="0" smtClean="0">
                <a:sym typeface="Wingdings" panose="05000000000000000000" pitchFamily="2" charset="2"/>
              </a:rPr>
              <a:t>“Two variables were measured: intakes of sugar and fat”</a:t>
            </a:r>
          </a:p>
          <a:p>
            <a:r>
              <a:rPr lang="en-US" sz="2000" dirty="0" smtClean="0">
                <a:sym typeface="Wingdings" panose="05000000000000000000" pitchFamily="2" charset="2"/>
              </a:rPr>
              <a:t>A semicolon (;) is used to join two closely related independent clauses or to separate items in a series when the items themselves contain commas.</a:t>
            </a:r>
          </a:p>
          <a:p>
            <a:r>
              <a:rPr lang="en-US" sz="2000" dirty="0" smtClean="0">
                <a:sym typeface="Wingdings" panose="05000000000000000000" pitchFamily="2" charset="2"/>
              </a:rPr>
              <a:t>Dash(</a:t>
            </a:r>
            <a:r>
              <a:rPr lang="en-US" sz="2000" dirty="0" smtClean="0">
                <a:latin typeface="Agency FB"/>
                <a:sym typeface="Wingdings" panose="05000000000000000000" pitchFamily="2" charset="2"/>
              </a:rPr>
              <a:t>­­</a:t>
            </a:r>
            <a:r>
              <a:rPr lang="en-US" sz="2000" dirty="0" smtClean="0"/>
              <a:t>—) is used to emphasize a break in </a:t>
            </a:r>
            <a:r>
              <a:rPr lang="en-US" sz="2000" dirty="0" smtClean="0"/>
              <a:t>thought or a pause </a:t>
            </a:r>
            <a:r>
              <a:rPr lang="en-US" sz="2000" dirty="0" smtClean="0"/>
              <a:t>. </a:t>
            </a:r>
            <a:endParaRPr lang="en-US" sz="2000" dirty="0" smtClean="0"/>
          </a:p>
          <a:p>
            <a:pPr marL="0" indent="0">
              <a:buNone/>
            </a:pPr>
            <a:r>
              <a:rPr lang="en-US" sz="2000" dirty="0"/>
              <a:t> </a:t>
            </a:r>
            <a:r>
              <a:rPr lang="en-US" sz="2000" dirty="0" smtClean="0"/>
              <a:t>     </a:t>
            </a:r>
            <a:r>
              <a:rPr lang="en-US" sz="2000" dirty="0" err="1" smtClean="0"/>
              <a:t>Do’nt</a:t>
            </a:r>
            <a:r>
              <a:rPr lang="en-US" sz="2000" dirty="0" smtClean="0"/>
              <a:t> </a:t>
            </a:r>
            <a:r>
              <a:rPr lang="en-US" sz="2000" dirty="0" smtClean="0"/>
              <a:t>confuse a dash with a hyphen (-) .A dash is two </a:t>
            </a:r>
            <a:r>
              <a:rPr lang="en-US" sz="2000" dirty="0" err="1" smtClean="0"/>
              <a:t>unspaced</a:t>
            </a:r>
            <a:r>
              <a:rPr lang="en-US" sz="2000" dirty="0" smtClean="0"/>
              <a:t> hyphens</a:t>
            </a:r>
            <a:r>
              <a:rPr lang="en-US" sz="2000" dirty="0" smtClean="0"/>
              <a:t>.</a:t>
            </a:r>
          </a:p>
          <a:p>
            <a:r>
              <a:rPr lang="en-IN" sz="2000" dirty="0" smtClean="0"/>
              <a:t>Dashes </a:t>
            </a:r>
            <a:r>
              <a:rPr lang="en-IN" sz="2000" dirty="0"/>
              <a:t>are used to separate groups of words, not to separate parts of words like a hyphen does.</a:t>
            </a:r>
            <a:endParaRPr lang="en-US" sz="2000" dirty="0" smtClean="0"/>
          </a:p>
          <a:p>
            <a:r>
              <a:rPr lang="en-US" sz="2000" dirty="0" smtClean="0"/>
              <a:t>Hyphen(-) is used for joining two or more words used as single adjective, e.g. two-day-old baby and not two-days-old baby.</a:t>
            </a:r>
          </a:p>
          <a:p>
            <a:r>
              <a:rPr lang="en-US" sz="2000" dirty="0" smtClean="0"/>
              <a:t>Slant line or slash(/) is used to mean </a:t>
            </a:r>
            <a:r>
              <a:rPr lang="en-US" sz="2000" i="1" dirty="0" smtClean="0">
                <a:solidFill>
                  <a:srgbClr val="FF0000"/>
                </a:solidFill>
              </a:rPr>
              <a:t>per</a:t>
            </a:r>
            <a:r>
              <a:rPr lang="en-US" sz="2000" dirty="0" smtClean="0"/>
              <a:t> with units of measurements and </a:t>
            </a:r>
            <a:r>
              <a:rPr lang="en-US" sz="2000" i="1" dirty="0" smtClean="0">
                <a:solidFill>
                  <a:srgbClr val="FF0000"/>
                </a:solidFill>
              </a:rPr>
              <a:t>divided by </a:t>
            </a:r>
            <a:r>
              <a:rPr lang="en-US" sz="2000" dirty="0" smtClean="0"/>
              <a:t>in equations . Use only one slant line in an expression or it becomes mathematically ambiguous; e.g. instead of “ppm/ha/</a:t>
            </a:r>
            <a:r>
              <a:rPr lang="en-US" sz="2000" dirty="0" err="1" smtClean="0"/>
              <a:t>yr</a:t>
            </a:r>
            <a:r>
              <a:rPr lang="en-US" sz="2000" dirty="0" smtClean="0"/>
              <a:t>” write ppm /ha per year</a:t>
            </a:r>
            <a:endParaRPr lang="en-US" sz="2000" dirty="0"/>
          </a:p>
        </p:txBody>
      </p:sp>
    </p:spTree>
    <p:extLst>
      <p:ext uri="{BB962C8B-B14F-4D97-AF65-F5344CB8AC3E}">
        <p14:creationId xmlns:p14="http://schemas.microsoft.com/office/powerpoint/2010/main" val="62246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Dashes are option ,not necessity</a:t>
            </a:r>
            <a:endParaRPr lang="en-IN" dirty="0"/>
          </a:p>
        </p:txBody>
      </p:sp>
      <p:sp>
        <p:nvSpPr>
          <p:cNvPr id="3" name="Content Placeholder 2"/>
          <p:cNvSpPr>
            <a:spLocks noGrp="1"/>
          </p:cNvSpPr>
          <p:nvPr>
            <p:ph idx="1"/>
          </p:nvPr>
        </p:nvSpPr>
        <p:spPr>
          <a:xfrm>
            <a:off x="457200" y="1371600"/>
            <a:ext cx="8229600" cy="5029200"/>
          </a:xfrm>
        </p:spPr>
        <p:txBody>
          <a:bodyPr>
            <a:normAutofit fontScale="55000" lnSpcReduction="20000"/>
          </a:bodyPr>
          <a:lstStyle/>
          <a:p>
            <a:r>
              <a:rPr lang="en-IN" dirty="0" smtClean="0"/>
              <a:t> Dashes  </a:t>
            </a:r>
            <a:r>
              <a:rPr lang="en-IN" dirty="0"/>
              <a:t>have mainly  five uses:</a:t>
            </a:r>
          </a:p>
          <a:p>
            <a:r>
              <a:rPr lang="en-IN" dirty="0"/>
              <a:t>(1) To show ranges (e.g., with times and dates).</a:t>
            </a:r>
          </a:p>
          <a:p>
            <a:pPr marL="0" indent="0">
              <a:buNone/>
            </a:pPr>
            <a:r>
              <a:rPr lang="en-IN" dirty="0" smtClean="0"/>
              <a:t>                    The </a:t>
            </a:r>
            <a:r>
              <a:rPr lang="en-IN" dirty="0"/>
              <a:t>epidemic continued 2019–2022. </a:t>
            </a:r>
          </a:p>
          <a:p>
            <a:r>
              <a:rPr lang="en-IN" dirty="0"/>
              <a:t>(2) To divide the equal parts of a two-part adjective.</a:t>
            </a:r>
          </a:p>
          <a:p>
            <a:pPr marL="0" indent="0">
              <a:buNone/>
            </a:pPr>
            <a:r>
              <a:rPr lang="en-IN" dirty="0" smtClean="0"/>
              <a:t>                     The </a:t>
            </a:r>
            <a:r>
              <a:rPr lang="en-IN" dirty="0"/>
              <a:t>London–Delhi flight is cancelled. </a:t>
            </a:r>
          </a:p>
          <a:p>
            <a:r>
              <a:rPr lang="en-IN" dirty="0"/>
              <a:t>(3) To extend a sentence.</a:t>
            </a:r>
          </a:p>
          <a:p>
            <a:pPr marL="0" indent="0">
              <a:buNone/>
            </a:pPr>
            <a:r>
              <a:rPr lang="en-IN" dirty="0" smtClean="0"/>
              <a:t>                  It </a:t>
            </a:r>
            <a:r>
              <a:rPr lang="en-IN" dirty="0"/>
              <a:t>depends on one thing — confidence. </a:t>
            </a:r>
          </a:p>
          <a:p>
            <a:pPr marL="0" indent="0">
              <a:buNone/>
            </a:pPr>
            <a:r>
              <a:rPr lang="en-IN" dirty="0" smtClean="0"/>
              <a:t>           (</a:t>
            </a:r>
            <a:r>
              <a:rPr lang="en-IN" dirty="0"/>
              <a:t>In this example, the dash has been used like a colon.)</a:t>
            </a:r>
          </a:p>
          <a:p>
            <a:pPr marL="0" indent="0">
              <a:buNone/>
            </a:pPr>
            <a:r>
              <a:rPr lang="en-IN" dirty="0" smtClean="0"/>
              <a:t>                It </a:t>
            </a:r>
            <a:r>
              <a:rPr lang="en-IN" dirty="0"/>
              <a:t>depends on trust — it always has. </a:t>
            </a:r>
          </a:p>
          <a:p>
            <a:pPr marL="0" indent="0">
              <a:buNone/>
            </a:pPr>
            <a:r>
              <a:rPr lang="en-IN" dirty="0" smtClean="0"/>
              <a:t>             (</a:t>
            </a:r>
            <a:r>
              <a:rPr lang="en-IN" dirty="0"/>
              <a:t>Here, the dash has been used like a semicolon.)</a:t>
            </a:r>
          </a:p>
          <a:p>
            <a:pPr marL="0" indent="0">
              <a:buNone/>
            </a:pPr>
            <a:r>
              <a:rPr lang="en-IN" dirty="0" smtClean="0"/>
              <a:t>                           It </a:t>
            </a:r>
            <a:r>
              <a:rPr lang="en-IN" dirty="0"/>
              <a:t>needed — trust. </a:t>
            </a:r>
          </a:p>
          <a:p>
            <a:pPr marL="0" indent="0">
              <a:buNone/>
            </a:pPr>
            <a:r>
              <a:rPr lang="en-IN" dirty="0" smtClean="0"/>
              <a:t>              (</a:t>
            </a:r>
            <a:r>
              <a:rPr lang="en-IN" dirty="0"/>
              <a:t>Here, the dash has been used like an ellipsis (three dots).)</a:t>
            </a:r>
          </a:p>
          <a:p>
            <a:r>
              <a:rPr lang="en-IN" dirty="0"/>
              <a:t>(4) To mark a parenthesis (e.g., an afterthought or a clarification).</a:t>
            </a:r>
          </a:p>
          <a:p>
            <a:pPr marL="0" indent="0">
              <a:buNone/>
            </a:pPr>
            <a:r>
              <a:rPr lang="en-IN" dirty="0" smtClean="0"/>
              <a:t>               It </a:t>
            </a:r>
            <a:r>
              <a:rPr lang="en-IN" dirty="0"/>
              <a:t>depends — as my mother used to say — on trust.</a:t>
            </a:r>
          </a:p>
          <a:p>
            <a:pPr marL="0" indent="0">
              <a:buNone/>
            </a:pPr>
            <a:r>
              <a:rPr lang="en-IN" dirty="0" smtClean="0"/>
              <a:t>    (</a:t>
            </a:r>
            <a:r>
              <a:rPr lang="en-IN" dirty="0"/>
              <a:t>In this example, the dashes have been used commas or parentheses, i.e., brackets.)</a:t>
            </a:r>
          </a:p>
          <a:p>
            <a:r>
              <a:rPr lang="en-IN" dirty="0"/>
              <a:t>(5) To credit a quotation.</a:t>
            </a:r>
          </a:p>
          <a:p>
            <a:pPr marL="0" indent="0">
              <a:buNone/>
            </a:pPr>
            <a:r>
              <a:rPr lang="en-IN" dirty="0" smtClean="0"/>
              <a:t>                       "</a:t>
            </a:r>
            <a:r>
              <a:rPr lang="en-IN" dirty="0"/>
              <a:t>Love is a serious mental disease." — Plato</a:t>
            </a:r>
          </a:p>
          <a:p>
            <a:endParaRPr lang="en-IN" dirty="0"/>
          </a:p>
          <a:p>
            <a:endParaRPr lang="en-IN" dirty="0"/>
          </a:p>
          <a:p>
            <a:endParaRPr lang="en-IN" dirty="0"/>
          </a:p>
        </p:txBody>
      </p:sp>
    </p:spTree>
    <p:extLst>
      <p:ext uri="{BB962C8B-B14F-4D97-AF65-F5344CB8AC3E}">
        <p14:creationId xmlns:p14="http://schemas.microsoft.com/office/powerpoint/2010/main" val="2052963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2800" dirty="0" smtClean="0"/>
              <a:t>Use of Full stop (period) , Apostrophe, Ellipsis</a:t>
            </a: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pPr>
              <a:buFont typeface="Wingdings" panose="05000000000000000000" pitchFamily="2" charset="2"/>
              <a:buChar char="v"/>
            </a:pPr>
            <a:r>
              <a:rPr lang="en-US" sz="2000" dirty="0" smtClean="0"/>
              <a:t>Use full stop(.) at the end of a sentence and  after Latin abbreviations (etc.).</a:t>
            </a:r>
          </a:p>
          <a:p>
            <a:pPr>
              <a:buFont typeface="Wingdings" panose="05000000000000000000" pitchFamily="2" charset="2"/>
              <a:buChar char="v"/>
            </a:pPr>
            <a:r>
              <a:rPr lang="en-US" sz="2000" dirty="0" smtClean="0"/>
              <a:t>Do not use full stop after metric measurements(kg), chemical symbols (</a:t>
            </a:r>
            <a:r>
              <a:rPr lang="en-US" sz="2000" dirty="0" err="1" smtClean="0"/>
              <a:t>HCl</a:t>
            </a:r>
            <a:r>
              <a:rPr lang="en-US" sz="2000" dirty="0" smtClean="0"/>
              <a:t>) or abbreviations where last letter is same as in full word (</a:t>
            </a:r>
            <a:r>
              <a:rPr lang="en-US" sz="2000" dirty="0" err="1" smtClean="0"/>
              <a:t>Dr</a:t>
            </a:r>
            <a:r>
              <a:rPr lang="en-US" sz="2000" dirty="0" smtClean="0"/>
              <a:t>)</a:t>
            </a:r>
          </a:p>
          <a:p>
            <a:pPr>
              <a:buFont typeface="Wingdings" panose="05000000000000000000" pitchFamily="2" charset="2"/>
              <a:buChar char="v"/>
            </a:pPr>
            <a:r>
              <a:rPr lang="en-US" sz="2000" dirty="0" smtClean="0"/>
              <a:t>Use Apostrophe (‘) in a contraction</a:t>
            </a:r>
          </a:p>
          <a:p>
            <a:pPr marL="0" indent="0">
              <a:buNone/>
            </a:pPr>
            <a:r>
              <a:rPr lang="en-US" sz="2000" dirty="0"/>
              <a:t> </a:t>
            </a:r>
            <a:r>
              <a:rPr lang="en-US" sz="2000" dirty="0" smtClean="0"/>
              <a:t>    (</a:t>
            </a:r>
            <a:r>
              <a:rPr lang="en-US" sz="2000" dirty="0" err="1" smtClean="0"/>
              <a:t>i</a:t>
            </a:r>
            <a:r>
              <a:rPr lang="en-US" sz="2000" dirty="0" smtClean="0"/>
              <a:t>) to indicate that a letter is omitted, e.g. it’s for it is </a:t>
            </a:r>
          </a:p>
          <a:p>
            <a:pPr marL="0" indent="0">
              <a:buNone/>
            </a:pPr>
            <a:r>
              <a:rPr lang="en-US" sz="2000" dirty="0"/>
              <a:t> </a:t>
            </a:r>
            <a:r>
              <a:rPr lang="en-US" sz="2000" dirty="0" smtClean="0"/>
              <a:t>    (ii) to indicate possession e.g., the student’s book</a:t>
            </a:r>
          </a:p>
          <a:p>
            <a:pPr marL="0" indent="0">
              <a:buNone/>
            </a:pPr>
            <a:r>
              <a:rPr lang="en-US" sz="2000" dirty="0"/>
              <a:t> </a:t>
            </a:r>
            <a:r>
              <a:rPr lang="en-US" sz="2000" dirty="0" smtClean="0"/>
              <a:t>    (iii) to make plural e.g. A’s (only if it is likely to be confused        </a:t>
            </a:r>
          </a:p>
          <a:p>
            <a:pPr marL="0" indent="0">
              <a:buNone/>
            </a:pPr>
            <a:r>
              <a:rPr lang="en-US" sz="2000" dirty="0"/>
              <a:t> </a:t>
            </a:r>
            <a:r>
              <a:rPr lang="en-US" sz="2000" dirty="0" smtClean="0"/>
              <a:t>            with another word i.e. As</a:t>
            </a:r>
          </a:p>
          <a:p>
            <a:pPr marL="0" indent="0">
              <a:buNone/>
            </a:pPr>
            <a:r>
              <a:rPr lang="en-US" sz="2000" dirty="0" smtClean="0"/>
              <a:t>      (iv)  with dates e.g. 1990s means the decade 1990-1999 , whereas 1990’s means belonging to the year 1990</a:t>
            </a:r>
          </a:p>
          <a:p>
            <a:pPr>
              <a:buFont typeface="Wingdings" panose="05000000000000000000" pitchFamily="2" charset="2"/>
              <a:buChar char="v"/>
            </a:pPr>
            <a:r>
              <a:rPr lang="en-US" sz="2000" dirty="0" smtClean="0"/>
              <a:t>Ellipsis (…) is used to indicate that one or more words have been omitted , usually within quoted material</a:t>
            </a:r>
            <a:endParaRPr lang="en-US" sz="2000" dirty="0"/>
          </a:p>
        </p:txBody>
      </p:sp>
    </p:spTree>
    <p:extLst>
      <p:ext uri="{BB962C8B-B14F-4D97-AF65-F5344CB8AC3E}">
        <p14:creationId xmlns:p14="http://schemas.microsoft.com/office/powerpoint/2010/main" val="8880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7200" dirty="0"/>
              <a:t> </a:t>
            </a:r>
            <a:r>
              <a:rPr lang="en-US" sz="7200" dirty="0" smtClean="0"/>
              <a:t>                                               </a:t>
            </a:r>
          </a:p>
          <a:p>
            <a:pPr marL="0" indent="0">
              <a:buNone/>
            </a:pPr>
            <a:r>
              <a:rPr lang="en-US" sz="7200" dirty="0"/>
              <a:t> </a:t>
            </a:r>
            <a:r>
              <a:rPr lang="en-US" sz="7200" dirty="0" smtClean="0"/>
              <a:t>       THANK YOU</a:t>
            </a:r>
            <a:endParaRPr lang="en-US" sz="7200" dirty="0"/>
          </a:p>
        </p:txBody>
      </p:sp>
    </p:spTree>
    <p:extLst>
      <p:ext uri="{BB962C8B-B14F-4D97-AF65-F5344CB8AC3E}">
        <p14:creationId xmlns:p14="http://schemas.microsoft.com/office/powerpoint/2010/main" val="113331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Exceptions in using shorter words</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US" dirty="0" smtClean="0"/>
              <a:t>Use a long word if,</a:t>
            </a:r>
          </a:p>
          <a:p>
            <a:r>
              <a:rPr lang="en-US" sz="2400" dirty="0" smtClean="0"/>
              <a:t>Expresses your meaning more accurately</a:t>
            </a:r>
          </a:p>
          <a:p>
            <a:r>
              <a:rPr lang="en-US" sz="2400" dirty="0" smtClean="0"/>
              <a:t>It is more familiar</a:t>
            </a:r>
          </a:p>
          <a:p>
            <a:r>
              <a:rPr lang="en-US" sz="2400" dirty="0" smtClean="0"/>
              <a:t>It is preferred by scientists in your field</a:t>
            </a:r>
          </a:p>
          <a:p>
            <a:pPr marL="0" indent="0">
              <a:buNone/>
            </a:pPr>
            <a:endParaRPr lang="en-US" sz="2400" dirty="0" smtClean="0"/>
          </a:p>
          <a:p>
            <a:pPr>
              <a:buFont typeface="Wingdings" panose="05000000000000000000" pitchFamily="2" charset="2"/>
              <a:buChar char="q"/>
            </a:pPr>
            <a:r>
              <a:rPr lang="en-US" sz="2400" dirty="0" smtClean="0"/>
              <a:t>Use technical words or expressions (jargon) only if it is essential and familiar to readers.</a:t>
            </a:r>
          </a:p>
          <a:p>
            <a:pPr marL="0" indent="0">
              <a:buNone/>
            </a:pPr>
            <a:endParaRPr lang="en-US" sz="2400" dirty="0" smtClean="0"/>
          </a:p>
          <a:p>
            <a:pPr>
              <a:buFont typeface="Wingdings" panose="05000000000000000000" pitchFamily="2" charset="2"/>
              <a:buChar char="q"/>
            </a:pPr>
            <a:r>
              <a:rPr lang="en-US" sz="2400" dirty="0" smtClean="0"/>
              <a:t>Better to use plain language equivalent even when it is longer</a:t>
            </a:r>
          </a:p>
          <a:p>
            <a:pPr marL="0" indent="0">
              <a:buNone/>
            </a:pPr>
            <a:endParaRPr lang="en-US" sz="2400" dirty="0" smtClean="0"/>
          </a:p>
          <a:p>
            <a:pPr>
              <a:buFont typeface="Wingdings" panose="05000000000000000000" pitchFamily="2" charset="2"/>
              <a:buChar char="q"/>
            </a:pPr>
            <a:r>
              <a:rPr lang="en-US" sz="2400" dirty="0" smtClean="0"/>
              <a:t>A technical word may be explained the first time it appears in the script, thereafter can be used as such.</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56955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Use active verbs , avoid passive verbs</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When subject does the action verb is active</a:t>
            </a:r>
          </a:p>
          <a:p>
            <a:r>
              <a:rPr lang="en-US" dirty="0" smtClean="0"/>
              <a:t>When subject is acted upon the verb is passive</a:t>
            </a:r>
          </a:p>
          <a:p>
            <a:pPr marL="0" indent="0">
              <a:buNone/>
            </a:pPr>
            <a:r>
              <a:rPr lang="en-US" dirty="0" smtClean="0"/>
              <a:t>Example, </a:t>
            </a:r>
          </a:p>
          <a:p>
            <a:pPr>
              <a:buFont typeface="Wingdings" panose="05000000000000000000" pitchFamily="2" charset="2"/>
              <a:buChar char="Ø"/>
            </a:pPr>
            <a:r>
              <a:rPr lang="en-US" sz="2400" dirty="0" smtClean="0"/>
              <a:t>“This method was recommended by them”(passive).</a:t>
            </a:r>
          </a:p>
          <a:p>
            <a:pPr>
              <a:buFont typeface="Wingdings" panose="05000000000000000000" pitchFamily="2" charset="2"/>
              <a:buChar char="Ø"/>
            </a:pPr>
            <a:r>
              <a:rPr lang="en-US" sz="2400" dirty="0" smtClean="0"/>
              <a:t>“They recommended this method” (active)</a:t>
            </a:r>
          </a:p>
          <a:p>
            <a:pPr marL="0" indent="0">
              <a:buNone/>
            </a:pPr>
            <a:r>
              <a:rPr lang="en-US" sz="2400" dirty="0" smtClean="0">
                <a:solidFill>
                  <a:srgbClr val="FF0000"/>
                </a:solidFill>
              </a:rPr>
              <a:t>A sentence with active verb is shorter, clearer and easy to read and understand</a:t>
            </a:r>
            <a:r>
              <a:rPr lang="en-US" sz="2400" dirty="0" smtClean="0"/>
              <a:t>.</a:t>
            </a:r>
          </a:p>
          <a:p>
            <a:pPr marL="0" indent="0">
              <a:buNone/>
            </a:pPr>
            <a:r>
              <a:rPr lang="en-US" sz="2400" dirty="0" smtClean="0"/>
              <a:t>However, passive verbs can be used for coherence within a  paragraph to provide transition between sentences by repeating a word e.g. a “new-old” construct,</a:t>
            </a:r>
          </a:p>
          <a:p>
            <a:pPr marL="0" indent="0">
              <a:buNone/>
            </a:pPr>
            <a:r>
              <a:rPr lang="en-US" sz="2400" dirty="0" smtClean="0"/>
              <a:t>“The epidemic ended with the discovery of a vaccine. The vaccine was developed by……”</a:t>
            </a:r>
            <a:endParaRPr lang="en-US" sz="2400" dirty="0"/>
          </a:p>
        </p:txBody>
      </p:sp>
    </p:spTree>
    <p:extLst>
      <p:ext uri="{BB962C8B-B14F-4D97-AF65-F5344CB8AC3E}">
        <p14:creationId xmlns:p14="http://schemas.microsoft.com/office/powerpoint/2010/main" val="193176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Use </a:t>
            </a:r>
            <a:r>
              <a:rPr lang="en-US" smtClean="0"/>
              <a:t>strong verbs - </a:t>
            </a:r>
            <a:r>
              <a:rPr lang="en-US" dirty="0" smtClean="0"/>
              <a:t>not nouns</a:t>
            </a:r>
            <a:endParaRPr lang="en-US"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pPr marL="0" indent="0">
              <a:buNone/>
            </a:pPr>
            <a:r>
              <a:rPr lang="en-US" sz="2200" dirty="0" smtClean="0"/>
              <a:t>Emphasis should be on verb not noun, since verb makes a sentence more forceful and easy to read.</a:t>
            </a:r>
          </a:p>
          <a:p>
            <a:pPr marL="0" indent="0">
              <a:buNone/>
            </a:pPr>
            <a:r>
              <a:rPr lang="en-US" sz="2000" dirty="0" smtClean="0"/>
              <a:t>Example:</a:t>
            </a:r>
          </a:p>
          <a:p>
            <a:pPr>
              <a:buFont typeface="Wingdings" panose="05000000000000000000" pitchFamily="2" charset="2"/>
              <a:buChar char="q"/>
            </a:pPr>
            <a:r>
              <a:rPr lang="en-US" sz="2000" dirty="0" smtClean="0"/>
              <a:t>“We performed an analysis of the data”</a:t>
            </a:r>
          </a:p>
          <a:p>
            <a:pPr marL="0" indent="0">
              <a:buNone/>
            </a:pPr>
            <a:r>
              <a:rPr lang="en-US" sz="2000" dirty="0"/>
              <a:t> </a:t>
            </a:r>
            <a:r>
              <a:rPr lang="en-US" sz="2000" dirty="0" smtClean="0"/>
              <a:t>       Performed is verb (action) and analysis (important word) is noun</a:t>
            </a:r>
          </a:p>
          <a:p>
            <a:pPr>
              <a:buFont typeface="Wingdings" panose="05000000000000000000" pitchFamily="2" charset="2"/>
              <a:buChar char="q"/>
            </a:pPr>
            <a:r>
              <a:rPr lang="en-US" sz="2000" dirty="0" smtClean="0"/>
              <a:t>Therefore better to write, “We </a:t>
            </a:r>
            <a:r>
              <a:rPr lang="en-US" sz="2000" dirty="0" err="1" smtClean="0"/>
              <a:t>analysed</a:t>
            </a:r>
            <a:r>
              <a:rPr lang="en-US" sz="2000" dirty="0" smtClean="0"/>
              <a:t> the data” where “</a:t>
            </a:r>
            <a:r>
              <a:rPr lang="en-US" sz="2000" dirty="0" err="1" smtClean="0"/>
              <a:t>analysed</a:t>
            </a:r>
            <a:r>
              <a:rPr lang="en-US" sz="2000" dirty="0" smtClean="0"/>
              <a:t>” becomes the action word(verb)</a:t>
            </a:r>
          </a:p>
          <a:p>
            <a:pPr>
              <a:buFont typeface="Wingdings" panose="05000000000000000000" pitchFamily="2" charset="2"/>
              <a:buChar char="q"/>
            </a:pPr>
            <a:r>
              <a:rPr lang="en-US" sz="2000" dirty="0" smtClean="0"/>
              <a:t>Nouns ending in –ion, -al and –</a:t>
            </a:r>
            <a:r>
              <a:rPr lang="en-US" sz="2000" dirty="0" err="1" smtClean="0"/>
              <a:t>ment</a:t>
            </a:r>
            <a:r>
              <a:rPr lang="en-US" sz="2000" dirty="0" smtClean="0"/>
              <a:t> often hide the verb</a:t>
            </a:r>
          </a:p>
          <a:p>
            <a:pPr marL="0" indent="0">
              <a:buNone/>
            </a:pPr>
            <a:endParaRPr lang="en-US" sz="2000" dirty="0" smtClean="0"/>
          </a:p>
          <a:p>
            <a:pPr marL="0" indent="0">
              <a:buNone/>
            </a:pPr>
            <a:r>
              <a:rPr lang="en-US" sz="2000" dirty="0" smtClean="0"/>
              <a:t>      Instead of using noun in……..                                           Use the verb………</a:t>
            </a:r>
          </a:p>
          <a:p>
            <a:pPr>
              <a:buFont typeface="Wingdings" panose="05000000000000000000" pitchFamily="2" charset="2"/>
              <a:buChar char="§"/>
            </a:pPr>
            <a:r>
              <a:rPr lang="en-US" sz="2000" dirty="0" smtClean="0"/>
              <a:t>Make an adjustment                                                            adjust</a:t>
            </a:r>
          </a:p>
          <a:p>
            <a:pPr>
              <a:buFont typeface="Wingdings" panose="05000000000000000000" pitchFamily="2" charset="2"/>
              <a:buChar char="§"/>
            </a:pPr>
            <a:r>
              <a:rPr lang="en-US" sz="2000" dirty="0" smtClean="0"/>
              <a:t>Make a judgement                                                                judge</a:t>
            </a:r>
          </a:p>
          <a:p>
            <a:pPr>
              <a:buFont typeface="Wingdings" panose="05000000000000000000" pitchFamily="2" charset="2"/>
              <a:buChar char="§"/>
            </a:pPr>
            <a:r>
              <a:rPr lang="en-US" sz="2000" dirty="0" smtClean="0"/>
              <a:t>Make a selection                                                                   select</a:t>
            </a:r>
          </a:p>
          <a:p>
            <a:pPr>
              <a:buFont typeface="Wingdings" panose="05000000000000000000" pitchFamily="2" charset="2"/>
              <a:buChar char="§"/>
            </a:pPr>
            <a:r>
              <a:rPr lang="en-US" sz="2000" dirty="0" smtClean="0"/>
              <a:t>Reach a conclusion                                                               conclude</a:t>
            </a:r>
          </a:p>
          <a:p>
            <a:pPr>
              <a:buFont typeface="Wingdings" panose="05000000000000000000" pitchFamily="2" charset="2"/>
              <a:buChar char="§"/>
            </a:pPr>
            <a:r>
              <a:rPr lang="en-US" sz="2000" dirty="0" smtClean="0"/>
              <a:t>Take into consideration                                                        consider</a:t>
            </a:r>
          </a:p>
          <a:p>
            <a:pPr>
              <a:buFont typeface="Wingdings" panose="05000000000000000000" pitchFamily="2" charset="2"/>
              <a:buChar char="§"/>
            </a:pPr>
            <a:r>
              <a:rPr lang="en-US" sz="2000" dirty="0" smtClean="0"/>
              <a:t>Perform an investigation                                                      investigate</a:t>
            </a:r>
          </a:p>
          <a:p>
            <a:pPr>
              <a:buFont typeface="Wingdings" panose="05000000000000000000" pitchFamily="2" charset="2"/>
              <a:buChar char="§"/>
            </a:pPr>
            <a:r>
              <a:rPr lang="en-US" sz="2000" dirty="0" smtClean="0"/>
              <a:t>Make an assumption                                                             assume</a:t>
            </a:r>
          </a:p>
          <a:p>
            <a:pPr>
              <a:buFont typeface="Wingdings" panose="05000000000000000000" pitchFamily="2" charset="2"/>
              <a:buChar char="§"/>
            </a:pPr>
            <a:r>
              <a:rPr lang="en-US" sz="2000" dirty="0" smtClean="0"/>
              <a:t>Make a referral                                                                       refer</a:t>
            </a:r>
          </a:p>
          <a:p>
            <a:endParaRPr lang="en-US" dirty="0"/>
          </a:p>
        </p:txBody>
      </p:sp>
    </p:spTree>
    <p:extLst>
      <p:ext uri="{BB962C8B-B14F-4D97-AF65-F5344CB8AC3E}">
        <p14:creationId xmlns:p14="http://schemas.microsoft.com/office/powerpoint/2010/main" val="189568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Tighten your writing</a:t>
            </a: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pPr marL="0" indent="0">
              <a:buNone/>
            </a:pPr>
            <a:r>
              <a:rPr lang="en-US" sz="1800" dirty="0" smtClean="0"/>
              <a:t>Tight writing conveys more information e.g. an abstract written within limited number of words.</a:t>
            </a:r>
          </a:p>
          <a:p>
            <a:pPr marL="0" indent="0">
              <a:buNone/>
            </a:pPr>
            <a:r>
              <a:rPr lang="en-US" sz="1800" dirty="0" smtClean="0"/>
              <a:t>Try to write in different ways what you actually mean to say, then select the tightest one.</a:t>
            </a:r>
          </a:p>
          <a:p>
            <a:pPr marL="0" indent="0">
              <a:buNone/>
            </a:pPr>
            <a:r>
              <a:rPr lang="en-US" sz="1800" b="1" dirty="0" smtClean="0"/>
              <a:t>Strategies for tight writing;</a:t>
            </a:r>
          </a:p>
          <a:p>
            <a:pPr>
              <a:buAutoNum type="arabicPeriod"/>
            </a:pPr>
            <a:r>
              <a:rPr lang="en-US" sz="1800" dirty="0" smtClean="0"/>
              <a:t>Substitute a single word for a wordy phrase,</a:t>
            </a:r>
          </a:p>
          <a:p>
            <a:pPr marL="0" indent="0">
              <a:buNone/>
            </a:pPr>
            <a:r>
              <a:rPr lang="en-US" sz="1800" dirty="0" smtClean="0"/>
              <a:t>       Instead of using………                                                                        use</a:t>
            </a:r>
          </a:p>
          <a:p>
            <a:pPr marL="0" indent="0">
              <a:buNone/>
            </a:pPr>
            <a:r>
              <a:rPr lang="en-US" sz="1800" dirty="0"/>
              <a:t> </a:t>
            </a:r>
            <a:r>
              <a:rPr lang="en-US" sz="1800" dirty="0" smtClean="0"/>
              <a:t>      at the present time                                                                            now</a:t>
            </a:r>
          </a:p>
          <a:p>
            <a:pPr marL="0" indent="0">
              <a:buNone/>
            </a:pPr>
            <a:r>
              <a:rPr lang="en-US" sz="1800" dirty="0"/>
              <a:t> </a:t>
            </a:r>
            <a:r>
              <a:rPr lang="en-US" sz="1800" dirty="0" smtClean="0"/>
              <a:t>      due to the fact that                                                                          because (not “since”)</a:t>
            </a:r>
          </a:p>
          <a:p>
            <a:pPr marL="0" indent="0">
              <a:buNone/>
            </a:pPr>
            <a:r>
              <a:rPr lang="en-US" sz="1800" dirty="0"/>
              <a:t> </a:t>
            </a:r>
            <a:r>
              <a:rPr lang="en-US" sz="1800" dirty="0" smtClean="0"/>
              <a:t>       It may be that                                                                                   perhaps</a:t>
            </a:r>
          </a:p>
          <a:p>
            <a:pPr marL="0" indent="0">
              <a:buNone/>
            </a:pPr>
            <a:r>
              <a:rPr lang="en-US" sz="1800" dirty="0"/>
              <a:t> </a:t>
            </a:r>
            <a:r>
              <a:rPr lang="en-US" sz="1800" dirty="0" smtClean="0"/>
              <a:t>       On regular basis                                                                                 regularly</a:t>
            </a:r>
          </a:p>
          <a:p>
            <a:pPr marL="0" indent="0">
              <a:buNone/>
            </a:pPr>
            <a:r>
              <a:rPr lang="en-US" sz="1800" dirty="0"/>
              <a:t> </a:t>
            </a:r>
            <a:r>
              <a:rPr lang="en-US" sz="1800" dirty="0" smtClean="0"/>
              <a:t>       in the event that                                                                                if</a:t>
            </a:r>
          </a:p>
          <a:p>
            <a:pPr marL="0" indent="0">
              <a:buNone/>
            </a:pPr>
            <a:r>
              <a:rPr lang="en-US" sz="1800" dirty="0"/>
              <a:t> </a:t>
            </a:r>
            <a:r>
              <a:rPr lang="en-US" sz="1800" dirty="0" smtClean="0"/>
              <a:t>       more often than not                                                                        normally/usually</a:t>
            </a:r>
          </a:p>
          <a:p>
            <a:pPr marL="0" indent="0">
              <a:buNone/>
            </a:pPr>
            <a:r>
              <a:rPr lang="en-US" sz="1800" dirty="0"/>
              <a:t> </a:t>
            </a:r>
            <a:r>
              <a:rPr lang="en-US" sz="1800" dirty="0" smtClean="0"/>
              <a:t>       the majority of                                                                                   most</a:t>
            </a:r>
          </a:p>
          <a:p>
            <a:pPr marL="0" indent="0">
              <a:buNone/>
            </a:pPr>
            <a:r>
              <a:rPr lang="en-US" sz="1800" dirty="0"/>
              <a:t> </a:t>
            </a:r>
            <a:r>
              <a:rPr lang="en-US" sz="1800" dirty="0" smtClean="0"/>
              <a:t>       carry out experiments                                                                      experiment</a:t>
            </a:r>
          </a:p>
          <a:p>
            <a:pPr marL="0" indent="0">
              <a:buNone/>
            </a:pPr>
            <a:r>
              <a:rPr lang="en-US" sz="1800" dirty="0"/>
              <a:t> </a:t>
            </a:r>
            <a:r>
              <a:rPr lang="en-US" sz="1800" dirty="0" smtClean="0"/>
              <a:t>       in the near future                                                                               soon</a:t>
            </a:r>
          </a:p>
          <a:p>
            <a:pPr marL="0" indent="0">
              <a:buNone/>
            </a:pPr>
            <a:r>
              <a:rPr lang="en-US" sz="1800" dirty="0"/>
              <a:t> </a:t>
            </a:r>
            <a:r>
              <a:rPr lang="en-US" sz="1800" dirty="0" smtClean="0"/>
              <a:t>       on two  separate occasions                                                             twice</a:t>
            </a:r>
          </a:p>
          <a:p>
            <a:pPr marL="0" indent="0">
              <a:buNone/>
            </a:pPr>
            <a:endParaRPr lang="en-US" sz="1800" dirty="0"/>
          </a:p>
        </p:txBody>
      </p:sp>
    </p:spTree>
    <p:extLst>
      <p:ext uri="{BB962C8B-B14F-4D97-AF65-F5344CB8AC3E}">
        <p14:creationId xmlns:p14="http://schemas.microsoft.com/office/powerpoint/2010/main" val="98496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Strategies for tight writing (cont.)</a:t>
            </a:r>
            <a:endParaRPr lang="en-US" dirty="0"/>
          </a:p>
        </p:txBody>
      </p:sp>
      <p:sp>
        <p:nvSpPr>
          <p:cNvPr id="3" name="Content Placeholder 2"/>
          <p:cNvSpPr>
            <a:spLocks noGrp="1"/>
          </p:cNvSpPr>
          <p:nvPr>
            <p:ph idx="1"/>
          </p:nvPr>
        </p:nvSpPr>
        <p:spPr>
          <a:xfrm>
            <a:off x="457200" y="990600"/>
            <a:ext cx="8229600" cy="5135563"/>
          </a:xfrm>
        </p:spPr>
        <p:txBody>
          <a:bodyPr>
            <a:noAutofit/>
          </a:bodyPr>
          <a:lstStyle/>
          <a:p>
            <a:pPr marL="0" indent="0">
              <a:buNone/>
            </a:pPr>
            <a:r>
              <a:rPr lang="en-US" sz="2000" dirty="0" smtClean="0"/>
              <a:t>2. Delete unnecessary words that do not change the understanding of the message, e.g. “Data were analyzed” means the same as “The data were analyzed”  so delete “</a:t>
            </a:r>
            <a:r>
              <a:rPr lang="en-US" sz="2000" dirty="0" smtClean="0">
                <a:solidFill>
                  <a:srgbClr val="FF0000"/>
                </a:solidFill>
              </a:rPr>
              <a:t>The”</a:t>
            </a:r>
          </a:p>
          <a:p>
            <a:pPr marL="0" indent="0">
              <a:buNone/>
            </a:pPr>
            <a:r>
              <a:rPr lang="en-US" sz="2000" dirty="0" smtClean="0"/>
              <a:t>3. Combine sentences to eliminate repetition of words e.g. </a:t>
            </a:r>
          </a:p>
          <a:p>
            <a:pPr marL="0" indent="0">
              <a:buNone/>
            </a:pPr>
            <a:r>
              <a:rPr lang="en-US" sz="2000" dirty="0" smtClean="0"/>
              <a:t>“This data contains negative results. The negative results are due to……”</a:t>
            </a:r>
          </a:p>
          <a:p>
            <a:pPr marL="0" indent="0">
              <a:buNone/>
            </a:pPr>
            <a:r>
              <a:rPr lang="en-US" sz="2000" dirty="0" smtClean="0"/>
              <a:t>Change to, “ The negative results in this data are due to….”</a:t>
            </a:r>
          </a:p>
          <a:p>
            <a:pPr marL="0" indent="0">
              <a:buNone/>
            </a:pPr>
            <a:r>
              <a:rPr lang="en-US" sz="2000" dirty="0" smtClean="0"/>
              <a:t>4. Try to put your main idea in your sentence into </a:t>
            </a:r>
            <a:r>
              <a:rPr lang="en-US" sz="2000" dirty="0" smtClean="0">
                <a:solidFill>
                  <a:srgbClr val="FF0000"/>
                </a:solidFill>
              </a:rPr>
              <a:t>subject and verb </a:t>
            </a:r>
            <a:r>
              <a:rPr lang="en-US" sz="2000" dirty="0" smtClean="0"/>
              <a:t>e.g. instead of “The purpose of this method is to allow…..” write, “ This method allows……”</a:t>
            </a:r>
          </a:p>
          <a:p>
            <a:pPr marL="0" indent="0">
              <a:buNone/>
            </a:pPr>
            <a:r>
              <a:rPr lang="en-US" sz="2000" dirty="0" smtClean="0"/>
              <a:t>5. Phrases beginning with </a:t>
            </a:r>
            <a:r>
              <a:rPr lang="en-US" sz="2000" i="1" dirty="0" smtClean="0">
                <a:solidFill>
                  <a:srgbClr val="FF0000"/>
                </a:solidFill>
              </a:rPr>
              <a:t>of, which or that </a:t>
            </a:r>
            <a:r>
              <a:rPr lang="en-US" sz="2000" dirty="0" smtClean="0"/>
              <a:t>can be shortened for example, “The estimates of the parameters were…….” can be shortened as “Parameter estimates were……”</a:t>
            </a:r>
          </a:p>
          <a:p>
            <a:pPr marL="0" indent="0">
              <a:buNone/>
            </a:pPr>
            <a:r>
              <a:rPr lang="en-US" sz="2000" dirty="0" smtClean="0"/>
              <a:t>Sentences beginning with </a:t>
            </a:r>
            <a:r>
              <a:rPr lang="en-US" sz="2000" i="1" dirty="0" smtClean="0">
                <a:solidFill>
                  <a:srgbClr val="FF0000"/>
                </a:solidFill>
              </a:rPr>
              <a:t>It is </a:t>
            </a:r>
            <a:r>
              <a:rPr lang="en-US" sz="2000" dirty="0" smtClean="0"/>
              <a:t>or </a:t>
            </a:r>
            <a:r>
              <a:rPr lang="en-US" sz="2000" i="1" dirty="0" smtClean="0">
                <a:solidFill>
                  <a:srgbClr val="FF0000"/>
                </a:solidFill>
              </a:rPr>
              <a:t>there are </a:t>
            </a:r>
            <a:r>
              <a:rPr lang="en-US" sz="2000" dirty="0" smtClean="0"/>
              <a:t>can be shortened , e.g. in place of “There are three reasons for these results” it is better to write ,” The three reasons for these results are…”</a:t>
            </a:r>
            <a:endParaRPr lang="en-US" sz="2000" dirty="0"/>
          </a:p>
        </p:txBody>
      </p:sp>
    </p:spTree>
    <p:extLst>
      <p:ext uri="{BB962C8B-B14F-4D97-AF65-F5344CB8AC3E}">
        <p14:creationId xmlns:p14="http://schemas.microsoft.com/office/powerpoint/2010/main" val="261242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Avoid confusions</a:t>
            </a:r>
            <a:endParaRPr lang="en-US" sz="3200" b="1" dirty="0"/>
          </a:p>
        </p:txBody>
      </p:sp>
      <p:sp>
        <p:nvSpPr>
          <p:cNvPr id="3" name="Content Placeholder 2"/>
          <p:cNvSpPr>
            <a:spLocks noGrp="1"/>
          </p:cNvSpPr>
          <p:nvPr>
            <p:ph idx="1"/>
          </p:nvPr>
        </p:nvSpPr>
        <p:spPr>
          <a:xfrm>
            <a:off x="457200" y="1066800"/>
            <a:ext cx="8229600" cy="5059363"/>
          </a:xfrm>
        </p:spPr>
        <p:txBody>
          <a:bodyPr>
            <a:normAutofit fontScale="92500"/>
          </a:bodyPr>
          <a:lstStyle/>
          <a:p>
            <a:pPr marL="0" indent="0">
              <a:buNone/>
            </a:pPr>
            <a:r>
              <a:rPr lang="en-US" sz="2400" dirty="0" smtClean="0"/>
              <a:t>Avoid confusions, for example,</a:t>
            </a:r>
          </a:p>
          <a:p>
            <a:pPr marL="457200" indent="-457200">
              <a:buAutoNum type="arabicPeriod"/>
            </a:pPr>
            <a:r>
              <a:rPr lang="en-US" sz="2400" dirty="0" smtClean="0"/>
              <a:t>Avoid writing and/or (appears as if you can’t decide which is right)It should be either “X and Y” or “X or Y”</a:t>
            </a:r>
          </a:p>
          <a:p>
            <a:pPr marL="457200" indent="-457200">
              <a:buAutoNum type="arabicPeriod"/>
            </a:pPr>
            <a:r>
              <a:rPr lang="en-US" sz="2400" dirty="0" smtClean="0"/>
              <a:t>Do not use the phrase , “It was found…” since it leaves the reader wondering who made the discovery? Directly claim your own results while referring to published results and your own.</a:t>
            </a:r>
          </a:p>
          <a:p>
            <a:pPr marL="457200" indent="-457200">
              <a:buAutoNum type="arabicPeriod"/>
            </a:pPr>
            <a:r>
              <a:rPr lang="en-US" sz="2400" dirty="0" smtClean="0"/>
              <a:t>Example,</a:t>
            </a:r>
          </a:p>
          <a:p>
            <a:pPr marL="0" indent="0">
              <a:buNone/>
            </a:pPr>
            <a:r>
              <a:rPr lang="en-US" sz="2400" dirty="0" smtClean="0"/>
              <a:t>Confusing: “The result was elucidated by Smith (1990) and John (1991) .In these studies the authors found inconsistencies in the results . It was found that the data differed slightly”</a:t>
            </a:r>
          </a:p>
          <a:p>
            <a:pPr marL="0" indent="0">
              <a:buNone/>
            </a:pPr>
            <a:r>
              <a:rPr lang="en-US" sz="2400" dirty="0" smtClean="0"/>
              <a:t>Better:  “ Smith (1990) was the first to explain this result,  John (1991) expanded upon the idea. Our research uncovered minor inconsistencies in the data given in both of their studies”</a:t>
            </a:r>
            <a:endParaRPr lang="en-US" sz="2400" dirty="0"/>
          </a:p>
        </p:txBody>
      </p:sp>
    </p:spTree>
    <p:extLst>
      <p:ext uri="{BB962C8B-B14F-4D97-AF65-F5344CB8AC3E}">
        <p14:creationId xmlns:p14="http://schemas.microsoft.com/office/powerpoint/2010/main" val="1733474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1789</TotalTime>
  <Words>4119</Words>
  <Application>Microsoft Office PowerPoint</Application>
  <PresentationFormat>On-screen Show (4:3)</PresentationFormat>
  <Paragraphs>343</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Agency FB</vt:lpstr>
      <vt:lpstr>Arial</vt:lpstr>
      <vt:lpstr>Calibri</vt:lpstr>
      <vt:lpstr>Wingdings</vt:lpstr>
      <vt:lpstr>Office Theme</vt:lpstr>
      <vt:lpstr>Principles and pitfalls in scientific writing</vt:lpstr>
      <vt:lpstr>Writing correctly</vt:lpstr>
      <vt:lpstr>Choose  appropriate words </vt:lpstr>
      <vt:lpstr>Exceptions in using shorter words</vt:lpstr>
      <vt:lpstr>Use active verbs , avoid passive verbs</vt:lpstr>
      <vt:lpstr>Use strong verbs - not nouns</vt:lpstr>
      <vt:lpstr>Tighten your writing</vt:lpstr>
      <vt:lpstr>Strategies for tight writing (cont.)</vt:lpstr>
      <vt:lpstr>Avoid confusions</vt:lpstr>
      <vt:lpstr>Linking ideas with transitions</vt:lpstr>
      <vt:lpstr>Examples of Transition words and phrases</vt:lpstr>
      <vt:lpstr>Write coherently</vt:lpstr>
      <vt:lpstr>Write logically</vt:lpstr>
      <vt:lpstr>Do &amp; Do,nt for writers </vt:lpstr>
      <vt:lpstr>Do &amp; Do,nt (cont.)</vt:lpstr>
      <vt:lpstr>Grammar and Punctuation</vt:lpstr>
      <vt:lpstr>Active and Passive voices</vt:lpstr>
      <vt:lpstr>Examples of active and passive voice</vt:lpstr>
      <vt:lpstr>Subject-verb agreement</vt:lpstr>
      <vt:lpstr>Noun and pronoun agreement</vt:lpstr>
      <vt:lpstr>Subject-word agreement(contd.)</vt:lpstr>
      <vt:lpstr>Dangling modifiers</vt:lpstr>
      <vt:lpstr>Misplaced modifier</vt:lpstr>
      <vt:lpstr>Parallel structure</vt:lpstr>
      <vt:lpstr>Example of Faulty Parallelism</vt:lpstr>
      <vt:lpstr>Predicate errors</vt:lpstr>
      <vt:lpstr>Punctuation (for clarity)</vt:lpstr>
      <vt:lpstr>Insert commas for clarity and intention of the sentence</vt:lpstr>
      <vt:lpstr>Comma splices and run-on-sentences</vt:lpstr>
      <vt:lpstr>A run-on –sentence &amp; comma splice</vt:lpstr>
      <vt:lpstr>Sentence fragments</vt:lpstr>
      <vt:lpstr>Use of Colon, semicolon ,dash, hyphen, slash</vt:lpstr>
      <vt:lpstr>Dashes are option ,not necessity</vt:lpstr>
      <vt:lpstr>Use of Full stop (period) , Apostrophe, Ellipsis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Writing Scientific documents</dc:title>
  <dc:creator>iiita</dc:creator>
  <cp:lastModifiedBy>Krishna</cp:lastModifiedBy>
  <cp:revision>116</cp:revision>
  <dcterms:created xsi:type="dcterms:W3CDTF">2016-11-14T09:35:57Z</dcterms:created>
  <dcterms:modified xsi:type="dcterms:W3CDTF">2021-10-05T13:42:50Z</dcterms:modified>
</cp:coreProperties>
</file>